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8/25/2020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8/25/2020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data.gov.u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Predicting the Severity of Road </a:t>
            </a:r>
            <a:r>
              <a:rPr lang="en-US" b="1" dirty="0" smtClean="0"/>
              <a:t>Accident</a:t>
            </a:r>
            <a:r>
              <a:rPr lang="en-US" dirty="0"/>
              <a:t/>
            </a:r>
            <a:br>
              <a:rPr lang="en-US"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79281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657705"/>
            <a:ext cx="10364451" cy="1596177"/>
          </a:xfrm>
        </p:spPr>
        <p:txBody>
          <a:bodyPr/>
          <a:lstStyle/>
          <a:p>
            <a:r>
              <a:rPr lang="en-US" b="1" dirty="0"/>
              <a:t>Introduction</a:t>
            </a:r>
            <a:endParaRPr lang="en-US" dirty="0"/>
          </a:p>
        </p:txBody>
      </p:sp>
      <p:sp>
        <p:nvSpPr>
          <p:cNvPr id="3" name="Content Placeholder 2"/>
          <p:cNvSpPr>
            <a:spLocks noGrp="1"/>
          </p:cNvSpPr>
          <p:nvPr>
            <p:ph sz="quarter" idx="13"/>
          </p:nvPr>
        </p:nvSpPr>
        <p:spPr/>
        <p:txBody>
          <a:bodyPr/>
          <a:lstStyle/>
          <a:p>
            <a:r>
              <a:rPr lang="en-US" dirty="0"/>
              <a:t>More than 3000 people die in road crashes every day </a:t>
            </a:r>
            <a:r>
              <a:rPr lang="en-US" dirty="0" smtClean="0"/>
              <a:t>worldwide</a:t>
            </a:r>
          </a:p>
          <a:p>
            <a:r>
              <a:rPr lang="en-US" dirty="0"/>
              <a:t>substantial efforts have been made to address the main factors that cause traffic accidents, such as speeding, distracted driving, driver fatigue, road conditions, use of mobile phones, and poor weather conditions.</a:t>
            </a:r>
          </a:p>
          <a:p>
            <a:r>
              <a:rPr lang="en-US" dirty="0"/>
              <a:t>it is even more important to have tools and means available to </a:t>
            </a:r>
            <a:r>
              <a:rPr lang="en-US" dirty="0" smtClean="0"/>
              <a:t>mitigate the occurrences</a:t>
            </a:r>
            <a:r>
              <a:rPr lang="en-US" dirty="0"/>
              <a:t>, as well as the implications and consequences they have for the people </a:t>
            </a:r>
            <a:r>
              <a:rPr lang="en-US" dirty="0" smtClean="0"/>
              <a:t>involved.</a:t>
            </a:r>
            <a:endParaRPr lang="en-US" dirty="0"/>
          </a:p>
        </p:txBody>
      </p:sp>
    </p:spTree>
    <p:extLst>
      <p:ext uri="{BB962C8B-B14F-4D97-AF65-F5344CB8AC3E}">
        <p14:creationId xmlns:p14="http://schemas.microsoft.com/office/powerpoint/2010/main" val="1749269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acquisition and cleaning</a:t>
            </a:r>
            <a:r>
              <a:rPr lang="en-US" dirty="0"/>
              <a:t/>
            </a:r>
            <a:br>
              <a:rPr lang="en-US" dirty="0"/>
            </a:br>
            <a:endParaRPr lang="en-US" dirty="0"/>
          </a:p>
        </p:txBody>
      </p:sp>
      <p:sp>
        <p:nvSpPr>
          <p:cNvPr id="3" name="Content Placeholder 2"/>
          <p:cNvSpPr>
            <a:spLocks noGrp="1"/>
          </p:cNvSpPr>
          <p:nvPr>
            <p:ph sz="quarter" idx="13"/>
          </p:nvPr>
        </p:nvSpPr>
        <p:spPr/>
        <p:txBody>
          <a:bodyPr/>
          <a:lstStyle/>
          <a:p>
            <a:r>
              <a:rPr lang="en-US" dirty="0"/>
              <a:t>The data comes from </a:t>
            </a:r>
            <a:r>
              <a:rPr lang="en-US" dirty="0" err="1"/>
              <a:t>governemnt</a:t>
            </a:r>
            <a:r>
              <a:rPr lang="en-US" dirty="0"/>
              <a:t> website </a:t>
            </a:r>
            <a:r>
              <a:rPr lang="en-US" u="sng" dirty="0" smtClean="0">
                <a:hlinkClick r:id="rId2"/>
              </a:rPr>
              <a:t>www.data.gov.uk</a:t>
            </a:r>
            <a:r>
              <a:rPr lang="en-US" u="sng" dirty="0" smtClean="0"/>
              <a:t>.</a:t>
            </a:r>
          </a:p>
          <a:p>
            <a:r>
              <a:rPr lang="en-US" dirty="0"/>
              <a:t>We import two files to perform analysis on this data. This data is consist of </a:t>
            </a:r>
            <a:r>
              <a:rPr lang="en-US" dirty="0" smtClean="0"/>
              <a:t>two </a:t>
            </a:r>
            <a:r>
              <a:rPr lang="en-US" dirty="0"/>
              <a:t>files that are </a:t>
            </a:r>
            <a:r>
              <a:rPr lang="en-US" dirty="0" smtClean="0"/>
              <a:t>accidents and </a:t>
            </a:r>
            <a:r>
              <a:rPr lang="en-US" dirty="0" err="1" smtClean="0"/>
              <a:t>casualities</a:t>
            </a:r>
            <a:r>
              <a:rPr lang="en-US" dirty="0"/>
              <a:t>.</a:t>
            </a:r>
            <a:endParaRPr lang="en-US" dirty="0" smtClean="0"/>
          </a:p>
          <a:p>
            <a:r>
              <a:rPr lang="en-US" dirty="0" smtClean="0"/>
              <a:t>In </a:t>
            </a:r>
            <a:r>
              <a:rPr lang="en-US" dirty="0"/>
              <a:t>total, </a:t>
            </a:r>
            <a:r>
              <a:rPr lang="en-US" dirty="0" smtClean="0"/>
              <a:t>368,378 </a:t>
            </a:r>
            <a:r>
              <a:rPr lang="en-US" dirty="0"/>
              <a:t>rows and </a:t>
            </a:r>
            <a:r>
              <a:rPr lang="en-US" dirty="0" smtClean="0"/>
              <a:t>38 </a:t>
            </a:r>
            <a:r>
              <a:rPr lang="en-US" dirty="0"/>
              <a:t>features in the raw dataset</a:t>
            </a:r>
            <a:r>
              <a:rPr lang="en-US" dirty="0" smtClean="0"/>
              <a:t>.</a:t>
            </a:r>
          </a:p>
          <a:p>
            <a:r>
              <a:rPr lang="en-US" dirty="0" smtClean="0"/>
              <a:t>Duplicate</a:t>
            </a:r>
            <a:r>
              <a:rPr lang="en-US" dirty="0"/>
              <a:t>, highly similar or highly correlated features were dropped. </a:t>
            </a:r>
            <a:endParaRPr lang="en-US" dirty="0" smtClean="0"/>
          </a:p>
          <a:p>
            <a:r>
              <a:rPr lang="en-US" dirty="0" smtClean="0"/>
              <a:t>Cleaned </a:t>
            </a:r>
            <a:r>
              <a:rPr lang="en-US" dirty="0"/>
              <a:t>data contains </a:t>
            </a:r>
            <a:r>
              <a:rPr lang="en-US" dirty="0" smtClean="0"/>
              <a:t>25 </a:t>
            </a:r>
            <a:r>
              <a:rPr lang="en-US" dirty="0"/>
              <a:t>features.</a:t>
            </a:r>
          </a:p>
        </p:txBody>
      </p:sp>
    </p:spTree>
    <p:extLst>
      <p:ext uri="{BB962C8B-B14F-4D97-AF65-F5344CB8AC3E}">
        <p14:creationId xmlns:p14="http://schemas.microsoft.com/office/powerpoint/2010/main" val="1645575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Relationship between day of a week and accident</a:t>
            </a:r>
            <a:r>
              <a:rPr lang="en-US" dirty="0"/>
              <a:t/>
            </a:r>
            <a:br>
              <a:rPr lang="en-US" dirty="0"/>
            </a:br>
            <a:endParaRPr lang="en-US" dirty="0"/>
          </a:p>
        </p:txBody>
      </p:sp>
      <p:pic>
        <p:nvPicPr>
          <p:cNvPr id="4" name="Content Placeholder 3" descr="C:\Users\684941\AppData\Local\Microsoft\Windows\INetCache\Content.MSO\D7C25D04.tmp"/>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888433" y="2366963"/>
            <a:ext cx="6415134" cy="3424237"/>
          </a:xfrm>
          <a:prstGeom prst="rect">
            <a:avLst/>
          </a:prstGeom>
          <a:noFill/>
          <a:ln>
            <a:noFill/>
          </a:ln>
        </p:spPr>
      </p:pic>
    </p:spTree>
    <p:extLst>
      <p:ext uri="{BB962C8B-B14F-4D97-AF65-F5344CB8AC3E}">
        <p14:creationId xmlns:p14="http://schemas.microsoft.com/office/powerpoint/2010/main" val="1422079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Relationship </a:t>
            </a:r>
            <a:r>
              <a:rPr lang="en-US" b="1" dirty="0"/>
              <a:t>between accident and age</a:t>
            </a:r>
            <a:r>
              <a:rPr lang="en-US" dirty="0"/>
              <a:t/>
            </a:r>
            <a:br>
              <a:rPr lang="en-US" dirty="0"/>
            </a:br>
            <a:endParaRPr lang="en-US" dirty="0"/>
          </a:p>
        </p:txBody>
      </p:sp>
      <p:pic>
        <p:nvPicPr>
          <p:cNvPr id="4" name="Content Placeholder 3" descr="C:\Users\684941\AppData\Local\Microsoft\Windows\INetCache\Content.MSO\57A15D1E.tmp"/>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891923" y="2366963"/>
            <a:ext cx="6408154" cy="3424237"/>
          </a:xfrm>
          <a:prstGeom prst="rect">
            <a:avLst/>
          </a:prstGeom>
          <a:noFill/>
          <a:ln>
            <a:noFill/>
          </a:ln>
        </p:spPr>
      </p:pic>
    </p:spTree>
    <p:extLst>
      <p:ext uri="{BB962C8B-B14F-4D97-AF65-F5344CB8AC3E}">
        <p14:creationId xmlns:p14="http://schemas.microsoft.com/office/powerpoint/2010/main" val="3022360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Relationship between accident and time of the day/night</a:t>
            </a:r>
            <a:r>
              <a:rPr lang="en-US" dirty="0"/>
              <a:t/>
            </a:r>
            <a:br>
              <a:rPr lang="en-US" dirty="0"/>
            </a:br>
            <a:endParaRPr lang="en-US" dirty="0"/>
          </a:p>
        </p:txBody>
      </p:sp>
      <p:pic>
        <p:nvPicPr>
          <p:cNvPr id="4" name="Content Placeholder 3" descr="C:\Users\684941\AppData\Local\Microsoft\Windows\INetCache\Content.MSO\354FAA36.tmp"/>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966164" y="2366963"/>
            <a:ext cx="6259671" cy="3424237"/>
          </a:xfrm>
          <a:prstGeom prst="rect">
            <a:avLst/>
          </a:prstGeom>
          <a:noFill/>
          <a:ln>
            <a:noFill/>
          </a:ln>
        </p:spPr>
      </p:pic>
    </p:spTree>
    <p:extLst>
      <p:ext uri="{BB962C8B-B14F-4D97-AF65-F5344CB8AC3E}">
        <p14:creationId xmlns:p14="http://schemas.microsoft.com/office/powerpoint/2010/main" val="1435224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Relationship between accident and speed limit</a:t>
            </a:r>
            <a:r>
              <a:rPr lang="en-US" dirty="0"/>
              <a:t/>
            </a:r>
            <a:br>
              <a:rPr lang="en-US" dirty="0"/>
            </a:br>
            <a:endParaRPr lang="en-US" dirty="0"/>
          </a:p>
        </p:txBody>
      </p:sp>
      <p:pic>
        <p:nvPicPr>
          <p:cNvPr id="4" name="Content Placeholder 3" descr="C:\Users\684941\AppData\Local\Microsoft\Windows\INetCache\Content.MSO\E7A2FA40.tmp"/>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825620" y="2366963"/>
            <a:ext cx="4540759" cy="3424237"/>
          </a:xfrm>
          <a:prstGeom prst="rect">
            <a:avLst/>
          </a:prstGeom>
          <a:noFill/>
          <a:ln>
            <a:noFill/>
          </a:ln>
        </p:spPr>
      </p:pic>
    </p:spTree>
    <p:extLst>
      <p:ext uri="{BB962C8B-B14F-4D97-AF65-F5344CB8AC3E}">
        <p14:creationId xmlns:p14="http://schemas.microsoft.com/office/powerpoint/2010/main" val="2949140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Predictive Modeling</a:t>
            </a:r>
            <a:endParaRPr lang="en-US" dirty="0"/>
          </a:p>
        </p:txBody>
      </p:sp>
      <p:sp>
        <p:nvSpPr>
          <p:cNvPr id="3" name="Content Placeholder 2"/>
          <p:cNvSpPr>
            <a:spLocks noGrp="1"/>
          </p:cNvSpPr>
          <p:nvPr>
            <p:ph sz="quarter" idx="13"/>
          </p:nvPr>
        </p:nvSpPr>
        <p:spPr/>
        <p:txBody>
          <a:bodyPr/>
          <a:lstStyle/>
          <a:p>
            <a:pPr fontAlgn="base" latinLnBrk="1"/>
            <a:r>
              <a:rPr lang="en-US" b="1" dirty="0" smtClean="0"/>
              <a:t> </a:t>
            </a:r>
            <a:r>
              <a:rPr lang="en-US" b="1" dirty="0"/>
              <a:t>Logistic Regression </a:t>
            </a:r>
            <a:endParaRPr lang="en-US" dirty="0"/>
          </a:p>
          <a:p>
            <a:pPr marL="0" indent="0" fontAlgn="base" latinLnBrk="1">
              <a:buNone/>
            </a:pPr>
            <a:r>
              <a:rPr lang="en-US" dirty="0"/>
              <a:t> </a:t>
            </a:r>
            <a:r>
              <a:rPr lang="en-US" dirty="0" smtClean="0"/>
              <a:t>  We </a:t>
            </a:r>
            <a:r>
              <a:rPr lang="en-US" dirty="0"/>
              <a:t>got 84.96% accuracy using this model.</a:t>
            </a:r>
          </a:p>
          <a:p>
            <a:pPr fontAlgn="base" latinLnBrk="1"/>
            <a:r>
              <a:rPr lang="en-US" dirty="0"/>
              <a:t> </a:t>
            </a:r>
            <a:r>
              <a:rPr lang="en-US" b="1" dirty="0"/>
              <a:t>Decision </a:t>
            </a:r>
            <a:r>
              <a:rPr lang="en-US" b="1" dirty="0" smtClean="0"/>
              <a:t>Tree</a:t>
            </a:r>
            <a:endParaRPr lang="en-US" dirty="0"/>
          </a:p>
          <a:p>
            <a:pPr marL="0" indent="0" fontAlgn="base" latinLnBrk="1">
              <a:buNone/>
            </a:pPr>
            <a:r>
              <a:rPr lang="en-US" dirty="0"/>
              <a:t> </a:t>
            </a:r>
            <a:r>
              <a:rPr lang="en-US" dirty="0" smtClean="0"/>
              <a:t>   </a:t>
            </a:r>
            <a:r>
              <a:rPr lang="en-US" dirty="0"/>
              <a:t>We got 75.73% accuracy using this model.</a:t>
            </a:r>
          </a:p>
          <a:p>
            <a:pPr marL="0" indent="0" fontAlgn="base" latinLnBrk="1">
              <a:buNone/>
            </a:pPr>
            <a:endParaRPr lang="en-US" dirty="0"/>
          </a:p>
          <a:p>
            <a:pPr marL="0" indent="0" fontAlgn="base" latinLnBrk="1">
              <a:buNone/>
            </a:pPr>
            <a:endParaRPr lang="en-US" dirty="0"/>
          </a:p>
          <a:p>
            <a:endParaRPr lang="en-US" dirty="0"/>
          </a:p>
        </p:txBody>
      </p:sp>
    </p:spTree>
    <p:extLst>
      <p:ext uri="{BB962C8B-B14F-4D97-AF65-F5344CB8AC3E}">
        <p14:creationId xmlns:p14="http://schemas.microsoft.com/office/powerpoint/2010/main" val="2553057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r>
              <a:rPr lang="en-US" dirty="0"/>
              <a:t/>
            </a:r>
            <a:br>
              <a:rPr lang="en-US" dirty="0"/>
            </a:br>
            <a:endParaRPr lang="en-US" dirty="0"/>
          </a:p>
        </p:txBody>
      </p:sp>
      <p:sp>
        <p:nvSpPr>
          <p:cNvPr id="3" name="Content Placeholder 2"/>
          <p:cNvSpPr>
            <a:spLocks noGrp="1"/>
          </p:cNvSpPr>
          <p:nvPr>
            <p:ph sz="quarter" idx="13"/>
          </p:nvPr>
        </p:nvSpPr>
        <p:spPr/>
        <p:txBody>
          <a:bodyPr/>
          <a:lstStyle/>
          <a:p>
            <a:r>
              <a:rPr lang="en-US" dirty="0"/>
              <a:t>It was clear that Decision tree performed much better in terms of predicting all the classes of accident severity</a:t>
            </a:r>
            <a:r>
              <a:rPr lang="en-US" dirty="0" smtClean="0"/>
              <a:t>.</a:t>
            </a:r>
          </a:p>
          <a:p>
            <a:r>
              <a:rPr lang="en-US" dirty="0" smtClean="0"/>
              <a:t> </a:t>
            </a:r>
            <a:r>
              <a:rPr lang="en-US" dirty="0"/>
              <a:t>Logistic regression has better accuracy but it does not mean it did better than other algorithm. </a:t>
            </a:r>
          </a:p>
          <a:p>
            <a:r>
              <a:rPr lang="en-US" dirty="0" smtClean="0"/>
              <a:t> </a:t>
            </a:r>
            <a:r>
              <a:rPr lang="en-US" dirty="0"/>
              <a:t>the most of the accidents occurred in an area where speed limit is </a:t>
            </a:r>
            <a:r>
              <a:rPr lang="en-US" dirty="0" smtClean="0"/>
              <a:t>30.</a:t>
            </a:r>
          </a:p>
          <a:p>
            <a:r>
              <a:rPr lang="en-US" dirty="0" smtClean="0"/>
              <a:t>most </a:t>
            </a:r>
            <a:r>
              <a:rPr lang="en-US" dirty="0"/>
              <a:t>of the casualties are in age band of 25 to 35 </a:t>
            </a:r>
            <a:r>
              <a:rPr lang="en-US" dirty="0" smtClean="0"/>
              <a:t>years</a:t>
            </a:r>
          </a:p>
          <a:p>
            <a:r>
              <a:rPr lang="en-US" dirty="0"/>
              <a:t>We found out that the most of accidents happened around after noon</a:t>
            </a:r>
            <a:endParaRPr lang="en-US" dirty="0"/>
          </a:p>
        </p:txBody>
      </p:sp>
    </p:spTree>
    <p:extLst>
      <p:ext uri="{BB962C8B-B14F-4D97-AF65-F5344CB8AC3E}">
        <p14:creationId xmlns:p14="http://schemas.microsoft.com/office/powerpoint/2010/main" val="303156709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15</TotalTime>
  <Words>295</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Droplet</vt:lpstr>
      <vt:lpstr>Predicting the Severity of Road Accident </vt:lpstr>
      <vt:lpstr>Introduction</vt:lpstr>
      <vt:lpstr>Data acquisition and cleaning </vt:lpstr>
      <vt:lpstr>Relationship between day of a week and accident </vt:lpstr>
      <vt:lpstr>Relationship between accident and age </vt:lpstr>
      <vt:lpstr>Relationship between accident and time of the day/night </vt:lpstr>
      <vt:lpstr>Relationship between accident and speed limit </vt:lpstr>
      <vt:lpstr>Predictive Modeling</vt:lpstr>
      <vt:lpstr>Conclusion </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Severity of Road Accident</dc:title>
  <dc:creator>Mathew, Shejo (Cognizant)</dc:creator>
  <cp:lastModifiedBy>Mathew, Shejo (Cognizant)</cp:lastModifiedBy>
  <cp:revision>2</cp:revision>
  <dcterms:created xsi:type="dcterms:W3CDTF">2020-08-25T14:20:36Z</dcterms:created>
  <dcterms:modified xsi:type="dcterms:W3CDTF">2020-08-25T14:36:23Z</dcterms:modified>
</cp:coreProperties>
</file>