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Open Sauce SemiBold" charset="1" panose="00000700000000000000"/>
      <p:regular r:id="rId14"/>
    </p:embeddedFont>
    <p:embeddedFont>
      <p:font typeface="Open Sauce SemiBold Bold" charset="1" panose="00000A00000000000000"/>
      <p:regular r:id="rId15"/>
    </p:embeddedFont>
    <p:embeddedFont>
      <p:font typeface="Open Sauce SemiBold Italics" charset="1" panose="00000700000000000000"/>
      <p:regular r:id="rId16"/>
    </p:embeddedFont>
    <p:embeddedFont>
      <p:font typeface="Open Sauce SemiBold Bold Italics" charset="1" panose="00000A00000000000000"/>
      <p:regular r:id="rId17"/>
    </p:embeddedFont>
    <p:embeddedFont>
      <p:font typeface="Garet" charset="1" panose="00000000000000000000"/>
      <p:regular r:id="rId18"/>
    </p:embeddedFont>
    <p:embeddedFont>
      <p:font typeface="Garet Bold" charset="1" panose="00000000000000000000"/>
      <p:regular r:id="rId19"/>
    </p:embeddedFont>
    <p:embeddedFont>
      <p:font typeface="Garet Italics" charset="1" panose="00000000000000000000"/>
      <p:regular r:id="rId20"/>
    </p:embeddedFont>
    <p:embeddedFont>
      <p:font typeface="Garet Bold Italics" charset="1" panose="00000000000000000000"/>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slides/slide19.xml" Type="http://schemas.openxmlformats.org/officeDocument/2006/relationships/slide"/><Relationship Id="rId45" Target="slides/slide20.xml" Type="http://schemas.openxmlformats.org/officeDocument/2006/relationships/slide"/><Relationship Id="rId46" Target="slides/slide21.xml" Type="http://schemas.openxmlformats.org/officeDocument/2006/relationships/slide"/><Relationship Id="rId47" Target="slides/slide22.xml" Type="http://schemas.openxmlformats.org/officeDocument/2006/relationships/slide"/><Relationship Id="rId48" Target="slides/slide23.xml" Type="http://schemas.openxmlformats.org/officeDocument/2006/relationships/slide"/><Relationship Id="rId49" Target="slides/slide24.xml" Type="http://schemas.openxmlformats.org/officeDocument/2006/relationships/slide"/><Relationship Id="rId5" Target="tableStyles.xml" Type="http://schemas.openxmlformats.org/officeDocument/2006/relationships/tableStyles"/><Relationship Id="rId50" Target="slides/slide25.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https://en.wikipedia.org/wiki/Minimum_bounding_rectangle"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227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true" flipV="false" rot="0">
            <a:off x="-902504" y="-874376"/>
            <a:ext cx="8932059" cy="17164890"/>
          </a:xfrm>
          <a:prstGeom prst="rect">
            <a:avLst/>
          </a:prstGeom>
        </p:spPr>
      </p:pic>
      <p:grpSp>
        <p:nvGrpSpPr>
          <p:cNvPr name="Group 3" id="3"/>
          <p:cNvGrpSpPr/>
          <p:nvPr/>
        </p:nvGrpSpPr>
        <p:grpSpPr>
          <a:xfrm rot="5400000">
            <a:off x="651708" y="1112637"/>
            <a:ext cx="3086100" cy="1543050"/>
            <a:chOff x="0" y="0"/>
            <a:chExt cx="812800" cy="406400"/>
          </a:xfrm>
        </p:grpSpPr>
        <p:sp>
          <p:nvSpPr>
            <p:cNvPr name="Freeform 4" id="4"/>
            <p:cNvSpPr/>
            <p:nvPr/>
          </p:nvSpPr>
          <p:spPr>
            <a:xfrm flipH="false" flipV="false">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020409"/>
            </a:solidFill>
          </p:spPr>
        </p:sp>
        <p:sp>
          <p:nvSpPr>
            <p:cNvPr name="TextBox 5" id="5"/>
            <p:cNvSpPr txBox="true"/>
            <p:nvPr/>
          </p:nvSpPr>
          <p:spPr>
            <a:xfrm>
              <a:off x="203200" y="120650"/>
              <a:ext cx="406400" cy="692150"/>
            </a:xfrm>
            <a:prstGeom prst="rect">
              <a:avLst/>
            </a:prstGeom>
          </p:spPr>
          <p:txBody>
            <a:bodyPr anchor="ctr" rtlCol="false" tIns="50800" lIns="50800" bIns="50800" rIns="50800"/>
            <a:lstStyle/>
            <a:p>
              <a:pPr algn="ctr">
                <a:lnSpc>
                  <a:spcPts val="1869"/>
                </a:lnSpc>
              </a:pPr>
            </a:p>
          </p:txBody>
        </p:sp>
      </p:grpSp>
      <p:sp>
        <p:nvSpPr>
          <p:cNvPr name="TextBox 6" id="6"/>
          <p:cNvSpPr txBox="true"/>
          <p:nvPr/>
        </p:nvSpPr>
        <p:spPr>
          <a:xfrm rot="0">
            <a:off x="7601719" y="1713492"/>
            <a:ext cx="9657581" cy="1236980"/>
          </a:xfrm>
          <a:prstGeom prst="rect">
            <a:avLst/>
          </a:prstGeom>
        </p:spPr>
        <p:txBody>
          <a:bodyPr anchor="t" rtlCol="false" tIns="0" lIns="0" bIns="0" rIns="0">
            <a:spAutoFit/>
          </a:bodyPr>
          <a:lstStyle/>
          <a:p>
            <a:pPr algn="r">
              <a:lnSpc>
                <a:spcPts val="4840"/>
              </a:lnSpc>
            </a:pPr>
            <a:r>
              <a:rPr lang="en-US" sz="4400">
                <a:solidFill>
                  <a:srgbClr val="FFFFFF"/>
                </a:solidFill>
                <a:latin typeface="Open Sans Bold Italics"/>
              </a:rPr>
              <a:t>Data Structures and Algorithms Project</a:t>
            </a:r>
          </a:p>
        </p:txBody>
      </p:sp>
      <p:sp>
        <p:nvSpPr>
          <p:cNvPr name="TextBox 7" id="7"/>
          <p:cNvSpPr txBox="true"/>
          <p:nvPr/>
        </p:nvSpPr>
        <p:spPr>
          <a:xfrm rot="0">
            <a:off x="9447220" y="4709043"/>
            <a:ext cx="7812080" cy="3800943"/>
          </a:xfrm>
          <a:prstGeom prst="rect">
            <a:avLst/>
          </a:prstGeom>
        </p:spPr>
        <p:txBody>
          <a:bodyPr anchor="t" rtlCol="false" tIns="0" lIns="0" bIns="0" rIns="0">
            <a:spAutoFit/>
          </a:bodyPr>
          <a:lstStyle/>
          <a:p>
            <a:pPr algn="r">
              <a:lnSpc>
                <a:spcPts val="9940"/>
              </a:lnSpc>
            </a:pPr>
            <a:r>
              <a:rPr lang="en-US" sz="9036">
                <a:solidFill>
                  <a:srgbClr val="FFFFFF"/>
                </a:solidFill>
                <a:latin typeface="Open Sauce SemiBold"/>
              </a:rPr>
              <a:t>STR Method of Packing RTrees </a:t>
            </a:r>
          </a:p>
        </p:txBody>
      </p:sp>
      <p:sp>
        <p:nvSpPr>
          <p:cNvPr name="TextBox 8" id="8"/>
          <p:cNvSpPr txBox="true"/>
          <p:nvPr/>
        </p:nvSpPr>
        <p:spPr>
          <a:xfrm rot="0">
            <a:off x="10635762" y="1259322"/>
            <a:ext cx="6623538" cy="292100"/>
          </a:xfrm>
          <a:prstGeom prst="rect">
            <a:avLst/>
          </a:prstGeom>
        </p:spPr>
        <p:txBody>
          <a:bodyPr anchor="t" rtlCol="false" tIns="0" lIns="0" bIns="0" rIns="0">
            <a:spAutoFit/>
          </a:bodyPr>
          <a:lstStyle/>
          <a:p>
            <a:pPr algn="r">
              <a:lnSpc>
                <a:spcPts val="2200"/>
              </a:lnSpc>
            </a:pPr>
            <a:r>
              <a:rPr lang="en-US" sz="2000">
                <a:solidFill>
                  <a:srgbClr val="FFFFFF"/>
                </a:solidFill>
                <a:latin typeface="Open Sans Bold Italics"/>
              </a:rPr>
              <a:t>Problem Statement 3</a:t>
            </a:r>
          </a:p>
        </p:txBody>
      </p:sp>
      <p:grpSp>
        <p:nvGrpSpPr>
          <p:cNvPr name="Group 9" id="9"/>
          <p:cNvGrpSpPr/>
          <p:nvPr/>
        </p:nvGrpSpPr>
        <p:grpSpPr>
          <a:xfrm rot="5400000">
            <a:off x="-2975620" y="3524816"/>
            <a:ext cx="6893838" cy="3446919"/>
            <a:chOff x="0" y="0"/>
            <a:chExt cx="812800" cy="406400"/>
          </a:xfrm>
        </p:grpSpPr>
        <p:sp>
          <p:nvSpPr>
            <p:cNvPr name="Freeform 10" id="10"/>
            <p:cNvSpPr/>
            <p:nvPr/>
          </p:nvSpPr>
          <p:spPr>
            <a:xfrm flipH="false" flipV="false">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020409"/>
            </a:solidFill>
          </p:spPr>
        </p:sp>
        <p:sp>
          <p:nvSpPr>
            <p:cNvPr name="TextBox 11" id="11"/>
            <p:cNvSpPr txBox="true"/>
            <p:nvPr/>
          </p:nvSpPr>
          <p:spPr>
            <a:xfrm>
              <a:off x="203200" y="120650"/>
              <a:ext cx="406400" cy="692150"/>
            </a:xfrm>
            <a:prstGeom prst="rect">
              <a:avLst/>
            </a:prstGeom>
          </p:spPr>
          <p:txBody>
            <a:bodyPr anchor="ctr" rtlCol="false" tIns="50800" lIns="50800" bIns="50800" rIns="50800"/>
            <a:lstStyle/>
            <a:p>
              <a:pPr algn="ctr">
                <a:lnSpc>
                  <a:spcPts val="1869"/>
                </a:lnSpc>
              </a:pP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grpSp>
        <p:nvGrpSpPr>
          <p:cNvPr name="Group 2" id="2"/>
          <p:cNvGrpSpPr/>
          <p:nvPr/>
        </p:nvGrpSpPr>
        <p:grpSpPr>
          <a:xfrm rot="0">
            <a:off x="11128827" y="4752462"/>
            <a:ext cx="1124639" cy="1024564"/>
            <a:chOff x="0" y="0"/>
            <a:chExt cx="296201" cy="269844"/>
          </a:xfrm>
        </p:grpSpPr>
        <p:sp>
          <p:nvSpPr>
            <p:cNvPr name="Freeform 3" id="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(8,5)</a:t>
              </a:r>
            </a:p>
          </p:txBody>
        </p:sp>
      </p:grpSp>
      <p:grpSp>
        <p:nvGrpSpPr>
          <p:cNvPr name="Group 5" id="5"/>
          <p:cNvGrpSpPr/>
          <p:nvPr/>
        </p:nvGrpSpPr>
        <p:grpSpPr>
          <a:xfrm rot="0">
            <a:off x="12253466" y="4752462"/>
            <a:ext cx="1124639" cy="1024564"/>
            <a:chOff x="0" y="0"/>
            <a:chExt cx="296201" cy="269844"/>
          </a:xfrm>
        </p:grpSpPr>
        <p:sp>
          <p:nvSpPr>
            <p:cNvPr name="Freeform 6" id="6"/>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(8,14)</a:t>
              </a:r>
            </a:p>
          </p:txBody>
        </p:sp>
      </p:grpSp>
      <p:grpSp>
        <p:nvGrpSpPr>
          <p:cNvPr name="Group 8" id="8"/>
          <p:cNvGrpSpPr/>
          <p:nvPr/>
        </p:nvGrpSpPr>
        <p:grpSpPr>
          <a:xfrm rot="0">
            <a:off x="13378104" y="4752462"/>
            <a:ext cx="1124639" cy="1024564"/>
            <a:chOff x="0" y="0"/>
            <a:chExt cx="296201" cy="269844"/>
          </a:xfrm>
        </p:grpSpPr>
        <p:sp>
          <p:nvSpPr>
            <p:cNvPr name="Freeform 9" id="9"/>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(9,14)</a:t>
              </a:r>
            </a:p>
          </p:txBody>
        </p:sp>
      </p:grpSp>
      <p:grpSp>
        <p:nvGrpSpPr>
          <p:cNvPr name="Group 11" id="11"/>
          <p:cNvGrpSpPr/>
          <p:nvPr/>
        </p:nvGrpSpPr>
        <p:grpSpPr>
          <a:xfrm rot="0">
            <a:off x="14502743" y="4752462"/>
            <a:ext cx="1124639" cy="1024564"/>
            <a:chOff x="0" y="0"/>
            <a:chExt cx="296201" cy="269844"/>
          </a:xfrm>
        </p:grpSpPr>
        <p:sp>
          <p:nvSpPr>
            <p:cNvPr name="Freeform 12" id="12"/>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(9,17)</a:t>
              </a:r>
            </a:p>
          </p:txBody>
        </p:sp>
      </p:grpSp>
      <p:sp>
        <p:nvSpPr>
          <p:cNvPr name="TextBox 14" id="14"/>
          <p:cNvSpPr txBox="true"/>
          <p:nvPr/>
        </p:nvSpPr>
        <p:spPr>
          <a:xfrm rot="0">
            <a:off x="12748096" y="6015152"/>
            <a:ext cx="1260017" cy="414685"/>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4 </a:t>
            </a:r>
          </a:p>
        </p:txBody>
      </p:sp>
      <p:grpSp>
        <p:nvGrpSpPr>
          <p:cNvPr name="Group 15" id="15"/>
          <p:cNvGrpSpPr/>
          <p:nvPr/>
        </p:nvGrpSpPr>
        <p:grpSpPr>
          <a:xfrm rot="0">
            <a:off x="2396168" y="7028312"/>
            <a:ext cx="1124639" cy="1024564"/>
            <a:chOff x="0" y="0"/>
            <a:chExt cx="296201" cy="269844"/>
          </a:xfrm>
        </p:grpSpPr>
        <p:sp>
          <p:nvSpPr>
            <p:cNvPr name="Freeform 16" id="16"/>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7" id="1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(9,15)</a:t>
              </a:r>
            </a:p>
          </p:txBody>
        </p:sp>
      </p:grpSp>
      <p:grpSp>
        <p:nvGrpSpPr>
          <p:cNvPr name="Group 18" id="18"/>
          <p:cNvGrpSpPr/>
          <p:nvPr/>
        </p:nvGrpSpPr>
        <p:grpSpPr>
          <a:xfrm rot="0">
            <a:off x="3520807" y="7028312"/>
            <a:ext cx="1124639" cy="1024564"/>
            <a:chOff x="0" y="0"/>
            <a:chExt cx="296201" cy="269844"/>
          </a:xfrm>
        </p:grpSpPr>
        <p:sp>
          <p:nvSpPr>
            <p:cNvPr name="Freeform 19" id="19"/>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(9,16)</a:t>
              </a:r>
            </a:p>
          </p:txBody>
        </p:sp>
      </p:grpSp>
      <p:grpSp>
        <p:nvGrpSpPr>
          <p:cNvPr name="Group 21" id="21"/>
          <p:cNvGrpSpPr/>
          <p:nvPr/>
        </p:nvGrpSpPr>
        <p:grpSpPr>
          <a:xfrm rot="0">
            <a:off x="4645445" y="7028312"/>
            <a:ext cx="1124639" cy="1024564"/>
            <a:chOff x="0" y="0"/>
            <a:chExt cx="296201" cy="269844"/>
          </a:xfrm>
        </p:grpSpPr>
        <p:sp>
          <p:nvSpPr>
            <p:cNvPr name="Freeform 22" id="22"/>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(9,17)</a:t>
              </a:r>
            </a:p>
          </p:txBody>
        </p:sp>
      </p:grpSp>
      <p:grpSp>
        <p:nvGrpSpPr>
          <p:cNvPr name="Group 24" id="24"/>
          <p:cNvGrpSpPr/>
          <p:nvPr/>
        </p:nvGrpSpPr>
        <p:grpSpPr>
          <a:xfrm rot="0">
            <a:off x="5770084" y="7028312"/>
            <a:ext cx="1281521" cy="1024564"/>
            <a:chOff x="0" y="0"/>
            <a:chExt cx="337520" cy="269844"/>
          </a:xfrm>
        </p:grpSpPr>
        <p:sp>
          <p:nvSpPr>
            <p:cNvPr name="Freeform 25" id="25"/>
            <p:cNvSpPr/>
            <p:nvPr/>
          </p:nvSpPr>
          <p:spPr>
            <a:xfrm flipH="false" flipV="false">
              <a:off x="0" y="0"/>
              <a:ext cx="337520" cy="269844"/>
            </a:xfrm>
            <a:custGeom>
              <a:avLst/>
              <a:gdLst/>
              <a:ahLst/>
              <a:cxnLst/>
              <a:rect r="r" b="b" t="t" l="l"/>
              <a:pathLst>
                <a:path h="269844" w="337520">
                  <a:moveTo>
                    <a:pt x="0" y="0"/>
                  </a:moveTo>
                  <a:lnTo>
                    <a:pt x="337520" y="0"/>
                  </a:lnTo>
                  <a:lnTo>
                    <a:pt x="337520" y="269844"/>
                  </a:lnTo>
                  <a:lnTo>
                    <a:pt x="0" y="269844"/>
                  </a:lnTo>
                  <a:close/>
                </a:path>
              </a:pathLst>
            </a:custGeom>
            <a:solidFill>
              <a:srgbClr val="BEE7F1"/>
            </a:solidFill>
            <a:ln w="76200">
              <a:solidFill>
                <a:srgbClr val="FFFFFF"/>
              </a:solidFill>
            </a:ln>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(12,17)</a:t>
              </a:r>
            </a:p>
          </p:txBody>
        </p:sp>
      </p:grpSp>
      <p:sp>
        <p:nvSpPr>
          <p:cNvPr name="TextBox 27" id="27"/>
          <p:cNvSpPr txBox="true"/>
          <p:nvPr/>
        </p:nvSpPr>
        <p:spPr>
          <a:xfrm rot="0">
            <a:off x="4018622" y="8386434"/>
            <a:ext cx="1253647" cy="414685"/>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5 </a:t>
            </a:r>
          </a:p>
        </p:txBody>
      </p:sp>
      <p:grpSp>
        <p:nvGrpSpPr>
          <p:cNvPr name="Group 28" id="28"/>
          <p:cNvGrpSpPr/>
          <p:nvPr/>
        </p:nvGrpSpPr>
        <p:grpSpPr>
          <a:xfrm rot="0">
            <a:off x="11128827" y="2582441"/>
            <a:ext cx="4498555" cy="1674721"/>
            <a:chOff x="0" y="0"/>
            <a:chExt cx="5998073" cy="2232962"/>
          </a:xfrm>
        </p:grpSpPr>
        <p:grpSp>
          <p:nvGrpSpPr>
            <p:cNvPr name="Group 29" id="29"/>
            <p:cNvGrpSpPr/>
            <p:nvPr/>
          </p:nvGrpSpPr>
          <p:grpSpPr>
            <a:xfrm rot="0">
              <a:off x="0" y="0"/>
              <a:ext cx="1499518" cy="1366085"/>
              <a:chOff x="0" y="0"/>
              <a:chExt cx="296201" cy="269844"/>
            </a:xfrm>
          </p:grpSpPr>
          <p:sp>
            <p:nvSpPr>
              <p:cNvPr name="Freeform 30" id="30"/>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(2,5)</a:t>
                </a:r>
              </a:p>
            </p:txBody>
          </p:sp>
        </p:grpSp>
        <p:grpSp>
          <p:nvGrpSpPr>
            <p:cNvPr name="Group 32" id="32"/>
            <p:cNvGrpSpPr/>
            <p:nvPr/>
          </p:nvGrpSpPr>
          <p:grpSpPr>
            <a:xfrm rot="0">
              <a:off x="1499518" y="0"/>
              <a:ext cx="1499518" cy="1366085"/>
              <a:chOff x="0" y="0"/>
              <a:chExt cx="296201" cy="269844"/>
            </a:xfrm>
          </p:grpSpPr>
          <p:sp>
            <p:nvSpPr>
              <p:cNvPr name="Freeform 33" id="3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4" id="3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(1,9)</a:t>
                </a:r>
              </a:p>
            </p:txBody>
          </p:sp>
        </p:grpSp>
        <p:grpSp>
          <p:nvGrpSpPr>
            <p:cNvPr name="Group 35" id="35"/>
            <p:cNvGrpSpPr/>
            <p:nvPr/>
          </p:nvGrpSpPr>
          <p:grpSpPr>
            <a:xfrm rot="0">
              <a:off x="2999036" y="0"/>
              <a:ext cx="1499518" cy="1366085"/>
              <a:chOff x="0" y="0"/>
              <a:chExt cx="296201" cy="269844"/>
            </a:xfrm>
          </p:grpSpPr>
          <p:sp>
            <p:nvSpPr>
              <p:cNvPr name="Freeform 36" id="36"/>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7" id="3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(2,10)</a:t>
                </a:r>
              </a:p>
            </p:txBody>
          </p:sp>
        </p:grpSp>
        <p:grpSp>
          <p:nvGrpSpPr>
            <p:cNvPr name="Group 38" id="38"/>
            <p:cNvGrpSpPr/>
            <p:nvPr/>
          </p:nvGrpSpPr>
          <p:grpSpPr>
            <a:xfrm rot="0">
              <a:off x="4498555" y="0"/>
              <a:ext cx="1499518" cy="1366085"/>
              <a:chOff x="0" y="0"/>
              <a:chExt cx="296201" cy="269844"/>
            </a:xfrm>
          </p:grpSpPr>
          <p:sp>
            <p:nvSpPr>
              <p:cNvPr name="Freeform 39" id="39"/>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0" id="4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(7,15)</a:t>
                </a:r>
              </a:p>
            </p:txBody>
          </p:sp>
        </p:grpSp>
        <p:sp>
          <p:nvSpPr>
            <p:cNvPr name="TextBox 41" id="41"/>
            <p:cNvSpPr txBox="true"/>
            <p:nvPr/>
          </p:nvSpPr>
          <p:spPr>
            <a:xfrm rot="0">
              <a:off x="2172520" y="1692749"/>
              <a:ext cx="1653032"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2 </a:t>
              </a:r>
            </a:p>
          </p:txBody>
        </p:sp>
      </p:grpSp>
      <p:grpSp>
        <p:nvGrpSpPr>
          <p:cNvPr name="Group 42" id="42"/>
          <p:cNvGrpSpPr/>
          <p:nvPr/>
        </p:nvGrpSpPr>
        <p:grpSpPr>
          <a:xfrm rot="0">
            <a:off x="2377118" y="4752462"/>
            <a:ext cx="1124639" cy="1024564"/>
            <a:chOff x="0" y="0"/>
            <a:chExt cx="296201" cy="269844"/>
          </a:xfrm>
        </p:grpSpPr>
        <p:sp>
          <p:nvSpPr>
            <p:cNvPr name="Freeform 43" id="4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4" id="4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(2,19)</a:t>
              </a:r>
            </a:p>
          </p:txBody>
        </p:sp>
      </p:grpSp>
      <p:grpSp>
        <p:nvGrpSpPr>
          <p:cNvPr name="Group 45" id="45"/>
          <p:cNvGrpSpPr/>
          <p:nvPr/>
        </p:nvGrpSpPr>
        <p:grpSpPr>
          <a:xfrm rot="0">
            <a:off x="3501757" y="4752462"/>
            <a:ext cx="1124639" cy="1024564"/>
            <a:chOff x="0" y="0"/>
            <a:chExt cx="296201" cy="269844"/>
          </a:xfrm>
        </p:grpSpPr>
        <p:sp>
          <p:nvSpPr>
            <p:cNvPr name="Freeform 46" id="46"/>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7" id="4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(1,20)</a:t>
              </a:r>
            </a:p>
          </p:txBody>
        </p:sp>
      </p:grpSp>
      <p:grpSp>
        <p:nvGrpSpPr>
          <p:cNvPr name="Group 48" id="48"/>
          <p:cNvGrpSpPr/>
          <p:nvPr/>
        </p:nvGrpSpPr>
        <p:grpSpPr>
          <a:xfrm rot="0">
            <a:off x="4626395" y="4752462"/>
            <a:ext cx="1124639" cy="1024564"/>
            <a:chOff x="0" y="0"/>
            <a:chExt cx="296201" cy="269844"/>
          </a:xfrm>
        </p:grpSpPr>
        <p:sp>
          <p:nvSpPr>
            <p:cNvPr name="Freeform 49" id="49"/>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0" id="5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(2,20)</a:t>
              </a:r>
            </a:p>
          </p:txBody>
        </p:sp>
      </p:grpSp>
      <p:grpSp>
        <p:nvGrpSpPr>
          <p:cNvPr name="Group 51" id="51"/>
          <p:cNvGrpSpPr/>
          <p:nvPr/>
        </p:nvGrpSpPr>
        <p:grpSpPr>
          <a:xfrm rot="0">
            <a:off x="5751034" y="4752462"/>
            <a:ext cx="1124639" cy="1024564"/>
            <a:chOff x="0" y="0"/>
            <a:chExt cx="296201" cy="269844"/>
          </a:xfrm>
        </p:grpSpPr>
        <p:sp>
          <p:nvSpPr>
            <p:cNvPr name="Freeform 52" id="52"/>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3" id="5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(3,20)</a:t>
              </a:r>
            </a:p>
          </p:txBody>
        </p:sp>
      </p:grpSp>
      <p:sp>
        <p:nvSpPr>
          <p:cNvPr name="TextBox 54" id="54"/>
          <p:cNvSpPr txBox="true"/>
          <p:nvPr/>
        </p:nvSpPr>
        <p:spPr>
          <a:xfrm rot="0">
            <a:off x="4001270" y="6118328"/>
            <a:ext cx="1250250" cy="414685"/>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3 </a:t>
            </a:r>
          </a:p>
        </p:txBody>
      </p:sp>
      <p:grpSp>
        <p:nvGrpSpPr>
          <p:cNvPr name="Group 55" id="55"/>
          <p:cNvGrpSpPr/>
          <p:nvPr/>
        </p:nvGrpSpPr>
        <p:grpSpPr>
          <a:xfrm rot="0">
            <a:off x="2396168" y="2584652"/>
            <a:ext cx="4498555" cy="1674721"/>
            <a:chOff x="0" y="0"/>
            <a:chExt cx="5998073" cy="2232962"/>
          </a:xfrm>
        </p:grpSpPr>
        <p:grpSp>
          <p:nvGrpSpPr>
            <p:cNvPr name="Group 56" id="56"/>
            <p:cNvGrpSpPr/>
            <p:nvPr/>
          </p:nvGrpSpPr>
          <p:grpSpPr>
            <a:xfrm rot="0">
              <a:off x="0" y="0"/>
              <a:ext cx="1499518" cy="1366085"/>
              <a:chOff x="0" y="0"/>
              <a:chExt cx="296201" cy="269844"/>
            </a:xfrm>
          </p:grpSpPr>
          <p:sp>
            <p:nvSpPr>
              <p:cNvPr name="Freeform 57" id="57"/>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8" id="5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(2,4)</a:t>
                </a:r>
              </a:p>
            </p:txBody>
          </p:sp>
        </p:grpSp>
        <p:grpSp>
          <p:nvGrpSpPr>
            <p:cNvPr name="Group 59" id="59"/>
            <p:cNvGrpSpPr/>
            <p:nvPr/>
          </p:nvGrpSpPr>
          <p:grpSpPr>
            <a:xfrm rot="0">
              <a:off x="1499518" y="0"/>
              <a:ext cx="1499518" cy="1366085"/>
              <a:chOff x="0" y="0"/>
              <a:chExt cx="296201" cy="269844"/>
            </a:xfrm>
          </p:grpSpPr>
          <p:sp>
            <p:nvSpPr>
              <p:cNvPr name="Freeform 60" id="60"/>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61" id="61"/>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(3,4)</a:t>
                </a:r>
              </a:p>
            </p:txBody>
          </p:sp>
        </p:grpSp>
        <p:grpSp>
          <p:nvGrpSpPr>
            <p:cNvPr name="Group 62" id="62"/>
            <p:cNvGrpSpPr/>
            <p:nvPr/>
          </p:nvGrpSpPr>
          <p:grpSpPr>
            <a:xfrm rot="0">
              <a:off x="2999036" y="0"/>
              <a:ext cx="1499518" cy="1366085"/>
              <a:chOff x="0" y="0"/>
              <a:chExt cx="296201" cy="269844"/>
            </a:xfrm>
          </p:grpSpPr>
          <p:sp>
            <p:nvSpPr>
              <p:cNvPr name="Freeform 63" id="6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64" id="6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(3,5)</a:t>
                </a:r>
              </a:p>
            </p:txBody>
          </p:sp>
        </p:grpSp>
        <p:grpSp>
          <p:nvGrpSpPr>
            <p:cNvPr name="Group 65" id="65"/>
            <p:cNvGrpSpPr/>
            <p:nvPr/>
          </p:nvGrpSpPr>
          <p:grpSpPr>
            <a:xfrm rot="0">
              <a:off x="4498555" y="0"/>
              <a:ext cx="1499518" cy="1366085"/>
              <a:chOff x="0" y="0"/>
              <a:chExt cx="296201" cy="269844"/>
            </a:xfrm>
          </p:grpSpPr>
          <p:sp>
            <p:nvSpPr>
              <p:cNvPr name="Freeform 66" id="66"/>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67" id="6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(4,5)</a:t>
                </a:r>
              </a:p>
            </p:txBody>
          </p:sp>
        </p:grpSp>
        <p:sp>
          <p:nvSpPr>
            <p:cNvPr name="TextBox 68" id="68"/>
            <p:cNvSpPr txBox="true"/>
            <p:nvPr/>
          </p:nvSpPr>
          <p:spPr>
            <a:xfrm rot="0">
              <a:off x="2178843" y="1692749"/>
              <a:ext cx="1640387"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1 </a:t>
              </a:r>
            </a:p>
          </p:txBody>
        </p:sp>
      </p:grpSp>
      <p:grpSp>
        <p:nvGrpSpPr>
          <p:cNvPr name="Group 69" id="69"/>
          <p:cNvGrpSpPr/>
          <p:nvPr/>
        </p:nvGrpSpPr>
        <p:grpSpPr>
          <a:xfrm rot="0">
            <a:off x="14711404" y="7028312"/>
            <a:ext cx="1245766" cy="1075275"/>
            <a:chOff x="0" y="0"/>
            <a:chExt cx="328103" cy="283200"/>
          </a:xfrm>
        </p:grpSpPr>
        <p:sp>
          <p:nvSpPr>
            <p:cNvPr name="Freeform 70" id="70"/>
            <p:cNvSpPr/>
            <p:nvPr/>
          </p:nvSpPr>
          <p:spPr>
            <a:xfrm flipH="false" flipV="false">
              <a:off x="0" y="0"/>
              <a:ext cx="328103" cy="283200"/>
            </a:xfrm>
            <a:custGeom>
              <a:avLst/>
              <a:gdLst/>
              <a:ahLst/>
              <a:cxnLst/>
              <a:rect r="r" b="b" t="t" l="l"/>
              <a:pathLst>
                <a:path h="283200" w="328103">
                  <a:moveTo>
                    <a:pt x="0" y="0"/>
                  </a:moveTo>
                  <a:lnTo>
                    <a:pt x="328103" y="0"/>
                  </a:lnTo>
                  <a:lnTo>
                    <a:pt x="328103" y="283200"/>
                  </a:lnTo>
                  <a:lnTo>
                    <a:pt x="0" y="283200"/>
                  </a:lnTo>
                  <a:close/>
                </a:path>
              </a:pathLst>
            </a:custGeom>
            <a:solidFill>
              <a:srgbClr val="BEE7F1"/>
            </a:solidFill>
            <a:ln w="76200">
              <a:solidFill>
                <a:srgbClr val="FFFFFF"/>
              </a:solidFill>
            </a:ln>
          </p:spPr>
        </p:sp>
        <p:sp>
          <p:nvSpPr>
            <p:cNvPr name="TextBox 71" id="71"/>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nvGrpSpPr>
          <p:cNvPr name="Group 72" id="72"/>
          <p:cNvGrpSpPr/>
          <p:nvPr/>
        </p:nvGrpSpPr>
        <p:grpSpPr>
          <a:xfrm rot="0">
            <a:off x="11128827" y="7028312"/>
            <a:ext cx="1242648" cy="1075275"/>
            <a:chOff x="0" y="0"/>
            <a:chExt cx="327282" cy="283200"/>
          </a:xfrm>
        </p:grpSpPr>
        <p:sp>
          <p:nvSpPr>
            <p:cNvPr name="Freeform 73" id="73"/>
            <p:cNvSpPr/>
            <p:nvPr/>
          </p:nvSpPr>
          <p:spPr>
            <a:xfrm flipH="false" flipV="false">
              <a:off x="0" y="0"/>
              <a:ext cx="327282" cy="283200"/>
            </a:xfrm>
            <a:custGeom>
              <a:avLst/>
              <a:gdLst/>
              <a:ahLst/>
              <a:cxnLst/>
              <a:rect r="r" b="b" t="t" l="l"/>
              <a:pathLst>
                <a:path h="283200" w="327282">
                  <a:moveTo>
                    <a:pt x="0" y="0"/>
                  </a:moveTo>
                  <a:lnTo>
                    <a:pt x="327282" y="0"/>
                  </a:lnTo>
                  <a:lnTo>
                    <a:pt x="327282" y="283200"/>
                  </a:lnTo>
                  <a:lnTo>
                    <a:pt x="0" y="283200"/>
                  </a:lnTo>
                  <a:close/>
                </a:path>
              </a:pathLst>
            </a:custGeom>
            <a:solidFill>
              <a:srgbClr val="BEE7F1"/>
            </a:solidFill>
            <a:ln w="76200">
              <a:solidFill>
                <a:srgbClr val="FFFFFF"/>
              </a:solidFill>
            </a:ln>
          </p:spPr>
        </p:sp>
        <p:sp>
          <p:nvSpPr>
            <p:cNvPr name="TextBox 74" id="7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(11,18)</a:t>
              </a:r>
            </a:p>
          </p:txBody>
        </p:sp>
      </p:grpSp>
      <p:grpSp>
        <p:nvGrpSpPr>
          <p:cNvPr name="Group 75" id="75"/>
          <p:cNvGrpSpPr/>
          <p:nvPr/>
        </p:nvGrpSpPr>
        <p:grpSpPr>
          <a:xfrm rot="0">
            <a:off x="12371475" y="7028312"/>
            <a:ext cx="1262869" cy="1075275"/>
            <a:chOff x="0" y="0"/>
            <a:chExt cx="332608" cy="283200"/>
          </a:xfrm>
        </p:grpSpPr>
        <p:sp>
          <p:nvSpPr>
            <p:cNvPr name="Freeform 76" id="76"/>
            <p:cNvSpPr/>
            <p:nvPr/>
          </p:nvSpPr>
          <p:spPr>
            <a:xfrm flipH="false" flipV="false">
              <a:off x="0" y="0"/>
              <a:ext cx="332608" cy="283200"/>
            </a:xfrm>
            <a:custGeom>
              <a:avLst/>
              <a:gdLst/>
              <a:ahLst/>
              <a:cxnLst/>
              <a:rect r="r" b="b" t="t" l="l"/>
              <a:pathLst>
                <a:path h="283200" w="332608">
                  <a:moveTo>
                    <a:pt x="0" y="0"/>
                  </a:moveTo>
                  <a:lnTo>
                    <a:pt x="332608" y="0"/>
                  </a:lnTo>
                  <a:lnTo>
                    <a:pt x="332608" y="283200"/>
                  </a:lnTo>
                  <a:lnTo>
                    <a:pt x="0" y="283200"/>
                  </a:lnTo>
                  <a:close/>
                </a:path>
              </a:pathLst>
            </a:custGeom>
            <a:solidFill>
              <a:srgbClr val="BEE7F1"/>
            </a:solidFill>
            <a:ln w="76200">
              <a:solidFill>
                <a:srgbClr val="FFFFFF"/>
              </a:solidFill>
            </a:ln>
          </p:spPr>
        </p:sp>
        <p:sp>
          <p:nvSpPr>
            <p:cNvPr name="TextBox 77" id="77"/>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nvGrpSpPr>
          <p:cNvPr name="Group 78" id="78"/>
          <p:cNvGrpSpPr/>
          <p:nvPr/>
        </p:nvGrpSpPr>
        <p:grpSpPr>
          <a:xfrm rot="0">
            <a:off x="13634344" y="7028312"/>
            <a:ext cx="1077060" cy="1075275"/>
            <a:chOff x="0" y="0"/>
            <a:chExt cx="283670" cy="283200"/>
          </a:xfrm>
        </p:grpSpPr>
        <p:sp>
          <p:nvSpPr>
            <p:cNvPr name="Freeform 79" id="79"/>
            <p:cNvSpPr/>
            <p:nvPr/>
          </p:nvSpPr>
          <p:spPr>
            <a:xfrm flipH="false" flipV="false">
              <a:off x="0" y="0"/>
              <a:ext cx="283670" cy="283200"/>
            </a:xfrm>
            <a:custGeom>
              <a:avLst/>
              <a:gdLst/>
              <a:ahLst/>
              <a:cxnLst/>
              <a:rect r="r" b="b" t="t" l="l"/>
              <a:pathLst>
                <a:path h="283200" w="283670">
                  <a:moveTo>
                    <a:pt x="0" y="0"/>
                  </a:moveTo>
                  <a:lnTo>
                    <a:pt x="283670" y="0"/>
                  </a:lnTo>
                  <a:lnTo>
                    <a:pt x="283670" y="283200"/>
                  </a:lnTo>
                  <a:lnTo>
                    <a:pt x="0" y="283200"/>
                  </a:lnTo>
                  <a:close/>
                </a:path>
              </a:pathLst>
            </a:custGeom>
            <a:solidFill>
              <a:srgbClr val="BEE7F1"/>
            </a:solidFill>
            <a:ln w="76200">
              <a:solidFill>
                <a:srgbClr val="FFFFFF"/>
              </a:solidFill>
            </a:ln>
          </p:spPr>
        </p:sp>
        <p:sp>
          <p:nvSpPr>
            <p:cNvPr name="TextBox 80" id="80"/>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sp>
        <p:nvSpPr>
          <p:cNvPr name="TextBox 81" id="81"/>
          <p:cNvSpPr txBox="true"/>
          <p:nvPr/>
        </p:nvSpPr>
        <p:spPr>
          <a:xfrm rot="0">
            <a:off x="12253466" y="8189753"/>
            <a:ext cx="2249277" cy="414685"/>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6 </a:t>
            </a:r>
          </a:p>
        </p:txBody>
      </p:sp>
      <p:sp>
        <p:nvSpPr>
          <p:cNvPr name="TextBox 82" id="82"/>
          <p:cNvSpPr txBox="true"/>
          <p:nvPr/>
        </p:nvSpPr>
        <p:spPr>
          <a:xfrm rot="0">
            <a:off x="0" y="-78989"/>
            <a:ext cx="17762297" cy="2432830"/>
          </a:xfrm>
          <a:prstGeom prst="rect">
            <a:avLst/>
          </a:prstGeom>
        </p:spPr>
        <p:txBody>
          <a:bodyPr anchor="t" rtlCol="false" tIns="0" lIns="0" bIns="0" rIns="0">
            <a:spAutoFit/>
          </a:bodyPr>
          <a:lstStyle/>
          <a:p>
            <a:pPr algn="ctr">
              <a:lnSpc>
                <a:spcPts val="9757"/>
              </a:lnSpc>
            </a:pPr>
            <a:r>
              <a:rPr lang="en-US" sz="6969">
                <a:solidFill>
                  <a:srgbClr val="FFFFFF"/>
                </a:solidFill>
                <a:latin typeface="Canva Sans Bold"/>
              </a:rPr>
              <a:t>STEP 4: PACKING DATAPOINTS INTO LEAVES</a:t>
            </a:r>
          </a:p>
        </p:txBody>
      </p:sp>
      <p:sp>
        <p:nvSpPr>
          <p:cNvPr name="TextBox 83" id="83"/>
          <p:cNvSpPr txBox="true"/>
          <p:nvPr/>
        </p:nvSpPr>
        <p:spPr>
          <a:xfrm rot="0">
            <a:off x="6183231" y="8934767"/>
            <a:ext cx="4712643"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(P = NO OF NODES = 6)</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grpSp>
        <p:nvGrpSpPr>
          <p:cNvPr name="Group 2" id="2"/>
          <p:cNvGrpSpPr/>
          <p:nvPr/>
        </p:nvGrpSpPr>
        <p:grpSpPr>
          <a:xfrm rot="0">
            <a:off x="11128827" y="4752462"/>
            <a:ext cx="1124639" cy="1024564"/>
            <a:chOff x="0" y="0"/>
            <a:chExt cx="296201" cy="269844"/>
          </a:xfrm>
        </p:grpSpPr>
        <p:sp>
          <p:nvSpPr>
            <p:cNvPr name="Freeform 3" id="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(8,5)</a:t>
              </a:r>
            </a:p>
          </p:txBody>
        </p:sp>
      </p:grpSp>
      <p:grpSp>
        <p:nvGrpSpPr>
          <p:cNvPr name="Group 5" id="5"/>
          <p:cNvGrpSpPr/>
          <p:nvPr/>
        </p:nvGrpSpPr>
        <p:grpSpPr>
          <a:xfrm rot="0">
            <a:off x="12253466" y="4752462"/>
            <a:ext cx="1124639" cy="1024564"/>
            <a:chOff x="0" y="0"/>
            <a:chExt cx="296201" cy="269844"/>
          </a:xfrm>
        </p:grpSpPr>
        <p:sp>
          <p:nvSpPr>
            <p:cNvPr name="Freeform 6" id="6"/>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(8,14)</a:t>
              </a:r>
            </a:p>
          </p:txBody>
        </p:sp>
      </p:grpSp>
      <p:grpSp>
        <p:nvGrpSpPr>
          <p:cNvPr name="Group 8" id="8"/>
          <p:cNvGrpSpPr/>
          <p:nvPr/>
        </p:nvGrpSpPr>
        <p:grpSpPr>
          <a:xfrm rot="0">
            <a:off x="13378104" y="4752462"/>
            <a:ext cx="1124639" cy="1024564"/>
            <a:chOff x="0" y="0"/>
            <a:chExt cx="296201" cy="269844"/>
          </a:xfrm>
        </p:grpSpPr>
        <p:sp>
          <p:nvSpPr>
            <p:cNvPr name="Freeform 9" id="9"/>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(9,14)</a:t>
              </a:r>
            </a:p>
          </p:txBody>
        </p:sp>
      </p:grpSp>
      <p:grpSp>
        <p:nvGrpSpPr>
          <p:cNvPr name="Group 11" id="11"/>
          <p:cNvGrpSpPr/>
          <p:nvPr/>
        </p:nvGrpSpPr>
        <p:grpSpPr>
          <a:xfrm rot="0">
            <a:off x="14502743" y="4752462"/>
            <a:ext cx="1124639" cy="1024564"/>
            <a:chOff x="0" y="0"/>
            <a:chExt cx="296201" cy="269844"/>
          </a:xfrm>
        </p:grpSpPr>
        <p:sp>
          <p:nvSpPr>
            <p:cNvPr name="Freeform 12" id="12"/>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(9,17)</a:t>
              </a:r>
            </a:p>
          </p:txBody>
        </p:sp>
      </p:grpSp>
      <p:sp>
        <p:nvSpPr>
          <p:cNvPr name="TextBox 14" id="14"/>
          <p:cNvSpPr txBox="true"/>
          <p:nvPr/>
        </p:nvSpPr>
        <p:spPr>
          <a:xfrm rot="0">
            <a:off x="12748096" y="6015152"/>
            <a:ext cx="1260017" cy="414685"/>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4 </a:t>
            </a:r>
          </a:p>
        </p:txBody>
      </p:sp>
      <p:grpSp>
        <p:nvGrpSpPr>
          <p:cNvPr name="Group 15" id="15"/>
          <p:cNvGrpSpPr/>
          <p:nvPr/>
        </p:nvGrpSpPr>
        <p:grpSpPr>
          <a:xfrm rot="0">
            <a:off x="11128827" y="2582441"/>
            <a:ext cx="4498555" cy="1674721"/>
            <a:chOff x="0" y="0"/>
            <a:chExt cx="5998073" cy="2232962"/>
          </a:xfrm>
        </p:grpSpPr>
        <p:grpSp>
          <p:nvGrpSpPr>
            <p:cNvPr name="Group 16" id="16"/>
            <p:cNvGrpSpPr/>
            <p:nvPr/>
          </p:nvGrpSpPr>
          <p:grpSpPr>
            <a:xfrm rot="0">
              <a:off x="0" y="0"/>
              <a:ext cx="1499518" cy="1366085"/>
              <a:chOff x="0" y="0"/>
              <a:chExt cx="296201" cy="269844"/>
            </a:xfrm>
          </p:grpSpPr>
          <p:sp>
            <p:nvSpPr>
              <p:cNvPr name="Freeform 17" id="17"/>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(2,5)</a:t>
                </a:r>
              </a:p>
            </p:txBody>
          </p:sp>
        </p:grpSp>
        <p:grpSp>
          <p:nvGrpSpPr>
            <p:cNvPr name="Group 19" id="19"/>
            <p:cNvGrpSpPr/>
            <p:nvPr/>
          </p:nvGrpSpPr>
          <p:grpSpPr>
            <a:xfrm rot="0">
              <a:off x="1499518" y="0"/>
              <a:ext cx="1499518" cy="1366085"/>
              <a:chOff x="0" y="0"/>
              <a:chExt cx="296201" cy="269844"/>
            </a:xfrm>
          </p:grpSpPr>
          <p:sp>
            <p:nvSpPr>
              <p:cNvPr name="Freeform 20" id="20"/>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(1,9)</a:t>
                </a:r>
              </a:p>
            </p:txBody>
          </p:sp>
        </p:grpSp>
        <p:grpSp>
          <p:nvGrpSpPr>
            <p:cNvPr name="Group 22" id="22"/>
            <p:cNvGrpSpPr/>
            <p:nvPr/>
          </p:nvGrpSpPr>
          <p:grpSpPr>
            <a:xfrm rot="0">
              <a:off x="2999036" y="0"/>
              <a:ext cx="1499518" cy="1366085"/>
              <a:chOff x="0" y="0"/>
              <a:chExt cx="296201" cy="269844"/>
            </a:xfrm>
          </p:grpSpPr>
          <p:sp>
            <p:nvSpPr>
              <p:cNvPr name="Freeform 23" id="2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(2,10)</a:t>
                </a:r>
              </a:p>
            </p:txBody>
          </p:sp>
        </p:grpSp>
        <p:grpSp>
          <p:nvGrpSpPr>
            <p:cNvPr name="Group 25" id="25"/>
            <p:cNvGrpSpPr/>
            <p:nvPr/>
          </p:nvGrpSpPr>
          <p:grpSpPr>
            <a:xfrm rot="0">
              <a:off x="4498555" y="0"/>
              <a:ext cx="1499518" cy="1366085"/>
              <a:chOff x="0" y="0"/>
              <a:chExt cx="296201" cy="269844"/>
            </a:xfrm>
          </p:grpSpPr>
          <p:sp>
            <p:nvSpPr>
              <p:cNvPr name="Freeform 26" id="26"/>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(7,15)</a:t>
                </a:r>
              </a:p>
            </p:txBody>
          </p:sp>
        </p:grpSp>
        <p:sp>
          <p:nvSpPr>
            <p:cNvPr name="TextBox 28" id="28"/>
            <p:cNvSpPr txBox="true"/>
            <p:nvPr/>
          </p:nvSpPr>
          <p:spPr>
            <a:xfrm rot="0">
              <a:off x="2172520" y="1692749"/>
              <a:ext cx="1653032"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2 </a:t>
              </a:r>
            </a:p>
          </p:txBody>
        </p:sp>
      </p:grpSp>
      <p:grpSp>
        <p:nvGrpSpPr>
          <p:cNvPr name="Group 29" id="29"/>
          <p:cNvGrpSpPr/>
          <p:nvPr/>
        </p:nvGrpSpPr>
        <p:grpSpPr>
          <a:xfrm rot="0">
            <a:off x="2377118" y="4752462"/>
            <a:ext cx="1124639" cy="1024564"/>
            <a:chOff x="0" y="0"/>
            <a:chExt cx="296201" cy="269844"/>
          </a:xfrm>
        </p:grpSpPr>
        <p:sp>
          <p:nvSpPr>
            <p:cNvPr name="Freeform 30" id="30"/>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(2,19)</a:t>
              </a:r>
            </a:p>
          </p:txBody>
        </p:sp>
      </p:grpSp>
      <p:grpSp>
        <p:nvGrpSpPr>
          <p:cNvPr name="Group 32" id="32"/>
          <p:cNvGrpSpPr/>
          <p:nvPr/>
        </p:nvGrpSpPr>
        <p:grpSpPr>
          <a:xfrm rot="0">
            <a:off x="3501757" y="4752462"/>
            <a:ext cx="1124639" cy="1024564"/>
            <a:chOff x="0" y="0"/>
            <a:chExt cx="296201" cy="269844"/>
          </a:xfrm>
        </p:grpSpPr>
        <p:sp>
          <p:nvSpPr>
            <p:cNvPr name="Freeform 33" id="3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4" id="3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(1,20)</a:t>
              </a:r>
            </a:p>
          </p:txBody>
        </p:sp>
      </p:grpSp>
      <p:grpSp>
        <p:nvGrpSpPr>
          <p:cNvPr name="Group 35" id="35"/>
          <p:cNvGrpSpPr/>
          <p:nvPr/>
        </p:nvGrpSpPr>
        <p:grpSpPr>
          <a:xfrm rot="0">
            <a:off x="4626395" y="4752462"/>
            <a:ext cx="1124639" cy="1024564"/>
            <a:chOff x="0" y="0"/>
            <a:chExt cx="296201" cy="269844"/>
          </a:xfrm>
        </p:grpSpPr>
        <p:sp>
          <p:nvSpPr>
            <p:cNvPr name="Freeform 36" id="36"/>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7" id="3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(2,20)</a:t>
              </a:r>
            </a:p>
          </p:txBody>
        </p:sp>
      </p:grpSp>
      <p:grpSp>
        <p:nvGrpSpPr>
          <p:cNvPr name="Group 38" id="38"/>
          <p:cNvGrpSpPr/>
          <p:nvPr/>
        </p:nvGrpSpPr>
        <p:grpSpPr>
          <a:xfrm rot="0">
            <a:off x="5751034" y="4752462"/>
            <a:ext cx="1124639" cy="1024564"/>
            <a:chOff x="0" y="0"/>
            <a:chExt cx="296201" cy="269844"/>
          </a:xfrm>
        </p:grpSpPr>
        <p:sp>
          <p:nvSpPr>
            <p:cNvPr name="Freeform 39" id="39"/>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0" id="4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(3,20)</a:t>
              </a:r>
            </a:p>
          </p:txBody>
        </p:sp>
      </p:grpSp>
      <p:sp>
        <p:nvSpPr>
          <p:cNvPr name="TextBox 41" id="41"/>
          <p:cNvSpPr txBox="true"/>
          <p:nvPr/>
        </p:nvSpPr>
        <p:spPr>
          <a:xfrm rot="0">
            <a:off x="4001270" y="6118328"/>
            <a:ext cx="1250250" cy="414685"/>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3 </a:t>
            </a:r>
          </a:p>
        </p:txBody>
      </p:sp>
      <p:grpSp>
        <p:nvGrpSpPr>
          <p:cNvPr name="Group 42" id="42"/>
          <p:cNvGrpSpPr/>
          <p:nvPr/>
        </p:nvGrpSpPr>
        <p:grpSpPr>
          <a:xfrm rot="0">
            <a:off x="2396168" y="2584652"/>
            <a:ext cx="4498555" cy="1674721"/>
            <a:chOff x="0" y="0"/>
            <a:chExt cx="5998073" cy="2232962"/>
          </a:xfrm>
        </p:grpSpPr>
        <p:grpSp>
          <p:nvGrpSpPr>
            <p:cNvPr name="Group 43" id="43"/>
            <p:cNvGrpSpPr/>
            <p:nvPr/>
          </p:nvGrpSpPr>
          <p:grpSpPr>
            <a:xfrm rot="0">
              <a:off x="0" y="0"/>
              <a:ext cx="1499518" cy="1366085"/>
              <a:chOff x="0" y="0"/>
              <a:chExt cx="296201" cy="269844"/>
            </a:xfrm>
          </p:grpSpPr>
          <p:sp>
            <p:nvSpPr>
              <p:cNvPr name="Freeform 44" id="44"/>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5" id="45"/>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(2,4)</a:t>
                </a:r>
              </a:p>
            </p:txBody>
          </p:sp>
        </p:grpSp>
        <p:grpSp>
          <p:nvGrpSpPr>
            <p:cNvPr name="Group 46" id="46"/>
            <p:cNvGrpSpPr/>
            <p:nvPr/>
          </p:nvGrpSpPr>
          <p:grpSpPr>
            <a:xfrm rot="0">
              <a:off x="1499518" y="0"/>
              <a:ext cx="1499518" cy="1366085"/>
              <a:chOff x="0" y="0"/>
              <a:chExt cx="296201" cy="269844"/>
            </a:xfrm>
          </p:grpSpPr>
          <p:sp>
            <p:nvSpPr>
              <p:cNvPr name="Freeform 47" id="47"/>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8" id="4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(3,4)</a:t>
                </a:r>
              </a:p>
            </p:txBody>
          </p:sp>
        </p:grpSp>
        <p:grpSp>
          <p:nvGrpSpPr>
            <p:cNvPr name="Group 49" id="49"/>
            <p:cNvGrpSpPr/>
            <p:nvPr/>
          </p:nvGrpSpPr>
          <p:grpSpPr>
            <a:xfrm rot="0">
              <a:off x="2999036" y="0"/>
              <a:ext cx="1499518" cy="1366085"/>
              <a:chOff x="0" y="0"/>
              <a:chExt cx="296201" cy="269844"/>
            </a:xfrm>
          </p:grpSpPr>
          <p:sp>
            <p:nvSpPr>
              <p:cNvPr name="Freeform 50" id="50"/>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1" id="51"/>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(3,5)</a:t>
                </a:r>
              </a:p>
            </p:txBody>
          </p:sp>
        </p:grpSp>
        <p:grpSp>
          <p:nvGrpSpPr>
            <p:cNvPr name="Group 52" id="52"/>
            <p:cNvGrpSpPr/>
            <p:nvPr/>
          </p:nvGrpSpPr>
          <p:grpSpPr>
            <a:xfrm rot="0">
              <a:off x="4498555" y="0"/>
              <a:ext cx="1499518" cy="1366085"/>
              <a:chOff x="0" y="0"/>
              <a:chExt cx="296201" cy="269844"/>
            </a:xfrm>
          </p:grpSpPr>
          <p:sp>
            <p:nvSpPr>
              <p:cNvPr name="Freeform 53" id="5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4" id="5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(4,5)</a:t>
                </a:r>
              </a:p>
            </p:txBody>
          </p:sp>
        </p:grpSp>
        <p:sp>
          <p:nvSpPr>
            <p:cNvPr name="TextBox 55" id="55"/>
            <p:cNvSpPr txBox="true"/>
            <p:nvPr/>
          </p:nvSpPr>
          <p:spPr>
            <a:xfrm rot="0">
              <a:off x="2178843" y="1692749"/>
              <a:ext cx="1640387"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1 </a:t>
              </a:r>
            </a:p>
          </p:txBody>
        </p:sp>
      </p:grpSp>
      <p:sp>
        <p:nvSpPr>
          <p:cNvPr name="TextBox 56" id="56"/>
          <p:cNvSpPr txBox="true"/>
          <p:nvPr/>
        </p:nvSpPr>
        <p:spPr>
          <a:xfrm rot="0">
            <a:off x="502997" y="-78989"/>
            <a:ext cx="16756303" cy="2432830"/>
          </a:xfrm>
          <a:prstGeom prst="rect">
            <a:avLst/>
          </a:prstGeom>
        </p:spPr>
        <p:txBody>
          <a:bodyPr anchor="t" rtlCol="false" tIns="0" lIns="0" bIns="0" rIns="0">
            <a:spAutoFit/>
          </a:bodyPr>
          <a:lstStyle/>
          <a:p>
            <a:pPr algn="ctr">
              <a:lnSpc>
                <a:spcPts val="9757"/>
              </a:lnSpc>
            </a:pPr>
            <a:r>
              <a:rPr lang="en-US" sz="6969">
                <a:solidFill>
                  <a:srgbClr val="FFFFFF"/>
                </a:solidFill>
                <a:latin typeface="Canva Sans Bold"/>
              </a:rPr>
              <a:t>STEP 4: PACKING DATAPOINTS INTO LEAVES</a:t>
            </a:r>
          </a:p>
        </p:txBody>
      </p:sp>
      <p:sp>
        <p:nvSpPr>
          <p:cNvPr name="TextBox 57" id="57"/>
          <p:cNvSpPr txBox="true"/>
          <p:nvPr/>
        </p:nvSpPr>
        <p:spPr>
          <a:xfrm rot="0">
            <a:off x="0" y="8963044"/>
            <a:ext cx="17060054"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NOTE: THE PACKING IS SUCH THAT THE LAST NODE CONTAINS ATLEAST m NODES </a:t>
            </a:r>
          </a:p>
        </p:txBody>
      </p:sp>
      <p:grpSp>
        <p:nvGrpSpPr>
          <p:cNvPr name="Group 58" id="58"/>
          <p:cNvGrpSpPr/>
          <p:nvPr/>
        </p:nvGrpSpPr>
        <p:grpSpPr>
          <a:xfrm rot="0">
            <a:off x="2396168" y="7028312"/>
            <a:ext cx="1124639" cy="1024564"/>
            <a:chOff x="0" y="0"/>
            <a:chExt cx="296201" cy="269844"/>
          </a:xfrm>
        </p:grpSpPr>
        <p:sp>
          <p:nvSpPr>
            <p:cNvPr name="Freeform 59" id="59"/>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60" id="6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(9,15)</a:t>
              </a:r>
            </a:p>
          </p:txBody>
        </p:sp>
      </p:grpSp>
      <p:grpSp>
        <p:nvGrpSpPr>
          <p:cNvPr name="Group 61" id="61"/>
          <p:cNvGrpSpPr/>
          <p:nvPr/>
        </p:nvGrpSpPr>
        <p:grpSpPr>
          <a:xfrm rot="0">
            <a:off x="3520807" y="7028312"/>
            <a:ext cx="1124639" cy="1024564"/>
            <a:chOff x="0" y="0"/>
            <a:chExt cx="296201" cy="269844"/>
          </a:xfrm>
        </p:grpSpPr>
        <p:sp>
          <p:nvSpPr>
            <p:cNvPr name="Freeform 62" id="62"/>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63" id="6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(9,16)</a:t>
              </a:r>
            </a:p>
          </p:txBody>
        </p:sp>
      </p:grpSp>
      <p:grpSp>
        <p:nvGrpSpPr>
          <p:cNvPr name="Group 64" id="64"/>
          <p:cNvGrpSpPr/>
          <p:nvPr/>
        </p:nvGrpSpPr>
        <p:grpSpPr>
          <a:xfrm rot="0">
            <a:off x="4645445" y="7028312"/>
            <a:ext cx="1124639" cy="1024564"/>
            <a:chOff x="0" y="0"/>
            <a:chExt cx="296201" cy="269844"/>
          </a:xfrm>
        </p:grpSpPr>
        <p:sp>
          <p:nvSpPr>
            <p:cNvPr name="Freeform 65" id="65"/>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66" id="66"/>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(9,17)</a:t>
              </a:r>
            </a:p>
          </p:txBody>
        </p:sp>
      </p:grpSp>
      <p:grpSp>
        <p:nvGrpSpPr>
          <p:cNvPr name="Group 67" id="67"/>
          <p:cNvGrpSpPr/>
          <p:nvPr/>
        </p:nvGrpSpPr>
        <p:grpSpPr>
          <a:xfrm rot="0">
            <a:off x="5770084" y="7028312"/>
            <a:ext cx="1281521" cy="1024564"/>
            <a:chOff x="0" y="0"/>
            <a:chExt cx="337520" cy="269844"/>
          </a:xfrm>
        </p:grpSpPr>
        <p:sp>
          <p:nvSpPr>
            <p:cNvPr name="Freeform 68" id="68"/>
            <p:cNvSpPr/>
            <p:nvPr/>
          </p:nvSpPr>
          <p:spPr>
            <a:xfrm flipH="false" flipV="false">
              <a:off x="0" y="0"/>
              <a:ext cx="337520" cy="269844"/>
            </a:xfrm>
            <a:custGeom>
              <a:avLst/>
              <a:gdLst/>
              <a:ahLst/>
              <a:cxnLst/>
              <a:rect r="r" b="b" t="t" l="l"/>
              <a:pathLst>
                <a:path h="269844" w="337520">
                  <a:moveTo>
                    <a:pt x="0" y="0"/>
                  </a:moveTo>
                  <a:lnTo>
                    <a:pt x="337520" y="0"/>
                  </a:lnTo>
                  <a:lnTo>
                    <a:pt x="337520" y="269844"/>
                  </a:lnTo>
                  <a:lnTo>
                    <a:pt x="0" y="269844"/>
                  </a:lnTo>
                  <a:close/>
                </a:path>
              </a:pathLst>
            </a:custGeom>
            <a:solidFill>
              <a:srgbClr val="BEE7F1"/>
            </a:solidFill>
            <a:ln w="76200">
              <a:solidFill>
                <a:srgbClr val="FFFFFF"/>
              </a:solidFill>
            </a:ln>
          </p:spPr>
        </p:sp>
        <p:sp>
          <p:nvSpPr>
            <p:cNvPr name="TextBox 69" id="69"/>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(12,17)</a:t>
              </a:r>
            </a:p>
          </p:txBody>
        </p:sp>
      </p:grpSp>
      <p:sp>
        <p:nvSpPr>
          <p:cNvPr name="TextBox 70" id="70"/>
          <p:cNvSpPr txBox="true"/>
          <p:nvPr/>
        </p:nvSpPr>
        <p:spPr>
          <a:xfrm rot="0">
            <a:off x="4018622" y="8386434"/>
            <a:ext cx="1253647" cy="414685"/>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5 </a:t>
            </a:r>
          </a:p>
        </p:txBody>
      </p:sp>
      <p:grpSp>
        <p:nvGrpSpPr>
          <p:cNvPr name="Group 71" id="71"/>
          <p:cNvGrpSpPr/>
          <p:nvPr/>
        </p:nvGrpSpPr>
        <p:grpSpPr>
          <a:xfrm rot="0">
            <a:off x="14711404" y="7028312"/>
            <a:ext cx="1245766" cy="1075275"/>
            <a:chOff x="0" y="0"/>
            <a:chExt cx="328103" cy="283200"/>
          </a:xfrm>
        </p:grpSpPr>
        <p:sp>
          <p:nvSpPr>
            <p:cNvPr name="Freeform 72" id="72"/>
            <p:cNvSpPr/>
            <p:nvPr/>
          </p:nvSpPr>
          <p:spPr>
            <a:xfrm flipH="false" flipV="false">
              <a:off x="0" y="0"/>
              <a:ext cx="328103" cy="283200"/>
            </a:xfrm>
            <a:custGeom>
              <a:avLst/>
              <a:gdLst/>
              <a:ahLst/>
              <a:cxnLst/>
              <a:rect r="r" b="b" t="t" l="l"/>
              <a:pathLst>
                <a:path h="283200" w="328103">
                  <a:moveTo>
                    <a:pt x="0" y="0"/>
                  </a:moveTo>
                  <a:lnTo>
                    <a:pt x="328103" y="0"/>
                  </a:lnTo>
                  <a:lnTo>
                    <a:pt x="328103" y="283200"/>
                  </a:lnTo>
                  <a:lnTo>
                    <a:pt x="0" y="283200"/>
                  </a:lnTo>
                  <a:close/>
                </a:path>
              </a:pathLst>
            </a:custGeom>
            <a:solidFill>
              <a:srgbClr val="BEE7F1"/>
            </a:solidFill>
            <a:ln w="76200">
              <a:solidFill>
                <a:srgbClr val="FFFFFF"/>
              </a:solidFill>
            </a:ln>
          </p:spPr>
        </p:sp>
        <p:sp>
          <p:nvSpPr>
            <p:cNvPr name="TextBox 73" id="73"/>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nvGrpSpPr>
          <p:cNvPr name="Group 74" id="74"/>
          <p:cNvGrpSpPr/>
          <p:nvPr/>
        </p:nvGrpSpPr>
        <p:grpSpPr>
          <a:xfrm rot="0">
            <a:off x="11128827" y="7028312"/>
            <a:ext cx="1242648" cy="1075275"/>
            <a:chOff x="0" y="0"/>
            <a:chExt cx="327282" cy="283200"/>
          </a:xfrm>
        </p:grpSpPr>
        <p:sp>
          <p:nvSpPr>
            <p:cNvPr name="Freeform 75" id="75"/>
            <p:cNvSpPr/>
            <p:nvPr/>
          </p:nvSpPr>
          <p:spPr>
            <a:xfrm flipH="false" flipV="false">
              <a:off x="0" y="0"/>
              <a:ext cx="327282" cy="283200"/>
            </a:xfrm>
            <a:custGeom>
              <a:avLst/>
              <a:gdLst/>
              <a:ahLst/>
              <a:cxnLst/>
              <a:rect r="r" b="b" t="t" l="l"/>
              <a:pathLst>
                <a:path h="283200" w="327282">
                  <a:moveTo>
                    <a:pt x="0" y="0"/>
                  </a:moveTo>
                  <a:lnTo>
                    <a:pt x="327282" y="0"/>
                  </a:lnTo>
                  <a:lnTo>
                    <a:pt x="327282" y="283200"/>
                  </a:lnTo>
                  <a:lnTo>
                    <a:pt x="0" y="283200"/>
                  </a:lnTo>
                  <a:close/>
                </a:path>
              </a:pathLst>
            </a:custGeom>
            <a:solidFill>
              <a:srgbClr val="BEE7F1"/>
            </a:solidFill>
            <a:ln w="76200">
              <a:solidFill>
                <a:srgbClr val="FFFFFF"/>
              </a:solidFill>
            </a:ln>
          </p:spPr>
        </p:sp>
        <p:sp>
          <p:nvSpPr>
            <p:cNvPr name="TextBox 76" id="76"/>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(11,18)</a:t>
              </a:r>
            </a:p>
          </p:txBody>
        </p:sp>
      </p:grpSp>
      <p:grpSp>
        <p:nvGrpSpPr>
          <p:cNvPr name="Group 77" id="77"/>
          <p:cNvGrpSpPr/>
          <p:nvPr/>
        </p:nvGrpSpPr>
        <p:grpSpPr>
          <a:xfrm rot="0">
            <a:off x="12371475" y="7028312"/>
            <a:ext cx="1262869" cy="1075275"/>
            <a:chOff x="0" y="0"/>
            <a:chExt cx="332608" cy="283200"/>
          </a:xfrm>
        </p:grpSpPr>
        <p:sp>
          <p:nvSpPr>
            <p:cNvPr name="Freeform 78" id="78"/>
            <p:cNvSpPr/>
            <p:nvPr/>
          </p:nvSpPr>
          <p:spPr>
            <a:xfrm flipH="false" flipV="false">
              <a:off x="0" y="0"/>
              <a:ext cx="332608" cy="283200"/>
            </a:xfrm>
            <a:custGeom>
              <a:avLst/>
              <a:gdLst/>
              <a:ahLst/>
              <a:cxnLst/>
              <a:rect r="r" b="b" t="t" l="l"/>
              <a:pathLst>
                <a:path h="283200" w="332608">
                  <a:moveTo>
                    <a:pt x="0" y="0"/>
                  </a:moveTo>
                  <a:lnTo>
                    <a:pt x="332608" y="0"/>
                  </a:lnTo>
                  <a:lnTo>
                    <a:pt x="332608" y="283200"/>
                  </a:lnTo>
                  <a:lnTo>
                    <a:pt x="0" y="283200"/>
                  </a:lnTo>
                  <a:close/>
                </a:path>
              </a:pathLst>
            </a:custGeom>
            <a:solidFill>
              <a:srgbClr val="BEE7F1"/>
            </a:solidFill>
            <a:ln w="76200">
              <a:solidFill>
                <a:srgbClr val="FFFFFF"/>
              </a:solidFill>
            </a:ln>
          </p:spPr>
        </p:sp>
        <p:sp>
          <p:nvSpPr>
            <p:cNvPr name="TextBox 79" id="79"/>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nvGrpSpPr>
          <p:cNvPr name="Group 80" id="80"/>
          <p:cNvGrpSpPr/>
          <p:nvPr/>
        </p:nvGrpSpPr>
        <p:grpSpPr>
          <a:xfrm rot="0">
            <a:off x="13634344" y="7028312"/>
            <a:ext cx="1077060" cy="1075275"/>
            <a:chOff x="0" y="0"/>
            <a:chExt cx="283670" cy="283200"/>
          </a:xfrm>
        </p:grpSpPr>
        <p:sp>
          <p:nvSpPr>
            <p:cNvPr name="Freeform 81" id="81"/>
            <p:cNvSpPr/>
            <p:nvPr/>
          </p:nvSpPr>
          <p:spPr>
            <a:xfrm flipH="false" flipV="false">
              <a:off x="0" y="0"/>
              <a:ext cx="283670" cy="283200"/>
            </a:xfrm>
            <a:custGeom>
              <a:avLst/>
              <a:gdLst/>
              <a:ahLst/>
              <a:cxnLst/>
              <a:rect r="r" b="b" t="t" l="l"/>
              <a:pathLst>
                <a:path h="283200" w="283670">
                  <a:moveTo>
                    <a:pt x="0" y="0"/>
                  </a:moveTo>
                  <a:lnTo>
                    <a:pt x="283670" y="0"/>
                  </a:lnTo>
                  <a:lnTo>
                    <a:pt x="283670" y="283200"/>
                  </a:lnTo>
                  <a:lnTo>
                    <a:pt x="0" y="283200"/>
                  </a:lnTo>
                  <a:close/>
                </a:path>
              </a:pathLst>
            </a:custGeom>
            <a:solidFill>
              <a:srgbClr val="BEE7F1"/>
            </a:solidFill>
            <a:ln w="76200">
              <a:solidFill>
                <a:srgbClr val="FFFFFF"/>
              </a:solidFill>
            </a:ln>
          </p:spPr>
        </p:sp>
        <p:sp>
          <p:nvSpPr>
            <p:cNvPr name="TextBox 82" id="82"/>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sp>
        <p:nvSpPr>
          <p:cNvPr name="TextBox 83" id="83"/>
          <p:cNvSpPr txBox="true"/>
          <p:nvPr/>
        </p:nvSpPr>
        <p:spPr>
          <a:xfrm rot="0">
            <a:off x="12253466" y="8189753"/>
            <a:ext cx="2249277" cy="414685"/>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6 </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7013897" y="1018991"/>
            <a:ext cx="4260205"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PART 2 </a:t>
            </a:r>
          </a:p>
        </p:txBody>
      </p:sp>
      <p:sp>
        <p:nvSpPr>
          <p:cNvPr name="TextBox 3" id="3"/>
          <p:cNvSpPr txBox="true"/>
          <p:nvPr/>
        </p:nvSpPr>
        <p:spPr>
          <a:xfrm rot="0">
            <a:off x="4155752" y="3371421"/>
            <a:ext cx="9976495" cy="273494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Recursively Building an R Tree from Leaf Nodes</a:t>
            </a:r>
          </a:p>
          <a:p>
            <a:pPr algn="ctr">
              <a:lnSpc>
                <a:spcPts val="7279"/>
              </a:lnSpc>
            </a:pPr>
            <a:r>
              <a:rPr lang="en-US" sz="5199">
                <a:solidFill>
                  <a:srgbClr val="FFFFFF"/>
                </a:solidFill>
                <a:latin typeface="Canva Sans Bold"/>
              </a:rPr>
              <a:t>Presented by Peeyush Vatsa</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6282556" y="159703"/>
            <a:ext cx="5722888" cy="1566544"/>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FFFFFF"/>
                </a:solidFill>
                <a:latin typeface="Canva Sans Bold"/>
              </a:rPr>
              <a:t>Algorithm</a:t>
            </a:r>
          </a:p>
        </p:txBody>
      </p:sp>
      <p:sp>
        <p:nvSpPr>
          <p:cNvPr name="TextBox 3" id="3"/>
          <p:cNvSpPr txBox="true"/>
          <p:nvPr/>
        </p:nvSpPr>
        <p:spPr>
          <a:xfrm rot="0">
            <a:off x="1028700" y="2077085"/>
            <a:ext cx="16230600" cy="7181215"/>
          </a:xfrm>
          <a:prstGeom prst="rect">
            <a:avLst/>
          </a:prstGeom>
        </p:spPr>
        <p:txBody>
          <a:bodyPr anchor="t" rtlCol="false" tIns="0" lIns="0" bIns="0" rIns="0">
            <a:spAutoFit/>
          </a:bodyPr>
          <a:lstStyle/>
          <a:p>
            <a:pPr algn="just">
              <a:lnSpc>
                <a:spcPts val="4759"/>
              </a:lnSpc>
            </a:pPr>
            <a:r>
              <a:rPr lang="en-US" sz="3399">
                <a:solidFill>
                  <a:srgbClr val="FFFFFF"/>
                </a:solidFill>
                <a:latin typeface="Canva Sans Bold"/>
              </a:rPr>
              <a:t>Step 1:</a:t>
            </a:r>
            <a:r>
              <a:rPr lang="en-US" sz="3399">
                <a:solidFill>
                  <a:srgbClr val="FFFFFF"/>
                </a:solidFill>
                <a:latin typeface="Canva Sans"/>
              </a:rPr>
              <a:t> r spatial objects are ordered in P = ceil(r / M) consecutive groups of M spatial objects, where each group of M is placed in the same leaf level node. Note that the last group may hold fewer than M hyper-rectangles but must contain at least m ones.</a:t>
            </a:r>
          </a:p>
          <a:p>
            <a:pPr algn="just">
              <a:lnSpc>
                <a:spcPts val="4759"/>
              </a:lnSpc>
            </a:pPr>
          </a:p>
          <a:p>
            <a:pPr algn="just">
              <a:lnSpc>
                <a:spcPts val="4759"/>
              </a:lnSpc>
            </a:pPr>
            <a:r>
              <a:rPr lang="en-US" sz="3399">
                <a:solidFill>
                  <a:srgbClr val="FFFFFF"/>
                </a:solidFill>
                <a:latin typeface="Canva Sans Bold"/>
              </a:rPr>
              <a:t>Step 2:</a:t>
            </a:r>
            <a:r>
              <a:rPr lang="en-US" sz="3399">
                <a:solidFill>
                  <a:srgbClr val="FFFFFF"/>
                </a:solidFill>
                <a:latin typeface="Canva Sans"/>
              </a:rPr>
              <a:t> From a set of consecutive leaf nodes, the process groups M successive leaf nodes into a parent node. Similar to Step 1, the last parent node may hold fewer than M leaf nodes but must contain at least m ones.</a:t>
            </a:r>
          </a:p>
          <a:p>
            <a:pPr algn="just">
              <a:lnSpc>
                <a:spcPts val="4759"/>
              </a:lnSpc>
            </a:pPr>
          </a:p>
          <a:p>
            <a:pPr algn="just">
              <a:lnSpc>
                <a:spcPts val="4759"/>
              </a:lnSpc>
            </a:pPr>
            <a:r>
              <a:rPr lang="en-US" sz="3399">
                <a:solidFill>
                  <a:srgbClr val="FFFFFF"/>
                </a:solidFill>
                <a:latin typeface="Canva Sans Bold"/>
              </a:rPr>
              <a:t>Step 3: </a:t>
            </a:r>
            <a:r>
              <a:rPr lang="en-US" sz="3399">
                <a:solidFill>
                  <a:srgbClr val="FFFFFF"/>
                </a:solidFill>
                <a:latin typeface="Canva Sans"/>
              </a:rPr>
              <a:t>The process recursively packs these parent nodes into the nodes at the higher level, proceeding upwards, until the root node is created.</a:t>
            </a:r>
          </a:p>
          <a:p>
            <a:pPr algn="just">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grpSp>
        <p:nvGrpSpPr>
          <p:cNvPr name="Group 2" id="2"/>
          <p:cNvGrpSpPr/>
          <p:nvPr/>
        </p:nvGrpSpPr>
        <p:grpSpPr>
          <a:xfrm rot="0">
            <a:off x="11128827" y="4752462"/>
            <a:ext cx="4498555" cy="1677374"/>
            <a:chOff x="0" y="0"/>
            <a:chExt cx="5998073" cy="2236499"/>
          </a:xfrm>
        </p:grpSpPr>
        <p:grpSp>
          <p:nvGrpSpPr>
            <p:cNvPr name="Group 3" id="3"/>
            <p:cNvGrpSpPr/>
            <p:nvPr/>
          </p:nvGrpSpPr>
          <p:grpSpPr>
            <a:xfrm rot="0">
              <a:off x="0" y="0"/>
              <a:ext cx="1499518" cy="1366085"/>
              <a:chOff x="0" y="0"/>
              <a:chExt cx="296201" cy="269844"/>
            </a:xfrm>
          </p:grpSpPr>
          <p:sp>
            <p:nvSpPr>
              <p:cNvPr name="Freeform 4" id="4"/>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(8,5)</a:t>
                </a:r>
              </a:p>
            </p:txBody>
          </p:sp>
        </p:grpSp>
        <p:grpSp>
          <p:nvGrpSpPr>
            <p:cNvPr name="Group 6" id="6"/>
            <p:cNvGrpSpPr/>
            <p:nvPr/>
          </p:nvGrpSpPr>
          <p:grpSpPr>
            <a:xfrm rot="0">
              <a:off x="1499518" y="0"/>
              <a:ext cx="1499518" cy="1366085"/>
              <a:chOff x="0" y="0"/>
              <a:chExt cx="296201" cy="269844"/>
            </a:xfrm>
          </p:grpSpPr>
          <p:sp>
            <p:nvSpPr>
              <p:cNvPr name="Freeform 7" id="7"/>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(8,14)</a:t>
                </a:r>
              </a:p>
            </p:txBody>
          </p:sp>
        </p:grpSp>
        <p:grpSp>
          <p:nvGrpSpPr>
            <p:cNvPr name="Group 9" id="9"/>
            <p:cNvGrpSpPr/>
            <p:nvPr/>
          </p:nvGrpSpPr>
          <p:grpSpPr>
            <a:xfrm rot="0">
              <a:off x="2999036" y="0"/>
              <a:ext cx="1499518" cy="1366085"/>
              <a:chOff x="0" y="0"/>
              <a:chExt cx="296201" cy="269844"/>
            </a:xfrm>
          </p:grpSpPr>
          <p:sp>
            <p:nvSpPr>
              <p:cNvPr name="Freeform 10" id="10"/>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(9,14)</a:t>
                </a:r>
              </a:p>
            </p:txBody>
          </p:sp>
        </p:grpSp>
        <p:grpSp>
          <p:nvGrpSpPr>
            <p:cNvPr name="Group 12" id="12"/>
            <p:cNvGrpSpPr/>
            <p:nvPr/>
          </p:nvGrpSpPr>
          <p:grpSpPr>
            <a:xfrm rot="0">
              <a:off x="4498555" y="0"/>
              <a:ext cx="1499518" cy="1366085"/>
              <a:chOff x="0" y="0"/>
              <a:chExt cx="296201" cy="269844"/>
            </a:xfrm>
          </p:grpSpPr>
          <p:sp>
            <p:nvSpPr>
              <p:cNvPr name="Freeform 13" id="1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(9,17)</a:t>
                </a:r>
              </a:p>
            </p:txBody>
          </p:sp>
        </p:grpSp>
        <p:sp>
          <p:nvSpPr>
            <p:cNvPr name="TextBox 15" id="15"/>
            <p:cNvSpPr txBox="true"/>
            <p:nvPr/>
          </p:nvSpPr>
          <p:spPr>
            <a:xfrm rot="0">
              <a:off x="2159025" y="1696285"/>
              <a:ext cx="1680023"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4 </a:t>
              </a:r>
            </a:p>
          </p:txBody>
        </p:sp>
      </p:grpSp>
      <p:grpSp>
        <p:nvGrpSpPr>
          <p:cNvPr name="Group 16" id="16"/>
          <p:cNvGrpSpPr/>
          <p:nvPr/>
        </p:nvGrpSpPr>
        <p:grpSpPr>
          <a:xfrm rot="0">
            <a:off x="11128827" y="2582441"/>
            <a:ext cx="4498555" cy="1674721"/>
            <a:chOff x="0" y="0"/>
            <a:chExt cx="5998073" cy="2232962"/>
          </a:xfrm>
        </p:grpSpPr>
        <p:grpSp>
          <p:nvGrpSpPr>
            <p:cNvPr name="Group 17" id="17"/>
            <p:cNvGrpSpPr/>
            <p:nvPr/>
          </p:nvGrpSpPr>
          <p:grpSpPr>
            <a:xfrm rot="0">
              <a:off x="0" y="0"/>
              <a:ext cx="1499518" cy="1366085"/>
              <a:chOff x="0" y="0"/>
              <a:chExt cx="296201" cy="269844"/>
            </a:xfrm>
          </p:grpSpPr>
          <p:sp>
            <p:nvSpPr>
              <p:cNvPr name="Freeform 18" id="18"/>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(2,5)</a:t>
                </a:r>
              </a:p>
            </p:txBody>
          </p:sp>
        </p:grpSp>
        <p:grpSp>
          <p:nvGrpSpPr>
            <p:cNvPr name="Group 20" id="20"/>
            <p:cNvGrpSpPr/>
            <p:nvPr/>
          </p:nvGrpSpPr>
          <p:grpSpPr>
            <a:xfrm rot="0">
              <a:off x="1499518" y="0"/>
              <a:ext cx="1499518" cy="1366085"/>
              <a:chOff x="0" y="0"/>
              <a:chExt cx="296201" cy="269844"/>
            </a:xfrm>
          </p:grpSpPr>
          <p:sp>
            <p:nvSpPr>
              <p:cNvPr name="Freeform 21" id="21"/>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(1,9)</a:t>
                </a:r>
              </a:p>
            </p:txBody>
          </p:sp>
        </p:grpSp>
        <p:grpSp>
          <p:nvGrpSpPr>
            <p:cNvPr name="Group 23" id="23"/>
            <p:cNvGrpSpPr/>
            <p:nvPr/>
          </p:nvGrpSpPr>
          <p:grpSpPr>
            <a:xfrm rot="0">
              <a:off x="2999036" y="0"/>
              <a:ext cx="1499518" cy="1366085"/>
              <a:chOff x="0" y="0"/>
              <a:chExt cx="296201" cy="269844"/>
            </a:xfrm>
          </p:grpSpPr>
          <p:sp>
            <p:nvSpPr>
              <p:cNvPr name="Freeform 24" id="24"/>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(2,10)</a:t>
                </a:r>
              </a:p>
            </p:txBody>
          </p:sp>
        </p:grpSp>
        <p:grpSp>
          <p:nvGrpSpPr>
            <p:cNvPr name="Group 26" id="26"/>
            <p:cNvGrpSpPr/>
            <p:nvPr/>
          </p:nvGrpSpPr>
          <p:grpSpPr>
            <a:xfrm rot="0">
              <a:off x="4498555" y="0"/>
              <a:ext cx="1499518" cy="1366085"/>
              <a:chOff x="0" y="0"/>
              <a:chExt cx="296201" cy="269844"/>
            </a:xfrm>
          </p:grpSpPr>
          <p:sp>
            <p:nvSpPr>
              <p:cNvPr name="Freeform 27" id="27"/>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(7,15)</a:t>
                </a:r>
              </a:p>
            </p:txBody>
          </p:sp>
        </p:grpSp>
        <p:sp>
          <p:nvSpPr>
            <p:cNvPr name="TextBox 29" id="29"/>
            <p:cNvSpPr txBox="true"/>
            <p:nvPr/>
          </p:nvSpPr>
          <p:spPr>
            <a:xfrm rot="0">
              <a:off x="2172520" y="1692749"/>
              <a:ext cx="1653032"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2 </a:t>
              </a:r>
            </a:p>
          </p:txBody>
        </p:sp>
      </p:grpSp>
      <p:grpSp>
        <p:nvGrpSpPr>
          <p:cNvPr name="Group 30" id="30"/>
          <p:cNvGrpSpPr/>
          <p:nvPr/>
        </p:nvGrpSpPr>
        <p:grpSpPr>
          <a:xfrm rot="0">
            <a:off x="2377118" y="4752462"/>
            <a:ext cx="4498555" cy="1780550"/>
            <a:chOff x="0" y="0"/>
            <a:chExt cx="5998073" cy="2374067"/>
          </a:xfrm>
        </p:grpSpPr>
        <p:grpSp>
          <p:nvGrpSpPr>
            <p:cNvPr name="Group 31" id="31"/>
            <p:cNvGrpSpPr/>
            <p:nvPr/>
          </p:nvGrpSpPr>
          <p:grpSpPr>
            <a:xfrm rot="0">
              <a:off x="0" y="0"/>
              <a:ext cx="1499518" cy="1366085"/>
              <a:chOff x="0" y="0"/>
              <a:chExt cx="296201" cy="269844"/>
            </a:xfrm>
          </p:grpSpPr>
          <p:sp>
            <p:nvSpPr>
              <p:cNvPr name="Freeform 32" id="32"/>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3" id="3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(2,19)</a:t>
                </a:r>
              </a:p>
            </p:txBody>
          </p:sp>
        </p:grpSp>
        <p:grpSp>
          <p:nvGrpSpPr>
            <p:cNvPr name="Group 34" id="34"/>
            <p:cNvGrpSpPr/>
            <p:nvPr/>
          </p:nvGrpSpPr>
          <p:grpSpPr>
            <a:xfrm rot="0">
              <a:off x="1499518" y="0"/>
              <a:ext cx="1499518" cy="1366085"/>
              <a:chOff x="0" y="0"/>
              <a:chExt cx="296201" cy="269844"/>
            </a:xfrm>
          </p:grpSpPr>
          <p:sp>
            <p:nvSpPr>
              <p:cNvPr name="Freeform 35" id="35"/>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6" id="36"/>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(1,20)</a:t>
                </a:r>
              </a:p>
            </p:txBody>
          </p:sp>
        </p:grpSp>
        <p:grpSp>
          <p:nvGrpSpPr>
            <p:cNvPr name="Group 37" id="37"/>
            <p:cNvGrpSpPr/>
            <p:nvPr/>
          </p:nvGrpSpPr>
          <p:grpSpPr>
            <a:xfrm rot="0">
              <a:off x="2999036" y="0"/>
              <a:ext cx="1499518" cy="1366085"/>
              <a:chOff x="0" y="0"/>
              <a:chExt cx="296201" cy="269844"/>
            </a:xfrm>
          </p:grpSpPr>
          <p:sp>
            <p:nvSpPr>
              <p:cNvPr name="Freeform 38" id="38"/>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9" id="39"/>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(2,20)</a:t>
                </a:r>
              </a:p>
            </p:txBody>
          </p:sp>
        </p:grpSp>
        <p:grpSp>
          <p:nvGrpSpPr>
            <p:cNvPr name="Group 40" id="40"/>
            <p:cNvGrpSpPr/>
            <p:nvPr/>
          </p:nvGrpSpPr>
          <p:grpSpPr>
            <a:xfrm rot="0">
              <a:off x="4498555" y="0"/>
              <a:ext cx="1499518" cy="1366085"/>
              <a:chOff x="0" y="0"/>
              <a:chExt cx="296201" cy="269844"/>
            </a:xfrm>
          </p:grpSpPr>
          <p:sp>
            <p:nvSpPr>
              <p:cNvPr name="Freeform 41" id="41"/>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2" id="42"/>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(3,20)</a:t>
                </a:r>
              </a:p>
            </p:txBody>
          </p:sp>
        </p:grpSp>
        <p:sp>
          <p:nvSpPr>
            <p:cNvPr name="TextBox 43" id="43"/>
            <p:cNvSpPr txBox="true"/>
            <p:nvPr/>
          </p:nvSpPr>
          <p:spPr>
            <a:xfrm rot="0">
              <a:off x="2165537" y="1833853"/>
              <a:ext cx="1667000"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3 </a:t>
              </a:r>
            </a:p>
          </p:txBody>
        </p:sp>
      </p:grpSp>
      <p:grpSp>
        <p:nvGrpSpPr>
          <p:cNvPr name="Group 44" id="44"/>
          <p:cNvGrpSpPr/>
          <p:nvPr/>
        </p:nvGrpSpPr>
        <p:grpSpPr>
          <a:xfrm rot="0">
            <a:off x="2396168" y="2584652"/>
            <a:ext cx="4498555" cy="1674721"/>
            <a:chOff x="0" y="0"/>
            <a:chExt cx="5998073" cy="2232962"/>
          </a:xfrm>
        </p:grpSpPr>
        <p:grpSp>
          <p:nvGrpSpPr>
            <p:cNvPr name="Group 45" id="45"/>
            <p:cNvGrpSpPr/>
            <p:nvPr/>
          </p:nvGrpSpPr>
          <p:grpSpPr>
            <a:xfrm rot="0">
              <a:off x="0" y="0"/>
              <a:ext cx="1499518" cy="1366085"/>
              <a:chOff x="0" y="0"/>
              <a:chExt cx="296201" cy="269844"/>
            </a:xfrm>
          </p:grpSpPr>
          <p:sp>
            <p:nvSpPr>
              <p:cNvPr name="Freeform 46" id="46"/>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7" id="4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(2,4)</a:t>
                </a:r>
              </a:p>
            </p:txBody>
          </p:sp>
        </p:grpSp>
        <p:grpSp>
          <p:nvGrpSpPr>
            <p:cNvPr name="Group 48" id="48"/>
            <p:cNvGrpSpPr/>
            <p:nvPr/>
          </p:nvGrpSpPr>
          <p:grpSpPr>
            <a:xfrm rot="0">
              <a:off x="1499518" y="0"/>
              <a:ext cx="1499518" cy="1366085"/>
              <a:chOff x="0" y="0"/>
              <a:chExt cx="296201" cy="269844"/>
            </a:xfrm>
          </p:grpSpPr>
          <p:sp>
            <p:nvSpPr>
              <p:cNvPr name="Freeform 49" id="49"/>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0" id="5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(3,4)</a:t>
                </a:r>
              </a:p>
            </p:txBody>
          </p:sp>
        </p:grpSp>
        <p:grpSp>
          <p:nvGrpSpPr>
            <p:cNvPr name="Group 51" id="51"/>
            <p:cNvGrpSpPr/>
            <p:nvPr/>
          </p:nvGrpSpPr>
          <p:grpSpPr>
            <a:xfrm rot="0">
              <a:off x="2999036" y="0"/>
              <a:ext cx="1499518" cy="1366085"/>
              <a:chOff x="0" y="0"/>
              <a:chExt cx="296201" cy="269844"/>
            </a:xfrm>
          </p:grpSpPr>
          <p:sp>
            <p:nvSpPr>
              <p:cNvPr name="Freeform 52" id="52"/>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3" id="5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(3,5)</a:t>
                </a:r>
              </a:p>
            </p:txBody>
          </p:sp>
        </p:grpSp>
        <p:grpSp>
          <p:nvGrpSpPr>
            <p:cNvPr name="Group 54" id="54"/>
            <p:cNvGrpSpPr/>
            <p:nvPr/>
          </p:nvGrpSpPr>
          <p:grpSpPr>
            <a:xfrm rot="0">
              <a:off x="4498555" y="0"/>
              <a:ext cx="1499518" cy="1366085"/>
              <a:chOff x="0" y="0"/>
              <a:chExt cx="296201" cy="269844"/>
            </a:xfrm>
          </p:grpSpPr>
          <p:sp>
            <p:nvSpPr>
              <p:cNvPr name="Freeform 55" id="55"/>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6" id="56"/>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(4,5)</a:t>
                </a:r>
              </a:p>
            </p:txBody>
          </p:sp>
        </p:grpSp>
        <p:sp>
          <p:nvSpPr>
            <p:cNvPr name="TextBox 57" id="57"/>
            <p:cNvSpPr txBox="true"/>
            <p:nvPr/>
          </p:nvSpPr>
          <p:spPr>
            <a:xfrm rot="0">
              <a:off x="2178843" y="1692749"/>
              <a:ext cx="1640387"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1 </a:t>
              </a:r>
            </a:p>
          </p:txBody>
        </p:sp>
      </p:grpSp>
      <p:grpSp>
        <p:nvGrpSpPr>
          <p:cNvPr name="Group 58" id="58"/>
          <p:cNvGrpSpPr/>
          <p:nvPr/>
        </p:nvGrpSpPr>
        <p:grpSpPr>
          <a:xfrm rot="0">
            <a:off x="1879243" y="2353841"/>
            <a:ext cx="14646135" cy="4342695"/>
            <a:chOff x="0" y="0"/>
            <a:chExt cx="3857418" cy="1143755"/>
          </a:xfrm>
        </p:grpSpPr>
        <p:sp>
          <p:nvSpPr>
            <p:cNvPr name="Freeform 59" id="59"/>
            <p:cNvSpPr/>
            <p:nvPr/>
          </p:nvSpPr>
          <p:spPr>
            <a:xfrm flipH="false" flipV="false">
              <a:off x="0" y="0"/>
              <a:ext cx="3857418" cy="1143755"/>
            </a:xfrm>
            <a:custGeom>
              <a:avLst/>
              <a:gdLst/>
              <a:ahLst/>
              <a:cxnLst/>
              <a:rect r="r" b="b" t="t" l="l"/>
              <a:pathLst>
                <a:path h="1143755" w="3857418">
                  <a:moveTo>
                    <a:pt x="0" y="0"/>
                  </a:moveTo>
                  <a:lnTo>
                    <a:pt x="3857418" y="0"/>
                  </a:lnTo>
                  <a:lnTo>
                    <a:pt x="3857418" y="1143755"/>
                  </a:lnTo>
                  <a:lnTo>
                    <a:pt x="0" y="1143755"/>
                  </a:lnTo>
                  <a:close/>
                </a:path>
              </a:pathLst>
            </a:custGeom>
            <a:solidFill>
              <a:srgbClr val="000000">
                <a:alpha val="0"/>
              </a:srgbClr>
            </a:solidFill>
            <a:ln w="95250">
              <a:solidFill>
                <a:srgbClr val="FFFFFF"/>
              </a:solidFill>
            </a:ln>
          </p:spPr>
        </p:sp>
        <p:sp>
          <p:nvSpPr>
            <p:cNvPr name="TextBox 60" id="60"/>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nvGrpSpPr>
          <p:cNvPr name="Group 61" id="61"/>
          <p:cNvGrpSpPr/>
          <p:nvPr/>
        </p:nvGrpSpPr>
        <p:grpSpPr>
          <a:xfrm rot="0">
            <a:off x="1879243" y="6972761"/>
            <a:ext cx="14646135" cy="2873016"/>
            <a:chOff x="0" y="0"/>
            <a:chExt cx="3857418" cy="756679"/>
          </a:xfrm>
        </p:grpSpPr>
        <p:sp>
          <p:nvSpPr>
            <p:cNvPr name="Freeform 62" id="62"/>
            <p:cNvSpPr/>
            <p:nvPr/>
          </p:nvSpPr>
          <p:spPr>
            <a:xfrm flipH="false" flipV="false">
              <a:off x="0" y="0"/>
              <a:ext cx="3857418" cy="756679"/>
            </a:xfrm>
            <a:custGeom>
              <a:avLst/>
              <a:gdLst/>
              <a:ahLst/>
              <a:cxnLst/>
              <a:rect r="r" b="b" t="t" l="l"/>
              <a:pathLst>
                <a:path h="756679" w="3857418">
                  <a:moveTo>
                    <a:pt x="0" y="0"/>
                  </a:moveTo>
                  <a:lnTo>
                    <a:pt x="3857418" y="0"/>
                  </a:lnTo>
                  <a:lnTo>
                    <a:pt x="3857418" y="756679"/>
                  </a:lnTo>
                  <a:lnTo>
                    <a:pt x="0" y="756679"/>
                  </a:lnTo>
                  <a:close/>
                </a:path>
              </a:pathLst>
            </a:custGeom>
            <a:solidFill>
              <a:srgbClr val="000000">
                <a:alpha val="0"/>
              </a:srgbClr>
            </a:solidFill>
            <a:ln w="95250">
              <a:solidFill>
                <a:srgbClr val="FFFFFF"/>
              </a:solidFill>
            </a:ln>
          </p:spPr>
        </p:sp>
        <p:sp>
          <p:nvSpPr>
            <p:cNvPr name="TextBox 63" id="63"/>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sp>
        <p:nvSpPr>
          <p:cNvPr name="TextBox 64" id="64"/>
          <p:cNvSpPr txBox="true"/>
          <p:nvPr/>
        </p:nvSpPr>
        <p:spPr>
          <a:xfrm rot="0">
            <a:off x="2707746" y="364735"/>
            <a:ext cx="13249424" cy="1194580"/>
          </a:xfrm>
          <a:prstGeom prst="rect">
            <a:avLst/>
          </a:prstGeom>
        </p:spPr>
        <p:txBody>
          <a:bodyPr anchor="t" rtlCol="false" tIns="0" lIns="0" bIns="0" rIns="0">
            <a:spAutoFit/>
          </a:bodyPr>
          <a:lstStyle/>
          <a:p>
            <a:pPr algn="ctr">
              <a:lnSpc>
                <a:spcPts val="9757"/>
              </a:lnSpc>
            </a:pPr>
            <a:r>
              <a:rPr lang="en-US" sz="6969">
                <a:solidFill>
                  <a:srgbClr val="FFFFFF"/>
                </a:solidFill>
                <a:latin typeface="Canva Sans Bold"/>
              </a:rPr>
              <a:t>STEP 1: NODES ARE GROUPED </a:t>
            </a:r>
          </a:p>
        </p:txBody>
      </p:sp>
      <p:sp>
        <p:nvSpPr>
          <p:cNvPr name="TextBox 65" id="65"/>
          <p:cNvSpPr txBox="true"/>
          <p:nvPr/>
        </p:nvSpPr>
        <p:spPr>
          <a:xfrm rot="0">
            <a:off x="2707746" y="1492640"/>
            <a:ext cx="12613332"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Nodes are grouped together with at most M nodes in 1 group </a:t>
            </a:r>
          </a:p>
        </p:txBody>
      </p:sp>
      <p:grpSp>
        <p:nvGrpSpPr>
          <p:cNvPr name="Group 66" id="66"/>
          <p:cNvGrpSpPr/>
          <p:nvPr/>
        </p:nvGrpSpPr>
        <p:grpSpPr>
          <a:xfrm rot="0">
            <a:off x="2377118" y="7487111"/>
            <a:ext cx="1124639" cy="1024564"/>
            <a:chOff x="0" y="0"/>
            <a:chExt cx="296201" cy="269844"/>
          </a:xfrm>
        </p:grpSpPr>
        <p:sp>
          <p:nvSpPr>
            <p:cNvPr name="Freeform 67" id="67"/>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68" id="6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(9,15)</a:t>
              </a:r>
            </a:p>
          </p:txBody>
        </p:sp>
      </p:grpSp>
      <p:grpSp>
        <p:nvGrpSpPr>
          <p:cNvPr name="Group 69" id="69"/>
          <p:cNvGrpSpPr/>
          <p:nvPr/>
        </p:nvGrpSpPr>
        <p:grpSpPr>
          <a:xfrm rot="0">
            <a:off x="3501757" y="7487111"/>
            <a:ext cx="1124639" cy="1024564"/>
            <a:chOff x="0" y="0"/>
            <a:chExt cx="296201" cy="269844"/>
          </a:xfrm>
        </p:grpSpPr>
        <p:sp>
          <p:nvSpPr>
            <p:cNvPr name="Freeform 70" id="70"/>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71" id="71"/>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(9,16)</a:t>
              </a:r>
            </a:p>
          </p:txBody>
        </p:sp>
      </p:grpSp>
      <p:grpSp>
        <p:nvGrpSpPr>
          <p:cNvPr name="Group 72" id="72"/>
          <p:cNvGrpSpPr/>
          <p:nvPr/>
        </p:nvGrpSpPr>
        <p:grpSpPr>
          <a:xfrm rot="0">
            <a:off x="4626395" y="7487111"/>
            <a:ext cx="1124639" cy="1024564"/>
            <a:chOff x="0" y="0"/>
            <a:chExt cx="296201" cy="269844"/>
          </a:xfrm>
        </p:grpSpPr>
        <p:sp>
          <p:nvSpPr>
            <p:cNvPr name="Freeform 73" id="7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74" id="7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(9,17)</a:t>
              </a:r>
            </a:p>
          </p:txBody>
        </p:sp>
      </p:grpSp>
      <p:grpSp>
        <p:nvGrpSpPr>
          <p:cNvPr name="Group 75" id="75"/>
          <p:cNvGrpSpPr/>
          <p:nvPr/>
        </p:nvGrpSpPr>
        <p:grpSpPr>
          <a:xfrm rot="0">
            <a:off x="5751034" y="7487111"/>
            <a:ext cx="1281521" cy="1024564"/>
            <a:chOff x="0" y="0"/>
            <a:chExt cx="337520" cy="269844"/>
          </a:xfrm>
        </p:grpSpPr>
        <p:sp>
          <p:nvSpPr>
            <p:cNvPr name="Freeform 76" id="76"/>
            <p:cNvSpPr/>
            <p:nvPr/>
          </p:nvSpPr>
          <p:spPr>
            <a:xfrm flipH="false" flipV="false">
              <a:off x="0" y="0"/>
              <a:ext cx="337520" cy="269844"/>
            </a:xfrm>
            <a:custGeom>
              <a:avLst/>
              <a:gdLst/>
              <a:ahLst/>
              <a:cxnLst/>
              <a:rect r="r" b="b" t="t" l="l"/>
              <a:pathLst>
                <a:path h="269844" w="337520">
                  <a:moveTo>
                    <a:pt x="0" y="0"/>
                  </a:moveTo>
                  <a:lnTo>
                    <a:pt x="337520" y="0"/>
                  </a:lnTo>
                  <a:lnTo>
                    <a:pt x="337520" y="269844"/>
                  </a:lnTo>
                  <a:lnTo>
                    <a:pt x="0" y="269844"/>
                  </a:lnTo>
                  <a:close/>
                </a:path>
              </a:pathLst>
            </a:custGeom>
            <a:solidFill>
              <a:srgbClr val="BEE7F1"/>
            </a:solidFill>
            <a:ln w="76200">
              <a:solidFill>
                <a:srgbClr val="FFFFFF"/>
              </a:solidFill>
            </a:ln>
          </p:spPr>
        </p:sp>
        <p:sp>
          <p:nvSpPr>
            <p:cNvPr name="TextBox 77" id="7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(12,17)</a:t>
              </a:r>
            </a:p>
          </p:txBody>
        </p:sp>
      </p:grpSp>
      <p:sp>
        <p:nvSpPr>
          <p:cNvPr name="TextBox 78" id="78"/>
          <p:cNvSpPr txBox="true"/>
          <p:nvPr/>
        </p:nvSpPr>
        <p:spPr>
          <a:xfrm rot="0">
            <a:off x="3999572" y="8845234"/>
            <a:ext cx="1253647" cy="414685"/>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5 </a:t>
            </a:r>
          </a:p>
        </p:txBody>
      </p:sp>
      <p:grpSp>
        <p:nvGrpSpPr>
          <p:cNvPr name="Group 79" id="79"/>
          <p:cNvGrpSpPr/>
          <p:nvPr/>
        </p:nvGrpSpPr>
        <p:grpSpPr>
          <a:xfrm rot="0">
            <a:off x="14692354" y="7487111"/>
            <a:ext cx="1245766" cy="1075275"/>
            <a:chOff x="0" y="0"/>
            <a:chExt cx="328103" cy="283200"/>
          </a:xfrm>
        </p:grpSpPr>
        <p:sp>
          <p:nvSpPr>
            <p:cNvPr name="Freeform 80" id="80"/>
            <p:cNvSpPr/>
            <p:nvPr/>
          </p:nvSpPr>
          <p:spPr>
            <a:xfrm flipH="false" flipV="false">
              <a:off x="0" y="0"/>
              <a:ext cx="328103" cy="283200"/>
            </a:xfrm>
            <a:custGeom>
              <a:avLst/>
              <a:gdLst/>
              <a:ahLst/>
              <a:cxnLst/>
              <a:rect r="r" b="b" t="t" l="l"/>
              <a:pathLst>
                <a:path h="283200" w="328103">
                  <a:moveTo>
                    <a:pt x="0" y="0"/>
                  </a:moveTo>
                  <a:lnTo>
                    <a:pt x="328103" y="0"/>
                  </a:lnTo>
                  <a:lnTo>
                    <a:pt x="328103" y="283200"/>
                  </a:lnTo>
                  <a:lnTo>
                    <a:pt x="0" y="283200"/>
                  </a:lnTo>
                  <a:close/>
                </a:path>
              </a:pathLst>
            </a:custGeom>
            <a:solidFill>
              <a:srgbClr val="BEE7F1"/>
            </a:solidFill>
            <a:ln w="76200">
              <a:solidFill>
                <a:srgbClr val="FFFFFF"/>
              </a:solidFill>
            </a:ln>
          </p:spPr>
        </p:sp>
        <p:sp>
          <p:nvSpPr>
            <p:cNvPr name="TextBox 81" id="81"/>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nvGrpSpPr>
          <p:cNvPr name="Group 82" id="82"/>
          <p:cNvGrpSpPr/>
          <p:nvPr/>
        </p:nvGrpSpPr>
        <p:grpSpPr>
          <a:xfrm rot="0">
            <a:off x="11109777" y="7487111"/>
            <a:ext cx="1242648" cy="1075275"/>
            <a:chOff x="0" y="0"/>
            <a:chExt cx="327282" cy="283200"/>
          </a:xfrm>
        </p:grpSpPr>
        <p:sp>
          <p:nvSpPr>
            <p:cNvPr name="Freeform 83" id="83"/>
            <p:cNvSpPr/>
            <p:nvPr/>
          </p:nvSpPr>
          <p:spPr>
            <a:xfrm flipH="false" flipV="false">
              <a:off x="0" y="0"/>
              <a:ext cx="327282" cy="283200"/>
            </a:xfrm>
            <a:custGeom>
              <a:avLst/>
              <a:gdLst/>
              <a:ahLst/>
              <a:cxnLst/>
              <a:rect r="r" b="b" t="t" l="l"/>
              <a:pathLst>
                <a:path h="283200" w="327282">
                  <a:moveTo>
                    <a:pt x="0" y="0"/>
                  </a:moveTo>
                  <a:lnTo>
                    <a:pt x="327282" y="0"/>
                  </a:lnTo>
                  <a:lnTo>
                    <a:pt x="327282" y="283200"/>
                  </a:lnTo>
                  <a:lnTo>
                    <a:pt x="0" y="283200"/>
                  </a:lnTo>
                  <a:close/>
                </a:path>
              </a:pathLst>
            </a:custGeom>
            <a:solidFill>
              <a:srgbClr val="BEE7F1"/>
            </a:solidFill>
            <a:ln w="76200">
              <a:solidFill>
                <a:srgbClr val="FFFFFF"/>
              </a:solidFill>
            </a:ln>
          </p:spPr>
        </p:sp>
        <p:sp>
          <p:nvSpPr>
            <p:cNvPr name="TextBox 84" id="8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(11,18)</a:t>
              </a:r>
            </a:p>
          </p:txBody>
        </p:sp>
      </p:grpSp>
      <p:grpSp>
        <p:nvGrpSpPr>
          <p:cNvPr name="Group 85" id="85"/>
          <p:cNvGrpSpPr/>
          <p:nvPr/>
        </p:nvGrpSpPr>
        <p:grpSpPr>
          <a:xfrm rot="0">
            <a:off x="12352425" y="7487111"/>
            <a:ext cx="1262869" cy="1075275"/>
            <a:chOff x="0" y="0"/>
            <a:chExt cx="332608" cy="283200"/>
          </a:xfrm>
        </p:grpSpPr>
        <p:sp>
          <p:nvSpPr>
            <p:cNvPr name="Freeform 86" id="86"/>
            <p:cNvSpPr/>
            <p:nvPr/>
          </p:nvSpPr>
          <p:spPr>
            <a:xfrm flipH="false" flipV="false">
              <a:off x="0" y="0"/>
              <a:ext cx="332608" cy="283200"/>
            </a:xfrm>
            <a:custGeom>
              <a:avLst/>
              <a:gdLst/>
              <a:ahLst/>
              <a:cxnLst/>
              <a:rect r="r" b="b" t="t" l="l"/>
              <a:pathLst>
                <a:path h="283200" w="332608">
                  <a:moveTo>
                    <a:pt x="0" y="0"/>
                  </a:moveTo>
                  <a:lnTo>
                    <a:pt x="332608" y="0"/>
                  </a:lnTo>
                  <a:lnTo>
                    <a:pt x="332608" y="283200"/>
                  </a:lnTo>
                  <a:lnTo>
                    <a:pt x="0" y="283200"/>
                  </a:lnTo>
                  <a:close/>
                </a:path>
              </a:pathLst>
            </a:custGeom>
            <a:solidFill>
              <a:srgbClr val="BEE7F1"/>
            </a:solidFill>
            <a:ln w="76200">
              <a:solidFill>
                <a:srgbClr val="FFFFFF"/>
              </a:solidFill>
            </a:ln>
          </p:spPr>
        </p:sp>
        <p:sp>
          <p:nvSpPr>
            <p:cNvPr name="TextBox 87" id="87"/>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nvGrpSpPr>
          <p:cNvPr name="Group 88" id="88"/>
          <p:cNvGrpSpPr/>
          <p:nvPr/>
        </p:nvGrpSpPr>
        <p:grpSpPr>
          <a:xfrm rot="0">
            <a:off x="13615294" y="7487111"/>
            <a:ext cx="1077060" cy="1075275"/>
            <a:chOff x="0" y="0"/>
            <a:chExt cx="283670" cy="283200"/>
          </a:xfrm>
        </p:grpSpPr>
        <p:sp>
          <p:nvSpPr>
            <p:cNvPr name="Freeform 89" id="89"/>
            <p:cNvSpPr/>
            <p:nvPr/>
          </p:nvSpPr>
          <p:spPr>
            <a:xfrm flipH="false" flipV="false">
              <a:off x="0" y="0"/>
              <a:ext cx="283670" cy="283200"/>
            </a:xfrm>
            <a:custGeom>
              <a:avLst/>
              <a:gdLst/>
              <a:ahLst/>
              <a:cxnLst/>
              <a:rect r="r" b="b" t="t" l="l"/>
              <a:pathLst>
                <a:path h="283200" w="283670">
                  <a:moveTo>
                    <a:pt x="0" y="0"/>
                  </a:moveTo>
                  <a:lnTo>
                    <a:pt x="283670" y="0"/>
                  </a:lnTo>
                  <a:lnTo>
                    <a:pt x="283670" y="283200"/>
                  </a:lnTo>
                  <a:lnTo>
                    <a:pt x="0" y="283200"/>
                  </a:lnTo>
                  <a:close/>
                </a:path>
              </a:pathLst>
            </a:custGeom>
            <a:solidFill>
              <a:srgbClr val="BEE7F1"/>
            </a:solidFill>
            <a:ln w="76200">
              <a:solidFill>
                <a:srgbClr val="FFFFFF"/>
              </a:solidFill>
            </a:ln>
          </p:spPr>
        </p:sp>
        <p:sp>
          <p:nvSpPr>
            <p:cNvPr name="TextBox 90" id="90"/>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sp>
        <p:nvSpPr>
          <p:cNvPr name="TextBox 91" id="91"/>
          <p:cNvSpPr txBox="true"/>
          <p:nvPr/>
        </p:nvSpPr>
        <p:spPr>
          <a:xfrm rot="0">
            <a:off x="12234416" y="8648552"/>
            <a:ext cx="2249277" cy="414685"/>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6 </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grpSp>
        <p:nvGrpSpPr>
          <p:cNvPr name="Group 2" id="2"/>
          <p:cNvGrpSpPr/>
          <p:nvPr/>
        </p:nvGrpSpPr>
        <p:grpSpPr>
          <a:xfrm rot="0">
            <a:off x="13566984" y="6106454"/>
            <a:ext cx="4498555" cy="1677374"/>
            <a:chOff x="0" y="0"/>
            <a:chExt cx="5998073" cy="2236499"/>
          </a:xfrm>
        </p:grpSpPr>
        <p:grpSp>
          <p:nvGrpSpPr>
            <p:cNvPr name="Group 3" id="3"/>
            <p:cNvGrpSpPr/>
            <p:nvPr/>
          </p:nvGrpSpPr>
          <p:grpSpPr>
            <a:xfrm rot="0">
              <a:off x="0" y="0"/>
              <a:ext cx="1499518" cy="1366085"/>
              <a:chOff x="0" y="0"/>
              <a:chExt cx="296201" cy="269844"/>
            </a:xfrm>
          </p:grpSpPr>
          <p:sp>
            <p:nvSpPr>
              <p:cNvPr name="Freeform 4" id="4"/>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(8,5)</a:t>
                </a:r>
              </a:p>
            </p:txBody>
          </p:sp>
        </p:grpSp>
        <p:grpSp>
          <p:nvGrpSpPr>
            <p:cNvPr name="Group 6" id="6"/>
            <p:cNvGrpSpPr/>
            <p:nvPr/>
          </p:nvGrpSpPr>
          <p:grpSpPr>
            <a:xfrm rot="0">
              <a:off x="1499518" y="0"/>
              <a:ext cx="1499518" cy="1366085"/>
              <a:chOff x="0" y="0"/>
              <a:chExt cx="296201" cy="269844"/>
            </a:xfrm>
          </p:grpSpPr>
          <p:sp>
            <p:nvSpPr>
              <p:cNvPr name="Freeform 7" id="7"/>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(8,14)</a:t>
                </a:r>
              </a:p>
            </p:txBody>
          </p:sp>
        </p:grpSp>
        <p:grpSp>
          <p:nvGrpSpPr>
            <p:cNvPr name="Group 9" id="9"/>
            <p:cNvGrpSpPr/>
            <p:nvPr/>
          </p:nvGrpSpPr>
          <p:grpSpPr>
            <a:xfrm rot="0">
              <a:off x="2999036" y="0"/>
              <a:ext cx="1499518" cy="1366085"/>
              <a:chOff x="0" y="0"/>
              <a:chExt cx="296201" cy="269844"/>
            </a:xfrm>
          </p:grpSpPr>
          <p:sp>
            <p:nvSpPr>
              <p:cNvPr name="Freeform 10" id="10"/>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(9,14)</a:t>
                </a:r>
              </a:p>
            </p:txBody>
          </p:sp>
        </p:grpSp>
        <p:grpSp>
          <p:nvGrpSpPr>
            <p:cNvPr name="Group 12" id="12"/>
            <p:cNvGrpSpPr/>
            <p:nvPr/>
          </p:nvGrpSpPr>
          <p:grpSpPr>
            <a:xfrm rot="0">
              <a:off x="4498555" y="0"/>
              <a:ext cx="1499518" cy="1366085"/>
              <a:chOff x="0" y="0"/>
              <a:chExt cx="296201" cy="269844"/>
            </a:xfrm>
          </p:grpSpPr>
          <p:sp>
            <p:nvSpPr>
              <p:cNvPr name="Freeform 13" id="1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(9,17)</a:t>
                </a:r>
              </a:p>
            </p:txBody>
          </p:sp>
        </p:grpSp>
        <p:sp>
          <p:nvSpPr>
            <p:cNvPr name="TextBox 15" id="15"/>
            <p:cNvSpPr txBox="true"/>
            <p:nvPr/>
          </p:nvSpPr>
          <p:spPr>
            <a:xfrm rot="0">
              <a:off x="2159025" y="1696285"/>
              <a:ext cx="1680023"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4 </a:t>
              </a:r>
            </a:p>
          </p:txBody>
        </p:sp>
      </p:grpSp>
      <p:grpSp>
        <p:nvGrpSpPr>
          <p:cNvPr name="Group 16" id="16"/>
          <p:cNvGrpSpPr/>
          <p:nvPr/>
        </p:nvGrpSpPr>
        <p:grpSpPr>
          <a:xfrm rot="0">
            <a:off x="4012563" y="7583579"/>
            <a:ext cx="4498555" cy="1674721"/>
            <a:chOff x="0" y="0"/>
            <a:chExt cx="5998073" cy="2232962"/>
          </a:xfrm>
        </p:grpSpPr>
        <p:grpSp>
          <p:nvGrpSpPr>
            <p:cNvPr name="Group 17" id="17"/>
            <p:cNvGrpSpPr/>
            <p:nvPr/>
          </p:nvGrpSpPr>
          <p:grpSpPr>
            <a:xfrm rot="0">
              <a:off x="0" y="0"/>
              <a:ext cx="1499518" cy="1366085"/>
              <a:chOff x="0" y="0"/>
              <a:chExt cx="296201" cy="269844"/>
            </a:xfrm>
          </p:grpSpPr>
          <p:sp>
            <p:nvSpPr>
              <p:cNvPr name="Freeform 18" id="18"/>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(2,5)</a:t>
                </a:r>
              </a:p>
            </p:txBody>
          </p:sp>
        </p:grpSp>
        <p:grpSp>
          <p:nvGrpSpPr>
            <p:cNvPr name="Group 20" id="20"/>
            <p:cNvGrpSpPr/>
            <p:nvPr/>
          </p:nvGrpSpPr>
          <p:grpSpPr>
            <a:xfrm rot="0">
              <a:off x="1499518" y="0"/>
              <a:ext cx="1499518" cy="1366085"/>
              <a:chOff x="0" y="0"/>
              <a:chExt cx="296201" cy="269844"/>
            </a:xfrm>
          </p:grpSpPr>
          <p:sp>
            <p:nvSpPr>
              <p:cNvPr name="Freeform 21" id="21"/>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(1,9)</a:t>
                </a:r>
              </a:p>
            </p:txBody>
          </p:sp>
        </p:grpSp>
        <p:grpSp>
          <p:nvGrpSpPr>
            <p:cNvPr name="Group 23" id="23"/>
            <p:cNvGrpSpPr/>
            <p:nvPr/>
          </p:nvGrpSpPr>
          <p:grpSpPr>
            <a:xfrm rot="0">
              <a:off x="2999036" y="0"/>
              <a:ext cx="1499518" cy="1366085"/>
              <a:chOff x="0" y="0"/>
              <a:chExt cx="296201" cy="269844"/>
            </a:xfrm>
          </p:grpSpPr>
          <p:sp>
            <p:nvSpPr>
              <p:cNvPr name="Freeform 24" id="24"/>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(2,10)</a:t>
                </a:r>
              </a:p>
            </p:txBody>
          </p:sp>
        </p:grpSp>
        <p:grpSp>
          <p:nvGrpSpPr>
            <p:cNvPr name="Group 26" id="26"/>
            <p:cNvGrpSpPr/>
            <p:nvPr/>
          </p:nvGrpSpPr>
          <p:grpSpPr>
            <a:xfrm rot="0">
              <a:off x="4498555" y="0"/>
              <a:ext cx="1499518" cy="1366085"/>
              <a:chOff x="0" y="0"/>
              <a:chExt cx="296201" cy="269844"/>
            </a:xfrm>
          </p:grpSpPr>
          <p:sp>
            <p:nvSpPr>
              <p:cNvPr name="Freeform 27" id="27"/>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(7,15)</a:t>
                </a:r>
              </a:p>
            </p:txBody>
          </p:sp>
        </p:grpSp>
        <p:sp>
          <p:nvSpPr>
            <p:cNvPr name="TextBox 29" id="29"/>
            <p:cNvSpPr txBox="true"/>
            <p:nvPr/>
          </p:nvSpPr>
          <p:spPr>
            <a:xfrm rot="0">
              <a:off x="2172520" y="1692749"/>
              <a:ext cx="1653032"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2 </a:t>
              </a:r>
            </a:p>
          </p:txBody>
        </p:sp>
      </p:grpSp>
      <p:grpSp>
        <p:nvGrpSpPr>
          <p:cNvPr name="Group 30" id="30"/>
          <p:cNvGrpSpPr/>
          <p:nvPr/>
        </p:nvGrpSpPr>
        <p:grpSpPr>
          <a:xfrm rot="0">
            <a:off x="10123874" y="7583579"/>
            <a:ext cx="4498555" cy="1780550"/>
            <a:chOff x="0" y="0"/>
            <a:chExt cx="5998073" cy="2374067"/>
          </a:xfrm>
        </p:grpSpPr>
        <p:grpSp>
          <p:nvGrpSpPr>
            <p:cNvPr name="Group 31" id="31"/>
            <p:cNvGrpSpPr/>
            <p:nvPr/>
          </p:nvGrpSpPr>
          <p:grpSpPr>
            <a:xfrm rot="0">
              <a:off x="0" y="0"/>
              <a:ext cx="1499518" cy="1366085"/>
              <a:chOff x="0" y="0"/>
              <a:chExt cx="296201" cy="269844"/>
            </a:xfrm>
          </p:grpSpPr>
          <p:sp>
            <p:nvSpPr>
              <p:cNvPr name="Freeform 32" id="32"/>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3" id="3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(2,19)</a:t>
                </a:r>
              </a:p>
            </p:txBody>
          </p:sp>
        </p:grpSp>
        <p:grpSp>
          <p:nvGrpSpPr>
            <p:cNvPr name="Group 34" id="34"/>
            <p:cNvGrpSpPr/>
            <p:nvPr/>
          </p:nvGrpSpPr>
          <p:grpSpPr>
            <a:xfrm rot="0">
              <a:off x="1499518" y="0"/>
              <a:ext cx="1499518" cy="1366085"/>
              <a:chOff x="0" y="0"/>
              <a:chExt cx="296201" cy="269844"/>
            </a:xfrm>
          </p:grpSpPr>
          <p:sp>
            <p:nvSpPr>
              <p:cNvPr name="Freeform 35" id="35"/>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6" id="36"/>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(1,20)</a:t>
                </a:r>
              </a:p>
            </p:txBody>
          </p:sp>
        </p:grpSp>
        <p:grpSp>
          <p:nvGrpSpPr>
            <p:cNvPr name="Group 37" id="37"/>
            <p:cNvGrpSpPr/>
            <p:nvPr/>
          </p:nvGrpSpPr>
          <p:grpSpPr>
            <a:xfrm rot="0">
              <a:off x="2999036" y="0"/>
              <a:ext cx="1499518" cy="1366085"/>
              <a:chOff x="0" y="0"/>
              <a:chExt cx="296201" cy="269844"/>
            </a:xfrm>
          </p:grpSpPr>
          <p:sp>
            <p:nvSpPr>
              <p:cNvPr name="Freeform 38" id="38"/>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39" id="39"/>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(2,20)</a:t>
                </a:r>
              </a:p>
            </p:txBody>
          </p:sp>
        </p:grpSp>
        <p:grpSp>
          <p:nvGrpSpPr>
            <p:cNvPr name="Group 40" id="40"/>
            <p:cNvGrpSpPr/>
            <p:nvPr/>
          </p:nvGrpSpPr>
          <p:grpSpPr>
            <a:xfrm rot="0">
              <a:off x="4498555" y="0"/>
              <a:ext cx="1499518" cy="1366085"/>
              <a:chOff x="0" y="0"/>
              <a:chExt cx="296201" cy="269844"/>
            </a:xfrm>
          </p:grpSpPr>
          <p:sp>
            <p:nvSpPr>
              <p:cNvPr name="Freeform 41" id="41"/>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2" id="42"/>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(3,20)</a:t>
                </a:r>
              </a:p>
            </p:txBody>
          </p:sp>
        </p:grpSp>
        <p:sp>
          <p:nvSpPr>
            <p:cNvPr name="TextBox 43" id="43"/>
            <p:cNvSpPr txBox="true"/>
            <p:nvPr/>
          </p:nvSpPr>
          <p:spPr>
            <a:xfrm rot="0">
              <a:off x="2165537" y="1833853"/>
              <a:ext cx="1667000"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3 </a:t>
              </a:r>
            </a:p>
          </p:txBody>
        </p:sp>
      </p:grpSp>
      <p:grpSp>
        <p:nvGrpSpPr>
          <p:cNvPr name="Group 44" id="44"/>
          <p:cNvGrpSpPr/>
          <p:nvPr/>
        </p:nvGrpSpPr>
        <p:grpSpPr>
          <a:xfrm rot="0">
            <a:off x="370805" y="6106454"/>
            <a:ext cx="4498555" cy="1674721"/>
            <a:chOff x="0" y="0"/>
            <a:chExt cx="5998073" cy="2232962"/>
          </a:xfrm>
        </p:grpSpPr>
        <p:grpSp>
          <p:nvGrpSpPr>
            <p:cNvPr name="Group 45" id="45"/>
            <p:cNvGrpSpPr/>
            <p:nvPr/>
          </p:nvGrpSpPr>
          <p:grpSpPr>
            <a:xfrm rot="0">
              <a:off x="0" y="0"/>
              <a:ext cx="1499518" cy="1366085"/>
              <a:chOff x="0" y="0"/>
              <a:chExt cx="296201" cy="269844"/>
            </a:xfrm>
          </p:grpSpPr>
          <p:sp>
            <p:nvSpPr>
              <p:cNvPr name="Freeform 46" id="46"/>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47" id="4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(2,4)</a:t>
                </a:r>
              </a:p>
            </p:txBody>
          </p:sp>
        </p:grpSp>
        <p:grpSp>
          <p:nvGrpSpPr>
            <p:cNvPr name="Group 48" id="48"/>
            <p:cNvGrpSpPr/>
            <p:nvPr/>
          </p:nvGrpSpPr>
          <p:grpSpPr>
            <a:xfrm rot="0">
              <a:off x="1499518" y="0"/>
              <a:ext cx="1499518" cy="1366085"/>
              <a:chOff x="0" y="0"/>
              <a:chExt cx="296201" cy="269844"/>
            </a:xfrm>
          </p:grpSpPr>
          <p:sp>
            <p:nvSpPr>
              <p:cNvPr name="Freeform 49" id="49"/>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0" id="5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(3,4)</a:t>
                </a:r>
              </a:p>
            </p:txBody>
          </p:sp>
        </p:grpSp>
        <p:grpSp>
          <p:nvGrpSpPr>
            <p:cNvPr name="Group 51" id="51"/>
            <p:cNvGrpSpPr/>
            <p:nvPr/>
          </p:nvGrpSpPr>
          <p:grpSpPr>
            <a:xfrm rot="0">
              <a:off x="2999036" y="0"/>
              <a:ext cx="1499518" cy="1366085"/>
              <a:chOff x="0" y="0"/>
              <a:chExt cx="296201" cy="269844"/>
            </a:xfrm>
          </p:grpSpPr>
          <p:sp>
            <p:nvSpPr>
              <p:cNvPr name="Freeform 52" id="52"/>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3" id="5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(3,5)</a:t>
                </a:r>
              </a:p>
            </p:txBody>
          </p:sp>
        </p:grpSp>
        <p:grpSp>
          <p:nvGrpSpPr>
            <p:cNvPr name="Group 54" id="54"/>
            <p:cNvGrpSpPr/>
            <p:nvPr/>
          </p:nvGrpSpPr>
          <p:grpSpPr>
            <a:xfrm rot="0">
              <a:off x="4498555" y="0"/>
              <a:ext cx="1499518" cy="1366085"/>
              <a:chOff x="0" y="0"/>
              <a:chExt cx="296201" cy="269844"/>
            </a:xfrm>
          </p:grpSpPr>
          <p:sp>
            <p:nvSpPr>
              <p:cNvPr name="Freeform 55" id="55"/>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6" id="56"/>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(4,5)</a:t>
                </a:r>
              </a:p>
            </p:txBody>
          </p:sp>
        </p:grpSp>
        <p:sp>
          <p:nvSpPr>
            <p:cNvPr name="TextBox 57" id="57"/>
            <p:cNvSpPr txBox="true"/>
            <p:nvPr/>
          </p:nvSpPr>
          <p:spPr>
            <a:xfrm rot="0">
              <a:off x="2178843" y="1692749"/>
              <a:ext cx="1640387" cy="540213"/>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NODE 1 </a:t>
              </a:r>
            </a:p>
          </p:txBody>
        </p:sp>
      </p:grpSp>
      <p:sp>
        <p:nvSpPr>
          <p:cNvPr name="TextBox 58" id="58"/>
          <p:cNvSpPr txBox="true"/>
          <p:nvPr/>
        </p:nvSpPr>
        <p:spPr>
          <a:xfrm rot="0">
            <a:off x="376916" y="364735"/>
            <a:ext cx="17911084" cy="2432830"/>
          </a:xfrm>
          <a:prstGeom prst="rect">
            <a:avLst/>
          </a:prstGeom>
        </p:spPr>
        <p:txBody>
          <a:bodyPr anchor="t" rtlCol="false" tIns="0" lIns="0" bIns="0" rIns="0">
            <a:spAutoFit/>
          </a:bodyPr>
          <a:lstStyle/>
          <a:p>
            <a:pPr algn="ctr">
              <a:lnSpc>
                <a:spcPts val="9757"/>
              </a:lnSpc>
            </a:pPr>
            <a:r>
              <a:rPr lang="en-US" sz="6969">
                <a:solidFill>
                  <a:srgbClr val="FFFFFF"/>
                </a:solidFill>
                <a:latin typeface="Canva Sans Bold"/>
              </a:rPr>
              <a:t>STEP 2: GROUPING M LEAF NODES INTO A PARENT NODE </a:t>
            </a:r>
          </a:p>
        </p:txBody>
      </p:sp>
      <p:grpSp>
        <p:nvGrpSpPr>
          <p:cNvPr name="Group 59" id="59"/>
          <p:cNvGrpSpPr/>
          <p:nvPr/>
        </p:nvGrpSpPr>
        <p:grpSpPr>
          <a:xfrm rot="0">
            <a:off x="6894723" y="3572269"/>
            <a:ext cx="4498555" cy="1075275"/>
            <a:chOff x="0" y="0"/>
            <a:chExt cx="5998073" cy="1433700"/>
          </a:xfrm>
        </p:grpSpPr>
        <p:grpSp>
          <p:nvGrpSpPr>
            <p:cNvPr name="Group 60" id="60"/>
            <p:cNvGrpSpPr/>
            <p:nvPr/>
          </p:nvGrpSpPr>
          <p:grpSpPr>
            <a:xfrm rot="0">
              <a:off x="0" y="0"/>
              <a:ext cx="1499518" cy="1433700"/>
              <a:chOff x="0" y="0"/>
              <a:chExt cx="296201" cy="283200"/>
            </a:xfrm>
          </p:grpSpPr>
          <p:sp>
            <p:nvSpPr>
              <p:cNvPr name="Freeform 61" id="61"/>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62" id="62"/>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(2,4)(4,5)</a:t>
                </a:r>
              </a:p>
            </p:txBody>
          </p:sp>
        </p:grpSp>
        <p:grpSp>
          <p:nvGrpSpPr>
            <p:cNvPr name="Group 63" id="63"/>
            <p:cNvGrpSpPr/>
            <p:nvPr/>
          </p:nvGrpSpPr>
          <p:grpSpPr>
            <a:xfrm rot="0">
              <a:off x="1499518" y="0"/>
              <a:ext cx="1499518" cy="1433700"/>
              <a:chOff x="0" y="0"/>
              <a:chExt cx="296201" cy="283200"/>
            </a:xfrm>
          </p:grpSpPr>
          <p:sp>
            <p:nvSpPr>
              <p:cNvPr name="Freeform 64" id="64"/>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65" id="65"/>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(1,5)</a:t>
                </a:r>
              </a:p>
              <a:p>
                <a:pPr algn="ctr">
                  <a:lnSpc>
                    <a:spcPts val="3172"/>
                  </a:lnSpc>
                </a:pPr>
                <a:r>
                  <a:rPr lang="en-US" sz="2266">
                    <a:solidFill>
                      <a:srgbClr val="000000"/>
                    </a:solidFill>
                    <a:latin typeface="Open Sans Bold"/>
                  </a:rPr>
                  <a:t>(7,15)</a:t>
                </a:r>
              </a:p>
            </p:txBody>
          </p:sp>
        </p:grpSp>
        <p:grpSp>
          <p:nvGrpSpPr>
            <p:cNvPr name="Group 66" id="66"/>
            <p:cNvGrpSpPr/>
            <p:nvPr/>
          </p:nvGrpSpPr>
          <p:grpSpPr>
            <a:xfrm rot="0">
              <a:off x="2999036" y="0"/>
              <a:ext cx="1499518" cy="1433700"/>
              <a:chOff x="0" y="0"/>
              <a:chExt cx="296201" cy="283200"/>
            </a:xfrm>
          </p:grpSpPr>
          <p:sp>
            <p:nvSpPr>
              <p:cNvPr name="Freeform 67" id="67"/>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68" id="6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(1,19)</a:t>
                </a:r>
              </a:p>
              <a:p>
                <a:pPr algn="ctr">
                  <a:lnSpc>
                    <a:spcPts val="3172"/>
                  </a:lnSpc>
                </a:pPr>
                <a:r>
                  <a:rPr lang="en-US" sz="2266">
                    <a:solidFill>
                      <a:srgbClr val="000000"/>
                    </a:solidFill>
                    <a:latin typeface="Open Sans Bold"/>
                  </a:rPr>
                  <a:t>(3,20)</a:t>
                </a:r>
              </a:p>
            </p:txBody>
          </p:sp>
        </p:grpSp>
        <p:grpSp>
          <p:nvGrpSpPr>
            <p:cNvPr name="Group 69" id="69"/>
            <p:cNvGrpSpPr/>
            <p:nvPr/>
          </p:nvGrpSpPr>
          <p:grpSpPr>
            <a:xfrm rot="0">
              <a:off x="4498555" y="0"/>
              <a:ext cx="1499518" cy="1433700"/>
              <a:chOff x="0" y="0"/>
              <a:chExt cx="296201" cy="283200"/>
            </a:xfrm>
          </p:grpSpPr>
          <p:sp>
            <p:nvSpPr>
              <p:cNvPr name="Freeform 70" id="70"/>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71" id="71"/>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(8,5)</a:t>
                </a:r>
              </a:p>
              <a:p>
                <a:pPr algn="ctr">
                  <a:lnSpc>
                    <a:spcPts val="3172"/>
                  </a:lnSpc>
                </a:pPr>
                <a:r>
                  <a:rPr lang="en-US" sz="2266">
                    <a:solidFill>
                      <a:srgbClr val="000000"/>
                    </a:solidFill>
                    <a:latin typeface="Open Sans Bold"/>
                  </a:rPr>
                  <a:t>(9,15)</a:t>
                </a:r>
              </a:p>
            </p:txBody>
          </p:sp>
        </p:grpSp>
      </p:grpSp>
      <p:sp>
        <p:nvSpPr>
          <p:cNvPr name="TextBox 72" id="72"/>
          <p:cNvSpPr txBox="true"/>
          <p:nvPr/>
        </p:nvSpPr>
        <p:spPr>
          <a:xfrm rot="0">
            <a:off x="8207820" y="5660362"/>
            <a:ext cx="2249277" cy="854084"/>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PARENT NODE 1 </a:t>
            </a:r>
          </a:p>
        </p:txBody>
      </p:sp>
      <p:sp>
        <p:nvSpPr>
          <p:cNvPr name="AutoShape 73" id="73"/>
          <p:cNvSpPr/>
          <p:nvPr/>
        </p:nvSpPr>
        <p:spPr>
          <a:xfrm flipH="true">
            <a:off x="2620083" y="4629329"/>
            <a:ext cx="4913856" cy="1477125"/>
          </a:xfrm>
          <a:prstGeom prst="line">
            <a:avLst/>
          </a:prstGeom>
          <a:ln cap="flat" w="38100">
            <a:solidFill>
              <a:srgbClr val="FFFFFF"/>
            </a:solidFill>
            <a:prstDash val="solid"/>
            <a:headEnd type="none" len="sm" w="sm"/>
            <a:tailEnd type="arrow" len="sm" w="med"/>
          </a:ln>
        </p:spPr>
      </p:sp>
      <p:sp>
        <p:nvSpPr>
          <p:cNvPr name="AutoShape 74" id="74"/>
          <p:cNvSpPr/>
          <p:nvPr/>
        </p:nvSpPr>
        <p:spPr>
          <a:xfrm flipH="true">
            <a:off x="6261841" y="4629329"/>
            <a:ext cx="2229720" cy="2954249"/>
          </a:xfrm>
          <a:prstGeom prst="line">
            <a:avLst/>
          </a:prstGeom>
          <a:ln cap="flat" w="38100">
            <a:solidFill>
              <a:srgbClr val="FFFFFF"/>
            </a:solidFill>
            <a:prstDash val="solid"/>
            <a:headEnd type="none" len="sm" w="sm"/>
            <a:tailEnd type="arrow" len="sm" w="med"/>
          </a:ln>
        </p:spPr>
      </p:sp>
      <p:sp>
        <p:nvSpPr>
          <p:cNvPr name="AutoShape 75" id="75"/>
          <p:cNvSpPr/>
          <p:nvPr/>
        </p:nvSpPr>
        <p:spPr>
          <a:xfrm>
            <a:off x="9706319" y="4647544"/>
            <a:ext cx="2666832" cy="2936035"/>
          </a:xfrm>
          <a:prstGeom prst="line">
            <a:avLst/>
          </a:prstGeom>
          <a:ln cap="flat" w="38100">
            <a:solidFill>
              <a:srgbClr val="FFFFFF"/>
            </a:solidFill>
            <a:prstDash val="solid"/>
            <a:headEnd type="none" len="sm" w="sm"/>
            <a:tailEnd type="arrow" len="sm" w="med"/>
          </a:ln>
        </p:spPr>
      </p:sp>
      <p:sp>
        <p:nvSpPr>
          <p:cNvPr name="AutoShape 76" id="76"/>
          <p:cNvSpPr/>
          <p:nvPr/>
        </p:nvSpPr>
        <p:spPr>
          <a:xfrm>
            <a:off x="10830958" y="4647544"/>
            <a:ext cx="4985304" cy="1458910"/>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16.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grpSp>
        <p:nvGrpSpPr>
          <p:cNvPr name="Group 2" id="2"/>
          <p:cNvGrpSpPr/>
          <p:nvPr/>
        </p:nvGrpSpPr>
        <p:grpSpPr>
          <a:xfrm rot="0">
            <a:off x="9960422" y="7578999"/>
            <a:ext cx="4828343" cy="2087293"/>
            <a:chOff x="0" y="0"/>
            <a:chExt cx="6437791" cy="2783058"/>
          </a:xfrm>
        </p:grpSpPr>
        <p:grpSp>
          <p:nvGrpSpPr>
            <p:cNvPr name="Group 3" id="3"/>
            <p:cNvGrpSpPr/>
            <p:nvPr/>
          </p:nvGrpSpPr>
          <p:grpSpPr>
            <a:xfrm rot="0">
              <a:off x="0" y="0"/>
              <a:ext cx="1661021" cy="1433700"/>
              <a:chOff x="0" y="0"/>
              <a:chExt cx="328103" cy="283200"/>
            </a:xfrm>
          </p:grpSpPr>
          <p:sp>
            <p:nvSpPr>
              <p:cNvPr name="Freeform 4" id="4"/>
              <p:cNvSpPr/>
              <p:nvPr/>
            </p:nvSpPr>
            <p:spPr>
              <a:xfrm flipH="false" flipV="false">
                <a:off x="0" y="0"/>
                <a:ext cx="328103" cy="283200"/>
              </a:xfrm>
              <a:custGeom>
                <a:avLst/>
                <a:gdLst/>
                <a:ahLst/>
                <a:cxnLst/>
                <a:rect r="r" b="b" t="t" l="l"/>
                <a:pathLst>
                  <a:path h="283200" w="328103">
                    <a:moveTo>
                      <a:pt x="0" y="0"/>
                    </a:moveTo>
                    <a:lnTo>
                      <a:pt x="328103" y="0"/>
                    </a:lnTo>
                    <a:lnTo>
                      <a:pt x="328103" y="283200"/>
                    </a:lnTo>
                    <a:lnTo>
                      <a:pt x="0" y="283200"/>
                    </a:lnTo>
                    <a:close/>
                  </a:path>
                </a:pathLst>
              </a:custGeom>
              <a:solidFill>
                <a:srgbClr val="BEE7F1"/>
              </a:solidFill>
              <a:ln w="76200">
                <a:solidFill>
                  <a:srgbClr val="FFFFFF"/>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(9,15)</a:t>
                </a:r>
              </a:p>
              <a:p>
                <a:pPr algn="ctr">
                  <a:lnSpc>
                    <a:spcPts val="3172"/>
                  </a:lnSpc>
                </a:pPr>
                <a:r>
                  <a:rPr lang="en-US" sz="2266">
                    <a:solidFill>
                      <a:srgbClr val="000000"/>
                    </a:solidFill>
                    <a:latin typeface="Open Sans Bold"/>
                  </a:rPr>
                  <a:t>(11,18)</a:t>
                </a:r>
              </a:p>
            </p:txBody>
          </p:sp>
        </p:grpSp>
        <p:grpSp>
          <p:nvGrpSpPr>
            <p:cNvPr name="Group 6" id="6"/>
            <p:cNvGrpSpPr/>
            <p:nvPr/>
          </p:nvGrpSpPr>
          <p:grpSpPr>
            <a:xfrm rot="0">
              <a:off x="1661021" y="0"/>
              <a:ext cx="1656863" cy="1433700"/>
              <a:chOff x="0" y="0"/>
              <a:chExt cx="327282" cy="283200"/>
            </a:xfrm>
          </p:grpSpPr>
          <p:sp>
            <p:nvSpPr>
              <p:cNvPr name="Freeform 7" id="7"/>
              <p:cNvSpPr/>
              <p:nvPr/>
            </p:nvSpPr>
            <p:spPr>
              <a:xfrm flipH="false" flipV="false">
                <a:off x="0" y="0"/>
                <a:ext cx="327282" cy="283200"/>
              </a:xfrm>
              <a:custGeom>
                <a:avLst/>
                <a:gdLst/>
                <a:ahLst/>
                <a:cxnLst/>
                <a:rect r="r" b="b" t="t" l="l"/>
                <a:pathLst>
                  <a:path h="283200" w="327282">
                    <a:moveTo>
                      <a:pt x="0" y="0"/>
                    </a:moveTo>
                    <a:lnTo>
                      <a:pt x="327282" y="0"/>
                    </a:lnTo>
                    <a:lnTo>
                      <a:pt x="327282" y="283200"/>
                    </a:lnTo>
                    <a:lnTo>
                      <a:pt x="0" y="283200"/>
                    </a:lnTo>
                    <a:close/>
                  </a:path>
                </a:pathLst>
              </a:custGeom>
              <a:solidFill>
                <a:srgbClr val="BEE7F1"/>
              </a:solidFill>
              <a:ln w="76200">
                <a:solidFill>
                  <a:srgbClr val="FFFFFF"/>
                </a:solidFill>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(12,17)</a:t>
                </a:r>
              </a:p>
              <a:p>
                <a:pPr algn="ctr">
                  <a:lnSpc>
                    <a:spcPts val="3172"/>
                  </a:lnSpc>
                </a:pPr>
                <a:r>
                  <a:rPr lang="en-US" sz="2266">
                    <a:solidFill>
                      <a:srgbClr val="000000"/>
                    </a:solidFill>
                    <a:latin typeface="Open Sans Bold"/>
                  </a:rPr>
                  <a:t>(12,17)</a:t>
                </a:r>
              </a:p>
            </p:txBody>
          </p:sp>
        </p:grpSp>
        <p:grpSp>
          <p:nvGrpSpPr>
            <p:cNvPr name="Group 9" id="9"/>
            <p:cNvGrpSpPr/>
            <p:nvPr/>
          </p:nvGrpSpPr>
          <p:grpSpPr>
            <a:xfrm rot="0">
              <a:off x="3317885" y="0"/>
              <a:ext cx="1683826" cy="1433700"/>
              <a:chOff x="0" y="0"/>
              <a:chExt cx="332608" cy="283200"/>
            </a:xfrm>
          </p:grpSpPr>
          <p:sp>
            <p:nvSpPr>
              <p:cNvPr name="Freeform 10" id="10"/>
              <p:cNvSpPr/>
              <p:nvPr/>
            </p:nvSpPr>
            <p:spPr>
              <a:xfrm flipH="false" flipV="false">
                <a:off x="0" y="0"/>
                <a:ext cx="332608" cy="283200"/>
              </a:xfrm>
              <a:custGeom>
                <a:avLst/>
                <a:gdLst/>
                <a:ahLst/>
                <a:cxnLst/>
                <a:rect r="r" b="b" t="t" l="l"/>
                <a:pathLst>
                  <a:path h="283200" w="332608">
                    <a:moveTo>
                      <a:pt x="0" y="0"/>
                    </a:moveTo>
                    <a:lnTo>
                      <a:pt x="332608" y="0"/>
                    </a:lnTo>
                    <a:lnTo>
                      <a:pt x="332608" y="283200"/>
                    </a:lnTo>
                    <a:lnTo>
                      <a:pt x="0" y="283200"/>
                    </a:lnTo>
                    <a:close/>
                  </a:path>
                </a:pathLst>
              </a:custGeom>
              <a:solidFill>
                <a:srgbClr val="BEE7F1"/>
              </a:solidFill>
              <a:ln w="76200">
                <a:solidFill>
                  <a:srgbClr val="FFFFFF"/>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nvGrpSpPr>
            <p:cNvPr name="Group 12" id="12"/>
            <p:cNvGrpSpPr/>
            <p:nvPr/>
          </p:nvGrpSpPr>
          <p:grpSpPr>
            <a:xfrm rot="0">
              <a:off x="5001710" y="0"/>
              <a:ext cx="1436080" cy="1433700"/>
              <a:chOff x="0" y="0"/>
              <a:chExt cx="283670" cy="283200"/>
            </a:xfrm>
          </p:grpSpPr>
          <p:sp>
            <p:nvSpPr>
              <p:cNvPr name="Freeform 13" id="13"/>
              <p:cNvSpPr/>
              <p:nvPr/>
            </p:nvSpPr>
            <p:spPr>
              <a:xfrm flipH="false" flipV="false">
                <a:off x="0" y="0"/>
                <a:ext cx="283670" cy="283200"/>
              </a:xfrm>
              <a:custGeom>
                <a:avLst/>
                <a:gdLst/>
                <a:ahLst/>
                <a:cxnLst/>
                <a:rect r="r" b="b" t="t" l="l"/>
                <a:pathLst>
                  <a:path h="283200" w="283670">
                    <a:moveTo>
                      <a:pt x="0" y="0"/>
                    </a:moveTo>
                    <a:lnTo>
                      <a:pt x="283670" y="0"/>
                    </a:lnTo>
                    <a:lnTo>
                      <a:pt x="283670" y="283200"/>
                    </a:lnTo>
                    <a:lnTo>
                      <a:pt x="0" y="283200"/>
                    </a:lnTo>
                    <a:close/>
                  </a:path>
                </a:pathLst>
              </a:custGeom>
              <a:solidFill>
                <a:srgbClr val="BEE7F1"/>
              </a:solidFill>
              <a:ln w="76200">
                <a:solidFill>
                  <a:srgbClr val="FFFFFF"/>
                </a:solidFill>
              </a:ln>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sp>
          <p:nvSpPr>
            <p:cNvPr name="TextBox 15" id="15"/>
            <p:cNvSpPr txBox="true"/>
            <p:nvPr/>
          </p:nvSpPr>
          <p:spPr>
            <a:xfrm rot="0">
              <a:off x="1719377" y="1656979"/>
              <a:ext cx="2999036" cy="1126079"/>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INTERNAL NODE 2 </a:t>
              </a:r>
            </a:p>
          </p:txBody>
        </p:sp>
      </p:grpSp>
      <p:sp>
        <p:nvSpPr>
          <p:cNvPr name="TextBox 16" id="16"/>
          <p:cNvSpPr txBox="true"/>
          <p:nvPr/>
        </p:nvSpPr>
        <p:spPr>
          <a:xfrm rot="0">
            <a:off x="608579" y="301422"/>
            <a:ext cx="17070842" cy="3495593"/>
          </a:xfrm>
          <a:prstGeom prst="rect">
            <a:avLst/>
          </a:prstGeom>
        </p:spPr>
        <p:txBody>
          <a:bodyPr anchor="t" rtlCol="false" tIns="0" lIns="0" bIns="0" rIns="0">
            <a:spAutoFit/>
          </a:bodyPr>
          <a:lstStyle/>
          <a:p>
            <a:pPr algn="ctr">
              <a:lnSpc>
                <a:spcPts val="9299"/>
              </a:lnSpc>
            </a:pPr>
            <a:r>
              <a:rPr lang="en-US" sz="6642">
                <a:solidFill>
                  <a:srgbClr val="FFFFFF"/>
                </a:solidFill>
                <a:latin typeface="Canva Sans Bold"/>
              </a:rPr>
              <a:t>STEP 3: RECURSIVELY PACKING PARENT NODES</a:t>
            </a:r>
          </a:p>
          <a:p>
            <a:pPr algn="ctr">
              <a:lnSpc>
                <a:spcPts val="9299"/>
              </a:lnSpc>
            </a:pPr>
            <a:r>
              <a:rPr lang="en-US" sz="6642">
                <a:solidFill>
                  <a:srgbClr val="FFFFFF"/>
                </a:solidFill>
                <a:latin typeface="Canva Sans Bold"/>
              </a:rPr>
              <a:t> </a:t>
            </a:r>
          </a:p>
        </p:txBody>
      </p:sp>
      <p:grpSp>
        <p:nvGrpSpPr>
          <p:cNvPr name="Group 17" id="17"/>
          <p:cNvGrpSpPr/>
          <p:nvPr/>
        </p:nvGrpSpPr>
        <p:grpSpPr>
          <a:xfrm rot="0">
            <a:off x="2049731" y="7578999"/>
            <a:ext cx="4498555" cy="1075275"/>
            <a:chOff x="0" y="0"/>
            <a:chExt cx="5998073" cy="1433700"/>
          </a:xfrm>
        </p:grpSpPr>
        <p:grpSp>
          <p:nvGrpSpPr>
            <p:cNvPr name="Group 18" id="18"/>
            <p:cNvGrpSpPr/>
            <p:nvPr/>
          </p:nvGrpSpPr>
          <p:grpSpPr>
            <a:xfrm rot="0">
              <a:off x="0" y="0"/>
              <a:ext cx="1499518" cy="1433700"/>
              <a:chOff x="0" y="0"/>
              <a:chExt cx="296201" cy="283200"/>
            </a:xfrm>
          </p:grpSpPr>
          <p:sp>
            <p:nvSpPr>
              <p:cNvPr name="Freeform 19" id="19"/>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(2,4)(4,5)</a:t>
                </a:r>
              </a:p>
            </p:txBody>
          </p:sp>
        </p:grpSp>
        <p:grpSp>
          <p:nvGrpSpPr>
            <p:cNvPr name="Group 21" id="21"/>
            <p:cNvGrpSpPr/>
            <p:nvPr/>
          </p:nvGrpSpPr>
          <p:grpSpPr>
            <a:xfrm rot="0">
              <a:off x="1499518" y="0"/>
              <a:ext cx="1499518" cy="1433700"/>
              <a:chOff x="0" y="0"/>
              <a:chExt cx="296201" cy="283200"/>
            </a:xfrm>
          </p:grpSpPr>
          <p:sp>
            <p:nvSpPr>
              <p:cNvPr name="Freeform 22" id="22"/>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(1,5)</a:t>
                </a:r>
              </a:p>
              <a:p>
                <a:pPr algn="ctr">
                  <a:lnSpc>
                    <a:spcPts val="3172"/>
                  </a:lnSpc>
                </a:pPr>
                <a:r>
                  <a:rPr lang="en-US" sz="2266">
                    <a:solidFill>
                      <a:srgbClr val="000000"/>
                    </a:solidFill>
                    <a:latin typeface="Open Sans Bold"/>
                  </a:rPr>
                  <a:t>(7,15)</a:t>
                </a:r>
              </a:p>
            </p:txBody>
          </p:sp>
        </p:grpSp>
        <p:grpSp>
          <p:nvGrpSpPr>
            <p:cNvPr name="Group 24" id="24"/>
            <p:cNvGrpSpPr/>
            <p:nvPr/>
          </p:nvGrpSpPr>
          <p:grpSpPr>
            <a:xfrm rot="0">
              <a:off x="2999036" y="0"/>
              <a:ext cx="1499518" cy="1433700"/>
              <a:chOff x="0" y="0"/>
              <a:chExt cx="296201" cy="283200"/>
            </a:xfrm>
          </p:grpSpPr>
          <p:sp>
            <p:nvSpPr>
              <p:cNvPr name="Freeform 25" id="25"/>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(1,19)</a:t>
                </a:r>
              </a:p>
              <a:p>
                <a:pPr algn="ctr">
                  <a:lnSpc>
                    <a:spcPts val="3172"/>
                  </a:lnSpc>
                </a:pPr>
                <a:r>
                  <a:rPr lang="en-US" sz="2266">
                    <a:solidFill>
                      <a:srgbClr val="000000"/>
                    </a:solidFill>
                    <a:latin typeface="Open Sans Bold"/>
                  </a:rPr>
                  <a:t>(3,20)</a:t>
                </a:r>
              </a:p>
            </p:txBody>
          </p:sp>
        </p:grpSp>
        <p:grpSp>
          <p:nvGrpSpPr>
            <p:cNvPr name="Group 27" id="27"/>
            <p:cNvGrpSpPr/>
            <p:nvPr/>
          </p:nvGrpSpPr>
          <p:grpSpPr>
            <a:xfrm rot="0">
              <a:off x="4498555" y="0"/>
              <a:ext cx="1499518" cy="1433700"/>
              <a:chOff x="0" y="0"/>
              <a:chExt cx="296201" cy="283200"/>
            </a:xfrm>
          </p:grpSpPr>
          <p:sp>
            <p:nvSpPr>
              <p:cNvPr name="Freeform 28" id="28"/>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29" id="29"/>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(8,5)</a:t>
                </a:r>
              </a:p>
              <a:p>
                <a:pPr algn="ctr">
                  <a:lnSpc>
                    <a:spcPts val="3172"/>
                  </a:lnSpc>
                </a:pPr>
                <a:r>
                  <a:rPr lang="en-US" sz="2266">
                    <a:solidFill>
                      <a:srgbClr val="000000"/>
                    </a:solidFill>
                    <a:latin typeface="Open Sans Bold"/>
                  </a:rPr>
                  <a:t>(9,15)</a:t>
                </a:r>
              </a:p>
            </p:txBody>
          </p:sp>
        </p:grpSp>
      </p:grpSp>
      <p:sp>
        <p:nvSpPr>
          <p:cNvPr name="TextBox 30" id="30"/>
          <p:cNvSpPr txBox="true"/>
          <p:nvPr/>
        </p:nvSpPr>
        <p:spPr>
          <a:xfrm rot="0">
            <a:off x="3164314" y="8812208"/>
            <a:ext cx="2249277" cy="854084"/>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INTERNAL NODE 1 </a:t>
            </a:r>
          </a:p>
        </p:txBody>
      </p:sp>
      <p:sp>
        <p:nvSpPr>
          <p:cNvPr name="TextBox 31" id="31"/>
          <p:cNvSpPr txBox="true"/>
          <p:nvPr/>
        </p:nvSpPr>
        <p:spPr>
          <a:xfrm rot="0">
            <a:off x="4652070" y="3049438"/>
            <a:ext cx="8983861"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Process is repeated till root node is created</a:t>
            </a:r>
          </a:p>
        </p:txBody>
      </p:sp>
      <p:grpSp>
        <p:nvGrpSpPr>
          <p:cNvPr name="Group 32" id="32"/>
          <p:cNvGrpSpPr/>
          <p:nvPr/>
        </p:nvGrpSpPr>
        <p:grpSpPr>
          <a:xfrm rot="0">
            <a:off x="6729828" y="4605863"/>
            <a:ext cx="1245766" cy="1075275"/>
            <a:chOff x="0" y="0"/>
            <a:chExt cx="328103" cy="283200"/>
          </a:xfrm>
        </p:grpSpPr>
        <p:sp>
          <p:nvSpPr>
            <p:cNvPr name="Freeform 33" id="33"/>
            <p:cNvSpPr/>
            <p:nvPr/>
          </p:nvSpPr>
          <p:spPr>
            <a:xfrm flipH="false" flipV="false">
              <a:off x="0" y="0"/>
              <a:ext cx="328103" cy="283200"/>
            </a:xfrm>
            <a:custGeom>
              <a:avLst/>
              <a:gdLst/>
              <a:ahLst/>
              <a:cxnLst/>
              <a:rect r="r" b="b" t="t" l="l"/>
              <a:pathLst>
                <a:path h="283200" w="328103">
                  <a:moveTo>
                    <a:pt x="0" y="0"/>
                  </a:moveTo>
                  <a:lnTo>
                    <a:pt x="328103" y="0"/>
                  </a:lnTo>
                  <a:lnTo>
                    <a:pt x="328103" y="283200"/>
                  </a:lnTo>
                  <a:lnTo>
                    <a:pt x="0" y="283200"/>
                  </a:lnTo>
                  <a:close/>
                </a:path>
              </a:pathLst>
            </a:custGeom>
            <a:solidFill>
              <a:srgbClr val="BEE7F1"/>
            </a:solidFill>
            <a:ln w="76200">
              <a:solidFill>
                <a:srgbClr val="FFFFFF"/>
              </a:solidFill>
            </a:ln>
          </p:spPr>
        </p:sp>
        <p:sp>
          <p:nvSpPr>
            <p:cNvPr name="TextBox 34" id="3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(1,4)</a:t>
              </a:r>
            </a:p>
            <a:p>
              <a:pPr algn="ctr">
                <a:lnSpc>
                  <a:spcPts val="3172"/>
                </a:lnSpc>
              </a:pPr>
              <a:r>
                <a:rPr lang="en-US" sz="2266">
                  <a:solidFill>
                    <a:srgbClr val="000000"/>
                  </a:solidFill>
                  <a:latin typeface="Open Sans Bold"/>
                </a:rPr>
                <a:t>(9,20)</a:t>
              </a:r>
            </a:p>
          </p:txBody>
        </p:sp>
      </p:grpSp>
      <p:grpSp>
        <p:nvGrpSpPr>
          <p:cNvPr name="Group 35" id="35"/>
          <p:cNvGrpSpPr/>
          <p:nvPr/>
        </p:nvGrpSpPr>
        <p:grpSpPr>
          <a:xfrm rot="0">
            <a:off x="7975595" y="4605863"/>
            <a:ext cx="1242648" cy="1075275"/>
            <a:chOff x="0" y="0"/>
            <a:chExt cx="327282" cy="283200"/>
          </a:xfrm>
        </p:grpSpPr>
        <p:sp>
          <p:nvSpPr>
            <p:cNvPr name="Freeform 36" id="36"/>
            <p:cNvSpPr/>
            <p:nvPr/>
          </p:nvSpPr>
          <p:spPr>
            <a:xfrm flipH="false" flipV="false">
              <a:off x="0" y="0"/>
              <a:ext cx="327282" cy="283200"/>
            </a:xfrm>
            <a:custGeom>
              <a:avLst/>
              <a:gdLst/>
              <a:ahLst/>
              <a:cxnLst/>
              <a:rect r="r" b="b" t="t" l="l"/>
              <a:pathLst>
                <a:path h="283200" w="327282">
                  <a:moveTo>
                    <a:pt x="0" y="0"/>
                  </a:moveTo>
                  <a:lnTo>
                    <a:pt x="327282" y="0"/>
                  </a:lnTo>
                  <a:lnTo>
                    <a:pt x="327282" y="283200"/>
                  </a:lnTo>
                  <a:lnTo>
                    <a:pt x="0" y="283200"/>
                  </a:lnTo>
                  <a:close/>
                </a:path>
              </a:pathLst>
            </a:custGeom>
            <a:solidFill>
              <a:srgbClr val="BEE7F1"/>
            </a:solidFill>
            <a:ln w="76200">
              <a:solidFill>
                <a:srgbClr val="FFFFFF"/>
              </a:solidFill>
            </a:ln>
          </p:spPr>
        </p:sp>
        <p:sp>
          <p:nvSpPr>
            <p:cNvPr name="TextBox 37" id="3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(9,15)</a:t>
              </a:r>
            </a:p>
            <a:p>
              <a:pPr algn="ctr">
                <a:lnSpc>
                  <a:spcPts val="3172"/>
                </a:lnSpc>
              </a:pPr>
              <a:r>
                <a:rPr lang="en-US" sz="2266">
                  <a:solidFill>
                    <a:srgbClr val="000000"/>
                  </a:solidFill>
                  <a:latin typeface="Open Sans Bold"/>
                </a:rPr>
                <a:t>(12,18)</a:t>
              </a:r>
            </a:p>
          </p:txBody>
        </p:sp>
      </p:grpSp>
      <p:grpSp>
        <p:nvGrpSpPr>
          <p:cNvPr name="Group 38" id="38"/>
          <p:cNvGrpSpPr/>
          <p:nvPr/>
        </p:nvGrpSpPr>
        <p:grpSpPr>
          <a:xfrm rot="0">
            <a:off x="9218242" y="4605863"/>
            <a:ext cx="1262869" cy="1075275"/>
            <a:chOff x="0" y="0"/>
            <a:chExt cx="332608" cy="283200"/>
          </a:xfrm>
        </p:grpSpPr>
        <p:sp>
          <p:nvSpPr>
            <p:cNvPr name="Freeform 39" id="39"/>
            <p:cNvSpPr/>
            <p:nvPr/>
          </p:nvSpPr>
          <p:spPr>
            <a:xfrm flipH="false" flipV="false">
              <a:off x="0" y="0"/>
              <a:ext cx="332608" cy="283200"/>
            </a:xfrm>
            <a:custGeom>
              <a:avLst/>
              <a:gdLst/>
              <a:ahLst/>
              <a:cxnLst/>
              <a:rect r="r" b="b" t="t" l="l"/>
              <a:pathLst>
                <a:path h="283200" w="332608">
                  <a:moveTo>
                    <a:pt x="0" y="0"/>
                  </a:moveTo>
                  <a:lnTo>
                    <a:pt x="332608" y="0"/>
                  </a:lnTo>
                  <a:lnTo>
                    <a:pt x="332608" y="283200"/>
                  </a:lnTo>
                  <a:lnTo>
                    <a:pt x="0" y="283200"/>
                  </a:lnTo>
                  <a:close/>
                </a:path>
              </a:pathLst>
            </a:custGeom>
            <a:solidFill>
              <a:srgbClr val="BEE7F1"/>
            </a:solidFill>
            <a:ln w="76200">
              <a:solidFill>
                <a:srgbClr val="FFFFFF"/>
              </a:solidFill>
            </a:ln>
          </p:spPr>
        </p:sp>
        <p:sp>
          <p:nvSpPr>
            <p:cNvPr name="TextBox 40" id="40"/>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nvGrpSpPr>
          <p:cNvPr name="Group 41" id="41"/>
          <p:cNvGrpSpPr/>
          <p:nvPr/>
        </p:nvGrpSpPr>
        <p:grpSpPr>
          <a:xfrm rot="0">
            <a:off x="10481111" y="4605863"/>
            <a:ext cx="1077060" cy="1075275"/>
            <a:chOff x="0" y="0"/>
            <a:chExt cx="283670" cy="283200"/>
          </a:xfrm>
        </p:grpSpPr>
        <p:sp>
          <p:nvSpPr>
            <p:cNvPr name="Freeform 42" id="42"/>
            <p:cNvSpPr/>
            <p:nvPr/>
          </p:nvSpPr>
          <p:spPr>
            <a:xfrm flipH="false" flipV="false">
              <a:off x="0" y="0"/>
              <a:ext cx="283670" cy="283200"/>
            </a:xfrm>
            <a:custGeom>
              <a:avLst/>
              <a:gdLst/>
              <a:ahLst/>
              <a:cxnLst/>
              <a:rect r="r" b="b" t="t" l="l"/>
              <a:pathLst>
                <a:path h="283200" w="283670">
                  <a:moveTo>
                    <a:pt x="0" y="0"/>
                  </a:moveTo>
                  <a:lnTo>
                    <a:pt x="283670" y="0"/>
                  </a:lnTo>
                  <a:lnTo>
                    <a:pt x="283670" y="283200"/>
                  </a:lnTo>
                  <a:lnTo>
                    <a:pt x="0" y="283200"/>
                  </a:lnTo>
                  <a:close/>
                </a:path>
              </a:pathLst>
            </a:custGeom>
            <a:solidFill>
              <a:srgbClr val="BEE7F1"/>
            </a:solidFill>
            <a:ln w="76200">
              <a:solidFill>
                <a:srgbClr val="FFFFFF"/>
              </a:solidFill>
            </a:ln>
          </p:spPr>
        </p:sp>
        <p:sp>
          <p:nvSpPr>
            <p:cNvPr name="TextBox 43" id="43"/>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sp>
        <p:nvSpPr>
          <p:cNvPr name="AutoShape 44" id="44"/>
          <p:cNvSpPr/>
          <p:nvPr/>
        </p:nvSpPr>
        <p:spPr>
          <a:xfrm flipH="true">
            <a:off x="4299008" y="5681137"/>
            <a:ext cx="3053703" cy="1897861"/>
          </a:xfrm>
          <a:prstGeom prst="line">
            <a:avLst/>
          </a:prstGeom>
          <a:ln cap="flat" w="38100">
            <a:solidFill>
              <a:srgbClr val="FFFFFF"/>
            </a:solidFill>
            <a:prstDash val="solid"/>
            <a:headEnd type="none" len="sm" w="sm"/>
            <a:tailEnd type="arrow" len="sm" w="med"/>
          </a:ln>
        </p:spPr>
      </p:sp>
      <p:sp>
        <p:nvSpPr>
          <p:cNvPr name="AutoShape 45" id="45"/>
          <p:cNvSpPr/>
          <p:nvPr/>
        </p:nvSpPr>
        <p:spPr>
          <a:xfrm>
            <a:off x="8596918" y="5681137"/>
            <a:ext cx="3777675" cy="1897861"/>
          </a:xfrm>
          <a:prstGeom prst="line">
            <a:avLst/>
          </a:prstGeom>
          <a:ln cap="flat" w="38100">
            <a:solidFill>
              <a:srgbClr val="FFFFFF"/>
            </a:solidFill>
            <a:prstDash val="solid"/>
            <a:headEnd type="none" len="sm" w="sm"/>
            <a:tailEnd type="arrow" len="sm" w="med"/>
          </a:ln>
        </p:spPr>
      </p:sp>
      <p:sp>
        <p:nvSpPr>
          <p:cNvPr name="TextBox 46" id="46"/>
          <p:cNvSpPr txBox="true"/>
          <p:nvPr/>
        </p:nvSpPr>
        <p:spPr>
          <a:xfrm rot="0">
            <a:off x="6968965" y="6183976"/>
            <a:ext cx="2249277" cy="414685"/>
          </a:xfrm>
          <a:prstGeom prst="rect">
            <a:avLst/>
          </a:prstGeom>
        </p:spPr>
        <p:txBody>
          <a:bodyPr anchor="t" rtlCol="false" tIns="0" lIns="0" bIns="0" rIns="0">
            <a:spAutoFit/>
          </a:bodyPr>
          <a:lstStyle/>
          <a:p>
            <a:pPr algn="ctr">
              <a:lnSpc>
                <a:spcPts val="3462"/>
              </a:lnSpc>
            </a:pPr>
            <a:r>
              <a:rPr lang="en-US" sz="2473">
                <a:solidFill>
                  <a:srgbClr val="FFFFFF"/>
                </a:solidFill>
                <a:latin typeface="Canva Sans Bold"/>
              </a:rPr>
              <a:t>ROOT NODE</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6994178" y="1018991"/>
            <a:ext cx="4299645"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PART 3 </a:t>
            </a:r>
          </a:p>
        </p:txBody>
      </p:sp>
      <p:sp>
        <p:nvSpPr>
          <p:cNvPr name="TextBox 3" id="3"/>
          <p:cNvSpPr txBox="true"/>
          <p:nvPr/>
        </p:nvSpPr>
        <p:spPr>
          <a:xfrm rot="0">
            <a:off x="4155752" y="3371421"/>
            <a:ext cx="9976495" cy="1811020"/>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Searching in R Trees </a:t>
            </a:r>
          </a:p>
          <a:p>
            <a:pPr algn="ctr">
              <a:lnSpc>
                <a:spcPts val="7279"/>
              </a:lnSpc>
            </a:pPr>
            <a:r>
              <a:rPr lang="en-US" sz="5199">
                <a:solidFill>
                  <a:srgbClr val="FFFFFF"/>
                </a:solidFill>
                <a:latin typeface="Canva Sans Bold"/>
              </a:rPr>
              <a:t>Presented by Arush Dayal</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6282556" y="857250"/>
            <a:ext cx="5722888" cy="1566544"/>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FFFFFF"/>
                </a:solidFill>
                <a:latin typeface="Canva Sans Bold"/>
              </a:rPr>
              <a:t>Algorithm</a:t>
            </a:r>
          </a:p>
        </p:txBody>
      </p:sp>
      <p:sp>
        <p:nvSpPr>
          <p:cNvPr name="TextBox 3" id="3"/>
          <p:cNvSpPr txBox="true"/>
          <p:nvPr/>
        </p:nvSpPr>
        <p:spPr>
          <a:xfrm rot="0">
            <a:off x="1028700" y="3277235"/>
            <a:ext cx="16230600" cy="5981065"/>
          </a:xfrm>
          <a:prstGeom prst="rect">
            <a:avLst/>
          </a:prstGeom>
        </p:spPr>
        <p:txBody>
          <a:bodyPr anchor="t" rtlCol="false" tIns="0" lIns="0" bIns="0" rIns="0">
            <a:spAutoFit/>
          </a:bodyPr>
          <a:lstStyle/>
          <a:p>
            <a:pPr algn="just">
              <a:lnSpc>
                <a:spcPts val="4759"/>
              </a:lnSpc>
            </a:pPr>
            <a:r>
              <a:rPr lang="en-US" sz="3399">
                <a:solidFill>
                  <a:srgbClr val="FFFFFF"/>
                </a:solidFill>
                <a:latin typeface="Canva Sans Bold"/>
              </a:rPr>
              <a:t>Assume:</a:t>
            </a:r>
            <a:r>
              <a:rPr lang="en-US" sz="3399">
                <a:solidFill>
                  <a:srgbClr val="FFFFFF"/>
                </a:solidFill>
                <a:latin typeface="Canva Sans"/>
              </a:rPr>
              <a:t> T is root node of an R-Tree</a:t>
            </a:r>
          </a:p>
          <a:p>
            <a:pPr algn="just">
              <a:lnSpc>
                <a:spcPts val="4759"/>
              </a:lnSpc>
            </a:pPr>
            <a:r>
              <a:rPr lang="en-US" sz="3399">
                <a:solidFill>
                  <a:srgbClr val="FFFFFF"/>
                </a:solidFill>
                <a:latin typeface="Canva Sans Bold"/>
              </a:rPr>
              <a:t>Goal:</a:t>
            </a:r>
            <a:r>
              <a:rPr lang="en-US" sz="3399">
                <a:solidFill>
                  <a:srgbClr val="FFFFFF"/>
                </a:solidFill>
                <a:latin typeface="Canva Sans"/>
              </a:rPr>
              <a:t> Find all index records whose rectangles overlap </a:t>
            </a:r>
            <a:r>
              <a:rPr lang="en-US" sz="3399">
                <a:solidFill>
                  <a:srgbClr val="FFFFFF"/>
                </a:solidFill>
                <a:latin typeface="Canva Sans"/>
              </a:rPr>
              <a:t>a search rectangle S.</a:t>
            </a:r>
          </a:p>
          <a:p>
            <a:pPr algn="just">
              <a:lnSpc>
                <a:spcPts val="4759"/>
              </a:lnSpc>
            </a:pPr>
          </a:p>
          <a:p>
            <a:pPr algn="just">
              <a:lnSpc>
                <a:spcPts val="4759"/>
              </a:lnSpc>
            </a:pPr>
            <a:r>
              <a:rPr lang="en-US" sz="3399">
                <a:solidFill>
                  <a:srgbClr val="FFFFFF"/>
                </a:solidFill>
                <a:latin typeface="Canva Sans Bold"/>
              </a:rPr>
              <a:t>Step 1:</a:t>
            </a:r>
            <a:r>
              <a:rPr lang="en-US" sz="3399">
                <a:solidFill>
                  <a:srgbClr val="FFFFFF"/>
                </a:solidFill>
                <a:latin typeface="Canva Sans"/>
              </a:rPr>
              <a:t> [Search Subtree] If T no leaf then check each entry E, whether E.I overlaps S. For all overlapping entries, start Search on the subtree (recurse step 1) whose root node is pointed to by E.p.</a:t>
            </a:r>
          </a:p>
          <a:p>
            <a:pPr algn="just">
              <a:lnSpc>
                <a:spcPts val="4759"/>
              </a:lnSpc>
            </a:pPr>
          </a:p>
          <a:p>
            <a:pPr algn="just">
              <a:lnSpc>
                <a:spcPts val="4759"/>
              </a:lnSpc>
            </a:pPr>
            <a:r>
              <a:rPr lang="en-US" sz="3399">
                <a:solidFill>
                  <a:srgbClr val="FFFFFF"/>
                </a:solidFill>
                <a:latin typeface="Canva Sans Bold"/>
              </a:rPr>
              <a:t>Step 2:</a:t>
            </a:r>
            <a:r>
              <a:rPr lang="en-US" sz="3399">
                <a:solidFill>
                  <a:srgbClr val="FFFFFF"/>
                </a:solidFill>
                <a:latin typeface="Canva Sans"/>
              </a:rPr>
              <a:t> [Search leaf node] If T is a leaf, then check each entry E wheather E.I overlaps S. If so, E is a suitable entry.</a:t>
            </a:r>
          </a:p>
          <a:p>
            <a:pPr algn="just">
              <a:lnSpc>
                <a:spcPts val="4759"/>
              </a:lnSpc>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grpSp>
        <p:nvGrpSpPr>
          <p:cNvPr name="Group 2" id="2"/>
          <p:cNvGrpSpPr/>
          <p:nvPr/>
        </p:nvGrpSpPr>
        <p:grpSpPr>
          <a:xfrm rot="0">
            <a:off x="11558172" y="2689554"/>
            <a:ext cx="4828343" cy="1075275"/>
            <a:chOff x="0" y="0"/>
            <a:chExt cx="6437791" cy="1433700"/>
          </a:xfrm>
        </p:grpSpPr>
        <p:grpSp>
          <p:nvGrpSpPr>
            <p:cNvPr name="Group 3" id="3"/>
            <p:cNvGrpSpPr/>
            <p:nvPr/>
          </p:nvGrpSpPr>
          <p:grpSpPr>
            <a:xfrm rot="0">
              <a:off x="0" y="0"/>
              <a:ext cx="1661021" cy="1433700"/>
              <a:chOff x="0" y="0"/>
              <a:chExt cx="328103" cy="283200"/>
            </a:xfrm>
          </p:grpSpPr>
          <p:sp>
            <p:nvSpPr>
              <p:cNvPr name="Freeform 4" id="4"/>
              <p:cNvSpPr/>
              <p:nvPr/>
            </p:nvSpPr>
            <p:spPr>
              <a:xfrm flipH="false" flipV="false">
                <a:off x="0" y="0"/>
                <a:ext cx="328103" cy="283200"/>
              </a:xfrm>
              <a:custGeom>
                <a:avLst/>
                <a:gdLst/>
                <a:ahLst/>
                <a:cxnLst/>
                <a:rect r="r" b="b" t="t" l="l"/>
                <a:pathLst>
                  <a:path h="283200" w="328103">
                    <a:moveTo>
                      <a:pt x="0" y="0"/>
                    </a:moveTo>
                    <a:lnTo>
                      <a:pt x="328103" y="0"/>
                    </a:lnTo>
                    <a:lnTo>
                      <a:pt x="328103" y="283200"/>
                    </a:lnTo>
                    <a:lnTo>
                      <a:pt x="0" y="283200"/>
                    </a:lnTo>
                    <a:close/>
                  </a:path>
                </a:pathLst>
              </a:custGeom>
              <a:solidFill>
                <a:srgbClr val="BEE7F1"/>
              </a:solidFill>
              <a:ln w="76200">
                <a:solidFill>
                  <a:srgbClr val="FFFFFF"/>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(9,15)</a:t>
                </a:r>
              </a:p>
              <a:p>
                <a:pPr algn="ctr">
                  <a:lnSpc>
                    <a:spcPts val="3172"/>
                  </a:lnSpc>
                </a:pPr>
                <a:r>
                  <a:rPr lang="en-US" sz="2266">
                    <a:solidFill>
                      <a:srgbClr val="000000"/>
                    </a:solidFill>
                    <a:latin typeface="Open Sans Bold"/>
                  </a:rPr>
                  <a:t>(11,18)</a:t>
                </a:r>
              </a:p>
            </p:txBody>
          </p:sp>
        </p:grpSp>
        <p:grpSp>
          <p:nvGrpSpPr>
            <p:cNvPr name="Group 6" id="6"/>
            <p:cNvGrpSpPr/>
            <p:nvPr/>
          </p:nvGrpSpPr>
          <p:grpSpPr>
            <a:xfrm rot="0">
              <a:off x="1661021" y="0"/>
              <a:ext cx="1656863" cy="1433700"/>
              <a:chOff x="0" y="0"/>
              <a:chExt cx="327282" cy="283200"/>
            </a:xfrm>
          </p:grpSpPr>
          <p:sp>
            <p:nvSpPr>
              <p:cNvPr name="Freeform 7" id="7"/>
              <p:cNvSpPr/>
              <p:nvPr/>
            </p:nvSpPr>
            <p:spPr>
              <a:xfrm flipH="false" flipV="false">
                <a:off x="0" y="0"/>
                <a:ext cx="327282" cy="283200"/>
              </a:xfrm>
              <a:custGeom>
                <a:avLst/>
                <a:gdLst/>
                <a:ahLst/>
                <a:cxnLst/>
                <a:rect r="r" b="b" t="t" l="l"/>
                <a:pathLst>
                  <a:path h="283200" w="327282">
                    <a:moveTo>
                      <a:pt x="0" y="0"/>
                    </a:moveTo>
                    <a:lnTo>
                      <a:pt x="327282" y="0"/>
                    </a:lnTo>
                    <a:lnTo>
                      <a:pt x="327282" y="283200"/>
                    </a:lnTo>
                    <a:lnTo>
                      <a:pt x="0" y="283200"/>
                    </a:lnTo>
                    <a:close/>
                  </a:path>
                </a:pathLst>
              </a:custGeom>
              <a:solidFill>
                <a:srgbClr val="BEE7F1"/>
              </a:solidFill>
              <a:ln w="76200">
                <a:solidFill>
                  <a:srgbClr val="FFFFFF"/>
                </a:solidFill>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(12,18)</a:t>
                </a:r>
              </a:p>
              <a:p>
                <a:pPr algn="ctr">
                  <a:lnSpc>
                    <a:spcPts val="3172"/>
                  </a:lnSpc>
                </a:pPr>
                <a:r>
                  <a:rPr lang="en-US" sz="2266">
                    <a:solidFill>
                      <a:srgbClr val="000000"/>
                    </a:solidFill>
                    <a:latin typeface="Open Sans Bold"/>
                  </a:rPr>
                  <a:t>(12,18)</a:t>
                </a:r>
              </a:p>
            </p:txBody>
          </p:sp>
        </p:grpSp>
        <p:grpSp>
          <p:nvGrpSpPr>
            <p:cNvPr name="Group 9" id="9"/>
            <p:cNvGrpSpPr/>
            <p:nvPr/>
          </p:nvGrpSpPr>
          <p:grpSpPr>
            <a:xfrm rot="0">
              <a:off x="3317885" y="0"/>
              <a:ext cx="1683826" cy="1433700"/>
              <a:chOff x="0" y="0"/>
              <a:chExt cx="332608" cy="283200"/>
            </a:xfrm>
          </p:grpSpPr>
          <p:sp>
            <p:nvSpPr>
              <p:cNvPr name="Freeform 10" id="10"/>
              <p:cNvSpPr/>
              <p:nvPr/>
            </p:nvSpPr>
            <p:spPr>
              <a:xfrm flipH="false" flipV="false">
                <a:off x="0" y="0"/>
                <a:ext cx="332608" cy="283200"/>
              </a:xfrm>
              <a:custGeom>
                <a:avLst/>
                <a:gdLst/>
                <a:ahLst/>
                <a:cxnLst/>
                <a:rect r="r" b="b" t="t" l="l"/>
                <a:pathLst>
                  <a:path h="283200" w="332608">
                    <a:moveTo>
                      <a:pt x="0" y="0"/>
                    </a:moveTo>
                    <a:lnTo>
                      <a:pt x="332608" y="0"/>
                    </a:lnTo>
                    <a:lnTo>
                      <a:pt x="332608" y="283200"/>
                    </a:lnTo>
                    <a:lnTo>
                      <a:pt x="0" y="283200"/>
                    </a:lnTo>
                    <a:close/>
                  </a:path>
                </a:pathLst>
              </a:custGeom>
              <a:solidFill>
                <a:srgbClr val="BEE7F1"/>
              </a:solidFill>
              <a:ln w="76200">
                <a:solidFill>
                  <a:srgbClr val="FFFFFF"/>
                </a:solidFill>
              </a:ln>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nvGrpSpPr>
            <p:cNvPr name="Group 12" id="12"/>
            <p:cNvGrpSpPr/>
            <p:nvPr/>
          </p:nvGrpSpPr>
          <p:grpSpPr>
            <a:xfrm rot="0">
              <a:off x="5001710" y="0"/>
              <a:ext cx="1436080" cy="1433700"/>
              <a:chOff x="0" y="0"/>
              <a:chExt cx="283670" cy="283200"/>
            </a:xfrm>
          </p:grpSpPr>
          <p:sp>
            <p:nvSpPr>
              <p:cNvPr name="Freeform 13" id="13"/>
              <p:cNvSpPr/>
              <p:nvPr/>
            </p:nvSpPr>
            <p:spPr>
              <a:xfrm flipH="false" flipV="false">
                <a:off x="0" y="0"/>
                <a:ext cx="283670" cy="283200"/>
              </a:xfrm>
              <a:custGeom>
                <a:avLst/>
                <a:gdLst/>
                <a:ahLst/>
                <a:cxnLst/>
                <a:rect r="r" b="b" t="t" l="l"/>
                <a:pathLst>
                  <a:path h="283200" w="283670">
                    <a:moveTo>
                      <a:pt x="0" y="0"/>
                    </a:moveTo>
                    <a:lnTo>
                      <a:pt x="283670" y="0"/>
                    </a:lnTo>
                    <a:lnTo>
                      <a:pt x="283670" y="283200"/>
                    </a:lnTo>
                    <a:lnTo>
                      <a:pt x="0" y="283200"/>
                    </a:lnTo>
                    <a:close/>
                  </a:path>
                </a:pathLst>
              </a:custGeom>
              <a:solidFill>
                <a:srgbClr val="BEE7F1"/>
              </a:solidFill>
              <a:ln w="76200">
                <a:solidFill>
                  <a:srgbClr val="FFFFFF"/>
                </a:solidFill>
              </a:ln>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grpSp>
        <p:nvGrpSpPr>
          <p:cNvPr name="Group 15" id="15"/>
          <p:cNvGrpSpPr/>
          <p:nvPr/>
        </p:nvGrpSpPr>
        <p:grpSpPr>
          <a:xfrm rot="0">
            <a:off x="2039675" y="2670822"/>
            <a:ext cx="4498555" cy="1075275"/>
            <a:chOff x="0" y="0"/>
            <a:chExt cx="5998073" cy="1433700"/>
          </a:xfrm>
        </p:grpSpPr>
        <p:grpSp>
          <p:nvGrpSpPr>
            <p:cNvPr name="Group 16" id="16"/>
            <p:cNvGrpSpPr/>
            <p:nvPr/>
          </p:nvGrpSpPr>
          <p:grpSpPr>
            <a:xfrm rot="0">
              <a:off x="0" y="0"/>
              <a:ext cx="1499518" cy="1433700"/>
              <a:chOff x="0" y="0"/>
              <a:chExt cx="296201" cy="283200"/>
            </a:xfrm>
          </p:grpSpPr>
          <p:sp>
            <p:nvSpPr>
              <p:cNvPr name="Freeform 17" id="17"/>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(2,4)(4,5)</a:t>
                </a:r>
              </a:p>
            </p:txBody>
          </p:sp>
        </p:grpSp>
        <p:grpSp>
          <p:nvGrpSpPr>
            <p:cNvPr name="Group 19" id="19"/>
            <p:cNvGrpSpPr/>
            <p:nvPr/>
          </p:nvGrpSpPr>
          <p:grpSpPr>
            <a:xfrm rot="0">
              <a:off x="1499518" y="0"/>
              <a:ext cx="1499518" cy="1433700"/>
              <a:chOff x="0" y="0"/>
              <a:chExt cx="296201" cy="283200"/>
            </a:xfrm>
          </p:grpSpPr>
          <p:sp>
            <p:nvSpPr>
              <p:cNvPr name="Freeform 20" id="20"/>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(1,5)</a:t>
                </a:r>
              </a:p>
              <a:p>
                <a:pPr algn="ctr">
                  <a:lnSpc>
                    <a:spcPts val="3172"/>
                  </a:lnSpc>
                </a:pPr>
                <a:r>
                  <a:rPr lang="en-US" sz="2266">
                    <a:solidFill>
                      <a:srgbClr val="000000"/>
                    </a:solidFill>
                    <a:latin typeface="Open Sans Bold"/>
                  </a:rPr>
                  <a:t>(7,15)</a:t>
                </a:r>
              </a:p>
            </p:txBody>
          </p:sp>
        </p:grpSp>
        <p:grpSp>
          <p:nvGrpSpPr>
            <p:cNvPr name="Group 22" id="22"/>
            <p:cNvGrpSpPr/>
            <p:nvPr/>
          </p:nvGrpSpPr>
          <p:grpSpPr>
            <a:xfrm rot="0">
              <a:off x="2999036" y="0"/>
              <a:ext cx="1499518" cy="1433700"/>
              <a:chOff x="0" y="0"/>
              <a:chExt cx="296201" cy="283200"/>
            </a:xfrm>
          </p:grpSpPr>
          <p:sp>
            <p:nvSpPr>
              <p:cNvPr name="Freeform 23" id="23"/>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(1,19)</a:t>
                </a:r>
              </a:p>
              <a:p>
                <a:pPr algn="ctr">
                  <a:lnSpc>
                    <a:spcPts val="3172"/>
                  </a:lnSpc>
                </a:pPr>
                <a:r>
                  <a:rPr lang="en-US" sz="2266">
                    <a:solidFill>
                      <a:srgbClr val="000000"/>
                    </a:solidFill>
                    <a:latin typeface="Open Sans Bold"/>
                  </a:rPr>
                  <a:t>(3,20)</a:t>
                </a:r>
              </a:p>
            </p:txBody>
          </p:sp>
        </p:grpSp>
        <p:grpSp>
          <p:nvGrpSpPr>
            <p:cNvPr name="Group 25" id="25"/>
            <p:cNvGrpSpPr/>
            <p:nvPr/>
          </p:nvGrpSpPr>
          <p:grpSpPr>
            <a:xfrm rot="0">
              <a:off x="4498555" y="0"/>
              <a:ext cx="1499518" cy="1433700"/>
              <a:chOff x="0" y="0"/>
              <a:chExt cx="296201" cy="283200"/>
            </a:xfrm>
          </p:grpSpPr>
          <p:sp>
            <p:nvSpPr>
              <p:cNvPr name="Freeform 26" id="26"/>
              <p:cNvSpPr/>
              <p:nvPr/>
            </p:nvSpPr>
            <p:spPr>
              <a:xfrm flipH="false" flipV="false">
                <a:off x="0" y="0"/>
                <a:ext cx="296201" cy="283200"/>
              </a:xfrm>
              <a:custGeom>
                <a:avLst/>
                <a:gdLst/>
                <a:ahLst/>
                <a:cxnLst/>
                <a:rect r="r" b="b" t="t" l="l"/>
                <a:pathLst>
                  <a:path h="283200" w="296201">
                    <a:moveTo>
                      <a:pt x="0" y="0"/>
                    </a:moveTo>
                    <a:lnTo>
                      <a:pt x="296201" y="0"/>
                    </a:lnTo>
                    <a:lnTo>
                      <a:pt x="296201" y="283200"/>
                    </a:lnTo>
                    <a:lnTo>
                      <a:pt x="0" y="283200"/>
                    </a:lnTo>
                    <a:close/>
                  </a:path>
                </a:pathLst>
              </a:custGeom>
              <a:solidFill>
                <a:srgbClr val="BEE7F1"/>
              </a:solidFill>
              <a:ln w="76200">
                <a:solidFill>
                  <a:srgbClr val="FFFFFF"/>
                </a:solidFill>
              </a:ln>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(8,5)</a:t>
                </a:r>
              </a:p>
              <a:p>
                <a:pPr algn="ctr">
                  <a:lnSpc>
                    <a:spcPts val="3172"/>
                  </a:lnSpc>
                </a:pPr>
                <a:r>
                  <a:rPr lang="en-US" sz="2266">
                    <a:solidFill>
                      <a:srgbClr val="000000"/>
                    </a:solidFill>
                    <a:latin typeface="Open Sans Bold"/>
                  </a:rPr>
                  <a:t>(9,15)</a:t>
                </a:r>
              </a:p>
            </p:txBody>
          </p:sp>
        </p:grpSp>
      </p:grpSp>
      <p:grpSp>
        <p:nvGrpSpPr>
          <p:cNvPr name="Group 28" id="28"/>
          <p:cNvGrpSpPr/>
          <p:nvPr/>
        </p:nvGrpSpPr>
        <p:grpSpPr>
          <a:xfrm rot="0">
            <a:off x="6729828" y="1028700"/>
            <a:ext cx="1245766" cy="1075275"/>
            <a:chOff x="0" y="0"/>
            <a:chExt cx="328103" cy="283200"/>
          </a:xfrm>
        </p:grpSpPr>
        <p:sp>
          <p:nvSpPr>
            <p:cNvPr name="Freeform 29" id="29"/>
            <p:cNvSpPr/>
            <p:nvPr/>
          </p:nvSpPr>
          <p:spPr>
            <a:xfrm flipH="false" flipV="false">
              <a:off x="0" y="0"/>
              <a:ext cx="328103" cy="283200"/>
            </a:xfrm>
            <a:custGeom>
              <a:avLst/>
              <a:gdLst/>
              <a:ahLst/>
              <a:cxnLst/>
              <a:rect r="r" b="b" t="t" l="l"/>
              <a:pathLst>
                <a:path h="283200" w="328103">
                  <a:moveTo>
                    <a:pt x="0" y="0"/>
                  </a:moveTo>
                  <a:lnTo>
                    <a:pt x="328103" y="0"/>
                  </a:lnTo>
                  <a:lnTo>
                    <a:pt x="328103" y="283200"/>
                  </a:lnTo>
                  <a:lnTo>
                    <a:pt x="0" y="283200"/>
                  </a:lnTo>
                  <a:close/>
                </a:path>
              </a:pathLst>
            </a:custGeom>
            <a:solidFill>
              <a:srgbClr val="BEE7F1"/>
            </a:solidFill>
            <a:ln w="76200">
              <a:solidFill>
                <a:srgbClr val="FFFFFF"/>
              </a:solidFill>
            </a:ln>
          </p:spPr>
        </p:sp>
        <p:sp>
          <p:nvSpPr>
            <p:cNvPr name="TextBox 30" id="3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(1,4)</a:t>
              </a:r>
            </a:p>
            <a:p>
              <a:pPr algn="ctr">
                <a:lnSpc>
                  <a:spcPts val="3172"/>
                </a:lnSpc>
              </a:pPr>
              <a:r>
                <a:rPr lang="en-US" sz="2266">
                  <a:solidFill>
                    <a:srgbClr val="000000"/>
                  </a:solidFill>
                  <a:latin typeface="Open Sans Bold"/>
                </a:rPr>
                <a:t>(9,20)</a:t>
              </a:r>
            </a:p>
          </p:txBody>
        </p:sp>
      </p:grpSp>
      <p:grpSp>
        <p:nvGrpSpPr>
          <p:cNvPr name="Group 31" id="31"/>
          <p:cNvGrpSpPr/>
          <p:nvPr/>
        </p:nvGrpSpPr>
        <p:grpSpPr>
          <a:xfrm rot="0">
            <a:off x="7975595" y="1028700"/>
            <a:ext cx="1242648" cy="1075275"/>
            <a:chOff x="0" y="0"/>
            <a:chExt cx="327282" cy="283200"/>
          </a:xfrm>
        </p:grpSpPr>
        <p:sp>
          <p:nvSpPr>
            <p:cNvPr name="Freeform 32" id="32"/>
            <p:cNvSpPr/>
            <p:nvPr/>
          </p:nvSpPr>
          <p:spPr>
            <a:xfrm flipH="false" flipV="false">
              <a:off x="0" y="0"/>
              <a:ext cx="327282" cy="283200"/>
            </a:xfrm>
            <a:custGeom>
              <a:avLst/>
              <a:gdLst/>
              <a:ahLst/>
              <a:cxnLst/>
              <a:rect r="r" b="b" t="t" l="l"/>
              <a:pathLst>
                <a:path h="283200" w="327282">
                  <a:moveTo>
                    <a:pt x="0" y="0"/>
                  </a:moveTo>
                  <a:lnTo>
                    <a:pt x="327282" y="0"/>
                  </a:lnTo>
                  <a:lnTo>
                    <a:pt x="327282" y="283200"/>
                  </a:lnTo>
                  <a:lnTo>
                    <a:pt x="0" y="283200"/>
                  </a:lnTo>
                  <a:close/>
                </a:path>
              </a:pathLst>
            </a:custGeom>
            <a:solidFill>
              <a:srgbClr val="BEE7F1"/>
            </a:solidFill>
            <a:ln w="76200">
              <a:solidFill>
                <a:srgbClr val="FFFFFF"/>
              </a:solidFill>
            </a:ln>
          </p:spPr>
        </p:sp>
        <p:sp>
          <p:nvSpPr>
            <p:cNvPr name="TextBox 33" id="3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(9,15)</a:t>
              </a:r>
            </a:p>
            <a:p>
              <a:pPr algn="ctr">
                <a:lnSpc>
                  <a:spcPts val="3172"/>
                </a:lnSpc>
              </a:pPr>
              <a:r>
                <a:rPr lang="en-US" sz="2266">
                  <a:solidFill>
                    <a:srgbClr val="000000"/>
                  </a:solidFill>
                  <a:latin typeface="Open Sans Bold"/>
                </a:rPr>
                <a:t>(12,18)</a:t>
              </a:r>
            </a:p>
          </p:txBody>
        </p:sp>
      </p:grpSp>
      <p:grpSp>
        <p:nvGrpSpPr>
          <p:cNvPr name="Group 34" id="34"/>
          <p:cNvGrpSpPr/>
          <p:nvPr/>
        </p:nvGrpSpPr>
        <p:grpSpPr>
          <a:xfrm rot="0">
            <a:off x="9218242" y="1028700"/>
            <a:ext cx="1262869" cy="1075275"/>
            <a:chOff x="0" y="0"/>
            <a:chExt cx="332608" cy="283200"/>
          </a:xfrm>
        </p:grpSpPr>
        <p:sp>
          <p:nvSpPr>
            <p:cNvPr name="Freeform 35" id="35"/>
            <p:cNvSpPr/>
            <p:nvPr/>
          </p:nvSpPr>
          <p:spPr>
            <a:xfrm flipH="false" flipV="false">
              <a:off x="0" y="0"/>
              <a:ext cx="332608" cy="283200"/>
            </a:xfrm>
            <a:custGeom>
              <a:avLst/>
              <a:gdLst/>
              <a:ahLst/>
              <a:cxnLst/>
              <a:rect r="r" b="b" t="t" l="l"/>
              <a:pathLst>
                <a:path h="283200" w="332608">
                  <a:moveTo>
                    <a:pt x="0" y="0"/>
                  </a:moveTo>
                  <a:lnTo>
                    <a:pt x="332608" y="0"/>
                  </a:lnTo>
                  <a:lnTo>
                    <a:pt x="332608" y="283200"/>
                  </a:lnTo>
                  <a:lnTo>
                    <a:pt x="0" y="283200"/>
                  </a:lnTo>
                  <a:close/>
                </a:path>
              </a:pathLst>
            </a:custGeom>
            <a:solidFill>
              <a:srgbClr val="BEE7F1"/>
            </a:solidFill>
            <a:ln w="76200">
              <a:solidFill>
                <a:srgbClr val="FFFFFF"/>
              </a:solidFill>
            </a:ln>
          </p:spPr>
        </p:sp>
        <p:sp>
          <p:nvSpPr>
            <p:cNvPr name="TextBox 36" id="36"/>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grpSp>
        <p:nvGrpSpPr>
          <p:cNvPr name="Group 37" id="37"/>
          <p:cNvGrpSpPr/>
          <p:nvPr/>
        </p:nvGrpSpPr>
        <p:grpSpPr>
          <a:xfrm rot="0">
            <a:off x="10481111" y="1028700"/>
            <a:ext cx="1077060" cy="1075275"/>
            <a:chOff x="0" y="0"/>
            <a:chExt cx="283670" cy="283200"/>
          </a:xfrm>
        </p:grpSpPr>
        <p:sp>
          <p:nvSpPr>
            <p:cNvPr name="Freeform 38" id="38"/>
            <p:cNvSpPr/>
            <p:nvPr/>
          </p:nvSpPr>
          <p:spPr>
            <a:xfrm flipH="false" flipV="false">
              <a:off x="0" y="0"/>
              <a:ext cx="283670" cy="283200"/>
            </a:xfrm>
            <a:custGeom>
              <a:avLst/>
              <a:gdLst/>
              <a:ahLst/>
              <a:cxnLst/>
              <a:rect r="r" b="b" t="t" l="l"/>
              <a:pathLst>
                <a:path h="283200" w="283670">
                  <a:moveTo>
                    <a:pt x="0" y="0"/>
                  </a:moveTo>
                  <a:lnTo>
                    <a:pt x="283670" y="0"/>
                  </a:lnTo>
                  <a:lnTo>
                    <a:pt x="283670" y="283200"/>
                  </a:lnTo>
                  <a:lnTo>
                    <a:pt x="0" y="283200"/>
                  </a:lnTo>
                  <a:close/>
                </a:path>
              </a:pathLst>
            </a:custGeom>
            <a:solidFill>
              <a:srgbClr val="BEE7F1"/>
            </a:solidFill>
            <a:ln w="76200">
              <a:solidFill>
                <a:srgbClr val="FFFFFF"/>
              </a:solidFill>
            </a:ln>
          </p:spPr>
        </p:sp>
        <p:sp>
          <p:nvSpPr>
            <p:cNvPr name="TextBox 39" id="39"/>
            <p:cNvSpPr txBox="true"/>
            <p:nvPr/>
          </p:nvSpPr>
          <p:spPr>
            <a:xfrm>
              <a:off x="0" y="-38100"/>
              <a:ext cx="812800" cy="850900"/>
            </a:xfrm>
            <a:prstGeom prst="rect">
              <a:avLst/>
            </a:prstGeom>
          </p:spPr>
          <p:txBody>
            <a:bodyPr anchor="ctr" rtlCol="false" tIns="50800" lIns="50800" bIns="50800" rIns="50800"/>
            <a:lstStyle/>
            <a:p>
              <a:pPr algn="ctr">
                <a:lnSpc>
                  <a:spcPts val="3172"/>
                </a:lnSpc>
              </a:pPr>
            </a:p>
          </p:txBody>
        </p:sp>
      </p:grpSp>
      <p:sp>
        <p:nvSpPr>
          <p:cNvPr name="AutoShape 40" id="40"/>
          <p:cNvSpPr/>
          <p:nvPr/>
        </p:nvSpPr>
        <p:spPr>
          <a:xfrm flipH="true">
            <a:off x="4288953" y="2103975"/>
            <a:ext cx="3063759" cy="566847"/>
          </a:xfrm>
          <a:prstGeom prst="line">
            <a:avLst/>
          </a:prstGeom>
          <a:ln cap="flat" w="38100">
            <a:solidFill>
              <a:srgbClr val="FF3131"/>
            </a:solidFill>
            <a:prstDash val="solid"/>
            <a:headEnd type="none" len="sm" w="sm"/>
            <a:tailEnd type="arrow" len="sm" w="med"/>
          </a:ln>
        </p:spPr>
      </p:sp>
      <p:sp>
        <p:nvSpPr>
          <p:cNvPr name="AutoShape 41" id="41"/>
          <p:cNvSpPr/>
          <p:nvPr/>
        </p:nvSpPr>
        <p:spPr>
          <a:xfrm>
            <a:off x="8596918" y="2103975"/>
            <a:ext cx="5375425" cy="585579"/>
          </a:xfrm>
          <a:prstGeom prst="line">
            <a:avLst/>
          </a:prstGeom>
          <a:ln cap="flat" w="38100">
            <a:solidFill>
              <a:srgbClr val="FF3131"/>
            </a:solidFill>
            <a:prstDash val="solid"/>
            <a:headEnd type="none" len="sm" w="sm"/>
            <a:tailEnd type="arrow" len="sm" w="med"/>
          </a:ln>
        </p:spPr>
      </p:sp>
      <p:grpSp>
        <p:nvGrpSpPr>
          <p:cNvPr name="Group 42" id="42"/>
          <p:cNvGrpSpPr/>
          <p:nvPr/>
        </p:nvGrpSpPr>
        <p:grpSpPr>
          <a:xfrm rot="0">
            <a:off x="11482296" y="7705873"/>
            <a:ext cx="3880700" cy="883845"/>
            <a:chOff x="0" y="0"/>
            <a:chExt cx="5174267" cy="1178460"/>
          </a:xfrm>
        </p:grpSpPr>
        <p:grpSp>
          <p:nvGrpSpPr>
            <p:cNvPr name="Group 43" id="43"/>
            <p:cNvGrpSpPr/>
            <p:nvPr/>
          </p:nvGrpSpPr>
          <p:grpSpPr>
            <a:xfrm rot="0">
              <a:off x="0" y="0"/>
              <a:ext cx="1293567" cy="1178460"/>
              <a:chOff x="0" y="0"/>
              <a:chExt cx="296201" cy="269844"/>
            </a:xfrm>
          </p:grpSpPr>
          <p:sp>
            <p:nvSpPr>
              <p:cNvPr name="Freeform 44" id="44"/>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66675">
                <a:solidFill>
                  <a:srgbClr val="FFFFFF"/>
                </a:solidFill>
              </a:ln>
            </p:spPr>
          </p:sp>
          <p:sp>
            <p:nvSpPr>
              <p:cNvPr name="TextBox 45" id="45"/>
              <p:cNvSpPr txBox="true"/>
              <p:nvPr/>
            </p:nvSpPr>
            <p:spPr>
              <a:xfrm>
                <a:off x="0" y="-38100"/>
                <a:ext cx="812800" cy="850900"/>
              </a:xfrm>
              <a:prstGeom prst="rect">
                <a:avLst/>
              </a:prstGeom>
            </p:spPr>
            <p:txBody>
              <a:bodyPr anchor="ctr" rtlCol="false" tIns="43823" lIns="43823" bIns="43823" rIns="43823"/>
              <a:lstStyle/>
              <a:p>
                <a:pPr algn="ctr">
                  <a:lnSpc>
                    <a:spcPts val="3172"/>
                  </a:lnSpc>
                </a:pPr>
                <a:r>
                  <a:rPr lang="en-US" sz="2266">
                    <a:solidFill>
                      <a:srgbClr val="000000"/>
                    </a:solidFill>
                    <a:latin typeface="Open Sans Bold"/>
                  </a:rPr>
                  <a:t>(8,5)</a:t>
                </a:r>
              </a:p>
            </p:txBody>
          </p:sp>
        </p:grpSp>
        <p:grpSp>
          <p:nvGrpSpPr>
            <p:cNvPr name="Group 46" id="46"/>
            <p:cNvGrpSpPr/>
            <p:nvPr/>
          </p:nvGrpSpPr>
          <p:grpSpPr>
            <a:xfrm rot="0">
              <a:off x="1293567" y="0"/>
              <a:ext cx="1293567" cy="1178460"/>
              <a:chOff x="0" y="0"/>
              <a:chExt cx="296201" cy="269844"/>
            </a:xfrm>
          </p:grpSpPr>
          <p:sp>
            <p:nvSpPr>
              <p:cNvPr name="Freeform 47" id="47"/>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66675">
                <a:solidFill>
                  <a:srgbClr val="FFFFFF"/>
                </a:solidFill>
              </a:ln>
            </p:spPr>
          </p:sp>
          <p:sp>
            <p:nvSpPr>
              <p:cNvPr name="TextBox 48" id="48"/>
              <p:cNvSpPr txBox="true"/>
              <p:nvPr/>
            </p:nvSpPr>
            <p:spPr>
              <a:xfrm>
                <a:off x="0" y="-38100"/>
                <a:ext cx="812800" cy="850900"/>
              </a:xfrm>
              <a:prstGeom prst="rect">
                <a:avLst/>
              </a:prstGeom>
            </p:spPr>
            <p:txBody>
              <a:bodyPr anchor="ctr" rtlCol="false" tIns="43823" lIns="43823" bIns="43823" rIns="43823"/>
              <a:lstStyle/>
              <a:p>
                <a:pPr algn="ctr">
                  <a:lnSpc>
                    <a:spcPts val="3032"/>
                  </a:lnSpc>
                </a:pPr>
                <a:r>
                  <a:rPr lang="en-US" sz="2166">
                    <a:solidFill>
                      <a:srgbClr val="000000"/>
                    </a:solidFill>
                    <a:latin typeface="Open Sans Bold"/>
                  </a:rPr>
                  <a:t>(8,14)</a:t>
                </a:r>
              </a:p>
            </p:txBody>
          </p:sp>
        </p:grpSp>
        <p:grpSp>
          <p:nvGrpSpPr>
            <p:cNvPr name="Group 49" id="49"/>
            <p:cNvGrpSpPr/>
            <p:nvPr/>
          </p:nvGrpSpPr>
          <p:grpSpPr>
            <a:xfrm rot="0">
              <a:off x="2587134" y="0"/>
              <a:ext cx="1293567" cy="1178460"/>
              <a:chOff x="0" y="0"/>
              <a:chExt cx="296201" cy="269844"/>
            </a:xfrm>
          </p:grpSpPr>
          <p:sp>
            <p:nvSpPr>
              <p:cNvPr name="Freeform 50" id="50"/>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66675">
                <a:solidFill>
                  <a:srgbClr val="FFFFFF"/>
                </a:solidFill>
              </a:ln>
            </p:spPr>
          </p:sp>
          <p:sp>
            <p:nvSpPr>
              <p:cNvPr name="TextBox 51" id="51"/>
              <p:cNvSpPr txBox="true"/>
              <p:nvPr/>
            </p:nvSpPr>
            <p:spPr>
              <a:xfrm>
                <a:off x="0" y="-38100"/>
                <a:ext cx="812800" cy="850900"/>
              </a:xfrm>
              <a:prstGeom prst="rect">
                <a:avLst/>
              </a:prstGeom>
            </p:spPr>
            <p:txBody>
              <a:bodyPr anchor="ctr" rtlCol="false" tIns="43823" lIns="43823" bIns="43823" rIns="43823"/>
              <a:lstStyle/>
              <a:p>
                <a:pPr algn="ctr">
                  <a:lnSpc>
                    <a:spcPts val="3032"/>
                  </a:lnSpc>
                </a:pPr>
                <a:r>
                  <a:rPr lang="en-US" sz="2166">
                    <a:solidFill>
                      <a:srgbClr val="000000"/>
                    </a:solidFill>
                    <a:latin typeface="Open Sans Bold"/>
                  </a:rPr>
                  <a:t>(9,14)</a:t>
                </a:r>
              </a:p>
            </p:txBody>
          </p:sp>
        </p:grpSp>
        <p:grpSp>
          <p:nvGrpSpPr>
            <p:cNvPr name="Group 52" id="52"/>
            <p:cNvGrpSpPr/>
            <p:nvPr/>
          </p:nvGrpSpPr>
          <p:grpSpPr>
            <a:xfrm rot="0">
              <a:off x="3880700" y="0"/>
              <a:ext cx="1293567" cy="1178460"/>
              <a:chOff x="0" y="0"/>
              <a:chExt cx="296201" cy="269844"/>
            </a:xfrm>
          </p:grpSpPr>
          <p:sp>
            <p:nvSpPr>
              <p:cNvPr name="Freeform 53" id="53"/>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66675">
                <a:solidFill>
                  <a:srgbClr val="FFFFFF"/>
                </a:solidFill>
              </a:ln>
            </p:spPr>
          </p:sp>
          <p:sp>
            <p:nvSpPr>
              <p:cNvPr name="TextBox 54" id="54"/>
              <p:cNvSpPr txBox="true"/>
              <p:nvPr/>
            </p:nvSpPr>
            <p:spPr>
              <a:xfrm>
                <a:off x="0" y="-38100"/>
                <a:ext cx="812800" cy="850900"/>
              </a:xfrm>
              <a:prstGeom prst="rect">
                <a:avLst/>
              </a:prstGeom>
            </p:spPr>
            <p:txBody>
              <a:bodyPr anchor="ctr" rtlCol="false" tIns="43823" lIns="43823" bIns="43823" rIns="43823"/>
              <a:lstStyle/>
              <a:p>
                <a:pPr algn="ctr">
                  <a:lnSpc>
                    <a:spcPts val="3032"/>
                  </a:lnSpc>
                </a:pPr>
                <a:r>
                  <a:rPr lang="en-US" sz="2166">
                    <a:solidFill>
                      <a:srgbClr val="000000"/>
                    </a:solidFill>
                    <a:latin typeface="Open Sans Bold"/>
                  </a:rPr>
                  <a:t>(8,15)</a:t>
                </a:r>
              </a:p>
            </p:txBody>
          </p:sp>
        </p:grpSp>
      </p:grpSp>
      <p:sp>
        <p:nvSpPr>
          <p:cNvPr name="TextBox 55" id="55"/>
          <p:cNvSpPr txBox="true"/>
          <p:nvPr/>
        </p:nvSpPr>
        <p:spPr>
          <a:xfrm rot="0">
            <a:off x="12879166" y="8789906"/>
            <a:ext cx="1086960" cy="355388"/>
          </a:xfrm>
          <a:prstGeom prst="rect">
            <a:avLst/>
          </a:prstGeom>
        </p:spPr>
        <p:txBody>
          <a:bodyPr anchor="t" rtlCol="false" tIns="0" lIns="0" bIns="0" rIns="0">
            <a:spAutoFit/>
          </a:bodyPr>
          <a:lstStyle/>
          <a:p>
            <a:pPr algn="ctr">
              <a:lnSpc>
                <a:spcPts val="2986"/>
              </a:lnSpc>
            </a:pPr>
            <a:r>
              <a:rPr lang="en-US" sz="2133">
                <a:solidFill>
                  <a:srgbClr val="FFFFFF"/>
                </a:solidFill>
                <a:latin typeface="Canva Sans Bold"/>
              </a:rPr>
              <a:t>NODE 4 </a:t>
            </a:r>
          </a:p>
        </p:txBody>
      </p:sp>
      <p:grpSp>
        <p:nvGrpSpPr>
          <p:cNvPr name="Group 56" id="56"/>
          <p:cNvGrpSpPr/>
          <p:nvPr/>
        </p:nvGrpSpPr>
        <p:grpSpPr>
          <a:xfrm rot="0">
            <a:off x="2898936" y="7754228"/>
            <a:ext cx="3880700" cy="1444707"/>
            <a:chOff x="0" y="0"/>
            <a:chExt cx="5174267" cy="1926276"/>
          </a:xfrm>
        </p:grpSpPr>
        <p:grpSp>
          <p:nvGrpSpPr>
            <p:cNvPr name="Group 57" id="57"/>
            <p:cNvGrpSpPr/>
            <p:nvPr/>
          </p:nvGrpSpPr>
          <p:grpSpPr>
            <a:xfrm rot="0">
              <a:off x="0" y="0"/>
              <a:ext cx="1293567" cy="1178460"/>
              <a:chOff x="0" y="0"/>
              <a:chExt cx="296201" cy="269844"/>
            </a:xfrm>
          </p:grpSpPr>
          <p:sp>
            <p:nvSpPr>
              <p:cNvPr name="Freeform 58" id="58"/>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59" id="59"/>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(2,5)</a:t>
                </a:r>
              </a:p>
            </p:txBody>
          </p:sp>
        </p:grpSp>
        <p:grpSp>
          <p:nvGrpSpPr>
            <p:cNvPr name="Group 60" id="60"/>
            <p:cNvGrpSpPr/>
            <p:nvPr/>
          </p:nvGrpSpPr>
          <p:grpSpPr>
            <a:xfrm rot="0">
              <a:off x="1293567" y="0"/>
              <a:ext cx="1293567" cy="1178460"/>
              <a:chOff x="0" y="0"/>
              <a:chExt cx="296201" cy="269844"/>
            </a:xfrm>
          </p:grpSpPr>
          <p:sp>
            <p:nvSpPr>
              <p:cNvPr name="Freeform 61" id="61"/>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62" id="62"/>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(1,9)</a:t>
                </a:r>
              </a:p>
            </p:txBody>
          </p:sp>
        </p:grpSp>
        <p:grpSp>
          <p:nvGrpSpPr>
            <p:cNvPr name="Group 63" id="63"/>
            <p:cNvGrpSpPr/>
            <p:nvPr/>
          </p:nvGrpSpPr>
          <p:grpSpPr>
            <a:xfrm rot="0">
              <a:off x="2587134" y="0"/>
              <a:ext cx="1293567" cy="1178460"/>
              <a:chOff x="0" y="0"/>
              <a:chExt cx="296201" cy="269844"/>
            </a:xfrm>
          </p:grpSpPr>
          <p:sp>
            <p:nvSpPr>
              <p:cNvPr name="Freeform 64" id="64"/>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65" id="65"/>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(2,10)</a:t>
                </a:r>
              </a:p>
            </p:txBody>
          </p:sp>
        </p:grpSp>
        <p:grpSp>
          <p:nvGrpSpPr>
            <p:cNvPr name="Group 66" id="66"/>
            <p:cNvGrpSpPr/>
            <p:nvPr/>
          </p:nvGrpSpPr>
          <p:grpSpPr>
            <a:xfrm rot="0">
              <a:off x="3880700" y="0"/>
              <a:ext cx="1293567" cy="1178460"/>
              <a:chOff x="0" y="0"/>
              <a:chExt cx="296201" cy="269844"/>
            </a:xfrm>
          </p:grpSpPr>
          <p:sp>
            <p:nvSpPr>
              <p:cNvPr name="Freeform 67" id="67"/>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68" id="68"/>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(7,15)</a:t>
                </a:r>
              </a:p>
            </p:txBody>
          </p:sp>
        </p:grpSp>
        <p:sp>
          <p:nvSpPr>
            <p:cNvPr name="TextBox 69" id="69"/>
            <p:cNvSpPr txBox="true"/>
            <p:nvPr/>
          </p:nvSpPr>
          <p:spPr>
            <a:xfrm rot="0">
              <a:off x="1874135" y="1455025"/>
              <a:ext cx="1425997" cy="471250"/>
            </a:xfrm>
            <a:prstGeom prst="rect">
              <a:avLst/>
            </a:prstGeom>
          </p:spPr>
          <p:txBody>
            <a:bodyPr anchor="t" rtlCol="false" tIns="0" lIns="0" bIns="0" rIns="0">
              <a:spAutoFit/>
            </a:bodyPr>
            <a:lstStyle/>
            <a:p>
              <a:pPr algn="ctr">
                <a:lnSpc>
                  <a:spcPts val="2986"/>
                </a:lnSpc>
              </a:pPr>
              <a:r>
                <a:rPr lang="en-US" sz="2133">
                  <a:solidFill>
                    <a:srgbClr val="FFFFFF"/>
                  </a:solidFill>
                  <a:latin typeface="Canva Sans Bold"/>
                </a:rPr>
                <a:t>NODE 2 </a:t>
              </a:r>
            </a:p>
          </p:txBody>
        </p:sp>
      </p:grpSp>
      <p:grpSp>
        <p:nvGrpSpPr>
          <p:cNvPr name="Group 70" id="70"/>
          <p:cNvGrpSpPr/>
          <p:nvPr/>
        </p:nvGrpSpPr>
        <p:grpSpPr>
          <a:xfrm rot="0">
            <a:off x="7203650" y="7739421"/>
            <a:ext cx="3880700" cy="1536000"/>
            <a:chOff x="0" y="0"/>
            <a:chExt cx="5174267" cy="2048000"/>
          </a:xfrm>
        </p:grpSpPr>
        <p:grpSp>
          <p:nvGrpSpPr>
            <p:cNvPr name="Group 71" id="71"/>
            <p:cNvGrpSpPr/>
            <p:nvPr/>
          </p:nvGrpSpPr>
          <p:grpSpPr>
            <a:xfrm rot="0">
              <a:off x="0" y="0"/>
              <a:ext cx="1293567" cy="1178460"/>
              <a:chOff x="0" y="0"/>
              <a:chExt cx="296201" cy="269844"/>
            </a:xfrm>
          </p:grpSpPr>
          <p:sp>
            <p:nvSpPr>
              <p:cNvPr name="Freeform 72" id="72"/>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73" id="7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(2,19)</a:t>
                </a:r>
              </a:p>
            </p:txBody>
          </p:sp>
        </p:grpSp>
        <p:grpSp>
          <p:nvGrpSpPr>
            <p:cNvPr name="Group 74" id="74"/>
            <p:cNvGrpSpPr/>
            <p:nvPr/>
          </p:nvGrpSpPr>
          <p:grpSpPr>
            <a:xfrm rot="0">
              <a:off x="1293567" y="0"/>
              <a:ext cx="1293567" cy="1178460"/>
              <a:chOff x="0" y="0"/>
              <a:chExt cx="296201" cy="269844"/>
            </a:xfrm>
          </p:grpSpPr>
          <p:sp>
            <p:nvSpPr>
              <p:cNvPr name="Freeform 75" id="75"/>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76" id="76"/>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(1,20)</a:t>
                </a:r>
              </a:p>
            </p:txBody>
          </p:sp>
        </p:grpSp>
        <p:grpSp>
          <p:nvGrpSpPr>
            <p:cNvPr name="Group 77" id="77"/>
            <p:cNvGrpSpPr/>
            <p:nvPr/>
          </p:nvGrpSpPr>
          <p:grpSpPr>
            <a:xfrm rot="0">
              <a:off x="2587134" y="0"/>
              <a:ext cx="1293567" cy="1178460"/>
              <a:chOff x="0" y="0"/>
              <a:chExt cx="296201" cy="269844"/>
            </a:xfrm>
          </p:grpSpPr>
          <p:sp>
            <p:nvSpPr>
              <p:cNvPr name="Freeform 78" id="78"/>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79" id="79"/>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(2,20)</a:t>
                </a:r>
              </a:p>
            </p:txBody>
          </p:sp>
        </p:grpSp>
        <p:grpSp>
          <p:nvGrpSpPr>
            <p:cNvPr name="Group 80" id="80"/>
            <p:cNvGrpSpPr/>
            <p:nvPr/>
          </p:nvGrpSpPr>
          <p:grpSpPr>
            <a:xfrm rot="0">
              <a:off x="3880700" y="0"/>
              <a:ext cx="1293567" cy="1178460"/>
              <a:chOff x="0" y="0"/>
              <a:chExt cx="296201" cy="269844"/>
            </a:xfrm>
          </p:grpSpPr>
          <p:sp>
            <p:nvSpPr>
              <p:cNvPr name="Freeform 81" id="81"/>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82" id="82"/>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(3,20)</a:t>
                </a:r>
              </a:p>
            </p:txBody>
          </p:sp>
        </p:grpSp>
        <p:sp>
          <p:nvSpPr>
            <p:cNvPr name="TextBox 83" id="83"/>
            <p:cNvSpPr txBox="true"/>
            <p:nvPr/>
          </p:nvSpPr>
          <p:spPr>
            <a:xfrm rot="0">
              <a:off x="1868111" y="1576750"/>
              <a:ext cx="1438045" cy="471250"/>
            </a:xfrm>
            <a:prstGeom prst="rect">
              <a:avLst/>
            </a:prstGeom>
          </p:spPr>
          <p:txBody>
            <a:bodyPr anchor="t" rtlCol="false" tIns="0" lIns="0" bIns="0" rIns="0">
              <a:spAutoFit/>
            </a:bodyPr>
            <a:lstStyle/>
            <a:p>
              <a:pPr algn="ctr">
                <a:lnSpc>
                  <a:spcPts val="2986"/>
                </a:lnSpc>
              </a:pPr>
              <a:r>
                <a:rPr lang="en-US" sz="2133">
                  <a:solidFill>
                    <a:srgbClr val="FFFFFF"/>
                  </a:solidFill>
                  <a:latin typeface="Canva Sans Bold"/>
                </a:rPr>
                <a:t>NODE 3 </a:t>
              </a:r>
            </a:p>
          </p:txBody>
        </p:sp>
      </p:grpSp>
      <p:grpSp>
        <p:nvGrpSpPr>
          <p:cNvPr name="Group 84" id="84"/>
          <p:cNvGrpSpPr/>
          <p:nvPr/>
        </p:nvGrpSpPr>
        <p:grpSpPr>
          <a:xfrm rot="0">
            <a:off x="370805" y="6106454"/>
            <a:ext cx="3880700" cy="1444707"/>
            <a:chOff x="0" y="0"/>
            <a:chExt cx="5174267" cy="1926276"/>
          </a:xfrm>
        </p:grpSpPr>
        <p:grpSp>
          <p:nvGrpSpPr>
            <p:cNvPr name="Group 85" id="85"/>
            <p:cNvGrpSpPr/>
            <p:nvPr/>
          </p:nvGrpSpPr>
          <p:grpSpPr>
            <a:xfrm rot="0">
              <a:off x="0" y="0"/>
              <a:ext cx="1293567" cy="1178460"/>
              <a:chOff x="0" y="0"/>
              <a:chExt cx="296201" cy="269844"/>
            </a:xfrm>
          </p:grpSpPr>
          <p:sp>
            <p:nvSpPr>
              <p:cNvPr name="Freeform 86" id="86"/>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87" id="87"/>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(2,4)</a:t>
                </a:r>
              </a:p>
            </p:txBody>
          </p:sp>
        </p:grpSp>
        <p:grpSp>
          <p:nvGrpSpPr>
            <p:cNvPr name="Group 88" id="88"/>
            <p:cNvGrpSpPr/>
            <p:nvPr/>
          </p:nvGrpSpPr>
          <p:grpSpPr>
            <a:xfrm rot="0">
              <a:off x="1293567" y="0"/>
              <a:ext cx="1293567" cy="1178460"/>
              <a:chOff x="0" y="0"/>
              <a:chExt cx="296201" cy="269844"/>
            </a:xfrm>
          </p:grpSpPr>
          <p:sp>
            <p:nvSpPr>
              <p:cNvPr name="Freeform 89" id="89"/>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90" id="90"/>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(3,4)</a:t>
                </a:r>
              </a:p>
            </p:txBody>
          </p:sp>
        </p:grpSp>
        <p:grpSp>
          <p:nvGrpSpPr>
            <p:cNvPr name="Group 91" id="91"/>
            <p:cNvGrpSpPr/>
            <p:nvPr/>
          </p:nvGrpSpPr>
          <p:grpSpPr>
            <a:xfrm rot="0">
              <a:off x="2587134" y="0"/>
              <a:ext cx="1293567" cy="1178460"/>
              <a:chOff x="0" y="0"/>
              <a:chExt cx="296201" cy="269844"/>
            </a:xfrm>
          </p:grpSpPr>
          <p:sp>
            <p:nvSpPr>
              <p:cNvPr name="Freeform 92" id="92"/>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93" id="93"/>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(3,5)</a:t>
                </a:r>
              </a:p>
            </p:txBody>
          </p:sp>
        </p:grpSp>
        <p:grpSp>
          <p:nvGrpSpPr>
            <p:cNvPr name="Group 94" id="94"/>
            <p:cNvGrpSpPr/>
            <p:nvPr/>
          </p:nvGrpSpPr>
          <p:grpSpPr>
            <a:xfrm rot="0">
              <a:off x="3880700" y="0"/>
              <a:ext cx="1293567" cy="1178460"/>
              <a:chOff x="0" y="0"/>
              <a:chExt cx="296201" cy="269844"/>
            </a:xfrm>
          </p:grpSpPr>
          <p:sp>
            <p:nvSpPr>
              <p:cNvPr name="Freeform 95" id="95"/>
              <p:cNvSpPr/>
              <p:nvPr/>
            </p:nvSpPr>
            <p:spPr>
              <a:xfrm flipH="false" flipV="false">
                <a:off x="0" y="0"/>
                <a:ext cx="296201" cy="269844"/>
              </a:xfrm>
              <a:custGeom>
                <a:avLst/>
                <a:gdLst/>
                <a:ahLst/>
                <a:cxnLst/>
                <a:rect r="r" b="b" t="t" l="l"/>
                <a:pathLst>
                  <a:path h="269844" w="296201">
                    <a:moveTo>
                      <a:pt x="0" y="0"/>
                    </a:moveTo>
                    <a:lnTo>
                      <a:pt x="296201" y="0"/>
                    </a:lnTo>
                    <a:lnTo>
                      <a:pt x="296201" y="269844"/>
                    </a:lnTo>
                    <a:lnTo>
                      <a:pt x="0" y="269844"/>
                    </a:lnTo>
                    <a:close/>
                  </a:path>
                </a:pathLst>
              </a:custGeom>
              <a:solidFill>
                <a:srgbClr val="BEE7F1"/>
              </a:solidFill>
              <a:ln w="76200">
                <a:solidFill>
                  <a:srgbClr val="FFFFFF"/>
                </a:solidFill>
              </a:ln>
            </p:spPr>
          </p:sp>
          <p:sp>
            <p:nvSpPr>
              <p:cNvPr name="TextBox 96" id="96"/>
              <p:cNvSpPr txBox="true"/>
              <p:nvPr/>
            </p:nvSpPr>
            <p:spPr>
              <a:xfrm>
                <a:off x="0" y="-38100"/>
                <a:ext cx="812800" cy="850900"/>
              </a:xfrm>
              <a:prstGeom prst="rect">
                <a:avLst/>
              </a:prstGeom>
            </p:spPr>
            <p:txBody>
              <a:bodyPr anchor="ctr" rtlCol="false" tIns="50800" lIns="50800" bIns="50800" rIns="50800"/>
              <a:lstStyle/>
              <a:p>
                <a:pPr algn="ctr">
                  <a:lnSpc>
                    <a:spcPts val="3172"/>
                  </a:lnSpc>
                </a:pPr>
                <a:r>
                  <a:rPr lang="en-US" sz="2266">
                    <a:solidFill>
                      <a:srgbClr val="000000"/>
                    </a:solidFill>
                    <a:latin typeface="Open Sans Bold"/>
                  </a:rPr>
                  <a:t>(4,5)</a:t>
                </a:r>
              </a:p>
            </p:txBody>
          </p:sp>
        </p:grpSp>
        <p:sp>
          <p:nvSpPr>
            <p:cNvPr name="TextBox 97" id="97"/>
            <p:cNvSpPr txBox="true"/>
            <p:nvPr/>
          </p:nvSpPr>
          <p:spPr>
            <a:xfrm rot="0">
              <a:off x="1879590" y="1455025"/>
              <a:ext cx="1415088" cy="471250"/>
            </a:xfrm>
            <a:prstGeom prst="rect">
              <a:avLst/>
            </a:prstGeom>
          </p:spPr>
          <p:txBody>
            <a:bodyPr anchor="t" rtlCol="false" tIns="0" lIns="0" bIns="0" rIns="0">
              <a:spAutoFit/>
            </a:bodyPr>
            <a:lstStyle/>
            <a:p>
              <a:pPr algn="ctr">
                <a:lnSpc>
                  <a:spcPts val="2986"/>
                </a:lnSpc>
              </a:pPr>
              <a:r>
                <a:rPr lang="en-US" sz="2133">
                  <a:solidFill>
                    <a:srgbClr val="FFFFFF"/>
                  </a:solidFill>
                  <a:latin typeface="Canva Sans Bold"/>
                </a:rPr>
                <a:t>NODE 1 </a:t>
              </a:r>
            </a:p>
          </p:txBody>
        </p:sp>
      </p:grpSp>
      <p:sp>
        <p:nvSpPr>
          <p:cNvPr name="TextBox 98" id="98"/>
          <p:cNvSpPr txBox="true"/>
          <p:nvPr/>
        </p:nvSpPr>
        <p:spPr>
          <a:xfrm rot="0">
            <a:off x="10498515" y="5572356"/>
            <a:ext cx="1171671" cy="399585"/>
          </a:xfrm>
          <a:prstGeom prst="rect">
            <a:avLst/>
          </a:prstGeom>
        </p:spPr>
        <p:txBody>
          <a:bodyPr anchor="t" rtlCol="false" tIns="0" lIns="0" bIns="0" rIns="0">
            <a:spAutoFit/>
          </a:bodyPr>
          <a:lstStyle/>
          <a:p>
            <a:pPr algn="ctr">
              <a:lnSpc>
                <a:spcPts val="3235"/>
              </a:lnSpc>
            </a:pPr>
            <a:r>
              <a:rPr lang="en-US" sz="2311">
                <a:solidFill>
                  <a:srgbClr val="FFFFFF"/>
                </a:solidFill>
                <a:latin typeface="Canva Sans Bold"/>
              </a:rPr>
              <a:t>NODE 5 </a:t>
            </a:r>
          </a:p>
        </p:txBody>
      </p:sp>
      <p:grpSp>
        <p:nvGrpSpPr>
          <p:cNvPr name="Group 99" id="99"/>
          <p:cNvGrpSpPr/>
          <p:nvPr/>
        </p:nvGrpSpPr>
        <p:grpSpPr>
          <a:xfrm rot="0">
            <a:off x="13420629" y="4315059"/>
            <a:ext cx="4512617" cy="1569492"/>
            <a:chOff x="0" y="0"/>
            <a:chExt cx="6016823" cy="2092656"/>
          </a:xfrm>
        </p:grpSpPr>
        <p:grpSp>
          <p:nvGrpSpPr>
            <p:cNvPr name="Group 100" id="100"/>
            <p:cNvGrpSpPr/>
            <p:nvPr/>
          </p:nvGrpSpPr>
          <p:grpSpPr>
            <a:xfrm rot="0">
              <a:off x="0" y="0"/>
              <a:ext cx="1552407" cy="1339950"/>
              <a:chOff x="0" y="0"/>
              <a:chExt cx="328103" cy="283200"/>
            </a:xfrm>
          </p:grpSpPr>
          <p:sp>
            <p:nvSpPr>
              <p:cNvPr name="Freeform 101" id="101"/>
              <p:cNvSpPr/>
              <p:nvPr/>
            </p:nvSpPr>
            <p:spPr>
              <a:xfrm flipH="false" flipV="false">
                <a:off x="0" y="0"/>
                <a:ext cx="328103" cy="283200"/>
              </a:xfrm>
              <a:custGeom>
                <a:avLst/>
                <a:gdLst/>
                <a:ahLst/>
                <a:cxnLst/>
                <a:rect r="r" b="b" t="t" l="l"/>
                <a:pathLst>
                  <a:path h="283200" w="328103">
                    <a:moveTo>
                      <a:pt x="0" y="0"/>
                    </a:moveTo>
                    <a:lnTo>
                      <a:pt x="328103" y="0"/>
                    </a:lnTo>
                    <a:lnTo>
                      <a:pt x="328103" y="283200"/>
                    </a:lnTo>
                    <a:lnTo>
                      <a:pt x="0" y="283200"/>
                    </a:lnTo>
                    <a:close/>
                  </a:path>
                </a:pathLst>
              </a:custGeom>
              <a:solidFill>
                <a:srgbClr val="BEE7F1"/>
              </a:solidFill>
              <a:ln w="66675">
                <a:solidFill>
                  <a:srgbClr val="FFFFFF"/>
                </a:solidFill>
              </a:ln>
            </p:spPr>
          </p:sp>
          <p:sp>
            <p:nvSpPr>
              <p:cNvPr name="TextBox 102" id="102"/>
              <p:cNvSpPr txBox="true"/>
              <p:nvPr/>
            </p:nvSpPr>
            <p:spPr>
              <a:xfrm>
                <a:off x="0" y="-38100"/>
                <a:ext cx="812800" cy="850900"/>
              </a:xfrm>
              <a:prstGeom prst="rect">
                <a:avLst/>
              </a:prstGeom>
            </p:spPr>
            <p:txBody>
              <a:bodyPr anchor="ctr" rtlCol="false" tIns="47478" lIns="47478" bIns="47478" rIns="47478"/>
              <a:lstStyle/>
              <a:p>
                <a:pPr algn="ctr">
                  <a:lnSpc>
                    <a:spcPts val="3172"/>
                  </a:lnSpc>
                </a:pPr>
                <a:r>
                  <a:rPr lang="en-US" sz="2266">
                    <a:solidFill>
                      <a:srgbClr val="000000"/>
                    </a:solidFill>
                    <a:latin typeface="Open Sans Bold"/>
                  </a:rPr>
                  <a:t>(12,17)</a:t>
                </a:r>
              </a:p>
            </p:txBody>
          </p:sp>
        </p:grpSp>
        <p:grpSp>
          <p:nvGrpSpPr>
            <p:cNvPr name="Group 103" id="103"/>
            <p:cNvGrpSpPr/>
            <p:nvPr/>
          </p:nvGrpSpPr>
          <p:grpSpPr>
            <a:xfrm rot="0">
              <a:off x="1552407" y="0"/>
              <a:ext cx="1548521" cy="1339950"/>
              <a:chOff x="0" y="0"/>
              <a:chExt cx="327282" cy="283200"/>
            </a:xfrm>
          </p:grpSpPr>
          <p:sp>
            <p:nvSpPr>
              <p:cNvPr name="Freeform 104" id="104"/>
              <p:cNvSpPr/>
              <p:nvPr/>
            </p:nvSpPr>
            <p:spPr>
              <a:xfrm flipH="false" flipV="false">
                <a:off x="0" y="0"/>
                <a:ext cx="327282" cy="283200"/>
              </a:xfrm>
              <a:custGeom>
                <a:avLst/>
                <a:gdLst/>
                <a:ahLst/>
                <a:cxnLst/>
                <a:rect r="r" b="b" t="t" l="l"/>
                <a:pathLst>
                  <a:path h="283200" w="327282">
                    <a:moveTo>
                      <a:pt x="0" y="0"/>
                    </a:moveTo>
                    <a:lnTo>
                      <a:pt x="327282" y="0"/>
                    </a:lnTo>
                    <a:lnTo>
                      <a:pt x="327282" y="283200"/>
                    </a:lnTo>
                    <a:lnTo>
                      <a:pt x="0" y="283200"/>
                    </a:lnTo>
                    <a:close/>
                  </a:path>
                </a:pathLst>
              </a:custGeom>
              <a:solidFill>
                <a:srgbClr val="BEE7F1"/>
              </a:solidFill>
              <a:ln w="66675">
                <a:solidFill>
                  <a:srgbClr val="FFFFFF"/>
                </a:solidFill>
              </a:ln>
            </p:spPr>
          </p:sp>
          <p:sp>
            <p:nvSpPr>
              <p:cNvPr name="TextBox 105" id="105"/>
              <p:cNvSpPr txBox="true"/>
              <p:nvPr/>
            </p:nvSpPr>
            <p:spPr>
              <a:xfrm>
                <a:off x="0" y="-38100"/>
                <a:ext cx="812800" cy="850900"/>
              </a:xfrm>
              <a:prstGeom prst="rect">
                <a:avLst/>
              </a:prstGeom>
            </p:spPr>
            <p:txBody>
              <a:bodyPr anchor="ctr" rtlCol="false" tIns="47478" lIns="47478" bIns="47478" rIns="47478"/>
              <a:lstStyle/>
              <a:p>
                <a:pPr algn="ctr">
                  <a:lnSpc>
                    <a:spcPts val="3172"/>
                  </a:lnSpc>
                </a:pPr>
              </a:p>
            </p:txBody>
          </p:sp>
        </p:grpSp>
        <p:grpSp>
          <p:nvGrpSpPr>
            <p:cNvPr name="Group 106" id="106"/>
            <p:cNvGrpSpPr/>
            <p:nvPr/>
          </p:nvGrpSpPr>
          <p:grpSpPr>
            <a:xfrm rot="0">
              <a:off x="3100928" y="0"/>
              <a:ext cx="1573720" cy="1339950"/>
              <a:chOff x="0" y="0"/>
              <a:chExt cx="332608" cy="283200"/>
            </a:xfrm>
          </p:grpSpPr>
          <p:sp>
            <p:nvSpPr>
              <p:cNvPr name="Freeform 107" id="107"/>
              <p:cNvSpPr/>
              <p:nvPr/>
            </p:nvSpPr>
            <p:spPr>
              <a:xfrm flipH="false" flipV="false">
                <a:off x="0" y="0"/>
                <a:ext cx="332608" cy="283200"/>
              </a:xfrm>
              <a:custGeom>
                <a:avLst/>
                <a:gdLst/>
                <a:ahLst/>
                <a:cxnLst/>
                <a:rect r="r" b="b" t="t" l="l"/>
                <a:pathLst>
                  <a:path h="283200" w="332608">
                    <a:moveTo>
                      <a:pt x="0" y="0"/>
                    </a:moveTo>
                    <a:lnTo>
                      <a:pt x="332608" y="0"/>
                    </a:lnTo>
                    <a:lnTo>
                      <a:pt x="332608" y="283200"/>
                    </a:lnTo>
                    <a:lnTo>
                      <a:pt x="0" y="283200"/>
                    </a:lnTo>
                    <a:close/>
                  </a:path>
                </a:pathLst>
              </a:custGeom>
              <a:solidFill>
                <a:srgbClr val="BEE7F1"/>
              </a:solidFill>
              <a:ln w="66675">
                <a:solidFill>
                  <a:srgbClr val="FFFFFF"/>
                </a:solidFill>
              </a:ln>
            </p:spPr>
          </p:sp>
          <p:sp>
            <p:nvSpPr>
              <p:cNvPr name="TextBox 108" id="108"/>
              <p:cNvSpPr txBox="true"/>
              <p:nvPr/>
            </p:nvSpPr>
            <p:spPr>
              <a:xfrm>
                <a:off x="0" y="-38100"/>
                <a:ext cx="812800" cy="850900"/>
              </a:xfrm>
              <a:prstGeom prst="rect">
                <a:avLst/>
              </a:prstGeom>
            </p:spPr>
            <p:txBody>
              <a:bodyPr anchor="ctr" rtlCol="false" tIns="47478" lIns="47478" bIns="47478" rIns="47478"/>
              <a:lstStyle/>
              <a:p>
                <a:pPr algn="ctr">
                  <a:lnSpc>
                    <a:spcPts val="3172"/>
                  </a:lnSpc>
                </a:pPr>
              </a:p>
            </p:txBody>
          </p:sp>
        </p:grpSp>
        <p:grpSp>
          <p:nvGrpSpPr>
            <p:cNvPr name="Group 109" id="109"/>
            <p:cNvGrpSpPr/>
            <p:nvPr/>
          </p:nvGrpSpPr>
          <p:grpSpPr>
            <a:xfrm rot="0">
              <a:off x="4674648" y="0"/>
              <a:ext cx="1342175" cy="1339950"/>
              <a:chOff x="0" y="0"/>
              <a:chExt cx="283670" cy="283200"/>
            </a:xfrm>
          </p:grpSpPr>
          <p:sp>
            <p:nvSpPr>
              <p:cNvPr name="Freeform 110" id="110"/>
              <p:cNvSpPr/>
              <p:nvPr/>
            </p:nvSpPr>
            <p:spPr>
              <a:xfrm flipH="false" flipV="false">
                <a:off x="0" y="0"/>
                <a:ext cx="283670" cy="283200"/>
              </a:xfrm>
              <a:custGeom>
                <a:avLst/>
                <a:gdLst/>
                <a:ahLst/>
                <a:cxnLst/>
                <a:rect r="r" b="b" t="t" l="l"/>
                <a:pathLst>
                  <a:path h="283200" w="283670">
                    <a:moveTo>
                      <a:pt x="0" y="0"/>
                    </a:moveTo>
                    <a:lnTo>
                      <a:pt x="283670" y="0"/>
                    </a:lnTo>
                    <a:lnTo>
                      <a:pt x="283670" y="283200"/>
                    </a:lnTo>
                    <a:lnTo>
                      <a:pt x="0" y="283200"/>
                    </a:lnTo>
                    <a:close/>
                  </a:path>
                </a:pathLst>
              </a:custGeom>
              <a:solidFill>
                <a:srgbClr val="BEE7F1"/>
              </a:solidFill>
              <a:ln w="66675">
                <a:solidFill>
                  <a:srgbClr val="FFFFFF"/>
                </a:solidFill>
              </a:ln>
            </p:spPr>
          </p:sp>
          <p:sp>
            <p:nvSpPr>
              <p:cNvPr name="TextBox 111" id="111"/>
              <p:cNvSpPr txBox="true"/>
              <p:nvPr/>
            </p:nvSpPr>
            <p:spPr>
              <a:xfrm>
                <a:off x="0" y="-38100"/>
                <a:ext cx="812800" cy="850900"/>
              </a:xfrm>
              <a:prstGeom prst="rect">
                <a:avLst/>
              </a:prstGeom>
            </p:spPr>
            <p:txBody>
              <a:bodyPr anchor="ctr" rtlCol="false" tIns="47478" lIns="47478" bIns="47478" rIns="47478"/>
              <a:lstStyle/>
              <a:p>
                <a:pPr algn="ctr">
                  <a:lnSpc>
                    <a:spcPts val="3172"/>
                  </a:lnSpc>
                </a:pPr>
              </a:p>
            </p:txBody>
          </p:sp>
        </p:grpSp>
        <p:sp>
          <p:nvSpPr>
            <p:cNvPr name="TextBox 112" id="112"/>
            <p:cNvSpPr txBox="true"/>
            <p:nvPr/>
          </p:nvSpPr>
          <p:spPr>
            <a:xfrm rot="0">
              <a:off x="1552407" y="1575751"/>
              <a:ext cx="2802929" cy="516905"/>
            </a:xfrm>
            <a:prstGeom prst="rect">
              <a:avLst/>
            </a:prstGeom>
          </p:spPr>
          <p:txBody>
            <a:bodyPr anchor="t" rtlCol="false" tIns="0" lIns="0" bIns="0" rIns="0">
              <a:spAutoFit/>
            </a:bodyPr>
            <a:lstStyle/>
            <a:p>
              <a:pPr algn="ctr">
                <a:lnSpc>
                  <a:spcPts val="3235"/>
                </a:lnSpc>
              </a:pPr>
              <a:r>
                <a:rPr lang="en-US" sz="2311">
                  <a:solidFill>
                    <a:srgbClr val="FFFFFF"/>
                  </a:solidFill>
                  <a:latin typeface="Canva Sans Bold"/>
                </a:rPr>
                <a:t>NODE 6 </a:t>
              </a:r>
            </a:p>
          </p:txBody>
        </p:sp>
      </p:grpSp>
      <p:sp>
        <p:nvSpPr>
          <p:cNvPr name="AutoShape 113" id="113"/>
          <p:cNvSpPr/>
          <p:nvPr/>
        </p:nvSpPr>
        <p:spPr>
          <a:xfrm flipH="true">
            <a:off x="2311156" y="3746097"/>
            <a:ext cx="290839" cy="2360357"/>
          </a:xfrm>
          <a:prstGeom prst="line">
            <a:avLst/>
          </a:prstGeom>
          <a:ln cap="flat" w="38100">
            <a:solidFill>
              <a:srgbClr val="FFFFFF"/>
            </a:solidFill>
            <a:prstDash val="solid"/>
            <a:headEnd type="none" len="sm" w="sm"/>
            <a:tailEnd type="arrow" len="sm" w="med"/>
          </a:ln>
        </p:spPr>
      </p:sp>
      <p:sp>
        <p:nvSpPr>
          <p:cNvPr name="AutoShape 114" id="114"/>
          <p:cNvSpPr/>
          <p:nvPr/>
        </p:nvSpPr>
        <p:spPr>
          <a:xfrm>
            <a:off x="3726633" y="3746097"/>
            <a:ext cx="1112653" cy="4008131"/>
          </a:xfrm>
          <a:prstGeom prst="line">
            <a:avLst/>
          </a:prstGeom>
          <a:ln cap="flat" w="38100">
            <a:solidFill>
              <a:srgbClr val="FFFFFF"/>
            </a:solidFill>
            <a:prstDash val="solid"/>
            <a:headEnd type="none" len="sm" w="sm"/>
            <a:tailEnd type="arrow" len="sm" w="med"/>
          </a:ln>
        </p:spPr>
      </p:sp>
      <p:sp>
        <p:nvSpPr>
          <p:cNvPr name="AutoShape 115" id="115"/>
          <p:cNvSpPr/>
          <p:nvPr/>
        </p:nvSpPr>
        <p:spPr>
          <a:xfrm>
            <a:off x="4851272" y="3746097"/>
            <a:ext cx="4292728" cy="3993324"/>
          </a:xfrm>
          <a:prstGeom prst="line">
            <a:avLst/>
          </a:prstGeom>
          <a:ln cap="flat" w="38100">
            <a:solidFill>
              <a:srgbClr val="FFFFFF"/>
            </a:solidFill>
            <a:prstDash val="solid"/>
            <a:headEnd type="none" len="sm" w="sm"/>
            <a:tailEnd type="arrow" len="sm" w="med"/>
          </a:ln>
        </p:spPr>
      </p:sp>
      <p:sp>
        <p:nvSpPr>
          <p:cNvPr name="AutoShape 116" id="116"/>
          <p:cNvSpPr/>
          <p:nvPr/>
        </p:nvSpPr>
        <p:spPr>
          <a:xfrm>
            <a:off x="5975911" y="3746097"/>
            <a:ext cx="7446735" cy="3959776"/>
          </a:xfrm>
          <a:prstGeom prst="line">
            <a:avLst/>
          </a:prstGeom>
          <a:ln cap="flat" w="38100">
            <a:solidFill>
              <a:srgbClr val="FFFFFF"/>
            </a:solidFill>
            <a:prstDash val="solid"/>
            <a:headEnd type="none" len="sm" w="sm"/>
            <a:tailEnd type="arrow" len="sm" w="med"/>
          </a:ln>
        </p:spPr>
      </p:sp>
      <p:grpSp>
        <p:nvGrpSpPr>
          <p:cNvPr name="Group 117" id="117"/>
          <p:cNvGrpSpPr/>
          <p:nvPr/>
        </p:nvGrpSpPr>
        <p:grpSpPr>
          <a:xfrm rot="0">
            <a:off x="8505903" y="4073066"/>
            <a:ext cx="4343306" cy="1070434"/>
            <a:chOff x="0" y="0"/>
            <a:chExt cx="5791075" cy="1427246"/>
          </a:xfrm>
        </p:grpSpPr>
        <p:grpSp>
          <p:nvGrpSpPr>
            <p:cNvPr name="Group 118" id="118"/>
            <p:cNvGrpSpPr/>
            <p:nvPr/>
          </p:nvGrpSpPr>
          <p:grpSpPr>
            <a:xfrm rot="0">
              <a:off x="0" y="0"/>
              <a:ext cx="1401465" cy="1427246"/>
              <a:chOff x="0" y="0"/>
              <a:chExt cx="296201" cy="301650"/>
            </a:xfrm>
          </p:grpSpPr>
          <p:sp>
            <p:nvSpPr>
              <p:cNvPr name="Freeform 119" id="119"/>
              <p:cNvSpPr/>
              <p:nvPr/>
            </p:nvSpPr>
            <p:spPr>
              <a:xfrm flipH="false" flipV="false">
                <a:off x="0" y="0"/>
                <a:ext cx="296201" cy="301650"/>
              </a:xfrm>
              <a:custGeom>
                <a:avLst/>
                <a:gdLst/>
                <a:ahLst/>
                <a:cxnLst/>
                <a:rect r="r" b="b" t="t" l="l"/>
                <a:pathLst>
                  <a:path h="301650" w="296201">
                    <a:moveTo>
                      <a:pt x="0" y="0"/>
                    </a:moveTo>
                    <a:lnTo>
                      <a:pt x="296201" y="0"/>
                    </a:lnTo>
                    <a:lnTo>
                      <a:pt x="296201" y="301650"/>
                    </a:lnTo>
                    <a:lnTo>
                      <a:pt x="0" y="301650"/>
                    </a:lnTo>
                    <a:close/>
                  </a:path>
                </a:pathLst>
              </a:custGeom>
              <a:solidFill>
                <a:srgbClr val="BEE7F1"/>
              </a:solidFill>
              <a:ln w="66675">
                <a:solidFill>
                  <a:srgbClr val="FFFFFF"/>
                </a:solidFill>
              </a:ln>
            </p:spPr>
          </p:sp>
          <p:sp>
            <p:nvSpPr>
              <p:cNvPr name="TextBox 120" id="120"/>
              <p:cNvSpPr txBox="true"/>
              <p:nvPr/>
            </p:nvSpPr>
            <p:spPr>
              <a:xfrm>
                <a:off x="0" y="-38100"/>
                <a:ext cx="812800" cy="850900"/>
              </a:xfrm>
              <a:prstGeom prst="rect">
                <a:avLst/>
              </a:prstGeom>
            </p:spPr>
            <p:txBody>
              <a:bodyPr anchor="ctr" rtlCol="false" tIns="47478" lIns="47478" bIns="47478" rIns="47478"/>
              <a:lstStyle/>
              <a:p>
                <a:pPr algn="ctr">
                  <a:lnSpc>
                    <a:spcPts val="3172"/>
                  </a:lnSpc>
                </a:pPr>
                <a:r>
                  <a:rPr lang="en-US" sz="2266">
                    <a:solidFill>
                      <a:srgbClr val="000000"/>
                    </a:solidFill>
                    <a:latin typeface="Open Sans Bold"/>
                  </a:rPr>
                  <a:t>(9,15)</a:t>
                </a:r>
              </a:p>
            </p:txBody>
          </p:sp>
        </p:grpSp>
        <p:grpSp>
          <p:nvGrpSpPr>
            <p:cNvPr name="Group 121" id="121"/>
            <p:cNvGrpSpPr/>
            <p:nvPr/>
          </p:nvGrpSpPr>
          <p:grpSpPr>
            <a:xfrm rot="0">
              <a:off x="1401465" y="0"/>
              <a:ext cx="1401465" cy="1427246"/>
              <a:chOff x="0" y="0"/>
              <a:chExt cx="296201" cy="301650"/>
            </a:xfrm>
          </p:grpSpPr>
          <p:sp>
            <p:nvSpPr>
              <p:cNvPr name="Freeform 122" id="122"/>
              <p:cNvSpPr/>
              <p:nvPr/>
            </p:nvSpPr>
            <p:spPr>
              <a:xfrm flipH="false" flipV="false">
                <a:off x="0" y="0"/>
                <a:ext cx="296201" cy="301650"/>
              </a:xfrm>
              <a:custGeom>
                <a:avLst/>
                <a:gdLst/>
                <a:ahLst/>
                <a:cxnLst/>
                <a:rect r="r" b="b" t="t" l="l"/>
                <a:pathLst>
                  <a:path h="301650" w="296201">
                    <a:moveTo>
                      <a:pt x="0" y="0"/>
                    </a:moveTo>
                    <a:lnTo>
                      <a:pt x="296201" y="0"/>
                    </a:lnTo>
                    <a:lnTo>
                      <a:pt x="296201" y="301650"/>
                    </a:lnTo>
                    <a:lnTo>
                      <a:pt x="0" y="301650"/>
                    </a:lnTo>
                    <a:close/>
                  </a:path>
                </a:pathLst>
              </a:custGeom>
              <a:solidFill>
                <a:srgbClr val="FF3131"/>
              </a:solidFill>
              <a:ln w="66675">
                <a:solidFill>
                  <a:srgbClr val="FFFFFF"/>
                </a:solidFill>
              </a:ln>
            </p:spPr>
          </p:sp>
          <p:sp>
            <p:nvSpPr>
              <p:cNvPr name="TextBox 123" id="123"/>
              <p:cNvSpPr txBox="true"/>
              <p:nvPr/>
            </p:nvSpPr>
            <p:spPr>
              <a:xfrm>
                <a:off x="0" y="-38100"/>
                <a:ext cx="812800" cy="850900"/>
              </a:xfrm>
              <a:prstGeom prst="rect">
                <a:avLst/>
              </a:prstGeom>
            </p:spPr>
            <p:txBody>
              <a:bodyPr anchor="ctr" rtlCol="false" tIns="47478" lIns="47478" bIns="47478" rIns="47478"/>
              <a:lstStyle/>
              <a:p>
                <a:pPr algn="ctr">
                  <a:lnSpc>
                    <a:spcPts val="3172"/>
                  </a:lnSpc>
                </a:pPr>
                <a:r>
                  <a:rPr lang="en-US" sz="2266">
                    <a:solidFill>
                      <a:srgbClr val="000000"/>
                    </a:solidFill>
                    <a:latin typeface="Open Sans Bold"/>
                  </a:rPr>
                  <a:t>(9,16)</a:t>
                </a:r>
              </a:p>
            </p:txBody>
          </p:sp>
        </p:grpSp>
        <p:grpSp>
          <p:nvGrpSpPr>
            <p:cNvPr name="Group 124" id="124"/>
            <p:cNvGrpSpPr/>
            <p:nvPr/>
          </p:nvGrpSpPr>
          <p:grpSpPr>
            <a:xfrm rot="0">
              <a:off x="2802929" y="0"/>
              <a:ext cx="1473663" cy="1427246"/>
              <a:chOff x="0" y="0"/>
              <a:chExt cx="311460" cy="301650"/>
            </a:xfrm>
          </p:grpSpPr>
          <p:sp>
            <p:nvSpPr>
              <p:cNvPr name="Freeform 125" id="125"/>
              <p:cNvSpPr/>
              <p:nvPr/>
            </p:nvSpPr>
            <p:spPr>
              <a:xfrm flipH="false" flipV="false">
                <a:off x="0" y="0"/>
                <a:ext cx="311460" cy="301650"/>
              </a:xfrm>
              <a:custGeom>
                <a:avLst/>
                <a:gdLst/>
                <a:ahLst/>
                <a:cxnLst/>
                <a:rect r="r" b="b" t="t" l="l"/>
                <a:pathLst>
                  <a:path h="301650" w="311460">
                    <a:moveTo>
                      <a:pt x="0" y="0"/>
                    </a:moveTo>
                    <a:lnTo>
                      <a:pt x="311460" y="0"/>
                    </a:lnTo>
                    <a:lnTo>
                      <a:pt x="311460" y="301650"/>
                    </a:lnTo>
                    <a:lnTo>
                      <a:pt x="0" y="301650"/>
                    </a:lnTo>
                    <a:close/>
                  </a:path>
                </a:pathLst>
              </a:custGeom>
              <a:solidFill>
                <a:srgbClr val="FF3131"/>
              </a:solidFill>
              <a:ln w="66675">
                <a:solidFill>
                  <a:srgbClr val="FFFFFF"/>
                </a:solidFill>
              </a:ln>
            </p:spPr>
          </p:sp>
          <p:sp>
            <p:nvSpPr>
              <p:cNvPr name="TextBox 126" id="126"/>
              <p:cNvSpPr txBox="true"/>
              <p:nvPr/>
            </p:nvSpPr>
            <p:spPr>
              <a:xfrm>
                <a:off x="0" y="-38100"/>
                <a:ext cx="812800" cy="850900"/>
              </a:xfrm>
              <a:prstGeom prst="rect">
                <a:avLst/>
              </a:prstGeom>
            </p:spPr>
            <p:txBody>
              <a:bodyPr anchor="ctr" rtlCol="false" tIns="47478" lIns="47478" bIns="47478" rIns="47478"/>
              <a:lstStyle/>
              <a:p>
                <a:pPr algn="ctr">
                  <a:lnSpc>
                    <a:spcPts val="3172"/>
                  </a:lnSpc>
                </a:pPr>
                <a:r>
                  <a:rPr lang="en-US" sz="2266">
                    <a:solidFill>
                      <a:srgbClr val="000000"/>
                    </a:solidFill>
                    <a:latin typeface="Open Sans Bold"/>
                  </a:rPr>
                  <a:t>(9,17)</a:t>
                </a:r>
              </a:p>
            </p:txBody>
          </p:sp>
        </p:grpSp>
        <p:grpSp>
          <p:nvGrpSpPr>
            <p:cNvPr name="Group 127" id="127"/>
            <p:cNvGrpSpPr/>
            <p:nvPr/>
          </p:nvGrpSpPr>
          <p:grpSpPr>
            <a:xfrm rot="0">
              <a:off x="4204394" y="0"/>
              <a:ext cx="1586681" cy="1427246"/>
              <a:chOff x="0" y="0"/>
              <a:chExt cx="335347" cy="301650"/>
            </a:xfrm>
          </p:grpSpPr>
          <p:sp>
            <p:nvSpPr>
              <p:cNvPr name="Freeform 128" id="128"/>
              <p:cNvSpPr/>
              <p:nvPr/>
            </p:nvSpPr>
            <p:spPr>
              <a:xfrm flipH="false" flipV="false">
                <a:off x="0" y="0"/>
                <a:ext cx="335347" cy="301650"/>
              </a:xfrm>
              <a:custGeom>
                <a:avLst/>
                <a:gdLst/>
                <a:ahLst/>
                <a:cxnLst/>
                <a:rect r="r" b="b" t="t" l="l"/>
                <a:pathLst>
                  <a:path h="301650" w="335347">
                    <a:moveTo>
                      <a:pt x="0" y="0"/>
                    </a:moveTo>
                    <a:lnTo>
                      <a:pt x="335347" y="0"/>
                    </a:lnTo>
                    <a:lnTo>
                      <a:pt x="335347" y="301650"/>
                    </a:lnTo>
                    <a:lnTo>
                      <a:pt x="0" y="301650"/>
                    </a:lnTo>
                    <a:close/>
                  </a:path>
                </a:pathLst>
              </a:custGeom>
              <a:solidFill>
                <a:srgbClr val="BEE7F1"/>
              </a:solidFill>
              <a:ln w="66675">
                <a:solidFill>
                  <a:srgbClr val="FFFFFF"/>
                </a:solidFill>
              </a:ln>
            </p:spPr>
          </p:sp>
          <p:sp>
            <p:nvSpPr>
              <p:cNvPr name="TextBox 129" id="129"/>
              <p:cNvSpPr txBox="true"/>
              <p:nvPr/>
            </p:nvSpPr>
            <p:spPr>
              <a:xfrm>
                <a:off x="0" y="-38100"/>
                <a:ext cx="812800" cy="850900"/>
              </a:xfrm>
              <a:prstGeom prst="rect">
                <a:avLst/>
              </a:prstGeom>
            </p:spPr>
            <p:txBody>
              <a:bodyPr anchor="ctr" rtlCol="false" tIns="47478" lIns="47478" bIns="47478" rIns="47478"/>
              <a:lstStyle/>
              <a:p>
                <a:pPr algn="ctr">
                  <a:lnSpc>
                    <a:spcPts val="3172"/>
                  </a:lnSpc>
                </a:pPr>
                <a:r>
                  <a:rPr lang="en-US" sz="2266">
                    <a:solidFill>
                      <a:srgbClr val="000000"/>
                    </a:solidFill>
                    <a:latin typeface="Open Sans Bold"/>
                  </a:rPr>
                  <a:t>(11,18)</a:t>
                </a:r>
              </a:p>
            </p:txBody>
          </p:sp>
        </p:grpSp>
      </p:grpSp>
      <p:sp>
        <p:nvSpPr>
          <p:cNvPr name="AutoShape 130" id="130"/>
          <p:cNvSpPr/>
          <p:nvPr/>
        </p:nvSpPr>
        <p:spPr>
          <a:xfrm flipH="true">
            <a:off x="10608100" y="3522836"/>
            <a:ext cx="1096704" cy="550229"/>
          </a:xfrm>
          <a:prstGeom prst="line">
            <a:avLst/>
          </a:prstGeom>
          <a:ln cap="flat" w="38100">
            <a:solidFill>
              <a:srgbClr val="FF3131"/>
            </a:solidFill>
            <a:prstDash val="solid"/>
            <a:headEnd type="none" len="sm" w="sm"/>
            <a:tailEnd type="arrow" len="sm" w="med"/>
          </a:ln>
        </p:spPr>
      </p:sp>
      <p:sp>
        <p:nvSpPr>
          <p:cNvPr name="AutoShape 131" id="131"/>
          <p:cNvSpPr/>
          <p:nvPr/>
        </p:nvSpPr>
        <p:spPr>
          <a:xfrm>
            <a:off x="13425261" y="3764829"/>
            <a:ext cx="2251676" cy="550229"/>
          </a:xfrm>
          <a:prstGeom prst="line">
            <a:avLst/>
          </a:prstGeom>
          <a:ln cap="flat" w="38100">
            <a:solidFill>
              <a:srgbClr val="FFFFFF"/>
            </a:solidFill>
            <a:prstDash val="solid"/>
            <a:headEnd type="none" len="sm" w="sm"/>
            <a:tailEnd type="arrow" len="sm" w="med"/>
          </a:ln>
        </p:spPr>
      </p:sp>
      <p:sp>
        <p:nvSpPr>
          <p:cNvPr name="TextBox 132" id="132"/>
          <p:cNvSpPr txBox="true"/>
          <p:nvPr/>
        </p:nvSpPr>
        <p:spPr>
          <a:xfrm rot="0">
            <a:off x="5110543" y="9439275"/>
            <a:ext cx="7941618"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Italics"/>
              </a:rPr>
              <a:t>Consider a search query: (8,16), (9,19)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4444" t="0" r="14444" b="0"/>
          <a:stretch>
            <a:fillRect/>
          </a:stretch>
        </p:blipFill>
        <p:spPr>
          <a:xfrm flipH="false" flipV="false">
            <a:off x="0" y="0"/>
            <a:ext cx="18288000" cy="10287000"/>
          </a:xfrm>
          <a:prstGeom prst="rect">
            <a:avLst/>
          </a:prstGeom>
        </p:spPr>
      </p:pic>
      <p:grpSp>
        <p:nvGrpSpPr>
          <p:cNvPr name="Group 3" id="3"/>
          <p:cNvGrpSpPr/>
          <p:nvPr/>
        </p:nvGrpSpPr>
        <p:grpSpPr>
          <a:xfrm rot="0">
            <a:off x="-2331218" y="6323577"/>
            <a:ext cx="3838660" cy="1347073"/>
            <a:chOff x="0" y="0"/>
            <a:chExt cx="1050549" cy="368661"/>
          </a:xfrm>
        </p:grpSpPr>
        <p:sp>
          <p:nvSpPr>
            <p:cNvPr name="Freeform 4" id="4"/>
            <p:cNvSpPr/>
            <p:nvPr/>
          </p:nvSpPr>
          <p:spPr>
            <a:xfrm flipH="false" flipV="false">
              <a:off x="0" y="0"/>
              <a:ext cx="1050549" cy="368662"/>
            </a:xfrm>
            <a:custGeom>
              <a:avLst/>
              <a:gdLst/>
              <a:ahLst/>
              <a:cxnLst/>
              <a:rect r="r" b="b" t="t" l="l"/>
              <a:pathLst>
                <a:path h="368662" w="1050549">
                  <a:moveTo>
                    <a:pt x="0" y="0"/>
                  </a:moveTo>
                  <a:lnTo>
                    <a:pt x="1050549" y="0"/>
                  </a:lnTo>
                  <a:lnTo>
                    <a:pt x="1050549" y="368662"/>
                  </a:lnTo>
                  <a:lnTo>
                    <a:pt x="0" y="368662"/>
                  </a:lnTo>
                  <a:close/>
                </a:path>
              </a:pathLst>
            </a:custGeom>
            <a:solidFill>
              <a:srgbClr val="BEE7F1"/>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6947608" y="2566143"/>
            <a:ext cx="3838660" cy="1353280"/>
            <a:chOff x="0" y="0"/>
            <a:chExt cx="1050549" cy="370360"/>
          </a:xfrm>
        </p:grpSpPr>
        <p:sp>
          <p:nvSpPr>
            <p:cNvPr name="Freeform 7" id="7"/>
            <p:cNvSpPr/>
            <p:nvPr/>
          </p:nvSpPr>
          <p:spPr>
            <a:xfrm flipH="false" flipV="false">
              <a:off x="0" y="0"/>
              <a:ext cx="1050549" cy="370360"/>
            </a:xfrm>
            <a:custGeom>
              <a:avLst/>
              <a:gdLst/>
              <a:ahLst/>
              <a:cxnLst/>
              <a:rect r="r" b="b" t="t" l="l"/>
              <a:pathLst>
                <a:path h="370360" w="1050549">
                  <a:moveTo>
                    <a:pt x="0" y="0"/>
                  </a:moveTo>
                  <a:lnTo>
                    <a:pt x="1050549" y="0"/>
                  </a:lnTo>
                  <a:lnTo>
                    <a:pt x="1050549" y="370360"/>
                  </a:lnTo>
                  <a:lnTo>
                    <a:pt x="0" y="370360"/>
                  </a:lnTo>
                  <a:close/>
                </a:path>
              </a:pathLst>
            </a:custGeom>
            <a:solidFill>
              <a:srgbClr val="BEE7F1"/>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6062892" y="2033772"/>
            <a:ext cx="6138732" cy="837605"/>
          </a:xfrm>
          <a:prstGeom prst="rect">
            <a:avLst/>
          </a:prstGeom>
        </p:spPr>
        <p:txBody>
          <a:bodyPr anchor="t" rtlCol="false" tIns="0" lIns="0" bIns="0" rIns="0">
            <a:spAutoFit/>
          </a:bodyPr>
          <a:lstStyle/>
          <a:p>
            <a:pPr algn="ctr">
              <a:lnSpc>
                <a:spcPts val="6351"/>
              </a:lnSpc>
            </a:pPr>
            <a:r>
              <a:rPr lang="en-US" sz="6351">
                <a:solidFill>
                  <a:srgbClr val="FFFFFF"/>
                </a:solidFill>
                <a:latin typeface="Open Sauce SemiBold"/>
              </a:rPr>
              <a:t>Group 33</a:t>
            </a:r>
          </a:p>
        </p:txBody>
      </p:sp>
      <p:grpSp>
        <p:nvGrpSpPr>
          <p:cNvPr name="Group 10" id="10"/>
          <p:cNvGrpSpPr/>
          <p:nvPr/>
        </p:nvGrpSpPr>
        <p:grpSpPr>
          <a:xfrm rot="0">
            <a:off x="1330182" y="3919423"/>
            <a:ext cx="3409182" cy="4068925"/>
            <a:chOff x="0" y="0"/>
            <a:chExt cx="4545576" cy="5425234"/>
          </a:xfrm>
        </p:grpSpPr>
        <p:sp>
          <p:nvSpPr>
            <p:cNvPr name="TextBox 11" id="11"/>
            <p:cNvSpPr txBox="true"/>
            <p:nvPr/>
          </p:nvSpPr>
          <p:spPr>
            <a:xfrm rot="0">
              <a:off x="0" y="4407693"/>
              <a:ext cx="4545576" cy="494747"/>
            </a:xfrm>
            <a:prstGeom prst="rect">
              <a:avLst/>
            </a:prstGeom>
          </p:spPr>
          <p:txBody>
            <a:bodyPr anchor="t" rtlCol="false" tIns="0" lIns="0" bIns="0" rIns="0">
              <a:spAutoFit/>
            </a:bodyPr>
            <a:lstStyle/>
            <a:p>
              <a:pPr algn="ctr">
                <a:lnSpc>
                  <a:spcPts val="3172"/>
                </a:lnSpc>
                <a:spcBef>
                  <a:spcPct val="0"/>
                </a:spcBef>
              </a:pPr>
              <a:r>
                <a:rPr lang="en-US" sz="2266">
                  <a:solidFill>
                    <a:srgbClr val="FFFFFF"/>
                  </a:solidFill>
                  <a:latin typeface="Open Sans Bold"/>
                </a:rPr>
                <a:t>Apul Ranjan</a:t>
              </a:r>
            </a:p>
          </p:txBody>
        </p:sp>
        <p:sp>
          <p:nvSpPr>
            <p:cNvPr name="TextBox 12" id="12"/>
            <p:cNvSpPr txBox="true"/>
            <p:nvPr/>
          </p:nvSpPr>
          <p:spPr>
            <a:xfrm rot="0">
              <a:off x="587182" y="4963536"/>
              <a:ext cx="3164079" cy="461698"/>
            </a:xfrm>
            <a:prstGeom prst="rect">
              <a:avLst/>
            </a:prstGeom>
          </p:spPr>
          <p:txBody>
            <a:bodyPr anchor="t" rtlCol="false" tIns="0" lIns="0" bIns="0" rIns="0">
              <a:spAutoFit/>
            </a:bodyPr>
            <a:lstStyle/>
            <a:p>
              <a:pPr algn="ctr">
                <a:lnSpc>
                  <a:spcPts val="2964"/>
                </a:lnSpc>
                <a:spcBef>
                  <a:spcPct val="0"/>
                </a:spcBef>
              </a:pPr>
              <a:r>
                <a:rPr lang="en-US" sz="2117">
                  <a:solidFill>
                    <a:srgbClr val="FFFFFF"/>
                  </a:solidFill>
                  <a:latin typeface="Open Sans Bold"/>
                </a:rPr>
                <a:t>2021A7PS2415P</a:t>
              </a:r>
            </a:p>
          </p:txBody>
        </p:sp>
        <p:pic>
          <p:nvPicPr>
            <p:cNvPr name="Picture 13" id="1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988862" y="0"/>
              <a:ext cx="2360719" cy="3492901"/>
            </a:xfrm>
            <a:prstGeom prst="rect">
              <a:avLst/>
            </a:prstGeom>
          </p:spPr>
        </p:pic>
      </p:grpSp>
      <p:grpSp>
        <p:nvGrpSpPr>
          <p:cNvPr name="Group 14" id="14"/>
          <p:cNvGrpSpPr/>
          <p:nvPr/>
        </p:nvGrpSpPr>
        <p:grpSpPr>
          <a:xfrm rot="0">
            <a:off x="11176665" y="3919423"/>
            <a:ext cx="3409182" cy="4468975"/>
            <a:chOff x="0" y="0"/>
            <a:chExt cx="4545576" cy="5958634"/>
          </a:xfrm>
        </p:grpSpPr>
        <p:sp>
          <p:nvSpPr>
            <p:cNvPr name="TextBox 15" id="15"/>
            <p:cNvSpPr txBox="true"/>
            <p:nvPr/>
          </p:nvSpPr>
          <p:spPr>
            <a:xfrm rot="0">
              <a:off x="0" y="4407693"/>
              <a:ext cx="4545576" cy="1028147"/>
            </a:xfrm>
            <a:prstGeom prst="rect">
              <a:avLst/>
            </a:prstGeom>
          </p:spPr>
          <p:txBody>
            <a:bodyPr anchor="t" rtlCol="false" tIns="0" lIns="0" bIns="0" rIns="0">
              <a:spAutoFit/>
            </a:bodyPr>
            <a:lstStyle/>
            <a:p>
              <a:pPr algn="ctr">
                <a:lnSpc>
                  <a:spcPts val="3172"/>
                </a:lnSpc>
                <a:spcBef>
                  <a:spcPct val="0"/>
                </a:spcBef>
              </a:pPr>
              <a:r>
                <a:rPr lang="en-US" sz="2266">
                  <a:solidFill>
                    <a:srgbClr val="FFFFFF"/>
                  </a:solidFill>
                  <a:latin typeface="Open Sans Bold"/>
                </a:rPr>
                <a:t>Chandrashekar Ramachandran</a:t>
              </a:r>
            </a:p>
          </p:txBody>
        </p:sp>
        <p:sp>
          <p:nvSpPr>
            <p:cNvPr name="TextBox 16" id="16"/>
            <p:cNvSpPr txBox="true"/>
            <p:nvPr/>
          </p:nvSpPr>
          <p:spPr>
            <a:xfrm rot="0">
              <a:off x="587182" y="5496936"/>
              <a:ext cx="3164079" cy="461698"/>
            </a:xfrm>
            <a:prstGeom prst="rect">
              <a:avLst/>
            </a:prstGeom>
          </p:spPr>
          <p:txBody>
            <a:bodyPr anchor="t" rtlCol="false" tIns="0" lIns="0" bIns="0" rIns="0">
              <a:spAutoFit/>
            </a:bodyPr>
            <a:lstStyle/>
            <a:p>
              <a:pPr algn="ctr">
                <a:lnSpc>
                  <a:spcPts val="2964"/>
                </a:lnSpc>
                <a:spcBef>
                  <a:spcPct val="0"/>
                </a:spcBef>
              </a:pPr>
              <a:r>
                <a:rPr lang="en-US" sz="2117">
                  <a:solidFill>
                    <a:srgbClr val="FFFFFF"/>
                  </a:solidFill>
                  <a:latin typeface="Open Sans Bold"/>
                </a:rPr>
                <a:t>2021A7PS2451P</a:t>
              </a:r>
            </a:p>
          </p:txBody>
        </p:sp>
        <p:pic>
          <p:nvPicPr>
            <p:cNvPr name="Picture 17" id="1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988862" y="0"/>
              <a:ext cx="2360719" cy="3492901"/>
            </a:xfrm>
            <a:prstGeom prst="rect">
              <a:avLst/>
            </a:prstGeom>
          </p:spPr>
        </p:pic>
      </p:grpSp>
      <p:grpSp>
        <p:nvGrpSpPr>
          <p:cNvPr name="Group 18" id="18"/>
          <p:cNvGrpSpPr/>
          <p:nvPr/>
        </p:nvGrpSpPr>
        <p:grpSpPr>
          <a:xfrm rot="0">
            <a:off x="7767483" y="3919423"/>
            <a:ext cx="3409182" cy="4068925"/>
            <a:chOff x="0" y="0"/>
            <a:chExt cx="4545576" cy="5425234"/>
          </a:xfrm>
        </p:grpSpPr>
        <p:sp>
          <p:nvSpPr>
            <p:cNvPr name="TextBox 19" id="19"/>
            <p:cNvSpPr txBox="true"/>
            <p:nvPr/>
          </p:nvSpPr>
          <p:spPr>
            <a:xfrm rot="0">
              <a:off x="0" y="4407693"/>
              <a:ext cx="4545576" cy="494747"/>
            </a:xfrm>
            <a:prstGeom prst="rect">
              <a:avLst/>
            </a:prstGeom>
          </p:spPr>
          <p:txBody>
            <a:bodyPr anchor="t" rtlCol="false" tIns="0" lIns="0" bIns="0" rIns="0">
              <a:spAutoFit/>
            </a:bodyPr>
            <a:lstStyle/>
            <a:p>
              <a:pPr algn="ctr">
                <a:lnSpc>
                  <a:spcPts val="3172"/>
                </a:lnSpc>
                <a:spcBef>
                  <a:spcPct val="0"/>
                </a:spcBef>
              </a:pPr>
              <a:r>
                <a:rPr lang="en-US" sz="2266">
                  <a:solidFill>
                    <a:srgbClr val="FFFFFF"/>
                  </a:solidFill>
                  <a:latin typeface="Open Sans Bold"/>
                </a:rPr>
                <a:t> Arush Dayal</a:t>
              </a:r>
            </a:p>
          </p:txBody>
        </p:sp>
        <p:sp>
          <p:nvSpPr>
            <p:cNvPr name="TextBox 20" id="20"/>
            <p:cNvSpPr txBox="true"/>
            <p:nvPr/>
          </p:nvSpPr>
          <p:spPr>
            <a:xfrm rot="0">
              <a:off x="587182" y="4963536"/>
              <a:ext cx="3164079" cy="461698"/>
            </a:xfrm>
            <a:prstGeom prst="rect">
              <a:avLst/>
            </a:prstGeom>
          </p:spPr>
          <p:txBody>
            <a:bodyPr anchor="t" rtlCol="false" tIns="0" lIns="0" bIns="0" rIns="0">
              <a:spAutoFit/>
            </a:bodyPr>
            <a:lstStyle/>
            <a:p>
              <a:pPr algn="ctr">
                <a:lnSpc>
                  <a:spcPts val="2964"/>
                </a:lnSpc>
                <a:spcBef>
                  <a:spcPct val="0"/>
                </a:spcBef>
              </a:pPr>
              <a:r>
                <a:rPr lang="en-US" sz="2117">
                  <a:solidFill>
                    <a:srgbClr val="FFFFFF"/>
                  </a:solidFill>
                  <a:latin typeface="Open Sans Bold"/>
                </a:rPr>
                <a:t>2021A7PS0011P</a:t>
              </a:r>
            </a:p>
          </p:txBody>
        </p:sp>
        <p:pic>
          <p:nvPicPr>
            <p:cNvPr name="Picture 21" id="2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988862" y="0"/>
              <a:ext cx="2360719" cy="3492901"/>
            </a:xfrm>
            <a:prstGeom prst="rect">
              <a:avLst/>
            </a:prstGeom>
          </p:spPr>
        </p:pic>
      </p:grpSp>
      <p:grpSp>
        <p:nvGrpSpPr>
          <p:cNvPr name="Group 22" id="22"/>
          <p:cNvGrpSpPr/>
          <p:nvPr/>
        </p:nvGrpSpPr>
        <p:grpSpPr>
          <a:xfrm rot="0">
            <a:off x="4358301" y="3919423"/>
            <a:ext cx="3409182" cy="4068925"/>
            <a:chOff x="0" y="0"/>
            <a:chExt cx="4545576" cy="5425234"/>
          </a:xfrm>
        </p:grpSpPr>
        <p:sp>
          <p:nvSpPr>
            <p:cNvPr name="TextBox 23" id="23"/>
            <p:cNvSpPr txBox="true"/>
            <p:nvPr/>
          </p:nvSpPr>
          <p:spPr>
            <a:xfrm rot="0">
              <a:off x="0" y="4407693"/>
              <a:ext cx="4545576" cy="494747"/>
            </a:xfrm>
            <a:prstGeom prst="rect">
              <a:avLst/>
            </a:prstGeom>
          </p:spPr>
          <p:txBody>
            <a:bodyPr anchor="t" rtlCol="false" tIns="0" lIns="0" bIns="0" rIns="0">
              <a:spAutoFit/>
            </a:bodyPr>
            <a:lstStyle/>
            <a:p>
              <a:pPr algn="ctr">
                <a:lnSpc>
                  <a:spcPts val="3172"/>
                </a:lnSpc>
                <a:spcBef>
                  <a:spcPct val="0"/>
                </a:spcBef>
              </a:pPr>
              <a:r>
                <a:rPr lang="en-US" sz="2266">
                  <a:solidFill>
                    <a:srgbClr val="FFFFFF"/>
                  </a:solidFill>
                  <a:latin typeface="Open Sans Bold"/>
                </a:rPr>
                <a:t>Peeyush Vatsa</a:t>
              </a:r>
            </a:p>
          </p:txBody>
        </p:sp>
        <p:sp>
          <p:nvSpPr>
            <p:cNvPr name="TextBox 24" id="24"/>
            <p:cNvSpPr txBox="true"/>
            <p:nvPr/>
          </p:nvSpPr>
          <p:spPr>
            <a:xfrm rot="0">
              <a:off x="587182" y="4963536"/>
              <a:ext cx="3164079" cy="461698"/>
            </a:xfrm>
            <a:prstGeom prst="rect">
              <a:avLst/>
            </a:prstGeom>
          </p:spPr>
          <p:txBody>
            <a:bodyPr anchor="t" rtlCol="false" tIns="0" lIns="0" bIns="0" rIns="0">
              <a:spAutoFit/>
            </a:bodyPr>
            <a:lstStyle/>
            <a:p>
              <a:pPr algn="ctr">
                <a:lnSpc>
                  <a:spcPts val="2964"/>
                </a:lnSpc>
                <a:spcBef>
                  <a:spcPct val="0"/>
                </a:spcBef>
              </a:pPr>
              <a:r>
                <a:rPr lang="en-US" sz="2117">
                  <a:solidFill>
                    <a:srgbClr val="FFFFFF"/>
                  </a:solidFill>
                  <a:latin typeface="Open Sans Bold"/>
                </a:rPr>
                <a:t>2021A7PS0007P</a:t>
              </a:r>
            </a:p>
          </p:txBody>
        </p:sp>
        <p:pic>
          <p:nvPicPr>
            <p:cNvPr name="Picture 25" id="2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988862" y="0"/>
              <a:ext cx="2360719" cy="3492901"/>
            </a:xfrm>
            <a:prstGeom prst="rect">
              <a:avLst/>
            </a:prstGeom>
          </p:spPr>
        </p:pic>
      </p:grpSp>
      <p:grpSp>
        <p:nvGrpSpPr>
          <p:cNvPr name="Group 26" id="26"/>
          <p:cNvGrpSpPr/>
          <p:nvPr/>
        </p:nvGrpSpPr>
        <p:grpSpPr>
          <a:xfrm rot="0">
            <a:off x="14346934" y="3919423"/>
            <a:ext cx="3409182" cy="4068925"/>
            <a:chOff x="0" y="0"/>
            <a:chExt cx="4545576" cy="5425234"/>
          </a:xfrm>
        </p:grpSpPr>
        <p:sp>
          <p:nvSpPr>
            <p:cNvPr name="TextBox 27" id="27"/>
            <p:cNvSpPr txBox="true"/>
            <p:nvPr/>
          </p:nvSpPr>
          <p:spPr>
            <a:xfrm rot="0">
              <a:off x="0" y="4407693"/>
              <a:ext cx="4545576" cy="494747"/>
            </a:xfrm>
            <a:prstGeom prst="rect">
              <a:avLst/>
            </a:prstGeom>
          </p:spPr>
          <p:txBody>
            <a:bodyPr anchor="t" rtlCol="false" tIns="0" lIns="0" bIns="0" rIns="0">
              <a:spAutoFit/>
            </a:bodyPr>
            <a:lstStyle/>
            <a:p>
              <a:pPr algn="ctr">
                <a:lnSpc>
                  <a:spcPts val="3172"/>
                </a:lnSpc>
                <a:spcBef>
                  <a:spcPct val="0"/>
                </a:spcBef>
              </a:pPr>
              <a:r>
                <a:rPr lang="en-US" sz="2266">
                  <a:solidFill>
                    <a:srgbClr val="FFFFFF"/>
                  </a:solidFill>
                  <a:latin typeface="Open Sans Bold"/>
                </a:rPr>
                <a:t>Nachiket Singh Kandari</a:t>
              </a:r>
            </a:p>
          </p:txBody>
        </p:sp>
        <p:sp>
          <p:nvSpPr>
            <p:cNvPr name="TextBox 28" id="28"/>
            <p:cNvSpPr txBox="true"/>
            <p:nvPr/>
          </p:nvSpPr>
          <p:spPr>
            <a:xfrm rot="0">
              <a:off x="587182" y="4963536"/>
              <a:ext cx="3164079" cy="461698"/>
            </a:xfrm>
            <a:prstGeom prst="rect">
              <a:avLst/>
            </a:prstGeom>
          </p:spPr>
          <p:txBody>
            <a:bodyPr anchor="t" rtlCol="false" tIns="0" lIns="0" bIns="0" rIns="0">
              <a:spAutoFit/>
            </a:bodyPr>
            <a:lstStyle/>
            <a:p>
              <a:pPr algn="ctr">
                <a:lnSpc>
                  <a:spcPts val="2964"/>
                </a:lnSpc>
                <a:spcBef>
                  <a:spcPct val="0"/>
                </a:spcBef>
              </a:pPr>
              <a:r>
                <a:rPr lang="en-US" sz="2117">
                  <a:solidFill>
                    <a:srgbClr val="FFFFFF"/>
                  </a:solidFill>
                  <a:latin typeface="Open Sans Bold"/>
                </a:rPr>
                <a:t>2021A7PS2691P</a:t>
              </a:r>
            </a:p>
          </p:txBody>
        </p:sp>
        <p:pic>
          <p:nvPicPr>
            <p:cNvPr name="Picture 29" id="29"/>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988862" y="0"/>
              <a:ext cx="2360719" cy="3492901"/>
            </a:xfrm>
            <a:prstGeom prst="rect">
              <a:avLst/>
            </a:prstGeom>
          </p:spPr>
        </p:pic>
      </p:grpSp>
    </p:spTree>
  </p:cSld>
  <p:clrMapOvr>
    <a:masterClrMapping/>
  </p:clrMapOvr>
</p:sld>
</file>

<file path=ppt/slides/slide20.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6981765" y="1018991"/>
            <a:ext cx="4324469"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PART 4 </a:t>
            </a:r>
          </a:p>
        </p:txBody>
      </p:sp>
      <p:sp>
        <p:nvSpPr>
          <p:cNvPr name="TextBox 3" id="3"/>
          <p:cNvSpPr txBox="true"/>
          <p:nvPr/>
        </p:nvSpPr>
        <p:spPr>
          <a:xfrm rot="0">
            <a:off x="4155752" y="3371421"/>
            <a:ext cx="9976495" cy="1811020"/>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Pre-Order Traversal of R-Tree</a:t>
            </a:r>
          </a:p>
          <a:p>
            <a:pPr algn="ctr">
              <a:lnSpc>
                <a:spcPts val="7279"/>
              </a:lnSpc>
            </a:pPr>
            <a:r>
              <a:rPr lang="en-US" sz="5199">
                <a:solidFill>
                  <a:srgbClr val="FFFFFF"/>
                </a:solidFill>
                <a:latin typeface="Canva Sans Bold"/>
              </a:rPr>
              <a:t>Presented by Nachiket</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6282556" y="159703"/>
            <a:ext cx="5722888" cy="1566544"/>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FFFFFF"/>
                </a:solidFill>
                <a:latin typeface="Canva Sans Bold"/>
              </a:rPr>
              <a:t>Algorithm</a:t>
            </a:r>
          </a:p>
        </p:txBody>
      </p:sp>
      <p:sp>
        <p:nvSpPr>
          <p:cNvPr name="TextBox 3" id="3"/>
          <p:cNvSpPr txBox="true"/>
          <p:nvPr/>
        </p:nvSpPr>
        <p:spPr>
          <a:xfrm rot="0">
            <a:off x="1028700" y="2230623"/>
            <a:ext cx="16230600" cy="7536180"/>
          </a:xfrm>
          <a:prstGeom prst="rect">
            <a:avLst/>
          </a:prstGeom>
        </p:spPr>
        <p:txBody>
          <a:bodyPr anchor="t" rtlCol="false" tIns="0" lIns="0" bIns="0" rIns="0">
            <a:spAutoFit/>
          </a:bodyPr>
          <a:lstStyle/>
          <a:p>
            <a:pPr algn="just">
              <a:lnSpc>
                <a:spcPts val="4620"/>
              </a:lnSpc>
            </a:pPr>
            <a:r>
              <a:rPr lang="en-US" sz="3300">
                <a:solidFill>
                  <a:srgbClr val="FFFFFF"/>
                </a:solidFill>
                <a:latin typeface="Canva Sans Bold"/>
              </a:rPr>
              <a:t>Step 1 : </a:t>
            </a:r>
            <a:r>
              <a:rPr lang="en-US" sz="3300">
                <a:solidFill>
                  <a:srgbClr val="FFFFFF"/>
                </a:solidFill>
                <a:latin typeface="Canva Sans"/>
              </a:rPr>
              <a:t>Check if the input node is NULL, and if so, return from the function.</a:t>
            </a:r>
          </a:p>
          <a:p>
            <a:pPr algn="just">
              <a:lnSpc>
                <a:spcPts val="4620"/>
              </a:lnSpc>
            </a:pPr>
          </a:p>
          <a:p>
            <a:pPr algn="just">
              <a:lnSpc>
                <a:spcPts val="4620"/>
              </a:lnSpc>
            </a:pPr>
            <a:r>
              <a:rPr lang="en-US" sz="3300">
                <a:solidFill>
                  <a:srgbClr val="FFFFFF"/>
                </a:solidFill>
                <a:latin typeface="Canva Sans Bold"/>
              </a:rPr>
              <a:t>Step 2 :</a:t>
            </a:r>
            <a:r>
              <a:rPr lang="en-US" sz="3300">
                <a:solidFill>
                  <a:srgbClr val="FFFFFF"/>
                </a:solidFill>
                <a:latin typeface="Canva Sans"/>
              </a:rPr>
              <a:t> </a:t>
            </a:r>
            <a:r>
              <a:rPr lang="en-US" sz="3300">
                <a:solidFill>
                  <a:srgbClr val="FFFFFF"/>
                </a:solidFill>
                <a:latin typeface="Canva Sans"/>
              </a:rPr>
              <a:t>If the input node is a leaf node, print out the number of entries in the node and details of each entry.</a:t>
            </a:r>
          </a:p>
          <a:p>
            <a:pPr algn="just">
              <a:lnSpc>
                <a:spcPts val="4620"/>
              </a:lnSpc>
            </a:pPr>
          </a:p>
          <a:p>
            <a:pPr algn="just">
              <a:lnSpc>
                <a:spcPts val="4620"/>
              </a:lnSpc>
            </a:pPr>
            <a:r>
              <a:rPr lang="en-US" sz="3300">
                <a:solidFill>
                  <a:srgbClr val="FFFFFF"/>
                </a:solidFill>
                <a:latin typeface="Canva Sans Bold"/>
              </a:rPr>
              <a:t>Step 3 :</a:t>
            </a:r>
            <a:r>
              <a:rPr lang="en-US" sz="3300">
                <a:solidFill>
                  <a:srgbClr val="FFFFFF"/>
                </a:solidFill>
                <a:latin typeface="Canva Sans"/>
              </a:rPr>
              <a:t> </a:t>
            </a:r>
            <a:r>
              <a:rPr lang="en-US" sz="3300">
                <a:solidFill>
                  <a:srgbClr val="FFFFFF"/>
                </a:solidFill>
                <a:latin typeface="Canva Sans"/>
              </a:rPr>
              <a:t>If the input node is not a leaf node, compute the minimum bounding rectangle (MBR) for the node, and print out the coordinates of the top right and bottom left points of the MBR.</a:t>
            </a:r>
          </a:p>
          <a:p>
            <a:pPr algn="just">
              <a:lnSpc>
                <a:spcPts val="4620"/>
              </a:lnSpc>
            </a:pPr>
          </a:p>
          <a:p>
            <a:pPr algn="just">
              <a:lnSpc>
                <a:spcPts val="4620"/>
              </a:lnSpc>
            </a:pPr>
            <a:r>
              <a:rPr lang="en-US" sz="3300">
                <a:solidFill>
                  <a:srgbClr val="FFFFFF"/>
                </a:solidFill>
                <a:latin typeface="Canva Sans Bold"/>
              </a:rPr>
              <a:t>Step 4 : </a:t>
            </a:r>
            <a:r>
              <a:rPr lang="en-US" sz="3300">
                <a:solidFill>
                  <a:srgbClr val="FFFFFF"/>
                </a:solidFill>
                <a:latin typeface="Canva Sans"/>
              </a:rPr>
              <a:t>Recursively traverse each child of the input node by calling the preorderTraverse function on each child node in the order they appear in the children array.</a:t>
            </a:r>
          </a:p>
          <a:p>
            <a:pPr algn="just">
              <a:lnSpc>
                <a:spcPts val="4620"/>
              </a:lnSpc>
            </a:pP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7450753" y="1440538"/>
            <a:ext cx="3386495"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Part 5</a:t>
            </a:r>
          </a:p>
        </p:txBody>
      </p:sp>
      <p:sp>
        <p:nvSpPr>
          <p:cNvPr name="TextBox 3" id="3"/>
          <p:cNvSpPr txBox="true"/>
          <p:nvPr/>
        </p:nvSpPr>
        <p:spPr>
          <a:xfrm rot="0">
            <a:off x="2811310" y="4652327"/>
            <a:ext cx="12219087" cy="1811020"/>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Insertion of point in R-Tree (after STR)</a:t>
            </a:r>
          </a:p>
          <a:p>
            <a:pPr algn="ctr">
              <a:lnSpc>
                <a:spcPts val="7279"/>
              </a:lnSpc>
            </a:pPr>
            <a:r>
              <a:rPr lang="en-US" sz="5199">
                <a:solidFill>
                  <a:srgbClr val="FFFFFF"/>
                </a:solidFill>
                <a:latin typeface="Canva Sans Bold"/>
              </a:rPr>
              <a:t>Presented by Chandrashekar</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3572173" y="355606"/>
            <a:ext cx="11143655" cy="1203313"/>
          </a:xfrm>
          <a:prstGeom prst="rect">
            <a:avLst/>
          </a:prstGeom>
        </p:spPr>
        <p:txBody>
          <a:bodyPr anchor="t" rtlCol="false" tIns="0" lIns="0" bIns="0" rIns="0">
            <a:spAutoFit/>
          </a:bodyPr>
          <a:lstStyle/>
          <a:p>
            <a:pPr algn="ctr" marL="0" indent="0" lvl="0">
              <a:lnSpc>
                <a:spcPts val="9800"/>
              </a:lnSpc>
              <a:spcBef>
                <a:spcPct val="0"/>
              </a:spcBef>
            </a:pPr>
            <a:r>
              <a:rPr lang="en-US" sz="7000">
                <a:solidFill>
                  <a:srgbClr val="FFFFFF"/>
                </a:solidFill>
                <a:latin typeface="Canva Sans Bold"/>
              </a:rPr>
              <a:t>How does insertion work?</a:t>
            </a:r>
          </a:p>
        </p:txBody>
      </p:sp>
      <p:sp>
        <p:nvSpPr>
          <p:cNvPr name="TextBox 3" id="3"/>
          <p:cNvSpPr txBox="true"/>
          <p:nvPr/>
        </p:nvSpPr>
        <p:spPr>
          <a:xfrm rot="0">
            <a:off x="1028700" y="1858804"/>
            <a:ext cx="16230600" cy="784352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FFFFFF"/>
                </a:solidFill>
                <a:latin typeface="Canva Sans"/>
              </a:rPr>
              <a:t> Minimum difference and Minimum area algorithm (MDA) - according to the Guttman's paper, to insert a point the point is inserted in the leaf nodes. If it not a leaf node - then, the point goes to insert in the child node which results in minimum area expansion of MBR node and if the area expanded by two nodes are same then it inserts into the node having the minimum MBR area.</a:t>
            </a:r>
          </a:p>
          <a:p>
            <a:pPr algn="just" marL="690881" indent="-345440" lvl="1">
              <a:lnSpc>
                <a:spcPts val="4480"/>
              </a:lnSpc>
              <a:buFont typeface="Arial"/>
              <a:buChar char="•"/>
            </a:pPr>
            <a:r>
              <a:rPr lang="en-US" sz="3200">
                <a:solidFill>
                  <a:srgbClr val="FFFFFF"/>
                </a:solidFill>
                <a:latin typeface="Canva Sans"/>
              </a:rPr>
              <a:t>The algorithm has two parts </a:t>
            </a:r>
            <a:r>
              <a:rPr lang="en-US" sz="3200" u="sng">
                <a:solidFill>
                  <a:srgbClr val="FFFFFF"/>
                </a:solidFill>
                <a:latin typeface="Canva Sans"/>
              </a:rPr>
              <a:t>insert</a:t>
            </a:r>
            <a:r>
              <a:rPr lang="en-US" sz="3200">
                <a:solidFill>
                  <a:srgbClr val="FFFFFF"/>
                </a:solidFill>
                <a:latin typeface="Canva Sans"/>
              </a:rPr>
              <a:t> and </a:t>
            </a:r>
            <a:r>
              <a:rPr lang="en-US" sz="3200" u="sng">
                <a:solidFill>
                  <a:srgbClr val="FFFFFF"/>
                </a:solidFill>
                <a:latin typeface="Canva Sans"/>
              </a:rPr>
              <a:t>adjust</a:t>
            </a:r>
            <a:r>
              <a:rPr lang="en-US" sz="3200">
                <a:solidFill>
                  <a:srgbClr val="FFFFFF"/>
                </a:solidFill>
                <a:latin typeface="Canva Sans"/>
              </a:rPr>
              <a:t> - insert inserts the point of traverses the R-tree to find the appropriate node to go into. The adjust function is called when at any point after insertion of the point in the leaf node the node exceeds it's maximum capacity.</a:t>
            </a:r>
          </a:p>
          <a:p>
            <a:pPr algn="just" marL="690881" indent="-345440" lvl="1">
              <a:lnSpc>
                <a:spcPts val="4480"/>
              </a:lnSpc>
              <a:buFont typeface="Arial"/>
              <a:buChar char="•"/>
            </a:pPr>
            <a:r>
              <a:rPr lang="en-US" sz="3200">
                <a:solidFill>
                  <a:srgbClr val="FFFFFF"/>
                </a:solidFill>
                <a:latin typeface="Canva Sans"/>
              </a:rPr>
              <a:t> The adjust function splits the node into two and groups - by choosing largest and second largest in two different nodes and grouping others acoodring to MDA.</a:t>
            </a:r>
          </a:p>
          <a:p>
            <a:pPr algn="just" marL="690881" indent="-345440" lvl="1">
              <a:lnSpc>
                <a:spcPts val="4480"/>
              </a:lnSpc>
              <a:buFont typeface="Arial"/>
              <a:buChar char="•"/>
            </a:pPr>
            <a:r>
              <a:rPr lang="en-US" sz="3200">
                <a:solidFill>
                  <a:srgbClr val="FFFFFF"/>
                </a:solidFill>
                <a:latin typeface="Canva Sans"/>
              </a:rPr>
              <a:t> This algorithm is quadratic cost.</a:t>
            </a:r>
          </a:p>
          <a:p>
            <a:pPr algn="just">
              <a:lnSpc>
                <a:spcPts val="4480"/>
              </a:lnSpc>
            </a:pP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6282556" y="159703"/>
            <a:ext cx="5722888" cy="1566544"/>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FFFFFF"/>
                </a:solidFill>
                <a:latin typeface="Canva Sans Bold"/>
              </a:rPr>
              <a:t>Algorithm</a:t>
            </a:r>
          </a:p>
        </p:txBody>
      </p:sp>
      <p:sp>
        <p:nvSpPr>
          <p:cNvPr name="TextBox 3" id="3"/>
          <p:cNvSpPr txBox="true"/>
          <p:nvPr/>
        </p:nvSpPr>
        <p:spPr>
          <a:xfrm rot="0">
            <a:off x="1028700" y="2240148"/>
            <a:ext cx="16230600" cy="7306310"/>
          </a:xfrm>
          <a:prstGeom prst="rect">
            <a:avLst/>
          </a:prstGeom>
        </p:spPr>
        <p:txBody>
          <a:bodyPr anchor="t" rtlCol="false" tIns="0" lIns="0" bIns="0" rIns="0">
            <a:spAutoFit/>
          </a:bodyPr>
          <a:lstStyle/>
          <a:p>
            <a:pPr algn="just">
              <a:lnSpc>
                <a:spcPts val="3640"/>
              </a:lnSpc>
            </a:pPr>
            <a:r>
              <a:rPr lang="en-US" sz="2600">
                <a:solidFill>
                  <a:srgbClr val="FFFFFF"/>
                </a:solidFill>
                <a:latin typeface="Canva Sans Bold"/>
              </a:rPr>
              <a:t>Step 1 : </a:t>
            </a:r>
            <a:r>
              <a:rPr lang="en-US" sz="2600">
                <a:solidFill>
                  <a:srgbClr val="FFFFFF"/>
                </a:solidFill>
                <a:latin typeface="Canva Sans"/>
              </a:rPr>
              <a:t>Start at the root node and recursively descend the tree until a leaf node is reached that has space for the new entry.</a:t>
            </a:r>
          </a:p>
          <a:p>
            <a:pPr algn="just">
              <a:lnSpc>
                <a:spcPts val="3640"/>
              </a:lnSpc>
            </a:pPr>
          </a:p>
          <a:p>
            <a:pPr algn="just">
              <a:lnSpc>
                <a:spcPts val="3640"/>
              </a:lnSpc>
            </a:pPr>
            <a:r>
              <a:rPr lang="en-US" sz="2600">
                <a:solidFill>
                  <a:srgbClr val="FFFFFF"/>
                </a:solidFill>
                <a:latin typeface="Canva Sans Bold"/>
              </a:rPr>
              <a:t>Step 2 : </a:t>
            </a:r>
            <a:r>
              <a:rPr lang="en-US" sz="2600">
                <a:solidFill>
                  <a:srgbClr val="FFFFFF"/>
                </a:solidFill>
                <a:latin typeface="Canva Sans"/>
              </a:rPr>
              <a:t>Insert the new entry into the leaf node.</a:t>
            </a:r>
          </a:p>
          <a:p>
            <a:pPr algn="just">
              <a:lnSpc>
                <a:spcPts val="3640"/>
              </a:lnSpc>
            </a:pPr>
          </a:p>
          <a:p>
            <a:pPr algn="just">
              <a:lnSpc>
                <a:spcPts val="3640"/>
              </a:lnSpc>
            </a:pPr>
            <a:r>
              <a:rPr lang="en-US" sz="2600">
                <a:solidFill>
                  <a:srgbClr val="FFFFFF"/>
                </a:solidFill>
                <a:latin typeface="Canva Sans Bold"/>
              </a:rPr>
              <a:t>Step 3 : </a:t>
            </a:r>
            <a:r>
              <a:rPr lang="en-US" sz="2600">
                <a:solidFill>
                  <a:srgbClr val="FFFFFF"/>
                </a:solidFill>
                <a:latin typeface="Canva Sans"/>
              </a:rPr>
              <a:t>If the leaf node is now overfull, split it into two smaller nodes along a split axis that minimizes the total overlap between the entries.</a:t>
            </a:r>
          </a:p>
          <a:p>
            <a:pPr algn="just">
              <a:lnSpc>
                <a:spcPts val="3640"/>
              </a:lnSpc>
            </a:pPr>
          </a:p>
          <a:p>
            <a:pPr algn="just">
              <a:lnSpc>
                <a:spcPts val="3640"/>
              </a:lnSpc>
            </a:pPr>
            <a:r>
              <a:rPr lang="en-US" sz="2600">
                <a:solidFill>
                  <a:srgbClr val="FFFFFF"/>
                </a:solidFill>
                <a:latin typeface="Canva Sans Bold"/>
              </a:rPr>
              <a:t>Step 4 : </a:t>
            </a:r>
            <a:r>
              <a:rPr lang="en-US" sz="2600">
                <a:solidFill>
                  <a:srgbClr val="FFFFFF"/>
                </a:solidFill>
                <a:latin typeface="Canva Sans"/>
              </a:rPr>
              <a:t>Create a new non-leaf node to hold the two smaller nodes, and adjust the parent-child relationships to reflect the new structure of the tree.</a:t>
            </a:r>
          </a:p>
          <a:p>
            <a:pPr algn="just">
              <a:lnSpc>
                <a:spcPts val="3640"/>
              </a:lnSpc>
            </a:pPr>
          </a:p>
          <a:p>
            <a:pPr algn="just">
              <a:lnSpc>
                <a:spcPts val="3640"/>
              </a:lnSpc>
            </a:pPr>
            <a:r>
              <a:rPr lang="en-US" sz="2600">
                <a:solidFill>
                  <a:srgbClr val="FFFFFF"/>
                </a:solidFill>
                <a:latin typeface="Canva Sans Bold"/>
              </a:rPr>
              <a:t>Step 5 : </a:t>
            </a:r>
            <a:r>
              <a:rPr lang="en-US" sz="2600">
                <a:solidFill>
                  <a:srgbClr val="FFFFFF"/>
                </a:solidFill>
                <a:latin typeface="Canva Sans"/>
              </a:rPr>
              <a:t>If the parent node is now overfull, recursively split it in the same way as the leaf node.</a:t>
            </a:r>
          </a:p>
          <a:p>
            <a:pPr algn="just">
              <a:lnSpc>
                <a:spcPts val="3640"/>
              </a:lnSpc>
            </a:pPr>
          </a:p>
          <a:p>
            <a:pPr algn="just">
              <a:lnSpc>
                <a:spcPts val="3640"/>
              </a:lnSpc>
            </a:pPr>
            <a:r>
              <a:rPr lang="en-US" sz="2600">
                <a:solidFill>
                  <a:srgbClr val="FFFFFF"/>
                </a:solidFill>
                <a:latin typeface="Canva Sans Bold"/>
              </a:rPr>
              <a:t>Step 6 : </a:t>
            </a:r>
            <a:r>
              <a:rPr lang="en-US" sz="2600">
                <a:solidFill>
                  <a:srgbClr val="FFFFFF"/>
                </a:solidFill>
                <a:latin typeface="Canva Sans"/>
              </a:rPr>
              <a:t>Repeat steps 3-5 until the root node is reached. If the root node is overfull, create a new root node and adjust the parent-child relationships accordingly.</a:t>
            </a:r>
          </a:p>
          <a:p>
            <a:pPr algn="just">
              <a:lnSpc>
                <a:spcPts val="3640"/>
              </a:lnSpc>
            </a:pP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6200403" y="4274503"/>
            <a:ext cx="5887194"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Thank you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1028700" y="1978097"/>
            <a:ext cx="16230600" cy="13576169"/>
          </a:xfrm>
          <a:prstGeom prst="rect">
            <a:avLst/>
          </a:prstGeom>
        </p:spPr>
        <p:txBody>
          <a:bodyPr anchor="t" rtlCol="false" tIns="0" lIns="0" bIns="0" rIns="0">
            <a:spAutoFit/>
          </a:bodyPr>
          <a:lstStyle/>
          <a:p>
            <a:pPr algn="just">
              <a:lnSpc>
                <a:spcPts val="3507"/>
              </a:lnSpc>
            </a:pPr>
          </a:p>
          <a:p>
            <a:pPr algn="just">
              <a:lnSpc>
                <a:spcPts val="3507"/>
              </a:lnSpc>
            </a:pPr>
          </a:p>
          <a:p>
            <a:pPr algn="just">
              <a:lnSpc>
                <a:spcPts val="3507"/>
              </a:lnSpc>
            </a:pPr>
            <a:r>
              <a:rPr lang="en-US" sz="2505">
                <a:solidFill>
                  <a:srgbClr val="FFFFFF"/>
                </a:solidFill>
                <a:latin typeface="Open Sans"/>
              </a:rPr>
              <a:t>We kn</a:t>
            </a:r>
            <a:r>
              <a:rPr lang="en-US" sz="2505">
                <a:solidFill>
                  <a:srgbClr val="FFFFFF"/>
                </a:solidFill>
                <a:latin typeface="Open Sans"/>
              </a:rPr>
              <a:t>ow that plagiarism means taking and using the ideas, writings, works or inventions of another as if they were one’s own. We know that plagiarism not only includes verbatim copying, but also the extensive use of another person’s ideas without proper acknowledgement . We know that plagiarism covers this sort of use of material found in textual sources and from the Internet.</a:t>
            </a:r>
          </a:p>
          <a:p>
            <a:pPr algn="just">
              <a:lnSpc>
                <a:spcPts val="3507"/>
              </a:lnSpc>
            </a:pPr>
          </a:p>
          <a:p>
            <a:pPr algn="just">
              <a:lnSpc>
                <a:spcPts val="3507"/>
              </a:lnSpc>
            </a:pPr>
            <a:r>
              <a:rPr lang="en-US" sz="2505">
                <a:solidFill>
                  <a:srgbClr val="FFFFFF"/>
                </a:solidFill>
                <a:latin typeface="Open Sans"/>
              </a:rPr>
              <a:t>We acknowledge and understand that plagiarism is wrong. </a:t>
            </a:r>
          </a:p>
          <a:p>
            <a:pPr algn="just">
              <a:lnSpc>
                <a:spcPts val="3507"/>
              </a:lnSpc>
            </a:pPr>
          </a:p>
          <a:p>
            <a:pPr algn="just">
              <a:lnSpc>
                <a:spcPts val="3507"/>
              </a:lnSpc>
            </a:pPr>
            <a:r>
              <a:rPr lang="en-US" sz="2505">
                <a:solidFill>
                  <a:srgbClr val="FFFFFF"/>
                </a:solidFill>
                <a:latin typeface="Open Sans"/>
              </a:rPr>
              <a:t>All the codes written throughout this project have been written by us. All the work done in this project is our original work. </a:t>
            </a:r>
          </a:p>
          <a:p>
            <a:pPr algn="just">
              <a:lnSpc>
                <a:spcPts val="3507"/>
              </a:lnSpc>
            </a:pPr>
          </a:p>
          <a:p>
            <a:pPr algn="just">
              <a:lnSpc>
                <a:spcPts val="3507"/>
              </a:lnSpc>
            </a:pPr>
            <a:r>
              <a:rPr lang="en-US" sz="2505">
                <a:solidFill>
                  <a:srgbClr val="FFFFFF"/>
                </a:solidFill>
                <a:latin typeface="Open Sans"/>
              </a:rPr>
              <a:t> We have not allowed, nor will we in the future allow, anyone to copy my work with the intention of passing it off as their own work. </a:t>
            </a:r>
          </a:p>
          <a:p>
            <a:pPr algn="just">
              <a:lnSpc>
                <a:spcPts val="3507"/>
              </a:lnSpc>
            </a:pPr>
          </a:p>
          <a:p>
            <a:pPr algn="just">
              <a:lnSpc>
                <a:spcPts val="3507"/>
              </a:lnSpc>
            </a:pPr>
            <a:r>
              <a:rPr lang="en-US" sz="2505">
                <a:solidFill>
                  <a:srgbClr val="FFFFFF"/>
                </a:solidFill>
                <a:latin typeface="Open Sans"/>
              </a:rPr>
              <a:t>We also understand that if we are found to have violated this policy, we will face the consequences accordingly.</a:t>
            </a:r>
          </a:p>
          <a:p>
            <a:pPr algn="just">
              <a:lnSpc>
                <a:spcPts val="3507"/>
              </a:lnSpc>
              <a:spcBef>
                <a:spcPct val="0"/>
              </a:spcBef>
            </a:pPr>
          </a:p>
          <a:p>
            <a:pPr algn="just">
              <a:lnSpc>
                <a:spcPts val="3507"/>
              </a:lnSpc>
              <a:spcBef>
                <a:spcPct val="0"/>
              </a:spcBef>
            </a:pPr>
          </a:p>
          <a:p>
            <a:pPr algn="just">
              <a:lnSpc>
                <a:spcPts val="3507"/>
              </a:lnSpc>
              <a:spcBef>
                <a:spcPct val="0"/>
              </a:spcBef>
            </a:pPr>
          </a:p>
          <a:p>
            <a:pPr algn="just">
              <a:lnSpc>
                <a:spcPts val="3507"/>
              </a:lnSpc>
              <a:spcBef>
                <a:spcPct val="0"/>
              </a:spcBef>
            </a:pPr>
          </a:p>
          <a:p>
            <a:pPr algn="just">
              <a:lnSpc>
                <a:spcPts val="3507"/>
              </a:lnSpc>
              <a:spcBef>
                <a:spcPct val="0"/>
              </a:spcBef>
            </a:pPr>
          </a:p>
          <a:p>
            <a:pPr algn="just">
              <a:lnSpc>
                <a:spcPts val="3507"/>
              </a:lnSpc>
              <a:spcBef>
                <a:spcPct val="0"/>
              </a:spcBef>
            </a:pPr>
          </a:p>
          <a:p>
            <a:pPr algn="just">
              <a:lnSpc>
                <a:spcPts val="3507"/>
              </a:lnSpc>
              <a:spcBef>
                <a:spcPct val="0"/>
              </a:spcBef>
            </a:pPr>
          </a:p>
          <a:p>
            <a:pPr algn="just">
              <a:lnSpc>
                <a:spcPts val="3507"/>
              </a:lnSpc>
              <a:spcBef>
                <a:spcPct val="0"/>
              </a:spcBef>
            </a:pPr>
          </a:p>
          <a:p>
            <a:pPr algn="just">
              <a:lnSpc>
                <a:spcPts val="3507"/>
              </a:lnSpc>
              <a:spcBef>
                <a:spcPct val="0"/>
              </a:spcBef>
            </a:pPr>
          </a:p>
          <a:p>
            <a:pPr algn="just">
              <a:lnSpc>
                <a:spcPts val="3507"/>
              </a:lnSpc>
              <a:spcBef>
                <a:spcPct val="0"/>
              </a:spcBef>
            </a:pPr>
          </a:p>
          <a:p>
            <a:pPr algn="just">
              <a:lnSpc>
                <a:spcPts val="3507"/>
              </a:lnSpc>
              <a:spcBef>
                <a:spcPct val="0"/>
              </a:spcBef>
            </a:pPr>
          </a:p>
          <a:p>
            <a:pPr algn="just">
              <a:lnSpc>
                <a:spcPts val="3507"/>
              </a:lnSpc>
              <a:spcBef>
                <a:spcPct val="0"/>
              </a:spcBef>
            </a:pPr>
          </a:p>
          <a:p>
            <a:pPr algn="just">
              <a:lnSpc>
                <a:spcPts val="3507"/>
              </a:lnSpc>
              <a:spcBef>
                <a:spcPct val="0"/>
              </a:spcBef>
            </a:pPr>
          </a:p>
          <a:p>
            <a:pPr algn="just">
              <a:lnSpc>
                <a:spcPts val="3507"/>
              </a:lnSpc>
              <a:spcBef>
                <a:spcPct val="0"/>
              </a:spcBef>
            </a:pPr>
          </a:p>
        </p:txBody>
      </p:sp>
      <p:sp>
        <p:nvSpPr>
          <p:cNvPr name="TextBox 3" id="3"/>
          <p:cNvSpPr txBox="true"/>
          <p:nvPr/>
        </p:nvSpPr>
        <p:spPr>
          <a:xfrm rot="0">
            <a:off x="1028700" y="923925"/>
            <a:ext cx="16230600" cy="920972"/>
          </a:xfrm>
          <a:prstGeom prst="rect">
            <a:avLst/>
          </a:prstGeom>
        </p:spPr>
        <p:txBody>
          <a:bodyPr anchor="t" rtlCol="false" tIns="0" lIns="0" bIns="0" rIns="0">
            <a:spAutoFit/>
          </a:bodyPr>
          <a:lstStyle/>
          <a:p>
            <a:pPr algn="ctr">
              <a:lnSpc>
                <a:spcPts val="7512"/>
              </a:lnSpc>
              <a:spcBef>
                <a:spcPct val="0"/>
              </a:spcBef>
            </a:pPr>
            <a:r>
              <a:rPr lang="en-US" sz="5366">
                <a:solidFill>
                  <a:srgbClr val="FFFFFF"/>
                </a:solidFill>
                <a:latin typeface="Open Sans Bold"/>
              </a:rPr>
              <a:t>Anti-Plagiarism Statement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EE7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2309574"/>
            <a:ext cx="8115300" cy="6948726"/>
          </a:xfrm>
          <a:prstGeom prst="rect">
            <a:avLst/>
          </a:prstGeom>
        </p:spPr>
      </p:pic>
      <p:sp>
        <p:nvSpPr>
          <p:cNvPr name="TextBox 3" id="3"/>
          <p:cNvSpPr txBox="true"/>
          <p:nvPr/>
        </p:nvSpPr>
        <p:spPr>
          <a:xfrm rot="0">
            <a:off x="5216277" y="429465"/>
            <a:ext cx="7855446" cy="1576069"/>
          </a:xfrm>
          <a:prstGeom prst="rect">
            <a:avLst/>
          </a:prstGeom>
        </p:spPr>
        <p:txBody>
          <a:bodyPr anchor="t" rtlCol="false" tIns="0" lIns="0" bIns="0" rIns="0">
            <a:spAutoFit/>
          </a:bodyPr>
          <a:lstStyle/>
          <a:p>
            <a:pPr algn="ctr">
              <a:lnSpc>
                <a:spcPts val="12880"/>
              </a:lnSpc>
            </a:pPr>
            <a:r>
              <a:rPr lang="en-US" sz="9200">
                <a:solidFill>
                  <a:srgbClr val="000000"/>
                </a:solidFill>
                <a:latin typeface="Garet Bold"/>
              </a:rPr>
              <a:t>Introduction</a:t>
            </a:r>
          </a:p>
        </p:txBody>
      </p:sp>
      <p:sp>
        <p:nvSpPr>
          <p:cNvPr name="TextBox 4" id="4"/>
          <p:cNvSpPr txBox="true"/>
          <p:nvPr/>
        </p:nvSpPr>
        <p:spPr>
          <a:xfrm rot="0">
            <a:off x="9413659" y="2252424"/>
            <a:ext cx="7845641" cy="6915118"/>
          </a:xfrm>
          <a:prstGeom prst="rect">
            <a:avLst/>
          </a:prstGeom>
        </p:spPr>
        <p:txBody>
          <a:bodyPr anchor="t" rtlCol="false" tIns="0" lIns="0" bIns="0" rIns="0">
            <a:spAutoFit/>
          </a:bodyPr>
          <a:lstStyle/>
          <a:p>
            <a:pPr algn="just">
              <a:lnSpc>
                <a:spcPts val="4201"/>
              </a:lnSpc>
            </a:pPr>
            <a:r>
              <a:rPr lang="en-US" sz="3001">
                <a:solidFill>
                  <a:srgbClr val="000000"/>
                </a:solidFill>
                <a:latin typeface="Garet"/>
              </a:rPr>
              <a:t>The key idea of the data structure is to group nearby objects and represent them with their </a:t>
            </a:r>
            <a:r>
              <a:rPr lang="en-US" sz="3001">
                <a:solidFill>
                  <a:srgbClr val="000000"/>
                </a:solidFill>
                <a:latin typeface="Garet"/>
                <a:hlinkClick r:id="rId3" tooltip="https://en.wikipedia.org/wiki/Minimum_bounding_rectangle"/>
              </a:rPr>
              <a:t>minimum bounding rectangle</a:t>
            </a:r>
            <a:r>
              <a:rPr lang="en-US" sz="3001">
                <a:solidFill>
                  <a:srgbClr val="000000"/>
                </a:solidFill>
                <a:latin typeface="Garet"/>
              </a:rPr>
              <a:t> in the next higher level of the tree; the "R" in R-tree is for rectangle. Since all objects lie within this bounding rectangle, a query that does not intersect the bounding rectangle also cannot intersect any of the contained objects. At the leaf level, each rectangle describes a single object; at higher levels the aggregation includes an increasing number of objects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7169795" y="1018991"/>
            <a:ext cx="3948410"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PART 1</a:t>
            </a:r>
          </a:p>
        </p:txBody>
      </p:sp>
      <p:sp>
        <p:nvSpPr>
          <p:cNvPr name="TextBox 3" id="3"/>
          <p:cNvSpPr txBox="true"/>
          <p:nvPr/>
        </p:nvSpPr>
        <p:spPr>
          <a:xfrm rot="0">
            <a:off x="4252771" y="3266440"/>
            <a:ext cx="9976495" cy="273494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Packing Rectangles into leaf nodes </a:t>
            </a:r>
          </a:p>
          <a:p>
            <a:pPr algn="ctr">
              <a:lnSpc>
                <a:spcPts val="7279"/>
              </a:lnSpc>
            </a:pPr>
            <a:r>
              <a:rPr lang="en-US" sz="5199">
                <a:solidFill>
                  <a:srgbClr val="FFFFFF"/>
                </a:solidFill>
                <a:latin typeface="Canva Sans Bold"/>
              </a:rPr>
              <a:t>Presented by Apul Ranjan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2274B"/>
        </a:solidFill>
      </p:bgPr>
    </p:bg>
    <p:spTree>
      <p:nvGrpSpPr>
        <p:cNvPr id="1" name=""/>
        <p:cNvGrpSpPr/>
        <p:nvPr/>
      </p:nvGrpSpPr>
      <p:grpSpPr>
        <a:xfrm>
          <a:off x="0" y="0"/>
          <a:ext cx="0" cy="0"/>
          <a:chOff x="0" y="0"/>
          <a:chExt cx="0" cy="0"/>
        </a:xfrm>
      </p:grpSpPr>
      <p:sp>
        <p:nvSpPr>
          <p:cNvPr name="TextBox 2" id="2"/>
          <p:cNvSpPr txBox="true"/>
          <p:nvPr/>
        </p:nvSpPr>
        <p:spPr>
          <a:xfrm rot="0">
            <a:off x="1028700" y="2314444"/>
            <a:ext cx="16230600" cy="8381365"/>
          </a:xfrm>
          <a:prstGeom prst="rect">
            <a:avLst/>
          </a:prstGeom>
        </p:spPr>
        <p:txBody>
          <a:bodyPr anchor="t" rtlCol="false" tIns="0" lIns="0" bIns="0" rIns="0">
            <a:spAutoFit/>
          </a:bodyPr>
          <a:lstStyle/>
          <a:p>
            <a:pPr algn="just">
              <a:lnSpc>
                <a:spcPts val="4759"/>
              </a:lnSpc>
            </a:pPr>
            <a:r>
              <a:rPr lang="en-US" sz="3399">
                <a:solidFill>
                  <a:srgbClr val="FFFFFF"/>
                </a:solidFill>
                <a:latin typeface="Canva Sans"/>
              </a:rPr>
              <a:t>Spatial objects are in a plane and each of them is tightly enclosed in a rectangle. Assume that coordinates are for the center points of the rectangles. Sort the rectangles by x-coordinates. After that, the </a:t>
            </a:r>
            <a:r>
              <a:rPr lang="en-US" sz="3399">
                <a:solidFill>
                  <a:srgbClr val="FFFFFF"/>
                </a:solidFill>
                <a:latin typeface="Canva Sans"/>
              </a:rPr>
              <a:t>method tiles the data space using S = sqrt(r/M) vertical slice so that each slice contains enough rectangles to pack about sqrt(r/M) nodes. Determine the number of leaf nodes P = ceil(r / M), hence  S= root(P) . Partition all sorted rectangles into S vertical slices. A slice consists of a run of S * M consecutive rectangles from the sorted list. Notice that the last slice may contain fewer than S * M rectangles but must hold at least m ones. Next, sort the rectangles of each slice by y-coordinates and pack them into the nodes by grouping them into the runs of length M (the first M rectangles into the first node, the next M into the second one, and so on).</a:t>
            </a:r>
          </a:p>
          <a:p>
            <a:pPr algn="just">
              <a:lnSpc>
                <a:spcPts val="4759"/>
              </a:lnSpc>
            </a:pPr>
          </a:p>
          <a:p>
            <a:pPr algn="just">
              <a:lnSpc>
                <a:spcPts val="4759"/>
              </a:lnSpc>
            </a:pPr>
          </a:p>
        </p:txBody>
      </p:sp>
      <p:sp>
        <p:nvSpPr>
          <p:cNvPr name="TextBox 3" id="3"/>
          <p:cNvSpPr txBox="true"/>
          <p:nvPr/>
        </p:nvSpPr>
        <p:spPr>
          <a:xfrm rot="0">
            <a:off x="2668418" y="159703"/>
            <a:ext cx="12951163"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Bold"/>
              </a:rPr>
              <a:t>ALGORITHM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227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573347" y="2330130"/>
            <a:ext cx="8254904" cy="7095568"/>
          </a:xfrm>
          <a:prstGeom prst="rect">
            <a:avLst/>
          </a:prstGeom>
        </p:spPr>
      </p:pic>
      <p:sp>
        <p:nvSpPr>
          <p:cNvPr name="TextBox 3" id="3"/>
          <p:cNvSpPr txBox="true"/>
          <p:nvPr/>
        </p:nvSpPr>
        <p:spPr>
          <a:xfrm rot="0">
            <a:off x="0" y="-64949"/>
            <a:ext cx="17401599" cy="2077484"/>
          </a:xfrm>
          <a:prstGeom prst="rect">
            <a:avLst/>
          </a:prstGeom>
        </p:spPr>
        <p:txBody>
          <a:bodyPr anchor="t" rtlCol="false" tIns="0" lIns="0" bIns="0" rIns="0">
            <a:spAutoFit/>
          </a:bodyPr>
          <a:lstStyle/>
          <a:p>
            <a:pPr algn="ctr">
              <a:lnSpc>
                <a:spcPts val="8342"/>
              </a:lnSpc>
            </a:pPr>
            <a:r>
              <a:rPr lang="en-US" sz="5959">
                <a:solidFill>
                  <a:srgbClr val="FFFFFF"/>
                </a:solidFill>
                <a:latin typeface="Canva Sans Bold"/>
              </a:rPr>
              <a:t>STEP 1: SORTING DATAPOINTS BY X CO-ORDINATE (r = 21, M = 4, m = 1)</a:t>
            </a:r>
            <a:r>
              <a:rPr lang="en-US" sz="5959">
                <a:solidFill>
                  <a:srgbClr val="FFFFFF"/>
                </a:solidFill>
                <a:latin typeface="Canva Sans Bold"/>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227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573347" y="2330130"/>
            <a:ext cx="8254904" cy="7095568"/>
          </a:xfrm>
          <a:prstGeom prst="rect">
            <a:avLst/>
          </a:prstGeom>
        </p:spPr>
      </p:pic>
      <p:sp>
        <p:nvSpPr>
          <p:cNvPr name="TextBox 3" id="3"/>
          <p:cNvSpPr txBox="true"/>
          <p:nvPr/>
        </p:nvSpPr>
        <p:spPr>
          <a:xfrm rot="0">
            <a:off x="2459162" y="-114300"/>
            <a:ext cx="13369677" cy="1020209"/>
          </a:xfrm>
          <a:prstGeom prst="rect">
            <a:avLst/>
          </a:prstGeom>
        </p:spPr>
        <p:txBody>
          <a:bodyPr anchor="t" rtlCol="false" tIns="0" lIns="0" bIns="0" rIns="0">
            <a:spAutoFit/>
          </a:bodyPr>
          <a:lstStyle/>
          <a:p>
            <a:pPr algn="ctr">
              <a:lnSpc>
                <a:spcPts val="8342"/>
              </a:lnSpc>
            </a:pPr>
            <a:r>
              <a:rPr lang="en-US" sz="5959">
                <a:solidFill>
                  <a:srgbClr val="FFFFFF"/>
                </a:solidFill>
                <a:latin typeface="Canva Sans Bold"/>
              </a:rPr>
              <a:t>STEP 2: PUT DATAPOINTS IN SLICES</a:t>
            </a:r>
            <a:r>
              <a:rPr lang="en-US" sz="5959">
                <a:solidFill>
                  <a:srgbClr val="FFFFFF"/>
                </a:solidFill>
                <a:latin typeface="Canva Sans Bold"/>
              </a:rPr>
              <a:t> </a:t>
            </a:r>
          </a:p>
        </p:txBody>
      </p:sp>
      <p:sp>
        <p:nvSpPr>
          <p:cNvPr name="AutoShape 4" id="4"/>
          <p:cNvSpPr/>
          <p:nvPr/>
        </p:nvSpPr>
        <p:spPr>
          <a:xfrm flipH="true">
            <a:off x="9498330" y="2728466"/>
            <a:ext cx="17" cy="5176375"/>
          </a:xfrm>
          <a:prstGeom prst="line">
            <a:avLst/>
          </a:prstGeom>
          <a:ln cap="flat" w="38100">
            <a:solidFill>
              <a:srgbClr val="000000"/>
            </a:solidFill>
            <a:prstDash val="solid"/>
            <a:headEnd type="none" len="sm" w="sm"/>
            <a:tailEnd type="none" len="sm" w="sm"/>
          </a:ln>
        </p:spPr>
      </p:sp>
      <p:sp>
        <p:nvSpPr>
          <p:cNvPr name="AutoShape 5" id="5"/>
          <p:cNvSpPr/>
          <p:nvPr/>
        </p:nvSpPr>
        <p:spPr>
          <a:xfrm>
            <a:off x="7493296" y="2728634"/>
            <a:ext cx="45895" cy="5176038"/>
          </a:xfrm>
          <a:prstGeom prst="line">
            <a:avLst/>
          </a:prstGeom>
          <a:ln cap="flat" w="38100">
            <a:solidFill>
              <a:srgbClr val="000000"/>
            </a:solidFill>
            <a:prstDash val="solid"/>
            <a:headEnd type="none" len="sm" w="sm"/>
            <a:tailEnd type="none" len="sm" w="sm"/>
          </a:ln>
        </p:spPr>
      </p:sp>
      <p:sp>
        <p:nvSpPr>
          <p:cNvPr name="AutoShape 6" id="6"/>
          <p:cNvSpPr/>
          <p:nvPr/>
        </p:nvSpPr>
        <p:spPr>
          <a:xfrm flipH="true">
            <a:off x="10098405" y="2699891"/>
            <a:ext cx="17" cy="5176375"/>
          </a:xfrm>
          <a:prstGeom prst="line">
            <a:avLst/>
          </a:prstGeom>
          <a:ln cap="flat" w="38100">
            <a:solidFill>
              <a:srgbClr val="000000"/>
            </a:solidFill>
            <a:prstDash val="solid"/>
            <a:headEnd type="none" len="sm" w="sm"/>
            <a:tailEnd type="none" len="sm" w="sm"/>
          </a:ln>
        </p:spPr>
      </p:sp>
      <p:sp>
        <p:nvSpPr>
          <p:cNvPr name="TextBox 7" id="7"/>
          <p:cNvSpPr txBox="true"/>
          <p:nvPr/>
        </p:nvSpPr>
        <p:spPr>
          <a:xfrm rot="0">
            <a:off x="8402211" y="1074270"/>
            <a:ext cx="2154138" cy="985884"/>
          </a:xfrm>
          <a:prstGeom prst="rect">
            <a:avLst/>
          </a:prstGeom>
        </p:spPr>
        <p:txBody>
          <a:bodyPr anchor="t" rtlCol="false" tIns="0" lIns="0" bIns="0" rIns="0">
            <a:spAutoFit/>
          </a:bodyPr>
          <a:lstStyle/>
          <a:p>
            <a:pPr algn="ctr">
              <a:lnSpc>
                <a:spcPts val="8134"/>
              </a:lnSpc>
            </a:pPr>
            <a:r>
              <a:rPr lang="en-US" sz="5810">
                <a:solidFill>
                  <a:srgbClr val="FFFFFF"/>
                </a:solidFill>
                <a:latin typeface="Canva Sans Bold"/>
              </a:rPr>
              <a:t>(S = 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2274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573347" y="2330130"/>
            <a:ext cx="8254904" cy="7095568"/>
          </a:xfrm>
          <a:prstGeom prst="rect">
            <a:avLst/>
          </a:prstGeom>
        </p:spPr>
      </p:pic>
      <p:sp>
        <p:nvSpPr>
          <p:cNvPr name="TextBox 3" id="3"/>
          <p:cNvSpPr txBox="true"/>
          <p:nvPr/>
        </p:nvSpPr>
        <p:spPr>
          <a:xfrm rot="0">
            <a:off x="0" y="-64949"/>
            <a:ext cx="17401599" cy="2077484"/>
          </a:xfrm>
          <a:prstGeom prst="rect">
            <a:avLst/>
          </a:prstGeom>
        </p:spPr>
        <p:txBody>
          <a:bodyPr anchor="t" rtlCol="false" tIns="0" lIns="0" bIns="0" rIns="0">
            <a:spAutoFit/>
          </a:bodyPr>
          <a:lstStyle/>
          <a:p>
            <a:pPr algn="ctr">
              <a:lnSpc>
                <a:spcPts val="8342"/>
              </a:lnSpc>
            </a:pPr>
            <a:r>
              <a:rPr lang="en-US" sz="5959">
                <a:solidFill>
                  <a:srgbClr val="FFFFFF"/>
                </a:solidFill>
                <a:latin typeface="Canva Sans Bold"/>
              </a:rPr>
              <a:t>STEP 3: SORT DATAPOINTS IN SLICES BY Y CO-ORDINATE</a:t>
            </a:r>
            <a:r>
              <a:rPr lang="en-US" sz="5959">
                <a:solidFill>
                  <a:srgbClr val="FFFFFF"/>
                </a:solidFill>
                <a:latin typeface="Canva Sans Bold"/>
              </a:rPr>
              <a:t> </a:t>
            </a:r>
          </a:p>
        </p:txBody>
      </p:sp>
      <p:sp>
        <p:nvSpPr>
          <p:cNvPr name="AutoShape 4" id="4"/>
          <p:cNvSpPr/>
          <p:nvPr/>
        </p:nvSpPr>
        <p:spPr>
          <a:xfrm flipH="true">
            <a:off x="9498330" y="2728466"/>
            <a:ext cx="17" cy="5176375"/>
          </a:xfrm>
          <a:prstGeom prst="line">
            <a:avLst/>
          </a:prstGeom>
          <a:ln cap="flat" w="38100">
            <a:solidFill>
              <a:srgbClr val="000000"/>
            </a:solidFill>
            <a:prstDash val="solid"/>
            <a:headEnd type="none" len="sm" w="sm"/>
            <a:tailEnd type="none" len="sm" w="sm"/>
          </a:ln>
        </p:spPr>
      </p:sp>
      <p:sp>
        <p:nvSpPr>
          <p:cNvPr name="AutoShape 5" id="5"/>
          <p:cNvSpPr/>
          <p:nvPr/>
        </p:nvSpPr>
        <p:spPr>
          <a:xfrm>
            <a:off x="7493296" y="2728634"/>
            <a:ext cx="45895" cy="5176038"/>
          </a:xfrm>
          <a:prstGeom prst="line">
            <a:avLst/>
          </a:prstGeom>
          <a:ln cap="flat" w="38100">
            <a:solidFill>
              <a:srgbClr val="000000"/>
            </a:solidFill>
            <a:prstDash val="solid"/>
            <a:headEnd type="none" len="sm" w="sm"/>
            <a:tailEnd type="none" len="sm" w="sm"/>
          </a:ln>
        </p:spPr>
      </p:sp>
      <p:sp>
        <p:nvSpPr>
          <p:cNvPr name="AutoShape 6" id="6"/>
          <p:cNvSpPr/>
          <p:nvPr/>
        </p:nvSpPr>
        <p:spPr>
          <a:xfrm flipH="true">
            <a:off x="10098405" y="2699891"/>
            <a:ext cx="17" cy="5176375"/>
          </a:xfrm>
          <a:prstGeom prst="line">
            <a:avLst/>
          </a:prstGeom>
          <a:ln cap="flat" w="38100">
            <a:solidFill>
              <a:srgbClr val="000000"/>
            </a:solidFill>
            <a:prstDash val="solid"/>
            <a:headEnd type="none" len="sm" w="sm"/>
            <a:tailEnd type="none" len="sm" w="sm"/>
          </a:ln>
        </p:spPr>
      </p:sp>
      <p:sp>
        <p:nvSpPr>
          <p:cNvPr name="AutoShape 7" id="7"/>
          <p:cNvSpPr/>
          <p:nvPr/>
        </p:nvSpPr>
        <p:spPr>
          <a:xfrm flipH="true" flipV="true">
            <a:off x="5377581" y="3148190"/>
            <a:ext cx="0" cy="2729607"/>
          </a:xfrm>
          <a:prstGeom prst="line">
            <a:avLst/>
          </a:prstGeom>
          <a:ln cap="flat" w="38100">
            <a:solidFill>
              <a:srgbClr val="000000"/>
            </a:solidFill>
            <a:prstDash val="solid"/>
            <a:headEnd type="none" len="sm" w="sm"/>
            <a:tailEnd type="arrow" len="sm" w="med"/>
          </a:ln>
        </p:spPr>
      </p:sp>
      <p:sp>
        <p:nvSpPr>
          <p:cNvPr name="TextBox 8" id="8"/>
          <p:cNvSpPr txBox="true"/>
          <p:nvPr/>
        </p:nvSpPr>
        <p:spPr>
          <a:xfrm rot="0">
            <a:off x="5396631" y="4005679"/>
            <a:ext cx="1750058" cy="1282399"/>
          </a:xfrm>
          <a:prstGeom prst="rect">
            <a:avLst/>
          </a:prstGeom>
        </p:spPr>
        <p:txBody>
          <a:bodyPr anchor="t" rtlCol="false" tIns="0" lIns="0" bIns="0" rIns="0">
            <a:spAutoFit/>
          </a:bodyPr>
          <a:lstStyle/>
          <a:p>
            <a:pPr algn="ctr">
              <a:lnSpc>
                <a:spcPts val="3455"/>
              </a:lnSpc>
            </a:pPr>
            <a:r>
              <a:rPr lang="en-US" sz="2468">
                <a:solidFill>
                  <a:srgbClr val="000000"/>
                </a:solidFill>
                <a:latin typeface="Canva Sans"/>
              </a:rPr>
              <a:t>Sort by Y co-ordinate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DAFhmG_C6Fc</dc:identifier>
  <dcterms:modified xsi:type="dcterms:W3CDTF">2011-08-01T06:04:30Z</dcterms:modified>
  <cp:revision>1</cp:revision>
  <dc:title>DSA Project</dc:title>
</cp:coreProperties>
</file>