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873" r:id="rId4"/>
  </p:sldMasterIdLst>
  <p:notesMasterIdLst>
    <p:notesMasterId r:id="rId20"/>
  </p:notesMasterIdLst>
  <p:handoutMasterIdLst>
    <p:handoutMasterId r:id="rId21"/>
  </p:handoutMasterIdLst>
  <p:sldIdLst>
    <p:sldId id="283" r:id="rId5"/>
    <p:sldId id="326" r:id="rId6"/>
    <p:sldId id="327" r:id="rId7"/>
    <p:sldId id="318" r:id="rId8"/>
    <p:sldId id="314" r:id="rId9"/>
    <p:sldId id="319" r:id="rId10"/>
    <p:sldId id="320" r:id="rId11"/>
    <p:sldId id="323" r:id="rId12"/>
    <p:sldId id="324" r:id="rId13"/>
    <p:sldId id="325" r:id="rId14"/>
    <p:sldId id="312" r:id="rId15"/>
    <p:sldId id="315" r:id="rId16"/>
    <p:sldId id="316" r:id="rId17"/>
    <p:sldId id="313" r:id="rId18"/>
    <p:sldId id="317" r:id="rId19"/>
  </p:sldIdLst>
  <p:sldSz cx="9144000" cy="6858000" type="screen4x3"/>
  <p:notesSz cx="6997700" cy="9283700"/>
  <p:embeddedFontLs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Museo Sans For Dell" panose="02000000000000000000" pitchFamily="2" charset="0"/>
      <p:regular r:id="rId26"/>
      <p:bold r:id="rId27"/>
    </p:embeddedFont>
    <p:embeddedFont>
      <p:font typeface="Arial Black" panose="020B0A04020102020204" pitchFamily="34" charset="0"/>
      <p:bold r:id="rId28"/>
    </p:embeddedFont>
    <p:embeddedFont>
      <p:font typeface="Museo Sans For Dell" panose="02000000000000000000" pitchFamily="2" charset="0"/>
      <p:regular r:id="rId26"/>
      <p:bold r:id="rId27"/>
    </p:embeddedFont>
    <p:embeddedFont>
      <p:font typeface="Museo For Dell" panose="020B0604020202020204" charset="0"/>
      <p:regular r:id="rId29"/>
      <p:bold r:id="rId30"/>
    </p:embeddedFont>
  </p:embeddedFontLst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">
          <p15:clr>
            <a:srgbClr val="A4A3A4"/>
          </p15:clr>
        </p15:guide>
        <p15:guide id="2" orient="horz" pos="860">
          <p15:clr>
            <a:srgbClr val="A4A3A4"/>
          </p15:clr>
        </p15:guide>
        <p15:guide id="3" orient="horz" pos="3789">
          <p15:clr>
            <a:srgbClr val="A4A3A4"/>
          </p15:clr>
        </p15:guide>
        <p15:guide id="4" orient="horz" pos="729">
          <p15:clr>
            <a:srgbClr val="A4A3A4"/>
          </p15:clr>
        </p15:guide>
        <p15:guide id="5" pos="3739">
          <p15:clr>
            <a:srgbClr val="A4A3A4"/>
          </p15:clr>
        </p15:guide>
        <p15:guide id="6" pos="5484">
          <p15:clr>
            <a:srgbClr val="A4A3A4"/>
          </p15:clr>
        </p15:guide>
        <p15:guide id="7" pos="3880">
          <p15:clr>
            <a:srgbClr val="A4A3A4"/>
          </p15:clr>
        </p15:guide>
        <p15:guide id="8" pos="2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800"/>
    <a:srgbClr val="F2F2F2"/>
    <a:srgbClr val="000000"/>
    <a:srgbClr val="0085C3"/>
    <a:srgbClr val="EAEAEA"/>
    <a:srgbClr val="666666"/>
    <a:srgbClr val="444444"/>
    <a:srgbClr val="71C6C1"/>
    <a:srgbClr val="71C6EE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5" autoAdjust="0"/>
    <p:restoredTop sz="93094" autoAdjust="0"/>
  </p:normalViewPr>
  <p:slideViewPr>
    <p:cSldViewPr snapToGrid="0">
      <p:cViewPr>
        <p:scale>
          <a:sx n="98" d="100"/>
          <a:sy n="98" d="100"/>
        </p:scale>
        <p:origin x="108" y="-1146"/>
      </p:cViewPr>
      <p:guideLst>
        <p:guide orient="horz" pos="197"/>
        <p:guide orient="horz" pos="860"/>
        <p:guide orient="horz" pos="3789"/>
        <p:guide orient="horz" pos="729"/>
        <p:guide pos="3739"/>
        <p:guide pos="5484"/>
        <p:guide pos="3880"/>
        <p:guide pos="2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6" d="100"/>
        <a:sy n="56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-3564" y="-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93107" cy="4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t" anchorCtr="0" compatLnSpc="1">
            <a:prstTxWarp prst="textNoShape">
              <a:avLst/>
            </a:prstTxWarp>
          </a:bodyPr>
          <a:lstStyle>
            <a:lvl1pPr algn="l" defTabSz="907823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051" y="0"/>
            <a:ext cx="2994698" cy="4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t" anchorCtr="0" compatLnSpc="1">
            <a:prstTxWarp prst="textNoShape">
              <a:avLst/>
            </a:prstTxWarp>
          </a:bodyPr>
          <a:lstStyle>
            <a:lvl1pPr algn="r" defTabSz="907823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55046"/>
            <a:ext cx="2993107" cy="53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b" anchorCtr="0" compatLnSpc="1">
            <a:prstTxWarp prst="textNoShape">
              <a:avLst/>
            </a:prstTxWarp>
          </a:bodyPr>
          <a:lstStyle>
            <a:lvl1pPr algn="l" defTabSz="907823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051" y="8755046"/>
            <a:ext cx="2994698" cy="53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b" anchorCtr="0" compatLnSpc="1">
            <a:prstTxWarp prst="textNoShape">
              <a:avLst/>
            </a:prstTxWarp>
          </a:bodyPr>
          <a:lstStyle>
            <a:lvl1pPr algn="r" defTabSz="907823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724900"/>
            <a:ext cx="6997700" cy="5924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7388"/>
            <a:ext cx="468630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425" y="4428834"/>
            <a:ext cx="5144900" cy="412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051" y="8755046"/>
            <a:ext cx="2994698" cy="53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b" anchorCtr="0" compatLnSpc="1">
            <a:prstTxWarp prst="textNoShape">
              <a:avLst/>
            </a:prstTxWarp>
          </a:bodyPr>
          <a:lstStyle>
            <a:lvl1pPr algn="r" defTabSz="907823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724900"/>
            <a:ext cx="6997700" cy="5924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67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10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11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43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9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3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03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6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12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25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23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09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11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8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57200" y="2660253"/>
            <a:ext cx="5067300" cy="1025922"/>
          </a:xfrm>
        </p:spPr>
        <p:txBody>
          <a:bodyPr wrap="square" anchor="b" anchorCtr="0">
            <a:spAutoFit/>
          </a:bodyPr>
          <a:lstStyle>
            <a:lvl1pPr algn="l">
              <a:lnSpc>
                <a:spcPts val="4000"/>
              </a:lnSpc>
              <a:defRPr sz="3600" b="0" i="0" smtClean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57200" y="4165390"/>
            <a:ext cx="5048250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78117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507682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047450" y="2789252"/>
            <a:ext cx="2648874" cy="123689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Yellow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0"/>
            <a:ext cx="4130567" cy="6858000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8000" dirty="0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8" name="Picture 7" descr="cloud.png"/>
          <p:cNvPicPr>
            <a:picLocks noChangeAspect="1"/>
          </p:cNvPicPr>
          <p:nvPr userDrawn="1"/>
        </p:nvPicPr>
        <p:blipFill>
          <a:blip r:embed="rId2" cstate="print"/>
          <a:srcRect b="25642"/>
          <a:stretch>
            <a:fillRect/>
          </a:stretch>
        </p:blipFill>
        <p:spPr>
          <a:xfrm>
            <a:off x="-1" y="5302799"/>
            <a:ext cx="9144001" cy="1573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38150" y="2177032"/>
            <a:ext cx="3466788" cy="1661993"/>
          </a:xfrm>
        </p:spPr>
        <p:txBody>
          <a:bodyPr anchor="ctr" anchorCtr="0"/>
          <a:lstStyle>
            <a:lvl1pPr>
              <a:defRPr sz="6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77127" y="2494220"/>
            <a:ext cx="4572001" cy="1157240"/>
          </a:xfrm>
        </p:spPr>
        <p:txBody>
          <a:bodyPr wrap="square" lIns="0" tIns="0" rIns="0" bIns="0" anchor="ctr" anchorCtr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2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471033" y="1014884"/>
            <a:ext cx="8242126" cy="5315578"/>
          </a:xfrm>
          <a:prstGeom prst="roundRect">
            <a:avLst>
              <a:gd name="adj" fmla="val 2401"/>
            </a:avLst>
          </a:prstGeom>
          <a:solidFill>
            <a:schemeClr val="accent1"/>
          </a:solidFill>
          <a:effectLst/>
        </p:spPr>
        <p:txBody>
          <a:bodyPr wrap="square" lIns="182880" tIns="365760" rIns="137160" bIns="137160" rtlCol="0" anchor="t">
            <a:noAutofit/>
          </a:bodyPr>
          <a:lstStyle/>
          <a:p>
            <a:pPr marL="228600" lvl="0" indent="-228600">
              <a:lnSpc>
                <a:spcPct val="130000"/>
              </a:lnSpc>
              <a:spcBef>
                <a:spcPts val="100"/>
              </a:spcBef>
              <a:spcAft>
                <a:spcPts val="600"/>
              </a:spcAft>
              <a:buClr>
                <a:srgbClr val="0085C3"/>
              </a:buClr>
              <a:buFont typeface="Arial" pitchFamily="34" charset="0"/>
              <a:buChar char="•"/>
            </a:pPr>
            <a:endParaRPr lang="en-US" sz="1300" kern="0" dirty="0">
              <a:solidFill>
                <a:schemeClr val="tx2"/>
              </a:solidFill>
              <a:latin typeface="Museo Sans For Dell" pitchFamily="2" charset="0"/>
            </a:endParaRPr>
          </a:p>
        </p:txBody>
      </p:sp>
      <p:pic>
        <p:nvPicPr>
          <p:cNvPr id="10" name="Picture 9" descr="Cloudscape-PPT-Ready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25" b="20172"/>
          <a:stretch/>
        </p:blipFill>
        <p:spPr>
          <a:xfrm flipH="1">
            <a:off x="0" y="4575505"/>
            <a:ext cx="9144000" cy="22824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 bwMode="white">
          <a:xfrm>
            <a:off x="4681266" y="1280161"/>
            <a:ext cx="3950370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 bwMode="white">
          <a:xfrm>
            <a:off x="615169" y="1280160"/>
            <a:ext cx="3941478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471033" y="1014884"/>
            <a:ext cx="8242126" cy="5315578"/>
          </a:xfrm>
          <a:prstGeom prst="roundRect">
            <a:avLst>
              <a:gd name="adj" fmla="val 2401"/>
            </a:avLst>
          </a:prstGeom>
          <a:solidFill>
            <a:schemeClr val="accent1"/>
          </a:solidFill>
          <a:effectLst/>
        </p:spPr>
        <p:txBody>
          <a:bodyPr wrap="square" lIns="182880" tIns="365760" rIns="137160" bIns="137160" rtlCol="0" anchor="t">
            <a:noAutofit/>
          </a:bodyPr>
          <a:lstStyle/>
          <a:p>
            <a:pPr marL="228600" lvl="0" indent="-228600">
              <a:lnSpc>
                <a:spcPct val="130000"/>
              </a:lnSpc>
              <a:spcBef>
                <a:spcPts val="100"/>
              </a:spcBef>
              <a:spcAft>
                <a:spcPts val="600"/>
              </a:spcAft>
              <a:buClr>
                <a:srgbClr val="0085C3"/>
              </a:buClr>
              <a:buFont typeface="Arial" pitchFamily="34" charset="0"/>
              <a:buChar char="•"/>
            </a:pPr>
            <a:endParaRPr lang="en-US" sz="1300" kern="0" dirty="0">
              <a:solidFill>
                <a:schemeClr val="tx2"/>
              </a:solidFill>
              <a:latin typeface="Museo Sans For Dell" pitchFamily="2" charset="0"/>
            </a:endParaRPr>
          </a:p>
        </p:txBody>
      </p:sp>
      <p:pic>
        <p:nvPicPr>
          <p:cNvPr id="10" name="Picture 9" descr="Cloudscape-PPT-Ready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25" b="20172"/>
          <a:stretch/>
        </p:blipFill>
        <p:spPr>
          <a:xfrm flipH="1">
            <a:off x="0" y="4575505"/>
            <a:ext cx="9144000" cy="22824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16017" y="1280160"/>
            <a:ext cx="7921592" cy="1261884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8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6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400" baseline="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2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71016"/>
            <a:ext cx="4023360" cy="489043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57200" y="1271016"/>
            <a:ext cx="4023360" cy="4890434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7"/>
          </p:nvPr>
        </p:nvSpPr>
        <p:spPr>
          <a:xfrm>
            <a:off x="6858000" y="369346"/>
            <a:ext cx="1827213" cy="6348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3"/>
          </p:nvPr>
        </p:nvSpPr>
        <p:spPr>
          <a:xfrm>
            <a:off x="457200" y="1346256"/>
            <a:ext cx="4113212" cy="2280300"/>
          </a:xfrm>
        </p:spPr>
        <p:txBody>
          <a:bodyPr lIns="182880" tIns="457200" rIns="182880" bIns="182880">
            <a:normAutofit/>
          </a:bodyPr>
          <a:lstStyle>
            <a:lvl1pPr marL="112713" indent="-112713">
              <a:lnSpc>
                <a:spcPct val="110000"/>
              </a:lnSpc>
              <a:buClr>
                <a:schemeClr val="accent4"/>
              </a:buClr>
              <a:defRPr sz="1200">
                <a:solidFill>
                  <a:srgbClr val="444444"/>
                </a:solidFill>
              </a:defRPr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562"/>
            <a:ext cx="5942189" cy="850392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4949" y="1347840"/>
            <a:ext cx="8250874" cy="4579200"/>
          </a:xfrm>
          <a:prstGeom prst="rect">
            <a:avLst/>
          </a:prstGeom>
          <a:noFill/>
          <a:ln w="6350" cmpd="sng">
            <a:solidFill>
              <a:srgbClr val="B4B4B4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2000" kern="1200" dirty="0" err="1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82637" y="1347840"/>
            <a:ext cx="0" cy="4579200"/>
          </a:xfrm>
          <a:prstGeom prst="line">
            <a:avLst/>
          </a:prstGeom>
          <a:ln w="6350" cmpd="sng">
            <a:solidFill>
              <a:schemeClr val="tx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1"/>
            <a:endCxn id="6" idx="3"/>
          </p:cNvCxnSpPr>
          <p:nvPr userDrawn="1"/>
        </p:nvCxnSpPr>
        <p:spPr>
          <a:xfrm>
            <a:off x="464949" y="3637440"/>
            <a:ext cx="8250874" cy="0"/>
          </a:xfrm>
          <a:prstGeom prst="line">
            <a:avLst/>
          </a:prstGeom>
          <a:ln w="3175" cmpd="sng">
            <a:solidFill>
              <a:schemeClr val="tx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457200" y="1339200"/>
            <a:ext cx="4129758" cy="345600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rIns="18288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Background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4590663" y="1339200"/>
            <a:ext cx="4130939" cy="345600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rIns="18288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Requirements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457200" y="3634320"/>
            <a:ext cx="4131689" cy="345600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lIns="182880" rIns="18288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Solution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4590663" y="3634320"/>
            <a:ext cx="4127826" cy="345600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square" lIns="182880" rIns="18288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4"/>
          </p:nvPr>
        </p:nvSpPr>
        <p:spPr>
          <a:xfrm>
            <a:off x="4533254" y="1346256"/>
            <a:ext cx="4100879" cy="2280300"/>
          </a:xfrm>
        </p:spPr>
        <p:txBody>
          <a:bodyPr lIns="182880" tIns="457200" rIns="182880" bIns="182880">
            <a:normAutofit/>
          </a:bodyPr>
          <a:lstStyle>
            <a:lvl1pPr marL="112713" indent="-112713">
              <a:lnSpc>
                <a:spcPct val="110000"/>
              </a:lnSpc>
              <a:buClr>
                <a:schemeClr val="accent3"/>
              </a:buClr>
              <a:defRPr sz="1200">
                <a:solidFill>
                  <a:srgbClr val="444444"/>
                </a:solidFill>
              </a:defRPr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Content Placeholder 22"/>
          <p:cNvSpPr>
            <a:spLocks noGrp="1"/>
          </p:cNvSpPr>
          <p:nvPr>
            <p:ph sz="quarter" idx="15"/>
          </p:nvPr>
        </p:nvSpPr>
        <p:spPr>
          <a:xfrm>
            <a:off x="457200" y="3634320"/>
            <a:ext cx="4113212" cy="2280300"/>
          </a:xfrm>
        </p:spPr>
        <p:txBody>
          <a:bodyPr lIns="182880" tIns="457200" rIns="182880" bIns="182880">
            <a:normAutofit/>
          </a:bodyPr>
          <a:lstStyle>
            <a:lvl1pPr marL="112713" indent="-112713">
              <a:lnSpc>
                <a:spcPct val="110000"/>
              </a:lnSpc>
              <a:buClr>
                <a:schemeClr val="bg1"/>
              </a:buClr>
              <a:defRPr sz="1200">
                <a:solidFill>
                  <a:srgbClr val="444444"/>
                </a:solidFill>
              </a:defRPr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Content Placeholder 22"/>
          <p:cNvSpPr>
            <a:spLocks noGrp="1"/>
          </p:cNvSpPr>
          <p:nvPr>
            <p:ph sz="quarter" idx="16"/>
          </p:nvPr>
        </p:nvSpPr>
        <p:spPr>
          <a:xfrm>
            <a:off x="4544169" y="3634320"/>
            <a:ext cx="4113212" cy="2280300"/>
          </a:xfrm>
        </p:spPr>
        <p:txBody>
          <a:bodyPr lIns="182880" tIns="457200" rIns="182880" bIns="182880">
            <a:normAutofit/>
          </a:bodyPr>
          <a:lstStyle>
            <a:lvl1pPr marL="112713" indent="-112713">
              <a:lnSpc>
                <a:spcPct val="110000"/>
              </a:lnSpc>
              <a:buClr>
                <a:schemeClr val="accent2"/>
              </a:buClr>
              <a:defRPr sz="1200">
                <a:solidFill>
                  <a:srgbClr val="444444"/>
                </a:solidFill>
              </a:defRPr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84948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5C3"/>
          </a:solidFill>
          <a:ln w="9525" cap="flat" cmpd="sng" algn="ctr">
            <a:noFill/>
            <a:prstDash val="solid"/>
          </a:ln>
          <a:effectLst/>
        </p:spPr>
        <p:txBody>
          <a:bodyPr lIns="91435" tIns="45718" rIns="91435" bIns="4571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 Sans For Dell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71016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57200" y="800100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71016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726236" y="1271016"/>
            <a:ext cx="3950370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57200" y="1271016"/>
            <a:ext cx="3941478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261562"/>
            <a:ext cx="8248650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73969"/>
            <a:ext cx="8248650" cy="10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4" name="TextBox 13"/>
          <p:cNvSpPr txBox="1"/>
          <p:nvPr userDrawn="1"/>
        </p:nvSpPr>
        <p:spPr bwMode="black">
          <a:xfrm>
            <a:off x="440237" y="6457435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 userDrawn="1"/>
        </p:nvSpPr>
        <p:spPr bwMode="black">
          <a:xfrm>
            <a:off x="752475" y="6447622"/>
            <a:ext cx="933450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00" kern="12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6" name="TextBox 15"/>
          <p:cNvSpPr txBox="1"/>
          <p:nvPr/>
        </p:nvSpPr>
        <p:spPr bwMode="black">
          <a:xfrm>
            <a:off x="1895475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7/21/2016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697795" y="6285240"/>
            <a:ext cx="989005" cy="461818"/>
          </a:xfrm>
          <a:prstGeom prst="rect">
            <a:avLst/>
          </a:prstGeom>
        </p:spPr>
      </p:pic>
      <p:sp>
        <p:nvSpPr>
          <p:cNvPr id="2" name="fl" descr="                              Dell - Internal Use - Confidential&#10;"/>
          <p:cNvSpPr txBox="1"/>
          <p:nvPr userDrawn="1"/>
        </p:nvSpPr>
        <p:spPr>
          <a:xfrm>
            <a:off x="0" y="6327394"/>
            <a:ext cx="2669320" cy="56400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2000" dirty="0" err="1" smtClean="0">
              <a:latin typeface="+mn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4" r:id="rId1"/>
    <p:sldLayoutId id="2147483910" r:id="rId2"/>
    <p:sldLayoutId id="2147483893" r:id="rId3"/>
    <p:sldLayoutId id="2147483894" r:id="rId4"/>
    <p:sldLayoutId id="2147483896" r:id="rId5"/>
    <p:sldLayoutId id="2147483897" r:id="rId6"/>
    <p:sldLayoutId id="2147483908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38" r:id="rId13"/>
    <p:sldLayoutId id="2147483939" r:id="rId14"/>
    <p:sldLayoutId id="2147483940" r:id="rId15"/>
    <p:sldLayoutId id="2147483922" r:id="rId16"/>
    <p:sldLayoutId id="2147483929" r:id="rId17"/>
    <p:sldLayoutId id="2147483907" r:id="rId18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cap="none" baseline="0">
          <a:solidFill>
            <a:schemeClr val="bg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bg1"/>
        </a:buClr>
        <a:buFont typeface="Arial" pitchFamily="34" charset="0"/>
        <a:buChar char="•"/>
        <a:defRPr sz="2000">
          <a:solidFill>
            <a:schemeClr val="tx1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8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43867" y="931333"/>
            <a:ext cx="5003800" cy="3539067"/>
          </a:xfrm>
          <a:prstGeom prst="round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2"/>
                </a:solidFill>
                <a:latin typeface="+mn-lt"/>
              </a:rPr>
              <a:t>m</a:t>
            </a:r>
            <a:r>
              <a:rPr lang="en-US" sz="2000" dirty="0" smtClean="0">
                <a:solidFill>
                  <a:schemeClr val="bg2"/>
                </a:solidFill>
                <a:latin typeface="+mn-lt"/>
              </a:rPr>
              <a:t>odel</a:t>
            </a: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57200" y="261562"/>
            <a:ext cx="6025235" cy="485105"/>
          </a:xfrm>
        </p:spPr>
        <p:txBody>
          <a:bodyPr/>
          <a:lstStyle/>
          <a:p>
            <a:r>
              <a:rPr lang="en-US" dirty="0" smtClean="0"/>
              <a:t>Transactional Workflow: Update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918131"/>
              </p:ext>
            </p:extLst>
          </p:nvPr>
        </p:nvGraphicFramePr>
        <p:xfrm>
          <a:off x="304800" y="2472266"/>
          <a:ext cx="292946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08805"/>
              </p:ext>
            </p:extLst>
          </p:nvPr>
        </p:nvGraphicFramePr>
        <p:xfrm>
          <a:off x="4021666" y="1710275"/>
          <a:ext cx="44196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1"/>
                <a:gridCol w="1354666"/>
                <a:gridCol w="2201334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05596"/>
              </p:ext>
            </p:extLst>
          </p:nvPr>
        </p:nvGraphicFramePr>
        <p:xfrm>
          <a:off x="4217529" y="3155303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72372" y="2918227"/>
            <a:ext cx="909352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err="1" smtClean="0">
                <a:latin typeface="+mn-lt"/>
              </a:rPr>
              <a:t>Salesforce</a:t>
            </a:r>
            <a:endParaRPr lang="en-US" sz="1200" dirty="0" smtClean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350" y="1918179"/>
            <a:ext cx="909352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err="1" smtClean="0">
                <a:latin typeface="+mn-lt"/>
              </a:rPr>
              <a:t>Salesforce</a:t>
            </a:r>
            <a:endParaRPr lang="en-US" sz="1200" dirty="0" smtClean="0"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 Update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83780"/>
              </p:ext>
            </p:extLst>
          </p:nvPr>
        </p:nvGraphicFramePr>
        <p:xfrm>
          <a:off x="5746609" y="3155303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01452" y="2918227"/>
            <a:ext cx="78098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NetSuite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616855"/>
              </p:ext>
            </p:extLst>
          </p:nvPr>
        </p:nvGraphicFramePr>
        <p:xfrm>
          <a:off x="7325924" y="3155303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GC</a:t>
                      </a:r>
                      <a:r>
                        <a:rPr lang="en-US" sz="900" baseline="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GC2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GC3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280767" y="2918227"/>
            <a:ext cx="138531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Google Contacts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149796"/>
              </p:ext>
            </p:extLst>
          </p:nvPr>
        </p:nvGraphicFramePr>
        <p:xfrm>
          <a:off x="2565964" y="5494877"/>
          <a:ext cx="1952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45600"/>
              </p:ext>
            </p:extLst>
          </p:nvPr>
        </p:nvGraphicFramePr>
        <p:xfrm>
          <a:off x="5558366" y="5494878"/>
          <a:ext cx="292946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GC1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17" idx="0"/>
          </p:cNvCxnSpPr>
          <p:nvPr/>
        </p:nvCxnSpPr>
        <p:spPr>
          <a:xfrm flipH="1">
            <a:off x="3542453" y="3556000"/>
            <a:ext cx="2282614" cy="193887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67207" y="4700681"/>
            <a:ext cx="11288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NetSuite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DIFF Channel</a:t>
            </a:r>
          </a:p>
        </p:txBody>
      </p:sp>
      <p:cxnSp>
        <p:nvCxnSpPr>
          <p:cNvPr id="22" name="Straight Arrow Connector 21"/>
          <p:cNvCxnSpPr>
            <a:endCxn id="18" idx="0"/>
          </p:cNvCxnSpPr>
          <p:nvPr/>
        </p:nvCxnSpPr>
        <p:spPr>
          <a:xfrm flipH="1">
            <a:off x="7023099" y="3556000"/>
            <a:ext cx="351368" cy="193887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98783" y="4996147"/>
            <a:ext cx="13853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Google Contacts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FULL Channel</a:t>
            </a:r>
          </a:p>
        </p:txBody>
      </p:sp>
      <p:cxnSp>
        <p:nvCxnSpPr>
          <p:cNvPr id="25" name="Straight Arrow Connector 24"/>
          <p:cNvCxnSpPr>
            <a:stCxn id="3" idx="3"/>
            <a:endCxn id="4" idx="1"/>
          </p:cNvCxnSpPr>
          <p:nvPr/>
        </p:nvCxnSpPr>
        <p:spPr>
          <a:xfrm>
            <a:off x="3234267" y="2700866"/>
            <a:ext cx="609600" cy="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599080"/>
              </p:ext>
            </p:extLst>
          </p:nvPr>
        </p:nvGraphicFramePr>
        <p:xfrm>
          <a:off x="4021660" y="1710269"/>
          <a:ext cx="44196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1"/>
                <a:gridCol w="1354666"/>
                <a:gridCol w="2201334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rgbClr val="FF0000"/>
                          </a:solidFill>
                        </a:rPr>
                        <a:t>Robert</a:t>
                      </a:r>
                      <a:endParaRPr 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566880" y="2858219"/>
            <a:ext cx="3740257" cy="621581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45657" y="2108200"/>
            <a:ext cx="497276" cy="1371600"/>
          </a:xfrm>
          <a:prstGeom prst="straightConnector1">
            <a:avLst/>
          </a:prstGeom>
          <a:ln w="63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45657" y="2108200"/>
            <a:ext cx="1479410" cy="13716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345657" y="2108200"/>
            <a:ext cx="3028810" cy="13716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65026" y="56200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+mn-lt"/>
              </a:rPr>
              <a:t>Repository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234268" y="905654"/>
            <a:ext cx="5300133" cy="3539067"/>
          </a:xfrm>
          <a:prstGeom prst="round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model: </a:t>
            </a:r>
            <a:r>
              <a:rPr lang="en-US" sz="1600" b="1" dirty="0" smtClean="0">
                <a:solidFill>
                  <a:schemeClr val="bg2"/>
                </a:solidFill>
                <a:latin typeface="+mn-lt"/>
              </a:rPr>
              <a:t>Contacts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34268" y="2446588"/>
            <a:ext cx="682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04348"/>
              </p:ext>
            </p:extLst>
          </p:nvPr>
        </p:nvGraphicFramePr>
        <p:xfrm>
          <a:off x="564057" y="2217988"/>
          <a:ext cx="29294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91"/>
                <a:gridCol w="775252"/>
                <a:gridCol w="914400"/>
                <a:gridCol w="759425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Middle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WD1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Bret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991884"/>
              </p:ext>
            </p:extLst>
          </p:nvPr>
        </p:nvGraphicFramePr>
        <p:xfrm>
          <a:off x="4144065" y="2151576"/>
          <a:ext cx="352371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72"/>
                <a:gridCol w="879928"/>
                <a:gridCol w="944217"/>
                <a:gridCol w="896094"/>
              </a:tblGrid>
              <a:tr h="15106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</a:t>
                      </a:r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Middlle</a:t>
                      </a:r>
                      <a:r>
                        <a:rPr lang="en-US" sz="900" dirty="0" smtClean="0"/>
                        <a:t>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Bret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rgbClr val="FF0000"/>
                          </a:solidFill>
                        </a:rPr>
                        <a:t>Raymond</a:t>
                      </a:r>
                      <a:endParaRPr lang="en-US" sz="9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  <a:endParaRPr lang="en-US" sz="900" dirty="0" smtClean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Jack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  <a:endParaRPr lang="en-US" sz="900" dirty="0" smtClean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Norman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  <a:endParaRPr lang="en-US" sz="9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649782" y="1641405"/>
            <a:ext cx="948268" cy="510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latin typeface="+mn-lt"/>
              </a:rPr>
              <a:t>Workday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latin typeface="+mn-lt"/>
              </a:rPr>
              <a:t> Update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89798" y="4469431"/>
            <a:ext cx="7995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Workday</a:t>
            </a:r>
            <a:r>
              <a:rPr lang="en-US" sz="1200" dirty="0" smtClean="0">
                <a:latin typeface="+mn-lt"/>
              </a:rPr>
              <a:t/>
            </a:r>
            <a:br>
              <a:rPr lang="en-US" sz="1200" dirty="0" smtClean="0">
                <a:latin typeface="+mn-lt"/>
              </a:rPr>
            </a:br>
            <a:r>
              <a:rPr lang="en-US" sz="1200" dirty="0">
                <a:latin typeface="+mn-lt"/>
              </a:rPr>
              <a:t>c</a:t>
            </a:r>
            <a:r>
              <a:rPr lang="en-US" sz="1200" dirty="0" smtClean="0">
                <a:latin typeface="+mn-lt"/>
              </a:rPr>
              <a:t>hannel</a:t>
            </a:r>
            <a:endParaRPr lang="en-US" sz="1200" dirty="0" smtClean="0">
              <a:latin typeface="+mn-lt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5670"/>
              </p:ext>
            </p:extLst>
          </p:nvPr>
        </p:nvGraphicFramePr>
        <p:xfrm>
          <a:off x="5826910" y="3376967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</a:t>
                      </a:r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WD1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WD2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WD3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781753" y="3139891"/>
            <a:ext cx="79957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Workday</a:t>
            </a:r>
            <a:endParaRPr lang="en-US" sz="1200" dirty="0" smtClean="0">
              <a:latin typeface="+mn-lt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74856"/>
              </p:ext>
            </p:extLst>
          </p:nvPr>
        </p:nvGraphicFramePr>
        <p:xfrm>
          <a:off x="6490777" y="4854203"/>
          <a:ext cx="143132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352"/>
                <a:gridCol w="941974"/>
              </a:tblGrid>
              <a:tr h="14172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Middle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WD1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Raymond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6166131" y="3762796"/>
            <a:ext cx="817296" cy="109140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42877" y="2542390"/>
            <a:ext cx="2021371" cy="113760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27"/>
          <p:cNvSpPr txBox="1">
            <a:spLocks/>
          </p:cNvSpPr>
          <p:nvPr/>
        </p:nvSpPr>
        <p:spPr>
          <a:xfrm>
            <a:off x="457200" y="261563"/>
            <a:ext cx="2944878" cy="103276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cap="none" baseline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r>
              <a:rPr lang="en-US" kern="0" dirty="0" smtClean="0"/>
              <a:t>Ranked sources </a:t>
            </a:r>
            <a:r>
              <a:rPr lang="en-US" kern="0" dirty="0" err="1" smtClean="0"/>
              <a:t>postback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147282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43867" y="931333"/>
            <a:ext cx="5003800" cy="3539067"/>
          </a:xfrm>
          <a:prstGeom prst="round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2"/>
                </a:solidFill>
                <a:latin typeface="+mn-lt"/>
              </a:rPr>
              <a:t>MDM Data</a:t>
            </a: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Transactional Workflow: Create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825155"/>
              </p:ext>
            </p:extLst>
          </p:nvPr>
        </p:nvGraphicFramePr>
        <p:xfrm>
          <a:off x="304800" y="2472266"/>
          <a:ext cx="292946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Moul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829160"/>
              </p:ext>
            </p:extLst>
          </p:nvPr>
        </p:nvGraphicFramePr>
        <p:xfrm>
          <a:off x="5918206" y="1735676"/>
          <a:ext cx="267546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93"/>
                <a:gridCol w="820066"/>
                <a:gridCol w="1332608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Mitchell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Stewart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Macosky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Rick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Nucci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43004"/>
              </p:ext>
            </p:extLst>
          </p:nvPr>
        </p:nvGraphicFramePr>
        <p:xfrm>
          <a:off x="4217529" y="3155303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72372" y="2918227"/>
            <a:ext cx="34657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SF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268" y="2192872"/>
            <a:ext cx="89915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SF Update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75622"/>
              </p:ext>
            </p:extLst>
          </p:nvPr>
        </p:nvGraphicFramePr>
        <p:xfrm>
          <a:off x="5746609" y="3176759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01452" y="2939683"/>
            <a:ext cx="38343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070032"/>
              </p:ext>
            </p:extLst>
          </p:nvPr>
        </p:nvGraphicFramePr>
        <p:xfrm>
          <a:off x="7325924" y="3176759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280767" y="2939683"/>
            <a:ext cx="67197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GOOG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59599"/>
              </p:ext>
            </p:extLst>
          </p:nvPr>
        </p:nvGraphicFramePr>
        <p:xfrm>
          <a:off x="2565964" y="5494877"/>
          <a:ext cx="1952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Moul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37981"/>
              </p:ext>
            </p:extLst>
          </p:nvPr>
        </p:nvGraphicFramePr>
        <p:xfrm>
          <a:off x="5558366" y="5494878"/>
          <a:ext cx="1952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Moul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64805" y="4694474"/>
            <a:ext cx="1305165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NS Diff Channel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Create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43698" y="4853373"/>
            <a:ext cx="1589731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GOOG Full Channel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Create</a:t>
            </a:r>
          </a:p>
        </p:txBody>
      </p:sp>
      <p:cxnSp>
        <p:nvCxnSpPr>
          <p:cNvPr id="25" name="Straight Arrow Connector 24"/>
          <p:cNvCxnSpPr>
            <a:stCxn id="3" idx="3"/>
            <a:endCxn id="4" idx="1"/>
          </p:cNvCxnSpPr>
          <p:nvPr/>
        </p:nvCxnSpPr>
        <p:spPr>
          <a:xfrm>
            <a:off x="3234267" y="2700866"/>
            <a:ext cx="609600" cy="1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9533" y="2819400"/>
            <a:ext cx="3530600" cy="804333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69780" y="3479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00034"/>
              </p:ext>
            </p:extLst>
          </p:nvPr>
        </p:nvGraphicFramePr>
        <p:xfrm>
          <a:off x="4021666" y="1849972"/>
          <a:ext cx="164253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533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</a:t>
                      </a:r>
                      <a:endParaRPr lang="en-US" sz="9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 First</a:t>
                      </a:r>
                      <a:r>
                        <a:rPr lang="en-US" sz="900" baseline="0" dirty="0" smtClean="0"/>
                        <a:t> and Last Name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2. Last Name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stCxn id="19" idx="3"/>
            <a:endCxn id="7" idx="1"/>
          </p:cNvCxnSpPr>
          <p:nvPr/>
        </p:nvCxnSpPr>
        <p:spPr>
          <a:xfrm>
            <a:off x="5664199" y="2192872"/>
            <a:ext cx="254007" cy="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664199" y="2446869"/>
            <a:ext cx="2540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9" idx="1"/>
          </p:cNvCxnSpPr>
          <p:nvPr/>
        </p:nvCxnSpPr>
        <p:spPr>
          <a:xfrm flipV="1">
            <a:off x="3234267" y="2192872"/>
            <a:ext cx="787399" cy="507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797784"/>
              </p:ext>
            </p:extLst>
          </p:nvPr>
        </p:nvGraphicFramePr>
        <p:xfrm>
          <a:off x="5918200" y="1735670"/>
          <a:ext cx="2675467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93"/>
                <a:gridCol w="820066"/>
                <a:gridCol w="1332608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Mitchell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Stewart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Macosky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Rick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Nucci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rgbClr val="FF0000"/>
                          </a:solidFill>
                        </a:rPr>
                        <a:t>jkl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Bob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Moul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9890"/>
              </p:ext>
            </p:extLst>
          </p:nvPr>
        </p:nvGraphicFramePr>
        <p:xfrm>
          <a:off x="4217523" y="3155297"/>
          <a:ext cx="109784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rgbClr val="FF0000"/>
                          </a:solidFill>
                        </a:rPr>
                        <a:t>jkl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stCxn id="3" idx="3"/>
          </p:cNvCxnSpPr>
          <p:nvPr/>
        </p:nvCxnSpPr>
        <p:spPr>
          <a:xfrm>
            <a:off x="3234267" y="2700866"/>
            <a:ext cx="2760133" cy="59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234267" y="2700866"/>
            <a:ext cx="1043611" cy="1481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347637"/>
              </p:ext>
            </p:extLst>
          </p:nvPr>
        </p:nvGraphicFramePr>
        <p:xfrm>
          <a:off x="5746603" y="3176753"/>
          <a:ext cx="109784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rgbClr val="FF0000"/>
                          </a:solidFill>
                        </a:rPr>
                        <a:t>jkl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77964"/>
              </p:ext>
            </p:extLst>
          </p:nvPr>
        </p:nvGraphicFramePr>
        <p:xfrm>
          <a:off x="7325918" y="3176753"/>
          <a:ext cx="109784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rgbClr val="FF0000"/>
                          </a:solidFill>
                        </a:rPr>
                        <a:t>jkl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17" idx="0"/>
          </p:cNvCxnSpPr>
          <p:nvPr/>
        </p:nvCxnSpPr>
        <p:spPr>
          <a:xfrm flipH="1">
            <a:off x="3542453" y="4182533"/>
            <a:ext cx="2248749" cy="13123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8" idx="0"/>
          </p:cNvCxnSpPr>
          <p:nvPr/>
        </p:nvCxnSpPr>
        <p:spPr>
          <a:xfrm flipH="1">
            <a:off x="6534855" y="4182533"/>
            <a:ext cx="839612" cy="131234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5771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23" grpId="0"/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94269"/>
              </p:ext>
            </p:extLst>
          </p:nvPr>
        </p:nvGraphicFramePr>
        <p:xfrm>
          <a:off x="5746603" y="3155297"/>
          <a:ext cx="109784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GR4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26244"/>
              </p:ext>
            </p:extLst>
          </p:nvPr>
        </p:nvGraphicFramePr>
        <p:xfrm>
          <a:off x="4217523" y="3155297"/>
          <a:ext cx="109784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SF4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GR4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81646"/>
              </p:ext>
            </p:extLst>
          </p:nvPr>
        </p:nvGraphicFramePr>
        <p:xfrm>
          <a:off x="5918200" y="1735670"/>
          <a:ext cx="2301672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93"/>
                <a:gridCol w="820066"/>
                <a:gridCol w="958813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GR4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Ronald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Reed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843867" y="931333"/>
            <a:ext cx="4531648" cy="3539067"/>
          </a:xfrm>
          <a:prstGeom prst="round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model: </a:t>
            </a:r>
            <a:r>
              <a:rPr lang="en-US" sz="1600" b="1" dirty="0" smtClean="0">
                <a:solidFill>
                  <a:schemeClr val="bg2"/>
                </a:solidFill>
                <a:latin typeface="+mn-lt"/>
              </a:rPr>
              <a:t>Contacts</a:t>
            </a: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57200" y="261562"/>
            <a:ext cx="3081867" cy="443198"/>
          </a:xfrm>
        </p:spPr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44138"/>
              </p:ext>
            </p:extLst>
          </p:nvPr>
        </p:nvGraphicFramePr>
        <p:xfrm>
          <a:off x="5918207" y="1735676"/>
          <a:ext cx="230166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504"/>
                <a:gridCol w="787940"/>
                <a:gridCol w="992221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731491"/>
              </p:ext>
            </p:extLst>
          </p:nvPr>
        </p:nvGraphicFramePr>
        <p:xfrm>
          <a:off x="304800" y="2472266"/>
          <a:ext cx="292946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Ronald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Reed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33966"/>
              </p:ext>
            </p:extLst>
          </p:nvPr>
        </p:nvGraphicFramePr>
        <p:xfrm>
          <a:off x="4217529" y="3155303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72372" y="2918227"/>
            <a:ext cx="909352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err="1" smtClean="0">
                <a:latin typeface="+mn-lt"/>
              </a:rPr>
              <a:t>Salesforce</a:t>
            </a:r>
            <a:endParaRPr lang="en-US" sz="1200" dirty="0" smtClean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268" y="2192872"/>
            <a:ext cx="146193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err="1" smtClean="0">
                <a:latin typeface="+mn-lt"/>
              </a:rPr>
              <a:t>Salesforce</a:t>
            </a:r>
            <a:r>
              <a:rPr lang="en-US" sz="1200" dirty="0" smtClean="0">
                <a:latin typeface="+mn-lt"/>
              </a:rPr>
              <a:t> Update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509305"/>
              </p:ext>
            </p:extLst>
          </p:nvPr>
        </p:nvGraphicFramePr>
        <p:xfrm>
          <a:off x="5746609" y="3155303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01452" y="2918227"/>
            <a:ext cx="78098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NetSuite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073844"/>
              </p:ext>
            </p:extLst>
          </p:nvPr>
        </p:nvGraphicFramePr>
        <p:xfrm>
          <a:off x="4122444" y="5066845"/>
          <a:ext cx="1952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Ronald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Reed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64805" y="4694474"/>
            <a:ext cx="1766830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NetSuite DIFF Channel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Create</a:t>
            </a:r>
          </a:p>
        </p:txBody>
      </p:sp>
      <p:cxnSp>
        <p:nvCxnSpPr>
          <p:cNvPr id="25" name="Straight Arrow Connector 24"/>
          <p:cNvCxnSpPr>
            <a:stCxn id="3" idx="3"/>
            <a:endCxn id="4" idx="1"/>
          </p:cNvCxnSpPr>
          <p:nvPr/>
        </p:nvCxnSpPr>
        <p:spPr>
          <a:xfrm>
            <a:off x="3234267" y="2700866"/>
            <a:ext cx="609600" cy="1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2298" y="2819400"/>
            <a:ext cx="3397835" cy="804333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69780" y="3479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022478"/>
              </p:ext>
            </p:extLst>
          </p:nvPr>
        </p:nvGraphicFramePr>
        <p:xfrm>
          <a:off x="4021666" y="1849972"/>
          <a:ext cx="164253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533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</a:t>
                      </a:r>
                      <a:endParaRPr lang="en-US" sz="9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 First</a:t>
                      </a:r>
                      <a:r>
                        <a:rPr lang="en-US" sz="900" baseline="0" dirty="0" smtClean="0"/>
                        <a:t> Name &amp; Last Name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2. Last Name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stCxn id="19" idx="3"/>
            <a:endCxn id="7" idx="1"/>
          </p:cNvCxnSpPr>
          <p:nvPr/>
        </p:nvCxnSpPr>
        <p:spPr>
          <a:xfrm>
            <a:off x="5664199" y="2192872"/>
            <a:ext cx="254008" cy="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664199" y="2446869"/>
            <a:ext cx="2540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9" idx="1"/>
          </p:cNvCxnSpPr>
          <p:nvPr/>
        </p:nvCxnSpPr>
        <p:spPr>
          <a:xfrm flipV="1">
            <a:off x="3234267" y="2192872"/>
            <a:ext cx="787399" cy="507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" idx="3"/>
          </p:cNvCxnSpPr>
          <p:nvPr/>
        </p:nvCxnSpPr>
        <p:spPr>
          <a:xfrm>
            <a:off x="3234267" y="2700866"/>
            <a:ext cx="2760133" cy="59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234267" y="2700866"/>
            <a:ext cx="1043611" cy="1481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7" idx="0"/>
          </p:cNvCxnSpPr>
          <p:nvPr/>
        </p:nvCxnSpPr>
        <p:spPr>
          <a:xfrm flipH="1">
            <a:off x="5098933" y="4250987"/>
            <a:ext cx="692270" cy="81585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5026" y="562001"/>
            <a:ext cx="292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>
                <a:latin typeface="+mn-lt"/>
              </a:rPr>
              <a:t>r</a:t>
            </a:r>
            <a:r>
              <a:rPr lang="en-US" sz="2000" dirty="0" smtClean="0">
                <a:latin typeface="+mn-lt"/>
              </a:rPr>
              <a:t>epository: </a:t>
            </a:r>
            <a:r>
              <a:rPr lang="en-US" sz="2000" b="1" dirty="0" smtClean="0">
                <a:latin typeface="+mn-lt"/>
              </a:rPr>
              <a:t>MDM Cloud</a:t>
            </a:r>
          </a:p>
        </p:txBody>
      </p:sp>
    </p:spTree>
    <p:extLst>
      <p:ext uri="{BB962C8B-B14F-4D97-AF65-F5344CB8AC3E}">
        <p14:creationId xmlns:p14="http://schemas.microsoft.com/office/powerpoint/2010/main" val="22203570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43867" y="931333"/>
            <a:ext cx="4531648" cy="3539067"/>
          </a:xfrm>
          <a:prstGeom prst="round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model: </a:t>
            </a:r>
            <a:r>
              <a:rPr lang="en-US" sz="1600" b="1" dirty="0" smtClean="0">
                <a:solidFill>
                  <a:schemeClr val="bg2"/>
                </a:solidFill>
                <a:latin typeface="+mn-lt"/>
              </a:rPr>
              <a:t>Contacts</a:t>
            </a: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57200" y="261562"/>
            <a:ext cx="3081867" cy="443198"/>
          </a:xfrm>
        </p:spPr>
        <p:txBody>
          <a:bodyPr/>
          <a:lstStyle/>
          <a:p>
            <a:r>
              <a:rPr lang="en-US" dirty="0" smtClean="0"/>
              <a:t>Create (cont’d)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466253"/>
              </p:ext>
            </p:extLst>
          </p:nvPr>
        </p:nvGraphicFramePr>
        <p:xfrm>
          <a:off x="304800" y="2472266"/>
          <a:ext cx="29294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40"/>
                <a:gridCol w="799381"/>
                <a:gridCol w="851380"/>
                <a:gridCol w="732367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Gender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Ronnie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Reed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916082"/>
              </p:ext>
            </p:extLst>
          </p:nvPr>
        </p:nvGraphicFramePr>
        <p:xfrm>
          <a:off x="5918207" y="1735676"/>
          <a:ext cx="23016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504"/>
                <a:gridCol w="787940"/>
                <a:gridCol w="992221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Ronald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87201"/>
              </p:ext>
            </p:extLst>
          </p:nvPr>
        </p:nvGraphicFramePr>
        <p:xfrm>
          <a:off x="4217529" y="3155303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72372" y="2918227"/>
            <a:ext cx="909352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err="1" smtClean="0">
                <a:latin typeface="+mn-lt"/>
              </a:rPr>
              <a:t>Salesforce</a:t>
            </a:r>
            <a:endParaRPr lang="en-US" sz="1200" dirty="0" smtClean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268" y="2192872"/>
            <a:ext cx="133357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NetSuite Update</a:t>
            </a:r>
          </a:p>
        </p:txBody>
      </p:sp>
      <p:graphicFrame>
        <p:nvGraphicFramePr>
          <p:cNvPr id="13" name="Table 12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692506"/>
              </p:ext>
            </p:extLst>
          </p:nvPr>
        </p:nvGraphicFramePr>
        <p:xfrm>
          <a:off x="5746609" y="3326753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425352" y="3070627"/>
            <a:ext cx="78098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NetSuite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618303"/>
              </p:ext>
            </p:extLst>
          </p:nvPr>
        </p:nvGraphicFramePr>
        <p:xfrm>
          <a:off x="4122444" y="5066845"/>
          <a:ext cx="1952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Gender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Ronnie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64805" y="4694474"/>
            <a:ext cx="1895199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err="1" smtClean="0">
                <a:latin typeface="+mn-lt"/>
              </a:rPr>
              <a:t>Salesforce</a:t>
            </a:r>
            <a:r>
              <a:rPr lang="en-US" sz="1200" dirty="0" smtClean="0">
                <a:latin typeface="+mn-lt"/>
              </a:rPr>
              <a:t> DIFF Channel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Update</a:t>
            </a:r>
          </a:p>
        </p:txBody>
      </p:sp>
      <p:cxnSp>
        <p:nvCxnSpPr>
          <p:cNvPr id="25" name="Straight Arrow Connector 24"/>
          <p:cNvCxnSpPr>
            <a:stCxn id="3" idx="3"/>
            <a:endCxn id="4" idx="1"/>
          </p:cNvCxnSpPr>
          <p:nvPr/>
        </p:nvCxnSpPr>
        <p:spPr>
          <a:xfrm>
            <a:off x="3234268" y="2700866"/>
            <a:ext cx="609599" cy="1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 hidden="1"/>
          <p:cNvCxnSpPr/>
          <p:nvPr/>
        </p:nvCxnSpPr>
        <p:spPr>
          <a:xfrm>
            <a:off x="632298" y="2819400"/>
            <a:ext cx="3397835" cy="804333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 hidden="1"/>
          <p:cNvSpPr txBox="1"/>
          <p:nvPr/>
        </p:nvSpPr>
        <p:spPr>
          <a:xfrm>
            <a:off x="3969780" y="3479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59117"/>
              </p:ext>
            </p:extLst>
          </p:nvPr>
        </p:nvGraphicFramePr>
        <p:xfrm>
          <a:off x="4021666" y="1849972"/>
          <a:ext cx="164253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533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</a:t>
                      </a:r>
                      <a:endParaRPr lang="en-US" sz="9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 First</a:t>
                      </a:r>
                      <a:r>
                        <a:rPr lang="en-US" sz="900" baseline="0" dirty="0" smtClean="0"/>
                        <a:t> Name &amp; Last Name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2. Last Name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stCxn id="19" idx="3"/>
            <a:endCxn id="7" idx="1"/>
          </p:cNvCxnSpPr>
          <p:nvPr/>
        </p:nvCxnSpPr>
        <p:spPr>
          <a:xfrm>
            <a:off x="5664199" y="2192872"/>
            <a:ext cx="254008" cy="114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234267" y="2398143"/>
            <a:ext cx="795866" cy="302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002530"/>
              </p:ext>
            </p:extLst>
          </p:nvPr>
        </p:nvGraphicFramePr>
        <p:xfrm>
          <a:off x="5918200" y="1735670"/>
          <a:ext cx="23016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929"/>
                <a:gridCol w="667382"/>
                <a:gridCol w="619712"/>
                <a:gridCol w="592649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Gender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 smtClean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 smtClean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 smtClean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MR4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Ronnie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Reed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89213"/>
              </p:ext>
            </p:extLst>
          </p:nvPr>
        </p:nvGraphicFramePr>
        <p:xfrm>
          <a:off x="4217523" y="3155297"/>
          <a:ext cx="109784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SF4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GR4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Straight Arrow Connector 43" hidden="1"/>
          <p:cNvCxnSpPr>
            <a:stCxn id="3" idx="3"/>
          </p:cNvCxnSpPr>
          <p:nvPr/>
        </p:nvCxnSpPr>
        <p:spPr>
          <a:xfrm>
            <a:off x="3234268" y="2700866"/>
            <a:ext cx="2760132" cy="181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862804"/>
              </p:ext>
            </p:extLst>
          </p:nvPr>
        </p:nvGraphicFramePr>
        <p:xfrm>
          <a:off x="6480028" y="3279122"/>
          <a:ext cx="109784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NS4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r>
                        <a:rPr lang="en-US" sz="900" smtClean="0">
                          <a:solidFill>
                            <a:srgbClr val="FF0000"/>
                          </a:solidFill>
                        </a:rPr>
                        <a:t>R4</a:t>
                      </a:r>
                      <a:endParaRPr 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17" idx="0"/>
          </p:cNvCxnSpPr>
          <p:nvPr/>
        </p:nvCxnSpPr>
        <p:spPr>
          <a:xfrm>
            <a:off x="4514491" y="4286545"/>
            <a:ext cx="584442" cy="7803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5026" y="562001"/>
            <a:ext cx="292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>
                <a:latin typeface="+mn-lt"/>
              </a:rPr>
              <a:t>r</a:t>
            </a:r>
            <a:r>
              <a:rPr lang="en-US" sz="2000" dirty="0" smtClean="0">
                <a:latin typeface="+mn-lt"/>
              </a:rPr>
              <a:t>epository: </a:t>
            </a:r>
            <a:r>
              <a:rPr lang="en-US" sz="2000" b="1" dirty="0" smtClean="0">
                <a:latin typeface="+mn-lt"/>
              </a:rPr>
              <a:t>MDM Cloud</a:t>
            </a:r>
          </a:p>
        </p:txBody>
      </p:sp>
      <p:cxnSp>
        <p:nvCxnSpPr>
          <p:cNvPr id="37" name="Straight Arrow Connector 36" hidden="1"/>
          <p:cNvCxnSpPr/>
          <p:nvPr/>
        </p:nvCxnSpPr>
        <p:spPr>
          <a:xfrm>
            <a:off x="5664199" y="2446869"/>
            <a:ext cx="1416984" cy="435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 hidden="1"/>
          <p:cNvCxnSpPr>
            <a:stCxn id="3" idx="3"/>
          </p:cNvCxnSpPr>
          <p:nvPr/>
        </p:nvCxnSpPr>
        <p:spPr>
          <a:xfrm>
            <a:off x="3234268" y="2700866"/>
            <a:ext cx="3251879" cy="1585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9012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6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43867" y="931333"/>
            <a:ext cx="5003800" cy="3539067"/>
          </a:xfrm>
          <a:prstGeom prst="round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2"/>
                </a:solidFill>
                <a:latin typeface="+mn-lt"/>
              </a:rPr>
              <a:t>MDM Data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89019"/>
              </p:ext>
            </p:extLst>
          </p:nvPr>
        </p:nvGraphicFramePr>
        <p:xfrm>
          <a:off x="5918206" y="1735669"/>
          <a:ext cx="2675467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93"/>
                <a:gridCol w="820066"/>
                <a:gridCol w="1332608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Mitchell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Stewart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Macosky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Rick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Nucci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jkl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Moul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184941"/>
              </p:ext>
            </p:extLst>
          </p:nvPr>
        </p:nvGraphicFramePr>
        <p:xfrm>
          <a:off x="5918200" y="1735663"/>
          <a:ext cx="2675467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93"/>
                <a:gridCol w="820066"/>
                <a:gridCol w="1332608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Mitchell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Stewart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Macosky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Rick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Nucci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jkl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Robert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Moul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Transactional Workflow: Match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6688"/>
              </p:ext>
            </p:extLst>
          </p:nvPr>
        </p:nvGraphicFramePr>
        <p:xfrm>
          <a:off x="304800" y="2472266"/>
          <a:ext cx="292946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Moul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72372" y="2918227"/>
            <a:ext cx="34657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SF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268" y="2192872"/>
            <a:ext cx="936025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NS Update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01452" y="2939683"/>
            <a:ext cx="38343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80767" y="2939683"/>
            <a:ext cx="67197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GOOG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81639"/>
              </p:ext>
            </p:extLst>
          </p:nvPr>
        </p:nvGraphicFramePr>
        <p:xfrm>
          <a:off x="2565964" y="5494877"/>
          <a:ext cx="1952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136698"/>
              </p:ext>
            </p:extLst>
          </p:nvPr>
        </p:nvGraphicFramePr>
        <p:xfrm>
          <a:off x="5558366" y="5494878"/>
          <a:ext cx="1952979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993"/>
                <a:gridCol w="650993"/>
                <a:gridCol w="650993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?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Moul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92257" y="4719875"/>
            <a:ext cx="1268296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SF Diff Channel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Create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43698" y="4853373"/>
            <a:ext cx="2030684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GOOG Full Channel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Create request is modified</a:t>
            </a:r>
          </a:p>
        </p:txBody>
      </p:sp>
      <p:cxnSp>
        <p:nvCxnSpPr>
          <p:cNvPr id="25" name="Straight Arrow Connector 24"/>
          <p:cNvCxnSpPr>
            <a:stCxn id="3" idx="3"/>
            <a:endCxn id="4" idx="1"/>
          </p:cNvCxnSpPr>
          <p:nvPr/>
        </p:nvCxnSpPr>
        <p:spPr>
          <a:xfrm>
            <a:off x="3234267" y="2700866"/>
            <a:ext cx="609600" cy="1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3354" y="3479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266442"/>
              </p:ext>
            </p:extLst>
          </p:nvPr>
        </p:nvGraphicFramePr>
        <p:xfrm>
          <a:off x="4021666" y="1849972"/>
          <a:ext cx="164253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533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</a:t>
                      </a:r>
                      <a:endParaRPr lang="en-US" sz="9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 First</a:t>
                      </a:r>
                      <a:r>
                        <a:rPr lang="en-US" sz="900" baseline="0" dirty="0" smtClean="0"/>
                        <a:t> and Last Name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2. Last Name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stCxn id="19" idx="3"/>
          </p:cNvCxnSpPr>
          <p:nvPr/>
        </p:nvCxnSpPr>
        <p:spPr>
          <a:xfrm>
            <a:off x="5664199" y="2192872"/>
            <a:ext cx="254007" cy="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664199" y="2446869"/>
            <a:ext cx="2540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9" idx="1"/>
          </p:cNvCxnSpPr>
          <p:nvPr/>
        </p:nvCxnSpPr>
        <p:spPr>
          <a:xfrm flipV="1">
            <a:off x="3234267" y="2192872"/>
            <a:ext cx="787399" cy="507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17670"/>
              </p:ext>
            </p:extLst>
          </p:nvPr>
        </p:nvGraphicFramePr>
        <p:xfrm>
          <a:off x="4217523" y="3155297"/>
          <a:ext cx="109784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jkl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387370"/>
              </p:ext>
            </p:extLst>
          </p:nvPr>
        </p:nvGraphicFramePr>
        <p:xfrm>
          <a:off x="7325918" y="3176753"/>
          <a:ext cx="109784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?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jkl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18" idx="0"/>
          </p:cNvCxnSpPr>
          <p:nvPr/>
        </p:nvCxnSpPr>
        <p:spPr>
          <a:xfrm flipH="1">
            <a:off x="6534855" y="4182533"/>
            <a:ext cx="839612" cy="131234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77333" y="2819400"/>
            <a:ext cx="4809067" cy="770467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80688"/>
              </p:ext>
            </p:extLst>
          </p:nvPr>
        </p:nvGraphicFramePr>
        <p:xfrm>
          <a:off x="5746597" y="3176747"/>
          <a:ext cx="109784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2"/>
                          </a:solidFill>
                        </a:rPr>
                        <a:t>?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jkl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939300"/>
              </p:ext>
            </p:extLst>
          </p:nvPr>
        </p:nvGraphicFramePr>
        <p:xfrm>
          <a:off x="5746603" y="3176753"/>
          <a:ext cx="109784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abc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def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ghi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400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jkl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17" idx="0"/>
          </p:cNvCxnSpPr>
          <p:nvPr/>
        </p:nvCxnSpPr>
        <p:spPr>
          <a:xfrm flipH="1">
            <a:off x="3542453" y="4258733"/>
            <a:ext cx="735425" cy="12361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234267" y="2700866"/>
            <a:ext cx="2760133" cy="59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234267" y="2700866"/>
            <a:ext cx="2556935" cy="1481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6417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23" grpId="0"/>
      <p:bldP spid="6" grpId="0"/>
      <p:bldP spid="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2362199" y="1251953"/>
            <a:ext cx="1152525" cy="841069"/>
          </a:xfrm>
          <a:prstGeom prst="flowChartProcess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7542" y="1442145"/>
            <a:ext cx="108183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Integration</a:t>
            </a:r>
            <a:br>
              <a:rPr lang="en-US" sz="1400" dirty="0" smtClean="0">
                <a:solidFill>
                  <a:schemeClr val="tx2"/>
                </a:solidFill>
                <a:latin typeface="+mn-lt"/>
              </a:rPr>
            </a:b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Process</a:t>
            </a:r>
          </a:p>
        </p:txBody>
      </p:sp>
      <p:sp>
        <p:nvSpPr>
          <p:cNvPr id="4" name="Cloud 3"/>
          <p:cNvSpPr/>
          <p:nvPr/>
        </p:nvSpPr>
        <p:spPr>
          <a:xfrm>
            <a:off x="3514723" y="1432421"/>
            <a:ext cx="2295526" cy="2295526"/>
          </a:xfrm>
          <a:prstGeom prst="cloud">
            <a:avLst/>
          </a:prstGeom>
          <a:solidFill>
            <a:schemeClr val="tx2"/>
          </a:solidFill>
          <a:ln w="22225">
            <a:solidFill>
              <a:schemeClr val="bg1">
                <a:lumMod val="60000"/>
                <a:lumOff val="40000"/>
              </a:schemeClr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1154791" y="2166727"/>
            <a:ext cx="1371600" cy="1057275"/>
          </a:xfrm>
          <a:prstGeom prst="flowChartProcess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4791" y="1858131"/>
            <a:ext cx="84228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dirty="0" smtClean="0">
                <a:latin typeface="+mn-lt"/>
              </a:rPr>
              <a:t>Source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8839" y="875345"/>
            <a:ext cx="1587294" cy="557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latin typeface="+mn-lt"/>
              </a:rPr>
              <a:t>Dell </a:t>
            </a:r>
            <a:r>
              <a:rPr lang="en-US" sz="1400" dirty="0" err="1" smtClean="0">
                <a:latin typeface="+mn-lt"/>
              </a:rPr>
              <a:t>Boomi</a:t>
            </a:r>
            <a:r>
              <a:rPr lang="en-US" sz="1400" dirty="0" smtClean="0">
                <a:latin typeface="+mn-lt"/>
              </a:rPr>
              <a:t> MDM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latin typeface="+mn-lt"/>
              </a:rPr>
              <a:t>Atom Cloud</a:t>
            </a:r>
          </a:p>
        </p:txBody>
      </p:sp>
      <p:sp>
        <p:nvSpPr>
          <p:cNvPr id="14" name="Flowchart: Direct Access Storage 13"/>
          <p:cNvSpPr/>
          <p:nvPr/>
        </p:nvSpPr>
        <p:spPr>
          <a:xfrm>
            <a:off x="1318983" y="2239409"/>
            <a:ext cx="1043216" cy="911909"/>
          </a:xfrm>
          <a:prstGeom prst="flowChartMagneticDrum">
            <a:avLst/>
          </a:prstGeom>
          <a:solidFill>
            <a:srgbClr val="92D05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4152" y="2552248"/>
            <a:ext cx="121287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latin typeface="+mn-lt"/>
              </a:rPr>
              <a:t>Database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2362198" y="3334426"/>
            <a:ext cx="1152525" cy="841069"/>
          </a:xfrm>
          <a:prstGeom prst="flowChartProcess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97541" y="3514894"/>
            <a:ext cx="108183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Integration</a:t>
            </a:r>
            <a:br>
              <a:rPr lang="en-US" sz="1400" dirty="0" smtClean="0">
                <a:solidFill>
                  <a:schemeClr val="tx2"/>
                </a:solidFill>
                <a:latin typeface="+mn-lt"/>
              </a:rPr>
            </a:b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Process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3976686" y="2166728"/>
            <a:ext cx="1371600" cy="1057275"/>
          </a:xfrm>
          <a:prstGeom prst="flowChartProcess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76686" y="1858132"/>
            <a:ext cx="118814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dirty="0" smtClean="0">
                <a:latin typeface="+mn-lt"/>
              </a:rPr>
              <a:t>Repository</a:t>
            </a:r>
          </a:p>
        </p:txBody>
      </p:sp>
      <p:sp>
        <p:nvSpPr>
          <p:cNvPr id="22" name="Flowchart: Direct Access Storage 21"/>
          <p:cNvSpPr/>
          <p:nvPr/>
        </p:nvSpPr>
        <p:spPr>
          <a:xfrm>
            <a:off x="4140878" y="2239410"/>
            <a:ext cx="1043216" cy="911909"/>
          </a:xfrm>
          <a:prstGeom prst="flowChartMagneticDrum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37191" y="2552249"/>
            <a:ext cx="121287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latin typeface="+mn-lt"/>
              </a:rPr>
              <a:t>Master Data</a:t>
            </a:r>
          </a:p>
        </p:txBody>
      </p:sp>
      <p:sp>
        <p:nvSpPr>
          <p:cNvPr id="30" name="Flowchart: Process 29"/>
          <p:cNvSpPr/>
          <p:nvPr/>
        </p:nvSpPr>
        <p:spPr>
          <a:xfrm>
            <a:off x="5810249" y="1255624"/>
            <a:ext cx="1152525" cy="841069"/>
          </a:xfrm>
          <a:prstGeom prst="flowChartProcess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45591" y="1443980"/>
            <a:ext cx="108183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Integration</a:t>
            </a:r>
            <a:br>
              <a:rPr lang="en-US" sz="1400" dirty="0" smtClean="0">
                <a:solidFill>
                  <a:schemeClr val="tx2"/>
                </a:solidFill>
                <a:latin typeface="+mn-lt"/>
              </a:rPr>
            </a:b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Process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5810248" y="3338097"/>
            <a:ext cx="1152525" cy="841069"/>
          </a:xfrm>
          <a:prstGeom prst="flowChartProcess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45592" y="3518566"/>
            <a:ext cx="108183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Integration</a:t>
            </a:r>
            <a:br>
              <a:rPr lang="en-US" sz="1400" dirty="0" smtClean="0">
                <a:solidFill>
                  <a:schemeClr val="tx2"/>
                </a:solidFill>
                <a:latin typeface="+mn-lt"/>
              </a:rPr>
            </a:b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Process</a:t>
            </a:r>
          </a:p>
        </p:txBody>
      </p:sp>
      <p:sp>
        <p:nvSpPr>
          <p:cNvPr id="37" name="Flowchart: Process 36"/>
          <p:cNvSpPr/>
          <p:nvPr/>
        </p:nvSpPr>
        <p:spPr>
          <a:xfrm>
            <a:off x="6815133" y="2172064"/>
            <a:ext cx="1371600" cy="1057275"/>
          </a:xfrm>
          <a:prstGeom prst="flowChartProcess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59620" y="1836781"/>
            <a:ext cx="84228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dirty="0" smtClean="0">
                <a:latin typeface="+mn-lt"/>
              </a:rPr>
              <a:t>Source</a:t>
            </a:r>
          </a:p>
        </p:txBody>
      </p:sp>
      <p:sp>
        <p:nvSpPr>
          <p:cNvPr id="39" name="Flowchart: Direct Access Storage 38"/>
          <p:cNvSpPr/>
          <p:nvPr/>
        </p:nvSpPr>
        <p:spPr>
          <a:xfrm>
            <a:off x="6979325" y="2244746"/>
            <a:ext cx="1043216" cy="911909"/>
          </a:xfrm>
          <a:prstGeom prst="flowChartMagneticDrum">
            <a:avLst/>
          </a:prstGeom>
          <a:solidFill>
            <a:srgbClr val="92D05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94494" y="2557585"/>
            <a:ext cx="121287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latin typeface="+mn-lt"/>
              </a:rPr>
              <a:t>Database</a:t>
            </a:r>
          </a:p>
        </p:txBody>
      </p:sp>
      <p:cxnSp>
        <p:nvCxnSpPr>
          <p:cNvPr id="60" name="Straight Arrow Connector 59"/>
          <p:cNvCxnSpPr>
            <a:stCxn id="5" idx="0"/>
            <a:endCxn id="2" idx="1"/>
          </p:cNvCxnSpPr>
          <p:nvPr/>
        </p:nvCxnSpPr>
        <p:spPr>
          <a:xfrm flipV="1">
            <a:off x="1840591" y="1672488"/>
            <a:ext cx="521608" cy="49423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" idx="3"/>
          </p:cNvCxnSpPr>
          <p:nvPr/>
        </p:nvCxnSpPr>
        <p:spPr>
          <a:xfrm>
            <a:off x="3514724" y="1672488"/>
            <a:ext cx="522467" cy="49957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8" idx="3"/>
          </p:cNvCxnSpPr>
          <p:nvPr/>
        </p:nvCxnSpPr>
        <p:spPr>
          <a:xfrm flipH="1">
            <a:off x="3514723" y="3156655"/>
            <a:ext cx="522468" cy="59830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8" idx="1"/>
            <a:endCxn id="5" idx="2"/>
          </p:cNvCxnSpPr>
          <p:nvPr/>
        </p:nvCxnSpPr>
        <p:spPr>
          <a:xfrm flipH="1" flipV="1">
            <a:off x="1840591" y="3224002"/>
            <a:ext cx="521607" cy="53095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32" idx="1"/>
          </p:cNvCxnSpPr>
          <p:nvPr/>
        </p:nvCxnSpPr>
        <p:spPr>
          <a:xfrm>
            <a:off x="5348286" y="3224002"/>
            <a:ext cx="461962" cy="5346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2" idx="3"/>
            <a:endCxn id="37" idx="2"/>
          </p:cNvCxnSpPr>
          <p:nvPr/>
        </p:nvCxnSpPr>
        <p:spPr>
          <a:xfrm flipV="1">
            <a:off x="6962773" y="3229339"/>
            <a:ext cx="538160" cy="52929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7" idx="0"/>
            <a:endCxn id="30" idx="3"/>
          </p:cNvCxnSpPr>
          <p:nvPr/>
        </p:nvCxnSpPr>
        <p:spPr>
          <a:xfrm flipH="1" flipV="1">
            <a:off x="6962774" y="1676159"/>
            <a:ext cx="538159" cy="49590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0" idx="1"/>
          </p:cNvCxnSpPr>
          <p:nvPr/>
        </p:nvCxnSpPr>
        <p:spPr>
          <a:xfrm flipH="1">
            <a:off x="5348286" y="1676159"/>
            <a:ext cx="461963" cy="49590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569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43865" y="931331"/>
            <a:ext cx="3574075" cy="3137233"/>
          </a:xfrm>
          <a:prstGeom prst="round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u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niverse: </a:t>
            </a:r>
            <a:r>
              <a:rPr lang="en-US" sz="1600" b="1" dirty="0" smtClean="0">
                <a:solidFill>
                  <a:schemeClr val="bg2"/>
                </a:solidFill>
                <a:latin typeface="+mn-lt"/>
              </a:rPr>
              <a:t>Contacts</a:t>
            </a: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57200" y="261562"/>
            <a:ext cx="1662545" cy="443198"/>
          </a:xfrm>
        </p:spPr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04800" y="1989388"/>
          <a:ext cx="292946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021666" y="1710275"/>
          <a:ext cx="29647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643"/>
                <a:gridCol w="948002"/>
                <a:gridCol w="1274115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217529" y="2990919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72372" y="2753843"/>
            <a:ext cx="909352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err="1" smtClean="0">
                <a:latin typeface="+mn-lt"/>
              </a:rPr>
              <a:t>Salesforce</a:t>
            </a:r>
            <a:endParaRPr lang="en-US" sz="1200" dirty="0" smtClean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350" y="1435301"/>
            <a:ext cx="909352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err="1" smtClean="0">
                <a:latin typeface="+mn-lt"/>
              </a:rPr>
              <a:t>Salesforce</a:t>
            </a:r>
            <a:endParaRPr lang="en-US" sz="1200" dirty="0" smtClean="0"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 Update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5705513" y="2990919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60356" y="2753843"/>
            <a:ext cx="78098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NetSuite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576100" y="4546650"/>
          <a:ext cx="1952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17" idx="0"/>
          </p:cNvCxnSpPr>
          <p:nvPr/>
        </p:nvCxnSpPr>
        <p:spPr>
          <a:xfrm flipH="1">
            <a:off x="5552589" y="3328827"/>
            <a:ext cx="231762" cy="12178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5657" y="4121918"/>
            <a:ext cx="11288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NetSuite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DIFF Channel</a:t>
            </a:r>
          </a:p>
        </p:txBody>
      </p:sp>
      <p:cxnSp>
        <p:nvCxnSpPr>
          <p:cNvPr id="25" name="Straight Arrow Connector 24"/>
          <p:cNvCxnSpPr>
            <a:stCxn id="3" idx="3"/>
          </p:cNvCxnSpPr>
          <p:nvPr/>
        </p:nvCxnSpPr>
        <p:spPr>
          <a:xfrm>
            <a:off x="3234267" y="2217988"/>
            <a:ext cx="60959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4021661" y="1710269"/>
          <a:ext cx="295449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80"/>
                <a:gridCol w="963181"/>
                <a:gridCol w="1317631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rgbClr val="FF0000"/>
                          </a:solidFill>
                        </a:rPr>
                        <a:t>Robert</a:t>
                      </a:r>
                      <a:endParaRPr 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604486" y="2358968"/>
            <a:ext cx="3701507" cy="969859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05993" y="2108200"/>
            <a:ext cx="536940" cy="1217394"/>
          </a:xfrm>
          <a:prstGeom prst="straightConnector1">
            <a:avLst/>
          </a:prstGeom>
          <a:ln w="63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45657" y="2108200"/>
            <a:ext cx="1438694" cy="120037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65026" y="562001"/>
            <a:ext cx="366299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dirty="0">
                <a:latin typeface="+mn-lt"/>
              </a:rPr>
              <a:t>r</a:t>
            </a:r>
            <a:r>
              <a:rPr lang="en-US" sz="1600" dirty="0" smtClean="0">
                <a:latin typeface="+mn-lt"/>
              </a:rPr>
              <a:t>epository: </a:t>
            </a:r>
            <a:r>
              <a:rPr lang="en-US" sz="1600" b="1" dirty="0" err="1" smtClean="0">
                <a:latin typeface="+mn-lt"/>
              </a:rPr>
              <a:t>MyCompany</a:t>
            </a:r>
            <a:r>
              <a:rPr lang="en-US" sz="1600" b="1" dirty="0" smtClean="0">
                <a:latin typeface="+mn-lt"/>
              </a:rPr>
              <a:t> Master Data</a:t>
            </a:r>
          </a:p>
        </p:txBody>
      </p:sp>
    </p:spTree>
    <p:extLst>
      <p:ext uri="{BB962C8B-B14F-4D97-AF65-F5344CB8AC3E}">
        <p14:creationId xmlns:p14="http://schemas.microsoft.com/office/powerpoint/2010/main" val="41309312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43865" y="931331"/>
            <a:ext cx="3574075" cy="3137233"/>
          </a:xfrm>
          <a:prstGeom prst="round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u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niverse: </a:t>
            </a:r>
            <a:r>
              <a:rPr lang="en-US" sz="1600" b="1" dirty="0" smtClean="0">
                <a:solidFill>
                  <a:schemeClr val="bg2"/>
                </a:solidFill>
                <a:latin typeface="+mn-lt"/>
              </a:rPr>
              <a:t>Contacts</a:t>
            </a: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57200" y="261563"/>
            <a:ext cx="2944878" cy="443198"/>
          </a:xfrm>
        </p:spPr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04800" y="1989388"/>
          <a:ext cx="292946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021666" y="1710275"/>
          <a:ext cx="29647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643"/>
                <a:gridCol w="948002"/>
                <a:gridCol w="1274115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217529" y="2990919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72372" y="2753843"/>
            <a:ext cx="909352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err="1" smtClean="0">
                <a:latin typeface="+mn-lt"/>
              </a:rPr>
              <a:t>Salesforce</a:t>
            </a:r>
            <a:endParaRPr lang="en-US" sz="1200" dirty="0" smtClean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350" y="1435301"/>
            <a:ext cx="909352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err="1" smtClean="0">
                <a:latin typeface="+mn-lt"/>
              </a:rPr>
              <a:t>Salesforce</a:t>
            </a:r>
            <a:endParaRPr lang="en-US" sz="1200" dirty="0" smtClean="0"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 Update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5705513" y="2990919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60356" y="2753843"/>
            <a:ext cx="78098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NetSuite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576100" y="4546650"/>
          <a:ext cx="1952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17" idx="0"/>
          </p:cNvCxnSpPr>
          <p:nvPr/>
        </p:nvCxnSpPr>
        <p:spPr>
          <a:xfrm flipH="1">
            <a:off x="5552589" y="3328827"/>
            <a:ext cx="231762" cy="12178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5657" y="4121918"/>
            <a:ext cx="11288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NetSuite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DIFF Channel</a:t>
            </a:r>
          </a:p>
        </p:txBody>
      </p:sp>
      <p:cxnSp>
        <p:nvCxnSpPr>
          <p:cNvPr id="25" name="Straight Arrow Connector 24"/>
          <p:cNvCxnSpPr>
            <a:stCxn id="3" idx="3"/>
          </p:cNvCxnSpPr>
          <p:nvPr/>
        </p:nvCxnSpPr>
        <p:spPr>
          <a:xfrm>
            <a:off x="3234267" y="2217988"/>
            <a:ext cx="60959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4021661" y="1710269"/>
          <a:ext cx="295449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80"/>
                <a:gridCol w="963181"/>
                <a:gridCol w="1317631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rgbClr val="FF0000"/>
                          </a:solidFill>
                        </a:rPr>
                        <a:t>Robert</a:t>
                      </a:r>
                      <a:endParaRPr 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604486" y="2358968"/>
            <a:ext cx="3701507" cy="969859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05993" y="2108200"/>
            <a:ext cx="536940" cy="1217394"/>
          </a:xfrm>
          <a:prstGeom prst="straightConnector1">
            <a:avLst/>
          </a:prstGeom>
          <a:ln w="63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45657" y="2108200"/>
            <a:ext cx="1438694" cy="120037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65026" y="562001"/>
            <a:ext cx="366299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dirty="0">
                <a:latin typeface="+mn-lt"/>
              </a:rPr>
              <a:t>r</a:t>
            </a:r>
            <a:r>
              <a:rPr lang="en-US" sz="1600" dirty="0" smtClean="0">
                <a:latin typeface="+mn-lt"/>
              </a:rPr>
              <a:t>epository: </a:t>
            </a:r>
            <a:r>
              <a:rPr lang="en-US" sz="1600" b="1" dirty="0" err="1" smtClean="0">
                <a:latin typeface="+mn-lt"/>
              </a:rPr>
              <a:t>MyCompany</a:t>
            </a:r>
            <a:r>
              <a:rPr lang="en-US" sz="1600" b="1" dirty="0" smtClean="0">
                <a:latin typeface="+mn-lt"/>
              </a:rPr>
              <a:t> Master Data</a:t>
            </a:r>
          </a:p>
        </p:txBody>
      </p:sp>
    </p:spTree>
    <p:extLst>
      <p:ext uri="{BB962C8B-B14F-4D97-AF65-F5344CB8AC3E}">
        <p14:creationId xmlns:p14="http://schemas.microsoft.com/office/powerpoint/2010/main" val="23340215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94269"/>
              </p:ext>
            </p:extLst>
          </p:nvPr>
        </p:nvGraphicFramePr>
        <p:xfrm>
          <a:off x="5746603" y="3155297"/>
          <a:ext cx="109784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GR4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26244"/>
              </p:ext>
            </p:extLst>
          </p:nvPr>
        </p:nvGraphicFramePr>
        <p:xfrm>
          <a:off x="4217523" y="3155297"/>
          <a:ext cx="109784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SF4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GR4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81646"/>
              </p:ext>
            </p:extLst>
          </p:nvPr>
        </p:nvGraphicFramePr>
        <p:xfrm>
          <a:off x="5918200" y="1735670"/>
          <a:ext cx="2301672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93"/>
                <a:gridCol w="820066"/>
                <a:gridCol w="958813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GR4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Ronald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Reed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843867" y="931333"/>
            <a:ext cx="4531648" cy="3539067"/>
          </a:xfrm>
          <a:prstGeom prst="round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model: </a:t>
            </a:r>
            <a:r>
              <a:rPr lang="en-US" sz="1600" b="1" dirty="0" smtClean="0">
                <a:solidFill>
                  <a:schemeClr val="bg2"/>
                </a:solidFill>
                <a:latin typeface="+mn-lt"/>
              </a:rPr>
              <a:t>Contacts</a:t>
            </a: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57200" y="261562"/>
            <a:ext cx="3081867" cy="443198"/>
          </a:xfrm>
        </p:spPr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44138"/>
              </p:ext>
            </p:extLst>
          </p:nvPr>
        </p:nvGraphicFramePr>
        <p:xfrm>
          <a:off x="5918207" y="1735676"/>
          <a:ext cx="230166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504"/>
                <a:gridCol w="787940"/>
                <a:gridCol w="992221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63020"/>
              </p:ext>
            </p:extLst>
          </p:nvPr>
        </p:nvGraphicFramePr>
        <p:xfrm>
          <a:off x="4217529" y="3155303"/>
          <a:ext cx="1097846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WD2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WD3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72372" y="2918227"/>
            <a:ext cx="79957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Workday</a:t>
            </a:r>
            <a:endParaRPr lang="en-US" sz="1200" dirty="0" smtClean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268" y="2192872"/>
            <a:ext cx="146193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err="1" smtClean="0">
                <a:latin typeface="+mn-lt"/>
              </a:rPr>
              <a:t>Salesforce</a:t>
            </a:r>
            <a:r>
              <a:rPr lang="en-US" sz="1200" dirty="0" smtClean="0">
                <a:latin typeface="+mn-lt"/>
              </a:rPr>
              <a:t> Update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509305"/>
              </p:ext>
            </p:extLst>
          </p:nvPr>
        </p:nvGraphicFramePr>
        <p:xfrm>
          <a:off x="5746609" y="3155303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01452" y="2918227"/>
            <a:ext cx="78098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NetSuite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073844"/>
              </p:ext>
            </p:extLst>
          </p:nvPr>
        </p:nvGraphicFramePr>
        <p:xfrm>
          <a:off x="4122444" y="5066845"/>
          <a:ext cx="1952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Ronald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Reed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64805" y="4694474"/>
            <a:ext cx="1766830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NetSuite DIFF Channel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Create</a:t>
            </a:r>
          </a:p>
        </p:txBody>
      </p:sp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3234267" y="2700866"/>
            <a:ext cx="609600" cy="1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7083" y="2501900"/>
            <a:ext cx="3483471" cy="1144441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69780" y="3479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022478"/>
              </p:ext>
            </p:extLst>
          </p:nvPr>
        </p:nvGraphicFramePr>
        <p:xfrm>
          <a:off x="4021666" y="1849972"/>
          <a:ext cx="164253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533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</a:t>
                      </a:r>
                      <a:endParaRPr lang="en-US" sz="9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 First</a:t>
                      </a:r>
                      <a:r>
                        <a:rPr lang="en-US" sz="900" baseline="0" dirty="0" smtClean="0"/>
                        <a:t> Name &amp; Last Name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2. Last Name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stCxn id="19" idx="3"/>
            <a:endCxn id="7" idx="1"/>
          </p:cNvCxnSpPr>
          <p:nvPr/>
        </p:nvCxnSpPr>
        <p:spPr>
          <a:xfrm>
            <a:off x="5664199" y="2192872"/>
            <a:ext cx="254008" cy="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664199" y="2446869"/>
            <a:ext cx="2540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9" idx="1"/>
          </p:cNvCxnSpPr>
          <p:nvPr/>
        </p:nvCxnSpPr>
        <p:spPr>
          <a:xfrm flipV="1">
            <a:off x="3234267" y="2192872"/>
            <a:ext cx="787399" cy="507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234267" y="2700866"/>
            <a:ext cx="2760133" cy="59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234267" y="2700866"/>
            <a:ext cx="1043611" cy="1481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7" idx="0"/>
          </p:cNvCxnSpPr>
          <p:nvPr/>
        </p:nvCxnSpPr>
        <p:spPr>
          <a:xfrm flipH="1">
            <a:off x="5098933" y="4250987"/>
            <a:ext cx="692270" cy="81585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5026" y="562001"/>
            <a:ext cx="292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>
                <a:latin typeface="+mn-lt"/>
              </a:rPr>
              <a:t>r</a:t>
            </a:r>
            <a:r>
              <a:rPr lang="en-US" sz="2000" dirty="0" smtClean="0">
                <a:latin typeface="+mn-lt"/>
              </a:rPr>
              <a:t>epository: </a:t>
            </a:r>
            <a:r>
              <a:rPr lang="en-US" sz="2000" b="1" dirty="0" smtClean="0">
                <a:latin typeface="+mn-lt"/>
              </a:rPr>
              <a:t>MDM Cloud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65457"/>
              </p:ext>
            </p:extLst>
          </p:nvPr>
        </p:nvGraphicFramePr>
        <p:xfrm>
          <a:off x="304800" y="1989388"/>
          <a:ext cx="29294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91"/>
                <a:gridCol w="775252"/>
                <a:gridCol w="914400"/>
                <a:gridCol w="759425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Middle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WD1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Bret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22350" y="1435301"/>
            <a:ext cx="799578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Workday</a:t>
            </a:r>
            <a:endParaRPr lang="en-US" sz="1200" dirty="0" smtClean="0"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41939360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6" grpId="0"/>
      <p:bldP spid="6" grpId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43865" y="1135414"/>
            <a:ext cx="3928535" cy="2933150"/>
          </a:xfrm>
          <a:prstGeom prst="round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domain: </a:t>
            </a:r>
            <a:r>
              <a:rPr lang="en-US" sz="1600" b="1" dirty="0" smtClean="0">
                <a:solidFill>
                  <a:schemeClr val="bg2"/>
                </a:solidFill>
                <a:latin typeface="+mn-lt"/>
              </a:rPr>
              <a:t>Contact</a:t>
            </a:r>
            <a:endParaRPr lang="en-US" sz="1600" b="1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57200" y="261562"/>
            <a:ext cx="3441283" cy="988089"/>
          </a:xfrm>
        </p:spPr>
        <p:txBody>
          <a:bodyPr/>
          <a:lstStyle/>
          <a:p>
            <a:r>
              <a:rPr lang="en-US" dirty="0" smtClean="0"/>
              <a:t>Update with ranked sources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910854"/>
              </p:ext>
            </p:extLst>
          </p:nvPr>
        </p:nvGraphicFramePr>
        <p:xfrm>
          <a:off x="304800" y="1989388"/>
          <a:ext cx="29294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91"/>
                <a:gridCol w="775252"/>
                <a:gridCol w="914400"/>
                <a:gridCol w="759425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Middle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WD1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Bret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055964"/>
              </p:ext>
            </p:extLst>
          </p:nvPr>
        </p:nvGraphicFramePr>
        <p:xfrm>
          <a:off x="4021666" y="1710275"/>
          <a:ext cx="29647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643"/>
                <a:gridCol w="948002"/>
                <a:gridCol w="1274115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 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014529"/>
              </p:ext>
            </p:extLst>
          </p:nvPr>
        </p:nvGraphicFramePr>
        <p:xfrm>
          <a:off x="4060559" y="2961439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5402" y="2724363"/>
            <a:ext cx="909352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err="1" smtClean="0">
                <a:latin typeface="+mn-lt"/>
              </a:rPr>
              <a:t>Salesforce</a:t>
            </a:r>
            <a:endParaRPr lang="en-US" sz="1200" dirty="0" smtClean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350" y="1435301"/>
            <a:ext cx="799578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Workday</a:t>
            </a:r>
            <a:endParaRPr lang="en-US" sz="1200" dirty="0" smtClean="0"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 Update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75212"/>
              </p:ext>
            </p:extLst>
          </p:nvPr>
        </p:nvGraphicFramePr>
        <p:xfrm>
          <a:off x="5278920" y="2961439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</a:t>
                      </a:r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233763" y="2724363"/>
            <a:ext cx="78098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NetSuite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76387"/>
              </p:ext>
            </p:extLst>
          </p:nvPr>
        </p:nvGraphicFramePr>
        <p:xfrm>
          <a:off x="4576100" y="4546650"/>
          <a:ext cx="1952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489"/>
                <a:gridCol w="976489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17" idx="0"/>
          </p:cNvCxnSpPr>
          <p:nvPr/>
        </p:nvCxnSpPr>
        <p:spPr>
          <a:xfrm flipH="1">
            <a:off x="5552589" y="3328827"/>
            <a:ext cx="231762" cy="12178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5657" y="4121918"/>
            <a:ext cx="11288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NetSuite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DIFF Channel</a:t>
            </a:r>
          </a:p>
        </p:txBody>
      </p:sp>
      <p:cxnSp>
        <p:nvCxnSpPr>
          <p:cNvPr id="25" name="Straight Arrow Connector 24"/>
          <p:cNvCxnSpPr>
            <a:stCxn id="3" idx="3"/>
          </p:cNvCxnSpPr>
          <p:nvPr/>
        </p:nvCxnSpPr>
        <p:spPr>
          <a:xfrm>
            <a:off x="3234268" y="2217988"/>
            <a:ext cx="60959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776672"/>
              </p:ext>
            </p:extLst>
          </p:nvPr>
        </p:nvGraphicFramePr>
        <p:xfrm>
          <a:off x="4021661" y="1710269"/>
          <a:ext cx="352371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72"/>
                <a:gridCol w="879928"/>
                <a:gridCol w="944217"/>
                <a:gridCol w="896094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</a:t>
                      </a:r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Middlle</a:t>
                      </a:r>
                      <a:r>
                        <a:rPr lang="en-US" sz="900" dirty="0" smtClean="0"/>
                        <a:t>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2"/>
                          </a:solidFill>
                        </a:rPr>
                        <a:t>Robert</a:t>
                      </a:r>
                      <a:endParaRPr lang="en-US" sz="9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Raymond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  <a:endParaRPr lang="en-US" sz="900" dirty="0" smtClean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Jack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  <a:endParaRPr lang="en-US" sz="900" dirty="0" smtClean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Norman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  <a:endParaRPr lang="en-US" sz="9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604486" y="2358968"/>
            <a:ext cx="3701507" cy="969859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05993" y="2108200"/>
            <a:ext cx="536940" cy="1217394"/>
          </a:xfrm>
          <a:prstGeom prst="straightConnector1">
            <a:avLst/>
          </a:prstGeom>
          <a:ln w="63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45657" y="2108200"/>
            <a:ext cx="1438694" cy="120037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14769" y="772473"/>
            <a:ext cx="327564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dirty="0">
                <a:latin typeface="+mn-lt"/>
              </a:rPr>
              <a:t>r</a:t>
            </a:r>
            <a:r>
              <a:rPr lang="en-US" sz="1600" dirty="0" smtClean="0">
                <a:latin typeface="+mn-lt"/>
              </a:rPr>
              <a:t>epository: </a:t>
            </a:r>
            <a:r>
              <a:rPr lang="en-US" sz="1600" b="1" dirty="0" err="1" smtClean="0">
                <a:latin typeface="+mn-lt"/>
              </a:rPr>
              <a:t>MyCompany</a:t>
            </a:r>
            <a:r>
              <a:rPr lang="en-US" sz="1600" b="1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Master</a:t>
            </a:r>
            <a:endParaRPr lang="en-US" sz="1600" b="1" dirty="0" smtClean="0">
              <a:latin typeface="+mn-lt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804628"/>
              </p:ext>
            </p:extLst>
          </p:nvPr>
        </p:nvGraphicFramePr>
        <p:xfrm>
          <a:off x="6456943" y="2958461"/>
          <a:ext cx="1097846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</a:t>
                      </a:r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WD2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WD3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417619" y="2724363"/>
            <a:ext cx="79957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Workday</a:t>
            </a:r>
            <a:endParaRPr lang="en-US" sz="1200" dirty="0" smtClean="0">
              <a:latin typeface="+mn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564018" y="2100984"/>
            <a:ext cx="1438694" cy="120037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2795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843867" y="931333"/>
            <a:ext cx="4531648" cy="3539067"/>
          </a:xfrm>
          <a:prstGeom prst="round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model: </a:t>
            </a:r>
            <a:r>
              <a:rPr lang="en-US" sz="1600" b="1" dirty="0" smtClean="0">
                <a:solidFill>
                  <a:schemeClr val="bg2"/>
                </a:solidFill>
                <a:latin typeface="+mn-lt"/>
              </a:rPr>
              <a:t>Contacts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95443"/>
              </p:ext>
            </p:extLst>
          </p:nvPr>
        </p:nvGraphicFramePr>
        <p:xfrm>
          <a:off x="4217529" y="3155303"/>
          <a:ext cx="1097846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WD2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WD3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172372" y="2918227"/>
            <a:ext cx="79957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Workday</a:t>
            </a:r>
            <a:endParaRPr lang="en-US" sz="1200" dirty="0" smtClean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09431" y="338252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656916"/>
              </p:ext>
            </p:extLst>
          </p:nvPr>
        </p:nvGraphicFramePr>
        <p:xfrm>
          <a:off x="332473" y="2472266"/>
          <a:ext cx="29294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91"/>
                <a:gridCol w="775252"/>
                <a:gridCol w="914400"/>
                <a:gridCol w="759425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Middle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WD1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Bret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695739" y="2832652"/>
            <a:ext cx="3289802" cy="734535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7"/>
          <p:cNvSpPr txBox="1">
            <a:spLocks/>
          </p:cNvSpPr>
          <p:nvPr/>
        </p:nvSpPr>
        <p:spPr>
          <a:xfrm>
            <a:off x="457200" y="261563"/>
            <a:ext cx="2944878" cy="103276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cap="none" baseline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r>
              <a:rPr lang="en-US" kern="0" smtClean="0"/>
              <a:t>Ranked sources link check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944608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843866" y="931333"/>
            <a:ext cx="5300133" cy="3539067"/>
          </a:xfrm>
          <a:prstGeom prst="round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model: </a:t>
            </a:r>
            <a:r>
              <a:rPr lang="en-US" sz="1600" b="1" dirty="0" smtClean="0">
                <a:solidFill>
                  <a:schemeClr val="bg2"/>
                </a:solidFill>
                <a:latin typeface="+mn-lt"/>
              </a:rPr>
              <a:t>Contacts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35891"/>
              </p:ext>
            </p:extLst>
          </p:nvPr>
        </p:nvGraphicFramePr>
        <p:xfrm>
          <a:off x="4052684" y="2078840"/>
          <a:ext cx="1029920" cy="460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920"/>
              </a:tblGrid>
              <a:tr h="2303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</a:t>
                      </a:r>
                      <a:endParaRPr lang="en-US" sz="900" dirty="0"/>
                    </a:p>
                  </a:txBody>
                  <a:tcPr/>
                </a:tc>
              </a:tr>
              <a:tr h="2303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 </a:t>
                      </a:r>
                      <a:r>
                        <a:rPr lang="en-US" sz="900" baseline="0" dirty="0" smtClean="0"/>
                        <a:t>Last </a:t>
                      </a:r>
                      <a:r>
                        <a:rPr lang="en-US" sz="900" baseline="0" dirty="0" smtClean="0"/>
                        <a:t>Name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3" idx="1"/>
          </p:cNvCxnSpPr>
          <p:nvPr/>
        </p:nvCxnSpPr>
        <p:spPr>
          <a:xfrm>
            <a:off x="3234268" y="2309176"/>
            <a:ext cx="8184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277949"/>
              </p:ext>
            </p:extLst>
          </p:nvPr>
        </p:nvGraphicFramePr>
        <p:xfrm>
          <a:off x="304800" y="1989388"/>
          <a:ext cx="29294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91"/>
                <a:gridCol w="775252"/>
                <a:gridCol w="914400"/>
                <a:gridCol w="759425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Middle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WD1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Bret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36977"/>
              </p:ext>
            </p:extLst>
          </p:nvPr>
        </p:nvGraphicFramePr>
        <p:xfrm>
          <a:off x="5418584" y="1989388"/>
          <a:ext cx="352371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72"/>
                <a:gridCol w="879928"/>
                <a:gridCol w="944217"/>
                <a:gridCol w="896094"/>
              </a:tblGrid>
              <a:tr h="169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</a:t>
                      </a:r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Middlle</a:t>
                      </a:r>
                      <a:r>
                        <a:rPr lang="en-US" sz="900" dirty="0" smtClean="0"/>
                        <a:t>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2"/>
                          </a:solidFill>
                        </a:rPr>
                        <a:t>Robert</a:t>
                      </a:r>
                      <a:endParaRPr lang="en-US" sz="9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Raymond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  <a:endParaRPr lang="en-US" sz="900" dirty="0" smtClean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Jack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  <a:endParaRPr lang="en-US" sz="900" dirty="0" smtClean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Norman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  <a:endParaRPr lang="en-US" sz="9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3" idx="3"/>
          </p:cNvCxnSpPr>
          <p:nvPr/>
        </p:nvCxnSpPr>
        <p:spPr>
          <a:xfrm>
            <a:off x="5082604" y="2309176"/>
            <a:ext cx="30368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27"/>
          <p:cNvSpPr txBox="1">
            <a:spLocks/>
          </p:cNvSpPr>
          <p:nvPr/>
        </p:nvSpPr>
        <p:spPr>
          <a:xfrm>
            <a:off x="457200" y="261563"/>
            <a:ext cx="2944878" cy="103276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cap="none" baseline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r>
              <a:rPr lang="en-US" kern="0" dirty="0" smtClean="0"/>
              <a:t>Ranked sources match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37302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052684" y="893233"/>
            <a:ext cx="5300133" cy="3539067"/>
          </a:xfrm>
          <a:prstGeom prst="round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model: </a:t>
            </a:r>
            <a:r>
              <a:rPr lang="en-US" sz="1600" b="1" dirty="0" smtClean="0">
                <a:solidFill>
                  <a:schemeClr val="bg2"/>
                </a:solidFill>
                <a:latin typeface="+mn-lt"/>
              </a:rPr>
              <a:t>Contacts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34268" y="2446588"/>
            <a:ext cx="8184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04348"/>
              </p:ext>
            </p:extLst>
          </p:nvPr>
        </p:nvGraphicFramePr>
        <p:xfrm>
          <a:off x="564057" y="2217988"/>
          <a:ext cx="29294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91"/>
                <a:gridCol w="775252"/>
                <a:gridCol w="914400"/>
                <a:gridCol w="759425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Middle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WD1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Bret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702303"/>
              </p:ext>
            </p:extLst>
          </p:nvPr>
        </p:nvGraphicFramePr>
        <p:xfrm>
          <a:off x="4181577" y="1924716"/>
          <a:ext cx="352371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72"/>
                <a:gridCol w="879928"/>
                <a:gridCol w="944217"/>
                <a:gridCol w="896094"/>
              </a:tblGrid>
              <a:tr h="15106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</a:t>
                      </a:r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Middlle</a:t>
                      </a:r>
                      <a:r>
                        <a:rPr lang="en-US" sz="900" dirty="0" smtClean="0"/>
                        <a:t>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rgbClr val="FF0000"/>
                          </a:solidFill>
                        </a:rPr>
                        <a:t>Bret</a:t>
                      </a:r>
                      <a:endParaRPr 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Raymond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  <a:endParaRPr lang="en-US" sz="900" dirty="0" smtClean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Jack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  <a:endParaRPr lang="en-US" sz="900" dirty="0" smtClean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Norman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  <a:endParaRPr lang="en-US" sz="9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267851"/>
              </p:ext>
            </p:extLst>
          </p:nvPr>
        </p:nvGraphicFramePr>
        <p:xfrm>
          <a:off x="4716244" y="3173794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</a:t>
                      </a:r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WD1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GR1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WD2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WD3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71087" y="2936718"/>
            <a:ext cx="79957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Workday</a:t>
            </a:r>
            <a:endParaRPr lang="en-US" sz="1200" dirty="0" smtClean="0"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18860" y="2580478"/>
            <a:ext cx="3885293" cy="949201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03462" y="2317809"/>
            <a:ext cx="850134" cy="1176004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9782" y="1641405"/>
            <a:ext cx="948268" cy="510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latin typeface="+mn-lt"/>
              </a:rPr>
              <a:t>Workday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latin typeface="+mn-lt"/>
              </a:rPr>
              <a:t> Update</a:t>
            </a:r>
          </a:p>
        </p:txBody>
      </p:sp>
      <p:sp>
        <p:nvSpPr>
          <p:cNvPr id="32" name="Title 27"/>
          <p:cNvSpPr txBox="1">
            <a:spLocks/>
          </p:cNvSpPr>
          <p:nvPr/>
        </p:nvSpPr>
        <p:spPr>
          <a:xfrm>
            <a:off x="457199" y="261563"/>
            <a:ext cx="3239311" cy="103276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cap="none" baseline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r>
              <a:rPr lang="en-US" kern="0" dirty="0" smtClean="0"/>
              <a:t>Ranked sources update and link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998516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234268" y="905654"/>
            <a:ext cx="5300133" cy="3539067"/>
          </a:xfrm>
          <a:prstGeom prst="round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model: </a:t>
            </a:r>
            <a:r>
              <a:rPr lang="en-US" sz="1600" b="1" dirty="0" smtClean="0">
                <a:solidFill>
                  <a:schemeClr val="bg2"/>
                </a:solidFill>
                <a:latin typeface="+mn-lt"/>
              </a:rPr>
              <a:t>Contacts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34268" y="2446588"/>
            <a:ext cx="682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04348"/>
              </p:ext>
            </p:extLst>
          </p:nvPr>
        </p:nvGraphicFramePr>
        <p:xfrm>
          <a:off x="564057" y="2217988"/>
          <a:ext cx="29294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91"/>
                <a:gridCol w="775252"/>
                <a:gridCol w="914400"/>
                <a:gridCol w="759425"/>
              </a:tblGrid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Middle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WD1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Bret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Robert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28826"/>
              </p:ext>
            </p:extLst>
          </p:nvPr>
        </p:nvGraphicFramePr>
        <p:xfrm>
          <a:off x="4144065" y="2151576"/>
          <a:ext cx="352371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72"/>
                <a:gridCol w="879928"/>
                <a:gridCol w="944217"/>
                <a:gridCol w="896094"/>
              </a:tblGrid>
              <a:tr h="15106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</a:t>
                      </a:r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Middlle</a:t>
                      </a:r>
                      <a:r>
                        <a:rPr lang="en-US" sz="900" dirty="0" smtClean="0"/>
                        <a:t>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rgbClr val="FF0000"/>
                          </a:solidFill>
                        </a:rPr>
                        <a:t>Bret</a:t>
                      </a:r>
                      <a:endParaRPr 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Raymond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Boone</a:t>
                      </a:r>
                      <a:endParaRPr lang="en-US" sz="900" dirty="0" smtClean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Michael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Jack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Schmidt</a:t>
                      </a:r>
                      <a:endParaRPr lang="en-US" sz="900" dirty="0" smtClean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Steven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Norman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Carlton</a:t>
                      </a:r>
                      <a:endParaRPr lang="en-US" sz="9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649782" y="1641405"/>
            <a:ext cx="948268" cy="510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latin typeface="+mn-lt"/>
              </a:rPr>
              <a:t>Workday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latin typeface="+mn-lt"/>
              </a:rPr>
              <a:t> Update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89798" y="4469431"/>
            <a:ext cx="7809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NetSuite</a:t>
            </a:r>
            <a:br>
              <a:rPr lang="en-US" sz="1200" dirty="0" smtClean="0">
                <a:latin typeface="+mn-lt"/>
              </a:rPr>
            </a:br>
            <a:r>
              <a:rPr lang="en-US" sz="1200" dirty="0">
                <a:latin typeface="+mn-lt"/>
              </a:rPr>
              <a:t>c</a:t>
            </a:r>
            <a:r>
              <a:rPr lang="en-US" sz="1200" dirty="0" smtClean="0">
                <a:latin typeface="+mn-lt"/>
              </a:rPr>
              <a:t>hannel</a:t>
            </a:r>
            <a:endParaRPr lang="en-US" sz="1200" dirty="0" smtClean="0">
              <a:latin typeface="+mn-lt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680963"/>
              </p:ext>
            </p:extLst>
          </p:nvPr>
        </p:nvGraphicFramePr>
        <p:xfrm>
          <a:off x="4608549" y="3376967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563392" y="3139891"/>
            <a:ext cx="909352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err="1" smtClean="0">
                <a:latin typeface="+mn-lt"/>
              </a:rPr>
              <a:t>Salesforce</a:t>
            </a:r>
            <a:endParaRPr lang="en-US" sz="1200" dirty="0" smtClean="0">
              <a:latin typeface="+mn-lt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34216"/>
              </p:ext>
            </p:extLst>
          </p:nvPr>
        </p:nvGraphicFramePr>
        <p:xfrm>
          <a:off x="5826910" y="3376967"/>
          <a:ext cx="10978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23"/>
                <a:gridCol w="548923"/>
              </a:tblGrid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 </a:t>
                      </a:r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GR1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GR2</a:t>
                      </a:r>
                      <a:endParaRPr lang="en-US" sz="900" dirty="0"/>
                    </a:p>
                  </a:txBody>
                  <a:tcPr/>
                </a:tc>
              </a:tr>
              <a:tr h="1587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781753" y="3139891"/>
            <a:ext cx="78098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NetSuite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48498"/>
              </p:ext>
            </p:extLst>
          </p:nvPr>
        </p:nvGraphicFramePr>
        <p:xfrm>
          <a:off x="6490777" y="4854203"/>
          <a:ext cx="12677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436"/>
                <a:gridCol w="834337"/>
              </a:tblGrid>
              <a:tr h="14172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NS1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Bret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4896194" y="3753908"/>
            <a:ext cx="231910" cy="110546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42877" y="2542390"/>
            <a:ext cx="817231" cy="113760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0189" y="4469431"/>
            <a:ext cx="90935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latin typeface="+mn-lt"/>
              </a:rPr>
              <a:t>Salesforce</a:t>
            </a:r>
            <a:r>
              <a:rPr lang="en-US" sz="1200" dirty="0" smtClean="0">
                <a:latin typeface="+mn-lt"/>
              </a:rPr>
              <a:t/>
            </a:r>
            <a:br>
              <a:rPr lang="en-US" sz="1200" dirty="0" smtClean="0">
                <a:latin typeface="+mn-lt"/>
              </a:rPr>
            </a:br>
            <a:r>
              <a:rPr lang="en-US" sz="1200" dirty="0">
                <a:latin typeface="+mn-lt"/>
              </a:rPr>
              <a:t>c</a:t>
            </a:r>
            <a:r>
              <a:rPr lang="en-US" sz="1200" dirty="0" smtClean="0">
                <a:latin typeface="+mn-lt"/>
              </a:rPr>
              <a:t>hannel</a:t>
            </a:r>
            <a:endParaRPr lang="en-US" sz="1200" dirty="0" smtClean="0">
              <a:latin typeface="+mn-lt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923835"/>
              </p:ext>
            </p:extLst>
          </p:nvPr>
        </p:nvGraphicFramePr>
        <p:xfrm>
          <a:off x="4703445" y="4859376"/>
          <a:ext cx="12677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436"/>
                <a:gridCol w="834337"/>
              </a:tblGrid>
              <a:tr h="14172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Name</a:t>
                      </a:r>
                      <a:endParaRPr lang="en-US" sz="900" dirty="0"/>
                    </a:p>
                  </a:txBody>
                  <a:tcPr/>
                </a:tc>
              </a:tr>
              <a:tr h="1608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SF1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Bret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>
            <a:off x="4442877" y="2542390"/>
            <a:ext cx="2021371" cy="113760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130001" y="3743276"/>
            <a:ext cx="794755" cy="111092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27"/>
          <p:cNvSpPr txBox="1">
            <a:spLocks/>
          </p:cNvSpPr>
          <p:nvPr/>
        </p:nvSpPr>
        <p:spPr>
          <a:xfrm>
            <a:off x="457200" y="261563"/>
            <a:ext cx="2944878" cy="103276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cap="none" baseline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r>
              <a:rPr lang="en-US" kern="0" dirty="0" smtClean="0"/>
              <a:t>Ranked sources channels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3832234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_4x3_Template_9.13.11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Dell_4x3_Template_9.13.11</Template>
  <TotalTime>4208</TotalTime>
  <Words>1259</Words>
  <Application>Microsoft Office PowerPoint</Application>
  <PresentationFormat>On-screen Show (4:3)</PresentationFormat>
  <Paragraphs>941</Paragraphs>
  <Slides>15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Museo For Dell 300</vt:lpstr>
      <vt:lpstr>Trebuchet MS</vt:lpstr>
      <vt:lpstr>Museo Sans For Dell</vt:lpstr>
      <vt:lpstr>Arial Black</vt:lpstr>
      <vt:lpstr>Museo Sans For Dell</vt:lpstr>
      <vt:lpstr>Wingdings</vt:lpstr>
      <vt:lpstr>Arial</vt:lpstr>
      <vt:lpstr>Museo For Dell</vt:lpstr>
      <vt:lpstr>Dell_4x3_Template_9.13.11</vt:lpstr>
      <vt:lpstr>Transactional Workflow: Update</vt:lpstr>
      <vt:lpstr>Update</vt:lpstr>
      <vt:lpstr>Update</vt:lpstr>
      <vt:lpstr>Create</vt:lpstr>
      <vt:lpstr>Update with ranked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Transactional Workflow: Create</vt:lpstr>
      <vt:lpstr>Create</vt:lpstr>
      <vt:lpstr>Create (cont’d)</vt:lpstr>
      <vt:lpstr>Transactional Workflow: Match</vt:lpstr>
      <vt:lpstr>PowerPoint Presentation</vt:lpstr>
    </vt:vector>
  </TitlesOfParts>
  <Company>Dell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Dell presentation template Standard 4:3 layout</dc:title>
  <dc:creator>jiahuey</dc:creator>
  <cp:keywords>Internal Use</cp:keywords>
  <cp:lastModifiedBy>Brams, Jon</cp:lastModifiedBy>
  <cp:revision>227</cp:revision>
  <cp:lastPrinted>2000-07-17T22:36:56Z</cp:lastPrinted>
  <dcterms:created xsi:type="dcterms:W3CDTF">2011-10-04T17:33:21Z</dcterms:created>
  <dcterms:modified xsi:type="dcterms:W3CDTF">2016-07-21T17:13:17Z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6a26f396-96ec-4395-a250-9b727eed44c7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1.3AMER</vt:lpwstr>
  </property>
</Properties>
</file>