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9" r:id="rId6"/>
    <p:sldId id="310" r:id="rId7"/>
    <p:sldId id="311" r:id="rId8"/>
    <p:sldId id="312" r:id="rId9"/>
    <p:sldId id="313" r:id="rId10"/>
    <p:sldId id="314" r:id="rId11"/>
    <p:sldId id="315" r:id="rId12"/>
    <p:sldId id="30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Lorem ipsum dolor sit amet, consectetuer adipiscing elit.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Nunc viverra imperdiet enim. Fusce est. Vivamus a tellus.</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Pellentesque habitant morbi tristique senectus et netus.</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B6056BFB-47D7-4C5F-BA11-2CB63C56A52D}" type="pres">
      <dgm:prSet presAssocID="{01A66772-F185-4D58-B8BB-E9370D7A7A2B}" presName="root" presStyleCnt="0">
        <dgm:presLayoutVars>
          <dgm:dir/>
          <dgm:resizeHandles val="exact"/>
        </dgm:presLayoutVars>
      </dgm:prSet>
      <dgm:spPr/>
    </dgm:pt>
    <dgm:pt modelId="{311B26C8-22B1-4363-B621-DD56FB7418C8}" type="pres">
      <dgm:prSet presAssocID="{40FC4FFE-8987-4A26-B7F4-8A516F18ADAE}" presName="compNode" presStyleCnt="0"/>
      <dgm:spPr/>
    </dgm:pt>
    <dgm:pt modelId="{A201D7A7-914C-4D24-8B82-EE40155AB0BE}" type="pres">
      <dgm:prSet presAssocID="{40FC4FFE-8987-4A26-B7F4-8A516F18ADAE}" presName="iconBgRect" presStyleLbl="bgShp" presStyleIdx="0" presStyleCnt="3"/>
      <dgm:spPr>
        <a:prstGeom prst="ellipse">
          <a:avLst/>
        </a:prstGeom>
      </dgm:spPr>
    </dgm:pt>
    <dgm:pt modelId="{8FA2F131-CD01-4CBD-B7A5-1B9B5E7F0402}" type="pres">
      <dgm:prSet presAssocID="{40FC4FFE-8987-4A26-B7F4-8A516F18ADAE}"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ie chart"/>
        </a:ext>
      </dgm:extLst>
    </dgm:pt>
    <dgm:pt modelId="{F755F00C-B2DB-4097-B4BC-8F1BACC938B7}" type="pres">
      <dgm:prSet presAssocID="{40FC4FFE-8987-4A26-B7F4-8A516F18ADAE}" presName="spaceRect" presStyleCnt="0"/>
      <dgm:spPr/>
    </dgm:pt>
    <dgm:pt modelId="{08F4E96D-0DB6-4476-8C51-7CC7EC2F227B}" type="pres">
      <dgm:prSet presAssocID="{40FC4FFE-8987-4A26-B7F4-8A516F18ADAE}" presName="textRect" presStyleLbl="revTx" presStyleIdx="0" presStyleCnt="3">
        <dgm:presLayoutVars>
          <dgm:chMax val="1"/>
          <dgm:chPref val="1"/>
        </dgm:presLayoutVars>
      </dgm:prSet>
      <dgm:spPr/>
    </dgm:pt>
    <dgm:pt modelId="{5AB3C10D-885E-4522-AB39-7ED4318D191A}" type="pres">
      <dgm:prSet presAssocID="{5B62599A-5C9B-48E7-896E-EA782AC60C8B}" presName="sibTrans" presStyleCnt="0"/>
      <dgm:spPr/>
    </dgm:pt>
    <dgm:pt modelId="{2F278BF9-E1B2-4A1C-B065-C19A7B904219}" type="pres">
      <dgm:prSet presAssocID="{49225C73-1633-42F1-AB3B-7CB183E5F8B8}" presName="compNode" presStyleCnt="0"/>
      <dgm:spPr/>
    </dgm:pt>
    <dgm:pt modelId="{543C18BC-1989-44B2-9862-C670C61D3452}" type="pres">
      <dgm:prSet presAssocID="{49225C73-1633-42F1-AB3B-7CB183E5F8B8}" presName="iconBgRect" presStyleLbl="bgShp" presStyleIdx="1" presStyleCnt="3"/>
      <dgm:spPr>
        <a:prstGeom prst="ellipse">
          <a:avLst/>
        </a:prstGeom>
      </dgm:spPr>
    </dgm:pt>
    <dgm:pt modelId="{E94F35BC-9C76-400A-BBCA-0032259E2E5A}"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ullseye"/>
        </a:ext>
      </dgm:extLst>
    </dgm:pt>
    <dgm:pt modelId="{503A6D04-9ADD-43CC-9847-497CD48F2D11}" type="pres">
      <dgm:prSet presAssocID="{49225C73-1633-42F1-AB3B-7CB183E5F8B8}" presName="spaceRect" presStyleCnt="0"/>
      <dgm:spPr/>
    </dgm:pt>
    <dgm:pt modelId="{20363298-B2A6-463D-A7BE-F9F67404E389}" type="pres">
      <dgm:prSet presAssocID="{49225C73-1633-42F1-AB3B-7CB183E5F8B8}" presName="textRect" presStyleLbl="revTx" presStyleIdx="1" presStyleCnt="3">
        <dgm:presLayoutVars>
          <dgm:chMax val="1"/>
          <dgm:chPref val="1"/>
        </dgm:presLayoutVars>
      </dgm:prSet>
      <dgm:spPr/>
    </dgm:pt>
    <dgm:pt modelId="{A47947BB-708D-4F7E-B072-3C2E42B34B24}" type="pres">
      <dgm:prSet presAssocID="{9646853A-8964-4519-A5B1-0B7D18B2983D}" presName="sibTrans" presStyleCnt="0"/>
      <dgm:spPr/>
    </dgm:pt>
    <dgm:pt modelId="{BDCD0AC9-D564-4025-AD8A-36664A6CBE31}" type="pres">
      <dgm:prSet presAssocID="{1C383F32-22E8-4F62-A3E0-BDC3D5F48992}" presName="compNode" presStyleCnt="0"/>
      <dgm:spPr/>
    </dgm:pt>
    <dgm:pt modelId="{5BDDFF18-9AEC-4E5E-B9AA-33D86F01A63E}" type="pres">
      <dgm:prSet presAssocID="{1C383F32-22E8-4F62-A3E0-BDC3D5F48992}" presName="iconBgRect" presStyleLbl="bgShp" presStyleIdx="2" presStyleCnt="3"/>
      <dgm:spPr>
        <a:prstGeom prst="ellipse">
          <a:avLst/>
        </a:prstGeom>
      </dgm:spPr>
    </dgm:pt>
    <dgm:pt modelId="{F09AEBFF-D2D3-4FFF-AD65-C3CEAEEB10F2}"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F2EBFBCF-0520-415A-A886-3C4F90D208EF}" type="pres">
      <dgm:prSet presAssocID="{1C383F32-22E8-4F62-A3E0-BDC3D5F48992}" presName="spaceRect" presStyleCnt="0"/>
      <dgm:spPr/>
    </dgm:pt>
    <dgm:pt modelId="{AB9CAFAA-6939-48A6-A89B-19D1A94B9EA1}"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BA953D32-2DFF-47FE-AF26-C6B9E63D38DF}" type="presOf" srcId="{49225C73-1633-42F1-AB3B-7CB183E5F8B8}" destId="{20363298-B2A6-463D-A7BE-F9F67404E389}" srcOrd="0" destOrd="0" presId="urn:microsoft.com/office/officeart/2018/5/layout/IconLeafLabelList"/>
    <dgm:cxn modelId="{EC450542-0ED9-4BD6-9E85-5709B80794C5}" type="presOf" srcId="{01A66772-F185-4D58-B8BB-E9370D7A7A2B}" destId="{B6056BFB-47D7-4C5F-BA11-2CB63C56A52D}" srcOrd="0" destOrd="0" presId="urn:microsoft.com/office/officeart/2018/5/layout/IconLeafLabelList"/>
    <dgm:cxn modelId="{C7AD8469-3C68-4AF9-AB82-79B0043AA120}" srcId="{01A66772-F185-4D58-B8BB-E9370D7A7A2B}" destId="{40FC4FFE-8987-4A26-B7F4-8A516F18ADAE}" srcOrd="0" destOrd="0" parTransId="{CAD7EF86-FB23-41F6-BF42-040B36DEFDB1}" sibTransId="{5B62599A-5C9B-48E7-896E-EA782AC60C8B}"/>
    <dgm:cxn modelId="{C4CCE57E-E871-46D6-BAD5-880252C95D22}" srcId="{01A66772-F185-4D58-B8BB-E9370D7A7A2B}" destId="{1C383F32-22E8-4F62-A3E0-BDC3D5F48992}" srcOrd="2" destOrd="0" parTransId="{A7920A2F-3244-4159-AF04-6A1D38B7B317}" sibTransId="{8500F72A-2C6D-4FDF-9C1D-CA691380EB0B}"/>
    <dgm:cxn modelId="{D55FAE9C-CF3C-44F3-9D1E-DE6DF574E6D9}" type="presOf" srcId="{1C383F32-22E8-4F62-A3E0-BDC3D5F48992}" destId="{AB9CAFAA-6939-48A6-A89B-19D1A94B9EA1}" srcOrd="0" destOrd="0" presId="urn:microsoft.com/office/officeart/2018/5/layout/IconLeafLabelList"/>
    <dgm:cxn modelId="{A85983B4-FADF-419C-BC71-B5F0871C3055}" type="presOf" srcId="{40FC4FFE-8987-4A26-B7F4-8A516F18ADAE}" destId="{08F4E96D-0DB6-4476-8C51-7CC7EC2F227B}" srcOrd="0" destOrd="0" presId="urn:microsoft.com/office/officeart/2018/5/layout/IconLeafLabelList"/>
    <dgm:cxn modelId="{A3E74EE8-8900-4EBD-8983-3BF0AFD6DCC7}" type="presParOf" srcId="{B6056BFB-47D7-4C5F-BA11-2CB63C56A52D}" destId="{311B26C8-22B1-4363-B621-DD56FB7418C8}" srcOrd="0" destOrd="0" presId="urn:microsoft.com/office/officeart/2018/5/layout/IconLeafLabelList"/>
    <dgm:cxn modelId="{044EA9E0-B51B-492A-BE32-015CEAD0BAC9}" type="presParOf" srcId="{311B26C8-22B1-4363-B621-DD56FB7418C8}" destId="{A201D7A7-914C-4D24-8B82-EE40155AB0BE}" srcOrd="0" destOrd="0" presId="urn:microsoft.com/office/officeart/2018/5/layout/IconLeafLabelList"/>
    <dgm:cxn modelId="{08373EC6-14CB-429D-9495-F32683B931D7}" type="presParOf" srcId="{311B26C8-22B1-4363-B621-DD56FB7418C8}" destId="{8FA2F131-CD01-4CBD-B7A5-1B9B5E7F0402}" srcOrd="1" destOrd="0" presId="urn:microsoft.com/office/officeart/2018/5/layout/IconLeafLabelList"/>
    <dgm:cxn modelId="{9AB500F0-62A2-4E73-B4F4-5056804C8D6A}" type="presParOf" srcId="{311B26C8-22B1-4363-B621-DD56FB7418C8}" destId="{F755F00C-B2DB-4097-B4BC-8F1BACC938B7}" srcOrd="2" destOrd="0" presId="urn:microsoft.com/office/officeart/2018/5/layout/IconLeafLabelList"/>
    <dgm:cxn modelId="{676606A7-6564-4CEB-ACE0-4FF9A3A04E67}" type="presParOf" srcId="{311B26C8-22B1-4363-B621-DD56FB7418C8}" destId="{08F4E96D-0DB6-4476-8C51-7CC7EC2F227B}" srcOrd="3" destOrd="0" presId="urn:microsoft.com/office/officeart/2018/5/layout/IconLeafLabelList"/>
    <dgm:cxn modelId="{EAE0F94A-A454-4049-84F7-9EC90E847A03}" type="presParOf" srcId="{B6056BFB-47D7-4C5F-BA11-2CB63C56A52D}" destId="{5AB3C10D-885E-4522-AB39-7ED4318D191A}" srcOrd="1" destOrd="0" presId="urn:microsoft.com/office/officeart/2018/5/layout/IconLeafLabelList"/>
    <dgm:cxn modelId="{B0B5B21A-5ADD-4500-9A67-9B26AF543EBA}" type="presParOf" srcId="{B6056BFB-47D7-4C5F-BA11-2CB63C56A52D}" destId="{2F278BF9-E1B2-4A1C-B065-C19A7B904219}" srcOrd="2" destOrd="0" presId="urn:microsoft.com/office/officeart/2018/5/layout/IconLeafLabelList"/>
    <dgm:cxn modelId="{11FEAF2C-54F7-4E9C-A1D6-5FA0BF7F3665}" type="presParOf" srcId="{2F278BF9-E1B2-4A1C-B065-C19A7B904219}" destId="{543C18BC-1989-44B2-9862-C670C61D3452}" srcOrd="0" destOrd="0" presId="urn:microsoft.com/office/officeart/2018/5/layout/IconLeafLabelList"/>
    <dgm:cxn modelId="{92C17ECB-A80D-4A0E-95CF-40A53D32275F}" type="presParOf" srcId="{2F278BF9-E1B2-4A1C-B065-C19A7B904219}" destId="{E94F35BC-9C76-400A-BBCA-0032259E2E5A}" srcOrd="1" destOrd="0" presId="urn:microsoft.com/office/officeart/2018/5/layout/IconLeafLabelList"/>
    <dgm:cxn modelId="{54E5AE33-4BE6-44E7-871B-1103A0BA7A56}" type="presParOf" srcId="{2F278BF9-E1B2-4A1C-B065-C19A7B904219}" destId="{503A6D04-9ADD-43CC-9847-497CD48F2D11}" srcOrd="2" destOrd="0" presId="urn:microsoft.com/office/officeart/2018/5/layout/IconLeafLabelList"/>
    <dgm:cxn modelId="{3575FCA0-4FCE-460A-8D84-2C767D311A20}" type="presParOf" srcId="{2F278BF9-E1B2-4A1C-B065-C19A7B904219}" destId="{20363298-B2A6-463D-A7BE-F9F67404E389}" srcOrd="3" destOrd="0" presId="urn:microsoft.com/office/officeart/2018/5/layout/IconLeafLabelList"/>
    <dgm:cxn modelId="{4FD22448-C17B-4C43-BAB3-A0B7AA9BCE0D}" type="presParOf" srcId="{B6056BFB-47D7-4C5F-BA11-2CB63C56A52D}" destId="{A47947BB-708D-4F7E-B072-3C2E42B34B24}" srcOrd="3" destOrd="0" presId="urn:microsoft.com/office/officeart/2018/5/layout/IconLeafLabelList"/>
    <dgm:cxn modelId="{75E30F4F-0E76-457B-9D4F-CDE27C2F7F77}" type="presParOf" srcId="{B6056BFB-47D7-4C5F-BA11-2CB63C56A52D}" destId="{BDCD0AC9-D564-4025-AD8A-36664A6CBE31}" srcOrd="4" destOrd="0" presId="urn:microsoft.com/office/officeart/2018/5/layout/IconLeafLabelList"/>
    <dgm:cxn modelId="{C6A367E7-6A7C-42CB-94E4-8EA78AEF87BF}" type="presParOf" srcId="{BDCD0AC9-D564-4025-AD8A-36664A6CBE31}" destId="{5BDDFF18-9AEC-4E5E-B9AA-33D86F01A63E}" srcOrd="0" destOrd="0" presId="urn:microsoft.com/office/officeart/2018/5/layout/IconLeafLabelList"/>
    <dgm:cxn modelId="{B180CBEB-FA9F-4E52-8CA3-A65CB80BB91B}" type="presParOf" srcId="{BDCD0AC9-D564-4025-AD8A-36664A6CBE31}" destId="{F09AEBFF-D2D3-4FFF-AD65-C3CEAEEB10F2}" srcOrd="1" destOrd="0" presId="urn:microsoft.com/office/officeart/2018/5/layout/IconLeafLabelList"/>
    <dgm:cxn modelId="{170B020E-1E19-4EB4-A72C-4FCF01A7DD7E}" type="presParOf" srcId="{BDCD0AC9-D564-4025-AD8A-36664A6CBE31}" destId="{F2EBFBCF-0520-415A-A886-3C4F90D208EF}" srcOrd="2" destOrd="0" presId="urn:microsoft.com/office/officeart/2018/5/layout/IconLeafLabelList"/>
    <dgm:cxn modelId="{CADD8F7D-722C-42A0-AF21-39A3559F8D7B}" type="presParOf" srcId="{BDCD0AC9-D564-4025-AD8A-36664A6CBE31}" destId="{AB9CAFAA-6939-48A6-A89B-19D1A94B9EA1}"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1D7A7-914C-4D24-8B82-EE40155AB0BE}">
      <dsp:nvSpPr>
        <dsp:cNvPr id="0" name=""/>
        <dsp:cNvSpPr/>
      </dsp:nvSpPr>
      <dsp:spPr>
        <a:xfrm>
          <a:off x="616949" y="340539"/>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A2F131-CD01-4CBD-B7A5-1B9B5E7F0402}">
      <dsp:nvSpPr>
        <dsp:cNvPr id="0" name=""/>
        <dsp:cNvSpPr/>
      </dsp:nvSpPr>
      <dsp:spPr>
        <a:xfrm>
          <a:off x="1004512" y="728102"/>
          <a:ext cx="1043437" cy="104343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F4E96D-0DB6-4476-8C51-7CC7EC2F227B}">
      <dsp:nvSpPr>
        <dsp:cNvPr id="0" name=""/>
        <dsp:cNvSpPr/>
      </dsp:nvSpPr>
      <dsp:spPr>
        <a:xfrm>
          <a:off x="35606"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dirty="0"/>
            <a:t>Lorem ipsum dolor sit amet, consectetuer adipiscing elit. </a:t>
          </a:r>
        </a:p>
      </dsp:txBody>
      <dsp:txXfrm>
        <a:off x="35606" y="2725540"/>
        <a:ext cx="2981250" cy="720000"/>
      </dsp:txXfrm>
    </dsp:sp>
    <dsp:sp modelId="{543C18BC-1989-44B2-9862-C670C61D3452}">
      <dsp:nvSpPr>
        <dsp:cNvPr id="0" name=""/>
        <dsp:cNvSpPr/>
      </dsp:nvSpPr>
      <dsp:spPr>
        <a:xfrm>
          <a:off x="4119918" y="340539"/>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4F35BC-9C76-400A-BBCA-0032259E2E5A}">
      <dsp:nvSpPr>
        <dsp:cNvPr id="0" name=""/>
        <dsp:cNvSpPr/>
      </dsp:nvSpPr>
      <dsp:spPr>
        <a:xfrm>
          <a:off x="4507481" y="728102"/>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363298-B2A6-463D-A7BE-F9F67404E389}">
      <dsp:nvSpPr>
        <dsp:cNvPr id="0" name=""/>
        <dsp:cNvSpPr/>
      </dsp:nvSpPr>
      <dsp:spPr>
        <a:xfrm>
          <a:off x="3538574"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dirty="0"/>
            <a:t>Nunc viverra imperdiet enim. Fusce est. Vivamus a tellus.</a:t>
          </a:r>
        </a:p>
      </dsp:txBody>
      <dsp:txXfrm>
        <a:off x="3538574" y="2725540"/>
        <a:ext cx="2981250" cy="720000"/>
      </dsp:txXfrm>
    </dsp:sp>
    <dsp:sp modelId="{5BDDFF18-9AEC-4E5E-B9AA-33D86F01A63E}">
      <dsp:nvSpPr>
        <dsp:cNvPr id="0" name=""/>
        <dsp:cNvSpPr/>
      </dsp:nvSpPr>
      <dsp:spPr>
        <a:xfrm>
          <a:off x="7622887" y="340539"/>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9AEBFF-D2D3-4FFF-AD65-C3CEAEEB10F2}">
      <dsp:nvSpPr>
        <dsp:cNvPr id="0" name=""/>
        <dsp:cNvSpPr/>
      </dsp:nvSpPr>
      <dsp:spPr>
        <a:xfrm>
          <a:off x="8010450" y="728102"/>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9CAFAA-6939-48A6-A89B-19D1A94B9EA1}">
      <dsp:nvSpPr>
        <dsp:cNvPr id="0" name=""/>
        <dsp:cNvSpPr/>
      </dsp:nvSpPr>
      <dsp:spPr>
        <a:xfrm>
          <a:off x="7041543"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dirty="0"/>
            <a:t>Pellentesque habitant morbi tristique senectus et netus.</a:t>
          </a:r>
        </a:p>
      </dsp:txBody>
      <dsp:txXfrm>
        <a:off x="7041543" y="2725540"/>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11/30/2022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11/30/2022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11/30/2022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11/30/2022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11/30/2022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11/30/2022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11/30/2022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11/30/2022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11/30/2022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11/30/2022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lang="en-US" dirty="0"/>
              <a:t>Best Coding Practices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dirty="0"/>
              <a:t>Great learning</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CA65D-ABD7-05BD-5181-9A476F4186AC}"/>
              </a:ext>
            </a:extLst>
          </p:cNvPr>
          <p:cNvSpPr>
            <a:spLocks noGrp="1"/>
          </p:cNvSpPr>
          <p:nvPr>
            <p:ph type="title"/>
          </p:nvPr>
        </p:nvSpPr>
        <p:spPr/>
        <p:txBody>
          <a:bodyPr/>
          <a:lstStyle/>
          <a:p>
            <a:r>
              <a:rPr lang="en-US" dirty="0"/>
              <a:t>CODING PRINCIPLES</a:t>
            </a:r>
            <a:endParaRPr lang="en-IN" dirty="0"/>
          </a:p>
        </p:txBody>
      </p:sp>
      <p:sp>
        <p:nvSpPr>
          <p:cNvPr id="3" name="Content Placeholder 2">
            <a:extLst>
              <a:ext uri="{FF2B5EF4-FFF2-40B4-BE49-F238E27FC236}">
                <a16:creationId xmlns:a16="http://schemas.microsoft.com/office/drawing/2014/main" id="{1635DB00-774A-3E93-1607-ADA11B33459E}"/>
              </a:ext>
            </a:extLst>
          </p:cNvPr>
          <p:cNvSpPr>
            <a:spLocks noGrp="1"/>
          </p:cNvSpPr>
          <p:nvPr>
            <p:ph idx="1"/>
          </p:nvPr>
        </p:nvSpPr>
        <p:spPr/>
        <p:txBody>
          <a:bodyPr/>
          <a:lstStyle/>
          <a:p>
            <a:r>
              <a:rPr lang="en-US" dirty="0"/>
              <a:t>SOLID</a:t>
            </a:r>
          </a:p>
          <a:p>
            <a:r>
              <a:rPr lang="en-US" dirty="0"/>
              <a:t>DRY – Methods  Inheritance – Design Patterns - APIs</a:t>
            </a:r>
          </a:p>
          <a:p>
            <a:r>
              <a:rPr lang="en-US" dirty="0"/>
              <a:t>YAGNI – 80-20 Rule</a:t>
            </a:r>
          </a:p>
          <a:p>
            <a:r>
              <a:rPr lang="en-US" dirty="0"/>
              <a:t>BOY SCOUT RULE</a:t>
            </a:r>
          </a:p>
          <a:p>
            <a:r>
              <a:rPr lang="en-US" dirty="0"/>
              <a:t>LOOSE COUPLING</a:t>
            </a:r>
          </a:p>
          <a:p>
            <a:r>
              <a:rPr lang="en-US" dirty="0"/>
              <a:t>HIGH COHESIVENESS</a:t>
            </a:r>
            <a:endParaRPr lang="en-IN" dirty="0"/>
          </a:p>
        </p:txBody>
      </p:sp>
    </p:spTree>
    <p:extLst>
      <p:ext uri="{BB962C8B-B14F-4D97-AF65-F5344CB8AC3E}">
        <p14:creationId xmlns:p14="http://schemas.microsoft.com/office/powerpoint/2010/main" val="1195567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5130E-5B85-62FA-D1B9-E1A4B3CDD375}"/>
              </a:ext>
            </a:extLst>
          </p:cNvPr>
          <p:cNvSpPr>
            <a:spLocks noGrp="1"/>
          </p:cNvSpPr>
          <p:nvPr>
            <p:ph type="title"/>
          </p:nvPr>
        </p:nvSpPr>
        <p:spPr/>
        <p:txBody>
          <a:bodyPr/>
          <a:lstStyle/>
          <a:p>
            <a:r>
              <a:rPr lang="en-US" dirty="0"/>
              <a:t>BENEFITS OF CLEAN CODING</a:t>
            </a:r>
            <a:endParaRPr lang="en-IN" dirty="0"/>
          </a:p>
        </p:txBody>
      </p:sp>
      <p:sp>
        <p:nvSpPr>
          <p:cNvPr id="3" name="Content Placeholder 2">
            <a:extLst>
              <a:ext uri="{FF2B5EF4-FFF2-40B4-BE49-F238E27FC236}">
                <a16:creationId xmlns:a16="http://schemas.microsoft.com/office/drawing/2014/main" id="{FE41128B-83C6-685D-498B-EDBEED480A60}"/>
              </a:ext>
            </a:extLst>
          </p:cNvPr>
          <p:cNvSpPr>
            <a:spLocks noGrp="1"/>
          </p:cNvSpPr>
          <p:nvPr>
            <p:ph idx="1"/>
          </p:nvPr>
        </p:nvSpPr>
        <p:spPr/>
        <p:txBody>
          <a:bodyPr/>
          <a:lstStyle/>
          <a:p>
            <a:r>
              <a:rPr lang="en-US" dirty="0"/>
              <a:t>GOOD PRESENTATION</a:t>
            </a:r>
          </a:p>
          <a:p>
            <a:r>
              <a:rPr lang="en-US" dirty="0"/>
              <a:t>EASIER REFACTORING &amp; BETTER DESIGN</a:t>
            </a:r>
          </a:p>
          <a:p>
            <a:r>
              <a:rPr lang="en-US" dirty="0"/>
              <a:t>EASIER DEBUGGING</a:t>
            </a:r>
          </a:p>
          <a:p>
            <a:r>
              <a:rPr lang="en-US" dirty="0"/>
              <a:t>MAINTAINABLE</a:t>
            </a:r>
          </a:p>
          <a:p>
            <a:r>
              <a:rPr lang="en-US" dirty="0"/>
              <a:t>INCREASES COMPREHENSIVENESS</a:t>
            </a:r>
            <a:endParaRPr lang="en-IN" dirty="0"/>
          </a:p>
        </p:txBody>
      </p:sp>
    </p:spTree>
    <p:extLst>
      <p:ext uri="{BB962C8B-B14F-4D97-AF65-F5344CB8AC3E}">
        <p14:creationId xmlns:p14="http://schemas.microsoft.com/office/powerpoint/2010/main" val="354413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D0DAC-F4C1-25F7-8D4F-A1B062168663}"/>
              </a:ext>
            </a:extLst>
          </p:cNvPr>
          <p:cNvSpPr>
            <a:spLocks noGrp="1"/>
          </p:cNvSpPr>
          <p:nvPr>
            <p:ph type="title"/>
          </p:nvPr>
        </p:nvSpPr>
        <p:spPr/>
        <p:txBody>
          <a:bodyPr/>
          <a:lstStyle/>
          <a:p>
            <a:r>
              <a:rPr lang="en-US" dirty="0"/>
              <a:t>BEST CODING PRACTICES Refer Doc</a:t>
            </a:r>
            <a:endParaRPr lang="en-IN" dirty="0"/>
          </a:p>
        </p:txBody>
      </p:sp>
      <p:sp>
        <p:nvSpPr>
          <p:cNvPr id="3" name="Content Placeholder 2">
            <a:extLst>
              <a:ext uri="{FF2B5EF4-FFF2-40B4-BE49-F238E27FC236}">
                <a16:creationId xmlns:a16="http://schemas.microsoft.com/office/drawing/2014/main" id="{9DA5F152-72AE-2161-0FE9-CA2C6A163EC4}"/>
              </a:ext>
            </a:extLst>
          </p:cNvPr>
          <p:cNvSpPr>
            <a:spLocks noGrp="1"/>
          </p:cNvSpPr>
          <p:nvPr>
            <p:ph idx="1"/>
          </p:nvPr>
        </p:nvSpPr>
        <p:spPr/>
        <p:txBody>
          <a:bodyPr/>
          <a:lstStyle/>
          <a:p>
            <a:r>
              <a:rPr lang="en-US" dirty="0"/>
              <a:t>INDENTATION</a:t>
            </a:r>
          </a:p>
          <a:p>
            <a:r>
              <a:rPr lang="en-US" dirty="0"/>
              <a:t>FOLLOWING NAMING CONVENTIONS [CLASSES METHODS VARIABLES INTERFACES]</a:t>
            </a:r>
          </a:p>
          <a:p>
            <a:r>
              <a:rPr lang="en-US" dirty="0"/>
              <a:t>UNIT TESTING</a:t>
            </a:r>
          </a:p>
          <a:p>
            <a:r>
              <a:rPr lang="en-US" dirty="0"/>
              <a:t>AVOID REPETITIONS  </a:t>
            </a:r>
          </a:p>
          <a:p>
            <a:r>
              <a:rPr lang="en-US" dirty="0"/>
              <a:t>FORMATTING – VERTICAL FORMATTING – LINE SPACING – LOGICAL SPACING 120 CHARS</a:t>
            </a:r>
            <a:endParaRPr lang="en-IN" dirty="0"/>
          </a:p>
        </p:txBody>
      </p:sp>
    </p:spTree>
    <p:extLst>
      <p:ext uri="{BB962C8B-B14F-4D97-AF65-F5344CB8AC3E}">
        <p14:creationId xmlns:p14="http://schemas.microsoft.com/office/powerpoint/2010/main" val="3477955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8263A-191D-0823-9057-B914503406AE}"/>
              </a:ext>
            </a:extLst>
          </p:cNvPr>
          <p:cNvSpPr>
            <a:spLocks noGrp="1"/>
          </p:cNvSpPr>
          <p:nvPr>
            <p:ph type="title"/>
          </p:nvPr>
        </p:nvSpPr>
        <p:spPr/>
        <p:txBody>
          <a:bodyPr/>
          <a:lstStyle/>
          <a:p>
            <a:r>
              <a:rPr lang="en-US" dirty="0"/>
              <a:t>Day 04</a:t>
            </a:r>
            <a:endParaRPr lang="en-IN" dirty="0"/>
          </a:p>
        </p:txBody>
      </p:sp>
      <p:sp>
        <p:nvSpPr>
          <p:cNvPr id="3" name="Content Placeholder 2">
            <a:extLst>
              <a:ext uri="{FF2B5EF4-FFF2-40B4-BE49-F238E27FC236}">
                <a16:creationId xmlns:a16="http://schemas.microsoft.com/office/drawing/2014/main" id="{BB7F0016-BDE6-EA66-56BB-431A31239A37}"/>
              </a:ext>
            </a:extLst>
          </p:cNvPr>
          <p:cNvSpPr>
            <a:spLocks noGrp="1"/>
          </p:cNvSpPr>
          <p:nvPr>
            <p:ph idx="1"/>
          </p:nvPr>
        </p:nvSpPr>
        <p:spPr/>
        <p:txBody>
          <a:bodyPr/>
          <a:lstStyle/>
          <a:p>
            <a:r>
              <a:rPr lang="en-US" dirty="0"/>
              <a:t>Choosing The Best Collection based on :</a:t>
            </a:r>
          </a:p>
          <a:p>
            <a:pPr lvl="1"/>
            <a:r>
              <a:rPr lang="en-US" dirty="0"/>
              <a:t>Handling Duplicates</a:t>
            </a:r>
          </a:p>
          <a:p>
            <a:pPr lvl="1"/>
            <a:r>
              <a:rPr lang="en-US" dirty="0"/>
              <a:t>Concurrent Handling – Thread Safety</a:t>
            </a:r>
          </a:p>
          <a:p>
            <a:pPr lvl="1"/>
            <a:r>
              <a:rPr lang="en-US" dirty="0"/>
              <a:t>Performance</a:t>
            </a:r>
          </a:p>
          <a:p>
            <a:pPr lvl="1"/>
            <a:r>
              <a:rPr lang="en-IN" b="0" i="0" dirty="0">
                <a:effectLst/>
                <a:latin typeface="Times New Roman" panose="02020603050405020304" pitchFamily="18" charset="0"/>
              </a:rPr>
              <a:t>When you have performance critical apps to be created Array List would be better choice over LinkedList, when you need more search operations to be performed, Array List would be the best choice, since they have the option of getting the data by index, therefore it need not traverse linearly from the beginning until the searched entity.</a:t>
            </a:r>
          </a:p>
          <a:p>
            <a:pPr lvl="1"/>
            <a:r>
              <a:rPr lang="en-US" b="0" i="0" dirty="0" err="1">
                <a:effectLst/>
                <a:latin typeface="Times New Roman" panose="02020603050405020304" pitchFamily="18" charset="0"/>
              </a:rPr>
              <a:t>SImilarly</a:t>
            </a:r>
            <a:r>
              <a:rPr lang="en-US" b="0" i="0" dirty="0">
                <a:effectLst/>
                <a:latin typeface="Times New Roman" panose="02020603050405020304" pitchFamily="18" charset="0"/>
              </a:rPr>
              <a:t> HashSet and HashMap would give better performance over </a:t>
            </a:r>
            <a:r>
              <a:rPr lang="en-US" b="0" i="0" dirty="0" err="1">
                <a:effectLst/>
                <a:latin typeface="Times New Roman" panose="02020603050405020304" pitchFamily="18" charset="0"/>
              </a:rPr>
              <a:t>LinkedHashSet</a:t>
            </a:r>
            <a:r>
              <a:rPr lang="en-US" b="0" i="0" dirty="0">
                <a:effectLst/>
                <a:latin typeface="Times New Roman" panose="02020603050405020304" pitchFamily="18" charset="0"/>
              </a:rPr>
              <a:t> &amp; </a:t>
            </a:r>
            <a:r>
              <a:rPr lang="en-US" b="0" i="0" dirty="0" err="1">
                <a:effectLst/>
                <a:latin typeface="Times New Roman" panose="02020603050405020304" pitchFamily="18" charset="0"/>
              </a:rPr>
              <a:t>LinkedHashMap</a:t>
            </a:r>
            <a:endParaRPr lang="en-US" dirty="0"/>
          </a:p>
          <a:p>
            <a:pPr lvl="1"/>
            <a:r>
              <a:rPr lang="en-IN" b="0" i="0" dirty="0" err="1">
                <a:effectLst/>
                <a:latin typeface="Times New Roman" panose="02020603050405020304" pitchFamily="18" charset="0"/>
              </a:rPr>
              <a:t>InsertionOrder</a:t>
            </a:r>
            <a:r>
              <a:rPr lang="en-IN" b="0" i="0" dirty="0">
                <a:effectLst/>
                <a:latin typeface="Times New Roman" panose="02020603050405020304" pitchFamily="18" charset="0"/>
              </a:rPr>
              <a:t>:</a:t>
            </a:r>
            <a:endParaRPr lang="en-US" dirty="0"/>
          </a:p>
          <a:p>
            <a:pPr lvl="1"/>
            <a:endParaRPr lang="en-IN" dirty="0"/>
          </a:p>
        </p:txBody>
      </p:sp>
    </p:spTree>
    <p:extLst>
      <p:ext uri="{BB962C8B-B14F-4D97-AF65-F5344CB8AC3E}">
        <p14:creationId xmlns:p14="http://schemas.microsoft.com/office/powerpoint/2010/main" val="2334488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B62BD-E850-AC9B-906E-6D6CA86E87F0}"/>
              </a:ext>
            </a:extLst>
          </p:cNvPr>
          <p:cNvSpPr>
            <a:spLocks noGrp="1"/>
          </p:cNvSpPr>
          <p:nvPr>
            <p:ph type="title"/>
          </p:nvPr>
        </p:nvSpPr>
        <p:spPr/>
        <p:txBody>
          <a:bodyPr/>
          <a:lstStyle/>
          <a:p>
            <a:r>
              <a:rPr lang="en-US" dirty="0"/>
              <a:t>Unit Tests</a:t>
            </a:r>
            <a:endParaRPr lang="en-IN" dirty="0"/>
          </a:p>
        </p:txBody>
      </p:sp>
      <p:sp>
        <p:nvSpPr>
          <p:cNvPr id="3" name="Content Placeholder 2">
            <a:extLst>
              <a:ext uri="{FF2B5EF4-FFF2-40B4-BE49-F238E27FC236}">
                <a16:creationId xmlns:a16="http://schemas.microsoft.com/office/drawing/2014/main" id="{2C9D5074-476D-ABF1-DD6E-71BB715FDEEE}"/>
              </a:ext>
            </a:extLst>
          </p:cNvPr>
          <p:cNvSpPr>
            <a:spLocks noGrp="1"/>
          </p:cNvSpPr>
          <p:nvPr>
            <p:ph idx="1"/>
          </p:nvPr>
        </p:nvSpPr>
        <p:spPr/>
        <p:txBody>
          <a:bodyPr/>
          <a:lstStyle/>
          <a:p>
            <a:r>
              <a:rPr lang="en-US" b="0" i="0" dirty="0">
                <a:effectLst/>
                <a:latin typeface="Times New Roman" panose="02020603050405020304" pitchFamily="18" charset="0"/>
              </a:rPr>
              <a:t>Clean Unit Tests - FIRST Rule Fast-Unit tests should run fast, if it takes more time, which means there are a lot of things being tested and that is not correct. Independent- Should run independently, without any dependencies , every test should be standalone Repeatable- Should be able to run repeatedly in any environment without even a network connection. Self Validation- Tests should always result with Boolean either pass or fail.Timely-Writethetestjustbeforetheproductioncodeandnotafterproductioncode.(Though this emphasizes TDD)</a:t>
            </a:r>
            <a:endParaRPr lang="en-IN" dirty="0"/>
          </a:p>
        </p:txBody>
      </p:sp>
    </p:spTree>
    <p:extLst>
      <p:ext uri="{BB962C8B-B14F-4D97-AF65-F5344CB8AC3E}">
        <p14:creationId xmlns:p14="http://schemas.microsoft.com/office/powerpoint/2010/main" val="2315902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D8B5C-B6B2-0D86-B7DC-C218496BD0F4}"/>
              </a:ext>
            </a:extLst>
          </p:cNvPr>
          <p:cNvSpPr>
            <a:spLocks noGrp="1"/>
          </p:cNvSpPr>
          <p:nvPr>
            <p:ph type="title"/>
          </p:nvPr>
        </p:nvSpPr>
        <p:spPr/>
        <p:txBody>
          <a:bodyPr/>
          <a:lstStyle/>
          <a:p>
            <a:r>
              <a:rPr lang="en-US" dirty="0"/>
              <a:t>TDD</a:t>
            </a:r>
            <a:endParaRPr lang="en-IN" dirty="0"/>
          </a:p>
        </p:txBody>
      </p:sp>
      <p:sp>
        <p:nvSpPr>
          <p:cNvPr id="3" name="Content Placeholder 2">
            <a:extLst>
              <a:ext uri="{FF2B5EF4-FFF2-40B4-BE49-F238E27FC236}">
                <a16:creationId xmlns:a16="http://schemas.microsoft.com/office/drawing/2014/main" id="{4B5DBADE-58DD-A1A0-3547-16124F4E67C0}"/>
              </a:ext>
            </a:extLst>
          </p:cNvPr>
          <p:cNvSpPr>
            <a:spLocks noGrp="1"/>
          </p:cNvSpPr>
          <p:nvPr>
            <p:ph idx="1"/>
          </p:nvPr>
        </p:nvSpPr>
        <p:spPr>
          <a:xfrm>
            <a:off x="622917" y="1968179"/>
            <a:ext cx="10946166" cy="4326089"/>
          </a:xfrm>
        </p:spPr>
        <p:txBody>
          <a:bodyPr>
            <a:normAutofit fontScale="70000" lnSpcReduction="20000"/>
          </a:bodyPr>
          <a:lstStyle/>
          <a:p>
            <a:pPr rtl="0"/>
            <a:r>
              <a:rPr lang="en-US" dirty="0">
                <a:effectLst/>
                <a:latin typeface="Times New Roman" panose="02020603050405020304" pitchFamily="18" charset="0"/>
              </a:rPr>
              <a:t>Laws Of TDD FIRST LAW: You may not write production code until you have written a unit test.</a:t>
            </a:r>
          </a:p>
          <a:p>
            <a:pPr rtl="0"/>
            <a:r>
              <a:rPr lang="en-US" dirty="0">
                <a:effectLst/>
                <a:latin typeface="Times New Roman" panose="02020603050405020304" pitchFamily="18" charset="0"/>
              </a:rPr>
              <a:t>SECOND LAW: You may not write more of a unit test than is sufficient to fail and not compiling is also considered failing. </a:t>
            </a:r>
          </a:p>
          <a:p>
            <a:pPr rtl="0"/>
            <a:r>
              <a:rPr lang="en-US" dirty="0">
                <a:effectLst/>
                <a:latin typeface="Times New Roman" panose="02020603050405020304" pitchFamily="18" charset="0"/>
              </a:rPr>
              <a:t>THIRD LAW: You may not write more production code than is sufficient to pass the currently failing test. The following sequence of steps is generally followed: </a:t>
            </a:r>
          </a:p>
          <a:p>
            <a:pPr rtl="0"/>
            <a:r>
              <a:rPr lang="en-US" b="1" dirty="0">
                <a:effectLst/>
                <a:latin typeface="Times New Roman" panose="02020603050405020304" pitchFamily="18" charset="0"/>
              </a:rPr>
              <a:t>1.</a:t>
            </a:r>
            <a:r>
              <a:rPr lang="en-US" dirty="0">
                <a:effectLst/>
                <a:latin typeface="Times New Roman" panose="02020603050405020304" pitchFamily="18" charset="0"/>
              </a:rPr>
              <a:t>Addatest–Write a test case that describes the function completely. In order to make the test cases the developer must understand the features and requirements using user stories and use cases.</a:t>
            </a:r>
          </a:p>
          <a:p>
            <a:pPr rtl="0"/>
            <a:r>
              <a:rPr lang="en-US" b="1" dirty="0">
                <a:effectLst/>
                <a:latin typeface="Times New Roman" panose="02020603050405020304" pitchFamily="18" charset="0"/>
              </a:rPr>
              <a:t>2.</a:t>
            </a:r>
            <a:r>
              <a:rPr lang="en-US" dirty="0">
                <a:effectLst/>
                <a:latin typeface="Times New Roman" panose="02020603050405020304" pitchFamily="18" charset="0"/>
              </a:rPr>
              <a:t>Run all the test cases and make sure that the new test case fails.</a:t>
            </a:r>
          </a:p>
          <a:p>
            <a:pPr rtl="0"/>
            <a:r>
              <a:rPr lang="en-US" b="1" dirty="0">
                <a:effectLst/>
                <a:latin typeface="Times New Roman" panose="02020603050405020304" pitchFamily="18" charset="0"/>
              </a:rPr>
              <a:t>3.</a:t>
            </a:r>
            <a:r>
              <a:rPr lang="en-US" dirty="0">
                <a:effectLst/>
                <a:latin typeface="Times New Roman" panose="02020603050405020304" pitchFamily="18" charset="0"/>
              </a:rPr>
              <a:t>Write the code that passes the test case </a:t>
            </a:r>
          </a:p>
          <a:p>
            <a:pPr rtl="0"/>
            <a:r>
              <a:rPr lang="en-US" b="1" dirty="0">
                <a:effectLst/>
                <a:latin typeface="Times New Roman" panose="02020603050405020304" pitchFamily="18" charset="0"/>
              </a:rPr>
              <a:t>4</a:t>
            </a:r>
            <a:r>
              <a:rPr lang="en-US" dirty="0">
                <a:effectLst/>
                <a:latin typeface="Times New Roman" panose="02020603050405020304" pitchFamily="18" charset="0"/>
              </a:rPr>
              <a:t>.Run the test cases</a:t>
            </a:r>
          </a:p>
          <a:p>
            <a:pPr rtl="0"/>
            <a:r>
              <a:rPr lang="en-US" b="1" dirty="0">
                <a:effectLst/>
                <a:latin typeface="Times New Roman" panose="02020603050405020304" pitchFamily="18" charset="0"/>
              </a:rPr>
              <a:t>5</a:t>
            </a:r>
            <a:r>
              <a:rPr lang="en-US" dirty="0">
                <a:effectLst/>
                <a:latin typeface="Times New Roman" panose="02020603050405020304" pitchFamily="18" charset="0"/>
              </a:rPr>
              <a:t>.Refactor code – This is done to remove duplication of code.</a:t>
            </a:r>
          </a:p>
          <a:p>
            <a:pPr rtl="0"/>
            <a:r>
              <a:rPr lang="en-US" b="1" dirty="0">
                <a:effectLst/>
                <a:latin typeface="Times New Roman" panose="02020603050405020304" pitchFamily="18" charset="0"/>
              </a:rPr>
              <a:t>6</a:t>
            </a:r>
            <a:r>
              <a:rPr lang="en-US" dirty="0">
                <a:effectLst/>
                <a:latin typeface="Times New Roman" panose="02020603050405020304" pitchFamily="18" charset="0"/>
              </a:rPr>
              <a:t>.Repeat the above mentioned steps again and again Motto</a:t>
            </a:r>
            <a:r>
              <a:rPr lang="en-US" dirty="0">
                <a:effectLst/>
                <a:latin typeface="Arial" panose="020B0604020202020204" pitchFamily="34" charset="0"/>
              </a:rPr>
              <a:t> of TDD:</a:t>
            </a:r>
            <a:endParaRPr lang="en-US" dirty="0">
              <a:effectLst/>
            </a:endParaRPr>
          </a:p>
          <a:p>
            <a:br>
              <a:rPr lang="en-US" b="0" i="0" dirty="0">
                <a:solidFill>
                  <a:srgbClr val="000000"/>
                </a:solidFill>
                <a:effectLst/>
                <a:latin typeface="Arial" panose="020B0604020202020204" pitchFamily="34" charset="0"/>
              </a:rPr>
            </a:br>
            <a:endParaRPr lang="en-IN" dirty="0"/>
          </a:p>
        </p:txBody>
      </p:sp>
    </p:spTree>
    <p:extLst>
      <p:ext uri="{BB962C8B-B14F-4D97-AF65-F5344CB8AC3E}">
        <p14:creationId xmlns:p14="http://schemas.microsoft.com/office/powerpoint/2010/main" val="4221109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A53CF-8978-4BFD-AB3D-751CA6D9226D}"/>
              </a:ext>
            </a:extLst>
          </p:cNvPr>
          <p:cNvSpPr>
            <a:spLocks noGrp="1"/>
          </p:cNvSpPr>
          <p:nvPr>
            <p:ph type="title"/>
          </p:nvPr>
        </p:nvSpPr>
        <p:spPr/>
        <p:txBody>
          <a:bodyPr/>
          <a:lstStyle/>
          <a:p>
            <a:r>
              <a:rPr lang="en-US" dirty="0"/>
              <a:t>I/P – O/P Best </a:t>
            </a:r>
            <a:r>
              <a:rPr lang="en-US"/>
              <a:t>Practices – Refer Doc</a:t>
            </a:r>
            <a:endParaRPr lang="en-IN" dirty="0"/>
          </a:p>
        </p:txBody>
      </p:sp>
      <p:sp>
        <p:nvSpPr>
          <p:cNvPr id="3" name="Content Placeholder 2">
            <a:extLst>
              <a:ext uri="{FF2B5EF4-FFF2-40B4-BE49-F238E27FC236}">
                <a16:creationId xmlns:a16="http://schemas.microsoft.com/office/drawing/2014/main" id="{0C9B1785-59BC-8FD7-30DA-681BD752DE1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850322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Title Lorem Ipsum </a:t>
            </a:r>
          </a:p>
        </p:txBody>
      </p:sp>
      <p:graphicFrame>
        <p:nvGraphicFramePr>
          <p:cNvPr id="4" name="Content Placeholder 2" descr="SmartArt graphic">
            <a:extLst>
              <a:ext uri="{FF2B5EF4-FFF2-40B4-BE49-F238E27FC236}">
                <a16:creationId xmlns:a16="http://schemas.microsoft.com/office/drawing/2014/main" id="{59F5A1AC-D08D-42AE-B94A-1CAFB517D846}"/>
              </a:ext>
            </a:extLst>
          </p:cNvPr>
          <p:cNvGraphicFramePr>
            <a:graphicFrameLocks noGrp="1"/>
          </p:cNvGraphicFramePr>
          <p:nvPr>
            <p:ph idx="1"/>
            <p:extLst>
              <p:ext uri="{D42A27DB-BD31-4B8C-83A1-F6EECF244321}">
                <p14:modId xmlns:p14="http://schemas.microsoft.com/office/powerpoint/2010/main" val="3003721020"/>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522590"/>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1F006B4-A9E1-4F39-85C8-FB836F9193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{43D77611-A020-47CC-90A4-917A6943C88E}tf11437505_win32</Template>
  <TotalTime>22</TotalTime>
  <Words>472</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Georgia Pro Cond Light</vt:lpstr>
      <vt:lpstr>Speak Pro</vt:lpstr>
      <vt:lpstr>Times New Roman</vt:lpstr>
      <vt:lpstr>RetrospectVTI</vt:lpstr>
      <vt:lpstr>Best Coding Practices</vt:lpstr>
      <vt:lpstr>CODING PRINCIPLES</vt:lpstr>
      <vt:lpstr>BENEFITS OF CLEAN CODING</vt:lpstr>
      <vt:lpstr>BEST CODING PRACTICES Refer Doc</vt:lpstr>
      <vt:lpstr>Day 04</vt:lpstr>
      <vt:lpstr>Unit Tests</vt:lpstr>
      <vt:lpstr>TDD</vt:lpstr>
      <vt:lpstr>I/P – O/P Best Practices – Refer Doc</vt:lpstr>
      <vt:lpstr>Title Lorem Ipsum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Coding Practices</dc:title>
  <dc:creator>R ChandraShekar ..</dc:creator>
  <cp:lastModifiedBy>R ChandraShekar ..</cp:lastModifiedBy>
  <cp:revision>8</cp:revision>
  <dcterms:created xsi:type="dcterms:W3CDTF">2022-11-29T17:13:14Z</dcterms:created>
  <dcterms:modified xsi:type="dcterms:W3CDTF">2022-11-30T17:59:26Z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