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74" r:id="rId2"/>
    <p:sldMasterId id="2147483665" r:id="rId3"/>
    <p:sldMasterId id="2147483668" r:id="rId4"/>
    <p:sldMasterId id="2147483698" r:id="rId5"/>
  </p:sldMasterIdLst>
  <p:notesMasterIdLst>
    <p:notesMasterId r:id="rId52"/>
  </p:notesMasterIdLst>
  <p:handoutMasterIdLst>
    <p:handoutMasterId r:id="rId53"/>
  </p:handoutMasterIdLst>
  <p:sldIdLst>
    <p:sldId id="256" r:id="rId6"/>
    <p:sldId id="258" r:id="rId7"/>
    <p:sldId id="396" r:id="rId8"/>
    <p:sldId id="298" r:id="rId9"/>
    <p:sldId id="300" r:id="rId10"/>
    <p:sldId id="339" r:id="rId11"/>
    <p:sldId id="340" r:id="rId12"/>
    <p:sldId id="341" r:id="rId13"/>
    <p:sldId id="342" r:id="rId14"/>
    <p:sldId id="266" r:id="rId15"/>
    <p:sldId id="344" r:id="rId16"/>
    <p:sldId id="343" r:id="rId17"/>
    <p:sldId id="346" r:id="rId18"/>
    <p:sldId id="389" r:id="rId19"/>
    <p:sldId id="394" r:id="rId20"/>
    <p:sldId id="395" r:id="rId21"/>
    <p:sldId id="347" r:id="rId22"/>
    <p:sldId id="349" r:id="rId23"/>
    <p:sldId id="348" r:id="rId24"/>
    <p:sldId id="350" r:id="rId25"/>
    <p:sldId id="390" r:id="rId26"/>
    <p:sldId id="358" r:id="rId27"/>
    <p:sldId id="359" r:id="rId28"/>
    <p:sldId id="360" r:id="rId29"/>
    <p:sldId id="361" r:id="rId30"/>
    <p:sldId id="362" r:id="rId31"/>
    <p:sldId id="391" r:id="rId32"/>
    <p:sldId id="363" r:id="rId33"/>
    <p:sldId id="387" r:id="rId34"/>
    <p:sldId id="388" r:id="rId35"/>
    <p:sldId id="364" r:id="rId36"/>
    <p:sldId id="365" r:id="rId37"/>
    <p:sldId id="366" r:id="rId38"/>
    <p:sldId id="368" r:id="rId39"/>
    <p:sldId id="369" r:id="rId40"/>
    <p:sldId id="392" r:id="rId41"/>
    <p:sldId id="370" r:id="rId42"/>
    <p:sldId id="371" r:id="rId43"/>
    <p:sldId id="372" r:id="rId44"/>
    <p:sldId id="373" r:id="rId45"/>
    <p:sldId id="374" r:id="rId46"/>
    <p:sldId id="375" r:id="rId47"/>
    <p:sldId id="376" r:id="rId48"/>
    <p:sldId id="393" r:id="rId49"/>
    <p:sldId id="386" r:id="rId50"/>
    <p:sldId id="257" r:id="rId51"/>
  </p:sldIdLst>
  <p:sldSz cx="9144000" cy="6858000" type="screen4x3"/>
  <p:notesSz cx="6858000" cy="9144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4">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2020E8"/>
    <a:srgbClr val="FDB913"/>
    <a:srgbClr val="F88025"/>
    <a:srgbClr val="7C2B83"/>
    <a:srgbClr val="F58025"/>
    <a:srgbClr val="7BC543"/>
    <a:srgbClr val="0D94D2"/>
    <a:srgbClr val="6A737B"/>
    <a:srgbClr val="0D8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0360" autoAdjust="0"/>
  </p:normalViewPr>
  <p:slideViewPr>
    <p:cSldViewPr snapToGrid="0" snapToObjects="1">
      <p:cViewPr varScale="1">
        <p:scale>
          <a:sx n="69" d="100"/>
          <a:sy n="69" d="100"/>
        </p:scale>
        <p:origin x="1858" y="62"/>
      </p:cViewPr>
      <p:guideLst>
        <p:guide orient="horz" pos="2094"/>
        <p:guide/>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notesViewPr>
    <p:cSldViewPr snapToGrid="0" snapToObjects="1">
      <p:cViewPr varScale="1">
        <p:scale>
          <a:sx n="66" d="100"/>
          <a:sy n="66" d="100"/>
        </p:scale>
        <p:origin x="-27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8.xml"/><Relationship Id="rId18" Type="http://schemas.openxmlformats.org/officeDocument/2006/relationships/slide" Target="slides/slide24.xml"/><Relationship Id="rId26" Type="http://schemas.openxmlformats.org/officeDocument/2006/relationships/slide" Target="slides/slide35.xml"/><Relationship Id="rId3" Type="http://schemas.openxmlformats.org/officeDocument/2006/relationships/slide" Target="slides/slide5.xml"/><Relationship Id="rId21" Type="http://schemas.openxmlformats.org/officeDocument/2006/relationships/slide" Target="slides/slide28.xml"/><Relationship Id="rId34" Type="http://schemas.openxmlformats.org/officeDocument/2006/relationships/slide" Target="slides/slide46.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3.xml"/><Relationship Id="rId25" Type="http://schemas.openxmlformats.org/officeDocument/2006/relationships/slide" Target="slides/slide34.xml"/><Relationship Id="rId33" Type="http://schemas.openxmlformats.org/officeDocument/2006/relationships/slide" Target="slides/slide43.xml"/><Relationship Id="rId2" Type="http://schemas.openxmlformats.org/officeDocument/2006/relationships/slide" Target="slides/slide4.xml"/><Relationship Id="rId16" Type="http://schemas.openxmlformats.org/officeDocument/2006/relationships/slide" Target="slides/slide22.xml"/><Relationship Id="rId20" Type="http://schemas.openxmlformats.org/officeDocument/2006/relationships/slide" Target="slides/slide26.xml"/><Relationship Id="rId29" Type="http://schemas.openxmlformats.org/officeDocument/2006/relationships/slide" Target="slides/slide39.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33.xml"/><Relationship Id="rId32" Type="http://schemas.openxmlformats.org/officeDocument/2006/relationships/slide" Target="slides/slide42.xml"/><Relationship Id="rId5" Type="http://schemas.openxmlformats.org/officeDocument/2006/relationships/slide" Target="slides/slide7.xml"/><Relationship Id="rId15" Type="http://schemas.openxmlformats.org/officeDocument/2006/relationships/slide" Target="slides/slide20.xml"/><Relationship Id="rId23" Type="http://schemas.openxmlformats.org/officeDocument/2006/relationships/slide" Target="slides/slide32.xml"/><Relationship Id="rId28" Type="http://schemas.openxmlformats.org/officeDocument/2006/relationships/slide" Target="slides/slide38.xml"/><Relationship Id="rId10" Type="http://schemas.openxmlformats.org/officeDocument/2006/relationships/slide" Target="slides/slide12.xml"/><Relationship Id="rId19" Type="http://schemas.openxmlformats.org/officeDocument/2006/relationships/slide" Target="slides/slide25.xml"/><Relationship Id="rId31" Type="http://schemas.openxmlformats.org/officeDocument/2006/relationships/slide" Target="slides/slide41.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9.xml"/><Relationship Id="rId22" Type="http://schemas.openxmlformats.org/officeDocument/2006/relationships/slide" Target="slides/slide31.xml"/><Relationship Id="rId27" Type="http://schemas.openxmlformats.org/officeDocument/2006/relationships/slide" Target="slides/slide37.xml"/><Relationship Id="rId30"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EF367F-A587-4649-8545-72ADE83B657B}" type="datetimeFigureOut">
              <a:rPr lang="en-US" smtClean="0"/>
              <a:t>11/21/2017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07B-CCC6-4ED2-9796-AECDF4DDB55B}" type="slidenum">
              <a:rPr lang="en-US" smtClean="0"/>
              <a:t>‹#›</a:t>
            </a:fld>
            <a:endParaRPr lang="en-US" dirty="0"/>
          </a:p>
        </p:txBody>
      </p:sp>
    </p:spTree>
    <p:extLst>
      <p:ext uri="{BB962C8B-B14F-4D97-AF65-F5344CB8AC3E}">
        <p14:creationId xmlns:p14="http://schemas.microsoft.com/office/powerpoint/2010/main" val="279868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091EC-51FD-490E-91C0-6ABC1293A3E2}" type="datetimeFigureOut">
              <a:rPr lang="en-US" smtClean="0"/>
              <a:t>11/21/2017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A0F5D-9C39-4953-998F-6F614B0525D7}" type="slidenum">
              <a:rPr lang="en-US" smtClean="0"/>
              <a:t>‹#›</a:t>
            </a:fld>
            <a:endParaRPr lang="en-US" dirty="0"/>
          </a:p>
        </p:txBody>
      </p:sp>
    </p:spTree>
    <p:extLst>
      <p:ext uri="{BB962C8B-B14F-4D97-AF65-F5344CB8AC3E}">
        <p14:creationId xmlns:p14="http://schemas.microsoft.com/office/powerpoint/2010/main" val="51226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oodesign.com/abstract-factory-pattern.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a:t>
            </a:fld>
            <a:endParaRPr lang="en-US" dirty="0"/>
          </a:p>
        </p:txBody>
      </p:sp>
    </p:spTree>
    <p:extLst>
      <p:ext uri="{BB962C8B-B14F-4D97-AF65-F5344CB8AC3E}">
        <p14:creationId xmlns:p14="http://schemas.microsoft.com/office/powerpoint/2010/main" val="2658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12</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13</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14</a:t>
            </a:fld>
            <a:endParaRPr lang="en-US" dirty="0"/>
          </a:p>
        </p:txBody>
      </p:sp>
    </p:spTree>
    <p:extLst>
      <p:ext uri="{BB962C8B-B14F-4D97-AF65-F5344CB8AC3E}">
        <p14:creationId xmlns:p14="http://schemas.microsoft.com/office/powerpoint/2010/main" val="1958067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16</a:t>
            </a:fld>
            <a:endParaRPr lang="en-US" dirty="0"/>
          </a:p>
        </p:txBody>
      </p:sp>
    </p:spTree>
    <p:extLst>
      <p:ext uri="{BB962C8B-B14F-4D97-AF65-F5344CB8AC3E}">
        <p14:creationId xmlns:p14="http://schemas.microsoft.com/office/powerpoint/2010/main" val="59881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Factory Design Pattern is probably the most used design pattern in modern programming languages like Java and C#. It comes in different variants and implementations. If you are searching for it, most likely, you'll find references about the GoF patterns: Factory Method and Abstract Factory. </a:t>
            </a:r>
          </a:p>
          <a:p>
            <a:r>
              <a:rPr lang="en-US" dirty="0"/>
              <a:t> </a:t>
            </a:r>
          </a:p>
          <a:p>
            <a:r>
              <a:rPr lang="en-US" dirty="0"/>
              <a:t>In this article we'll describe a flavor of factory pattern commonly used nowadays. You can also check the original Factory Method pattern which is very similar.</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Factory Design Pattern is probably the most used design pattern in modern programming languages like Java and C#. It comes in different variants and implementations. If you are searching for it, most likely, you'll find references about the GoF patterns: Factory Method and Abstract Factory. </a:t>
            </a:r>
          </a:p>
          <a:p>
            <a:r>
              <a:rPr lang="en-US" dirty="0"/>
              <a:t> </a:t>
            </a:r>
          </a:p>
          <a:p>
            <a:r>
              <a:rPr lang="en-US" dirty="0"/>
              <a:t>In this article we'll describe a flavor of factory pattern commonly used nowadays. You can also check the original Factory Method pattern which is very similar.</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Those are also known as parameterized Factories. The generating method can be written so that it can generate more types of Product objects, using a condition (entered as a method parameter or read from some global configuration parameters - see </a:t>
            </a:r>
            <a:r>
              <a:rPr lang="en-US" dirty="0">
                <a:hlinkClick r:id="rId3"/>
              </a:rPr>
              <a:t>abstract factory pattern</a:t>
            </a:r>
            <a:r>
              <a:rPr lang="en-US" dirty="0"/>
              <a:t>) to identify the type of the object that should be created, as below:</a:t>
            </a:r>
            <a:br>
              <a:rPr lang="en-US" dirty="0"/>
            </a:br>
            <a:r>
              <a:rPr lang="en-US" dirty="0"/>
              <a:t>public class ProductFactory{</a:t>
            </a:r>
            <a:br>
              <a:rPr lang="en-US" dirty="0"/>
            </a:br>
            <a:r>
              <a:rPr lang="en-US" dirty="0"/>
              <a:t>public Product createProduct(String ProductID){</a:t>
            </a:r>
            <a:br>
              <a:rPr lang="en-US" dirty="0"/>
            </a:br>
            <a:r>
              <a:rPr lang="en-US" dirty="0"/>
              <a:t>if (id==ID1)</a:t>
            </a:r>
            <a:br>
              <a:rPr lang="en-US" dirty="0"/>
            </a:br>
            <a:r>
              <a:rPr lang="en-US" dirty="0"/>
              <a:t>return new OneProduct();</a:t>
            </a:r>
            <a:br>
              <a:rPr lang="en-US" dirty="0"/>
            </a:br>
            <a:r>
              <a:rPr lang="en-US" dirty="0"/>
              <a:t>if (id==ID2) return</a:t>
            </a:r>
            <a:br>
              <a:rPr lang="en-US" dirty="0"/>
            </a:br>
            <a:r>
              <a:rPr lang="en-US" dirty="0" err="1"/>
              <a:t>return</a:t>
            </a:r>
            <a:r>
              <a:rPr lang="en-US" dirty="0"/>
              <a:t> new </a:t>
            </a:r>
            <a:r>
              <a:rPr lang="en-US" dirty="0" err="1"/>
              <a:t>AnotherProduct</a:t>
            </a:r>
            <a:r>
              <a:rPr lang="en-US" dirty="0"/>
              <a:t>();</a:t>
            </a:r>
            <a:br>
              <a:rPr lang="en-US" dirty="0"/>
            </a:br>
            <a:r>
              <a:rPr lang="en-US" dirty="0"/>
              <a:t>... // so on for the other Ids</a:t>
            </a:r>
            <a:br>
              <a:rPr lang="en-US" dirty="0"/>
            </a:br>
            <a:br>
              <a:rPr lang="en-US" dirty="0"/>
            </a:br>
            <a:r>
              <a:rPr lang="en-US" dirty="0"/>
              <a:t>return null; //if the id doesn't have any of the expected values</a:t>
            </a:r>
            <a:br>
              <a:rPr lang="en-US" dirty="0"/>
            </a:br>
            <a:r>
              <a:rPr lang="en-US" dirty="0"/>
              <a:t>}</a:t>
            </a:r>
            <a:br>
              <a:rPr lang="en-US" dirty="0"/>
            </a:br>
            <a:r>
              <a:rPr lang="en-US" dirty="0"/>
              <a:t>...</a:t>
            </a:r>
            <a:br>
              <a:rPr lang="en-US" dirty="0"/>
            </a:br>
            <a:r>
              <a:rPr lang="en-US" dirty="0"/>
              <a:t>}</a:t>
            </a:r>
            <a:br>
              <a:rPr lang="en-US" dirty="0"/>
            </a:br>
            <a:r>
              <a:rPr lang="en-US" dirty="0"/>
              <a:t>This implementation is the most simple and intuitive (Let's call it noob implementation). The problem here is that once we add a new concrete product call we should modify the Factory class. It is not very flexible and it violates open close principle. Of course we can subclass the factory class, but let's not forget that the factory class is usually used as a singleton. </a:t>
            </a:r>
            <a:r>
              <a:rPr lang="en-US" dirty="0" err="1"/>
              <a:t>Subclassing</a:t>
            </a:r>
            <a:r>
              <a:rPr lang="en-US" dirty="0"/>
              <a:t> it means replacing all the factory class references everywhere through the code.</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19</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this link http://www.oodesign.com/factory-pattern.html for more info.</a:t>
            </a:r>
          </a:p>
        </p:txBody>
      </p:sp>
      <p:sp>
        <p:nvSpPr>
          <p:cNvPr id="4" name="Slide Number Placeholder 3"/>
          <p:cNvSpPr>
            <a:spLocks noGrp="1"/>
          </p:cNvSpPr>
          <p:nvPr>
            <p:ph type="sldNum" sz="quarter" idx="10"/>
          </p:nvPr>
        </p:nvSpPr>
        <p:spPr/>
        <p:txBody>
          <a:bodyPr/>
          <a:lstStyle/>
          <a:p>
            <a:fld id="{1D0A0F5D-9C39-4953-998F-6F614B0525D7}" type="slidenum">
              <a:rPr lang="en-US" smtClean="0"/>
              <a:t>20</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22</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23</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24</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Phone Number Example</a:t>
            </a:r>
          </a:p>
          <a:p>
            <a:r>
              <a:rPr lang="en-US" dirty="0"/>
              <a:t>The example at the beginning of the article can be extended to addresses, too. The </a:t>
            </a:r>
            <a:r>
              <a:rPr lang="en-US" dirty="0" err="1"/>
              <a:t>AbstractFactory</a:t>
            </a:r>
            <a:r>
              <a:rPr lang="en-US" dirty="0"/>
              <a:t> class will contain methods for creating a new entry in the information manager for a phone number and for an address, methods that produce the abstract products Address and </a:t>
            </a:r>
            <a:r>
              <a:rPr lang="en-US" dirty="0" err="1"/>
              <a:t>PhoneNumber</a:t>
            </a:r>
            <a:r>
              <a:rPr lang="en-US" dirty="0"/>
              <a:t>, which belong to </a:t>
            </a:r>
            <a:r>
              <a:rPr lang="en-US" dirty="0" err="1"/>
              <a:t>AbstractProduct</a:t>
            </a:r>
            <a:r>
              <a:rPr lang="en-US" dirty="0"/>
              <a:t> classes. The </a:t>
            </a:r>
            <a:r>
              <a:rPr lang="en-US" dirty="0" err="1"/>
              <a:t>AbstractProduct</a:t>
            </a:r>
            <a:r>
              <a:rPr lang="en-US" dirty="0"/>
              <a:t> classes will define methods that these products support: for the address get and set methods for the street, city, region and postal code members and for the phone number get and set methods for the number.</a:t>
            </a:r>
          </a:p>
          <a:p>
            <a:r>
              <a:rPr lang="en-US" dirty="0"/>
              <a:t>The </a:t>
            </a:r>
            <a:r>
              <a:rPr lang="en-US" dirty="0" err="1"/>
              <a:t>ConcreteFactory</a:t>
            </a:r>
            <a:r>
              <a:rPr lang="en-US" dirty="0"/>
              <a:t> and </a:t>
            </a:r>
            <a:r>
              <a:rPr lang="en-US" dirty="0" err="1"/>
              <a:t>ConcreteProduct</a:t>
            </a:r>
            <a:r>
              <a:rPr lang="en-US" dirty="0"/>
              <a:t> classes will implement the interfaces defined above and will appear in our example in the form of the </a:t>
            </a:r>
            <a:r>
              <a:rPr lang="en-US" dirty="0" err="1"/>
              <a:t>USAddressFactory</a:t>
            </a:r>
            <a:r>
              <a:rPr lang="en-US" dirty="0"/>
              <a:t> class and the </a:t>
            </a:r>
            <a:r>
              <a:rPr lang="en-US" dirty="0" err="1"/>
              <a:t>USAddress</a:t>
            </a:r>
            <a:r>
              <a:rPr lang="en-US" dirty="0"/>
              <a:t> and </a:t>
            </a:r>
            <a:r>
              <a:rPr lang="en-US" dirty="0" err="1"/>
              <a:t>USPhoneNumber</a:t>
            </a:r>
            <a:r>
              <a:rPr lang="en-US" dirty="0"/>
              <a:t> classes. For each new country that needs to be added to the application, a new set of concrete-type classes will be added. This way we can have the </a:t>
            </a:r>
            <a:r>
              <a:rPr lang="en-US" dirty="0" err="1"/>
              <a:t>EnglandAddressFactory</a:t>
            </a:r>
            <a:r>
              <a:rPr lang="en-US" dirty="0"/>
              <a:t> and the </a:t>
            </a:r>
            <a:r>
              <a:rPr lang="en-US" dirty="0" err="1"/>
              <a:t>EnglandAddress</a:t>
            </a:r>
            <a:r>
              <a:rPr lang="en-US" dirty="0"/>
              <a:t> and </a:t>
            </a:r>
            <a:r>
              <a:rPr lang="en-US" dirty="0" err="1"/>
              <a:t>EnglandPhoneNumber</a:t>
            </a:r>
            <a:r>
              <a:rPr lang="en-US" dirty="0"/>
              <a:t> that are files for English address information.</a:t>
            </a:r>
          </a:p>
          <a:p>
            <a:br>
              <a:rPr lang="en-US" dirty="0"/>
            </a:br>
            <a:br>
              <a:rPr lang="en-US" dirty="0"/>
            </a:br>
            <a:r>
              <a:rPr lang="en-US" b="1" dirty="0"/>
              <a:t>Pizza Factory Example</a:t>
            </a:r>
          </a:p>
          <a:p>
            <a:r>
              <a:rPr lang="en-US" dirty="0"/>
              <a:t>Another example, this time more simple and easier to understand, is the one of a pizza factory, which defines method names and returns types to make different kinds of pizza. The abstract factory can be named </a:t>
            </a:r>
            <a:r>
              <a:rPr lang="en-US" dirty="0" err="1"/>
              <a:t>AbstractPizzaFactory</a:t>
            </a:r>
            <a:r>
              <a:rPr lang="en-US" dirty="0"/>
              <a:t>, </a:t>
            </a:r>
            <a:r>
              <a:rPr lang="en-US" dirty="0" err="1"/>
              <a:t>RomeConcretePizzaFactory</a:t>
            </a:r>
            <a:r>
              <a:rPr lang="en-US" dirty="0"/>
              <a:t> and </a:t>
            </a:r>
            <a:r>
              <a:rPr lang="en-US" dirty="0" err="1"/>
              <a:t>MilanConcretePizzaFactory</a:t>
            </a:r>
            <a:r>
              <a:rPr lang="en-US" dirty="0"/>
              <a:t> being two extensions of the abstract class. The abstract factory will define types of toppings for pizza, like pepperoni, sausage or anchovy, and the concrete factories will implement only a set of the toppings, which are specific for the area and even if one topping is implemented in both concrete factories, the resulting pizzas will be different subclasses, each for the area it was implemented in. </a:t>
            </a:r>
          </a:p>
          <a:p>
            <a:br>
              <a:rPr lang="en-US" dirty="0"/>
            </a:br>
            <a:br>
              <a:rPr lang="en-US" dirty="0"/>
            </a:br>
            <a:r>
              <a:rPr lang="en-US" b="1" dirty="0"/>
              <a:t>Look &amp; Feel Example</a:t>
            </a:r>
          </a:p>
          <a:p>
            <a:r>
              <a:rPr lang="en-US" dirty="0"/>
              <a:t>Look &amp; Feel Abstract Factory is the most common example. For example, a GUI framework should support several look and feel themes, such as Motif and Windows look. Each style defines different looks and behaviors for each type of controls: Buttons and Edit Boxes. In order to avoid the </a:t>
            </a:r>
            <a:r>
              <a:rPr lang="en-US" dirty="0" err="1"/>
              <a:t>hardociding</a:t>
            </a:r>
            <a:r>
              <a:rPr lang="en-US" dirty="0"/>
              <a:t> it for each type of control we define an abstract class </a:t>
            </a:r>
            <a:r>
              <a:rPr lang="en-US" b="1" dirty="0" err="1"/>
              <a:t>LookAndFeel</a:t>
            </a:r>
            <a:r>
              <a:rPr lang="en-US" dirty="0"/>
              <a:t>. This calls will instantiate, depending on a configuration parameter in the application one of the concrete factories: </a:t>
            </a:r>
            <a:r>
              <a:rPr lang="en-US" b="1" dirty="0" err="1"/>
              <a:t>WindowsLookAndFeel</a:t>
            </a:r>
            <a:r>
              <a:rPr lang="en-US" dirty="0"/>
              <a:t> or </a:t>
            </a:r>
            <a:r>
              <a:rPr lang="en-US" b="1" dirty="0" err="1"/>
              <a:t>MotifLookAndFeel</a:t>
            </a:r>
            <a:r>
              <a:rPr lang="en-US" dirty="0"/>
              <a:t>. Each request for a new object will be delegated to the </a:t>
            </a:r>
            <a:r>
              <a:rPr lang="en-US" dirty="0" err="1"/>
              <a:t>instatiated</a:t>
            </a:r>
            <a:r>
              <a:rPr lang="en-US" dirty="0"/>
              <a:t> concrete factory which will return the controls with the specific flavor</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25</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Factories as singletons</a:t>
            </a:r>
          </a:p>
          <a:p>
            <a:r>
              <a:rPr lang="en-US" dirty="0"/>
              <a:t>An application usually needs only one instance of the </a:t>
            </a:r>
            <a:r>
              <a:rPr lang="en-US" dirty="0" err="1"/>
              <a:t>ConcreteFactory</a:t>
            </a:r>
            <a:r>
              <a:rPr lang="en-US" dirty="0"/>
              <a:t> class per family product. This means that it is best to implement it as a Singleton.</a:t>
            </a:r>
          </a:p>
          <a:p>
            <a:br>
              <a:rPr lang="en-US" dirty="0"/>
            </a:br>
            <a:br>
              <a:rPr lang="en-US" dirty="0"/>
            </a:br>
            <a:r>
              <a:rPr lang="en-US" b="1" dirty="0"/>
              <a:t>Creating the products</a:t>
            </a:r>
          </a:p>
          <a:p>
            <a:r>
              <a:rPr lang="en-US" dirty="0"/>
              <a:t>The </a:t>
            </a:r>
            <a:r>
              <a:rPr lang="en-US" dirty="0" err="1"/>
              <a:t>AbstractFactory</a:t>
            </a:r>
            <a:r>
              <a:rPr lang="en-US" dirty="0"/>
              <a:t> class only declares the interface for creating the products. It is the task of the </a:t>
            </a:r>
            <a:r>
              <a:rPr lang="en-US" dirty="0" err="1"/>
              <a:t>ConcreteProduct</a:t>
            </a:r>
            <a:r>
              <a:rPr lang="en-US" dirty="0"/>
              <a:t> class to actually create the products. For each family the best idea is applying the Factory Method design pattern. A concrete factory will specify its products by overriding the factory method for each of them. Even if the implementation might seem simple, using this idea will mean defining a new concrete factory subclass for each product family, even if the classes are similar in most aspects.</a:t>
            </a:r>
          </a:p>
          <a:p>
            <a:r>
              <a:rPr lang="en-US" dirty="0"/>
              <a:t>For simplifying the code and increase the performance the Prototype design pattern can be used instead of Factory Method, especially when there are many product families. In this case the concrete factory is initiated with a prototypical instance of each product in the family and when a new one is needed instead of creating it, the existing prototype is cloned. This approach eliminates the need for a new concrete factory for each new family of products.</a:t>
            </a:r>
          </a:p>
          <a:p>
            <a:br>
              <a:rPr lang="en-US" dirty="0"/>
            </a:br>
            <a:br>
              <a:rPr lang="en-US" dirty="0"/>
            </a:br>
            <a:r>
              <a:rPr lang="en-US" b="1" dirty="0"/>
              <a:t>Extending the factories</a:t>
            </a:r>
          </a:p>
          <a:p>
            <a:r>
              <a:rPr lang="en-US" dirty="0"/>
              <a:t>The operation of changing a factory in order for it to support the creation of new products is not easy. What can be done to solve this problem is, instead of a CreateProduct method for each product, to use a single Create method that takes a parameter that identifies the type of product needed. This approach is more flexible, but less secure. The problem is that all the objects returned by the Create method will have the same interface, that is the one corresponding to the type returned by the Create method and the client will not always be able to correctly detect to which class the instance actually belongs.</a:t>
            </a:r>
          </a:p>
          <a:p>
            <a:br>
              <a:rPr lang="en-US" dirty="0"/>
            </a:br>
            <a:r>
              <a:rPr lang="en-US" b="1" dirty="0"/>
              <a:t>Hot Points:</a:t>
            </a:r>
          </a:p>
          <a:p>
            <a:r>
              <a:rPr lang="en-US" dirty="0" err="1"/>
              <a:t>AbstractFactory</a:t>
            </a:r>
            <a:r>
              <a:rPr lang="en-US" dirty="0"/>
              <a:t> class declares only an interface for creating the products. The actual creation is the task of the </a:t>
            </a:r>
            <a:r>
              <a:rPr lang="en-US" dirty="0" err="1"/>
              <a:t>ConcreteProduct</a:t>
            </a:r>
            <a:r>
              <a:rPr lang="en-US" dirty="0"/>
              <a:t> classes, where a good approach is applying the Factory Method design pattern for each product of the family.</a:t>
            </a:r>
          </a:p>
          <a:p>
            <a:r>
              <a:rPr lang="en-US" dirty="0"/>
              <a:t>Extending factories can be done by using one Create method for all products and attaching information about the type of product needed.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26</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28</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29</a:t>
            </a:fld>
            <a:endParaRPr lang="en-US" dirty="0"/>
          </a:p>
        </p:txBody>
      </p:sp>
    </p:spTree>
    <p:extLst>
      <p:ext uri="{BB962C8B-B14F-4D97-AF65-F5344CB8AC3E}">
        <p14:creationId xmlns:p14="http://schemas.microsoft.com/office/powerpoint/2010/main" val="821524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31</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32</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client, that may be either another object or the actual client that calls the main() method of the application, initiates the Builder and Director class. The Builder represents the complex object that needs to be built in terms of simpler objects and types. The constructor in the Director class receives a Builder object as a parameter from the Client and is responsible for calling the appropriate methods of the Builder class. In order to provide the Client with an interface for all concrete Builders, the Builder class should be an abstract one. This way you can add new types of complex objects by only defining the structure and reusing the logic for the actual construction process. The Client is the only one that needs to know about the new types, the Director needing to know which methods of the Builder to call.</a:t>
            </a:r>
          </a:p>
        </p:txBody>
      </p:sp>
      <p:sp>
        <p:nvSpPr>
          <p:cNvPr id="4" name="Slide Number Placeholder 3"/>
          <p:cNvSpPr>
            <a:spLocks noGrp="1"/>
          </p:cNvSpPr>
          <p:nvPr>
            <p:ph type="sldNum" sz="quarter" idx="10"/>
          </p:nvPr>
        </p:nvSpPr>
        <p:spPr/>
        <p:txBody>
          <a:bodyPr/>
          <a:lstStyle/>
          <a:p>
            <a:fld id="{1D0A0F5D-9C39-4953-998F-6F614B0525D7}" type="slidenum">
              <a:rPr lang="en-US" smtClean="0"/>
              <a:t>33</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1 - Vehicle Manufacturer.</a:t>
            </a:r>
          </a:p>
          <a:p>
            <a:r>
              <a:rPr lang="en-US" dirty="0"/>
              <a:t>Let us take the case of a vehicle manufacturer that, from a set of parts, can build a car, a bicycle, a motorcycle or a scooter. In this case the Builder will become the VehicleBuilder. It specifies the interface for building any of the vehicles in the list above, using the same set of parts and a different set of rules for every type of type of vehicle. The ConcreteBuilders will be the builders attached to each of the objects that are being under construction. The Product is of course the vehicle that is being constructed and the Director is the manufacturer and its shop.</a:t>
            </a:r>
          </a:p>
          <a:p>
            <a:br>
              <a:rPr lang="en-US" dirty="0"/>
            </a:br>
            <a:br>
              <a:rPr lang="en-US" dirty="0"/>
            </a:br>
            <a:r>
              <a:rPr lang="en-US" b="1" dirty="0"/>
              <a:t>Example 1 - Students Exams.</a:t>
            </a:r>
          </a:p>
          <a:p>
            <a:r>
              <a:rPr lang="en-US" dirty="0"/>
              <a:t>If we have an application that can be used by the students of a University to provide them with the list of their grades for their exams, this application needs to run in different ways depending on the user that is using it, user that has to log in. This means that, for example, the admin needs to have some buttons enabled, buttons that needs to be disabled for the student, the common user. The Builder provides the interface for building form depending on the login information. The ConcreteBuilders are the specific forms for each type of user. The Product is the final form that the application will use in the given case and the Director is the application that, based on the login information, needs a specific form.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34</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35</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levels</a:t>
            </a:r>
          </a:p>
          <a:p>
            <a:pPr marL="228600" indent="-228600">
              <a:buAutoNum type="arabicParenR"/>
            </a:pPr>
            <a:r>
              <a:rPr lang="en-US" dirty="0"/>
              <a:t>Design Level  - Stage– Code Levels : DESIGN PATTERNS</a:t>
            </a:r>
          </a:p>
          <a:p>
            <a:pPr marL="228600" indent="-228600">
              <a:buAutoNum type="arabicParenR"/>
            </a:pPr>
            <a:r>
              <a:rPr lang="en-US" dirty="0"/>
              <a:t>Analysis</a:t>
            </a:r>
            <a:r>
              <a:rPr lang="en-US" baseline="0" dirty="0"/>
              <a:t> Level – Stage – Modelling : UML Modelling /Flow Charts / DFDs</a:t>
            </a:r>
          </a:p>
          <a:p>
            <a:pPr marL="228600" indent="-228600">
              <a:buAutoNum type="arabicParenR"/>
            </a:pPr>
            <a:r>
              <a:rPr lang="en-US" baseline="0" dirty="0"/>
              <a:t>Architecture Level – Stage – Architecture Styles (Resource Oriented/Object Oriented/Service Oriented)</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5</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39</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40</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41</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1</a:t>
            </a:r>
          </a:p>
          <a:p>
            <a:r>
              <a:rPr lang="en-US" dirty="0"/>
              <a:t>In building stages for a game that uses a maze and different visual objects that the character encounters it is needed a quick method of generating the haze map using the same objects: wall, door, passage, room... The Prototype pattern is useful in this case because instead of hard coding (using new operation) the room, door, passage and wall objects that get instantiated, </a:t>
            </a:r>
            <a:r>
              <a:rPr lang="en-US" dirty="0" err="1"/>
              <a:t>CreateMaze</a:t>
            </a:r>
            <a:r>
              <a:rPr lang="en-US" dirty="0"/>
              <a:t> method will be parameterized by various prototypical room, door, wall and passage objects, so the composition of the map can be easily changed by replacing the prototypical objects with different ones.</a:t>
            </a:r>
          </a:p>
          <a:p>
            <a:r>
              <a:rPr lang="en-US" dirty="0"/>
              <a:t>The Client is the </a:t>
            </a:r>
            <a:r>
              <a:rPr lang="en-US" dirty="0" err="1"/>
              <a:t>CreateMaze</a:t>
            </a:r>
            <a:r>
              <a:rPr lang="en-US" dirty="0"/>
              <a:t> method and the </a:t>
            </a:r>
            <a:r>
              <a:rPr lang="en-US" dirty="0" err="1"/>
              <a:t>ConcretePrototype</a:t>
            </a:r>
            <a:r>
              <a:rPr lang="en-US" dirty="0"/>
              <a:t> classes will be the ones creating copies for different objects.</a:t>
            </a:r>
          </a:p>
          <a:p>
            <a:r>
              <a:rPr lang="en-US" b="1" dirty="0"/>
              <a:t>Example 2:</a:t>
            </a:r>
          </a:p>
          <a:p>
            <a:r>
              <a:rPr lang="en-US" dirty="0"/>
              <a:t>Suppose we are doing a sales analysis on a set of data from a database. Normally, we would copy the information from the database, encapsulate it into an object and do the analysis. But if another analysis is needed on the same set of data, reading the database again and creating a new object is not the best idea. If we are using the Prototype pattern then the object used in the first analysis will be cloned and used for the other analysis.</a:t>
            </a:r>
          </a:p>
          <a:p>
            <a:r>
              <a:rPr lang="en-US" dirty="0"/>
              <a:t>The Client is here one of the methods that process an object that encapsulates information from the database. The </a:t>
            </a:r>
            <a:r>
              <a:rPr lang="en-US" dirty="0" err="1"/>
              <a:t>ConcretePrototype</a:t>
            </a:r>
            <a:r>
              <a:rPr lang="en-US" dirty="0"/>
              <a:t> classes will be classes that, from the object created after extracting data from the database, will copy it into objects used for analysis.</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42</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Using a prototype manager</a:t>
            </a:r>
          </a:p>
          <a:p>
            <a:r>
              <a:rPr lang="en-US" dirty="0"/>
              <a:t>When the application uses a lot of prototypes that can be created and destroyed dynamically, a registry of available prototypes should be kept. This registry is called the prototype manager and it should implement operations for managing registered prototypes like registering a prototype under a certain key, searching for a prototype with a given key, removing one from the register, etc. The clients will use the interface of the prototype manager to handle prototypes at run-time and will ask for permission before using the Clone() method.</a:t>
            </a:r>
          </a:p>
          <a:p>
            <a:r>
              <a:rPr lang="en-US" dirty="0"/>
              <a:t>There is not much difference between an implementation of a prototype which uses a prototype manager and a factory method implemented using class registration mechanism. Maybe the only difference consists in the performance.</a:t>
            </a:r>
          </a:p>
          <a:p>
            <a:r>
              <a:rPr lang="en-US" b="1" dirty="0"/>
              <a:t>Implementing the Clone operation</a:t>
            </a:r>
          </a:p>
          <a:p>
            <a:r>
              <a:rPr lang="en-US" dirty="0"/>
              <a:t>A small discussion appears when talking about how deep or shallow a clone should be: a deep clone clones the instance variables in the cloning object while a shallow clone shares the instance variables between the clone and the original. Usually, a shallow clone is enough and very simple, but cloning complex prototypes should use deep clones so the clone and the original are independent, a deep clone needing its components to be the clones of the complex object’s components.</a:t>
            </a:r>
          </a:p>
          <a:p>
            <a:r>
              <a:rPr lang="en-US" b="1" dirty="0"/>
              <a:t>Initializing clones</a:t>
            </a:r>
          </a:p>
          <a:p>
            <a:r>
              <a:rPr lang="en-US" dirty="0"/>
              <a:t>There are cases when the internal states of a clone should be initialized after it is created. This happens because these values cannot be passed to the Clone() method, that uses an interface which would be destroyed if such parameters were used. In this case the initialization should be done by using setting and resetting operations of the prototype class or by using an initializing method that takes as parameters the values at which the clone’s internal states should be set.</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43</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We’re going to start by talking about</a:t>
            </a:r>
            <a:r>
              <a:rPr lang="en-US" baseline="0" dirty="0"/>
              <a:t> the</a:t>
            </a:r>
            <a:r>
              <a:rPr lang="en-US" dirty="0"/>
              <a:t> code quality</a:t>
            </a:r>
            <a:r>
              <a:rPr lang="en-US" baseline="0" dirty="0"/>
              <a:t> attributes that are clients experience.</a:t>
            </a:r>
            <a:endParaRPr lang="en-US" dirty="0"/>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46</a:t>
            </a:fld>
            <a:endParaRPr lang="en-US" dirty="0"/>
          </a:p>
        </p:txBody>
      </p:sp>
    </p:spTree>
    <p:extLst>
      <p:ext uri="{BB962C8B-B14F-4D97-AF65-F5344CB8AC3E}">
        <p14:creationId xmlns:p14="http://schemas.microsoft.com/office/powerpoint/2010/main" val="61292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6</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7</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8</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9</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10</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11</a:t>
            </a:fld>
            <a:endParaRPr lang="en-US" dirty="0"/>
          </a:p>
        </p:txBody>
      </p:sp>
    </p:spTree>
    <p:extLst>
      <p:ext uri="{BB962C8B-B14F-4D97-AF65-F5344CB8AC3E}">
        <p14:creationId xmlns:p14="http://schemas.microsoft.com/office/powerpoint/2010/main" val="100119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a:t>Presenter 1</a:t>
            </a:r>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Title:</a:t>
            </a:r>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Subtitle</a:t>
            </a:r>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a:t>Presenter 2</a:t>
            </a:r>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Tree>
    <p:extLst>
      <p:ext uri="{BB962C8B-B14F-4D97-AF65-F5344CB8AC3E}">
        <p14:creationId xmlns:p14="http://schemas.microsoft.com/office/powerpoint/2010/main" val="148761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11/21/2017</a:t>
            </a:fld>
            <a:endParaRPr lang="en-US" dirty="0"/>
          </a:p>
        </p:txBody>
      </p:sp>
      <p:sp>
        <p:nvSpPr>
          <p:cNvPr id="8" name="Slide Number Placeholder 7"/>
          <p:cNvSpPr>
            <a:spLocks noGrp="1"/>
          </p:cNvSpPr>
          <p:nvPr>
            <p:ph type="sldNum" sz="quarter" idx="11"/>
          </p:nvPr>
        </p:nvSpPr>
        <p:spPr/>
        <p:txBody>
          <a:bodyPr/>
          <a:lstStyle/>
          <a:p>
            <a:fld id="{2BBB5E19-F10A-4C2F-BF6F-11C513378A2E}" type="slidenum">
              <a:rPr kumimoji="0" lang="en-US" smtClean="0"/>
              <a:pPr eaLnBrk="1" latinLnBrk="0" hangingPunct="1"/>
              <a:t>‹#›</a:t>
            </a:fld>
            <a:endParaRPr kumimoji="0" lang="en-US" dirty="0"/>
          </a:p>
        </p:txBody>
      </p:sp>
      <p:sp>
        <p:nvSpPr>
          <p:cNvPr id="9" name="Footer Placeholder 8"/>
          <p:cNvSpPr>
            <a:spLocks noGrp="1"/>
          </p:cNvSpPr>
          <p:nvPr>
            <p:ph type="ftr" sz="quarter" idx="12"/>
          </p:nvPr>
        </p:nvSpPr>
        <p:spPr/>
        <p:txBody>
          <a:bodyPr/>
          <a:lstStyle/>
          <a:p>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11/21/2017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11/21/2017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11/21/2017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11/21/2017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11/21/2017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11/21/2017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11/21/2017</a:t>
            </a:fld>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11/21/2017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11/21/2017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dEmphasis">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2910207"/>
            <a:ext cx="6954407" cy="2606675"/>
          </a:xfrm>
          <a:prstGeom prst="rect">
            <a:avLst/>
          </a:prstGeom>
        </p:spPr>
        <p:txBody>
          <a:bodyPr lIns="91431" tIns="45716" rIns="91431" bIns="45716"/>
          <a:lstStyle>
            <a:lvl1pPr marL="0" indent="0" algn="ctr">
              <a:buNone/>
              <a:defRPr sz="2800" b="1">
                <a:solidFill>
                  <a:srgbClr val="92D050"/>
                </a:solidFill>
                <a:latin typeface="Arial" pitchFamily="34" charset="0"/>
                <a:cs typeface="Arial" pitchFamily="34" charset="0"/>
              </a:defRPr>
            </a:lvl1pPr>
          </a:lstStyle>
          <a:p>
            <a:pPr lvl="0"/>
            <a:r>
              <a:rPr lang="en-US" dirty="0"/>
              <a:t>Question / Emphasis Slide</a:t>
            </a:r>
          </a:p>
        </p:txBody>
      </p:sp>
    </p:spTree>
    <p:extLst>
      <p:ext uri="{BB962C8B-B14F-4D97-AF65-F5344CB8AC3E}">
        <p14:creationId xmlns:p14="http://schemas.microsoft.com/office/powerpoint/2010/main" val="2238254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11/21/2017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a:t>Presenter 1</a:t>
            </a:r>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Title:</a:t>
            </a:r>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Subtitle</a:t>
            </a:r>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a:t>Presenter 2</a:t>
            </a:r>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Tree>
    <p:extLst>
      <p:ext uri="{BB962C8B-B14F-4D97-AF65-F5344CB8AC3E}">
        <p14:creationId xmlns:p14="http://schemas.microsoft.com/office/powerpoint/2010/main" val="1487617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Tree>
    <p:extLst>
      <p:ext uri="{BB962C8B-B14F-4D97-AF65-F5344CB8AC3E}">
        <p14:creationId xmlns:p14="http://schemas.microsoft.com/office/powerpoint/2010/main" val="772586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a:t>Divider Slide</a:t>
            </a:r>
          </a:p>
        </p:txBody>
      </p:sp>
    </p:spTree>
    <p:extLst>
      <p:ext uri="{BB962C8B-B14F-4D97-AF65-F5344CB8AC3E}">
        <p14:creationId xmlns:p14="http://schemas.microsoft.com/office/powerpoint/2010/main" val="57953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078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hasis or Questio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1538246"/>
            <a:ext cx="6954407" cy="3751604"/>
          </a:xfrm>
          <a:prstGeom prst="rect">
            <a:avLst/>
          </a:prstGeom>
        </p:spPr>
        <p:txBody>
          <a:bodyPr lIns="91431" tIns="45716" rIns="91431" bIns="45716" anchor="ctr" anchorCtr="0"/>
          <a:lstStyle>
            <a:lvl1pPr marL="0" indent="0" algn="ctr">
              <a:buNone/>
              <a:defRPr sz="2800" b="1">
                <a:solidFill>
                  <a:srgbClr val="92D050"/>
                </a:solidFill>
                <a:latin typeface="Arial" pitchFamily="34" charset="0"/>
                <a:cs typeface="Arial" pitchFamily="34" charset="0"/>
              </a:defRPr>
            </a:lvl1pPr>
          </a:lstStyle>
          <a:p>
            <a:pPr lvl="0"/>
            <a:r>
              <a:rPr lang="en-US" dirty="0"/>
              <a:t>Question / Emphasis Slide</a:t>
            </a:r>
          </a:p>
        </p:txBody>
      </p:sp>
    </p:spTree>
    <p:extLst>
      <p:ext uri="{BB962C8B-B14F-4D97-AF65-F5344CB8AC3E}">
        <p14:creationId xmlns:p14="http://schemas.microsoft.com/office/powerpoint/2010/main" val="289071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17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a:t>Divider Slide</a:t>
            </a:r>
          </a:p>
        </p:txBody>
      </p:sp>
    </p:spTree>
    <p:extLst>
      <p:ext uri="{BB962C8B-B14F-4D97-AF65-F5344CB8AC3E}">
        <p14:creationId xmlns:p14="http://schemas.microsoft.com/office/powerpoint/2010/main" val="57953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Tree>
    <p:extLst>
      <p:ext uri="{BB962C8B-B14F-4D97-AF65-F5344CB8AC3E}">
        <p14:creationId xmlns:p14="http://schemas.microsoft.com/office/powerpoint/2010/main" val="77258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205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3" name="Rectangle 2"/>
          <p:cNvSpPr/>
          <p:nvPr userDrawn="1"/>
        </p:nvSpPr>
        <p:spPr>
          <a:xfrm>
            <a:off x="4823209" y="1255713"/>
            <a:ext cx="4119179" cy="995118"/>
          </a:xfrm>
          <a:prstGeom prst="rect">
            <a:avLst/>
          </a:prstGeom>
        </p:spPr>
        <p:style>
          <a:lnRef idx="0">
            <a:schemeClr val="accent3"/>
          </a:lnRef>
          <a:fillRef idx="3">
            <a:schemeClr val="accent3"/>
          </a:fillRef>
          <a:effectRef idx="3">
            <a:schemeClr val="accent3"/>
          </a:effectRef>
          <a:fontRef idx="minor">
            <a:schemeClr val="lt1"/>
          </a:fontRef>
        </p:style>
        <p:txBody>
          <a:bodyPr lIns="91431" tIns="45716" rIns="91431" bIns="45716" rtlCol="0" anchor="ctr"/>
          <a:lstStyle/>
          <a:p>
            <a:pPr algn="ctr"/>
            <a:endParaRPr lang="en-US" dirty="0"/>
          </a:p>
        </p:txBody>
      </p:sp>
      <p:sp>
        <p:nvSpPr>
          <p:cNvPr id="4" name="Rectangle 3"/>
          <p:cNvSpPr/>
          <p:nvPr userDrawn="1"/>
        </p:nvSpPr>
        <p:spPr>
          <a:xfrm>
            <a:off x="4823209" y="2341268"/>
            <a:ext cx="4119179" cy="4196059"/>
          </a:xfrm>
          <a:prstGeom prst="rect">
            <a:avLst/>
          </a:prstGeom>
        </p:spPr>
        <p:style>
          <a:lnRef idx="0">
            <a:schemeClr val="accent1"/>
          </a:lnRef>
          <a:fillRef idx="3">
            <a:schemeClr val="accent1"/>
          </a:fillRef>
          <a:effectRef idx="3">
            <a:schemeClr val="accent1"/>
          </a:effectRef>
          <a:fontRef idx="minor">
            <a:schemeClr val="lt1"/>
          </a:fontRef>
        </p:style>
        <p:txBody>
          <a:bodyPr lIns="91431" tIns="45716" rIns="91431" bIns="45716" rtlCol="0" anchor="ctr"/>
          <a:lstStyle/>
          <a:p>
            <a:pPr algn="ctr"/>
            <a:endParaRPr lang="en-US" dirty="0"/>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Tree>
    <p:extLst>
      <p:ext uri="{BB962C8B-B14F-4D97-AF65-F5344CB8AC3E}">
        <p14:creationId xmlns:p14="http://schemas.microsoft.com/office/powerpoint/2010/main" val="739795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heme" Target="../theme/theme5.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 y="778774"/>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pic>
        <p:nvPicPr>
          <p:cNvPr id="16" name="Picture 15" descr="DevAcademy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200" y="268477"/>
            <a:ext cx="2435860" cy="500139"/>
          </a:xfrm>
          <a:prstGeom prst="rect">
            <a:avLst/>
          </a:prstGeom>
        </p:spPr>
      </p:pic>
    </p:spTree>
    <p:extLst>
      <p:ext uri="{BB962C8B-B14F-4D97-AF65-F5344CB8AC3E}">
        <p14:creationId xmlns:p14="http://schemas.microsoft.com/office/powerpoint/2010/main" val="23335587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4" r:id="rId3"/>
  </p:sldLayoutIdLst>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 y="317290"/>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643045473"/>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flipV="1">
            <a:off x="0" y="6559135"/>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2011 Cerner Corporation. All rights reserved. This document contains Cerner confidential and/or proprietary information which may not be reproduced or transmitted without the express written consent of Cerner.</a:t>
            </a:r>
          </a:p>
        </p:txBody>
      </p:sp>
      <p:sp>
        <p:nvSpPr>
          <p:cNvPr id="6" name="TextBox 5"/>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2013 Cerner Corporation. All rights reserved. This document contains Cerner confidential and/or proprietary information which may not be reproduced or transmitted without the express written consent of Cerner.</a:t>
            </a:r>
          </a:p>
        </p:txBody>
      </p:sp>
      <p:sp>
        <p:nvSpPr>
          <p:cNvPr id="13" name="Title 1"/>
          <p:cNvSpPr txBox="1">
            <a:spLocks/>
          </p:cNvSpPr>
          <p:nvPr/>
        </p:nvSpPr>
        <p:spPr>
          <a:xfrm>
            <a:off x="331315" y="1772565"/>
            <a:ext cx="4626767" cy="1295756"/>
          </a:xfrm>
          <a:prstGeom prst="rect">
            <a:avLst/>
          </a:prstGeom>
          <a:ln>
            <a:noFill/>
          </a:ln>
        </p:spPr>
        <p:txBody>
          <a:bodyPr lIns="91431" tIns="45716" rIns="91431" bIns="45716"/>
          <a:lstStyle>
            <a:lvl1pPr algn="l" defTabSz="457200" rtl="0" eaLnBrk="1" latinLnBrk="0" hangingPunct="1">
              <a:spcBef>
                <a:spcPct val="0"/>
              </a:spcBef>
              <a:buNone/>
              <a:defRPr sz="3000" kern="1200">
                <a:solidFill>
                  <a:schemeClr val="tx1"/>
                </a:solidFill>
                <a:latin typeface="Franklin Gothic Demi"/>
                <a:ea typeface="+mj-ea"/>
                <a:cs typeface="Franklin Gothic Demi"/>
              </a:defRPr>
            </a:lvl1pPr>
          </a:lstStyle>
          <a:p>
            <a:pPr>
              <a:lnSpc>
                <a:spcPct val="110000"/>
              </a:lnSpc>
            </a:pPr>
            <a:r>
              <a:rPr lang="en-US" sz="2600" dirty="0">
                <a:solidFill>
                  <a:schemeClr val="bg1"/>
                </a:solidFill>
              </a:rPr>
              <a:t>Divider Slide</a:t>
            </a:r>
            <a:endParaRPr lang="en-US" sz="2600" dirty="0">
              <a:solidFill>
                <a:srgbClr val="0D80CC"/>
              </a:solidFill>
            </a:endParaRPr>
          </a:p>
        </p:txBody>
      </p:sp>
      <p:pic>
        <p:nvPicPr>
          <p:cNvPr id="10" name="Picture 9" descr="head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 y="2599712"/>
            <a:ext cx="8717280" cy="916698"/>
          </a:xfrm>
          <a:prstGeom prst="rect">
            <a:avLst/>
          </a:prstGeom>
        </p:spPr>
      </p:pic>
    </p:spTree>
    <p:extLst>
      <p:ext uri="{BB962C8B-B14F-4D97-AF65-F5344CB8AC3E}">
        <p14:creationId xmlns:p14="http://schemas.microsoft.com/office/powerpoint/2010/main" val="1635932854"/>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2013 Cerner Corporation. All rights reserved. This document contains Cerner confidential and/or proprietary information which may not be reproduced or transmitted without the express written consent of Cerner.</a:t>
            </a:r>
          </a:p>
        </p:txBody>
      </p:sp>
      <p:sp>
        <p:nvSpPr>
          <p:cNvPr id="10" name="Right Triangle 9"/>
          <p:cNvSpPr/>
          <p:nvPr/>
        </p:nvSpPr>
        <p:spPr>
          <a:xfrm rot="15203476">
            <a:off x="7461120" y="380094"/>
            <a:ext cx="1163853" cy="970028"/>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7" name="Rectangle 6"/>
          <p:cNvSpPr/>
          <p:nvPr/>
        </p:nvSpPr>
        <p:spPr>
          <a:xfrm flipV="1">
            <a:off x="0" y="932566"/>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304676778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11/21/2017</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Rajashekar</a:t>
            </a:r>
          </a:p>
        </p:txBody>
      </p:sp>
      <p:sp>
        <p:nvSpPr>
          <p:cNvPr id="9" name="Text Placeholder 8"/>
          <p:cNvSpPr>
            <a:spLocks noGrp="1"/>
          </p:cNvSpPr>
          <p:nvPr>
            <p:ph type="body" sz="quarter" idx="10"/>
          </p:nvPr>
        </p:nvSpPr>
        <p:spPr>
          <a:xfrm>
            <a:off x="1061254" y="2272715"/>
            <a:ext cx="7523035" cy="581025"/>
          </a:xfrm>
        </p:spPr>
        <p:txBody>
          <a:bodyPr/>
          <a:lstStyle/>
          <a:p>
            <a:r>
              <a:rPr lang="en-US" dirty="0"/>
              <a:t>Introduction to Design Patterns</a:t>
            </a:r>
          </a:p>
        </p:txBody>
      </p:sp>
      <p:sp>
        <p:nvSpPr>
          <p:cNvPr id="10" name="Text Placeholder 9"/>
          <p:cNvSpPr>
            <a:spLocks noGrp="1"/>
          </p:cNvSpPr>
          <p:nvPr>
            <p:ph type="body" sz="quarter" idx="11"/>
          </p:nvPr>
        </p:nvSpPr>
        <p:spPr/>
        <p:txBody>
          <a:bodyPr/>
          <a:lstStyle/>
          <a:p>
            <a:r>
              <a:rPr lang="en-US" sz="1800" dirty="0"/>
              <a:t>Complete Traversal</a:t>
            </a:r>
          </a:p>
        </p:txBody>
      </p:sp>
      <p:sp>
        <p:nvSpPr>
          <p:cNvPr id="11" name="Text Placeholder 10"/>
          <p:cNvSpPr>
            <a:spLocks noGrp="1"/>
          </p:cNvSpPr>
          <p:nvPr>
            <p:ph type="body" sz="quarter" idx="12"/>
          </p:nvPr>
        </p:nvSpPr>
        <p:spPr>
          <a:xfrm>
            <a:off x="3839379" y="4562966"/>
            <a:ext cx="2708275" cy="396384"/>
          </a:xfrm>
        </p:spPr>
        <p:txBody>
          <a:bodyPr>
            <a:normAutofit/>
          </a:bodyPr>
          <a:lstStyle/>
          <a:p>
            <a:r>
              <a:rPr lang="en-US" dirty="0">
                <a:solidFill>
                  <a:schemeClr val="tx2"/>
                </a:solidFill>
                <a:effectLst>
                  <a:outerShdw blurRad="63500" dist="38100" dir="5400000" algn="t" rotWithShape="0">
                    <a:prstClr val="black">
                      <a:alpha val="25000"/>
                    </a:prstClr>
                  </a:outerShdw>
                </a:effectLst>
                <a:latin typeface="+mn-lt"/>
                <a:ea typeface="+mj-ea"/>
                <a:cs typeface="+mj-cs"/>
              </a:rPr>
              <a:t>Chandra Shekar</a:t>
            </a:r>
          </a:p>
        </p:txBody>
      </p:sp>
      <p:sp>
        <p:nvSpPr>
          <p:cNvPr id="12" name="Text Placeholder 11"/>
          <p:cNvSpPr>
            <a:spLocks noGrp="1"/>
          </p:cNvSpPr>
          <p:nvPr>
            <p:ph type="body" sz="quarter" idx="13"/>
          </p:nvPr>
        </p:nvSpPr>
        <p:spPr/>
        <p:txBody>
          <a:bodyPr/>
          <a:lstStyle/>
          <a:p>
            <a:endParaRPr lang="en-US" dirty="0"/>
          </a:p>
        </p:txBody>
      </p:sp>
      <p:sp>
        <p:nvSpPr>
          <p:cNvPr id="13" name="Text Placeholder 12"/>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81749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a:t>Creational : All design patterns under this category focus on Object creation in different ways.</a:t>
            </a:r>
          </a:p>
          <a:p>
            <a:pPr marL="0" indent="0">
              <a:buNone/>
            </a:pPr>
            <a:endParaRPr lang="en-US" dirty="0"/>
          </a:p>
          <a:p>
            <a:pPr marL="0" indent="0">
              <a:buNone/>
            </a:pPr>
            <a:r>
              <a:rPr lang="en-US" dirty="0"/>
              <a:t>Structural :The design patterns  under this category mainly focus on the structure of the subsystems.</a:t>
            </a:r>
          </a:p>
          <a:p>
            <a:pPr marL="0" indent="0">
              <a:buNone/>
            </a:pPr>
            <a:endParaRPr lang="en-US" dirty="0"/>
          </a:p>
          <a:p>
            <a:pPr marL="0" indent="0">
              <a:buNone/>
            </a:pPr>
            <a:r>
              <a:rPr lang="en-US" dirty="0"/>
              <a:t>Behavioral: The patterns under this category focus on the interactions among the modules or the components .</a:t>
            </a:r>
          </a:p>
        </p:txBody>
      </p:sp>
      <p:sp>
        <p:nvSpPr>
          <p:cNvPr id="2" name="Title 1"/>
          <p:cNvSpPr>
            <a:spLocks noGrp="1"/>
          </p:cNvSpPr>
          <p:nvPr>
            <p:ph type="title"/>
          </p:nvPr>
        </p:nvSpPr>
        <p:spPr/>
        <p:txBody>
          <a:bodyPr/>
          <a:lstStyle/>
          <a:p>
            <a:pPr algn="l"/>
            <a:r>
              <a:rPr lang="en-US" dirty="0"/>
              <a:t>Design Pattern Categories</a:t>
            </a:r>
          </a:p>
        </p:txBody>
      </p:sp>
    </p:spTree>
    <p:extLst>
      <p:ext uri="{BB962C8B-B14F-4D97-AF65-F5344CB8AC3E}">
        <p14:creationId xmlns:p14="http://schemas.microsoft.com/office/powerpoint/2010/main" val="321962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a:t>Creational : Creational design patterns are very useful in situations where one  needs to create  objects that are very efficient .</a:t>
            </a:r>
          </a:p>
          <a:p>
            <a:pPr marL="0" indent="0">
              <a:buNone/>
            </a:pPr>
            <a:endParaRPr lang="en-US" dirty="0"/>
          </a:p>
          <a:p>
            <a:pPr marL="0" indent="0">
              <a:buNone/>
            </a:pPr>
            <a:r>
              <a:rPr lang="en-US" dirty="0"/>
              <a:t>They enable one to create objects in a manner that the memory can be utilized in an efficient way.</a:t>
            </a:r>
          </a:p>
          <a:p>
            <a:pPr marL="0" indent="0">
              <a:buNone/>
            </a:pPr>
            <a:endParaRPr lang="en-US" dirty="0"/>
          </a:p>
          <a:p>
            <a:pPr marL="0" indent="0">
              <a:buNone/>
            </a:pPr>
            <a:r>
              <a:rPr lang="en-US" dirty="0"/>
              <a:t>Objects thus created are utilized by the modules effectively and efficiently.</a:t>
            </a:r>
          </a:p>
          <a:p>
            <a:pPr marL="0" indent="0">
              <a:buNone/>
            </a:pPr>
            <a:endParaRPr lang="en-US" dirty="0"/>
          </a:p>
        </p:txBody>
      </p:sp>
      <p:sp>
        <p:nvSpPr>
          <p:cNvPr id="2" name="Title 1"/>
          <p:cNvSpPr>
            <a:spLocks noGrp="1"/>
          </p:cNvSpPr>
          <p:nvPr>
            <p:ph type="title"/>
          </p:nvPr>
        </p:nvSpPr>
        <p:spPr/>
        <p:txBody>
          <a:bodyPr/>
          <a:lstStyle/>
          <a:p>
            <a:pPr algn="l"/>
            <a:r>
              <a:rPr lang="en-US" dirty="0"/>
              <a:t>Design Pattern Categories</a:t>
            </a:r>
          </a:p>
        </p:txBody>
      </p:sp>
    </p:spTree>
    <p:extLst>
      <p:ext uri="{BB962C8B-B14F-4D97-AF65-F5344CB8AC3E}">
        <p14:creationId xmlns:p14="http://schemas.microsoft.com/office/powerpoint/2010/main" val="1673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effectLst>
            <a:softEdge rad="63500"/>
          </a:effectLst>
        </p:spPr>
        <p:txBody>
          <a:bodyPr>
            <a:normAutofit lnSpcReduction="10000"/>
          </a:bodyPr>
          <a:lstStyle/>
          <a:p>
            <a:pPr marL="0" indent="0">
              <a:buNone/>
            </a:pPr>
            <a:r>
              <a:rPr lang="en-US" dirty="0"/>
              <a:t>Following are the patterns which fall under the category of the Creational Design Patterns.</a:t>
            </a:r>
          </a:p>
          <a:p>
            <a:pPr marL="0" indent="0">
              <a:buNone/>
            </a:pPr>
            <a:r>
              <a:rPr lang="en-US" dirty="0"/>
              <a:t>	</a:t>
            </a:r>
          </a:p>
          <a:p>
            <a:r>
              <a:rPr lang="en-US" dirty="0"/>
              <a:t>	Singleton</a:t>
            </a:r>
          </a:p>
          <a:p>
            <a:r>
              <a:rPr lang="en-US" dirty="0"/>
              <a:t>	</a:t>
            </a:r>
            <a:r>
              <a:rPr lang="en-US" dirty="0">
                <a:solidFill>
                  <a:srgbClr val="92D050"/>
                </a:solidFill>
              </a:rPr>
              <a:t>Factory</a:t>
            </a:r>
          </a:p>
          <a:p>
            <a:r>
              <a:rPr lang="en-US" dirty="0"/>
              <a:t>	Factory Method</a:t>
            </a:r>
          </a:p>
          <a:p>
            <a:r>
              <a:rPr lang="en-US" dirty="0"/>
              <a:t>	</a:t>
            </a:r>
            <a:r>
              <a:rPr lang="en-US" dirty="0">
                <a:solidFill>
                  <a:srgbClr val="92D050"/>
                </a:solidFill>
              </a:rPr>
              <a:t>Abstract Factory</a:t>
            </a:r>
          </a:p>
          <a:p>
            <a:r>
              <a:rPr lang="en-US" dirty="0"/>
              <a:t>	</a:t>
            </a:r>
            <a:r>
              <a:rPr lang="en-US" dirty="0">
                <a:solidFill>
                  <a:srgbClr val="92D050"/>
                </a:solidFill>
              </a:rPr>
              <a:t>Builder</a:t>
            </a:r>
          </a:p>
          <a:p>
            <a:r>
              <a:rPr lang="en-US" dirty="0"/>
              <a:t>	</a:t>
            </a:r>
            <a:r>
              <a:rPr lang="en-US" dirty="0">
                <a:solidFill>
                  <a:srgbClr val="92D050"/>
                </a:solidFill>
              </a:rPr>
              <a:t>Prototype</a:t>
            </a:r>
          </a:p>
          <a:p>
            <a:r>
              <a:rPr lang="en-US" dirty="0"/>
              <a:t>	Object Pool</a:t>
            </a:r>
          </a:p>
          <a:p>
            <a:pPr marL="0" indent="0">
              <a:buNone/>
            </a:pPr>
            <a:r>
              <a:rPr lang="en-US" dirty="0"/>
              <a:t>	</a:t>
            </a:r>
          </a:p>
        </p:txBody>
      </p:sp>
      <p:sp>
        <p:nvSpPr>
          <p:cNvPr id="2" name="Title 1"/>
          <p:cNvSpPr>
            <a:spLocks noGrp="1"/>
          </p:cNvSpPr>
          <p:nvPr>
            <p:ph type="title"/>
          </p:nvPr>
        </p:nvSpPr>
        <p:spPr/>
        <p:txBody>
          <a:bodyPr/>
          <a:lstStyle/>
          <a:p>
            <a:pPr algn="l"/>
            <a:r>
              <a:rPr lang="en-US" dirty="0"/>
              <a:t>Creational Patterns</a:t>
            </a:r>
          </a:p>
        </p:txBody>
      </p:sp>
    </p:spTree>
    <p:extLst>
      <p:ext uri="{BB962C8B-B14F-4D97-AF65-F5344CB8AC3E}">
        <p14:creationId xmlns:p14="http://schemas.microsoft.com/office/powerpoint/2010/main" val="350390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2020E8"/>
                </a:solidFill>
              </a:rPr>
              <a:t>Factory </a:t>
            </a:r>
          </a:p>
        </p:txBody>
      </p:sp>
      <p:sp>
        <p:nvSpPr>
          <p:cNvPr id="4"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 This pattern enables one to create the objects without exposing the instantiation logic to the client.</a:t>
            </a:r>
          </a:p>
          <a:p>
            <a:pPr marL="0" indent="0">
              <a:buNone/>
            </a:pPr>
            <a:endParaRPr lang="en-US" dirty="0"/>
          </a:p>
          <a:p>
            <a:pPr marL="0" indent="0">
              <a:buNone/>
            </a:pPr>
            <a:r>
              <a:rPr lang="en-US" dirty="0"/>
              <a:t>Also enables one to refer the newly created object through a common interface.</a:t>
            </a:r>
          </a:p>
          <a:p>
            <a:pPr marL="0" indent="0">
              <a:buFont typeface="Arial"/>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76555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2563" y="1419424"/>
            <a:ext cx="8807450" cy="4954190"/>
          </a:xfrm>
        </p:spPr>
      </p:pic>
      <p:sp>
        <p:nvSpPr>
          <p:cNvPr id="3" name="Title 2"/>
          <p:cNvSpPr>
            <a:spLocks noGrp="1"/>
          </p:cNvSpPr>
          <p:nvPr>
            <p:ph type="title"/>
          </p:nvPr>
        </p:nvSpPr>
        <p:spPr/>
        <p:txBody>
          <a:bodyPr/>
          <a:lstStyle/>
          <a:p>
            <a:r>
              <a:rPr lang="en-US" dirty="0"/>
              <a:t>Traditional way……..</a:t>
            </a:r>
          </a:p>
        </p:txBody>
      </p:sp>
    </p:spTree>
    <p:extLst>
      <p:ext uri="{BB962C8B-B14F-4D97-AF65-F5344CB8AC3E}">
        <p14:creationId xmlns:p14="http://schemas.microsoft.com/office/powerpoint/2010/main" val="56612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38313" y="1393705"/>
            <a:ext cx="8504237" cy="4392239"/>
          </a:xfrm>
        </p:spPr>
      </p:pic>
      <p:sp>
        <p:nvSpPr>
          <p:cNvPr id="3" name="Title 2"/>
          <p:cNvSpPr>
            <a:spLocks noGrp="1"/>
          </p:cNvSpPr>
          <p:nvPr>
            <p:ph type="title"/>
          </p:nvPr>
        </p:nvSpPr>
        <p:spPr/>
        <p:txBody>
          <a:bodyPr/>
          <a:lstStyle/>
          <a:p>
            <a:r>
              <a:rPr lang="en-US" dirty="0"/>
              <a:t>Traditional way….</a:t>
            </a:r>
          </a:p>
        </p:txBody>
      </p:sp>
    </p:spTree>
    <p:extLst>
      <p:ext uri="{BB962C8B-B14F-4D97-AF65-F5344CB8AC3E}">
        <p14:creationId xmlns:p14="http://schemas.microsoft.com/office/powerpoint/2010/main" val="177242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182563" y="1419424"/>
            <a:ext cx="8519450" cy="4792190"/>
          </a:xfrm>
        </p:spPr>
      </p:pic>
      <p:sp>
        <p:nvSpPr>
          <p:cNvPr id="3" name="Title 2"/>
          <p:cNvSpPr>
            <a:spLocks noGrp="1"/>
          </p:cNvSpPr>
          <p:nvPr>
            <p:ph type="title"/>
          </p:nvPr>
        </p:nvSpPr>
        <p:spPr/>
        <p:txBody>
          <a:bodyPr/>
          <a:lstStyle/>
          <a:p>
            <a:r>
              <a:rPr lang="en-US" dirty="0"/>
              <a:t>Clean rather Decent way……..</a:t>
            </a:r>
          </a:p>
        </p:txBody>
      </p:sp>
    </p:spTree>
    <p:extLst>
      <p:ext uri="{BB962C8B-B14F-4D97-AF65-F5344CB8AC3E}">
        <p14:creationId xmlns:p14="http://schemas.microsoft.com/office/powerpoint/2010/main" val="341157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2020E8"/>
                </a:solidFill>
              </a:rPr>
              <a:t>Factory</a:t>
            </a:r>
            <a:r>
              <a:rPr lang="en-US" dirty="0"/>
              <a:t> </a:t>
            </a:r>
          </a:p>
        </p:txBody>
      </p:sp>
      <p:sp>
        <p:nvSpPr>
          <p:cNvPr id="4"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 Implementation of this pattern is real simple.</a:t>
            </a:r>
          </a:p>
          <a:p>
            <a:r>
              <a:rPr lang="en-US" dirty="0"/>
              <a:t>Client asks the factory object when it  needs an object informing about the type it needs.</a:t>
            </a:r>
          </a:p>
          <a:p>
            <a:endParaRPr lang="en-US" dirty="0"/>
          </a:p>
          <a:p>
            <a:r>
              <a:rPr lang="en-US" dirty="0"/>
              <a:t>Factory instantiates a new concrete product and then returns the newly created product (casted to abstract product class).</a:t>
            </a:r>
          </a:p>
          <a:p>
            <a:endParaRPr lang="en-US" dirty="0"/>
          </a:p>
          <a:p>
            <a:r>
              <a:rPr lang="en-US" dirty="0"/>
              <a:t>Client uses the abstract product without getting into the details of the concrete implementation.</a:t>
            </a:r>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353136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2020E8"/>
                </a:solidFill>
              </a:rPr>
              <a:t>Factory</a:t>
            </a:r>
            <a:r>
              <a:rPr lang="en-US"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883" y="1444351"/>
            <a:ext cx="6534641" cy="4844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60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2020E8"/>
                </a:solidFill>
              </a:rPr>
              <a:t>Factory</a:t>
            </a:r>
            <a:r>
              <a:rPr lang="en-US" dirty="0"/>
              <a:t> - Applicability </a:t>
            </a:r>
          </a:p>
        </p:txBody>
      </p:sp>
      <p:sp>
        <p:nvSpPr>
          <p:cNvPr id="4"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Procedural Solution – noob instantiation</a:t>
            </a:r>
          </a:p>
          <a:p>
            <a:pPr marL="0" indent="0">
              <a:buNone/>
            </a:pPr>
            <a:endParaRPr lang="en-US" dirty="0"/>
          </a:p>
          <a:p>
            <a:pPr marL="0" indent="0">
              <a:buNone/>
            </a:pPr>
            <a:endParaRPr lang="en-US" dirty="0"/>
          </a:p>
          <a:p>
            <a:pPr marL="457154" lvl="1" indent="0">
              <a:buFont typeface="Arial"/>
              <a:buNone/>
            </a:pP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16" y="2112579"/>
            <a:ext cx="7816865" cy="3105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374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sz="quarter" idx="11"/>
          </p:nvPr>
        </p:nvSpPr>
        <p:spPr>
          <a:xfrm>
            <a:off x="175857" y="970355"/>
            <a:ext cx="8807450" cy="4708525"/>
          </a:xfrm>
        </p:spPr>
        <p:txBody>
          <a:bodyPr/>
          <a:lstStyle/>
          <a:p>
            <a:pPr marL="0" indent="0">
              <a:buNone/>
            </a:pPr>
            <a:endParaRPr lang="en-US" sz="4000" dirty="0"/>
          </a:p>
          <a:p>
            <a:r>
              <a:rPr lang="en-US" sz="3200" dirty="0"/>
              <a:t>Introduction to Design Patterns.</a:t>
            </a:r>
          </a:p>
          <a:p>
            <a:r>
              <a:rPr lang="en-US" sz="3200" dirty="0"/>
              <a:t>Why Design patterns?.</a:t>
            </a:r>
          </a:p>
          <a:p>
            <a:r>
              <a:rPr lang="en-US" sz="3200" dirty="0"/>
              <a:t>3 Different categories of Design Patterns.</a:t>
            </a:r>
          </a:p>
          <a:p>
            <a:r>
              <a:rPr lang="en-US" sz="3200" dirty="0"/>
              <a:t>Understanding different Design Patterns under each category.</a:t>
            </a:r>
          </a:p>
          <a:p>
            <a:r>
              <a:rPr lang="en-US" sz="3200" dirty="0"/>
              <a:t>Case Study.</a:t>
            </a:r>
          </a:p>
          <a:p>
            <a:endParaRPr lang="en-US" sz="3600" dirty="0"/>
          </a:p>
          <a:p>
            <a:endParaRPr lang="en-US" sz="3600" dirty="0"/>
          </a:p>
          <a:p>
            <a:endParaRPr lang="en-US" sz="3600" dirty="0"/>
          </a:p>
          <a:p>
            <a:endParaRPr lang="en-US" dirty="0"/>
          </a:p>
        </p:txBody>
      </p:sp>
      <p:sp>
        <p:nvSpPr>
          <p:cNvPr id="2" name="Title 1"/>
          <p:cNvSpPr>
            <a:spLocks noGrp="1"/>
          </p:cNvSpPr>
          <p:nvPr>
            <p:ph type="title"/>
          </p:nvPr>
        </p:nvSpPr>
        <p:spPr/>
        <p:txBody>
          <a:bodyPr/>
          <a:lstStyle/>
          <a:p>
            <a:pPr algn="l"/>
            <a:r>
              <a:rPr lang="en-US" dirty="0"/>
              <a:t>Agenda</a:t>
            </a:r>
          </a:p>
        </p:txBody>
      </p:sp>
    </p:spTree>
    <p:extLst>
      <p:ext uri="{BB962C8B-B14F-4D97-AF65-F5344CB8AC3E}">
        <p14:creationId xmlns:p14="http://schemas.microsoft.com/office/powerpoint/2010/main" val="415661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81989"/>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2020E8"/>
                </a:solidFill>
              </a:rPr>
              <a:t>Factory</a:t>
            </a:r>
            <a:r>
              <a:rPr lang="en-US" dirty="0"/>
              <a:t> - Applicability </a:t>
            </a:r>
          </a:p>
        </p:txBody>
      </p:sp>
      <p:sp>
        <p:nvSpPr>
          <p:cNvPr id="4"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Class registration – using Reflection.</a:t>
            </a:r>
          </a:p>
          <a:p>
            <a:pPr marL="0" indent="0">
              <a:buNone/>
            </a:pPr>
            <a:endParaRPr lang="en-US" dirty="0"/>
          </a:p>
          <a:p>
            <a:pPr marL="0" indent="0">
              <a:buNone/>
            </a:pPr>
            <a:r>
              <a:rPr lang="en-US" dirty="0"/>
              <a:t>Class registration – avoiding Reflection.</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3803938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69"/>
            <a:ext cx="8666693" cy="569424"/>
          </a:xfrm>
        </p:spPr>
        <p:txBody>
          <a:bodyPr/>
          <a:lstStyle/>
          <a:p>
            <a:r>
              <a:rPr lang="en-US" dirty="0"/>
              <a:t>DEMO</a:t>
            </a:r>
          </a:p>
        </p:txBody>
      </p:sp>
    </p:spTree>
    <p:extLst>
      <p:ext uri="{BB962C8B-B14F-4D97-AF65-F5344CB8AC3E}">
        <p14:creationId xmlns:p14="http://schemas.microsoft.com/office/powerpoint/2010/main" val="288264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F0000"/>
                </a:solidFill>
              </a:rPr>
              <a:t>Abstract Factory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“Abstract Factory” is a super factory , which helps in creating other factories.</a:t>
            </a:r>
          </a:p>
          <a:p>
            <a:pPr marL="0" indent="0">
              <a:buNone/>
            </a:pPr>
            <a:endParaRPr lang="en-US" dirty="0"/>
          </a:p>
          <a:p>
            <a:pPr marL="0" indent="0">
              <a:buNone/>
            </a:pPr>
            <a:r>
              <a:rPr lang="en-US" dirty="0"/>
              <a:t>It provides an interface for creating a family of related objects without explicitly specifying their classes.</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400941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F0000"/>
                </a:solidFill>
              </a:rPr>
              <a:t>Abstract Factory </a:t>
            </a:r>
          </a:p>
        </p:txBody>
      </p:sp>
      <p:sp>
        <p:nvSpPr>
          <p:cNvPr id="6" name="Content Placeholder 4"/>
          <p:cNvSpPr txBox="1">
            <a:spLocks/>
          </p:cNvSpPr>
          <p:nvPr/>
        </p:nvSpPr>
        <p:spPr>
          <a:xfrm>
            <a:off x="334963" y="1408113"/>
            <a:ext cx="8659987" cy="594108"/>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92" y="2002221"/>
            <a:ext cx="8293127" cy="4156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560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normAutofit fontScale="85000" lnSpcReduction="10000"/>
          </a:bodyPr>
          <a:lstStyle/>
          <a:p>
            <a:pPr marL="0" indent="0">
              <a:buNone/>
            </a:pPr>
            <a:endParaRPr lang="en-US" dirty="0"/>
          </a:p>
          <a:p>
            <a:pPr marL="0" indent="0">
              <a:buNone/>
            </a:pPr>
            <a:endParaRPr lang="en-US" dirty="0"/>
          </a:p>
          <a:p>
            <a:r>
              <a:rPr lang="en-US" dirty="0"/>
              <a:t>The system needs to be independent from the way the products it works with are created.</a:t>
            </a:r>
          </a:p>
          <a:p>
            <a:r>
              <a:rPr lang="en-US" dirty="0"/>
              <a:t>The system is or should be configured to work with multiple families of products.</a:t>
            </a:r>
          </a:p>
          <a:p>
            <a:r>
              <a:rPr lang="en-US" dirty="0"/>
              <a:t>A family of products is designed to work only all together.</a:t>
            </a:r>
          </a:p>
          <a:p>
            <a:r>
              <a:rPr lang="en-US" dirty="0"/>
              <a:t>The creation of a library of products is needed, for which only the interface is relevant , not the implementation, too.</a:t>
            </a:r>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F0000"/>
                </a:solidFill>
              </a:rPr>
              <a:t>Abstract Factory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When to use?.</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309891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FF0000"/>
                </a:solidFill>
              </a:rPr>
              <a:t>Abstract Factory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Applicability &amp; examples:</a:t>
            </a:r>
          </a:p>
          <a:p>
            <a:pPr marL="0" indent="0">
              <a:buNone/>
            </a:pPr>
            <a:r>
              <a:rPr lang="en-US" dirty="0"/>
              <a:t>	Phone Number example.</a:t>
            </a:r>
          </a:p>
          <a:p>
            <a:pPr marL="0" indent="0">
              <a:buNone/>
            </a:pPr>
            <a:r>
              <a:rPr lang="en-US" dirty="0"/>
              <a:t>	Pizza Factory example.</a:t>
            </a:r>
          </a:p>
          <a:p>
            <a:pPr marL="0" indent="0">
              <a:buNone/>
            </a:pPr>
            <a:r>
              <a:rPr lang="en-US" dirty="0"/>
              <a:t>	Look &amp; Feel example.</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959284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FF0000"/>
                </a:solidFill>
              </a:rPr>
              <a:t>Abstract Factory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Issues faced in this pattern and How they can be handled:  ( </a:t>
            </a:r>
            <a:r>
              <a:rPr lang="en-US" dirty="0" err="1"/>
              <a:t>wrt</a:t>
            </a:r>
            <a:r>
              <a:rPr lang="en-US" dirty="0"/>
              <a:t> the Example)</a:t>
            </a:r>
          </a:p>
          <a:p>
            <a:pPr marL="0" indent="0">
              <a:buNone/>
            </a:pPr>
            <a:endParaRPr lang="en-US" dirty="0"/>
          </a:p>
          <a:p>
            <a:r>
              <a:rPr lang="en-US" dirty="0"/>
              <a:t>Factories as singletons</a:t>
            </a:r>
          </a:p>
          <a:p>
            <a:r>
              <a:rPr lang="en-US" dirty="0"/>
              <a:t>Creating Products</a:t>
            </a:r>
          </a:p>
          <a:p>
            <a:r>
              <a:rPr lang="en-US" dirty="0"/>
              <a:t>Extending the factories.</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44989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69"/>
            <a:ext cx="8666693" cy="569424"/>
          </a:xfrm>
        </p:spPr>
        <p:txBody>
          <a:bodyPr/>
          <a:lstStyle/>
          <a:p>
            <a:r>
              <a:rPr lang="en-US" dirty="0"/>
              <a:t>DEMO</a:t>
            </a:r>
          </a:p>
        </p:txBody>
      </p:sp>
    </p:spTree>
    <p:extLst>
      <p:ext uri="{BB962C8B-B14F-4D97-AF65-F5344CB8AC3E}">
        <p14:creationId xmlns:p14="http://schemas.microsoft.com/office/powerpoint/2010/main" val="93237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B0F0"/>
                </a:solidFill>
              </a:rPr>
              <a:t>Builder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This pattern enables one to construct a complex object by specifying only its type and content being shielded from the details related to the object’s representation.</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798020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Scenario 1……</a:t>
            </a:r>
          </a:p>
        </p:txBody>
      </p:sp>
      <p:pic>
        <p:nvPicPr>
          <p:cNvPr id="7" name="Content Placeholder 6"/>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542949" y="1255713"/>
            <a:ext cx="8086678" cy="5281612"/>
          </a:xfrm>
        </p:spPr>
      </p:pic>
    </p:spTree>
    <p:extLst>
      <p:ext uri="{BB962C8B-B14F-4D97-AF65-F5344CB8AC3E}">
        <p14:creationId xmlns:p14="http://schemas.microsoft.com/office/powerpoint/2010/main" val="108914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 Pattern Bibles……..</a:t>
            </a:r>
          </a:p>
        </p:txBody>
      </p:sp>
      <p:pic>
        <p:nvPicPr>
          <p:cNvPr id="1026" name="Picture 2"/>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419046" y="1419424"/>
            <a:ext cx="8283520" cy="4659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050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525785" y="1255713"/>
            <a:ext cx="8121006" cy="5281612"/>
          </a:xfrm>
        </p:spPr>
      </p:pic>
      <p:sp>
        <p:nvSpPr>
          <p:cNvPr id="3" name="Title 2"/>
          <p:cNvSpPr>
            <a:spLocks noGrp="1"/>
          </p:cNvSpPr>
          <p:nvPr>
            <p:ph type="title"/>
          </p:nvPr>
        </p:nvSpPr>
        <p:spPr/>
        <p:txBody>
          <a:bodyPr/>
          <a:lstStyle/>
          <a:p>
            <a:r>
              <a:rPr lang="en-US" dirty="0"/>
              <a:t>Scenario 2 </a:t>
            </a:r>
          </a:p>
        </p:txBody>
      </p:sp>
    </p:spTree>
    <p:extLst>
      <p:ext uri="{BB962C8B-B14F-4D97-AF65-F5344CB8AC3E}">
        <p14:creationId xmlns:p14="http://schemas.microsoft.com/office/powerpoint/2010/main" val="2978836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B0F0"/>
                </a:solidFill>
              </a:rPr>
              <a:t>Builder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This pattern helps in creating an object but letting the subclasses decide which class to instantiate.</a:t>
            </a:r>
          </a:p>
          <a:p>
            <a:endParaRPr lang="en-US" sz="1800" dirty="0"/>
          </a:p>
          <a:p>
            <a:r>
              <a:rPr lang="en-US" dirty="0"/>
              <a:t>Refers to the newly created object through a common interface.</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487052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B0F0"/>
                </a:solidFill>
              </a:rPr>
              <a:t>Builder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a:t>
            </a:r>
          </a:p>
          <a:p>
            <a:pPr marL="0" indent="0">
              <a:buNone/>
            </a:pPr>
            <a:endParaRPr lang="en-US" dirty="0"/>
          </a:p>
          <a:p>
            <a:pPr marL="0" indent="0">
              <a:buNone/>
            </a:pPr>
            <a:endParaRPr lang="en-US" dirty="0"/>
          </a:p>
          <a:p>
            <a:pPr marL="0" indent="0">
              <a:buNone/>
            </a:pPr>
            <a:endParaRPr lang="en-US" dirty="0"/>
          </a:p>
          <a:p>
            <a:pPr marL="457154" lvl="1" indent="0">
              <a:buFont typeface="Arial"/>
              <a:buNone/>
            </a:pP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6" y="2224908"/>
            <a:ext cx="7726539" cy="3608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062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B0F0"/>
                </a:solidFill>
              </a:rPr>
              <a:t>Builder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The participants classes in this pattern are:</a:t>
            </a:r>
            <a:br>
              <a:rPr lang="en-US" sz="1800" dirty="0"/>
            </a:br>
            <a:r>
              <a:rPr lang="en-US" sz="1800" dirty="0"/>
              <a:t>	</a:t>
            </a:r>
          </a:p>
          <a:p>
            <a:pPr marL="0" indent="0">
              <a:buNone/>
            </a:pPr>
            <a:r>
              <a:rPr lang="en-US" sz="1800" dirty="0"/>
              <a:t>	The </a:t>
            </a:r>
            <a:r>
              <a:rPr lang="en-US" sz="1800" b="1" dirty="0"/>
              <a:t>Builder</a:t>
            </a:r>
            <a:r>
              <a:rPr lang="en-US" sz="1800" dirty="0"/>
              <a:t> class specifies an abstract interface for creating parts of a Product 	object.</a:t>
            </a:r>
          </a:p>
          <a:p>
            <a:pPr marL="0" indent="0">
              <a:buNone/>
            </a:pPr>
            <a:r>
              <a:rPr lang="en-US" sz="1800" dirty="0"/>
              <a:t>	</a:t>
            </a:r>
          </a:p>
          <a:p>
            <a:pPr marL="0" indent="0">
              <a:buNone/>
            </a:pPr>
            <a:r>
              <a:rPr lang="en-US" sz="1800" dirty="0"/>
              <a:t>	The </a:t>
            </a:r>
            <a:r>
              <a:rPr lang="en-US" sz="1800" b="1" dirty="0"/>
              <a:t>Concrete Builder</a:t>
            </a:r>
            <a:r>
              <a:rPr lang="en-US" sz="1800" dirty="0"/>
              <a:t> constructs and puts together parts of the product by 	implementing the Builder interface. It defines and keeps track of the 	representation it creates and provides an interface for saving the product.</a:t>
            </a:r>
          </a:p>
          <a:p>
            <a:pPr marL="0" indent="0">
              <a:buNone/>
            </a:pPr>
            <a:r>
              <a:rPr lang="en-US" sz="1800" dirty="0"/>
              <a:t>	</a:t>
            </a:r>
          </a:p>
          <a:p>
            <a:pPr marL="0" indent="0">
              <a:buNone/>
            </a:pPr>
            <a:r>
              <a:rPr lang="en-US" sz="1800" dirty="0"/>
              <a:t>	The </a:t>
            </a:r>
            <a:r>
              <a:rPr lang="en-US" sz="1800" b="1" dirty="0"/>
              <a:t>Director</a:t>
            </a:r>
            <a:r>
              <a:rPr lang="en-US" sz="1800" dirty="0"/>
              <a:t> class constructs the complex object using the Builder interface.</a:t>
            </a:r>
          </a:p>
          <a:p>
            <a:pPr marL="0" indent="0">
              <a:buNone/>
            </a:pPr>
            <a:r>
              <a:rPr lang="en-US" sz="1800" dirty="0"/>
              <a:t>	</a:t>
            </a:r>
          </a:p>
          <a:p>
            <a:pPr marL="0" indent="0">
              <a:buNone/>
            </a:pPr>
            <a:r>
              <a:rPr lang="en-US" sz="1800" dirty="0"/>
              <a:t>	The </a:t>
            </a:r>
            <a:r>
              <a:rPr lang="en-US" sz="1800" b="1" dirty="0"/>
              <a:t>Product</a:t>
            </a:r>
            <a:r>
              <a:rPr lang="en-US" sz="1800" dirty="0"/>
              <a:t> represents the complex object that is being built.</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044937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B0F0"/>
                </a:solidFill>
              </a:rPr>
              <a:t>Builder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Applicability &amp; Examples:</a:t>
            </a:r>
            <a:br>
              <a:rPr lang="en-US" sz="1800" dirty="0"/>
            </a:br>
            <a:r>
              <a:rPr lang="en-US" sz="1800" dirty="0"/>
              <a:t>	</a:t>
            </a:r>
          </a:p>
          <a:p>
            <a:r>
              <a:rPr lang="en-US" sz="1800" dirty="0"/>
              <a:t>	Vehicles Manufacturer</a:t>
            </a:r>
          </a:p>
          <a:p>
            <a:r>
              <a:rPr lang="en-US" sz="1800" dirty="0"/>
              <a:t>	Student Exams</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7169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B0F0"/>
                </a:solidFill>
              </a:rPr>
              <a:t>Builder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Builder and Abstract Factory</a:t>
            </a:r>
          </a:p>
          <a:p>
            <a:r>
              <a:rPr lang="en-US" sz="1800" dirty="0"/>
              <a:t>The Builder design pattern is very similar, at some extent, to the Abstract Factory pattern. </a:t>
            </a:r>
          </a:p>
          <a:p>
            <a:r>
              <a:rPr lang="en-US" sz="1800" dirty="0"/>
              <a:t>In the case of the Abstract Factory, the client uses the factory’s methods to create its own objects.</a:t>
            </a:r>
          </a:p>
          <a:p>
            <a:r>
              <a:rPr lang="en-US" sz="1800" dirty="0"/>
              <a:t> In the Builder’s case, the Builder class is instructed on how to create the object and then it is asked for it.</a:t>
            </a:r>
          </a:p>
          <a:p>
            <a:r>
              <a:rPr lang="en-US" sz="1800" dirty="0"/>
              <a:t> </a:t>
            </a:r>
            <a:r>
              <a:rPr lang="en-US" sz="1800" dirty="0">
                <a:solidFill>
                  <a:srgbClr val="FF0000"/>
                </a:solidFill>
              </a:rPr>
              <a:t>But the way that the class is put together is up to the Builder class, this detail makes the difference between the two patterns</a:t>
            </a:r>
            <a:r>
              <a:rPr lang="en-US" sz="1800" dirty="0"/>
              <a:t>.</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502946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69"/>
            <a:ext cx="8666693" cy="569424"/>
          </a:xfrm>
        </p:spPr>
        <p:txBody>
          <a:bodyPr/>
          <a:lstStyle/>
          <a:p>
            <a:r>
              <a:rPr lang="en-US" dirty="0"/>
              <a:t>DEMO</a:t>
            </a:r>
          </a:p>
        </p:txBody>
      </p:sp>
    </p:spTree>
    <p:extLst>
      <p:ext uri="{BB962C8B-B14F-4D97-AF65-F5344CB8AC3E}">
        <p14:creationId xmlns:p14="http://schemas.microsoft.com/office/powerpoint/2010/main" val="93237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2060"/>
                </a:solidFill>
              </a:rPr>
              <a:t>Prototype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Prototype allows an object to create customized objects without knowing the class or any details of how to create them.</a:t>
            </a:r>
          </a:p>
          <a:p>
            <a:endParaRPr lang="en-US" dirty="0"/>
          </a:p>
          <a:p>
            <a:r>
              <a:rPr lang="en-US" dirty="0"/>
              <a:t>It sounds to be very much like a “Factory Method” pattern, but the difference being for  “Factory” the palette of prototypical objects never contains more than one object. </a:t>
            </a:r>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946738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2060"/>
                </a:solidFill>
              </a:rPr>
              <a:t>Prototype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a:t>
            </a:r>
          </a:p>
          <a:p>
            <a:pPr marL="0" indent="0">
              <a:buNone/>
            </a:pPr>
            <a:endParaRPr lang="en-US" dirty="0"/>
          </a:p>
          <a:p>
            <a:pPr marL="0" indent="0">
              <a:buNone/>
            </a:pPr>
            <a:r>
              <a:rPr lang="en-US" dirty="0"/>
              <a:t>Specifying the kind of objects to create using a prototypical instance. </a:t>
            </a:r>
          </a:p>
          <a:p>
            <a:pPr marL="0" indent="0">
              <a:buNone/>
            </a:pPr>
            <a:endParaRPr lang="en-US" dirty="0"/>
          </a:p>
          <a:p>
            <a:pPr marL="0" indent="0">
              <a:buNone/>
            </a:pPr>
            <a:r>
              <a:rPr lang="en-US" dirty="0"/>
              <a:t>Creating new objects by copying this prototype </a:t>
            </a:r>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3024514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2060"/>
                </a:solidFill>
              </a:rPr>
              <a:t>Prototype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a:t>
            </a:r>
          </a:p>
          <a:p>
            <a:pPr marL="0" indent="0">
              <a:buNone/>
            </a:pPr>
            <a:endParaRPr lang="en-US" dirty="0"/>
          </a:p>
          <a:p>
            <a:pPr marL="0" indent="0">
              <a:buNone/>
            </a:pPr>
            <a:endParaRPr lang="en-US" dirty="0"/>
          </a:p>
          <a:p>
            <a:pPr marL="457154" lvl="1" indent="0">
              <a:buFont typeface="Arial"/>
              <a:buNone/>
            </a:pP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522" y="2228849"/>
            <a:ext cx="6838764" cy="3446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67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sz="3200" dirty="0"/>
              <a:t>Design patterns are generic solutions to common problems encountered during the Object Oriented Software Design.</a:t>
            </a:r>
          </a:p>
          <a:p>
            <a:r>
              <a:rPr lang="en-US" sz="3200" dirty="0">
                <a:solidFill>
                  <a:srgbClr val="F58025"/>
                </a:solidFill>
              </a:rPr>
              <a:t>“An idea that has been useful in one practical context and will probably be useful in others.”</a:t>
            </a:r>
          </a:p>
          <a:p>
            <a:pPr marL="0" indent="0">
              <a:buNone/>
            </a:pPr>
            <a:r>
              <a:rPr lang="en-US" dirty="0"/>
              <a:t>	</a:t>
            </a:r>
            <a:r>
              <a:rPr lang="en-US" sz="1400" dirty="0"/>
              <a:t>[ MARTIN FOWLER “Analysis Patterns” – 1997]</a:t>
            </a:r>
          </a:p>
        </p:txBody>
      </p:sp>
      <p:sp>
        <p:nvSpPr>
          <p:cNvPr id="2" name="Title 1"/>
          <p:cNvSpPr>
            <a:spLocks noGrp="1"/>
          </p:cNvSpPr>
          <p:nvPr>
            <p:ph type="title"/>
          </p:nvPr>
        </p:nvSpPr>
        <p:spPr/>
        <p:txBody>
          <a:bodyPr/>
          <a:lstStyle/>
          <a:p>
            <a:pPr algn="l"/>
            <a:r>
              <a:rPr lang="en-US" dirty="0"/>
              <a:t>What is Design Pattern?</a:t>
            </a:r>
          </a:p>
        </p:txBody>
      </p:sp>
    </p:spTree>
    <p:extLst>
      <p:ext uri="{BB962C8B-B14F-4D97-AF65-F5344CB8AC3E}">
        <p14:creationId xmlns:p14="http://schemas.microsoft.com/office/powerpoint/2010/main" val="14776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2060"/>
                </a:solidFill>
              </a:rPr>
              <a:t>Prototype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a:t>
            </a:r>
          </a:p>
          <a:p>
            <a:pPr marL="0" indent="0">
              <a:buNone/>
            </a:pPr>
            <a:r>
              <a:rPr lang="en-US" dirty="0"/>
              <a:t>The classes participating to the Prototype Pattern are:</a:t>
            </a:r>
            <a:br>
              <a:rPr lang="en-US" dirty="0"/>
            </a:br>
            <a:endParaRPr lang="en-US" dirty="0"/>
          </a:p>
          <a:p>
            <a:r>
              <a:rPr lang="en-US" b="1" dirty="0"/>
              <a:t>Client</a:t>
            </a:r>
            <a:r>
              <a:rPr lang="en-US" dirty="0"/>
              <a:t> - creates a new object by asking a prototype to clone itself.</a:t>
            </a:r>
          </a:p>
          <a:p>
            <a:r>
              <a:rPr lang="en-US" b="1" dirty="0"/>
              <a:t>Prototype</a:t>
            </a:r>
            <a:r>
              <a:rPr lang="en-US" dirty="0"/>
              <a:t> - declares an interface for cloning itself.</a:t>
            </a:r>
          </a:p>
          <a:p>
            <a:r>
              <a:rPr lang="en-US" b="1" dirty="0"/>
              <a:t>Concrete Prototype</a:t>
            </a:r>
            <a:r>
              <a:rPr lang="en-US" dirty="0"/>
              <a:t> - implements the operation for cloning itself.</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174258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2060"/>
                </a:solidFill>
              </a:rPr>
              <a:t>Prototype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Applicability &amp; Examples:</a:t>
            </a:r>
          </a:p>
          <a:p>
            <a:pPr marL="0" indent="0">
              <a:buNone/>
            </a:pPr>
            <a:r>
              <a:rPr lang="en-US" dirty="0"/>
              <a:t>Use Prototype Pattern when a system should be independent of how its products are created, composed, and represented, and: </a:t>
            </a:r>
          </a:p>
          <a:p>
            <a:r>
              <a:rPr lang="en-US" sz="1800" dirty="0"/>
              <a:t>Classes to be instantiated are specified at run-time</a:t>
            </a:r>
          </a:p>
          <a:p>
            <a:r>
              <a:rPr lang="en-US" sz="1800" dirty="0"/>
              <a:t>Avoiding the creation of a factory hierarchy is needed</a:t>
            </a:r>
          </a:p>
          <a:p>
            <a:r>
              <a:rPr lang="en-US" sz="1800" dirty="0"/>
              <a:t>It is more convenient to copy an existing instance than to create a new one.</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726229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2060"/>
                </a:solidFill>
              </a:rPr>
              <a:t>Prototype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Examples:</a:t>
            </a:r>
          </a:p>
          <a:p>
            <a:pPr marL="0" indent="0">
              <a:buNone/>
            </a:pPr>
            <a:endParaRPr lang="en-US" dirty="0"/>
          </a:p>
          <a:p>
            <a:pPr marL="0" indent="0">
              <a:buNone/>
            </a:pPr>
            <a:r>
              <a:rPr lang="en-US" dirty="0"/>
              <a:t>	1) </a:t>
            </a:r>
            <a:r>
              <a:rPr lang="en-US" dirty="0" err="1"/>
              <a:t>CreateMaze</a:t>
            </a:r>
            <a:r>
              <a:rPr lang="en-US" dirty="0"/>
              <a:t>.</a:t>
            </a:r>
          </a:p>
          <a:p>
            <a:pPr marL="0" indent="0">
              <a:buNone/>
            </a:pPr>
            <a:r>
              <a:rPr lang="en-US" dirty="0"/>
              <a:t>	2) Sales Analysis. </a:t>
            </a:r>
          </a:p>
          <a:p>
            <a:pPr marL="457154" lvl="1" indent="0">
              <a:buFont typeface="Arial"/>
              <a:buNone/>
            </a:pPr>
            <a:endParaRPr lang="en-US" dirty="0"/>
          </a:p>
        </p:txBody>
      </p:sp>
    </p:spTree>
    <p:extLst>
      <p:ext uri="{BB962C8B-B14F-4D97-AF65-F5344CB8AC3E}">
        <p14:creationId xmlns:p14="http://schemas.microsoft.com/office/powerpoint/2010/main" val="1816235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002060"/>
                </a:solidFill>
              </a:rPr>
              <a:t>Prototype Pattern </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Points to remember:</a:t>
            </a:r>
          </a:p>
          <a:p>
            <a:r>
              <a:rPr lang="en-US" sz="1800" b="1" dirty="0"/>
              <a:t>Prototype Manager </a:t>
            </a:r>
            <a:r>
              <a:rPr lang="en-US" sz="1800" dirty="0"/>
              <a:t>– implemented usually as a </a:t>
            </a:r>
            <a:r>
              <a:rPr lang="en-US" sz="1800" dirty="0" err="1"/>
              <a:t>hashtable</a:t>
            </a:r>
            <a:r>
              <a:rPr lang="en-US" sz="1800" dirty="0"/>
              <a:t> keeping the object to clone. When using it, prototype become a factory method which uses cloning instead of instantiation.</a:t>
            </a:r>
          </a:p>
          <a:p>
            <a:r>
              <a:rPr lang="en-US" sz="1800" b="1" dirty="0"/>
              <a:t>Deep Clones vs. Shallow Clones </a:t>
            </a:r>
            <a:r>
              <a:rPr lang="en-US" sz="1800" dirty="0"/>
              <a:t>– when we clone complex objects which contains other objects, we should take care how they are cloned. We can clone contained objects also (deep cloning) or we can the same reference for them, and to share them between cloned container objects.</a:t>
            </a:r>
          </a:p>
          <a:p>
            <a:r>
              <a:rPr lang="en-US" sz="1800" b="1" dirty="0"/>
              <a:t>Initializing Internal States </a:t>
            </a:r>
            <a:r>
              <a:rPr lang="en-US" sz="1800" dirty="0"/>
              <a:t>– there are certain situations when objects need to be initialized after they are created.</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04511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69"/>
            <a:ext cx="8666693" cy="569424"/>
          </a:xfrm>
        </p:spPr>
        <p:txBody>
          <a:bodyPr/>
          <a:lstStyle/>
          <a:p>
            <a:r>
              <a:rPr lang="en-US" dirty="0"/>
              <a:t>DEMO</a:t>
            </a:r>
          </a:p>
        </p:txBody>
      </p:sp>
    </p:spTree>
    <p:extLst>
      <p:ext uri="{BB962C8B-B14F-4D97-AF65-F5344CB8AC3E}">
        <p14:creationId xmlns:p14="http://schemas.microsoft.com/office/powerpoint/2010/main" val="93237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a:t>Customer Management System.</a:t>
            </a:r>
          </a:p>
          <a:p>
            <a:r>
              <a:rPr lang="en-US" dirty="0"/>
              <a:t>Project Management System.</a:t>
            </a:r>
          </a:p>
          <a:p>
            <a:r>
              <a:rPr lang="en-US" dirty="0"/>
              <a:t>Library Management System.</a:t>
            </a:r>
          </a:p>
          <a:p>
            <a:endParaRPr lang="en-US" dirty="0"/>
          </a:p>
          <a:p>
            <a:pPr marL="0" indent="0">
              <a:buNone/>
            </a:pPr>
            <a:endParaRPr lang="en-US" dirty="0"/>
          </a:p>
          <a:p>
            <a:pPr lvl="1"/>
            <a:endParaRPr lang="en-US" dirty="0"/>
          </a:p>
        </p:txBody>
      </p:sp>
      <p:sp>
        <p:nvSpPr>
          <p:cNvPr id="3" name="Title 2"/>
          <p:cNvSpPr>
            <a:spLocks noGrp="1"/>
          </p:cNvSpPr>
          <p:nvPr>
            <p:ph type="title"/>
          </p:nvPr>
        </p:nvSpPr>
        <p:spPr/>
        <p:txBody>
          <a:bodyPr/>
          <a:lstStyle/>
          <a:p>
            <a:r>
              <a:rPr lang="en-US" dirty="0"/>
              <a:t>CASE STUDY 01</a:t>
            </a:r>
          </a:p>
        </p:txBody>
      </p:sp>
    </p:spTree>
    <p:extLst>
      <p:ext uri="{BB962C8B-B14F-4D97-AF65-F5344CB8AC3E}">
        <p14:creationId xmlns:p14="http://schemas.microsoft.com/office/powerpoint/2010/main" val="1322567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889844"/>
            <a:ext cx="4572000" cy="923330"/>
          </a:xfrm>
          <a:prstGeom prst="rect">
            <a:avLst/>
          </a:prstGeom>
        </p:spPr>
        <p:txBody>
          <a:bodyPr>
            <a:spAutoFit/>
          </a:bodyPr>
          <a:lstStyle/>
          <a:p>
            <a:br>
              <a:rPr lang="en-US" dirty="0"/>
            </a:br>
            <a:br>
              <a:rPr lang="en-US" dirty="0"/>
            </a:br>
            <a:endParaRPr lang="en-US" dirty="0"/>
          </a:p>
        </p:txBody>
      </p:sp>
    </p:spTree>
    <p:extLst>
      <p:ext uri="{BB962C8B-B14F-4D97-AF65-F5344CB8AC3E}">
        <p14:creationId xmlns:p14="http://schemas.microsoft.com/office/powerpoint/2010/main" val="290193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sz="3200" dirty="0"/>
              <a:t>Concept of patterns can be applied in various levels of Software Projects</a:t>
            </a:r>
            <a:r>
              <a:rPr lang="en-US" sz="4400" dirty="0"/>
              <a:t>.</a:t>
            </a:r>
          </a:p>
          <a:p>
            <a:pPr marL="0" indent="0">
              <a:buNone/>
            </a:pPr>
            <a:r>
              <a:rPr lang="en-US" sz="4400" dirty="0"/>
              <a:t>	</a:t>
            </a:r>
            <a:r>
              <a:rPr lang="en-US" sz="3200" dirty="0"/>
              <a:t>Design / Code Patterns.</a:t>
            </a:r>
          </a:p>
          <a:p>
            <a:pPr marL="0" indent="0">
              <a:buNone/>
            </a:pPr>
            <a:r>
              <a:rPr lang="en-US" sz="3200" dirty="0"/>
              <a:t>	Analysis / Model Patterns.</a:t>
            </a:r>
          </a:p>
          <a:p>
            <a:pPr marL="0" indent="0">
              <a:buNone/>
            </a:pPr>
            <a:r>
              <a:rPr lang="en-US" sz="3200" dirty="0"/>
              <a:t>	Architecture Patterns / Architecture styles.</a:t>
            </a:r>
          </a:p>
          <a:p>
            <a:endParaRPr lang="en-US" dirty="0"/>
          </a:p>
        </p:txBody>
      </p:sp>
      <p:sp>
        <p:nvSpPr>
          <p:cNvPr id="2" name="Title 1"/>
          <p:cNvSpPr>
            <a:spLocks noGrp="1"/>
          </p:cNvSpPr>
          <p:nvPr>
            <p:ph type="title"/>
          </p:nvPr>
        </p:nvSpPr>
        <p:spPr/>
        <p:txBody>
          <a:bodyPr/>
          <a:lstStyle/>
          <a:p>
            <a:pPr algn="l"/>
            <a:r>
              <a:rPr lang="en-US" dirty="0"/>
              <a:t>Design Patterns </a:t>
            </a:r>
          </a:p>
        </p:txBody>
      </p:sp>
    </p:spTree>
    <p:extLst>
      <p:ext uri="{BB962C8B-B14F-4D97-AF65-F5344CB8AC3E}">
        <p14:creationId xmlns:p14="http://schemas.microsoft.com/office/powerpoint/2010/main" val="42396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normAutofit lnSpcReduction="10000"/>
          </a:bodyPr>
          <a:lstStyle/>
          <a:p>
            <a:pPr marL="0" indent="0">
              <a:buNone/>
            </a:pPr>
            <a:r>
              <a:rPr lang="en-US" sz="3200" dirty="0"/>
              <a:t>Lowest level of Patterns in software.</a:t>
            </a:r>
          </a:p>
          <a:p>
            <a:pPr marL="0" indent="0">
              <a:buNone/>
            </a:pPr>
            <a:endParaRPr lang="en-US" sz="3200" dirty="0"/>
          </a:p>
          <a:p>
            <a:pPr marL="0" indent="0">
              <a:buNone/>
            </a:pPr>
            <a:r>
              <a:rPr lang="en-US" sz="3200" dirty="0"/>
              <a:t>Based around a reusable chunk of code to solve a particular problem.</a:t>
            </a:r>
          </a:p>
          <a:p>
            <a:pPr marL="0" indent="0">
              <a:buNone/>
            </a:pPr>
            <a:r>
              <a:rPr lang="en-US" sz="3200" dirty="0"/>
              <a:t>Typically implemented through source code templates  and/or code generation.</a:t>
            </a:r>
          </a:p>
          <a:p>
            <a:pPr marL="0" indent="0">
              <a:buNone/>
            </a:pPr>
            <a:endParaRPr lang="en-US" sz="3200" dirty="0"/>
          </a:p>
          <a:p>
            <a:pPr marL="0" indent="0">
              <a:buNone/>
            </a:pPr>
            <a:r>
              <a:rPr lang="en-US" sz="3200" dirty="0"/>
              <a:t>Provides a “template” for implementing a system function but requiring  elaboration to complete.</a:t>
            </a:r>
          </a:p>
          <a:p>
            <a:endParaRPr lang="en-US" dirty="0"/>
          </a:p>
        </p:txBody>
      </p:sp>
      <p:sp>
        <p:nvSpPr>
          <p:cNvPr id="2" name="Title 1"/>
          <p:cNvSpPr>
            <a:spLocks noGrp="1"/>
          </p:cNvSpPr>
          <p:nvPr>
            <p:ph type="title"/>
          </p:nvPr>
        </p:nvSpPr>
        <p:spPr/>
        <p:txBody>
          <a:bodyPr/>
          <a:lstStyle/>
          <a:p>
            <a:pPr algn="l"/>
            <a:r>
              <a:rPr lang="en-US" dirty="0"/>
              <a:t>Design / Code  Patterns </a:t>
            </a:r>
          </a:p>
        </p:txBody>
      </p:sp>
    </p:spTree>
    <p:extLst>
      <p:ext uri="{BB962C8B-B14F-4D97-AF65-F5344CB8AC3E}">
        <p14:creationId xmlns:p14="http://schemas.microsoft.com/office/powerpoint/2010/main" val="189810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sz="3200" dirty="0"/>
              <a:t>Reusable Object models (for eg. UML).</a:t>
            </a:r>
          </a:p>
          <a:p>
            <a:pPr marL="0" indent="0">
              <a:buNone/>
            </a:pPr>
            <a:endParaRPr lang="en-US" sz="3200" dirty="0"/>
          </a:p>
          <a:p>
            <a:pPr marL="0" indent="0">
              <a:buNone/>
            </a:pPr>
            <a:r>
              <a:rPr lang="en-US" sz="3200" dirty="0"/>
              <a:t>Typically implemented through UML model templates or perhaps meta – models.</a:t>
            </a:r>
          </a:p>
          <a:p>
            <a:pPr marL="0" indent="0">
              <a:buNone/>
            </a:pPr>
            <a:endParaRPr lang="en-US" sz="3200" dirty="0"/>
          </a:p>
          <a:p>
            <a:pPr marL="0" indent="0">
              <a:buNone/>
            </a:pPr>
            <a:r>
              <a:rPr lang="en-US" sz="3200" dirty="0"/>
              <a:t>Usually used to represent the systems.</a:t>
            </a:r>
          </a:p>
          <a:p>
            <a:pPr marL="0" indent="0">
              <a:buNone/>
            </a:pPr>
            <a:r>
              <a:rPr lang="en-US" sz="3200" dirty="0"/>
              <a:t>Provides a template for a group of related system functions but usually within a specific domain (For eg. Finance).</a:t>
            </a:r>
          </a:p>
          <a:p>
            <a:endParaRPr lang="en-US" dirty="0"/>
          </a:p>
        </p:txBody>
      </p:sp>
      <p:sp>
        <p:nvSpPr>
          <p:cNvPr id="2" name="Title 1"/>
          <p:cNvSpPr>
            <a:spLocks noGrp="1"/>
          </p:cNvSpPr>
          <p:nvPr>
            <p:ph type="title"/>
          </p:nvPr>
        </p:nvSpPr>
        <p:spPr/>
        <p:txBody>
          <a:bodyPr/>
          <a:lstStyle/>
          <a:p>
            <a:pPr algn="l"/>
            <a:r>
              <a:rPr lang="en-US" dirty="0"/>
              <a:t>Analysis / Model Patterns.</a:t>
            </a:r>
          </a:p>
        </p:txBody>
      </p:sp>
    </p:spTree>
    <p:extLst>
      <p:ext uri="{BB962C8B-B14F-4D97-AF65-F5344CB8AC3E}">
        <p14:creationId xmlns:p14="http://schemas.microsoft.com/office/powerpoint/2010/main" val="189810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sz="3200" dirty="0"/>
              <a:t>Reusable system structures , inter - connections and their Interactions.</a:t>
            </a:r>
          </a:p>
          <a:p>
            <a:pPr marL="0" indent="0">
              <a:buNone/>
            </a:pPr>
            <a:endParaRPr lang="en-US" sz="3200" dirty="0"/>
          </a:p>
          <a:p>
            <a:pPr marL="0" indent="0">
              <a:buNone/>
            </a:pPr>
            <a:r>
              <a:rPr lang="en-US" sz="3200" dirty="0"/>
              <a:t>Typically implemented through Architecture standard and policies.</a:t>
            </a:r>
          </a:p>
          <a:p>
            <a:pPr marL="0" indent="0">
              <a:buNone/>
            </a:pPr>
            <a:endParaRPr lang="en-US" sz="3200" dirty="0"/>
          </a:p>
          <a:p>
            <a:pPr marL="0" indent="0">
              <a:buNone/>
            </a:pPr>
            <a:r>
              <a:rPr lang="en-US" sz="3200" dirty="0"/>
              <a:t>Provides a “template” for  subsystem structure and communication between subsystems.</a:t>
            </a:r>
          </a:p>
          <a:p>
            <a:endParaRPr lang="en-US" dirty="0"/>
          </a:p>
        </p:txBody>
      </p:sp>
      <p:sp>
        <p:nvSpPr>
          <p:cNvPr id="2" name="Title 1"/>
          <p:cNvSpPr>
            <a:spLocks noGrp="1"/>
          </p:cNvSpPr>
          <p:nvPr>
            <p:ph type="title"/>
          </p:nvPr>
        </p:nvSpPr>
        <p:spPr/>
        <p:txBody>
          <a:bodyPr/>
          <a:lstStyle/>
          <a:p>
            <a:pPr algn="l"/>
            <a:r>
              <a:rPr lang="en-US" dirty="0"/>
              <a:t>Architecture Patterns / Architecture Styles </a:t>
            </a:r>
          </a:p>
        </p:txBody>
      </p:sp>
    </p:spTree>
    <p:extLst>
      <p:ext uri="{BB962C8B-B14F-4D97-AF65-F5344CB8AC3E}">
        <p14:creationId xmlns:p14="http://schemas.microsoft.com/office/powerpoint/2010/main" val="189810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a:t>Design patterns are broadly classified under the following 3 categories.</a:t>
            </a:r>
          </a:p>
          <a:p>
            <a:pPr marL="0" indent="0">
              <a:buNone/>
            </a:pPr>
            <a:endParaRPr lang="en-US" dirty="0"/>
          </a:p>
          <a:p>
            <a:pPr marL="0" indent="0">
              <a:buNone/>
            </a:pPr>
            <a:r>
              <a:rPr lang="en-US" dirty="0"/>
              <a:t>	Creational</a:t>
            </a:r>
          </a:p>
          <a:p>
            <a:pPr marL="0" indent="0">
              <a:buNone/>
            </a:pPr>
            <a:endParaRPr lang="en-US" dirty="0"/>
          </a:p>
          <a:p>
            <a:pPr marL="0" indent="0">
              <a:buNone/>
            </a:pPr>
            <a:r>
              <a:rPr lang="en-US" dirty="0"/>
              <a:t>	Structural</a:t>
            </a:r>
          </a:p>
          <a:p>
            <a:pPr marL="0" indent="0">
              <a:buNone/>
            </a:pPr>
            <a:endParaRPr lang="en-US" dirty="0"/>
          </a:p>
          <a:p>
            <a:pPr marL="0" indent="0">
              <a:buNone/>
            </a:pPr>
            <a:r>
              <a:rPr lang="en-US" dirty="0"/>
              <a:t>	Behavioral</a:t>
            </a:r>
          </a:p>
          <a:p>
            <a:endParaRPr lang="en-US" dirty="0"/>
          </a:p>
        </p:txBody>
      </p:sp>
      <p:sp>
        <p:nvSpPr>
          <p:cNvPr id="2" name="Title 1"/>
          <p:cNvSpPr>
            <a:spLocks noGrp="1"/>
          </p:cNvSpPr>
          <p:nvPr>
            <p:ph type="title"/>
          </p:nvPr>
        </p:nvSpPr>
        <p:spPr/>
        <p:txBody>
          <a:bodyPr/>
          <a:lstStyle/>
          <a:p>
            <a:pPr algn="l"/>
            <a:r>
              <a:rPr lang="en-US" dirty="0"/>
              <a:t>Design Pattern Categories</a:t>
            </a:r>
          </a:p>
        </p:txBody>
      </p:sp>
    </p:spTree>
    <p:extLst>
      <p:ext uri="{BB962C8B-B14F-4D97-AF65-F5344CB8AC3E}">
        <p14:creationId xmlns:p14="http://schemas.microsoft.com/office/powerpoint/2010/main" val="178245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DevAcademyTemplate_v2">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vAcademyTemplate">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DevAcademyTemplate_v2</Template>
  <TotalTime>17595</TotalTime>
  <Words>2432</Words>
  <Application>Microsoft Office PowerPoint</Application>
  <PresentationFormat>On-screen Show (4:3)</PresentationFormat>
  <Paragraphs>315</Paragraphs>
  <Slides>46</Slides>
  <Notes>37</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46</vt:i4>
      </vt:variant>
    </vt:vector>
  </HeadingPairs>
  <TitlesOfParts>
    <vt:vector size="58" baseType="lpstr">
      <vt:lpstr>Arial</vt:lpstr>
      <vt:lpstr>Calibri</vt:lpstr>
      <vt:lpstr>Century Gothic</vt:lpstr>
      <vt:lpstr>Courier New</vt:lpstr>
      <vt:lpstr>Franklin Gothic Book</vt:lpstr>
      <vt:lpstr>Franklin Gothic Demi</vt:lpstr>
      <vt:lpstr>Palatino Linotype</vt:lpstr>
      <vt:lpstr>DevAcademyTemplate_v2</vt:lpstr>
      <vt:lpstr>1_DevAcademyTemplate</vt:lpstr>
      <vt:lpstr>2_Office Theme</vt:lpstr>
      <vt:lpstr>1_Custom Design</vt:lpstr>
      <vt:lpstr>Executive</vt:lpstr>
      <vt:lpstr>Rajashekar</vt:lpstr>
      <vt:lpstr>Agenda</vt:lpstr>
      <vt:lpstr>Design Pattern Bibles……..</vt:lpstr>
      <vt:lpstr>What is Design Pattern?</vt:lpstr>
      <vt:lpstr>Design Patterns </vt:lpstr>
      <vt:lpstr>Design / Code  Patterns </vt:lpstr>
      <vt:lpstr>Analysis / Model Patterns.</vt:lpstr>
      <vt:lpstr>Architecture Patterns / Architecture Styles </vt:lpstr>
      <vt:lpstr>Design Pattern Categories</vt:lpstr>
      <vt:lpstr>Design Pattern Categories</vt:lpstr>
      <vt:lpstr>Design Pattern Categories</vt:lpstr>
      <vt:lpstr>Creational Patterns</vt:lpstr>
      <vt:lpstr>Creational Design Patterns –  Factory </vt:lpstr>
      <vt:lpstr>Traditional way……..</vt:lpstr>
      <vt:lpstr>Traditional way….</vt:lpstr>
      <vt:lpstr>Clean rather Decent way……..</vt:lpstr>
      <vt:lpstr>Creational Design Patterns –  Factory </vt:lpstr>
      <vt:lpstr>Creational Design Patterns –  Factory </vt:lpstr>
      <vt:lpstr>Creational Design Patterns –  Factory - Applicability </vt:lpstr>
      <vt:lpstr>Creational Design Patterns –  Factory - Applicability </vt:lpstr>
      <vt:lpstr>DEMO</vt:lpstr>
      <vt:lpstr>Creational Design Patterns –  Abstract Factory </vt:lpstr>
      <vt:lpstr>Creational Design Patterns –  Abstract Factory </vt:lpstr>
      <vt:lpstr>Creational Design Patterns –  Abstract Factory </vt:lpstr>
      <vt:lpstr>Creational Design Patterns –  Abstract Factory </vt:lpstr>
      <vt:lpstr>Creational Design Patterns –  Abstract Factory </vt:lpstr>
      <vt:lpstr>DEMO</vt:lpstr>
      <vt:lpstr>Creational Design Patterns –  Builder Pattern </vt:lpstr>
      <vt:lpstr>Scenario 1……</vt:lpstr>
      <vt:lpstr>Scenario 2 </vt:lpstr>
      <vt:lpstr>Creational Design Patterns –  Builder Pattern </vt:lpstr>
      <vt:lpstr>Creational Design Patterns –  Builder Pattern </vt:lpstr>
      <vt:lpstr>Creational Design Patterns –  Builder Pattern </vt:lpstr>
      <vt:lpstr>Creational Design Patterns –  Builder Pattern </vt:lpstr>
      <vt:lpstr>Creational Design Patterns –  Builder Pattern </vt:lpstr>
      <vt:lpstr>DEMO</vt:lpstr>
      <vt:lpstr>Creational Design Patterns –  Prototype Pattern </vt:lpstr>
      <vt:lpstr>Creational Design Patterns –  Prototype Pattern </vt:lpstr>
      <vt:lpstr>Creational Design Patterns –  Prototype Pattern </vt:lpstr>
      <vt:lpstr>Creational Design Patterns –  Prototype Pattern </vt:lpstr>
      <vt:lpstr>Creational Design Patterns –  Prototype Pattern </vt:lpstr>
      <vt:lpstr>Creational Design Patterns –  Prototype Pattern </vt:lpstr>
      <vt:lpstr>Creational Design Patterns –  Prototype Pattern </vt:lpstr>
      <vt:lpstr>DEMO</vt:lpstr>
      <vt:lpstr>CASE STUDY 01</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Eckhoff,Kandice</dc:creator>
  <cp:lastModifiedBy>RadhaKrishna,Chandra Shekar</cp:lastModifiedBy>
  <cp:revision>516</cp:revision>
  <dcterms:created xsi:type="dcterms:W3CDTF">2013-05-31T18:59:27Z</dcterms:created>
  <dcterms:modified xsi:type="dcterms:W3CDTF">2017-11-21T11:51:48Z</dcterms:modified>
</cp:coreProperties>
</file>