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74" r:id="rId2"/>
    <p:sldMasterId id="2147483665" r:id="rId3"/>
    <p:sldMasterId id="2147483668" r:id="rId4"/>
    <p:sldMasterId id="2147483684" r:id="rId5"/>
  </p:sldMasterIdLst>
  <p:notesMasterIdLst>
    <p:notesMasterId r:id="rId35"/>
  </p:notesMasterIdLst>
  <p:handoutMasterIdLst>
    <p:handoutMasterId r:id="rId36"/>
  </p:handoutMasterIdLst>
  <p:sldIdLst>
    <p:sldId id="256" r:id="rId6"/>
    <p:sldId id="258" r:id="rId7"/>
    <p:sldId id="386" r:id="rId8"/>
    <p:sldId id="298" r:id="rId9"/>
    <p:sldId id="480" r:id="rId10"/>
    <p:sldId id="265" r:id="rId11"/>
    <p:sldId id="482" r:id="rId12"/>
    <p:sldId id="448" r:id="rId13"/>
    <p:sldId id="374" r:id="rId14"/>
    <p:sldId id="384" r:id="rId15"/>
    <p:sldId id="481" r:id="rId16"/>
    <p:sldId id="455" r:id="rId17"/>
    <p:sldId id="483" r:id="rId18"/>
    <p:sldId id="456" r:id="rId19"/>
    <p:sldId id="484" r:id="rId20"/>
    <p:sldId id="486" r:id="rId21"/>
    <p:sldId id="457" r:id="rId22"/>
    <p:sldId id="458" r:id="rId23"/>
    <p:sldId id="459" r:id="rId24"/>
    <p:sldId id="485" r:id="rId25"/>
    <p:sldId id="472" r:id="rId26"/>
    <p:sldId id="473" r:id="rId27"/>
    <p:sldId id="474" r:id="rId28"/>
    <p:sldId id="475" r:id="rId29"/>
    <p:sldId id="257" r:id="rId30"/>
    <p:sldId id="476" r:id="rId31"/>
    <p:sldId id="478" r:id="rId32"/>
    <p:sldId id="477" r:id="rId33"/>
    <p:sldId id="479" r:id="rId34"/>
  </p:sldIdLst>
  <p:sldSz cx="9144000" cy="6858000" type="screen4x3"/>
  <p:notesSz cx="6858000" cy="9144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E8"/>
    <a:srgbClr val="F88025"/>
    <a:srgbClr val="7BC543"/>
    <a:srgbClr val="F58025"/>
    <a:srgbClr val="FDB913"/>
    <a:srgbClr val="7C2B83"/>
    <a:srgbClr val="0D94D2"/>
    <a:srgbClr val="6A737B"/>
    <a:srgbClr val="0D80CC"/>
    <a:srgbClr val="1C75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554" autoAdjust="0"/>
  </p:normalViewPr>
  <p:slideViewPr>
    <p:cSldViewPr snapToGrid="0" snapToObjects="1">
      <p:cViewPr>
        <p:scale>
          <a:sx n="60" d="100"/>
          <a:sy n="60" d="100"/>
        </p:scale>
        <p:origin x="-2154" y="-228"/>
      </p:cViewPr>
      <p:guideLst>
        <p:guide orient="horz" pos="2094"/>
        <p:guide/>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notesViewPr>
    <p:cSldViewPr snapToGrid="0" snapToObjects="1">
      <p:cViewPr varScale="1">
        <p:scale>
          <a:sx n="66" d="100"/>
          <a:sy n="66" d="100"/>
        </p:scale>
        <p:origin x="-27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1.xml"/><Relationship Id="rId18" Type="http://schemas.openxmlformats.org/officeDocument/2006/relationships/slide" Target="slides/slide26.xml"/><Relationship Id="rId3" Type="http://schemas.openxmlformats.org/officeDocument/2006/relationships/slide" Target="slides/slide4.xml"/><Relationship Id="rId21" Type="http://schemas.openxmlformats.org/officeDocument/2006/relationships/slide" Target="slides/slide29.xml"/><Relationship Id="rId7" Type="http://schemas.openxmlformats.org/officeDocument/2006/relationships/slide" Target="slides/slide10.xml"/><Relationship Id="rId12" Type="http://schemas.openxmlformats.org/officeDocument/2006/relationships/slide" Target="slides/slide19.xml"/><Relationship Id="rId17" Type="http://schemas.openxmlformats.org/officeDocument/2006/relationships/slide" Target="slides/slide25.xml"/><Relationship Id="rId2" Type="http://schemas.openxmlformats.org/officeDocument/2006/relationships/slide" Target="slides/slide3.xml"/><Relationship Id="rId16" Type="http://schemas.openxmlformats.org/officeDocument/2006/relationships/slide" Target="slides/slide24.xml"/><Relationship Id="rId20" Type="http://schemas.openxmlformats.org/officeDocument/2006/relationships/slide" Target="slides/slide28.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5" Type="http://schemas.openxmlformats.org/officeDocument/2006/relationships/slide" Target="slides/slide8.xml"/><Relationship Id="rId15" Type="http://schemas.openxmlformats.org/officeDocument/2006/relationships/slide" Target="slides/slide23.xml"/><Relationship Id="rId10" Type="http://schemas.openxmlformats.org/officeDocument/2006/relationships/slide" Target="slides/slide17.xml"/><Relationship Id="rId19" Type="http://schemas.openxmlformats.org/officeDocument/2006/relationships/slide" Target="slides/slide27.xml"/><Relationship Id="rId4" Type="http://schemas.openxmlformats.org/officeDocument/2006/relationships/slide" Target="slides/slide6.xml"/><Relationship Id="rId9" Type="http://schemas.openxmlformats.org/officeDocument/2006/relationships/slide" Target="slides/slide14.xml"/><Relationship Id="rId1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F367F-A587-4649-8545-72ADE83B657B}" type="datetimeFigureOut">
              <a:rPr lang="en-US" smtClean="0"/>
              <a:t>11/3/2015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07B-CCC6-4ED2-9796-AECDF4DDB55B}" type="slidenum">
              <a:rPr lang="en-US" smtClean="0"/>
              <a:t>‹#›</a:t>
            </a:fld>
            <a:endParaRPr lang="en-US" dirty="0"/>
          </a:p>
        </p:txBody>
      </p:sp>
    </p:spTree>
    <p:extLst>
      <p:ext uri="{BB962C8B-B14F-4D97-AF65-F5344CB8AC3E}">
        <p14:creationId xmlns:p14="http://schemas.microsoft.com/office/powerpoint/2010/main" val="279868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091EC-51FD-490E-91C0-6ABC1293A3E2}" type="datetimeFigureOut">
              <a:rPr lang="en-US" smtClean="0"/>
              <a:t>11/3/2015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A0F5D-9C39-4953-998F-6F614B0525D7}" type="slidenum">
              <a:rPr lang="en-US" smtClean="0"/>
              <a:t>‹#›</a:t>
            </a:fld>
            <a:endParaRPr lang="en-US" dirty="0"/>
          </a:p>
        </p:txBody>
      </p:sp>
    </p:spTree>
    <p:extLst>
      <p:ext uri="{BB962C8B-B14F-4D97-AF65-F5344CB8AC3E}">
        <p14:creationId xmlns:p14="http://schemas.microsoft.com/office/powerpoint/2010/main" val="51226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a:t>
            </a:fld>
            <a:endParaRPr lang="en-US" dirty="0"/>
          </a:p>
        </p:txBody>
      </p:sp>
    </p:spTree>
    <p:extLst>
      <p:ext uri="{BB962C8B-B14F-4D97-AF65-F5344CB8AC3E}">
        <p14:creationId xmlns:p14="http://schemas.microsoft.com/office/powerpoint/2010/main" val="2658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graphics editors a shape can be basic or complex. An example of a simple shape is a line, where a complex shape is a rectangle which is made of four line objects. Since shapes have many operations in common such as rendering the shape to screen, and since shapes follow a part-whole hierarchy, composite pattern can be used to enable the program to deal with all shapes uniformly.</a:t>
            </a:r>
          </a:p>
          <a:p>
            <a:r>
              <a:rPr lang="en-US" dirty="0" smtClean="0"/>
              <a:t>In the example we can see the following actors:</a:t>
            </a:r>
            <a:br>
              <a:rPr lang="en-US" dirty="0" smtClean="0"/>
            </a:br>
            <a:r>
              <a:rPr lang="en-US" b="1" dirty="0" smtClean="0"/>
              <a:t>Shape (Component)</a:t>
            </a:r>
            <a:r>
              <a:rPr lang="en-US" dirty="0" smtClean="0"/>
              <a:t> - Shape is the abstraction for Lines, Rectangles (leafs) and </a:t>
            </a:r>
            <a:r>
              <a:rPr lang="en-US" dirty="0" err="1" smtClean="0"/>
              <a:t>and</a:t>
            </a:r>
            <a:r>
              <a:rPr lang="en-US" dirty="0" smtClean="0"/>
              <a:t> Complex Shapes (composites). </a:t>
            </a:r>
          </a:p>
          <a:p>
            <a:r>
              <a:rPr lang="en-US" b="1" dirty="0" smtClean="0"/>
              <a:t>Line, Rectangle (Leafs)</a:t>
            </a:r>
            <a:r>
              <a:rPr lang="en-US" dirty="0" smtClean="0"/>
              <a:t> - objects that have no children. They implement services described by the Shape interface. </a:t>
            </a:r>
          </a:p>
          <a:p>
            <a:r>
              <a:rPr lang="en-US" b="1" dirty="0" err="1" smtClean="0"/>
              <a:t>ComplexShape</a:t>
            </a:r>
            <a:r>
              <a:rPr lang="en-US" b="1" dirty="0" smtClean="0"/>
              <a:t> (Composite)</a:t>
            </a:r>
            <a:r>
              <a:rPr lang="en-US" dirty="0" smtClean="0"/>
              <a:t> - A Composite stores child Shapes in addition to implementing methods defined by the Shape interface. </a:t>
            </a:r>
          </a:p>
          <a:p>
            <a:r>
              <a:rPr lang="en-US" b="1" dirty="0" err="1" smtClean="0"/>
              <a:t>GraphicsEditor</a:t>
            </a:r>
            <a:r>
              <a:rPr lang="en-US" b="1" dirty="0" smtClean="0"/>
              <a:t> (Client)</a:t>
            </a:r>
            <a:r>
              <a:rPr lang="en-US" dirty="0" smtClean="0"/>
              <a:t> - The </a:t>
            </a:r>
            <a:r>
              <a:rPr lang="en-US" dirty="0" err="1" smtClean="0"/>
              <a:t>GraphicsEditor</a:t>
            </a:r>
            <a:r>
              <a:rPr lang="en-US" dirty="0" smtClean="0"/>
              <a:t> manipulates Shapes in the hierarchy. </a:t>
            </a:r>
          </a:p>
          <a:p>
            <a:r>
              <a:rPr lang="en-US" b="1" dirty="0" smtClean="0"/>
              <a:t>Alternative Implementation:</a:t>
            </a:r>
            <a:r>
              <a:rPr lang="en-US" dirty="0" smtClean="0"/>
              <a:t> Note that in the previous example there were times when we have avoided dealing with composite objects through the Shape interface and we have specifically dealt with them as composites (when using the method </a:t>
            </a:r>
            <a:r>
              <a:rPr lang="en-US" dirty="0" err="1" smtClean="0"/>
              <a:t>addToShape</a:t>
            </a:r>
            <a:r>
              <a:rPr lang="en-US" dirty="0" smtClean="0"/>
              <a:t>()). To avoid such situations and to further increase uniformity one can add methods to add, remove, as well as get child components to the Shape interface. The UML diagram below shows it: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Extending an objects functionality can be done statically (at compile time) by using inheritance however it might be necessary to extend an objects functionality dynamically (at runtime) as an object is used.</a:t>
            </a:r>
          </a:p>
          <a:p>
            <a:r>
              <a:rPr lang="en-US" dirty="0" smtClean="0"/>
              <a:t>Consider the typical example of a graphical window. To extend the functionality of the graphical window for example by adding a frame to the window, would require extending the window class to create a </a:t>
            </a:r>
            <a:r>
              <a:rPr lang="en-US" dirty="0" err="1" smtClean="0"/>
              <a:t>FramedWindow</a:t>
            </a:r>
            <a:r>
              <a:rPr lang="en-US" dirty="0" smtClean="0"/>
              <a:t> class. To create a framed window it is necessary to create an object of the </a:t>
            </a:r>
            <a:r>
              <a:rPr lang="en-US" dirty="0" err="1" smtClean="0"/>
              <a:t>FramedWindow</a:t>
            </a:r>
            <a:r>
              <a:rPr lang="en-US" dirty="0" smtClean="0"/>
              <a:t> class. However it would be impossible to start with a plain window and to extend its functionality at runtime to become a framed window.</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19</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Motivation</a:t>
            </a:r>
          </a:p>
          <a:p>
            <a:r>
              <a:rPr lang="en-US" dirty="0" smtClean="0"/>
              <a:t>Sometimes we need the ability to control the access to an object. For example if we need to use only a few methods of some costly objects we'll initialize those objects when we need them entirely. Until that point we can use some light objects exposing the same interface as the heavy objects. These light objects are called proxies and they will instantiate those heavy objects when they are really need and by then we'll use some light objects instead.</a:t>
            </a:r>
          </a:p>
          <a:p>
            <a:r>
              <a:rPr lang="en-US" dirty="0" smtClean="0"/>
              <a:t>This ability to control the access to an object can be required for a variety of reasons: controlling when a costly object needs to be instantiated and initialized, giving different access rights to an object, as well as providing a sophisticated means of accessing and referencing objects running in other processes, on other machines.</a:t>
            </a:r>
          </a:p>
          <a:p>
            <a:r>
              <a:rPr lang="en-US" dirty="0" smtClean="0"/>
              <a:t>Consider for example an image viewer program. An image viewer program must be able to list and display high resolution photo objects that are in a folder, but how often do someone open a folder and view all the images inside. Sometimes you will be looking for a particular photo, sometimes you will only want to see an image name. The image viewer must be able to list all photo objects, but the photo objects must not be loaded into memory until they are required to be rendered.</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21</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participants classes in the proxy pattern are:</a:t>
            </a:r>
            <a:br>
              <a:rPr lang="en-US" dirty="0" smtClean="0"/>
            </a:br>
            <a:r>
              <a:rPr lang="en-US" b="1" dirty="0" smtClean="0"/>
              <a:t>Subject</a:t>
            </a:r>
            <a:r>
              <a:rPr lang="en-US" dirty="0" smtClean="0"/>
              <a:t> - Interface implemented by the </a:t>
            </a:r>
            <a:r>
              <a:rPr lang="en-US" dirty="0" err="1" smtClean="0"/>
              <a:t>RealSubject</a:t>
            </a:r>
            <a:r>
              <a:rPr lang="en-US" dirty="0" smtClean="0"/>
              <a:t> and representing its services. The interface must be implemented by the proxy as well so that the proxy can be used in any location where the </a:t>
            </a:r>
            <a:r>
              <a:rPr lang="en-US" dirty="0" err="1" smtClean="0"/>
              <a:t>RealSubject</a:t>
            </a:r>
            <a:r>
              <a:rPr lang="en-US" dirty="0" smtClean="0"/>
              <a:t> can be used.</a:t>
            </a:r>
          </a:p>
          <a:p>
            <a:r>
              <a:rPr lang="en-US" b="1" dirty="0" smtClean="0"/>
              <a:t>Proxy</a:t>
            </a:r>
            <a:r>
              <a:rPr lang="en-US" dirty="0" smtClean="0"/>
              <a:t> </a:t>
            </a:r>
          </a:p>
          <a:p>
            <a:pPr lvl="1"/>
            <a:r>
              <a:rPr lang="en-US" dirty="0" smtClean="0"/>
              <a:t>Maintains a reference that allows the Proxy to access the </a:t>
            </a:r>
            <a:r>
              <a:rPr lang="en-US" dirty="0" err="1" smtClean="0"/>
              <a:t>RealSubject</a:t>
            </a:r>
            <a:r>
              <a:rPr lang="en-US" dirty="0" smtClean="0"/>
              <a:t>.</a:t>
            </a:r>
          </a:p>
          <a:p>
            <a:pPr lvl="1"/>
            <a:r>
              <a:rPr lang="en-US" dirty="0" smtClean="0"/>
              <a:t>Implements the same interface implemented by the </a:t>
            </a:r>
            <a:r>
              <a:rPr lang="en-US" dirty="0" err="1" smtClean="0"/>
              <a:t>RealSubject</a:t>
            </a:r>
            <a:r>
              <a:rPr lang="en-US" dirty="0" smtClean="0"/>
              <a:t> so that the Proxy can be substituted for the </a:t>
            </a:r>
            <a:r>
              <a:rPr lang="en-US" dirty="0" err="1" smtClean="0"/>
              <a:t>RealSubject</a:t>
            </a:r>
            <a:r>
              <a:rPr lang="en-US" dirty="0" smtClean="0"/>
              <a:t>. </a:t>
            </a:r>
          </a:p>
          <a:p>
            <a:pPr lvl="1"/>
            <a:r>
              <a:rPr lang="en-US" dirty="0" smtClean="0"/>
              <a:t>Controls access to the </a:t>
            </a:r>
            <a:r>
              <a:rPr lang="en-US" dirty="0" err="1" smtClean="0"/>
              <a:t>RealSubject</a:t>
            </a:r>
            <a:r>
              <a:rPr lang="en-US" dirty="0" smtClean="0"/>
              <a:t> and may be responsible for its creation and deletion.</a:t>
            </a:r>
          </a:p>
          <a:p>
            <a:pPr lvl="1"/>
            <a:r>
              <a:rPr lang="en-US" dirty="0" smtClean="0"/>
              <a:t>Other responsibilities depend on the kind of proxy.</a:t>
            </a:r>
          </a:p>
          <a:p>
            <a:r>
              <a:rPr lang="en-US" b="1" dirty="0" err="1" smtClean="0"/>
              <a:t>RealSubject</a:t>
            </a:r>
            <a:r>
              <a:rPr lang="en-US" dirty="0" smtClean="0"/>
              <a:t> - the real object that the proxy represents.</a:t>
            </a:r>
          </a:p>
          <a:p>
            <a:endParaRPr lang="en-US" dirty="0" smtClean="0"/>
          </a:p>
          <a:p>
            <a:endParaRPr lang="en-US" dirty="0" smtClean="0"/>
          </a:p>
          <a:p>
            <a:r>
              <a:rPr lang="en-US" b="1" dirty="0" smtClean="0"/>
              <a:t>Description</a:t>
            </a:r>
          </a:p>
          <a:p>
            <a:r>
              <a:rPr lang="en-US" dirty="0" smtClean="0"/>
              <a:t>A client obtains a reference to a Proxy, the client then handles the proxy in the same way it handles </a:t>
            </a:r>
            <a:r>
              <a:rPr lang="en-US" dirty="0" err="1" smtClean="0"/>
              <a:t>RealSubject</a:t>
            </a:r>
            <a:r>
              <a:rPr lang="en-US" dirty="0" smtClean="0"/>
              <a:t> and thus invoking the method </a:t>
            </a:r>
            <a:r>
              <a:rPr lang="en-US" dirty="0" err="1" smtClean="0"/>
              <a:t>doSomething</a:t>
            </a:r>
            <a:r>
              <a:rPr lang="en-US" dirty="0" smtClean="0"/>
              <a:t>(). At that point the proxy can do different things prior to invoking </a:t>
            </a:r>
            <a:r>
              <a:rPr lang="en-US" dirty="0" err="1" smtClean="0"/>
              <a:t>RealSubject�s</a:t>
            </a:r>
            <a:r>
              <a:rPr lang="en-US" dirty="0" smtClean="0"/>
              <a:t> </a:t>
            </a:r>
            <a:r>
              <a:rPr lang="en-US" dirty="0" err="1" smtClean="0"/>
              <a:t>doSomething</a:t>
            </a:r>
            <a:r>
              <a:rPr lang="en-US" dirty="0" smtClean="0"/>
              <a:t>() method. The client might create a </a:t>
            </a:r>
            <a:r>
              <a:rPr lang="en-US" dirty="0" err="1" smtClean="0"/>
              <a:t>RealSubject</a:t>
            </a:r>
            <a:r>
              <a:rPr lang="en-US" dirty="0" smtClean="0"/>
              <a:t> object at that point, perform initialization, check permissions of the client to invoke the method, and then invoke the method on the object. The client can also do additional tasks after invoking the </a:t>
            </a:r>
            <a:r>
              <a:rPr lang="en-US" dirty="0" err="1" smtClean="0"/>
              <a:t>doSomething</a:t>
            </a:r>
            <a:r>
              <a:rPr lang="en-US" dirty="0" smtClean="0"/>
              <a:t>() method, such as incrementing the number of references to the object.</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22</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Proxy design pattern is applicable when there is a need to control access to an Object, as well as when there is a need for a sophisticated reference to an Object. Common Situations where the proxy pattern is applicable are:</a:t>
            </a:r>
            <a:br>
              <a:rPr lang="en-US" dirty="0" smtClean="0"/>
            </a:br>
            <a:r>
              <a:rPr lang="en-US" b="1" dirty="0" smtClean="0"/>
              <a:t>Virtual Proxies</a:t>
            </a:r>
            <a:r>
              <a:rPr lang="en-US" dirty="0" smtClean="0"/>
              <a:t>: delaying the creation and initialization of expensive objects until needed, where the objects are created on demand (For example creating the </a:t>
            </a:r>
            <a:r>
              <a:rPr lang="en-US" dirty="0" err="1" smtClean="0"/>
              <a:t>RealSubject</a:t>
            </a:r>
            <a:r>
              <a:rPr lang="en-US" dirty="0" smtClean="0"/>
              <a:t> object only when the </a:t>
            </a:r>
            <a:r>
              <a:rPr lang="en-US" dirty="0" err="1" smtClean="0"/>
              <a:t>doSomething</a:t>
            </a:r>
            <a:r>
              <a:rPr lang="en-US" dirty="0" smtClean="0"/>
              <a:t> method is invoked).</a:t>
            </a:r>
          </a:p>
          <a:p>
            <a:r>
              <a:rPr lang="en-US" b="1" dirty="0" smtClean="0"/>
              <a:t>Remote Proxies</a:t>
            </a:r>
            <a:r>
              <a:rPr lang="en-US" dirty="0" smtClean="0"/>
              <a:t>: providing a local representation for an object that is in a different address space. A common example is Java RMI stub objects. The stub object acts as a proxy where invoking methods on the stub would cause the stub to communicate and invoke methods on a remote object (called skeleton) found on a different machine. </a:t>
            </a:r>
          </a:p>
          <a:p>
            <a:r>
              <a:rPr lang="en-US" b="1" dirty="0" smtClean="0"/>
              <a:t>Protection Proxies</a:t>
            </a:r>
            <a:r>
              <a:rPr lang="en-US" dirty="0" smtClean="0"/>
              <a:t>: where a proxy controls access to </a:t>
            </a:r>
            <a:r>
              <a:rPr lang="en-US" dirty="0" err="1" smtClean="0"/>
              <a:t>RealSubject</a:t>
            </a:r>
            <a:r>
              <a:rPr lang="en-US" dirty="0" smtClean="0"/>
              <a:t> methods, by giving access to some objects while denying access to others.</a:t>
            </a:r>
          </a:p>
          <a:p>
            <a:r>
              <a:rPr lang="en-US" b="1" dirty="0" smtClean="0"/>
              <a:t>Smart References</a:t>
            </a:r>
            <a:r>
              <a:rPr lang="en-US" dirty="0" smtClean="0"/>
              <a:t>: providing a sophisticated access to certain objects such as tracking the number of references to an object and denying access if a certain number is reached, as well as loading an object from database into memory on demand.</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23</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java RMI an object on one machine (executing in one JVM) called a client can invoke methods on an object in another machine (another JVM) the second object is called a remote object. The proxy (also called a stub) resides on the client machine and the client invokes the proxy in as if it is invoking the object itself (remember that the proxy implements the same interface that </a:t>
            </a:r>
            <a:r>
              <a:rPr lang="en-US" dirty="0" err="1" smtClean="0"/>
              <a:t>RealSubject</a:t>
            </a:r>
            <a:r>
              <a:rPr lang="en-US" dirty="0" smtClean="0"/>
              <a:t> implements). The proxy itself will handle communication to the remote object, invoke the method on that remote object, and would return the result if any to the client. The proxy in this case is a Remote proxy.</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24</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25</a:t>
            </a:fld>
            <a:endParaRPr lang="en-US" dirty="0"/>
          </a:p>
        </p:txBody>
      </p:sp>
    </p:spTree>
    <p:extLst>
      <p:ext uri="{BB962C8B-B14F-4D97-AF65-F5344CB8AC3E}">
        <p14:creationId xmlns:p14="http://schemas.microsoft.com/office/powerpoint/2010/main" val="612921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26</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We’re going to start by talking about</a:t>
            </a:r>
            <a:r>
              <a:rPr lang="en-US" baseline="0" dirty="0" smtClean="0"/>
              <a:t> the</a:t>
            </a:r>
            <a:r>
              <a:rPr lang="en-US" dirty="0" smtClean="0"/>
              <a:t> code quality</a:t>
            </a:r>
            <a:r>
              <a:rPr lang="en-US" baseline="0" dirty="0" smtClean="0"/>
              <a:t> attributes that are clients experience.</a:t>
            </a:r>
            <a:endParaRPr lang="en-US" dirty="0" smtClean="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27</a:t>
            </a:fld>
            <a:endParaRPr lang="en-US" dirty="0"/>
          </a:p>
        </p:txBody>
      </p:sp>
    </p:spTree>
    <p:extLst>
      <p:ext uri="{BB962C8B-B14F-4D97-AF65-F5344CB8AC3E}">
        <p14:creationId xmlns:p14="http://schemas.microsoft.com/office/powerpoint/2010/main" val="61292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We’re going to start by talking about</a:t>
            </a:r>
            <a:r>
              <a:rPr lang="en-US" baseline="0" dirty="0" smtClean="0"/>
              <a:t> the</a:t>
            </a:r>
            <a:r>
              <a:rPr lang="en-US" dirty="0" smtClean="0"/>
              <a:t> code quality</a:t>
            </a:r>
            <a:r>
              <a:rPr lang="en-US" baseline="0" dirty="0" smtClean="0"/>
              <a:t> attributes that are clients experience.</a:t>
            </a:r>
            <a:endParaRPr lang="en-US" dirty="0" smtClean="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28</a:t>
            </a:fld>
            <a:endParaRPr lang="en-US" dirty="0"/>
          </a:p>
        </p:txBody>
      </p:sp>
    </p:spTree>
    <p:extLst>
      <p:ext uri="{BB962C8B-B14F-4D97-AF65-F5344CB8AC3E}">
        <p14:creationId xmlns:p14="http://schemas.microsoft.com/office/powerpoint/2010/main" val="612921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29</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6</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visitor pattern is used when:</a:t>
            </a:r>
            <a:br>
              <a:rPr lang="en-US" dirty="0" smtClean="0"/>
            </a:br>
            <a:r>
              <a:rPr lang="en-US" dirty="0" smtClean="0"/>
              <a:t>When you have a class(Target) that invokes methods defined in an interface and you have a another class(Adapter) that doesn't implement the interface but implements the operations that should be invoked from the first class through the interface. You can change none of the existing code. The adapter will implement the interface and will be the bridge between the 2 classes.</a:t>
            </a:r>
          </a:p>
          <a:p>
            <a:r>
              <a:rPr lang="en-US" dirty="0" smtClean="0"/>
              <a:t>When you write a class (Target) for a generic use relying on some general interfaces and you have some implemented classes, not implementing the interface, that needs to be invoked by the Target class. </a:t>
            </a:r>
          </a:p>
          <a:p>
            <a:r>
              <a:rPr lang="en-US" dirty="0" smtClean="0"/>
              <a:t>Adapters are encountered everywhere. From real world adapters to software adapters </a:t>
            </a:r>
          </a:p>
          <a:p>
            <a:r>
              <a:rPr lang="en-US" b="1" dirty="0" smtClean="0"/>
              <a:t>Non Software Examples of Adapter Patterns</a:t>
            </a:r>
            <a:r>
              <a:rPr lang="en-US" dirty="0" smtClean="0"/>
              <a:t> : Power Supply Adapters, card readers and adapters, ...</a:t>
            </a:r>
          </a:p>
          <a:p>
            <a:r>
              <a:rPr lang="en-US" b="1" dirty="0" smtClean="0"/>
              <a:t>Software Examples of Adapter Patterns</a:t>
            </a:r>
            <a:r>
              <a:rPr lang="en-US" dirty="0" smtClean="0"/>
              <a:t>: </a:t>
            </a:r>
            <a:r>
              <a:rPr lang="en-US" b="1" dirty="0" smtClean="0"/>
              <a:t>Wrappers</a:t>
            </a:r>
            <a:r>
              <a:rPr lang="en-US" dirty="0" smtClean="0"/>
              <a:t> used to adopt 3rd parties libraries and frameworks - most of the applications using third party libraries use adapters as a middle layer between the application and the 3rd party library to decouple the application from the library. If another library has to be used only an adapter for the new library is required without having to change the application code.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9</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Objects Adapters - Based on Delegation</a:t>
            </a:r>
          </a:p>
          <a:p>
            <a:r>
              <a:rPr lang="en-US" dirty="0" smtClean="0"/>
              <a:t>Objects Adapters are the classical example of the adapter pattern. It uses composition, the </a:t>
            </a:r>
            <a:r>
              <a:rPr lang="en-US" dirty="0" err="1" smtClean="0"/>
              <a:t>Adaptee</a:t>
            </a:r>
            <a:r>
              <a:rPr lang="en-US" dirty="0" smtClean="0"/>
              <a:t> delegates the calls to </a:t>
            </a:r>
            <a:r>
              <a:rPr lang="en-US" dirty="0" err="1" smtClean="0"/>
              <a:t>Adaptee</a:t>
            </a:r>
            <a:r>
              <a:rPr lang="en-US" dirty="0" smtClean="0"/>
              <a:t> (</a:t>
            </a:r>
            <a:r>
              <a:rPr lang="en-US" dirty="0" err="1" smtClean="0"/>
              <a:t>opossed</a:t>
            </a:r>
            <a:r>
              <a:rPr lang="en-US" dirty="0" smtClean="0"/>
              <a:t> to class adapters which extends the </a:t>
            </a:r>
            <a:r>
              <a:rPr lang="en-US" dirty="0" err="1" smtClean="0"/>
              <a:t>Adaptee</a:t>
            </a:r>
            <a:r>
              <a:rPr lang="en-US" dirty="0" smtClean="0"/>
              <a:t>). This </a:t>
            </a:r>
            <a:r>
              <a:rPr lang="en-US" dirty="0" err="1" smtClean="0"/>
              <a:t>behaviour</a:t>
            </a:r>
            <a:r>
              <a:rPr lang="en-US" dirty="0" smtClean="0"/>
              <a:t> gives us a few advantages over the class adapters(however the class adapters can be implemented in languages allowing multiple inheritance). The main advantage is that the Adapter adapts not only the </a:t>
            </a:r>
            <a:r>
              <a:rPr lang="en-US" dirty="0" err="1" smtClean="0"/>
              <a:t>Adpatee</a:t>
            </a:r>
            <a:r>
              <a:rPr lang="en-US" dirty="0" smtClean="0"/>
              <a:t> but all its subclasses. All it's subclasses with one "small" restriction: all the subclasses which don't add new methods, because the used mechanism is delegation. So for any new method the Adapter must be changed or extended to expose the new methods as well. The main disadvantage is that it requires to write all the code for delegating all the necessary requests tot the </a:t>
            </a:r>
            <a:r>
              <a:rPr lang="en-US" dirty="0" err="1" smtClean="0"/>
              <a:t>Adaptee</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b="1" dirty="0" smtClean="0"/>
              <a:t>Class Adapters - Based on (Multiple) Inheritance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dirty="0" smtClean="0"/>
              <a:t>Class adapters can be implemented in languages supporting multiple inheritance(Java, C# or PHP does not support multiple inheritance). Thus, such adapters can not be easy implemented in Java, C# or VB.NET. Class adapter uses inheritance instead of composition. It means that instead of delegating the calls to the </a:t>
            </a:r>
            <a:r>
              <a:rPr lang="en-US" dirty="0" err="1" smtClean="0"/>
              <a:t>Adaptee</a:t>
            </a:r>
            <a:r>
              <a:rPr lang="en-US" dirty="0" smtClean="0"/>
              <a:t>, it subclasses it. In conclusion it must subclass both the Target and the </a:t>
            </a:r>
            <a:r>
              <a:rPr lang="en-US" dirty="0" err="1" smtClean="0"/>
              <a:t>Adaptee</a:t>
            </a:r>
            <a:r>
              <a:rPr lang="en-US" dirty="0" smtClean="0"/>
              <a:t>. There are advantages and disadvantages:</a:t>
            </a:r>
          </a:p>
          <a:p>
            <a:r>
              <a:rPr lang="en-US" dirty="0" smtClean="0"/>
              <a:t>It adapts the specific </a:t>
            </a:r>
            <a:r>
              <a:rPr lang="en-US" dirty="0" err="1" smtClean="0"/>
              <a:t>Adaptee</a:t>
            </a:r>
            <a:r>
              <a:rPr lang="en-US" dirty="0" smtClean="0"/>
              <a:t> class. The class it extends. If that one is </a:t>
            </a:r>
            <a:r>
              <a:rPr lang="en-US" dirty="0" err="1" smtClean="0"/>
              <a:t>subclassed</a:t>
            </a:r>
            <a:r>
              <a:rPr lang="en-US" dirty="0" smtClean="0"/>
              <a:t> it can not be adapted by the existing adapter.</a:t>
            </a:r>
          </a:p>
          <a:p>
            <a:r>
              <a:rPr lang="en-US" dirty="0" smtClean="0"/>
              <a:t>It doesn't require all the code required for delegation, which must be written for an Object Adapter.</a:t>
            </a:r>
          </a:p>
          <a:p>
            <a:r>
              <a:rPr lang="en-US" dirty="0" smtClean="0"/>
              <a:t>If the Target is represented by an interface instead of a class then we can talk about "class" adapters, because we can implement as many interfaces as we want.</a:t>
            </a:r>
          </a:p>
          <a:p>
            <a:endParaRPr lang="en-US" dirty="0" smtClean="0"/>
          </a:p>
          <a:p>
            <a:r>
              <a:rPr lang="en-US" b="1" dirty="0" smtClean="0"/>
              <a:t>Two-Ways Adapters</a:t>
            </a:r>
          </a:p>
          <a:p>
            <a:r>
              <a:rPr lang="en-US" dirty="0" smtClean="0"/>
              <a:t>The Two-Ways Adapters are adapters that implements both interfaces of Target and </a:t>
            </a:r>
            <a:r>
              <a:rPr lang="en-US" dirty="0" err="1" smtClean="0"/>
              <a:t>Adaptee</a:t>
            </a:r>
            <a:r>
              <a:rPr lang="en-US" dirty="0" smtClean="0"/>
              <a:t>. The adapted object can be used as Target in new systems dealing with Target classes or as </a:t>
            </a:r>
            <a:r>
              <a:rPr lang="en-US" dirty="0" err="1" smtClean="0"/>
              <a:t>Adaptee</a:t>
            </a:r>
            <a:r>
              <a:rPr lang="en-US" dirty="0" smtClean="0"/>
              <a:t> in other systems dealing with </a:t>
            </a:r>
            <a:r>
              <a:rPr lang="en-US" dirty="0" err="1" smtClean="0"/>
              <a:t>Adaptee</a:t>
            </a:r>
            <a:r>
              <a:rPr lang="en-US" dirty="0" smtClean="0"/>
              <a:t> classes. Going further on this line of thinking, we can have adapters implementing n interfaces, adapting to n systems. Two-way adapters and n-way adapters are hard to implement in systems not supporting multiple inheritance. If adapter has to extend the Target class it can not extent another class like </a:t>
            </a:r>
            <a:r>
              <a:rPr lang="en-US" dirty="0" err="1" smtClean="0"/>
              <a:t>Adaptee</a:t>
            </a:r>
            <a:r>
              <a:rPr lang="en-US" dirty="0" smtClean="0"/>
              <a:t>, so the </a:t>
            </a:r>
            <a:r>
              <a:rPr lang="en-US" dirty="0" err="1" smtClean="0"/>
              <a:t>Adaptee</a:t>
            </a:r>
            <a:r>
              <a:rPr lang="en-US" dirty="0" smtClean="0"/>
              <a:t> should be an interface and all the calls should be delegated from the adapter to the </a:t>
            </a:r>
            <a:r>
              <a:rPr lang="en-US" dirty="0" err="1" smtClean="0"/>
              <a:t>Adaptee</a:t>
            </a:r>
            <a:r>
              <a:rPr lang="en-US" dirty="0" smtClean="0"/>
              <a:t> object.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10</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a program needs to manipulate a tree data structure and it is necessary to treat both Branches as well as Leaf Nodes uniformly. Consider for example a program that manipulates a file system. A file system is a tree structure that contains Branches which are Folders as well as Leaf nodes which are Files. Note that a folder object usually contains one or more file or folder objects and thus is a complex object where a file is a simple object. Note also that since files and folders have many operations and attributes in common, such as moving and copying a file or a folder, listing file or folder attributes such as file name and size, it would be easier and more convenient to treat both file and folder objects uniformly by defining a File System Resource Interface.</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12</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 Component is the abstraction for leafs and composites. It defines the interface that must be implemented by the objects in the composition. For example a file system resource defines move, copy, rename, and </a:t>
            </a:r>
            <a:r>
              <a:rPr lang="en-US" dirty="0" err="1" smtClean="0"/>
              <a:t>getSize</a:t>
            </a:r>
            <a:r>
              <a:rPr lang="en-US" dirty="0" smtClean="0"/>
              <a:t> methods for files and folders. </a:t>
            </a:r>
          </a:p>
          <a:p>
            <a:r>
              <a:rPr lang="en-US" b="1" dirty="0" smtClean="0"/>
              <a:t>Leaf</a:t>
            </a:r>
            <a:r>
              <a:rPr lang="en-US" dirty="0" smtClean="0"/>
              <a:t> - Leafs are objects that have no children. They implement services described by the Component interface. For example a file object implements move, copy, rename, as well as </a:t>
            </a:r>
            <a:r>
              <a:rPr lang="en-US" dirty="0" err="1" smtClean="0"/>
              <a:t>getSize</a:t>
            </a:r>
            <a:r>
              <a:rPr lang="en-US" dirty="0" smtClean="0"/>
              <a:t> methods which are related to the Component interface. </a:t>
            </a:r>
          </a:p>
          <a:p>
            <a:r>
              <a:rPr lang="en-US" b="1" dirty="0" smtClean="0"/>
              <a:t>Composite</a:t>
            </a:r>
            <a:r>
              <a:rPr lang="en-US" dirty="0" smtClean="0"/>
              <a:t> - A Composite stores child components in addition to implementing methods defined by the component interface. Composites implement methods defined in the Component interface by delegating to child components. In addition composites provide additional methods for adding, removing, as well as getting components. </a:t>
            </a:r>
          </a:p>
          <a:p>
            <a:r>
              <a:rPr lang="en-US" b="1" dirty="0" smtClean="0"/>
              <a:t>Client</a:t>
            </a:r>
            <a:r>
              <a:rPr lang="en-US" dirty="0" smtClean="0"/>
              <a:t> - The client manipulates objects in the hierarchy using the component interface. </a:t>
            </a:r>
          </a:p>
          <a:p>
            <a:r>
              <a:rPr lang="en-US" dirty="0" smtClean="0"/>
              <a:t>A client has a reference to a tree data structure and needs to perform operations on all nodes independent of the fact that a node might be a branch or a leaf. The client simply obtains reference to the required node using the component interface, and deals with the node using this interface; it </a:t>
            </a:r>
            <a:r>
              <a:rPr lang="en-US" dirty="0" err="1" smtClean="0"/>
              <a:t>doesn�t</a:t>
            </a:r>
            <a:r>
              <a:rPr lang="en-US" dirty="0" smtClean="0"/>
              <a:t> matter if the node is a composite or a leaf.</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14</a:t>
            </a:fld>
            <a:endParaRPr lang="en-US" dirty="0"/>
          </a:p>
        </p:txBody>
      </p:sp>
    </p:spTree>
    <p:extLst>
      <p:ext uri="{BB962C8B-B14F-4D97-AF65-F5344CB8AC3E}">
        <p14:creationId xmlns:p14="http://schemas.microsoft.com/office/powerpoint/2010/main" val="77098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smtClean="0"/>
              <a:t>Presenter 1</a:t>
            </a:r>
            <a:endParaRPr lang="en-US" dirty="0"/>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Title:</a:t>
            </a:r>
            <a:endParaRPr lang="en-US" dirty="0"/>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Subtitle</a:t>
            </a:r>
            <a:endParaRPr lang="en-US" dirty="0"/>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smtClean="0"/>
              <a:t>Presenter 2</a:t>
            </a:r>
            <a:endParaRPr lang="en-US" dirty="0"/>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Tree>
    <p:extLst>
      <p:ext uri="{BB962C8B-B14F-4D97-AF65-F5344CB8AC3E}">
        <p14:creationId xmlns:p14="http://schemas.microsoft.com/office/powerpoint/2010/main" val="14876170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3" name="Rectangle 2"/>
          <p:cNvSpPr/>
          <p:nvPr userDrawn="1"/>
        </p:nvSpPr>
        <p:spPr>
          <a:xfrm>
            <a:off x="4823209" y="1255713"/>
            <a:ext cx="4119179" cy="995118"/>
          </a:xfrm>
          <a:prstGeom prst="rect">
            <a:avLst/>
          </a:prstGeom>
        </p:spPr>
        <p:style>
          <a:lnRef idx="0">
            <a:schemeClr val="accent3"/>
          </a:lnRef>
          <a:fillRef idx="3">
            <a:schemeClr val="accent3"/>
          </a:fillRef>
          <a:effectRef idx="3">
            <a:schemeClr val="accent3"/>
          </a:effectRef>
          <a:fontRef idx="minor">
            <a:schemeClr val="lt1"/>
          </a:fontRef>
        </p:style>
        <p:txBody>
          <a:bodyPr lIns="91431" tIns="45716" rIns="91431" bIns="45716" rtlCol="0" anchor="ctr"/>
          <a:lstStyle/>
          <a:p>
            <a:pPr algn="ctr"/>
            <a:endParaRPr lang="en-US" dirty="0"/>
          </a:p>
        </p:txBody>
      </p:sp>
      <p:sp>
        <p:nvSpPr>
          <p:cNvPr id="4" name="Rectangle 3"/>
          <p:cNvSpPr/>
          <p:nvPr userDrawn="1"/>
        </p:nvSpPr>
        <p:spPr>
          <a:xfrm>
            <a:off x="4823209" y="2341268"/>
            <a:ext cx="4119179" cy="4196059"/>
          </a:xfrm>
          <a:prstGeom prst="rect">
            <a:avLst/>
          </a:prstGeom>
        </p:spPr>
        <p:style>
          <a:lnRef idx="0">
            <a:schemeClr val="accent1"/>
          </a:lnRef>
          <a:fillRef idx="3">
            <a:schemeClr val="accent1"/>
          </a:fillRef>
          <a:effectRef idx="3">
            <a:schemeClr val="accent1"/>
          </a:effectRef>
          <a:fontRef idx="minor">
            <a:schemeClr val="lt1"/>
          </a:fontRef>
        </p:style>
        <p:txBody>
          <a:bodyPr lIns="91431" tIns="45716" rIns="91431" bIns="45716" rtlCol="0" anchor="ctr"/>
          <a:lstStyle/>
          <a:p>
            <a:pPr algn="ct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7397954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11/3/2015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11/3/2015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11/3/2015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11/3/2015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11/3/2015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11/3/2015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11/3/2015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dEmphasis">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2910207"/>
            <a:ext cx="6954407" cy="2606675"/>
          </a:xfrm>
          <a:prstGeom prst="rect">
            <a:avLst/>
          </a:prstGeom>
        </p:spPr>
        <p:txBody>
          <a:bodyPr lIns="91431" tIns="45716" rIns="91431" bIns="45716"/>
          <a:lstStyle>
            <a:lvl1pPr marL="0" indent="0" algn="ctr">
              <a:buNone/>
              <a:defRPr sz="2800" b="1">
                <a:solidFill>
                  <a:srgbClr val="92D050"/>
                </a:solidFill>
                <a:latin typeface="Arial" pitchFamily="34" charset="0"/>
                <a:cs typeface="Arial" pitchFamily="34" charset="0"/>
              </a:defRPr>
            </a:lvl1pPr>
          </a:lstStyle>
          <a:p>
            <a:pPr lvl="0"/>
            <a:r>
              <a:rPr lang="en-US" dirty="0" smtClean="0"/>
              <a:t>Question / Emphasis Slide</a:t>
            </a:r>
            <a:endParaRPr lang="en-US" dirty="0"/>
          </a:p>
        </p:txBody>
      </p:sp>
    </p:spTree>
    <p:extLst>
      <p:ext uri="{BB962C8B-B14F-4D97-AF65-F5344CB8AC3E}">
        <p14:creationId xmlns:p14="http://schemas.microsoft.com/office/powerpoint/2010/main" val="22382543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smtClean="0"/>
              <a:t>Presenter 1</a:t>
            </a:r>
            <a:endParaRPr lang="en-US" dirty="0"/>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Title:</a:t>
            </a:r>
            <a:endParaRPr lang="en-US" dirty="0"/>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Subtitle</a:t>
            </a:r>
            <a:endParaRPr lang="en-US" dirty="0"/>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smtClean="0"/>
              <a:t>Presenter 2</a:t>
            </a:r>
            <a:endParaRPr lang="en-US" dirty="0"/>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Tree>
    <p:extLst>
      <p:ext uri="{BB962C8B-B14F-4D97-AF65-F5344CB8AC3E}">
        <p14:creationId xmlns:p14="http://schemas.microsoft.com/office/powerpoint/2010/main" val="148761708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7725860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smtClean="0"/>
              <a:t>Divider Slide</a:t>
            </a:r>
            <a:endParaRPr lang="en-US" dirty="0"/>
          </a:p>
        </p:txBody>
      </p:sp>
    </p:spTree>
    <p:extLst>
      <p:ext uri="{BB962C8B-B14F-4D97-AF65-F5344CB8AC3E}">
        <p14:creationId xmlns:p14="http://schemas.microsoft.com/office/powerpoint/2010/main" val="5795380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78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hasis or Questio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1538246"/>
            <a:ext cx="6954407" cy="3751604"/>
          </a:xfrm>
          <a:prstGeom prst="rect">
            <a:avLst/>
          </a:prstGeom>
        </p:spPr>
        <p:txBody>
          <a:bodyPr lIns="91431" tIns="45716" rIns="91431" bIns="45716" anchor="ctr" anchorCtr="0"/>
          <a:lstStyle>
            <a:lvl1pPr marL="0" indent="0" algn="ctr">
              <a:buNone/>
              <a:defRPr sz="2800" b="1">
                <a:solidFill>
                  <a:srgbClr val="92D050"/>
                </a:solidFill>
                <a:latin typeface="Arial" pitchFamily="34" charset="0"/>
                <a:cs typeface="Arial" pitchFamily="34" charset="0"/>
              </a:defRPr>
            </a:lvl1pPr>
          </a:lstStyle>
          <a:p>
            <a:pPr lvl="0"/>
            <a:r>
              <a:rPr lang="en-US" dirty="0" smtClean="0"/>
              <a:t>Question / Emphasis Slide</a:t>
            </a:r>
            <a:endParaRPr lang="en-US" dirty="0"/>
          </a:p>
        </p:txBody>
      </p:sp>
    </p:spTree>
    <p:extLst>
      <p:ext uri="{BB962C8B-B14F-4D97-AF65-F5344CB8AC3E}">
        <p14:creationId xmlns:p14="http://schemas.microsoft.com/office/powerpoint/2010/main" val="28907130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61766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smtClean="0"/>
              <a:t>Divider Slide</a:t>
            </a:r>
            <a:endParaRPr lang="en-US" dirty="0"/>
          </a:p>
        </p:txBody>
      </p:sp>
    </p:spTree>
    <p:extLst>
      <p:ext uri="{BB962C8B-B14F-4D97-AF65-F5344CB8AC3E}">
        <p14:creationId xmlns:p14="http://schemas.microsoft.com/office/powerpoint/2010/main" val="579538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31482913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7725860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20526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 y="778774"/>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smtClean="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endParaRPr lang="en-US" sz="600" b="0" dirty="0">
              <a:solidFill>
                <a:srgbClr val="6A737B"/>
              </a:solidFill>
              <a:latin typeface="Franklin Gothic Book"/>
              <a:cs typeface="Franklin Gothic Book"/>
            </a:endParaRP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pic>
        <p:nvPicPr>
          <p:cNvPr id="16" name="Picture 15" descr="DevAcademy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200" y="268477"/>
            <a:ext cx="2435860" cy="500139"/>
          </a:xfrm>
          <a:prstGeom prst="rect">
            <a:avLst/>
          </a:prstGeom>
        </p:spPr>
      </p:pic>
    </p:spTree>
    <p:extLst>
      <p:ext uri="{BB962C8B-B14F-4D97-AF65-F5344CB8AC3E}">
        <p14:creationId xmlns:p14="http://schemas.microsoft.com/office/powerpoint/2010/main" val="23335587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4" r:id="rId3"/>
  </p:sldLayoutIdLst>
  <p:timing>
    <p:tnLst>
      <p:par>
        <p:cTn id="1" dur="indefinite" restart="never" nodeType="tmRoot"/>
      </p:par>
    </p:tnLst>
  </p:timing>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 y="317290"/>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smtClean="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endParaRPr lang="en-US" sz="600" b="0" dirty="0">
              <a:solidFill>
                <a:srgbClr val="6A737B"/>
              </a:solidFill>
              <a:latin typeface="Franklin Gothic Book"/>
              <a:cs typeface="Franklin Gothic Book"/>
            </a:endParaRP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643045473"/>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flipV="1">
            <a:off x="0" y="6559135"/>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a:t>
            </a:r>
            <a:r>
              <a:rPr lang="en-US" sz="600" b="0" dirty="0" smtClean="0">
                <a:solidFill>
                  <a:schemeClr val="bg1">
                    <a:lumMod val="50000"/>
                  </a:schemeClr>
                </a:solidFill>
                <a:latin typeface="+mn-lt"/>
                <a:cs typeface="Arial" charset="0"/>
              </a:rPr>
              <a:t>2011 </a:t>
            </a:r>
            <a:r>
              <a:rPr lang="en-US" sz="600" b="0" dirty="0">
                <a:solidFill>
                  <a:schemeClr val="bg1">
                    <a:lumMod val="50000"/>
                  </a:schemeClr>
                </a:solidFill>
                <a:latin typeface="+mn-lt"/>
                <a:cs typeface="Arial" charset="0"/>
              </a:rPr>
              <a:t>Cerner Corporation. All rights reserved. This document contains Cerner confidential and/or proprietary information which may not be reproduced or transmitted without the express written consent of </a:t>
            </a:r>
            <a:r>
              <a:rPr lang="en-US" sz="600" b="0" dirty="0" smtClean="0">
                <a:solidFill>
                  <a:schemeClr val="bg1">
                    <a:lumMod val="50000"/>
                  </a:schemeClr>
                </a:solidFill>
                <a:latin typeface="+mn-lt"/>
                <a:cs typeface="Arial" charset="0"/>
              </a:rPr>
              <a:t>Cerner.</a:t>
            </a:r>
            <a:endParaRPr lang="en-US" sz="600" b="0" dirty="0">
              <a:solidFill>
                <a:schemeClr val="bg1">
                  <a:lumMod val="50000"/>
                </a:schemeClr>
              </a:solidFill>
              <a:latin typeface="+mn-lt"/>
              <a:cs typeface="Arial" charset="0"/>
            </a:endParaRPr>
          </a:p>
        </p:txBody>
      </p:sp>
      <p:sp>
        <p:nvSpPr>
          <p:cNvPr id="6" name="TextBox 5"/>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a:t>
            </a:r>
            <a:r>
              <a:rPr lang="en-US" sz="600" b="0" dirty="0" smtClean="0">
                <a:solidFill>
                  <a:schemeClr val="bg1">
                    <a:lumMod val="50000"/>
                  </a:schemeClr>
                </a:solidFill>
                <a:latin typeface="+mn-lt"/>
                <a:cs typeface="Arial" charset="0"/>
              </a:rPr>
              <a:t>2013 </a:t>
            </a:r>
            <a:r>
              <a:rPr lang="en-US" sz="600" b="0" dirty="0">
                <a:solidFill>
                  <a:schemeClr val="bg1">
                    <a:lumMod val="50000"/>
                  </a:schemeClr>
                </a:solidFill>
                <a:latin typeface="+mn-lt"/>
                <a:cs typeface="Arial" charset="0"/>
              </a:rPr>
              <a:t>Cerner Corporation. All rights reserved. This document contains Cerner confidential and/or proprietary information which may not be reproduced or transmitted without the express written consent of </a:t>
            </a:r>
            <a:r>
              <a:rPr lang="en-US" sz="600" b="0" dirty="0" smtClean="0">
                <a:solidFill>
                  <a:schemeClr val="bg1">
                    <a:lumMod val="50000"/>
                  </a:schemeClr>
                </a:solidFill>
                <a:latin typeface="+mn-lt"/>
                <a:cs typeface="Arial" charset="0"/>
              </a:rPr>
              <a:t>Cerner.</a:t>
            </a:r>
            <a:endParaRPr lang="en-US" sz="600" b="0" dirty="0">
              <a:solidFill>
                <a:schemeClr val="bg1">
                  <a:lumMod val="50000"/>
                </a:schemeClr>
              </a:solidFill>
              <a:latin typeface="+mn-lt"/>
              <a:cs typeface="Arial" charset="0"/>
            </a:endParaRPr>
          </a:p>
        </p:txBody>
      </p:sp>
      <p:sp>
        <p:nvSpPr>
          <p:cNvPr id="13" name="Title 1"/>
          <p:cNvSpPr txBox="1">
            <a:spLocks/>
          </p:cNvSpPr>
          <p:nvPr/>
        </p:nvSpPr>
        <p:spPr>
          <a:xfrm>
            <a:off x="331315" y="1772565"/>
            <a:ext cx="4626767" cy="1295756"/>
          </a:xfrm>
          <a:prstGeom prst="rect">
            <a:avLst/>
          </a:prstGeom>
          <a:ln>
            <a:noFill/>
          </a:ln>
        </p:spPr>
        <p:txBody>
          <a:bodyPr lIns="91431" tIns="45716" rIns="91431" bIns="45716"/>
          <a:lstStyle>
            <a:lvl1pPr algn="l" defTabSz="457200" rtl="0" eaLnBrk="1" latinLnBrk="0" hangingPunct="1">
              <a:spcBef>
                <a:spcPct val="0"/>
              </a:spcBef>
              <a:buNone/>
              <a:defRPr sz="3000" kern="1200">
                <a:solidFill>
                  <a:schemeClr val="tx1"/>
                </a:solidFill>
                <a:latin typeface="Franklin Gothic Demi"/>
                <a:ea typeface="+mj-ea"/>
                <a:cs typeface="Franklin Gothic Demi"/>
              </a:defRPr>
            </a:lvl1pPr>
          </a:lstStyle>
          <a:p>
            <a:pPr>
              <a:lnSpc>
                <a:spcPct val="110000"/>
              </a:lnSpc>
            </a:pPr>
            <a:r>
              <a:rPr lang="en-US" sz="2600" dirty="0" smtClean="0">
                <a:solidFill>
                  <a:schemeClr val="bg1"/>
                </a:solidFill>
              </a:rPr>
              <a:t>Divider Slide</a:t>
            </a:r>
            <a:endParaRPr lang="en-US" sz="2600" dirty="0">
              <a:solidFill>
                <a:srgbClr val="0D80CC"/>
              </a:solidFill>
            </a:endParaRPr>
          </a:p>
        </p:txBody>
      </p:sp>
      <p:pic>
        <p:nvPicPr>
          <p:cNvPr id="10" name="Picture 9" descr="head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 y="2599712"/>
            <a:ext cx="8717280" cy="916698"/>
          </a:xfrm>
          <a:prstGeom prst="rect">
            <a:avLst/>
          </a:prstGeom>
        </p:spPr>
      </p:pic>
    </p:spTree>
    <p:extLst>
      <p:ext uri="{BB962C8B-B14F-4D97-AF65-F5344CB8AC3E}">
        <p14:creationId xmlns:p14="http://schemas.microsoft.com/office/powerpoint/2010/main" val="1635932854"/>
      </p:ext>
    </p:extLst>
  </p:cSld>
  <p:clrMap bg1="lt1" tx1="dk1" bg2="lt2" tx2="dk2" accent1="accent1" accent2="accent2" accent3="accent3" accent4="accent4" accent5="accent5" accent6="accent6" hlink="hlink" folHlink="folHlink"/>
  <p:sldLayoutIdLst>
    <p:sldLayoutId id="2147483663" r:id="rId1"/>
    <p:sldLayoutId id="2147483683" r:id="rId2"/>
  </p:sldLayoutIdLst>
  <p:timing>
    <p:tnLst>
      <p:par>
        <p:cTn id="1" dur="indefinite" restart="never" nodeType="tmRoot"/>
      </p:par>
    </p:tnLst>
  </p:timing>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a:t>
            </a:r>
            <a:r>
              <a:rPr lang="en-US" sz="600" b="0" dirty="0" smtClean="0">
                <a:solidFill>
                  <a:schemeClr val="bg1">
                    <a:lumMod val="50000"/>
                  </a:schemeClr>
                </a:solidFill>
                <a:latin typeface="+mn-lt"/>
                <a:cs typeface="Arial" charset="0"/>
              </a:rPr>
              <a:t>2013 </a:t>
            </a:r>
            <a:r>
              <a:rPr lang="en-US" sz="600" b="0" dirty="0">
                <a:solidFill>
                  <a:schemeClr val="bg1">
                    <a:lumMod val="50000"/>
                  </a:schemeClr>
                </a:solidFill>
                <a:latin typeface="+mn-lt"/>
                <a:cs typeface="Arial" charset="0"/>
              </a:rPr>
              <a:t>Cerner Corporation. All rights reserved. This document contains Cerner confidential and/or proprietary information which may not be reproduced or transmitted without the express written consent of </a:t>
            </a:r>
            <a:r>
              <a:rPr lang="en-US" sz="600" b="0" dirty="0" smtClean="0">
                <a:solidFill>
                  <a:schemeClr val="bg1">
                    <a:lumMod val="50000"/>
                  </a:schemeClr>
                </a:solidFill>
                <a:latin typeface="+mn-lt"/>
                <a:cs typeface="Arial" charset="0"/>
              </a:rPr>
              <a:t>Cerner.</a:t>
            </a:r>
            <a:endParaRPr lang="en-US" sz="600" b="0" dirty="0">
              <a:solidFill>
                <a:schemeClr val="bg1">
                  <a:lumMod val="50000"/>
                </a:schemeClr>
              </a:solidFill>
              <a:latin typeface="+mn-lt"/>
              <a:cs typeface="Arial" charset="0"/>
            </a:endParaRPr>
          </a:p>
        </p:txBody>
      </p:sp>
      <p:sp>
        <p:nvSpPr>
          <p:cNvPr id="10" name="Right Triangle 9"/>
          <p:cNvSpPr/>
          <p:nvPr/>
        </p:nvSpPr>
        <p:spPr>
          <a:xfrm rot="15203476">
            <a:off x="7461120" y="380094"/>
            <a:ext cx="1163853" cy="97002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7" name="Rectangle 6"/>
          <p:cNvSpPr/>
          <p:nvPr/>
        </p:nvSpPr>
        <p:spPr>
          <a:xfrm flipV="1">
            <a:off x="0" y="932566"/>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304676778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iming>
    <p:tnLst>
      <p:par>
        <p:cTn id="1" dur="indefinite" restart="never" nodeType="tmRoot"/>
      </p:par>
    </p:tnLst>
  </p:timing>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11/3/2015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Rajashekar</a:t>
            </a:r>
            <a:endParaRPr lang="en-US" dirty="0"/>
          </a:p>
        </p:txBody>
      </p:sp>
      <p:sp>
        <p:nvSpPr>
          <p:cNvPr id="9" name="Text Placeholder 8"/>
          <p:cNvSpPr>
            <a:spLocks noGrp="1"/>
          </p:cNvSpPr>
          <p:nvPr>
            <p:ph type="body" sz="quarter" idx="10"/>
          </p:nvPr>
        </p:nvSpPr>
        <p:spPr>
          <a:xfrm>
            <a:off x="1061254" y="2272715"/>
            <a:ext cx="7523035" cy="581025"/>
          </a:xfrm>
        </p:spPr>
        <p:txBody>
          <a:bodyPr/>
          <a:lstStyle/>
          <a:p>
            <a:r>
              <a:rPr lang="en-US" dirty="0" smtClean="0"/>
              <a:t>Introduction to Design Patterns</a:t>
            </a:r>
            <a:endParaRPr lang="en-US" dirty="0"/>
          </a:p>
        </p:txBody>
      </p:sp>
      <p:sp>
        <p:nvSpPr>
          <p:cNvPr id="10" name="Text Placeholder 9"/>
          <p:cNvSpPr>
            <a:spLocks noGrp="1"/>
          </p:cNvSpPr>
          <p:nvPr>
            <p:ph type="body" sz="quarter" idx="11"/>
          </p:nvPr>
        </p:nvSpPr>
        <p:spPr/>
        <p:txBody>
          <a:bodyPr/>
          <a:lstStyle/>
          <a:p>
            <a:r>
              <a:rPr lang="en-US" sz="1800" dirty="0" smtClean="0"/>
              <a:t>Complete Traversal</a:t>
            </a:r>
            <a:endParaRPr lang="en-US" sz="1800" dirty="0"/>
          </a:p>
        </p:txBody>
      </p:sp>
      <p:sp>
        <p:nvSpPr>
          <p:cNvPr id="11" name="Text Placeholder 10"/>
          <p:cNvSpPr>
            <a:spLocks noGrp="1"/>
          </p:cNvSpPr>
          <p:nvPr>
            <p:ph type="body" sz="quarter" idx="12"/>
          </p:nvPr>
        </p:nvSpPr>
        <p:spPr/>
        <p:txBody>
          <a:bodyPr/>
          <a:lstStyle/>
          <a:p>
            <a:r>
              <a:rPr lang="en-US" dirty="0" smtClean="0"/>
              <a:t>Chandra Shekar</a:t>
            </a:r>
            <a:endParaRPr lang="en-US" dirty="0"/>
          </a:p>
        </p:txBody>
      </p:sp>
      <p:sp>
        <p:nvSpPr>
          <p:cNvPr id="12" name="Text Placeholder 11"/>
          <p:cNvSpPr>
            <a:spLocks noGrp="1"/>
          </p:cNvSpPr>
          <p:nvPr>
            <p:ph type="body" sz="quarter" idx="13"/>
          </p:nvPr>
        </p:nvSpPr>
        <p:spPr/>
        <p:txBody>
          <a:bodyPr/>
          <a:lstStyle/>
          <a:p>
            <a:endParaRPr lang="en-US" dirty="0"/>
          </a:p>
        </p:txBody>
      </p:sp>
      <p:sp>
        <p:nvSpPr>
          <p:cNvPr id="13" name="Text Placeholder 12"/>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817496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Adapter</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 </a:t>
            </a:r>
            <a:r>
              <a:rPr lang="en-US" dirty="0"/>
              <a:t/>
            </a:r>
            <a:br>
              <a:rPr lang="en-US" dirty="0"/>
            </a:br>
            <a:r>
              <a:rPr lang="en-US" dirty="0" smtClean="0"/>
              <a:t>	</a:t>
            </a:r>
          </a:p>
          <a:p>
            <a:r>
              <a:rPr lang="en-US" dirty="0"/>
              <a:t>	Objects Adapters - Based on Delegation</a:t>
            </a:r>
            <a:r>
              <a:rPr lang="en-US" dirty="0" smtClean="0"/>
              <a:t>.</a:t>
            </a:r>
          </a:p>
          <a:p>
            <a:r>
              <a:rPr lang="en-US" dirty="0" smtClean="0"/>
              <a:t> Class </a:t>
            </a:r>
            <a:r>
              <a:rPr lang="en-US" dirty="0"/>
              <a:t>Adapters - Based on (Multiple) Inheritance</a:t>
            </a:r>
          </a:p>
          <a:p>
            <a:r>
              <a:rPr lang="en-US" dirty="0" smtClean="0"/>
              <a:t> Two way Adapters.</a:t>
            </a:r>
            <a:endParaRPr lang="en-US" dirty="0"/>
          </a:p>
          <a:p>
            <a:pPr marL="0" indent="0">
              <a:buNone/>
            </a:pPr>
            <a:r>
              <a:rPr lang="en-US" b="1" i="1" dirty="0"/>
              <a:t>	</a:t>
            </a:r>
            <a:endParaRPr lang="en-US" dirty="0" smtClean="0"/>
          </a:p>
          <a:p>
            <a:pPr marL="0" indent="0">
              <a:buNone/>
            </a:pPr>
            <a:r>
              <a:rPr lang="en-US" sz="1800" dirty="0" smtClean="0"/>
              <a:t>.</a:t>
            </a:r>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447591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2695903"/>
            <a:ext cx="8666693" cy="1166649"/>
          </a:xfrm>
        </p:spPr>
        <p:txBody>
          <a:bodyPr/>
          <a:lstStyle/>
          <a:p>
            <a:r>
              <a:rPr lang="en-US" dirty="0" smtClean="0"/>
              <a:t>DEMO</a:t>
            </a:r>
            <a:endParaRPr lang="en-US" dirty="0"/>
          </a:p>
        </p:txBody>
      </p:sp>
    </p:spTree>
    <p:extLst>
      <p:ext uri="{BB962C8B-B14F-4D97-AF65-F5344CB8AC3E}">
        <p14:creationId xmlns:p14="http://schemas.microsoft.com/office/powerpoint/2010/main" val="2314188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endParaRPr lang="en-US" b="1" dirty="0"/>
          </a:p>
          <a:p>
            <a:r>
              <a:rPr lang="en-US" dirty="0"/>
              <a:t>The intent of this pattern is to compose objects into tree structures to represent part-whole hierarchies.</a:t>
            </a:r>
          </a:p>
          <a:p>
            <a:r>
              <a:rPr lang="en-US" dirty="0"/>
              <a:t>Composite lets clients treat individual objects and compositions of objects uniformly.</a:t>
            </a:r>
          </a:p>
        </p:txBody>
      </p:sp>
      <p:sp>
        <p:nvSpPr>
          <p:cNvPr id="2" name="Title 1"/>
          <p:cNvSpPr>
            <a:spLocks noGrp="1"/>
          </p:cNvSpPr>
          <p:nvPr>
            <p:ph type="title"/>
          </p:nvPr>
        </p:nvSpPr>
        <p:spPr/>
        <p:txBody>
          <a:bodyPr/>
          <a:lstStyle/>
          <a:p>
            <a:pPr algn="l"/>
            <a:r>
              <a:rPr lang="en-US" dirty="0" smtClean="0"/>
              <a:t>Structural Design Pattern – </a:t>
            </a:r>
            <a:r>
              <a:rPr lang="en-US" dirty="0" smtClean="0">
                <a:solidFill>
                  <a:srgbClr val="2020E8"/>
                </a:solidFill>
              </a:rPr>
              <a:t>Composite</a:t>
            </a:r>
            <a:endParaRPr lang="en-US" dirty="0">
              <a:solidFill>
                <a:srgbClr val="2020E8"/>
              </a:solidFill>
            </a:endParaRPr>
          </a:p>
        </p:txBody>
      </p:sp>
    </p:spTree>
    <p:extLst>
      <p:ext uri="{BB962C8B-B14F-4D97-AF65-F5344CB8AC3E}">
        <p14:creationId xmlns:p14="http://schemas.microsoft.com/office/powerpoint/2010/main" val="2525287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28018" y="1729278"/>
            <a:ext cx="8516539" cy="4529631"/>
          </a:xfr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05927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smtClean="0"/>
              <a:t>Implementation:</a:t>
            </a:r>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Structural Design Pattern – </a:t>
            </a:r>
            <a:r>
              <a:rPr lang="en-US" dirty="0">
                <a:solidFill>
                  <a:srgbClr val="2020E8"/>
                </a:solidFill>
              </a:rPr>
              <a:t>Composite</a:t>
            </a:r>
            <a:endParaRPr lang="en-US" dirty="0"/>
          </a:p>
        </p:txBody>
      </p:sp>
      <p:pic>
        <p:nvPicPr>
          <p:cNvPr id="4098" name="Picture 2" descr="Composite Pattern Implementation - UML 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718441"/>
            <a:ext cx="8777685" cy="444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93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92056" y="1513490"/>
            <a:ext cx="8350494" cy="4550269"/>
          </a:xfrm>
        </p:spPr>
      </p:pic>
      <p:sp>
        <p:nvSpPr>
          <p:cNvPr id="3" name="Title 2"/>
          <p:cNvSpPr>
            <a:spLocks noGrp="1"/>
          </p:cNvSpPr>
          <p:nvPr>
            <p:ph type="title"/>
          </p:nvPr>
        </p:nvSpPr>
        <p:spPr/>
        <p:txBody>
          <a:bodyPr/>
          <a:lstStyle/>
          <a:p>
            <a:r>
              <a:rPr lang="en-US" dirty="0" smtClean="0"/>
              <a:t>Example…Demo</a:t>
            </a:r>
            <a:endParaRPr lang="en-US" dirty="0"/>
          </a:p>
        </p:txBody>
      </p:sp>
    </p:spTree>
    <p:extLst>
      <p:ext uri="{BB962C8B-B14F-4D97-AF65-F5344CB8AC3E}">
        <p14:creationId xmlns:p14="http://schemas.microsoft.com/office/powerpoint/2010/main" val="73523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66275" y="1500845"/>
            <a:ext cx="8376275" cy="4568878"/>
          </a:xfrm>
        </p:spPr>
      </p:pic>
      <p:sp>
        <p:nvSpPr>
          <p:cNvPr id="3" name="Title 2"/>
          <p:cNvSpPr>
            <a:spLocks noGrp="1"/>
          </p:cNvSpPr>
          <p:nvPr>
            <p:ph type="title"/>
          </p:nvPr>
        </p:nvSpPr>
        <p:spPr/>
        <p:txBody>
          <a:bodyPr/>
          <a:lstStyle/>
          <a:p>
            <a:r>
              <a:rPr lang="en-US" dirty="0" smtClean="0"/>
              <a:t>Demo –Example…</a:t>
            </a:r>
            <a:endParaRPr lang="en-US" dirty="0"/>
          </a:p>
        </p:txBody>
      </p:sp>
    </p:spTree>
    <p:extLst>
      <p:ext uri="{BB962C8B-B14F-4D97-AF65-F5344CB8AC3E}">
        <p14:creationId xmlns:p14="http://schemas.microsoft.com/office/powerpoint/2010/main" val="78528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t>
            </a:r>
            <a:r>
              <a:rPr lang="en-US" dirty="0">
                <a:solidFill>
                  <a:srgbClr val="2020E8"/>
                </a:solidFill>
              </a:rPr>
              <a:t>Composite</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a:t>
            </a:r>
          </a:p>
          <a:p>
            <a:pPr marL="0" indent="0">
              <a:buNone/>
            </a:pPr>
            <a:endParaRPr lang="en-US" sz="1800" dirty="0" smtClean="0"/>
          </a:p>
          <a:p>
            <a:r>
              <a:rPr lang="en-US" sz="2400" dirty="0"/>
              <a:t>The composite pattern applies when there is a part-whole hierarchy of objects and a client needs to deal with objects uniformly regardless of the fact that an object might be a leaf or a branch.</a:t>
            </a:r>
          </a:p>
          <a:p>
            <a:pPr marL="0" indent="0">
              <a:buNone/>
            </a:pPr>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1163646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t>
            </a:r>
            <a:r>
              <a:rPr lang="en-US" dirty="0">
                <a:solidFill>
                  <a:srgbClr val="2020E8"/>
                </a:solidFill>
              </a:rPr>
              <a:t>Composite</a:t>
            </a:r>
            <a:endParaRPr lang="en-US" dirty="0">
              <a:solidFill>
                <a:srgbClr val="002060"/>
              </a:solidFill>
            </a:endParaRPr>
          </a:p>
        </p:txBody>
      </p:sp>
      <p:sp>
        <p:nvSpPr>
          <p:cNvPr id="6" name="Content Placeholder 4"/>
          <p:cNvSpPr txBox="1">
            <a:spLocks/>
          </p:cNvSpPr>
          <p:nvPr/>
        </p:nvSpPr>
        <p:spPr>
          <a:xfrm>
            <a:off x="334962" y="97533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a:t>
            </a:r>
            <a:endParaRPr lang="en-US" sz="1800" dirty="0" smtClean="0"/>
          </a:p>
          <a:p>
            <a:r>
              <a:rPr lang="en-US" sz="2400" dirty="0"/>
              <a:t>Example - Graphics Drawing </a:t>
            </a:r>
            <a:r>
              <a:rPr lang="en-US" sz="2400" dirty="0" smtClean="0"/>
              <a:t>Editor</a:t>
            </a:r>
            <a:r>
              <a:rPr lang="en-US" sz="2400" b="1" dirty="0" smtClean="0"/>
              <a:t> , </a:t>
            </a:r>
            <a:r>
              <a:rPr lang="en-US" dirty="0"/>
              <a:t>File System</a:t>
            </a:r>
            <a:r>
              <a:rPr lang="en-US" sz="2400" b="1" dirty="0" smtClean="0"/>
              <a:t>.</a:t>
            </a:r>
            <a:endParaRPr lang="en-US" sz="2400" b="1" dirty="0"/>
          </a:p>
          <a:p>
            <a:pPr marL="0" indent="0">
              <a:buNone/>
            </a:pPr>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pic>
        <p:nvPicPr>
          <p:cNvPr id="6148" name="Picture 4" descr="Composite Pattern Alternative Implementation - UML 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1" y="1860332"/>
            <a:ext cx="8906347" cy="447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974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t>
            </a:r>
            <a:r>
              <a:rPr lang="en-US" dirty="0">
                <a:solidFill>
                  <a:srgbClr val="2020E8"/>
                </a:solidFill>
              </a:rPr>
              <a:t>Composite</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 </a:t>
            </a:r>
            <a:r>
              <a:rPr lang="en-US" dirty="0"/>
              <a:t/>
            </a:r>
            <a:br>
              <a:rPr lang="en-US" dirty="0"/>
            </a:br>
            <a:r>
              <a:rPr lang="en-US" dirty="0" smtClean="0"/>
              <a:t>	</a:t>
            </a:r>
          </a:p>
          <a:p>
            <a:r>
              <a:rPr lang="en-US" dirty="0"/>
              <a:t>	</a:t>
            </a:r>
            <a:r>
              <a:rPr lang="en-US" sz="2400" dirty="0" smtClean="0"/>
              <a:t>Graphics User Interface.</a:t>
            </a:r>
          </a:p>
          <a:p>
            <a:r>
              <a:rPr lang="en-US" sz="2400" dirty="0"/>
              <a:t> </a:t>
            </a:r>
            <a:r>
              <a:rPr lang="en-US" sz="2400" dirty="0" smtClean="0"/>
              <a:t>File System. </a:t>
            </a:r>
            <a:endParaRPr lang="en-US" sz="2400" dirty="0"/>
          </a:p>
          <a:p>
            <a:pPr marL="0" indent="0">
              <a:buNone/>
            </a:pPr>
            <a:r>
              <a:rPr lang="en-US" b="1" i="1" dirty="0"/>
              <a:t>	</a:t>
            </a:r>
            <a:r>
              <a:rPr lang="en-US" sz="1800" dirty="0" smtClean="0"/>
              <a:t>.</a:t>
            </a:r>
            <a:endParaRPr lang="en-US" sz="1800" b="1" dirty="0"/>
          </a:p>
          <a:p>
            <a:pPr marL="0" indent="0">
              <a:buNone/>
            </a:pPr>
            <a:r>
              <a:rPr lang="en-US" sz="1800" dirty="0"/>
              <a:t>The composite pattern defines class hierarchies consisting of primitive objects and composite </a:t>
            </a:r>
            <a:r>
              <a:rPr lang="en-US" sz="1800" dirty="0" smtClean="0"/>
              <a:t>objects.</a:t>
            </a:r>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4234347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sz="quarter" idx="11"/>
          </p:nvPr>
        </p:nvSpPr>
        <p:spPr>
          <a:xfrm>
            <a:off x="175857" y="970355"/>
            <a:ext cx="8807450" cy="4708525"/>
          </a:xfrm>
        </p:spPr>
        <p:txBody>
          <a:bodyPr/>
          <a:lstStyle/>
          <a:p>
            <a:pPr marL="0" indent="0">
              <a:buNone/>
            </a:pPr>
            <a:endParaRPr lang="en-US" sz="4000" dirty="0"/>
          </a:p>
          <a:p>
            <a:r>
              <a:rPr lang="en-US" sz="3200" dirty="0" smtClean="0"/>
              <a:t>Structural Design Patterns.</a:t>
            </a:r>
          </a:p>
          <a:p>
            <a:pPr marL="0" indent="0">
              <a:buNone/>
            </a:pPr>
            <a:endParaRPr lang="en-US" sz="3600" dirty="0" smtClean="0"/>
          </a:p>
          <a:p>
            <a:endParaRPr lang="en-US" sz="3600" dirty="0" smtClean="0"/>
          </a:p>
          <a:p>
            <a:endParaRPr lang="en-US" sz="3600" dirty="0"/>
          </a:p>
          <a:p>
            <a:endParaRPr lang="en-US" dirty="0"/>
          </a:p>
        </p:txBody>
      </p:sp>
      <p:sp>
        <p:nvSpPr>
          <p:cNvPr id="2" name="Title 1"/>
          <p:cNvSpPr>
            <a:spLocks noGrp="1"/>
          </p:cNvSpPr>
          <p:nvPr>
            <p:ph type="title"/>
          </p:nvPr>
        </p:nvSpPr>
        <p:spPr/>
        <p:txBody>
          <a:bodyPr/>
          <a:lstStyle/>
          <a:p>
            <a:pPr algn="l"/>
            <a:r>
              <a:rPr lang="en-US" dirty="0" smtClean="0"/>
              <a:t>Agenda</a:t>
            </a:r>
            <a:endParaRPr lang="en-US" dirty="0"/>
          </a:p>
        </p:txBody>
      </p:sp>
    </p:spTree>
    <p:extLst>
      <p:ext uri="{BB962C8B-B14F-4D97-AF65-F5344CB8AC3E}">
        <p14:creationId xmlns:p14="http://schemas.microsoft.com/office/powerpoint/2010/main" val="4156619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2695903"/>
            <a:ext cx="8666693" cy="1166649"/>
          </a:xfrm>
        </p:spPr>
        <p:txBody>
          <a:bodyPr/>
          <a:lstStyle/>
          <a:p>
            <a:r>
              <a:rPr lang="en-US" dirty="0" smtClean="0"/>
              <a:t>DEMO</a:t>
            </a:r>
            <a:endParaRPr lang="en-US" dirty="0"/>
          </a:p>
        </p:txBody>
      </p:sp>
    </p:spTree>
    <p:extLst>
      <p:ext uri="{BB962C8B-B14F-4D97-AF65-F5344CB8AC3E}">
        <p14:creationId xmlns:p14="http://schemas.microsoft.com/office/powerpoint/2010/main" val="1994192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The intent of this pattern is to provide a </a:t>
            </a:r>
            <a:r>
              <a:rPr lang="en-US" dirty="0" smtClean="0"/>
              <a:t>“Placeholder” </a:t>
            </a:r>
            <a:r>
              <a:rPr lang="en-US" dirty="0"/>
              <a:t>for an object to control references to it.</a:t>
            </a:r>
          </a:p>
        </p:txBody>
      </p:sp>
      <p:sp>
        <p:nvSpPr>
          <p:cNvPr id="2" name="Title 1"/>
          <p:cNvSpPr>
            <a:spLocks noGrp="1"/>
          </p:cNvSpPr>
          <p:nvPr>
            <p:ph type="title"/>
          </p:nvPr>
        </p:nvSpPr>
        <p:spPr/>
        <p:txBody>
          <a:bodyPr/>
          <a:lstStyle/>
          <a:p>
            <a:pPr algn="l"/>
            <a:r>
              <a:rPr lang="en-US" dirty="0" smtClean="0"/>
              <a:t>Structural Design Pattern – </a:t>
            </a:r>
            <a:r>
              <a:rPr lang="en-US" dirty="0" smtClean="0">
                <a:solidFill>
                  <a:srgbClr val="F88025"/>
                </a:solidFill>
              </a:rPr>
              <a:t>Proxy</a:t>
            </a:r>
            <a:endParaRPr lang="en-US" dirty="0">
              <a:solidFill>
                <a:srgbClr val="F88025"/>
              </a:solidFill>
            </a:endParaRPr>
          </a:p>
        </p:txBody>
      </p:sp>
    </p:spTree>
    <p:extLst>
      <p:ext uri="{BB962C8B-B14F-4D97-AF65-F5344CB8AC3E}">
        <p14:creationId xmlns:p14="http://schemas.microsoft.com/office/powerpoint/2010/main" val="1473419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ph sz="quarter" idx="11"/>
          </p:nvPr>
        </p:nvSpPr>
        <p:spPr>
          <a:xfrm>
            <a:off x="175857" y="954590"/>
            <a:ext cx="8659987" cy="3473942"/>
          </a:xfrm>
        </p:spPr>
        <p:txBody>
          <a:bodyPr/>
          <a:lstStyle/>
          <a:p>
            <a:pPr marL="0" indent="0">
              <a:buNone/>
            </a:pPr>
            <a:r>
              <a:rPr lang="en-US" dirty="0">
                <a:solidFill>
                  <a:schemeClr val="accent3"/>
                </a:solidFill>
              </a:rPr>
              <a:t>Implementation</a:t>
            </a:r>
            <a:r>
              <a:rPr lang="en-US" dirty="0" smtClean="0">
                <a:solidFill>
                  <a:schemeClr val="accent3"/>
                </a:solidFill>
              </a:rPr>
              <a:t>:</a:t>
            </a:r>
          </a:p>
          <a:p>
            <a:pPr marL="0" indent="0">
              <a:buNone/>
            </a:pPr>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smtClean="0"/>
              <a:t>Structural Design Pattern – </a:t>
            </a:r>
            <a:r>
              <a:rPr lang="en-US" dirty="0">
                <a:solidFill>
                  <a:srgbClr val="F88025"/>
                </a:solidFill>
              </a:rPr>
              <a:t>Proxy</a:t>
            </a:r>
            <a:endParaRPr lang="en-US" dirty="0">
              <a:solidFill>
                <a:srgbClr val="92D05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56" y="1689856"/>
            <a:ext cx="8321757" cy="4450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21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t>
            </a:r>
            <a:r>
              <a:rPr lang="en-US" dirty="0">
                <a:solidFill>
                  <a:srgbClr val="F88025"/>
                </a:solidFill>
              </a:rPr>
              <a:t>Proxy</a:t>
            </a:r>
            <a:endParaRPr lang="en-US" dirty="0"/>
          </a:p>
        </p:txBody>
      </p:sp>
      <p:sp>
        <p:nvSpPr>
          <p:cNvPr id="6" name="Content Placeholder 4"/>
          <p:cNvSpPr txBox="1">
            <a:spLocks/>
          </p:cNvSpPr>
          <p:nvPr/>
        </p:nvSpPr>
        <p:spPr>
          <a:xfrm>
            <a:off x="182563" y="959572"/>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7BC543"/>
                </a:solidFill>
              </a:rPr>
              <a:t>Applicability &amp; Examples</a:t>
            </a:r>
            <a:r>
              <a:rPr lang="en-US" dirty="0" smtClean="0">
                <a:solidFill>
                  <a:srgbClr val="7BC543"/>
                </a:solidFill>
              </a:rPr>
              <a:t>: </a:t>
            </a:r>
          </a:p>
          <a:p>
            <a:pPr marL="0" indent="0">
              <a:buNone/>
            </a:pPr>
            <a:r>
              <a:rPr lang="en-US" b="1" dirty="0">
                <a:solidFill>
                  <a:srgbClr val="7BC543"/>
                </a:solidFill>
              </a:rPr>
              <a:t>	</a:t>
            </a:r>
            <a:endParaRPr lang="en-US" b="1" dirty="0" smtClean="0">
              <a:solidFill>
                <a:srgbClr val="7BC543"/>
              </a:solidFill>
            </a:endParaRPr>
          </a:p>
          <a:p>
            <a:pPr marL="0" indent="0">
              <a:buNone/>
            </a:pPr>
            <a:r>
              <a:rPr lang="en-US" b="1" dirty="0">
                <a:solidFill>
                  <a:srgbClr val="7BC543"/>
                </a:solidFill>
              </a:rPr>
              <a:t>	</a:t>
            </a:r>
            <a:r>
              <a:rPr lang="en-US" b="1" dirty="0" smtClean="0"/>
              <a:t>The Virtual Proxies.</a:t>
            </a:r>
          </a:p>
          <a:p>
            <a:pPr marL="0" indent="0">
              <a:buNone/>
            </a:pPr>
            <a:r>
              <a:rPr lang="en-US" b="1" dirty="0"/>
              <a:t>	</a:t>
            </a:r>
            <a:r>
              <a:rPr lang="en-US" b="1" dirty="0" smtClean="0"/>
              <a:t>Remote Proxies.</a:t>
            </a:r>
          </a:p>
          <a:p>
            <a:pPr marL="0" indent="0">
              <a:buNone/>
            </a:pPr>
            <a:r>
              <a:rPr lang="en-US" b="1" dirty="0"/>
              <a:t>	</a:t>
            </a:r>
            <a:r>
              <a:rPr lang="en-US" b="1" dirty="0" smtClean="0"/>
              <a:t>Protection Proxies.</a:t>
            </a:r>
          </a:p>
          <a:p>
            <a:pPr marL="0" indent="0">
              <a:buNone/>
            </a:pPr>
            <a:r>
              <a:rPr lang="en-US" b="1" dirty="0" smtClean="0"/>
              <a:t>	Smart References.</a:t>
            </a:r>
            <a:endParaRPr lang="en-US" b="1" dirty="0"/>
          </a:p>
          <a:p>
            <a:pPr marL="0" indent="0">
              <a:buNone/>
            </a:pPr>
            <a:endParaRPr lang="en-US" dirty="0" smtClean="0">
              <a:solidFill>
                <a:srgbClr val="7BC543"/>
              </a:solidFill>
            </a:endParaRPr>
          </a:p>
          <a:p>
            <a:pPr marL="0" indent="0">
              <a:buNone/>
            </a:pPr>
            <a:endParaRPr lang="en-US" dirty="0"/>
          </a:p>
          <a:p>
            <a:pPr marL="0" indent="0">
              <a:buNone/>
            </a:pPr>
            <a:endParaRPr lang="en-US" dirty="0"/>
          </a:p>
          <a:p>
            <a:pPr marL="0" indent="0">
              <a:buNone/>
            </a:pPr>
            <a:endParaRPr lang="en-US" dirty="0" smtClean="0"/>
          </a:p>
          <a:p>
            <a:pPr marL="0" indent="0">
              <a:buNone/>
            </a:pPr>
            <a:endParaRPr lang="en-US" sz="1800" dirty="0" smtClean="0"/>
          </a:p>
          <a:p>
            <a:pPr marL="0" indent="0">
              <a:buNone/>
            </a:pPr>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778645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t>
            </a:r>
            <a:r>
              <a:rPr lang="en-US" dirty="0">
                <a:solidFill>
                  <a:srgbClr val="F88025"/>
                </a:solidFill>
              </a:rPr>
              <a:t>Proxy</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a:t>
            </a:r>
          </a:p>
          <a:p>
            <a:pPr marL="0" indent="0">
              <a:buNone/>
            </a:pPr>
            <a:r>
              <a:rPr lang="en-US" dirty="0" smtClean="0"/>
              <a:t>	</a:t>
            </a:r>
            <a:r>
              <a:rPr lang="en-US" b="1" dirty="0"/>
              <a:t> Java Remote Method Invocation (RMI)</a:t>
            </a:r>
          </a:p>
          <a:p>
            <a:pPr marL="0" indent="0">
              <a:buNone/>
            </a:pPr>
            <a:endParaRPr lang="en-US" b="1" dirty="0" smtClean="0"/>
          </a:p>
          <a:p>
            <a:pPr marL="0" indent="0">
              <a:buNone/>
            </a:pPr>
            <a:r>
              <a:rPr lang="en-US" dirty="0" smtClean="0"/>
              <a:t>Consequences:</a:t>
            </a:r>
          </a:p>
          <a:p>
            <a:pPr marL="0" indent="0">
              <a:buNone/>
            </a:pPr>
            <a:r>
              <a:rPr lang="en-US" dirty="0"/>
              <a:t>	</a:t>
            </a:r>
            <a:r>
              <a:rPr lang="en-US" dirty="0" smtClean="0"/>
              <a:t>JRMI.</a:t>
            </a:r>
          </a:p>
          <a:p>
            <a:pPr marL="0" indent="0">
              <a:buNone/>
            </a:pPr>
            <a:r>
              <a:rPr lang="en-US" dirty="0"/>
              <a:t>	</a:t>
            </a:r>
            <a:r>
              <a:rPr lang="en-US" dirty="0" smtClean="0"/>
              <a:t>Security Proxies.</a:t>
            </a:r>
          </a:p>
          <a:p>
            <a:pPr marL="0" indent="0">
              <a:buNone/>
            </a:pPr>
            <a:r>
              <a:rPr lang="en-US" dirty="0" smtClean="0"/>
              <a:t>		</a:t>
            </a:r>
          </a:p>
          <a:p>
            <a:pPr marL="0" indent="0">
              <a:buNone/>
            </a:pPr>
            <a:r>
              <a:rPr lang="en-US" dirty="0"/>
              <a:t>	</a:t>
            </a: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1035588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89844"/>
            <a:ext cx="4572000" cy="923330"/>
          </a:xfrm>
          <a:prstGeom prst="rect">
            <a:avLst/>
          </a:prstGeom>
        </p:spPr>
        <p:txBody>
          <a:bodyPr>
            <a:spAutoFit/>
          </a:bodyPr>
          <a:lstStyle/>
          <a:p>
            <a:r>
              <a:rPr lang="en-US" dirty="0"/>
              <a:t/>
            </a:r>
            <a:br>
              <a:rPr lang="en-US" dirty="0"/>
            </a:br>
            <a:r>
              <a:rPr lang="en-US" dirty="0"/>
              <a:t/>
            </a:r>
            <a:br>
              <a:rPr lang="en-US" dirty="0"/>
            </a:br>
            <a:endParaRPr lang="en-US" dirty="0"/>
          </a:p>
        </p:txBody>
      </p:sp>
      <p:sp>
        <p:nvSpPr>
          <p:cNvPr id="3" name="Rectangle 2"/>
          <p:cNvSpPr/>
          <p:nvPr/>
        </p:nvSpPr>
        <p:spPr>
          <a:xfrm>
            <a:off x="610472" y="889844"/>
            <a:ext cx="7923066" cy="1754326"/>
          </a:xfrm>
          <a:prstGeom prst="rect">
            <a:avLst/>
          </a:prstGeom>
          <a:noFill/>
        </p:spPr>
        <p:txBody>
          <a:bodyPr wrap="none" lIns="91440" tIns="45720" rIns="91440" bIns="45720">
            <a:spAutoFit/>
          </a:bodyPr>
          <a:lstStyle/>
          <a:p>
            <a:pPr algn="ctr"/>
            <a:r>
              <a:rPr lang="en-US"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Pattern Oriented Software </a:t>
            </a:r>
          </a:p>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Architecture(POSA I)</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901936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POSA - I</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Pattern Oriented Software Architecture </a:t>
            </a:r>
          </a:p>
          <a:p>
            <a:pPr marL="0" indent="0">
              <a:buNone/>
            </a:pPr>
            <a:r>
              <a:rPr lang="en-US" dirty="0"/>
              <a:t>I</a:t>
            </a:r>
            <a:r>
              <a:rPr lang="en-US" dirty="0" smtClean="0"/>
              <a:t>nvolves designing a software system by incorporating a collection of   “Design Patterns” in an appropriate way.</a:t>
            </a:r>
          </a:p>
          <a:p>
            <a:pPr marL="0" indent="0">
              <a:buNone/>
            </a:pPr>
            <a:r>
              <a:rPr lang="en-US" dirty="0" smtClean="0"/>
              <a:t>It also involves structuring  and designing a system by placing the  apt design pattern in a suitable position in order to achieve the common objective of  the system by leveraging the individual benefits of the respective design pattern.</a:t>
            </a:r>
          </a:p>
          <a:p>
            <a:pPr marL="0" indent="0">
              <a:buNone/>
            </a:pPr>
            <a:endParaRPr lang="en-US" dirty="0" smtClean="0"/>
          </a:p>
          <a:p>
            <a:pPr marL="0" indent="0">
              <a:buNone/>
            </a:pPr>
            <a:endParaRPr lang="en-US" dirty="0"/>
          </a:p>
          <a:p>
            <a:pPr marL="0" indent="0">
              <a:buNone/>
            </a:pPr>
            <a:r>
              <a:rPr lang="en-US" dirty="0" smtClean="0"/>
              <a:t> </a:t>
            </a:r>
            <a:r>
              <a:rPr lang="en-US" dirty="0"/>
              <a:t/>
            </a:r>
            <a:br>
              <a:rPr lang="en-US" dirty="0"/>
            </a:br>
            <a:r>
              <a:rPr lang="en-US" dirty="0" smtClean="0"/>
              <a:t>	</a:t>
            </a:r>
          </a:p>
          <a:p>
            <a:pPr marL="0" indent="0">
              <a:buNone/>
            </a:pPr>
            <a:r>
              <a:rPr lang="en-US" dirty="0"/>
              <a:t>	</a:t>
            </a: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67826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89844"/>
            <a:ext cx="4572000" cy="923330"/>
          </a:xfrm>
          <a:prstGeom prst="rect">
            <a:avLst/>
          </a:prstGeom>
        </p:spPr>
        <p:txBody>
          <a:bodyPr>
            <a:spAutoFit/>
          </a:bodyPr>
          <a:lstStyle/>
          <a:p>
            <a:r>
              <a:rPr lang="en-US" dirty="0"/>
              <a:t/>
            </a:r>
            <a:br>
              <a:rPr lang="en-US" dirty="0"/>
            </a:br>
            <a:r>
              <a:rPr lang="en-US" dirty="0"/>
              <a:t/>
            </a:r>
            <a:br>
              <a:rPr lang="en-US" dirty="0"/>
            </a:br>
            <a:endParaRPr lang="en-US" dirty="0"/>
          </a:p>
        </p:txBody>
      </p:sp>
      <p:sp>
        <p:nvSpPr>
          <p:cNvPr id="3" name="Rectangle 2"/>
          <p:cNvSpPr/>
          <p:nvPr/>
        </p:nvSpPr>
        <p:spPr>
          <a:xfrm>
            <a:off x="610472" y="889844"/>
            <a:ext cx="7923066" cy="1754326"/>
          </a:xfrm>
          <a:prstGeom prst="rect">
            <a:avLst/>
          </a:prstGeom>
          <a:noFill/>
        </p:spPr>
        <p:txBody>
          <a:bodyPr wrap="none" lIns="91440" tIns="45720" rIns="91440" bIns="45720">
            <a:spAutoFit/>
          </a:bodyPr>
          <a:lstStyle/>
          <a:p>
            <a:pPr algn="ctr"/>
            <a:r>
              <a:rPr lang="en-US"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Pattern Oriented Software </a:t>
            </a:r>
          </a:p>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Architecture(POSA II)</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507333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497" y="1040524"/>
            <a:ext cx="7725103" cy="1384995"/>
          </a:xfrm>
          <a:prstGeom prst="rect">
            <a:avLst/>
          </a:prstGeom>
        </p:spPr>
        <p:txBody>
          <a:bodyPr wrap="square">
            <a:spAutoFit/>
          </a:bodyPr>
          <a:lstStyle/>
          <a:p>
            <a:r>
              <a:rPr lang="en-US" sz="2800" dirty="0">
                <a:solidFill>
                  <a:srgbClr val="2020E8"/>
                </a:solidFill>
              </a:rPr>
              <a:t/>
            </a:r>
            <a:br>
              <a:rPr lang="en-US" sz="2800" dirty="0">
                <a:solidFill>
                  <a:srgbClr val="2020E8"/>
                </a:solidFill>
              </a:rPr>
            </a:br>
            <a:r>
              <a:rPr lang="en-US" sz="2800" b="1" dirty="0">
                <a:solidFill>
                  <a:srgbClr val="2020E8"/>
                </a:solidFill>
              </a:rPr>
              <a:t/>
            </a:r>
            <a:br>
              <a:rPr lang="en-US" sz="2800" b="1" dirty="0">
                <a:solidFill>
                  <a:srgbClr val="2020E8"/>
                </a:solidFill>
              </a:rPr>
            </a:br>
            <a:r>
              <a:rPr lang="en-US" sz="2800" b="1" dirty="0" smtClean="0">
                <a:solidFill>
                  <a:srgbClr val="2020E8"/>
                </a:solidFill>
              </a:rPr>
              <a:t>DESIGN PATTERNS FOR DISTRIBUTED COMPUTING.</a:t>
            </a:r>
            <a:endParaRPr lang="en-US" sz="2800" b="1" dirty="0">
              <a:solidFill>
                <a:srgbClr val="2020E8"/>
              </a:solidFill>
            </a:endParaRPr>
          </a:p>
        </p:txBody>
      </p:sp>
    </p:spTree>
    <p:extLst>
      <p:ext uri="{BB962C8B-B14F-4D97-AF65-F5344CB8AC3E}">
        <p14:creationId xmlns:p14="http://schemas.microsoft.com/office/powerpoint/2010/main" val="3667465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1014521"/>
          </a:xfrm>
        </p:spPr>
        <p:txBody>
          <a:bodyPr/>
          <a:lstStyle/>
          <a:p>
            <a:pPr marL="0" indent="0">
              <a:buNone/>
            </a:pPr>
            <a:r>
              <a:rPr lang="en-US" dirty="0" smtClean="0"/>
              <a:t>Following are the patterns which widely cater the distributed systems.</a:t>
            </a:r>
          </a:p>
          <a:p>
            <a:pPr marL="0" indent="0">
              <a:buNone/>
            </a:pPr>
            <a:r>
              <a:rPr lang="en-US" dirty="0"/>
              <a:t>	</a:t>
            </a:r>
            <a:endParaRPr lang="en-US" dirty="0" smtClean="0"/>
          </a:p>
          <a:p>
            <a:pPr marL="0" indent="0">
              <a:buNone/>
            </a:pPr>
            <a:r>
              <a:rPr lang="en-US" dirty="0"/>
              <a:t>	</a:t>
            </a:r>
          </a:p>
        </p:txBody>
      </p:sp>
      <p:sp>
        <p:nvSpPr>
          <p:cNvPr id="2" name="Title 1"/>
          <p:cNvSpPr>
            <a:spLocks noGrp="1"/>
          </p:cNvSpPr>
          <p:nvPr>
            <p:ph type="title"/>
          </p:nvPr>
        </p:nvSpPr>
        <p:spPr/>
        <p:txBody>
          <a:bodyPr/>
          <a:lstStyle/>
          <a:p>
            <a:pPr algn="l"/>
            <a:r>
              <a:rPr lang="en-US" dirty="0" smtClean="0"/>
              <a:t>POSA - II.</a:t>
            </a:r>
            <a:endParaRPr lang="en-US" dirty="0"/>
          </a:p>
        </p:txBody>
      </p:sp>
      <p:sp>
        <p:nvSpPr>
          <p:cNvPr id="4" name="Content Placeholder 4"/>
          <p:cNvSpPr txBox="1">
            <a:spLocks/>
          </p:cNvSpPr>
          <p:nvPr/>
        </p:nvSpPr>
        <p:spPr>
          <a:xfrm>
            <a:off x="5695239" y="2301492"/>
            <a:ext cx="3779837" cy="4808756"/>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a:t>
            </a:r>
          </a:p>
          <a:p>
            <a:pPr marL="0" indent="0">
              <a:buNone/>
            </a:pPr>
            <a:r>
              <a:rPr lang="en-US" dirty="0" smtClean="0"/>
              <a:t>	</a:t>
            </a:r>
            <a:endParaRPr lang="en-US" dirty="0"/>
          </a:p>
        </p:txBody>
      </p:sp>
      <p:sp>
        <p:nvSpPr>
          <p:cNvPr id="6" name="Content Placeholder 4"/>
          <p:cNvSpPr txBox="1">
            <a:spLocks/>
          </p:cNvSpPr>
          <p:nvPr/>
        </p:nvSpPr>
        <p:spPr>
          <a:xfrm>
            <a:off x="471596" y="3042471"/>
            <a:ext cx="6559825" cy="2790770"/>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a:t>
            </a:r>
          </a:p>
          <a:p>
            <a:r>
              <a:rPr lang="en-US" dirty="0" smtClean="0"/>
              <a:t>	Forward - Receiver.</a:t>
            </a:r>
          </a:p>
          <a:p>
            <a:r>
              <a:rPr lang="en-US" dirty="0" smtClean="0"/>
              <a:t>	Client – Dispatcher - Server.</a:t>
            </a:r>
          </a:p>
          <a:p>
            <a:r>
              <a:rPr lang="en-US" dirty="0" smtClean="0"/>
              <a:t> Model – View - Client</a:t>
            </a:r>
          </a:p>
          <a:p>
            <a:pPr marL="0" indent="0">
              <a:buNone/>
            </a:pPr>
            <a:r>
              <a:rPr lang="en-US" dirty="0" smtClean="0"/>
              <a:t>	</a:t>
            </a:r>
            <a:endParaRPr lang="en-US" dirty="0"/>
          </a:p>
        </p:txBody>
      </p:sp>
    </p:spTree>
    <p:extLst>
      <p:ext uri="{BB962C8B-B14F-4D97-AF65-F5344CB8AC3E}">
        <p14:creationId xmlns:p14="http://schemas.microsoft.com/office/powerpoint/2010/main" val="3901144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1014521"/>
          </a:xfrm>
        </p:spPr>
        <p:txBody>
          <a:bodyPr>
            <a:normAutofit fontScale="70000" lnSpcReduction="20000"/>
          </a:bodyPr>
          <a:lstStyle/>
          <a:p>
            <a:pPr marL="0" indent="0">
              <a:buNone/>
            </a:pPr>
            <a:r>
              <a:rPr lang="en-US" dirty="0"/>
              <a:t>P</a:t>
            </a:r>
            <a:r>
              <a:rPr lang="en-US" dirty="0" smtClean="0"/>
              <a:t>atterns categorized  </a:t>
            </a:r>
            <a:r>
              <a:rPr lang="en-US" dirty="0"/>
              <a:t>under </a:t>
            </a:r>
            <a:r>
              <a:rPr lang="en-US" dirty="0" smtClean="0"/>
              <a:t>“Structural </a:t>
            </a:r>
            <a:r>
              <a:rPr lang="en-US" dirty="0"/>
              <a:t>Design </a:t>
            </a:r>
            <a:r>
              <a:rPr lang="en-US" dirty="0" smtClean="0"/>
              <a:t>Patterns”.</a:t>
            </a:r>
          </a:p>
          <a:p>
            <a:pPr marL="0" indent="0">
              <a:buNone/>
            </a:pPr>
            <a:r>
              <a:rPr lang="en-US" dirty="0"/>
              <a:t>	</a:t>
            </a:r>
            <a:endParaRPr lang="en-US" dirty="0" smtClean="0"/>
          </a:p>
          <a:p>
            <a:pPr marL="0" indent="0">
              <a:buNone/>
            </a:pPr>
            <a:r>
              <a:rPr lang="en-US" dirty="0"/>
              <a:t>	</a:t>
            </a:r>
          </a:p>
        </p:txBody>
      </p:sp>
      <p:sp>
        <p:nvSpPr>
          <p:cNvPr id="2" name="Title 1"/>
          <p:cNvSpPr>
            <a:spLocks noGrp="1"/>
          </p:cNvSpPr>
          <p:nvPr>
            <p:ph type="title"/>
          </p:nvPr>
        </p:nvSpPr>
        <p:spPr/>
        <p:txBody>
          <a:bodyPr/>
          <a:lstStyle/>
          <a:p>
            <a:pPr algn="l"/>
            <a:r>
              <a:rPr lang="en-US" dirty="0" smtClean="0"/>
              <a:t>Structural Design Patterns.</a:t>
            </a:r>
            <a:endParaRPr lang="en-US" dirty="0"/>
          </a:p>
        </p:txBody>
      </p:sp>
      <p:sp>
        <p:nvSpPr>
          <p:cNvPr id="4" name="Content Placeholder 4"/>
          <p:cNvSpPr txBox="1">
            <a:spLocks/>
          </p:cNvSpPr>
          <p:nvPr/>
        </p:nvSpPr>
        <p:spPr>
          <a:xfrm>
            <a:off x="5695239" y="2301492"/>
            <a:ext cx="3779837" cy="4808756"/>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a:t>
            </a:r>
          </a:p>
          <a:p>
            <a:pPr marL="0" indent="0">
              <a:buNone/>
            </a:pPr>
            <a:r>
              <a:rPr lang="en-US" dirty="0" smtClean="0"/>
              <a:t>	</a:t>
            </a:r>
            <a:endParaRPr lang="en-US" dirty="0"/>
          </a:p>
        </p:txBody>
      </p:sp>
      <p:sp>
        <p:nvSpPr>
          <p:cNvPr id="6" name="Content Placeholder 4"/>
          <p:cNvSpPr txBox="1">
            <a:spLocks/>
          </p:cNvSpPr>
          <p:nvPr/>
        </p:nvSpPr>
        <p:spPr>
          <a:xfrm>
            <a:off x="471597" y="2301492"/>
            <a:ext cx="5223641" cy="383129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a:t>
            </a:r>
          </a:p>
          <a:p>
            <a:r>
              <a:rPr lang="en-US" dirty="0" smtClean="0"/>
              <a:t>	</a:t>
            </a:r>
            <a:r>
              <a:rPr lang="en-US" dirty="0">
                <a:solidFill>
                  <a:srgbClr val="92D050"/>
                </a:solidFill>
              </a:rPr>
              <a:t>A</a:t>
            </a:r>
            <a:r>
              <a:rPr lang="en-US" dirty="0" smtClean="0">
                <a:solidFill>
                  <a:srgbClr val="92D050"/>
                </a:solidFill>
              </a:rPr>
              <a:t>dapter.</a:t>
            </a:r>
          </a:p>
          <a:p>
            <a:r>
              <a:rPr lang="en-US" dirty="0" smtClean="0"/>
              <a:t>	Bridge.</a:t>
            </a:r>
          </a:p>
          <a:p>
            <a:r>
              <a:rPr lang="en-US" dirty="0" smtClean="0"/>
              <a:t> </a:t>
            </a:r>
            <a:r>
              <a:rPr lang="en-US" dirty="0" smtClean="0">
                <a:solidFill>
                  <a:srgbClr val="92D050"/>
                </a:solidFill>
              </a:rPr>
              <a:t>Composite.</a:t>
            </a:r>
          </a:p>
          <a:p>
            <a:r>
              <a:rPr lang="en-US" dirty="0" smtClean="0"/>
              <a:t> Decorator.</a:t>
            </a:r>
          </a:p>
          <a:p>
            <a:r>
              <a:rPr lang="en-US" dirty="0" smtClean="0"/>
              <a:t> Flyweight.</a:t>
            </a:r>
          </a:p>
          <a:p>
            <a:r>
              <a:rPr lang="en-US" dirty="0" smtClean="0"/>
              <a:t> </a:t>
            </a:r>
            <a:r>
              <a:rPr lang="en-US" dirty="0" smtClean="0">
                <a:solidFill>
                  <a:srgbClr val="92D050"/>
                </a:solidFill>
              </a:rPr>
              <a:t>Proxy.</a:t>
            </a:r>
          </a:p>
          <a:p>
            <a:pPr marL="0" indent="0">
              <a:buNone/>
            </a:pPr>
            <a:r>
              <a:rPr lang="en-US" dirty="0" smtClean="0"/>
              <a:t>	</a:t>
            </a:r>
            <a:endParaRPr lang="en-US" dirty="0"/>
          </a:p>
        </p:txBody>
      </p:sp>
    </p:spTree>
    <p:extLst>
      <p:ext uri="{BB962C8B-B14F-4D97-AF65-F5344CB8AC3E}">
        <p14:creationId xmlns:p14="http://schemas.microsoft.com/office/powerpoint/2010/main" val="42424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endParaRPr lang="en-US" dirty="0" smtClean="0"/>
          </a:p>
          <a:p>
            <a:r>
              <a:rPr lang="en-US" dirty="0" smtClean="0"/>
              <a:t>Convert </a:t>
            </a:r>
            <a:r>
              <a:rPr lang="en-US" dirty="0"/>
              <a:t>the interface of a class into another interface clients expect. </a:t>
            </a:r>
          </a:p>
          <a:p>
            <a:endParaRPr lang="en-US" dirty="0" smtClean="0"/>
          </a:p>
          <a:p>
            <a:r>
              <a:rPr lang="en-US" dirty="0" smtClean="0"/>
              <a:t>Adapter </a:t>
            </a:r>
            <a:r>
              <a:rPr lang="en-US" dirty="0"/>
              <a:t>lets classes work together, that could not otherwise because of incompatible interfaces.</a:t>
            </a:r>
          </a:p>
        </p:txBody>
      </p:sp>
      <p:sp>
        <p:nvSpPr>
          <p:cNvPr id="2" name="Title 1"/>
          <p:cNvSpPr>
            <a:spLocks noGrp="1"/>
          </p:cNvSpPr>
          <p:nvPr>
            <p:ph type="title"/>
          </p:nvPr>
        </p:nvSpPr>
        <p:spPr/>
        <p:txBody>
          <a:bodyPr/>
          <a:lstStyle/>
          <a:p>
            <a:pPr algn="l"/>
            <a:r>
              <a:rPr lang="en-US" dirty="0" smtClean="0"/>
              <a:t>Structural Design Pattern – Adapter</a:t>
            </a:r>
            <a:endParaRPr lang="en-US" dirty="0"/>
          </a:p>
        </p:txBody>
      </p:sp>
    </p:spTree>
    <p:extLst>
      <p:ext uri="{BB962C8B-B14F-4D97-AF65-F5344CB8AC3E}">
        <p14:creationId xmlns:p14="http://schemas.microsoft.com/office/powerpoint/2010/main" val="14776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23255" y="1734042"/>
            <a:ext cx="8526066" cy="4324954"/>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3239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err="1" smtClean="0"/>
              <a:t>Implementation:UML</a:t>
            </a:r>
            <a:endParaRPr lang="en-US" dirty="0" smtClean="0"/>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Structural Design Pattern – Adapter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57" y="1919122"/>
            <a:ext cx="7890477" cy="4551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664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82563" y="1604813"/>
            <a:ext cx="8807450" cy="4583412"/>
          </a:xfrm>
        </p:spPr>
      </p:pic>
      <p:sp>
        <p:nvSpPr>
          <p:cNvPr id="3" name="Title 2"/>
          <p:cNvSpPr>
            <a:spLocks noGrp="1"/>
          </p:cNvSpPr>
          <p:nvPr>
            <p:ph type="title"/>
          </p:nvPr>
        </p:nvSpPr>
        <p:spPr/>
        <p:txBody>
          <a:bodyPr/>
          <a:lstStyle/>
          <a:p>
            <a:r>
              <a:rPr lang="en-US" dirty="0" smtClean="0"/>
              <a:t>Demo Example</a:t>
            </a:r>
            <a:endParaRPr lang="en-US" dirty="0"/>
          </a:p>
        </p:txBody>
      </p:sp>
    </p:spTree>
    <p:extLst>
      <p:ext uri="{BB962C8B-B14F-4D97-AF65-F5344CB8AC3E}">
        <p14:creationId xmlns:p14="http://schemas.microsoft.com/office/powerpoint/2010/main" val="305989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normAutofit lnSpcReduction="10000"/>
          </a:bodyPr>
          <a:lstStyle/>
          <a:p>
            <a:pPr marL="0" indent="0">
              <a:buNone/>
            </a:pPr>
            <a:r>
              <a:rPr lang="en-US" dirty="0" smtClean="0"/>
              <a:t>Implementation:</a:t>
            </a:r>
          </a:p>
          <a:p>
            <a:r>
              <a:rPr lang="en-US" sz="2400" dirty="0"/>
              <a:t>The classes/objects participating in adapter pattern:</a:t>
            </a:r>
            <a:br>
              <a:rPr lang="en-US" sz="2400" dirty="0"/>
            </a:br>
            <a:r>
              <a:rPr lang="en-US" sz="2400" b="1" dirty="0"/>
              <a:t>Target</a:t>
            </a:r>
            <a:r>
              <a:rPr lang="en-US" sz="2400" dirty="0"/>
              <a:t> - defines the domain-specific interface that Client uses.</a:t>
            </a:r>
          </a:p>
          <a:p>
            <a:r>
              <a:rPr lang="en-US" sz="2400" b="1" dirty="0"/>
              <a:t>Adapter</a:t>
            </a:r>
            <a:r>
              <a:rPr lang="en-US" sz="2400" dirty="0"/>
              <a:t> - adapts the interface </a:t>
            </a:r>
            <a:r>
              <a:rPr lang="en-US" sz="2400" dirty="0" err="1"/>
              <a:t>Adaptee</a:t>
            </a:r>
            <a:r>
              <a:rPr lang="en-US" sz="2400" dirty="0"/>
              <a:t> to the Target interface.</a:t>
            </a:r>
          </a:p>
          <a:p>
            <a:r>
              <a:rPr lang="en-US" sz="2400" b="1" dirty="0" err="1"/>
              <a:t>Adaptee</a:t>
            </a:r>
            <a:r>
              <a:rPr lang="en-US" sz="2400" dirty="0"/>
              <a:t> - defines an existing interface that needs adapting.</a:t>
            </a:r>
          </a:p>
          <a:p>
            <a:r>
              <a:rPr lang="en-US" sz="2400" b="1" dirty="0"/>
              <a:t>Client</a:t>
            </a:r>
            <a:r>
              <a:rPr lang="en-US" sz="2400" dirty="0"/>
              <a:t> - collaborates with objects conforming to the Target interface.</a:t>
            </a:r>
          </a:p>
          <a:p>
            <a:pPr marL="0" indent="0">
              <a:buNone/>
            </a:pPr>
            <a:endParaRPr lang="en-US" dirty="0" smtClean="0"/>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Structural Design Pattern – Adapter</a:t>
            </a:r>
          </a:p>
        </p:txBody>
      </p:sp>
    </p:spTree>
    <p:extLst>
      <p:ext uri="{BB962C8B-B14F-4D97-AF65-F5344CB8AC3E}">
        <p14:creationId xmlns:p14="http://schemas.microsoft.com/office/powerpoint/2010/main" val="3473656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Structural Design Pattern – Adapter</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a:t>
            </a:r>
          </a:p>
          <a:p>
            <a:pPr marL="0" indent="0">
              <a:buNone/>
            </a:pPr>
            <a:endParaRPr lang="en-US" sz="1800" dirty="0" smtClean="0"/>
          </a:p>
          <a:p>
            <a:r>
              <a:rPr lang="en-US" sz="2400" dirty="0"/>
              <a:t>W</a:t>
            </a:r>
            <a:r>
              <a:rPr lang="en-US" sz="2400" dirty="0" smtClean="0"/>
              <a:t>hen</a:t>
            </a:r>
            <a:r>
              <a:rPr lang="en-US" sz="2400" dirty="0"/>
              <a:t>:</a:t>
            </a:r>
            <a:br>
              <a:rPr lang="en-US" sz="2400" dirty="0"/>
            </a:br>
            <a:r>
              <a:rPr lang="en-US" sz="2400" dirty="0"/>
              <a:t>When you have a class(Target) that invokes methods defined in an interface and you have a another class(Adapter) that doesn't implement the interface but implements the operations that should be invoked from the first class through the </a:t>
            </a:r>
            <a:r>
              <a:rPr lang="en-US" sz="2400" dirty="0" smtClean="0"/>
              <a:t>interface.</a:t>
            </a:r>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726229880"/>
      </p:ext>
    </p:extLst>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vAcademyTemplate_v2">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vAcademyTemplate">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DevAcademyTemplate_v2</Template>
  <TotalTime>14377</TotalTime>
  <Words>1442</Words>
  <Application>Microsoft Office PowerPoint</Application>
  <PresentationFormat>On-screen Show (4:3)</PresentationFormat>
  <Paragraphs>224</Paragraphs>
  <Slides>29</Slides>
  <Notes>21</Notes>
  <HiddenSlides>0</HiddenSlides>
  <MMClips>0</MMClips>
  <ScaleCrop>false</ScaleCrop>
  <HeadingPairs>
    <vt:vector size="4" baseType="variant">
      <vt:variant>
        <vt:lpstr>Theme</vt:lpstr>
      </vt:variant>
      <vt:variant>
        <vt:i4>5</vt:i4>
      </vt:variant>
      <vt:variant>
        <vt:lpstr>Slide Titles</vt:lpstr>
      </vt:variant>
      <vt:variant>
        <vt:i4>29</vt:i4>
      </vt:variant>
    </vt:vector>
  </HeadingPairs>
  <TitlesOfParts>
    <vt:vector size="34" baseType="lpstr">
      <vt:lpstr>DevAcademyTemplate_v2</vt:lpstr>
      <vt:lpstr>1_DevAcademyTemplate</vt:lpstr>
      <vt:lpstr>2_Office Theme</vt:lpstr>
      <vt:lpstr>1_Custom Design</vt:lpstr>
      <vt:lpstr>Executive</vt:lpstr>
      <vt:lpstr>Rajashekar</vt:lpstr>
      <vt:lpstr>Agenda</vt:lpstr>
      <vt:lpstr>Structural Design Patterns.</vt:lpstr>
      <vt:lpstr>Structural Design Pattern – Adapter</vt:lpstr>
      <vt:lpstr>PowerPoint Presentation</vt:lpstr>
      <vt:lpstr>Structural Design Pattern – Adapter</vt:lpstr>
      <vt:lpstr>Demo Example</vt:lpstr>
      <vt:lpstr>Structural Design Pattern – Adapter</vt:lpstr>
      <vt:lpstr>Structural Design Pattern – Adapter</vt:lpstr>
      <vt:lpstr>Structural Design Pattern – Adapter</vt:lpstr>
      <vt:lpstr>DEMO</vt:lpstr>
      <vt:lpstr>Structural Design Pattern – Composite</vt:lpstr>
      <vt:lpstr>PowerPoint Presentation</vt:lpstr>
      <vt:lpstr>Structural Design Pattern – Composite</vt:lpstr>
      <vt:lpstr>Example…Demo</vt:lpstr>
      <vt:lpstr>Demo –Example…</vt:lpstr>
      <vt:lpstr>Structural Design Pattern – Composite</vt:lpstr>
      <vt:lpstr>Structural Design Pattern – Composite</vt:lpstr>
      <vt:lpstr>Structural Design Pattern – Composite</vt:lpstr>
      <vt:lpstr>DEMO</vt:lpstr>
      <vt:lpstr>Structural Design Pattern – Proxy</vt:lpstr>
      <vt:lpstr>Structural Design Pattern – Proxy</vt:lpstr>
      <vt:lpstr>Structural Design Pattern – Proxy</vt:lpstr>
      <vt:lpstr>Structural Design Pattern – Proxy</vt:lpstr>
      <vt:lpstr>PowerPoint Presentation</vt:lpstr>
      <vt:lpstr>POSA - I</vt:lpstr>
      <vt:lpstr>PowerPoint Presentation</vt:lpstr>
      <vt:lpstr>PowerPoint Presentation</vt:lpstr>
      <vt:lpstr>POSA - II.</vt:lpstr>
    </vt:vector>
  </TitlesOfParts>
  <Company>Cerner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Eckhoff,Kandice</dc:creator>
  <cp:lastModifiedBy>RadhaKrishna,Chandra</cp:lastModifiedBy>
  <cp:revision>919</cp:revision>
  <dcterms:created xsi:type="dcterms:W3CDTF">2013-05-31T18:59:27Z</dcterms:created>
  <dcterms:modified xsi:type="dcterms:W3CDTF">2015-11-02T20:02:53Z</dcterms:modified>
</cp:coreProperties>
</file>