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 id="2147483674" r:id="rId2"/>
    <p:sldMasterId id="2147483665" r:id="rId3"/>
    <p:sldMasterId id="2147483668" r:id="rId4"/>
    <p:sldMasterId id="2147483698" r:id="rId5"/>
  </p:sldMasterIdLst>
  <p:notesMasterIdLst>
    <p:notesMasterId r:id="rId42"/>
  </p:notesMasterIdLst>
  <p:handoutMasterIdLst>
    <p:handoutMasterId r:id="rId43"/>
  </p:handoutMasterIdLst>
  <p:sldIdLst>
    <p:sldId id="256" r:id="rId6"/>
    <p:sldId id="258" r:id="rId7"/>
    <p:sldId id="298" r:id="rId8"/>
    <p:sldId id="342" r:id="rId9"/>
    <p:sldId id="391" r:id="rId10"/>
    <p:sldId id="392" r:id="rId11"/>
    <p:sldId id="266" r:id="rId12"/>
    <p:sldId id="344" r:id="rId13"/>
    <p:sldId id="343" r:id="rId14"/>
    <p:sldId id="301" r:id="rId15"/>
    <p:sldId id="265" r:id="rId16"/>
    <p:sldId id="345" r:id="rId17"/>
    <p:sldId id="395" r:id="rId18"/>
    <p:sldId id="351" r:id="rId19"/>
    <p:sldId id="352" r:id="rId20"/>
    <p:sldId id="353" r:id="rId21"/>
    <p:sldId id="354" r:id="rId22"/>
    <p:sldId id="355" r:id="rId23"/>
    <p:sldId id="396" r:id="rId24"/>
    <p:sldId id="356" r:id="rId25"/>
    <p:sldId id="357" r:id="rId26"/>
    <p:sldId id="388" r:id="rId27"/>
    <p:sldId id="393" r:id="rId28"/>
    <p:sldId id="378" r:id="rId29"/>
    <p:sldId id="389" r:id="rId30"/>
    <p:sldId id="390" r:id="rId31"/>
    <p:sldId id="379" r:id="rId32"/>
    <p:sldId id="380" r:id="rId33"/>
    <p:sldId id="381" r:id="rId34"/>
    <p:sldId id="382" r:id="rId35"/>
    <p:sldId id="383" r:id="rId36"/>
    <p:sldId id="384" r:id="rId37"/>
    <p:sldId id="385" r:id="rId38"/>
    <p:sldId id="394" r:id="rId39"/>
    <p:sldId id="386" r:id="rId40"/>
    <p:sldId id="257" r:id="rId41"/>
  </p:sldIdLst>
  <p:sldSz cx="9144000" cy="6858000" type="screen4x3"/>
  <p:notesSz cx="6858000" cy="9144000"/>
  <p:defaultText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4">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8025"/>
    <a:srgbClr val="2020E8"/>
    <a:srgbClr val="FDB913"/>
    <a:srgbClr val="7C2B83"/>
    <a:srgbClr val="F58025"/>
    <a:srgbClr val="7BC543"/>
    <a:srgbClr val="0D94D2"/>
    <a:srgbClr val="6A737B"/>
    <a:srgbClr val="0D80CC"/>
    <a:srgbClr val="1C75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59006" autoAdjust="0"/>
  </p:normalViewPr>
  <p:slideViewPr>
    <p:cSldViewPr snapToGrid="0" snapToObjects="1">
      <p:cViewPr varScale="1">
        <p:scale>
          <a:sx n="51" d="100"/>
          <a:sy n="51" d="100"/>
        </p:scale>
        <p:origin x="2362" y="38"/>
      </p:cViewPr>
      <p:guideLst>
        <p:guide orient="horz" pos="2094"/>
        <p:guide/>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notesViewPr>
    <p:cSldViewPr snapToGrid="0" snapToObjects="1">
      <p:cViewPr varScale="1">
        <p:scale>
          <a:sx n="66" d="100"/>
          <a:sy n="66" d="100"/>
        </p:scale>
        <p:origin x="-277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microsoft.com/office/2015/10/relationships/revisionInfo" Target="revisionInfo.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6.xml"/><Relationship Id="rId18" Type="http://schemas.openxmlformats.org/officeDocument/2006/relationships/slide" Target="slides/slide24.xml"/><Relationship Id="rId26" Type="http://schemas.openxmlformats.org/officeDocument/2006/relationships/slide" Target="slides/slide36.xml"/><Relationship Id="rId3" Type="http://schemas.openxmlformats.org/officeDocument/2006/relationships/slide" Target="slides/slide4.xml"/><Relationship Id="rId21" Type="http://schemas.openxmlformats.org/officeDocument/2006/relationships/slide" Target="slides/slide29.xml"/><Relationship Id="rId7" Type="http://schemas.openxmlformats.org/officeDocument/2006/relationships/slide" Target="slides/slide9.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33.xml"/><Relationship Id="rId2" Type="http://schemas.openxmlformats.org/officeDocument/2006/relationships/slide" Target="slides/slide3.xml"/><Relationship Id="rId16" Type="http://schemas.openxmlformats.org/officeDocument/2006/relationships/slide" Target="slides/slide20.xml"/><Relationship Id="rId20" Type="http://schemas.openxmlformats.org/officeDocument/2006/relationships/slide" Target="slides/slide28.xml"/><Relationship Id="rId1" Type="http://schemas.openxmlformats.org/officeDocument/2006/relationships/slide" Target="slides/slide2.xml"/><Relationship Id="rId6" Type="http://schemas.openxmlformats.org/officeDocument/2006/relationships/slide" Target="slides/slide8.xml"/><Relationship Id="rId11" Type="http://schemas.openxmlformats.org/officeDocument/2006/relationships/slide" Target="slides/slide14.xml"/><Relationship Id="rId24" Type="http://schemas.openxmlformats.org/officeDocument/2006/relationships/slide" Target="slides/slide32.xml"/><Relationship Id="rId5" Type="http://schemas.openxmlformats.org/officeDocument/2006/relationships/slide" Target="slides/slide7.xml"/><Relationship Id="rId15" Type="http://schemas.openxmlformats.org/officeDocument/2006/relationships/slide" Target="slides/slide18.xml"/><Relationship Id="rId23" Type="http://schemas.openxmlformats.org/officeDocument/2006/relationships/slide" Target="slides/slide31.xml"/><Relationship Id="rId10" Type="http://schemas.openxmlformats.org/officeDocument/2006/relationships/slide" Target="slides/slide12.xml"/><Relationship Id="rId19" Type="http://schemas.openxmlformats.org/officeDocument/2006/relationships/slide" Target="slides/slide27.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7.xml"/><Relationship Id="rId22"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EF367F-A587-4649-8545-72ADE83B657B}" type="datetimeFigureOut">
              <a:rPr lang="en-US" smtClean="0"/>
              <a:t>3/15/2018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07B-CCC6-4ED2-9796-AECDF4DDB55B}" type="slidenum">
              <a:rPr lang="en-US" smtClean="0"/>
              <a:t>‹#›</a:t>
            </a:fld>
            <a:endParaRPr lang="en-US" dirty="0"/>
          </a:p>
        </p:txBody>
      </p:sp>
    </p:spTree>
    <p:extLst>
      <p:ext uri="{BB962C8B-B14F-4D97-AF65-F5344CB8AC3E}">
        <p14:creationId xmlns:p14="http://schemas.microsoft.com/office/powerpoint/2010/main" val="279868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0091EC-51FD-490E-91C0-6ABC1293A3E2}" type="datetimeFigureOut">
              <a:rPr lang="en-US" smtClean="0"/>
              <a:t>3/15/2018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0A0F5D-9C39-4953-998F-6F614B0525D7}" type="slidenum">
              <a:rPr lang="en-US" smtClean="0"/>
              <a:t>‹#›</a:t>
            </a:fld>
            <a:endParaRPr lang="en-US" dirty="0"/>
          </a:p>
        </p:txBody>
      </p:sp>
    </p:spTree>
    <p:extLst>
      <p:ext uri="{BB962C8B-B14F-4D97-AF65-F5344CB8AC3E}">
        <p14:creationId xmlns:p14="http://schemas.microsoft.com/office/powerpoint/2010/main" val="51226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a:t>
            </a:fld>
            <a:endParaRPr lang="en-US" dirty="0"/>
          </a:p>
        </p:txBody>
      </p:sp>
    </p:spTree>
    <p:extLst>
      <p:ext uri="{BB962C8B-B14F-4D97-AF65-F5344CB8AC3E}">
        <p14:creationId xmlns:p14="http://schemas.microsoft.com/office/powerpoint/2010/main" val="26584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definition the singleton pattern should be used when there must be exactly one instance of a class, and when it must be accessible to clients from a global access point. Here are some real situations where the singleton is used:</a:t>
            </a:r>
            <a:br>
              <a:rPr lang="en-US" dirty="0"/>
            </a:br>
            <a:r>
              <a:rPr lang="en-US" b="1" dirty="0"/>
              <a:t>Example 1 - Logger Classes</a:t>
            </a:r>
          </a:p>
          <a:p>
            <a:r>
              <a:rPr lang="en-US" dirty="0"/>
              <a:t>The Singleton pattern is used in the design of logger classes. These classes are usually implemented as a singletons, and provides a global logging access point in all the application components without being necessary to create an object each time a logging operations is performed.</a:t>
            </a:r>
          </a:p>
          <a:p>
            <a:r>
              <a:rPr lang="en-US" b="1" dirty="0"/>
              <a:t>Example 2 - Configuration Classes</a:t>
            </a:r>
          </a:p>
          <a:p>
            <a:r>
              <a:rPr lang="en-US" dirty="0"/>
              <a:t>The Singleton pattern is used to design the classes which provides the configuration settings for an application. By implementing configuration classes as Singleton not only that we provide a global access point, but we also keep the instance we use as a cache object. When the class is instantiated( or when a value is read ) the singleton will keep the values in its internal structure. If the values are read from the database or from files this avoids the reloading the values each time the configuration parameters are used.</a:t>
            </a:r>
          </a:p>
          <a:p>
            <a:r>
              <a:rPr lang="en-US" dirty="0"/>
              <a:t> </a:t>
            </a:r>
          </a:p>
          <a:p>
            <a:r>
              <a:rPr lang="en-US" b="1" dirty="0"/>
              <a:t>Example 3 - Accessing resources in shared mode</a:t>
            </a:r>
          </a:p>
          <a:p>
            <a:r>
              <a:rPr lang="en-US" dirty="0"/>
              <a:t>It can be used in the design of an application that needs to work with the serial port. Let's say that there are many classes in the application, working in an multi-threading environment, which needs to operate actions on the serial port. In this case a singleton with synchronized methods could be used to be used to manage all the operations on the serial port.</a:t>
            </a:r>
          </a:p>
          <a:p>
            <a:r>
              <a:rPr lang="en-US" b="1" dirty="0"/>
              <a:t>Example 4 - Factories implemented as Singletons</a:t>
            </a:r>
          </a:p>
          <a:p>
            <a:r>
              <a:rPr lang="en-US" dirty="0"/>
              <a:t>Let's assume that we design an application with a factory to generate new objects(Acount, Customer, Site, Address objects) with their ids, in an multithreading environment. If the factory is instantiated twice in 2 different threads then is possible to have 2 overlapping ids for 2 different objects. If we implement the Factory as a singleton we avoid this problem. Combining Abstract Factory or Factory Method and Singleton design patterns is a common practice.</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real life example of the Factory Method is the hotel. When staying in a hotel you first have to check in. The person working at the front desk will give you a key to your room after you've paid for the room you want and this way he can be looked at as a �room� factory. While staying at the hotel, you might need to make a phone call, so you call the front desk and the person there will connect you with the number you need, becoming a �phone-call� factory, because he controls the access to calls, too.</a:t>
            </a:r>
          </a:p>
        </p:txBody>
      </p:sp>
      <p:sp>
        <p:nvSpPr>
          <p:cNvPr id="4" name="Slide Number Placeholder 3"/>
          <p:cNvSpPr>
            <a:spLocks noGrp="1"/>
          </p:cNvSpPr>
          <p:nvPr>
            <p:ph type="sldNum" sz="quarter" idx="10"/>
          </p:nvPr>
        </p:nvSpPr>
        <p:spPr/>
        <p:txBody>
          <a:bodyPr/>
          <a:lstStyle/>
          <a:p>
            <a:fld id="{1D0A0F5D-9C39-4953-998F-6F614B0525D7}" type="slidenum">
              <a:rPr lang="en-US" smtClean="0"/>
              <a:t>14</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participants classes in this pattern are:</a:t>
            </a:r>
            <a:br>
              <a:rPr lang="en-US" dirty="0"/>
            </a:br>
            <a:r>
              <a:rPr lang="en-US" b="1" dirty="0"/>
              <a:t>Product</a:t>
            </a:r>
            <a:r>
              <a:rPr lang="en-US" dirty="0"/>
              <a:t> defines the interface for objects the factory method creates.</a:t>
            </a:r>
          </a:p>
          <a:p>
            <a:r>
              <a:rPr lang="en-US" b="1" dirty="0" err="1"/>
              <a:t>ConcreteProduct</a:t>
            </a:r>
            <a:r>
              <a:rPr lang="en-US" dirty="0"/>
              <a:t> implements the Product interface.</a:t>
            </a:r>
          </a:p>
          <a:p>
            <a:r>
              <a:rPr lang="en-US" b="1" dirty="0"/>
              <a:t>Creator</a:t>
            </a:r>
            <a:r>
              <a:rPr lang="en-US" dirty="0"/>
              <a:t>(also </a:t>
            </a:r>
            <a:r>
              <a:rPr lang="en-US" dirty="0" err="1"/>
              <a:t>refered</a:t>
            </a:r>
            <a:r>
              <a:rPr lang="en-US" dirty="0"/>
              <a:t> as </a:t>
            </a:r>
            <a:r>
              <a:rPr lang="en-US" b="1" dirty="0"/>
              <a:t>Factory</a:t>
            </a:r>
            <a:r>
              <a:rPr lang="en-US" dirty="0"/>
              <a:t> because it creates the Product objects) declares the method </a:t>
            </a:r>
            <a:r>
              <a:rPr lang="en-US" b="1" dirty="0" err="1"/>
              <a:t>FactoryMethod</a:t>
            </a:r>
            <a:r>
              <a:rPr lang="en-US" dirty="0"/>
              <a:t>, which returns a Product object. May call the generating method for creating Product objects</a:t>
            </a:r>
          </a:p>
          <a:p>
            <a:r>
              <a:rPr lang="en-US" b="1" dirty="0" err="1"/>
              <a:t>ConcreteCreator</a:t>
            </a:r>
            <a:r>
              <a:rPr lang="en-US" dirty="0"/>
              <a:t> overrides the generating method for creating </a:t>
            </a:r>
            <a:r>
              <a:rPr lang="en-US" dirty="0" err="1"/>
              <a:t>ConcreteProduct</a:t>
            </a:r>
            <a:r>
              <a:rPr lang="en-US" dirty="0"/>
              <a:t> objects</a:t>
            </a:r>
          </a:p>
          <a:p>
            <a:r>
              <a:rPr lang="en-US" dirty="0"/>
              <a:t>All concrete products are subclasses of the Product class, so all of them have the same basic implementation, at some extent. The Creator class specifies all standard and generic behavior of the products and when a new product is needed, it sends the creation details that are supplied by the client to the </a:t>
            </a:r>
            <a:r>
              <a:rPr lang="en-US" dirty="0" err="1"/>
              <a:t>ConcreteCreator</a:t>
            </a:r>
            <a:r>
              <a:rPr lang="en-US" dirty="0"/>
              <a:t>. Having this diagram in mind, it is easy for us now to produce the code related to it.</a:t>
            </a:r>
          </a:p>
          <a:p>
            <a:endParaRPr lang="en-US" dirty="0"/>
          </a:p>
          <a:p>
            <a:r>
              <a:rPr lang="en-US" dirty="0"/>
              <a:t>public interface Product { � } public abstract class Creator { public void </a:t>
            </a:r>
            <a:r>
              <a:rPr lang="en-US" dirty="0" err="1"/>
              <a:t>anOperation</a:t>
            </a:r>
            <a:r>
              <a:rPr lang="en-US" dirty="0"/>
              <a:t>() { Product </a:t>
            </a:r>
            <a:r>
              <a:rPr lang="en-US" dirty="0" err="1"/>
              <a:t>product</a:t>
            </a:r>
            <a:r>
              <a:rPr lang="en-US" dirty="0"/>
              <a:t> = </a:t>
            </a:r>
            <a:r>
              <a:rPr lang="en-US" dirty="0" err="1"/>
              <a:t>factoryMethod</a:t>
            </a:r>
            <a:r>
              <a:rPr lang="en-US" dirty="0"/>
              <a:t>(); } protected abstract Product </a:t>
            </a:r>
            <a:r>
              <a:rPr lang="en-US" dirty="0" err="1"/>
              <a:t>factoryMethod</a:t>
            </a:r>
            <a:r>
              <a:rPr lang="en-US" dirty="0"/>
              <a:t>(); } public class </a:t>
            </a:r>
            <a:r>
              <a:rPr lang="en-US" dirty="0" err="1"/>
              <a:t>ConcreteProduct</a:t>
            </a:r>
            <a:r>
              <a:rPr lang="en-US" dirty="0"/>
              <a:t> implements Product { � } public class </a:t>
            </a:r>
            <a:r>
              <a:rPr lang="en-US" dirty="0" err="1"/>
              <a:t>ConcreteCreator</a:t>
            </a:r>
            <a:r>
              <a:rPr lang="en-US" dirty="0"/>
              <a:t> extends Creator { protected Product </a:t>
            </a:r>
            <a:r>
              <a:rPr lang="en-US" dirty="0" err="1"/>
              <a:t>factoryMethod</a:t>
            </a:r>
            <a:r>
              <a:rPr lang="en-US" dirty="0"/>
              <a:t>() { return new </a:t>
            </a:r>
            <a:r>
              <a:rPr lang="en-US" dirty="0" err="1"/>
              <a:t>ConcreteProduct</a:t>
            </a:r>
            <a:r>
              <a:rPr lang="en-US" dirty="0"/>
              <a:t>(); } } public class Client { public static void main( String </a:t>
            </a:r>
            <a:r>
              <a:rPr lang="en-US" dirty="0" err="1"/>
              <a:t>arg</a:t>
            </a:r>
            <a:r>
              <a:rPr lang="en-US" dirty="0"/>
              <a:t>[] ) { Creator </a:t>
            </a:r>
            <a:r>
              <a:rPr lang="en-US" dirty="0" err="1"/>
              <a:t>creator</a:t>
            </a:r>
            <a:r>
              <a:rPr lang="en-US" dirty="0"/>
              <a:t> = new </a:t>
            </a:r>
            <a:r>
              <a:rPr lang="en-US" dirty="0" err="1"/>
              <a:t>ConcreteCreator</a:t>
            </a:r>
            <a:r>
              <a:rPr lang="en-US" dirty="0"/>
              <a:t>(); </a:t>
            </a:r>
            <a:r>
              <a:rPr lang="en-US" dirty="0" err="1"/>
              <a:t>creator.anOperation</a:t>
            </a:r>
            <a:r>
              <a:rPr lang="en-US" dirty="0"/>
              <a:t>(); }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15</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participants classes in this pattern are:</a:t>
            </a:r>
            <a:br>
              <a:rPr lang="en-US" dirty="0"/>
            </a:br>
            <a:r>
              <a:rPr lang="en-US" b="1" dirty="0"/>
              <a:t>Product</a:t>
            </a:r>
            <a:r>
              <a:rPr lang="en-US" dirty="0"/>
              <a:t> defines the interface for objects the factory method creates.</a:t>
            </a:r>
          </a:p>
          <a:p>
            <a:r>
              <a:rPr lang="en-US" b="1" dirty="0" err="1"/>
              <a:t>ConcreteProduct</a:t>
            </a:r>
            <a:r>
              <a:rPr lang="en-US" dirty="0"/>
              <a:t> implements the Product interface.</a:t>
            </a:r>
          </a:p>
          <a:p>
            <a:r>
              <a:rPr lang="en-US" b="1" dirty="0"/>
              <a:t>Creator</a:t>
            </a:r>
            <a:r>
              <a:rPr lang="en-US" dirty="0"/>
              <a:t>(also </a:t>
            </a:r>
            <a:r>
              <a:rPr lang="en-US" dirty="0" err="1"/>
              <a:t>refered</a:t>
            </a:r>
            <a:r>
              <a:rPr lang="en-US" dirty="0"/>
              <a:t> as </a:t>
            </a:r>
            <a:r>
              <a:rPr lang="en-US" b="1" dirty="0"/>
              <a:t>Factory</a:t>
            </a:r>
            <a:r>
              <a:rPr lang="en-US" dirty="0"/>
              <a:t> because it creates the Product objects) declares the method </a:t>
            </a:r>
            <a:r>
              <a:rPr lang="en-US" b="1" dirty="0" err="1"/>
              <a:t>FactoryMethod</a:t>
            </a:r>
            <a:r>
              <a:rPr lang="en-US" dirty="0"/>
              <a:t>, which returns a Product object. May call the generating method for creating Product objects</a:t>
            </a:r>
          </a:p>
          <a:p>
            <a:r>
              <a:rPr lang="en-US" b="1" dirty="0" err="1"/>
              <a:t>ConcreteCreator</a:t>
            </a:r>
            <a:r>
              <a:rPr lang="en-US" dirty="0"/>
              <a:t> overrides the generating method for creating </a:t>
            </a:r>
            <a:r>
              <a:rPr lang="en-US" dirty="0" err="1"/>
              <a:t>ConcreteProduct</a:t>
            </a:r>
            <a:r>
              <a:rPr lang="en-US" dirty="0"/>
              <a:t> objects</a:t>
            </a:r>
          </a:p>
          <a:p>
            <a:r>
              <a:rPr lang="en-US" dirty="0"/>
              <a:t>All concrete products are subclasses of the Product class, so all of them have the same basic implementation, at some extent. The Creator class specifies all standard and generic behavior of the products and when a new product is needed, it sends the creation details that are supplied by the client to the </a:t>
            </a:r>
            <a:r>
              <a:rPr lang="en-US" dirty="0" err="1"/>
              <a:t>ConcreteCreator</a:t>
            </a:r>
            <a:r>
              <a:rPr lang="en-US" dirty="0"/>
              <a:t>. Having this diagram in mind, it is easy for us now to produce the code related to it.</a:t>
            </a:r>
          </a:p>
          <a:p>
            <a:endParaRPr lang="en-US" dirty="0"/>
          </a:p>
          <a:p>
            <a:r>
              <a:rPr lang="en-US" dirty="0"/>
              <a:t>public interface Product { � } public abstract class Creator { public void </a:t>
            </a:r>
            <a:r>
              <a:rPr lang="en-US" dirty="0" err="1"/>
              <a:t>anOperation</a:t>
            </a:r>
            <a:r>
              <a:rPr lang="en-US" dirty="0"/>
              <a:t>() { Product </a:t>
            </a:r>
            <a:r>
              <a:rPr lang="en-US" dirty="0" err="1"/>
              <a:t>product</a:t>
            </a:r>
            <a:r>
              <a:rPr lang="en-US" dirty="0"/>
              <a:t> = </a:t>
            </a:r>
            <a:r>
              <a:rPr lang="en-US" dirty="0" err="1"/>
              <a:t>factoryMethod</a:t>
            </a:r>
            <a:r>
              <a:rPr lang="en-US" dirty="0"/>
              <a:t>(); } protected abstract Product </a:t>
            </a:r>
            <a:r>
              <a:rPr lang="en-US" dirty="0" err="1"/>
              <a:t>factoryMethod</a:t>
            </a:r>
            <a:r>
              <a:rPr lang="en-US" dirty="0"/>
              <a:t>(); } public class </a:t>
            </a:r>
            <a:r>
              <a:rPr lang="en-US" dirty="0" err="1"/>
              <a:t>ConcreteProduct</a:t>
            </a:r>
            <a:r>
              <a:rPr lang="en-US" dirty="0"/>
              <a:t> implements Product { � } public class </a:t>
            </a:r>
            <a:r>
              <a:rPr lang="en-US" dirty="0" err="1"/>
              <a:t>ConcreteCreator</a:t>
            </a:r>
            <a:r>
              <a:rPr lang="en-US" dirty="0"/>
              <a:t> extends Creator { protected Product </a:t>
            </a:r>
            <a:r>
              <a:rPr lang="en-US" dirty="0" err="1"/>
              <a:t>factoryMethod</a:t>
            </a:r>
            <a:r>
              <a:rPr lang="en-US" dirty="0"/>
              <a:t>() { return new </a:t>
            </a:r>
            <a:r>
              <a:rPr lang="en-US" dirty="0" err="1"/>
              <a:t>ConcreteProduct</a:t>
            </a:r>
            <a:r>
              <a:rPr lang="en-US" dirty="0"/>
              <a:t>(); } } public class Client { public static void main( String </a:t>
            </a:r>
            <a:r>
              <a:rPr lang="en-US" dirty="0" err="1"/>
              <a:t>arg</a:t>
            </a:r>
            <a:r>
              <a:rPr lang="en-US" dirty="0"/>
              <a:t>[] ) { Creator </a:t>
            </a:r>
            <a:r>
              <a:rPr lang="en-US" dirty="0" err="1"/>
              <a:t>creator</a:t>
            </a:r>
            <a:r>
              <a:rPr lang="en-US" dirty="0"/>
              <a:t> = new </a:t>
            </a:r>
            <a:r>
              <a:rPr lang="en-US" dirty="0" err="1"/>
              <a:t>ConcreteCreator</a:t>
            </a:r>
            <a:r>
              <a:rPr lang="en-US" dirty="0"/>
              <a:t>(); </a:t>
            </a:r>
            <a:r>
              <a:rPr lang="en-US" dirty="0" err="1"/>
              <a:t>creator.anOperation</a:t>
            </a:r>
            <a:r>
              <a:rPr lang="en-US" dirty="0"/>
              <a:t>(); }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16</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participants classes in this pattern are:</a:t>
            </a:r>
            <a:br>
              <a:rPr lang="en-US" dirty="0"/>
            </a:br>
            <a:r>
              <a:rPr lang="en-US" b="1" dirty="0"/>
              <a:t>Product</a:t>
            </a:r>
            <a:r>
              <a:rPr lang="en-US" dirty="0"/>
              <a:t> defines the interface for objects the factory method creates.</a:t>
            </a:r>
          </a:p>
          <a:p>
            <a:r>
              <a:rPr lang="en-US" b="1" dirty="0" err="1"/>
              <a:t>ConcreteProduct</a:t>
            </a:r>
            <a:r>
              <a:rPr lang="en-US" dirty="0"/>
              <a:t> implements the Product interface.</a:t>
            </a:r>
          </a:p>
          <a:p>
            <a:r>
              <a:rPr lang="en-US" b="1" dirty="0"/>
              <a:t>Creator</a:t>
            </a:r>
            <a:r>
              <a:rPr lang="en-US" dirty="0"/>
              <a:t>(also </a:t>
            </a:r>
            <a:r>
              <a:rPr lang="en-US" dirty="0" err="1"/>
              <a:t>refered</a:t>
            </a:r>
            <a:r>
              <a:rPr lang="en-US" dirty="0"/>
              <a:t> as </a:t>
            </a:r>
            <a:r>
              <a:rPr lang="en-US" b="1" dirty="0"/>
              <a:t>Factory</a:t>
            </a:r>
            <a:r>
              <a:rPr lang="en-US" dirty="0"/>
              <a:t> because it creates the Product objects) declares the method </a:t>
            </a:r>
            <a:r>
              <a:rPr lang="en-US" b="1" dirty="0" err="1"/>
              <a:t>FactoryMethod</a:t>
            </a:r>
            <a:r>
              <a:rPr lang="en-US" dirty="0"/>
              <a:t>, which returns a Product object. May call the generating method for creating Product objects</a:t>
            </a:r>
          </a:p>
          <a:p>
            <a:r>
              <a:rPr lang="en-US" b="1" dirty="0" err="1"/>
              <a:t>ConcreteCreator</a:t>
            </a:r>
            <a:r>
              <a:rPr lang="en-US" dirty="0"/>
              <a:t> overrides the generating method for creating </a:t>
            </a:r>
            <a:r>
              <a:rPr lang="en-US" dirty="0" err="1"/>
              <a:t>ConcreteProduct</a:t>
            </a:r>
            <a:r>
              <a:rPr lang="en-US" dirty="0"/>
              <a:t> objects</a:t>
            </a:r>
          </a:p>
          <a:p>
            <a:r>
              <a:rPr lang="en-US" dirty="0"/>
              <a:t>All concrete products are subclasses of the Product class, so all of them have the same basic implementation, at some extent. The Creator class specifies all standard and generic behavior of the products and when a new product is needed, it sends the creation details that are supplied by the client to the </a:t>
            </a:r>
            <a:r>
              <a:rPr lang="en-US" dirty="0" err="1"/>
              <a:t>ConcreteCreator</a:t>
            </a:r>
            <a:r>
              <a:rPr lang="en-US" dirty="0"/>
              <a:t>. Having this diagram in mind, it is easy for us now to produce the code related to it.</a:t>
            </a:r>
          </a:p>
          <a:p>
            <a:endParaRPr lang="en-US" dirty="0"/>
          </a:p>
          <a:p>
            <a:r>
              <a:rPr lang="en-US" dirty="0"/>
              <a:t>public interface Product { � } public abstract class Creator { public void </a:t>
            </a:r>
            <a:r>
              <a:rPr lang="en-US" dirty="0" err="1"/>
              <a:t>anOperation</a:t>
            </a:r>
            <a:r>
              <a:rPr lang="en-US" dirty="0"/>
              <a:t>() { Product </a:t>
            </a:r>
            <a:r>
              <a:rPr lang="en-US" dirty="0" err="1"/>
              <a:t>product</a:t>
            </a:r>
            <a:r>
              <a:rPr lang="en-US" dirty="0"/>
              <a:t> = </a:t>
            </a:r>
            <a:r>
              <a:rPr lang="en-US" dirty="0" err="1"/>
              <a:t>factoryMethod</a:t>
            </a:r>
            <a:r>
              <a:rPr lang="en-US" dirty="0"/>
              <a:t>(); } protected abstract Product </a:t>
            </a:r>
            <a:r>
              <a:rPr lang="en-US" dirty="0" err="1"/>
              <a:t>factoryMethod</a:t>
            </a:r>
            <a:r>
              <a:rPr lang="en-US" dirty="0"/>
              <a:t>(); } public class </a:t>
            </a:r>
            <a:r>
              <a:rPr lang="en-US" dirty="0" err="1"/>
              <a:t>ConcreteProduct</a:t>
            </a:r>
            <a:r>
              <a:rPr lang="en-US" dirty="0"/>
              <a:t> implements Product { � } public class </a:t>
            </a:r>
            <a:r>
              <a:rPr lang="en-US" dirty="0" err="1"/>
              <a:t>ConcreteCreator</a:t>
            </a:r>
            <a:r>
              <a:rPr lang="en-US" dirty="0"/>
              <a:t> extends Creator { protected Product </a:t>
            </a:r>
            <a:r>
              <a:rPr lang="en-US" dirty="0" err="1"/>
              <a:t>factoryMethod</a:t>
            </a:r>
            <a:r>
              <a:rPr lang="en-US" dirty="0"/>
              <a:t>() { return new </a:t>
            </a:r>
            <a:r>
              <a:rPr lang="en-US" dirty="0" err="1"/>
              <a:t>ConcreteProduct</a:t>
            </a:r>
            <a:r>
              <a:rPr lang="en-US" dirty="0"/>
              <a:t>(); } } public class Client { public static void main( String </a:t>
            </a:r>
            <a:r>
              <a:rPr lang="en-US" dirty="0" err="1"/>
              <a:t>arg</a:t>
            </a:r>
            <a:r>
              <a:rPr lang="en-US" dirty="0"/>
              <a:t>[] ) { Creator </a:t>
            </a:r>
            <a:r>
              <a:rPr lang="en-US" dirty="0" err="1"/>
              <a:t>creator</a:t>
            </a:r>
            <a:r>
              <a:rPr lang="en-US" dirty="0"/>
              <a:t> = new </a:t>
            </a:r>
            <a:r>
              <a:rPr lang="en-US" dirty="0" err="1"/>
              <a:t>ConcreteCreator</a:t>
            </a:r>
            <a:r>
              <a:rPr lang="en-US" dirty="0"/>
              <a:t>(); </a:t>
            </a:r>
            <a:r>
              <a:rPr lang="en-US" dirty="0" err="1"/>
              <a:t>creator.anOperation</a:t>
            </a:r>
            <a:r>
              <a:rPr lang="en-US" dirty="0"/>
              <a:t>(); }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17</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participants classes in this pattern are:</a:t>
            </a:r>
            <a:br>
              <a:rPr lang="en-US" dirty="0"/>
            </a:br>
            <a:r>
              <a:rPr lang="en-US" b="1" dirty="0"/>
              <a:t>Product</a:t>
            </a:r>
            <a:r>
              <a:rPr lang="en-US" dirty="0"/>
              <a:t> defines the interface for objects the factory method creates.</a:t>
            </a:r>
          </a:p>
          <a:p>
            <a:r>
              <a:rPr lang="en-US" b="1" dirty="0" err="1"/>
              <a:t>ConcreteProduct</a:t>
            </a:r>
            <a:r>
              <a:rPr lang="en-US" dirty="0"/>
              <a:t> implements the Product interface.</a:t>
            </a:r>
          </a:p>
          <a:p>
            <a:r>
              <a:rPr lang="en-US" b="1" dirty="0"/>
              <a:t>Creator</a:t>
            </a:r>
            <a:r>
              <a:rPr lang="en-US" dirty="0"/>
              <a:t>(also </a:t>
            </a:r>
            <a:r>
              <a:rPr lang="en-US" dirty="0" err="1"/>
              <a:t>refered</a:t>
            </a:r>
            <a:r>
              <a:rPr lang="en-US" dirty="0"/>
              <a:t> as </a:t>
            </a:r>
            <a:r>
              <a:rPr lang="en-US" b="1" dirty="0"/>
              <a:t>Factory</a:t>
            </a:r>
            <a:r>
              <a:rPr lang="en-US" dirty="0"/>
              <a:t> because it creates the Product objects) declares the method </a:t>
            </a:r>
            <a:r>
              <a:rPr lang="en-US" b="1" dirty="0" err="1"/>
              <a:t>FactoryMethod</a:t>
            </a:r>
            <a:r>
              <a:rPr lang="en-US" dirty="0"/>
              <a:t>, which returns a Product object. May call the generating method for creating Product objects</a:t>
            </a:r>
          </a:p>
          <a:p>
            <a:r>
              <a:rPr lang="en-US" b="1" dirty="0" err="1"/>
              <a:t>ConcreteCreator</a:t>
            </a:r>
            <a:r>
              <a:rPr lang="en-US" dirty="0"/>
              <a:t> overrides the generating method for creating </a:t>
            </a:r>
            <a:r>
              <a:rPr lang="en-US" dirty="0" err="1"/>
              <a:t>ConcreteProduct</a:t>
            </a:r>
            <a:r>
              <a:rPr lang="en-US" dirty="0"/>
              <a:t> objects</a:t>
            </a:r>
          </a:p>
          <a:p>
            <a:r>
              <a:rPr lang="en-US" dirty="0"/>
              <a:t>All concrete products are subclasses of the Product class, so all of them have the same basic implementation, at some extent. The Creator class specifies all standard and generic behavior of the products and when a new product is needed, it sends the creation details that are supplied by the client to the </a:t>
            </a:r>
            <a:r>
              <a:rPr lang="en-US" dirty="0" err="1"/>
              <a:t>ConcreteCreator</a:t>
            </a:r>
            <a:r>
              <a:rPr lang="en-US" dirty="0"/>
              <a:t>. Having this diagram in mind, it is easy for us now to produce the code related to it.</a:t>
            </a:r>
          </a:p>
          <a:p>
            <a:endParaRPr lang="en-US" dirty="0"/>
          </a:p>
          <a:p>
            <a:r>
              <a:rPr lang="en-US" dirty="0"/>
              <a:t>public interface Product { � } public abstract class Creator { public void </a:t>
            </a:r>
            <a:r>
              <a:rPr lang="en-US" dirty="0" err="1"/>
              <a:t>anOperation</a:t>
            </a:r>
            <a:r>
              <a:rPr lang="en-US" dirty="0"/>
              <a:t>() { Product </a:t>
            </a:r>
            <a:r>
              <a:rPr lang="en-US" dirty="0" err="1"/>
              <a:t>product</a:t>
            </a:r>
            <a:r>
              <a:rPr lang="en-US" dirty="0"/>
              <a:t> = </a:t>
            </a:r>
            <a:r>
              <a:rPr lang="en-US" dirty="0" err="1"/>
              <a:t>factoryMethod</a:t>
            </a:r>
            <a:r>
              <a:rPr lang="en-US" dirty="0"/>
              <a:t>(); } protected abstract Product </a:t>
            </a:r>
            <a:r>
              <a:rPr lang="en-US" dirty="0" err="1"/>
              <a:t>factoryMethod</a:t>
            </a:r>
            <a:r>
              <a:rPr lang="en-US" dirty="0"/>
              <a:t>(); } public class </a:t>
            </a:r>
            <a:r>
              <a:rPr lang="en-US" dirty="0" err="1"/>
              <a:t>ConcreteProduct</a:t>
            </a:r>
            <a:r>
              <a:rPr lang="en-US" dirty="0"/>
              <a:t> implements Product { � } public class </a:t>
            </a:r>
            <a:r>
              <a:rPr lang="en-US" dirty="0" err="1"/>
              <a:t>ConcreteCreator</a:t>
            </a:r>
            <a:r>
              <a:rPr lang="en-US" dirty="0"/>
              <a:t> extends Creator { protected Product </a:t>
            </a:r>
            <a:r>
              <a:rPr lang="en-US" dirty="0" err="1"/>
              <a:t>factoryMethod</a:t>
            </a:r>
            <a:r>
              <a:rPr lang="en-US" dirty="0"/>
              <a:t>() { return new </a:t>
            </a:r>
            <a:r>
              <a:rPr lang="en-US" dirty="0" err="1"/>
              <a:t>ConcreteProduct</a:t>
            </a:r>
            <a:r>
              <a:rPr lang="en-US" dirty="0"/>
              <a:t>(); } } public class Client { public static void main( String </a:t>
            </a:r>
            <a:r>
              <a:rPr lang="en-US" dirty="0" err="1"/>
              <a:t>arg</a:t>
            </a:r>
            <a:r>
              <a:rPr lang="en-US" dirty="0"/>
              <a:t>[] ) { Creator </a:t>
            </a:r>
            <a:r>
              <a:rPr lang="en-US" dirty="0" err="1"/>
              <a:t>creator</a:t>
            </a:r>
            <a:r>
              <a:rPr lang="en-US" dirty="0"/>
              <a:t> = new </a:t>
            </a:r>
            <a:r>
              <a:rPr lang="en-US" dirty="0" err="1"/>
              <a:t>ConcreteCreator</a:t>
            </a:r>
            <a:r>
              <a:rPr lang="en-US" dirty="0"/>
              <a:t>(); </a:t>
            </a:r>
            <a:r>
              <a:rPr lang="en-US" dirty="0" err="1"/>
              <a:t>creator.anOperation</a:t>
            </a:r>
            <a:r>
              <a:rPr lang="en-US" dirty="0"/>
              <a:t>(); } }</a:t>
            </a:r>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18</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1: In this case the </a:t>
            </a:r>
            <a:r>
              <a:rPr lang="en-US" dirty="0" err="1"/>
              <a:t>ConcreteCreator</a:t>
            </a:r>
            <a:r>
              <a:rPr lang="en-US" dirty="0"/>
              <a:t> classes must define their own generation method and this situation usually appears in the cases where the Creator class can't foresee what </a:t>
            </a:r>
            <a:r>
              <a:rPr lang="en-US" dirty="0" err="1"/>
              <a:t>ConcreteProduct</a:t>
            </a:r>
            <a:r>
              <a:rPr lang="en-US" dirty="0"/>
              <a:t> it will instantiate.</a:t>
            </a:r>
          </a:p>
          <a:p>
            <a:endParaRPr lang="en-US" dirty="0"/>
          </a:p>
          <a:p>
            <a:r>
              <a:rPr lang="en-US" dirty="0"/>
              <a:t>Case 2:If this happens, the </a:t>
            </a:r>
            <a:r>
              <a:rPr lang="en-US" dirty="0" err="1"/>
              <a:t>ConcreteCreator</a:t>
            </a:r>
            <a:r>
              <a:rPr lang="en-US" dirty="0"/>
              <a:t> classes will use the generating method for flexibility rather than for generation. The programmer will always be able to modify the class of the objects that the Creator class implicitly creates, redefining the generation method.</a:t>
            </a:r>
          </a:p>
        </p:txBody>
      </p:sp>
      <p:sp>
        <p:nvSpPr>
          <p:cNvPr id="4" name="Slide Number Placeholder 3"/>
          <p:cNvSpPr>
            <a:spLocks noGrp="1"/>
          </p:cNvSpPr>
          <p:nvPr>
            <p:ph type="sldNum" sz="quarter" idx="10"/>
          </p:nvPr>
        </p:nvSpPr>
        <p:spPr/>
        <p:txBody>
          <a:bodyPr/>
          <a:lstStyle/>
          <a:p>
            <a:fld id="{1D0A0F5D-9C39-4953-998F-6F614B0525D7}" type="slidenum">
              <a:rPr lang="en-US" smtClean="0"/>
              <a:t>20</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reason for which the factory pattern is used is that it introduces a separation between the application and a family of classes (it introduces weak coupling instead of tight coupling hiding concrete classes from the application). It provides a simple way of extending the family of products with minor changes in application code. + It provides customization hooks. When the objects are created directly inside the class it's hard to replace them by objects which extend their functionality. If a factory is used instead to create a family of objects the customized objects can easily replace the original objects, configuring the factory to create them. - The factory has to be used for a family of objects. If the classes doesn't extend common base class or interface they can not be used in a factory design template</a:t>
            </a:r>
          </a:p>
        </p:txBody>
      </p:sp>
      <p:sp>
        <p:nvSpPr>
          <p:cNvPr id="4" name="Slide Number Placeholder 3"/>
          <p:cNvSpPr>
            <a:spLocks noGrp="1"/>
          </p:cNvSpPr>
          <p:nvPr>
            <p:ph type="sldNum" sz="quarter" idx="10"/>
          </p:nvPr>
        </p:nvSpPr>
        <p:spPr/>
        <p:txBody>
          <a:bodyPr/>
          <a:lstStyle/>
          <a:p>
            <a:fld id="{1D0A0F5D-9C39-4953-998F-6F614B0525D7}" type="slidenum">
              <a:rPr lang="en-US" smtClean="0"/>
              <a:t>21</a:t>
            </a:fld>
            <a:endParaRPr lang="en-US"/>
          </a:p>
        </p:txBody>
      </p:sp>
    </p:spTree>
    <p:extLst>
      <p:ext uri="{BB962C8B-B14F-4D97-AF65-F5344CB8AC3E}">
        <p14:creationId xmlns:p14="http://schemas.microsoft.com/office/powerpoint/2010/main" val="77098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 of an object pull "feel" like they are owners of a service although the service is shared among many other clients.</a:t>
            </a:r>
          </a:p>
          <a:p>
            <a:r>
              <a:rPr lang="en-US" dirty="0"/>
              <a:t>3 Players:</a:t>
            </a:r>
          </a:p>
          <a:p>
            <a:r>
              <a:rPr lang="en-US" dirty="0"/>
              <a:t>Reusable Object</a:t>
            </a:r>
          </a:p>
          <a:p>
            <a:r>
              <a:rPr lang="en-US" dirty="0"/>
              <a:t>Client</a:t>
            </a:r>
            <a:r>
              <a:rPr lang="en-US" baseline="0" dirty="0"/>
              <a:t> 1</a:t>
            </a:r>
          </a:p>
          <a:p>
            <a:r>
              <a:rPr lang="en-US" baseline="0" dirty="0"/>
              <a:t>Reusable Pool</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24</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Pool – Reusable Pool – Create and to Manage the Reusable Objects (Attributes : </a:t>
            </a:r>
            <a:r>
              <a:rPr lang="en-US" dirty="0" err="1"/>
              <a:t>MaxPoolSize</a:t>
            </a:r>
            <a:r>
              <a:rPr lang="en-US" dirty="0"/>
              <a:t> , </a:t>
            </a:r>
            <a:r>
              <a:rPr lang="en-US" dirty="0" err="1"/>
              <a:t>MinPoolSize</a:t>
            </a:r>
            <a:r>
              <a:rPr lang="en-US" dirty="0"/>
              <a:t>)</a:t>
            </a:r>
          </a:p>
          <a:p>
            <a:endParaRPr lang="en-US" dirty="0"/>
          </a:p>
          <a:p>
            <a:r>
              <a:rPr lang="en-US" dirty="0"/>
              <a:t>Reusable Pool</a:t>
            </a:r>
            <a:r>
              <a:rPr lang="en-US" baseline="0" dirty="0"/>
              <a:t> Class </a:t>
            </a:r>
            <a:r>
              <a:rPr lang="en-US" baseline="0" dirty="0">
                <a:sym typeface="Wingdings" panose="05000000000000000000" pitchFamily="2" charset="2"/>
              </a:rPr>
              <a:t> Singleton Class</a:t>
            </a:r>
            <a:endParaRPr lang="en-US" dirty="0"/>
          </a:p>
          <a:p>
            <a:endParaRPr lang="en-US" dirty="0"/>
          </a:p>
          <a:p>
            <a:r>
              <a:rPr lang="en-US" dirty="0"/>
              <a:t>Reusable Object :</a:t>
            </a:r>
            <a:r>
              <a:rPr lang="en-US" baseline="0" dirty="0"/>
              <a:t> Shared by the Multiple Clients</a:t>
            </a:r>
            <a:endParaRPr lang="en-US" dirty="0"/>
          </a:p>
          <a:p>
            <a:endParaRPr lang="en-US" dirty="0"/>
          </a:p>
          <a:p>
            <a:r>
              <a:rPr lang="en-US" dirty="0"/>
              <a:t>Client : Share the Reusable Object.</a:t>
            </a:r>
          </a:p>
          <a:p>
            <a:endParaRPr lang="en-US" dirty="0"/>
          </a:p>
          <a:p>
            <a:r>
              <a:rPr lang="en-US" dirty="0"/>
              <a:t>Client1 requests reusable Object., Pool generates and provides the stateless objects</a:t>
            </a:r>
          </a:p>
          <a:p>
            <a:r>
              <a:rPr lang="en-US" dirty="0"/>
              <a:t>Client2 requests reusable Object.</a:t>
            </a:r>
            <a:r>
              <a:rPr lang="en-US" baseline="0" dirty="0"/>
              <a:t> Pool checks for Object, if not available checks size for </a:t>
            </a:r>
            <a:r>
              <a:rPr lang="en-US" baseline="0" dirty="0" err="1"/>
              <a:t>eg</a:t>
            </a:r>
            <a:r>
              <a:rPr lang="en-US" baseline="0" dirty="0"/>
              <a:t>. 2, hence creates and gives it to Client2</a:t>
            </a:r>
          </a:p>
          <a:p>
            <a:r>
              <a:rPr lang="en-US" baseline="0" dirty="0"/>
              <a:t>Client3 requests, max size is 2 Pool waits until Client 1 / 2 releases the Object, once it releases , the object is shared to Client 3</a:t>
            </a:r>
          </a:p>
          <a:p>
            <a:r>
              <a:rPr lang="en-US" baseline="0" dirty="0"/>
              <a:t>Clients’ Multiple requests are served by the objects generated by the  Pool and shared among the clients.</a:t>
            </a:r>
          </a:p>
          <a:p>
            <a:r>
              <a:rPr lang="en-US" baseline="0" dirty="0"/>
              <a:t>Physically Objects are lesser than the number of Clients by a particular percentage.</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25</a:t>
            </a:fld>
            <a:endParaRPr lang="en-US" dirty="0"/>
          </a:p>
        </p:txBody>
      </p:sp>
    </p:spTree>
    <p:extLst>
      <p:ext uri="{BB962C8B-B14F-4D97-AF65-F5344CB8AC3E}">
        <p14:creationId xmlns:p14="http://schemas.microsoft.com/office/powerpoint/2010/main" val="331330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27</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Connection Pool,</a:t>
            </a:r>
          </a:p>
          <a:p>
            <a:r>
              <a:rPr lang="en-US" dirty="0"/>
              <a:t>The </a:t>
            </a:r>
            <a:r>
              <a:rPr lang="en-US" dirty="0" err="1"/>
              <a:t>ConnectionPool</a:t>
            </a:r>
            <a:r>
              <a:rPr lang="en-US" baseline="0" dirty="0"/>
              <a:t>  , Connection , </a:t>
            </a:r>
            <a:r>
              <a:rPr lang="en-US" baseline="0" dirty="0" err="1"/>
              <a:t>ConnectionImpl</a:t>
            </a:r>
            <a:r>
              <a:rPr lang="en-US" baseline="0" dirty="0"/>
              <a:t> are the entities that would be used.</a:t>
            </a:r>
          </a:p>
          <a:p>
            <a:endParaRPr lang="en-US" baseline="0" dirty="0"/>
          </a:p>
          <a:p>
            <a:r>
              <a:rPr lang="en-US" baseline="0" dirty="0" err="1"/>
              <a:t>ConnectionPool</a:t>
            </a:r>
            <a:r>
              <a:rPr lang="en-US" baseline="0" dirty="0"/>
              <a:t> may consist of the methods like:</a:t>
            </a:r>
          </a:p>
          <a:p>
            <a:r>
              <a:rPr lang="en-US" baseline="0" dirty="0"/>
              <a:t>	</a:t>
            </a:r>
            <a:r>
              <a:rPr lang="en-US" baseline="0" dirty="0" err="1"/>
              <a:t>getInstance</a:t>
            </a:r>
            <a:r>
              <a:rPr lang="en-US" baseline="0" dirty="0"/>
              <a:t>() (return type would be of </a:t>
            </a:r>
            <a:r>
              <a:rPr lang="en-US" baseline="0" dirty="0" err="1"/>
              <a:t>ConnectionPool</a:t>
            </a:r>
            <a:r>
              <a:rPr lang="en-US" baseline="0" dirty="0"/>
              <a:t> type)</a:t>
            </a:r>
          </a:p>
          <a:p>
            <a:r>
              <a:rPr lang="en-US" baseline="0" dirty="0"/>
              <a:t>	</a:t>
            </a:r>
            <a:r>
              <a:rPr lang="en-US" baseline="0" dirty="0" err="1"/>
              <a:t>acquireConnectionImpl</a:t>
            </a:r>
            <a:r>
              <a:rPr lang="en-US" baseline="0" dirty="0"/>
              <a:t>() : </a:t>
            </a:r>
            <a:r>
              <a:rPr lang="en-US" baseline="0" dirty="0" err="1"/>
              <a:t>ConnectionImpl</a:t>
            </a:r>
            <a:endParaRPr lang="en-US" baseline="0" dirty="0"/>
          </a:p>
          <a:p>
            <a:r>
              <a:rPr lang="en-US" baseline="0" dirty="0"/>
              <a:t>	</a:t>
            </a:r>
            <a:r>
              <a:rPr lang="en-US" baseline="0" dirty="0" err="1"/>
              <a:t>releaseConnectionImpl</a:t>
            </a:r>
            <a:r>
              <a:rPr lang="en-US" baseline="0" dirty="0"/>
              <a:t>(reusable : </a:t>
            </a:r>
            <a:r>
              <a:rPr lang="en-US" baseline="0" dirty="0" err="1"/>
              <a:t>ConnectionImpl</a:t>
            </a:r>
            <a:endParaRPr lang="en-US" baseline="0" dirty="0"/>
          </a:p>
          <a:p>
            <a:r>
              <a:rPr lang="en-US" baseline="0" dirty="0"/>
              <a:t>	</a:t>
            </a:r>
            <a:r>
              <a:rPr lang="en-US" baseline="0" dirty="0" err="1"/>
              <a:t>setMaxPoolSize</a:t>
            </a:r>
            <a:r>
              <a:rPr lang="en-US" baseline="0" dirty="0"/>
              <a:t>(</a:t>
            </a:r>
            <a:r>
              <a:rPr lang="en-US" baseline="0" dirty="0" err="1"/>
              <a:t>int</a:t>
            </a:r>
            <a:r>
              <a:rPr lang="en-US" baseline="0" dirty="0"/>
              <a:t> size)</a:t>
            </a:r>
          </a:p>
          <a:p>
            <a:r>
              <a:rPr lang="en-US" baseline="0" dirty="0"/>
              <a:t>Connection –------------ uses------- &gt; </a:t>
            </a:r>
            <a:r>
              <a:rPr lang="en-US" baseline="0" dirty="0" err="1"/>
              <a:t>ConnectionImpl</a:t>
            </a:r>
            <a:r>
              <a:rPr lang="en-US" baseline="0" dirty="0"/>
              <a:t> (with above mentioned methods)</a:t>
            </a:r>
          </a:p>
          <a:p>
            <a:r>
              <a:rPr lang="en-US" baseline="0" dirty="0"/>
              <a:t>(Interface)</a:t>
            </a:r>
          </a:p>
          <a:p>
            <a:r>
              <a:rPr lang="en-US" baseline="0" dirty="0"/>
              <a:t>      |</a:t>
            </a:r>
          </a:p>
          <a:p>
            <a:r>
              <a:rPr lang="en-US" baseline="0" dirty="0"/>
              <a:t>      |</a:t>
            </a:r>
          </a:p>
          <a:p>
            <a:r>
              <a:rPr lang="en-US" baseline="0" dirty="0"/>
              <a:t>      | uses</a:t>
            </a:r>
          </a:p>
          <a:p>
            <a:r>
              <a:rPr lang="en-US" baseline="0" dirty="0"/>
              <a:t>     V</a:t>
            </a:r>
          </a:p>
          <a:p>
            <a:r>
              <a:rPr lang="en-US" baseline="0" dirty="0" err="1"/>
              <a:t>ConnectionImpl</a:t>
            </a:r>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28</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 of an object pool "feel" like they are owners of a service although the service is shared among many other clients.</a:t>
            </a:r>
          </a:p>
          <a:p>
            <a:endParaRPr lang="en-US" dirty="0"/>
          </a:p>
          <a:p>
            <a:r>
              <a:rPr lang="en-US" dirty="0"/>
              <a:t>The Client is responsible to request the Reusable object as well to release it to the pool. If this action will not be performed the Reusable object will be lost, being considered unavailable by the Resource Pool.</a:t>
            </a:r>
            <a:br>
              <a:rPr lang="en-US" dirty="0"/>
            </a:br>
            <a:br>
              <a:rPr lang="en-US" dirty="0"/>
            </a:br>
            <a:r>
              <a:rPr lang="en-US" dirty="0"/>
              <a:t>The clients are not aware that they are sharing the Reusable object. From the client </a:t>
            </a:r>
            <a:r>
              <a:rPr lang="en-US" dirty="0" err="1"/>
              <a:t>poinf</a:t>
            </a:r>
            <a:r>
              <a:rPr lang="en-US" dirty="0"/>
              <a:t> of view they are the owners of a new object which comes from the Resource pool in the same way that it comes from a factory or another creational design pattern. The only difference is that the Client should mark the Reusable object as available, after it finishes to use it. It's not about releasing the objects; for example if we work with databases, when a connection is closed it's not necessarily destroyed, it means that it can be reused by another client.</a:t>
            </a:r>
          </a:p>
        </p:txBody>
      </p:sp>
      <p:sp>
        <p:nvSpPr>
          <p:cNvPr id="4" name="Slide Number Placeholder 3"/>
          <p:cNvSpPr>
            <a:spLocks noGrp="1"/>
          </p:cNvSpPr>
          <p:nvPr>
            <p:ph type="sldNum" sz="quarter" idx="10"/>
          </p:nvPr>
        </p:nvSpPr>
        <p:spPr/>
        <p:txBody>
          <a:bodyPr/>
          <a:lstStyle/>
          <a:p>
            <a:fld id="{1D0A0F5D-9C39-4953-998F-6F614B0525D7}" type="slidenum">
              <a:rPr lang="en-US" smtClean="0"/>
              <a:t>29</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30</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Connection - represent the object which is instantiated by the client. From the client perspective this object is instantiated and it handles the database operations and it is the only object visible to the client. The client is not aware that it uses  some shared connections. Internally this class does not contain any code for connecting to the database and calls </a:t>
            </a:r>
            <a:r>
              <a:rPr lang="en-US" dirty="0" err="1"/>
              <a:t>ConnectionPool.aquireImpl</a:t>
            </a:r>
            <a:r>
              <a:rPr lang="en-US" dirty="0"/>
              <a:t> to get a </a:t>
            </a:r>
            <a:r>
              <a:rPr lang="en-US" dirty="0" err="1"/>
              <a:t>ConnectionImpl</a:t>
            </a:r>
            <a:r>
              <a:rPr lang="en-US" dirty="0"/>
              <a:t> object and then delegates the request to </a:t>
            </a:r>
            <a:r>
              <a:rPr lang="en-US" dirty="0" err="1"/>
              <a:t>ConnectionImpl</a:t>
            </a:r>
            <a:r>
              <a:rPr lang="en-US" dirty="0"/>
              <a:t>.</a:t>
            </a:r>
            <a:br>
              <a:rPr lang="en-US" dirty="0"/>
            </a:br>
            <a:br>
              <a:rPr lang="en-US" dirty="0"/>
            </a:br>
            <a:r>
              <a:rPr lang="en-US" dirty="0" err="1"/>
              <a:t>ConnectionImpl</a:t>
            </a:r>
            <a:r>
              <a:rPr lang="en-US" dirty="0"/>
              <a:t> is the object which implements the database operations which are exposed by Connection for the client.</a:t>
            </a:r>
            <a:br>
              <a:rPr lang="en-US" dirty="0"/>
            </a:br>
            <a:br>
              <a:rPr lang="en-US" dirty="0"/>
            </a:br>
            <a:r>
              <a:rPr lang="en-US" dirty="0" err="1"/>
              <a:t>ConnectionPool</a:t>
            </a:r>
            <a:r>
              <a:rPr lang="en-US" dirty="0"/>
              <a:t> is the main actor to manage the connections to the database. It keeps a list of </a:t>
            </a:r>
            <a:r>
              <a:rPr lang="en-US" dirty="0" err="1"/>
              <a:t>ConnectionImpl</a:t>
            </a:r>
            <a:r>
              <a:rPr lang="en-US" dirty="0"/>
              <a:t> objects and instantiates new objects if this is required.</a:t>
            </a:r>
            <a:br>
              <a:rPr lang="en-US" dirty="0"/>
            </a:br>
            <a:br>
              <a:rPr lang="en-US" dirty="0"/>
            </a:br>
            <a:r>
              <a:rPr lang="en-US" dirty="0"/>
              <a:t>When the client needs to query the database it instantiate a new Connection object specifying the database name and the call the query method which returns a set of records. From the client point of view this is all.</a:t>
            </a:r>
            <a:br>
              <a:rPr lang="en-US" dirty="0"/>
            </a:br>
            <a:br>
              <a:rPr lang="en-US" dirty="0"/>
            </a:br>
            <a:r>
              <a:rPr lang="en-US" dirty="0"/>
              <a:t>When the </a:t>
            </a:r>
            <a:r>
              <a:rPr lang="en-US" dirty="0" err="1"/>
              <a:t>Connection.Query</a:t>
            </a:r>
            <a:r>
              <a:rPr lang="en-US" dirty="0"/>
              <a:t> </a:t>
            </a:r>
            <a:r>
              <a:rPr lang="en-US" dirty="0" err="1"/>
              <a:t>methd</a:t>
            </a:r>
            <a:r>
              <a:rPr lang="en-US" dirty="0"/>
              <a:t> is called it asks for a </a:t>
            </a:r>
            <a:r>
              <a:rPr lang="en-US" dirty="0" err="1"/>
              <a:t>ConnectionImpl</a:t>
            </a:r>
            <a:r>
              <a:rPr lang="en-US" dirty="0"/>
              <a:t> object from the </a:t>
            </a:r>
            <a:r>
              <a:rPr lang="en-US" dirty="0" err="1"/>
              <a:t>ConnectionPool</a:t>
            </a:r>
            <a:r>
              <a:rPr lang="en-US" dirty="0"/>
              <a:t>. The </a:t>
            </a:r>
            <a:r>
              <a:rPr lang="en-US" dirty="0" err="1"/>
              <a:t>ConnectionPool</a:t>
            </a:r>
            <a:r>
              <a:rPr lang="en-US" dirty="0"/>
              <a:t> tries to find and return an unused object and if it doesn't find it creates one. At this point the maximum number of connections can be limited and if it was reached the pool </a:t>
            </a:r>
            <a:r>
              <a:rPr lang="en-US" dirty="0" err="1"/>
              <a:t>cand</a:t>
            </a:r>
            <a:r>
              <a:rPr lang="en-US" dirty="0"/>
              <a:t> wait until one will be available or return null. In the query method the request is delegated to the </a:t>
            </a:r>
            <a:r>
              <a:rPr lang="en-US" dirty="0" err="1"/>
              <a:t>ConnectionImpl</a:t>
            </a:r>
            <a:r>
              <a:rPr lang="en-US" dirty="0"/>
              <a:t> object returned by the object pool. Since the request is just delegated it's </a:t>
            </a:r>
            <a:r>
              <a:rPr lang="en-US" dirty="0" err="1"/>
              <a:t>recomended</a:t>
            </a:r>
            <a:r>
              <a:rPr lang="en-US" dirty="0"/>
              <a:t> to have the same method signature in Connection and </a:t>
            </a:r>
            <a:r>
              <a:rPr lang="en-US" dirty="0" err="1"/>
              <a:t>ConnectionImpl</a:t>
            </a:r>
            <a:r>
              <a:rPr lang="en-US" dirty="0"/>
              <a:t>.</a:t>
            </a:r>
          </a:p>
        </p:txBody>
      </p:sp>
      <p:sp>
        <p:nvSpPr>
          <p:cNvPr id="4" name="Slide Number Placeholder 3"/>
          <p:cNvSpPr>
            <a:spLocks noGrp="1"/>
          </p:cNvSpPr>
          <p:nvPr>
            <p:ph type="sldNum" sz="quarter" idx="10"/>
          </p:nvPr>
        </p:nvSpPr>
        <p:spPr/>
        <p:txBody>
          <a:bodyPr/>
          <a:lstStyle/>
          <a:p>
            <a:fld id="{1D0A0F5D-9C39-4953-998F-6F614B0525D7}" type="slidenum">
              <a:rPr lang="en-US" smtClean="0"/>
              <a:t>31</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1. Limited number of resources in the pool </a:t>
            </a:r>
            <a:br>
              <a:rPr lang="en-US" dirty="0"/>
            </a:br>
            <a:br>
              <a:rPr lang="en-US" dirty="0"/>
            </a:br>
            <a:r>
              <a:rPr lang="en-US" dirty="0"/>
              <a:t>The connection pool is </a:t>
            </a:r>
            <a:r>
              <a:rPr lang="en-US" dirty="0" err="1"/>
              <a:t>responsable</a:t>
            </a:r>
            <a:r>
              <a:rPr lang="en-US" dirty="0"/>
              <a:t> for sharing and reusing the resources. Sometimes the resources have to be well managed only because they affects the </a:t>
            </a:r>
            <a:r>
              <a:rPr lang="en-US" dirty="0" err="1"/>
              <a:t>performace</a:t>
            </a:r>
            <a:r>
              <a:rPr lang="en-US" dirty="0"/>
              <a:t>, but there are situations when the number of resources can not exceed a specific limit. In this case the Resource pool check the number of instantiated resources and of the limit is reach it will wait for a resource to be released,  it will throw an exception or it will return a null value. In any of the last 2 situations the Client should be notified that the action failed because there are no available resources.</a:t>
            </a:r>
            <a:br>
              <a:rPr lang="en-US" dirty="0"/>
            </a:br>
            <a:br>
              <a:rPr lang="en-US" dirty="0"/>
            </a:br>
            <a:r>
              <a:rPr lang="en-US" b="1" i="1" dirty="0"/>
              <a:t>2. Handling situations when creating a new resource fails</a:t>
            </a:r>
            <a:br>
              <a:rPr lang="en-US" dirty="0"/>
            </a:br>
            <a:br>
              <a:rPr lang="en-US" dirty="0"/>
            </a:br>
            <a:r>
              <a:rPr lang="en-US" dirty="0"/>
              <a:t>There are many reasons when the </a:t>
            </a:r>
            <a:r>
              <a:rPr lang="en-US" dirty="0" err="1"/>
              <a:t>ResourcePool.acquireConnectionImpl</a:t>
            </a:r>
            <a:r>
              <a:rPr lang="en-US" dirty="0"/>
              <a:t> method fails to return a resource. It might happens because there are not available resources or some exception </a:t>
            </a:r>
            <a:r>
              <a:rPr lang="en-US" dirty="0" err="1"/>
              <a:t>occured</a:t>
            </a:r>
            <a:r>
              <a:rPr lang="en-US" dirty="0"/>
              <a:t>. Either way the client should be notified about his.</a:t>
            </a:r>
            <a:br>
              <a:rPr lang="en-US" dirty="0"/>
            </a:br>
            <a:br>
              <a:rPr lang="en-US" dirty="0"/>
            </a:br>
            <a:r>
              <a:rPr lang="en-US" b="1" i="1" dirty="0"/>
              <a:t>3. </a:t>
            </a:r>
            <a:r>
              <a:rPr lang="en-US" b="1" i="1" dirty="0" err="1"/>
              <a:t>Syncronization</a:t>
            </a:r>
            <a:br>
              <a:rPr lang="en-US" dirty="0"/>
            </a:br>
            <a:br>
              <a:rPr lang="en-US" dirty="0"/>
            </a:br>
            <a:r>
              <a:rPr lang="en-US" dirty="0"/>
              <a:t>In order to work in a multithreading environment the methods that are used by </a:t>
            </a:r>
            <a:r>
              <a:rPr lang="en-US" dirty="0" err="1"/>
              <a:t>differnt</a:t>
            </a:r>
            <a:r>
              <a:rPr lang="en-US" dirty="0"/>
              <a:t> threads should be synchronized. There are only three </a:t>
            </a:r>
            <a:r>
              <a:rPr lang="en-US" dirty="0" err="1"/>
              <a:t>methonds</a:t>
            </a:r>
            <a:r>
              <a:rPr lang="en-US" dirty="0"/>
              <a:t> in the </a:t>
            </a:r>
            <a:r>
              <a:rPr lang="en-US" dirty="0" err="1"/>
              <a:t>ResourcePool</a:t>
            </a:r>
            <a:r>
              <a:rPr lang="en-US" dirty="0"/>
              <a:t> object that have to be synchronized:</a:t>
            </a:r>
            <a:br>
              <a:rPr lang="en-US" dirty="0"/>
            </a:br>
            <a:r>
              <a:rPr lang="en-US" dirty="0"/>
              <a:t>-    </a:t>
            </a:r>
            <a:r>
              <a:rPr lang="en-US" dirty="0" err="1"/>
              <a:t>getInstance</a:t>
            </a:r>
            <a:r>
              <a:rPr lang="en-US" dirty="0"/>
              <a:t> should be synchronized or should contain a synchronized block. For details check the singleton multithreading implementation.</a:t>
            </a:r>
            <a:br>
              <a:rPr lang="en-US" dirty="0"/>
            </a:br>
            <a:r>
              <a:rPr lang="en-US" dirty="0"/>
              <a:t>-    </a:t>
            </a:r>
            <a:r>
              <a:rPr lang="en-US" dirty="0" err="1"/>
              <a:t>acquireConnectionImpl</a:t>
            </a:r>
            <a:r>
              <a:rPr lang="en-US" dirty="0"/>
              <a:t> - this </a:t>
            </a:r>
            <a:r>
              <a:rPr lang="en-US" dirty="0" err="1"/>
              <a:t>menthod</a:t>
            </a:r>
            <a:r>
              <a:rPr lang="en-US" dirty="0"/>
              <a:t> returns a resource and should be synchronized not to return the same resource to two different clients running tin different threads.</a:t>
            </a:r>
            <a:br>
              <a:rPr lang="en-US" dirty="0"/>
            </a:br>
            <a:r>
              <a:rPr lang="en-US" dirty="0"/>
              <a:t>-    </a:t>
            </a:r>
            <a:r>
              <a:rPr lang="en-US" dirty="0" err="1"/>
              <a:t>releaseConnectionImpl</a:t>
            </a:r>
            <a:r>
              <a:rPr lang="en-US" dirty="0"/>
              <a:t> - this method release a resource. </a:t>
            </a:r>
            <a:r>
              <a:rPr lang="en-US" dirty="0" err="1"/>
              <a:t>Ussually</a:t>
            </a:r>
            <a:r>
              <a:rPr lang="en-US" dirty="0"/>
              <a:t> it doesn't have to be synchronized a resource is allocated only by one client. Internally some blocks might need to be synchronized(depending on the method implementation and the internal structures used to keep the pool.).</a:t>
            </a:r>
            <a:br>
              <a:rPr lang="en-US" dirty="0"/>
            </a:br>
            <a:br>
              <a:rPr lang="en-US" dirty="0"/>
            </a:br>
            <a:r>
              <a:rPr lang="en-US" b="1" i="1" dirty="0"/>
              <a:t>4. Expired resources(unused but still reserved)</a:t>
            </a:r>
            <a:br>
              <a:rPr lang="en-US" dirty="0"/>
            </a:br>
            <a:br>
              <a:rPr lang="en-US" dirty="0"/>
            </a:br>
            <a:r>
              <a:rPr lang="en-US" dirty="0"/>
              <a:t>The main problem for the Object Pool Pattern is that the objects should be released by the client when it finishes using them. There are plenty of examples when the client ”forget” to release the resources. Let's take the example the </a:t>
            </a:r>
            <a:r>
              <a:rPr lang="en-US" dirty="0" err="1"/>
              <a:t>the</a:t>
            </a:r>
            <a:r>
              <a:rPr lang="en-US" dirty="0"/>
              <a:t> database connections when connection are not closed/released after they are used. This seems a minor problem but there are many applications crashing for this reason.</a:t>
            </a:r>
            <a:br>
              <a:rPr lang="en-US" dirty="0"/>
            </a:br>
            <a:br>
              <a:rPr lang="en-US" dirty="0"/>
            </a:br>
            <a:r>
              <a:rPr lang="en-US" dirty="0"/>
              <a:t>In object pool can be implemented a mechanism to check when a specific resource was used last time and if the time expired, to return it to the available resource pool. </a:t>
            </a:r>
          </a:p>
        </p:txBody>
      </p:sp>
      <p:sp>
        <p:nvSpPr>
          <p:cNvPr id="4" name="Slide Number Placeholder 3"/>
          <p:cNvSpPr>
            <a:spLocks noGrp="1"/>
          </p:cNvSpPr>
          <p:nvPr>
            <p:ph type="sldNum" sz="quarter" idx="10"/>
          </p:nvPr>
        </p:nvSpPr>
        <p:spPr/>
        <p:txBody>
          <a:bodyPr/>
          <a:lstStyle/>
          <a:p>
            <a:fld id="{1D0A0F5D-9C39-4953-998F-6F614B0525D7}" type="slidenum">
              <a:rPr lang="en-US" smtClean="0"/>
              <a:t>32</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When the Object Pool pattern is used the objects should be marked as available(released) by the client after they are used, so the pool will be aware about this. This is the main drawback because the client should do this and it's a common situation when database connection are not released </a:t>
            </a:r>
            <a:r>
              <a:rPr lang="en-US" sz="1200" dirty="0" err="1"/>
              <a:t>afer</a:t>
            </a:r>
            <a:r>
              <a:rPr lang="en-US" sz="1200" dirty="0"/>
              <a:t> they are used. To overcome this a mechanism can be implemented to release resources if they are not used for a period of time.</a:t>
            </a:r>
            <a:br>
              <a:rPr lang="en-US" sz="1200" dirty="0"/>
            </a:br>
            <a:r>
              <a:rPr lang="en-US" sz="1200" dirty="0"/>
              <a:t>-    Creating the resources might fail and this case should be treated carefully. When there is no available resource(</a:t>
            </a:r>
            <a:r>
              <a:rPr lang="en-US" sz="1200" dirty="0" err="1"/>
              <a:t>beacause</a:t>
            </a:r>
            <a:r>
              <a:rPr lang="en-US" sz="1200" dirty="0"/>
              <a:t> the number is limited or creating a new one failed) the client should be notified about it.</a:t>
            </a:r>
            <a:endParaRPr lang="en-US" sz="1200" b="1" i="1" dirty="0"/>
          </a:p>
          <a:p>
            <a:pPr marL="0" indent="0">
              <a:buNone/>
            </a:pPr>
            <a:r>
              <a:rPr lang="en-US" b="1" i="1" dirty="0"/>
              <a:t>	</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33</a:t>
            </a:fld>
            <a:endParaRPr lang="en-US" dirty="0"/>
          </a:p>
        </p:txBody>
      </p:sp>
    </p:spTree>
    <p:extLst>
      <p:ext uri="{BB962C8B-B14F-4D97-AF65-F5344CB8AC3E}">
        <p14:creationId xmlns:p14="http://schemas.microsoft.com/office/powerpoint/2010/main" val="770983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We’re going to start by talking about</a:t>
            </a:r>
            <a:r>
              <a:rPr lang="en-US" baseline="0" dirty="0"/>
              <a:t> the</a:t>
            </a:r>
            <a:r>
              <a:rPr lang="en-US" dirty="0"/>
              <a:t> code quality</a:t>
            </a:r>
            <a:r>
              <a:rPr lang="en-US" baseline="0" dirty="0"/>
              <a:t> attributes that are clients experience.</a:t>
            </a:r>
            <a:endParaRPr lang="en-US" dirty="0"/>
          </a:p>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36</a:t>
            </a:fld>
            <a:endParaRPr lang="en-US" dirty="0"/>
          </a:p>
        </p:txBody>
      </p:sp>
    </p:spTree>
    <p:extLst>
      <p:ext uri="{BB962C8B-B14F-4D97-AF65-F5344CB8AC3E}">
        <p14:creationId xmlns:p14="http://schemas.microsoft.com/office/powerpoint/2010/main" val="612921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4</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Gives our profession</a:t>
            </a:r>
            <a:r>
              <a:rPr lang="en-US" baseline="0" dirty="0"/>
              <a:t> a shared language</a:t>
            </a:r>
          </a:p>
          <a:p>
            <a:r>
              <a:rPr lang="en-US" baseline="0" dirty="0"/>
              <a:t>Helps avoiding re-inventing the wheels constantly</a:t>
            </a:r>
          </a:p>
          <a:p>
            <a:r>
              <a:rPr lang="en-US" baseline="0" dirty="0"/>
              <a:t>Provides a starting point for a solution</a:t>
            </a:r>
          </a:p>
          <a:p>
            <a:r>
              <a:rPr lang="en-US" baseline="0" dirty="0"/>
              <a:t>Can speed production in a team</a:t>
            </a:r>
          </a:p>
          <a:p>
            <a:r>
              <a:rPr lang="en-US" baseline="0" dirty="0"/>
              <a:t>Improves System and application design.</a:t>
            </a:r>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5</a:t>
            </a:fld>
            <a:endParaRPr lang="en-US" dirty="0"/>
          </a:p>
        </p:txBody>
      </p:sp>
    </p:spTree>
    <p:extLst>
      <p:ext uri="{BB962C8B-B14F-4D97-AF65-F5344CB8AC3E}">
        <p14:creationId xmlns:p14="http://schemas.microsoft.com/office/powerpoint/2010/main" val="368024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7</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8</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9</a:t>
            </a:fld>
            <a:endParaRPr lang="en-US" dirty="0"/>
          </a:p>
        </p:txBody>
      </p:sp>
    </p:spTree>
    <p:extLst>
      <p:ext uri="{BB962C8B-B14F-4D97-AF65-F5344CB8AC3E}">
        <p14:creationId xmlns:p14="http://schemas.microsoft.com/office/powerpoint/2010/main" val="100119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10</a:t>
            </a:fld>
            <a:endParaRPr lang="en-US" dirty="0"/>
          </a:p>
        </p:txBody>
      </p:sp>
    </p:spTree>
    <p:extLst>
      <p:ext uri="{BB962C8B-B14F-4D97-AF65-F5344CB8AC3E}">
        <p14:creationId xmlns:p14="http://schemas.microsoft.com/office/powerpoint/2010/main" val="3703692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0A0F5D-9C39-4953-998F-6F614B0525D7}" type="slidenum">
              <a:rPr lang="en-US" smtClean="0"/>
              <a:t>11</a:t>
            </a:fld>
            <a:endParaRPr lang="en-US" dirty="0"/>
          </a:p>
        </p:txBody>
      </p:sp>
    </p:spTree>
    <p:extLst>
      <p:ext uri="{BB962C8B-B14F-4D97-AF65-F5344CB8AC3E}">
        <p14:creationId xmlns:p14="http://schemas.microsoft.com/office/powerpoint/2010/main" val="77098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a:t>Presenter 1</a:t>
            </a:r>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Title:</a:t>
            </a:r>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Subtitle</a:t>
            </a:r>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a:t>Presenter 2</a:t>
            </a:r>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Tree>
    <p:extLst>
      <p:ext uri="{BB962C8B-B14F-4D97-AF65-F5344CB8AC3E}">
        <p14:creationId xmlns:p14="http://schemas.microsoft.com/office/powerpoint/2010/main" val="148761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dirty="0"/>
          </a:p>
        </p:txBody>
      </p:sp>
      <p:sp>
        <p:nvSpPr>
          <p:cNvPr id="8" name="Slide Number Placeholder 7"/>
          <p:cNvSpPr>
            <a:spLocks noGrp="1"/>
          </p:cNvSpPr>
          <p:nvPr>
            <p:ph type="sldNum" sz="quarter" idx="11"/>
          </p:nvPr>
        </p:nvSpPr>
        <p:spPr/>
        <p:txBody>
          <a:bodyPr/>
          <a:lstStyle/>
          <a:p>
            <a:fld id="{2BBB5E19-F10A-4C2F-BF6F-11C513378A2E}" type="slidenum">
              <a:rPr kumimoji="0" lang="en-US" smtClean="0"/>
              <a:pPr eaLnBrk="1" latinLnBrk="0" hangingPunct="1"/>
              <a:t>‹#›</a:t>
            </a:fld>
            <a:endParaRPr kumimoji="0" lang="en-US" dirty="0"/>
          </a:p>
        </p:txBody>
      </p:sp>
      <p:sp>
        <p:nvSpPr>
          <p:cNvPr id="9" name="Footer Placeholder 8"/>
          <p:cNvSpPr>
            <a:spLocks noGrp="1"/>
          </p:cNvSpPr>
          <p:nvPr>
            <p:ph type="ftr" sz="quarter" idx="12"/>
          </p:nvPr>
        </p:nvSpPr>
        <p:spPr/>
        <p:txBody>
          <a:bodyPr/>
          <a:lstStyle/>
          <a:p>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3/15/2018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3/15/2018</a:t>
            </a:fld>
            <a:endParaRPr lang="en-US" dirty="0"/>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3/15/2018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dEmphasis">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2910207"/>
            <a:ext cx="6954407" cy="2606675"/>
          </a:xfrm>
          <a:prstGeom prst="rect">
            <a:avLst/>
          </a:prstGeom>
        </p:spPr>
        <p:txBody>
          <a:bodyPr lIns="91431" tIns="45716" rIns="91431" bIns="45716"/>
          <a:lstStyle>
            <a:lvl1pPr marL="0" indent="0" algn="ctr">
              <a:buNone/>
              <a:defRPr sz="2800" b="1">
                <a:solidFill>
                  <a:srgbClr val="92D050"/>
                </a:solidFill>
                <a:latin typeface="Arial" pitchFamily="34" charset="0"/>
                <a:cs typeface="Arial" pitchFamily="34" charset="0"/>
              </a:defRPr>
            </a:lvl1pPr>
          </a:lstStyle>
          <a:p>
            <a:pPr lvl="0"/>
            <a:r>
              <a:rPr lang="en-US" dirty="0"/>
              <a:t>Question / Emphasis Slide</a:t>
            </a:r>
          </a:p>
        </p:txBody>
      </p:sp>
    </p:spTree>
    <p:extLst>
      <p:ext uri="{BB962C8B-B14F-4D97-AF65-F5344CB8AC3E}">
        <p14:creationId xmlns:p14="http://schemas.microsoft.com/office/powerpoint/2010/main" val="2238254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eaLnBrk="1" latinLnBrk="0" hangingPunct="1"/>
            <a:fld id="{E6F9B8CD-342D-4579-98EC-A8FD6B7370E1}" type="datetimeFigureOut">
              <a:rPr lang="en-US" smtClean="0"/>
              <a:pPr eaLnBrk="1" latinLnBrk="0" hangingPunct="1"/>
              <a:t>3/15/2018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eaLnBrk="1" latinLnBrk="0" hangingPunct="1"/>
              <a:t>‹#›</a:t>
            </a:fld>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68411" y="4486789"/>
            <a:ext cx="2712964" cy="385922"/>
          </a:xfrm>
          <a:prstGeom prst="rect">
            <a:avLst/>
          </a:prstGeom>
        </p:spPr>
        <p:txBody>
          <a:bodyPr vert="horz" lIns="91431" tIns="45716" rIns="91431" bIns="45716" rtlCol="0" anchor="ctr">
            <a:noAutofit/>
          </a:bodyPr>
          <a:lstStyle>
            <a:lvl1pPr algn="l">
              <a:defRPr sz="2000"/>
            </a:lvl1pPr>
          </a:lstStyle>
          <a:p>
            <a:r>
              <a:rPr lang="en-US" dirty="0"/>
              <a:t>Presenter 1</a:t>
            </a:r>
          </a:p>
        </p:txBody>
      </p:sp>
      <p:sp>
        <p:nvSpPr>
          <p:cNvPr id="15" name="Text Placeholder 14"/>
          <p:cNvSpPr>
            <a:spLocks noGrp="1"/>
          </p:cNvSpPr>
          <p:nvPr>
            <p:ph type="body" sz="quarter" idx="10" hasCustomPrompt="1"/>
          </p:nvPr>
        </p:nvSpPr>
        <p:spPr>
          <a:xfrm>
            <a:off x="1068306" y="2806353"/>
            <a:ext cx="7523035"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Title:</a:t>
            </a:r>
          </a:p>
        </p:txBody>
      </p:sp>
      <p:sp>
        <p:nvSpPr>
          <p:cNvPr id="5" name="Text Placeholder 14"/>
          <p:cNvSpPr>
            <a:spLocks noGrp="1"/>
          </p:cNvSpPr>
          <p:nvPr>
            <p:ph type="body" sz="quarter" idx="11" hasCustomPrompt="1"/>
          </p:nvPr>
        </p:nvSpPr>
        <p:spPr>
          <a:xfrm>
            <a:off x="1061254" y="3396487"/>
            <a:ext cx="7530087" cy="581025"/>
          </a:xfrm>
          <a:prstGeom prst="rect">
            <a:avLst/>
          </a:prstGeom>
        </p:spPr>
        <p:txBody>
          <a:bodyPr vert="horz" lIns="91431" tIns="45716" rIns="91431" bIns="45716"/>
          <a:lstStyle>
            <a:lvl1pPr marL="0" indent="0">
              <a:buFont typeface="Arial"/>
              <a:buNone/>
              <a:defRPr sz="3000">
                <a:solidFill>
                  <a:srgbClr val="0D80CC"/>
                </a:solidFill>
                <a:latin typeface="Arial" pitchFamily="34" charset="0"/>
                <a:cs typeface="Arial" pitchFamily="34" charset="0"/>
              </a:defRPr>
            </a:lvl1pPr>
          </a:lstStyle>
          <a:p>
            <a:pPr lvl="0"/>
            <a:r>
              <a:rPr lang="en-US" dirty="0"/>
              <a:t>Subtitle</a:t>
            </a:r>
          </a:p>
        </p:txBody>
      </p:sp>
      <p:sp>
        <p:nvSpPr>
          <p:cNvPr id="3" name="Text Placeholder 2"/>
          <p:cNvSpPr>
            <a:spLocks noGrp="1"/>
          </p:cNvSpPr>
          <p:nvPr>
            <p:ph type="body" sz="quarter" idx="12" hasCustomPrompt="1"/>
          </p:nvPr>
        </p:nvSpPr>
        <p:spPr>
          <a:xfrm>
            <a:off x="3839379" y="4486791"/>
            <a:ext cx="2708275" cy="396384"/>
          </a:xfrm>
          <a:prstGeom prst="rect">
            <a:avLst/>
          </a:prstGeom>
        </p:spPr>
        <p:txBody>
          <a:bodyPr lIns="91431" tIns="45716" rIns="91431" bIns="45716"/>
          <a:lstStyle>
            <a:lvl1pPr marL="0" indent="0">
              <a:buNone/>
              <a:defRPr sz="2000">
                <a:solidFill>
                  <a:schemeClr val="bg1">
                    <a:lumMod val="50000"/>
                  </a:schemeClr>
                </a:solidFill>
                <a:latin typeface="Arial" pitchFamily="34" charset="0"/>
                <a:cs typeface="Arial" pitchFamily="34" charset="0"/>
              </a:defRPr>
            </a:lvl1pPr>
          </a:lstStyle>
          <a:p>
            <a:pPr lvl="0"/>
            <a:r>
              <a:rPr lang="en-US" dirty="0"/>
              <a:t>Presenter 2</a:t>
            </a:r>
          </a:p>
        </p:txBody>
      </p:sp>
      <p:sp>
        <p:nvSpPr>
          <p:cNvPr id="11" name="Text Placeholder 10"/>
          <p:cNvSpPr>
            <a:spLocks noGrp="1"/>
          </p:cNvSpPr>
          <p:nvPr>
            <p:ph type="body" sz="quarter" idx="13" hasCustomPrompt="1"/>
          </p:nvPr>
        </p:nvSpPr>
        <p:spPr>
          <a:xfrm>
            <a:off x="1068390" y="4959350"/>
            <a:ext cx="2713037"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
        <p:nvSpPr>
          <p:cNvPr id="13" name="Text Placeholder 12"/>
          <p:cNvSpPr>
            <a:spLocks noGrp="1"/>
          </p:cNvSpPr>
          <p:nvPr>
            <p:ph type="body" sz="quarter" idx="14" hasCustomPrompt="1"/>
          </p:nvPr>
        </p:nvSpPr>
        <p:spPr>
          <a:xfrm>
            <a:off x="3840164" y="4959350"/>
            <a:ext cx="2708275" cy="385763"/>
          </a:xfrm>
          <a:prstGeom prst="rect">
            <a:avLst/>
          </a:prstGeom>
        </p:spPr>
        <p:txBody>
          <a:bodyPr lIns="91431" tIns="45716" rIns="91431" bIns="45716"/>
          <a:lstStyle>
            <a:lvl1pPr marL="0" indent="0">
              <a:buNone/>
              <a:defRPr sz="1500" i="1">
                <a:solidFill>
                  <a:schemeClr val="bg1">
                    <a:lumMod val="50000"/>
                  </a:schemeClr>
                </a:solidFill>
                <a:latin typeface="Arial" pitchFamily="34" charset="0"/>
                <a:cs typeface="Arial" pitchFamily="34" charset="0"/>
              </a:defRPr>
            </a:lvl1pPr>
          </a:lstStyle>
          <a:p>
            <a:pPr lvl="0"/>
            <a:r>
              <a:rPr lang="en-US" dirty="0"/>
              <a:t>Title</a:t>
            </a:r>
          </a:p>
        </p:txBody>
      </p:sp>
    </p:spTree>
    <p:extLst>
      <p:ext uri="{BB962C8B-B14F-4D97-AF65-F5344CB8AC3E}">
        <p14:creationId xmlns:p14="http://schemas.microsoft.com/office/powerpoint/2010/main" val="1487617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725860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a:t>Divider Slide</a:t>
            </a:r>
          </a:p>
        </p:txBody>
      </p:sp>
    </p:spTree>
    <p:extLst>
      <p:ext uri="{BB962C8B-B14F-4D97-AF65-F5344CB8AC3E}">
        <p14:creationId xmlns:p14="http://schemas.microsoft.com/office/powerpoint/2010/main" val="57953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078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hasis or Questio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051675" y="1538246"/>
            <a:ext cx="6954407" cy="3751604"/>
          </a:xfrm>
          <a:prstGeom prst="rect">
            <a:avLst/>
          </a:prstGeom>
        </p:spPr>
        <p:txBody>
          <a:bodyPr lIns="91431" tIns="45716" rIns="91431" bIns="45716" anchor="ctr" anchorCtr="0"/>
          <a:lstStyle>
            <a:lvl1pPr marL="0" indent="0" algn="ctr">
              <a:buNone/>
              <a:defRPr sz="2800" b="1">
                <a:solidFill>
                  <a:srgbClr val="92D050"/>
                </a:solidFill>
                <a:latin typeface="Arial" pitchFamily="34" charset="0"/>
                <a:cs typeface="Arial" pitchFamily="34" charset="0"/>
              </a:defRPr>
            </a:lvl1pPr>
          </a:lstStyle>
          <a:p>
            <a:pPr lvl="0"/>
            <a:r>
              <a:rPr lang="en-US" dirty="0"/>
              <a:t>Question / Emphasis Slide</a:t>
            </a:r>
          </a:p>
        </p:txBody>
      </p:sp>
    </p:spTree>
    <p:extLst>
      <p:ext uri="{BB962C8B-B14F-4D97-AF65-F5344CB8AC3E}">
        <p14:creationId xmlns:p14="http://schemas.microsoft.com/office/powerpoint/2010/main" val="289071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Title">
    <p:spTree>
      <p:nvGrpSpPr>
        <p:cNvPr id="1" name=""/>
        <p:cNvGrpSpPr/>
        <p:nvPr/>
      </p:nvGrpSpPr>
      <p:grpSpPr>
        <a:xfrm>
          <a:off x="0" y="0"/>
          <a:ext cx="0" cy="0"/>
          <a:chOff x="0" y="0"/>
          <a:chExt cx="0" cy="0"/>
        </a:xfrm>
      </p:grpSpPr>
      <p:sp>
        <p:nvSpPr>
          <p:cNvPr id="4" name="Content Placeholder 4"/>
          <p:cNvSpPr>
            <a:spLocks noGrp="1"/>
          </p:cNvSpPr>
          <p:nvPr>
            <p:ph sz="quarter" idx="11"/>
          </p:nvPr>
        </p:nvSpPr>
        <p:spPr>
          <a:xfrm>
            <a:off x="182563" y="2119357"/>
            <a:ext cx="8807450" cy="4144710"/>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176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58763" y="1874522"/>
            <a:ext cx="8674222" cy="700405"/>
          </a:xfrm>
          <a:prstGeom prst="rect">
            <a:avLst/>
          </a:prstGeom>
        </p:spPr>
        <p:txBody>
          <a:bodyPr lIns="91431" tIns="45716" rIns="91431" bIns="45716"/>
          <a:lstStyle>
            <a:lvl1pPr marL="0" indent="0">
              <a:buNone/>
              <a:defRPr sz="2800">
                <a:solidFill>
                  <a:srgbClr val="92D050"/>
                </a:solidFill>
                <a:latin typeface="Arial" pitchFamily="34" charset="0"/>
                <a:cs typeface="Arial" pitchFamily="34" charset="0"/>
              </a:defRPr>
            </a:lvl1pPr>
          </a:lstStyle>
          <a:p>
            <a:pPr lvl="0"/>
            <a:r>
              <a:rPr lang="en-US" dirty="0"/>
              <a:t>Divider Slide</a:t>
            </a:r>
          </a:p>
        </p:txBody>
      </p:sp>
    </p:spTree>
    <p:extLst>
      <p:ext uri="{BB962C8B-B14F-4D97-AF65-F5344CB8AC3E}">
        <p14:creationId xmlns:p14="http://schemas.microsoft.com/office/powerpoint/2010/main" val="579538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807450"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7258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205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ontent">
    <p:spTree>
      <p:nvGrpSpPr>
        <p:cNvPr id="1" name=""/>
        <p:cNvGrpSpPr/>
        <p:nvPr/>
      </p:nvGrpSpPr>
      <p:grpSpPr>
        <a:xfrm>
          <a:off x="0" y="0"/>
          <a:ext cx="0" cy="0"/>
          <a:chOff x="0" y="0"/>
          <a:chExt cx="0" cy="0"/>
        </a:xfrm>
      </p:grpSpPr>
      <p:sp>
        <p:nvSpPr>
          <p:cNvPr id="3" name="Rectangle 2"/>
          <p:cNvSpPr/>
          <p:nvPr userDrawn="1"/>
        </p:nvSpPr>
        <p:spPr>
          <a:xfrm>
            <a:off x="4823209" y="1255713"/>
            <a:ext cx="4119179" cy="995118"/>
          </a:xfrm>
          <a:prstGeom prst="rect">
            <a:avLst/>
          </a:prstGeom>
        </p:spPr>
        <p:style>
          <a:lnRef idx="0">
            <a:schemeClr val="accent3"/>
          </a:lnRef>
          <a:fillRef idx="3">
            <a:schemeClr val="accent3"/>
          </a:fillRef>
          <a:effectRef idx="3">
            <a:schemeClr val="accent3"/>
          </a:effectRef>
          <a:fontRef idx="minor">
            <a:schemeClr val="lt1"/>
          </a:fontRef>
        </p:style>
        <p:txBody>
          <a:bodyPr lIns="91431" tIns="45716" rIns="91431" bIns="45716" rtlCol="0" anchor="ctr"/>
          <a:lstStyle/>
          <a:p>
            <a:pPr algn="ctr"/>
            <a:endParaRPr lang="en-US" dirty="0"/>
          </a:p>
        </p:txBody>
      </p:sp>
      <p:sp>
        <p:nvSpPr>
          <p:cNvPr id="4" name="Rectangle 3"/>
          <p:cNvSpPr/>
          <p:nvPr userDrawn="1"/>
        </p:nvSpPr>
        <p:spPr>
          <a:xfrm>
            <a:off x="4823209" y="2341268"/>
            <a:ext cx="4119179" cy="4196059"/>
          </a:xfrm>
          <a:prstGeom prst="rect">
            <a:avLst/>
          </a:prstGeom>
        </p:spPr>
        <p:style>
          <a:lnRef idx="0">
            <a:schemeClr val="accent1"/>
          </a:lnRef>
          <a:fillRef idx="3">
            <a:schemeClr val="accent1"/>
          </a:fillRef>
          <a:effectRef idx="3">
            <a:schemeClr val="accent1"/>
          </a:effectRef>
          <a:fontRef idx="minor">
            <a:schemeClr val="lt1"/>
          </a:fontRef>
        </p:style>
        <p:txBody>
          <a:bodyPr lIns="91431" tIns="45716" rIns="91431" bIns="45716" rtlCol="0" anchor="ctr"/>
          <a:lstStyle/>
          <a:p>
            <a:pPr algn="ctr"/>
            <a:endParaRPr lang="en-US" dirty="0"/>
          </a:p>
        </p:txBody>
      </p:sp>
      <p:sp>
        <p:nvSpPr>
          <p:cNvPr id="7" name="Content Placeholder 6"/>
          <p:cNvSpPr>
            <a:spLocks noGrp="1"/>
          </p:cNvSpPr>
          <p:nvPr>
            <p:ph sz="quarter" idx="12"/>
          </p:nvPr>
        </p:nvSpPr>
        <p:spPr>
          <a:xfrm>
            <a:off x="4823209" y="1255713"/>
            <a:ext cx="4119179" cy="5281612"/>
          </a:xfrm>
          <a:prstGeom prst="rect">
            <a:avLst/>
          </a:prstGeom>
        </p:spPr>
        <p:txBody>
          <a:bodyPr lIns="91431" tIns="45716" rIns="91431" bIns="45716"/>
          <a:lstStyle>
            <a:lvl1pPr>
              <a:defRPr>
                <a:solidFill>
                  <a:srgbClr val="0D80CC"/>
                </a:solidFill>
              </a:defRPr>
            </a:lvl1pPr>
            <a:lvl2pPr>
              <a:defRPr>
                <a:solidFill>
                  <a:srgbClr val="0D80CC"/>
                </a:solidFill>
              </a:defRPr>
            </a:lvl2pPr>
            <a:lvl3pPr>
              <a:defRPr>
                <a:solidFill>
                  <a:srgbClr val="0D80CC"/>
                </a:solidFill>
              </a:defRPr>
            </a:lvl3pPr>
            <a:lvl4pPr>
              <a:defRPr>
                <a:solidFill>
                  <a:srgbClr val="0D80CC"/>
                </a:solidFill>
              </a:defRPr>
            </a:lvl4pPr>
            <a:lvl5pPr>
              <a:defRPr>
                <a:solidFill>
                  <a:srgbClr val="0D80C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1"/>
          </p:nvPr>
        </p:nvSpPr>
        <p:spPr>
          <a:xfrm>
            <a:off x="182564" y="1255713"/>
            <a:ext cx="3887019" cy="5281612"/>
          </a:xfrm>
          <a:prstGeom prst="rect">
            <a:avLst/>
          </a:prstGeom>
        </p:spPr>
        <p:txBody>
          <a:bodyPr lIns="91431" tIns="45716" rIns="91431" bIns="45716"/>
          <a:lstStyle>
            <a:lvl1pPr>
              <a:defRPr lang="en-US" sz="2800" kern="1200" dirty="0" smtClean="0">
                <a:solidFill>
                  <a:srgbClr val="0D80CC"/>
                </a:solidFill>
                <a:latin typeface="Arial" pitchFamily="34" charset="0"/>
                <a:ea typeface="+mn-ea"/>
                <a:cs typeface="Arial" pitchFamily="34" charset="0"/>
              </a:defRPr>
            </a:lvl1pPr>
            <a:lvl2pPr>
              <a:defRPr lang="en-US" sz="2400" kern="1200" dirty="0" smtClean="0">
                <a:solidFill>
                  <a:srgbClr val="0D80CC"/>
                </a:solidFill>
                <a:latin typeface="Arial" pitchFamily="34" charset="0"/>
                <a:ea typeface="+mn-ea"/>
                <a:cs typeface="Arial" pitchFamily="34" charset="0"/>
              </a:defRPr>
            </a:lvl2pPr>
            <a:lvl3pPr>
              <a:defRPr lang="en-US" sz="2000" kern="1200" dirty="0" smtClean="0">
                <a:solidFill>
                  <a:srgbClr val="0D80CC"/>
                </a:solidFill>
                <a:latin typeface="Arial" pitchFamily="34" charset="0"/>
                <a:ea typeface="+mn-ea"/>
                <a:cs typeface="Arial" pitchFamily="34" charset="0"/>
              </a:defRPr>
            </a:lvl3pPr>
            <a:lvl4pPr>
              <a:defRPr lang="en-US" sz="1800" i="1" kern="1200" dirty="0" smtClean="0">
                <a:solidFill>
                  <a:srgbClr val="0D80CC"/>
                </a:solidFill>
                <a:latin typeface="Arial" pitchFamily="34" charset="0"/>
                <a:ea typeface="+mn-ea"/>
                <a:cs typeface="Arial" pitchFamily="34" charset="0"/>
              </a:defRPr>
            </a:lvl4pPr>
            <a:lvl5pPr>
              <a:defRPr lang="en-US" sz="1600" i="1" kern="1200" dirty="0">
                <a:solidFill>
                  <a:srgbClr val="0D80CC"/>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75857" y="385166"/>
            <a:ext cx="8666693" cy="569424"/>
          </a:xfrm>
          <a:prstGeom prst="rect">
            <a:avLst/>
          </a:prstGeom>
        </p:spPr>
        <p:txBody>
          <a:bodyPr lIns="91431" tIns="45716" rIns="91431" bIns="45716"/>
          <a:lstStyle>
            <a:lvl1pPr>
              <a:defRPr lang="en-US" sz="2800" kern="1200" dirty="0">
                <a:solidFill>
                  <a:schemeClr val="accent3"/>
                </a:solidFill>
                <a:latin typeface="Arial" pitchFamily="34" charset="0"/>
                <a:ea typeface="+mn-ea"/>
                <a:cs typeface="Arial" pitchFamily="34" charset="0"/>
              </a:defRPr>
            </a:lvl1pPr>
          </a:lstStyle>
          <a:p>
            <a:pPr marL="0" lvl="0" indent="0" algn="l" defTabSz="457154" rtl="0" eaLnBrk="1" latinLnBrk="0" hangingPunct="1">
              <a:spcBef>
                <a:spcPct val="20000"/>
              </a:spcBef>
              <a:buFont typeface="Arial"/>
              <a:buNone/>
            </a:pPr>
            <a:r>
              <a:rPr lang="en-US" dirty="0"/>
              <a:t>Click to edit Master title style</a:t>
            </a:r>
          </a:p>
        </p:txBody>
      </p:sp>
    </p:spTree>
    <p:extLst>
      <p:ext uri="{BB962C8B-B14F-4D97-AF65-F5344CB8AC3E}">
        <p14:creationId xmlns:p14="http://schemas.microsoft.com/office/powerpoint/2010/main" val="739795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theme" Target="../theme/theme5.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360" y="778774"/>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pic>
        <p:nvPicPr>
          <p:cNvPr id="16" name="Picture 15" descr="DevAcademy_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00" y="268477"/>
            <a:ext cx="2435860" cy="500139"/>
          </a:xfrm>
          <a:prstGeom prst="rect">
            <a:avLst/>
          </a:prstGeom>
        </p:spPr>
      </p:pic>
    </p:spTree>
    <p:extLst>
      <p:ext uri="{BB962C8B-B14F-4D97-AF65-F5344CB8AC3E}">
        <p14:creationId xmlns:p14="http://schemas.microsoft.com/office/powerpoint/2010/main" val="233355878"/>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4" r:id="rId3"/>
  </p:sldLayoutIdLst>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16" descr="head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 y="317290"/>
            <a:ext cx="8717280" cy="916698"/>
          </a:xfrm>
          <a:prstGeom prst="rect">
            <a:avLst/>
          </a:prstGeom>
        </p:spPr>
      </p:pic>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rgbClr val="6A737B"/>
                </a:solidFill>
                <a:latin typeface="Franklin Gothic Book"/>
                <a:cs typeface="Franklin Gothic Book"/>
              </a:rPr>
              <a:t>© 2013 Cerner Corporation. All rights reserved. This document contains Cerner confidential and/or proprietary information which may not be reproduced or transmitted without the express written consent of Cerner.</a:t>
            </a:r>
          </a:p>
        </p:txBody>
      </p:sp>
      <p:sp>
        <p:nvSpPr>
          <p:cNvPr id="15" name="Rectangle 14"/>
          <p:cNvSpPr/>
          <p:nvPr/>
        </p:nvSpPr>
        <p:spPr>
          <a:xfrm flipV="1">
            <a:off x="0" y="6559135"/>
            <a:ext cx="9144000"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643045473"/>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ctr" defTabSz="457154" rtl="0" eaLnBrk="1" latinLnBrk="0" hangingPunct="1">
        <a:spcBef>
          <a:spcPct val="0"/>
        </a:spcBef>
        <a:buNone/>
        <a:defRPr sz="3400" kern="1200">
          <a:solidFill>
            <a:srgbClr val="7F7F7F"/>
          </a:solidFill>
          <a:latin typeface="Arial"/>
          <a:ea typeface="+mj-ea"/>
          <a:cs typeface="Arial"/>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p:cNvSpPr/>
          <p:nvPr/>
        </p:nvSpPr>
        <p:spPr>
          <a:xfrm flipV="1">
            <a:off x="0" y="6559135"/>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9" name="TextBox 8"/>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2011 Cerner Corporation. All rights reserved. This document contains Cerner confidential and/or proprietary information which may not be reproduced or transmitted without the express written consent of Cerner.</a:t>
            </a:r>
          </a:p>
        </p:txBody>
      </p:sp>
      <p:sp>
        <p:nvSpPr>
          <p:cNvPr id="6" name="TextBox 5"/>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2013 Cerner Corporation. All rights reserved. This document contains Cerner confidential and/or proprietary information which may not be reproduced or transmitted without the express written consent of Cerner.</a:t>
            </a:r>
          </a:p>
        </p:txBody>
      </p:sp>
      <p:sp>
        <p:nvSpPr>
          <p:cNvPr id="13" name="Title 1"/>
          <p:cNvSpPr txBox="1">
            <a:spLocks/>
          </p:cNvSpPr>
          <p:nvPr/>
        </p:nvSpPr>
        <p:spPr>
          <a:xfrm>
            <a:off x="331315" y="1772565"/>
            <a:ext cx="4626767" cy="1295756"/>
          </a:xfrm>
          <a:prstGeom prst="rect">
            <a:avLst/>
          </a:prstGeom>
          <a:ln>
            <a:noFill/>
          </a:ln>
        </p:spPr>
        <p:txBody>
          <a:bodyPr lIns="91431" tIns="45716" rIns="91431" bIns="45716"/>
          <a:lstStyle>
            <a:lvl1pPr algn="l" defTabSz="457200" rtl="0" eaLnBrk="1" latinLnBrk="0" hangingPunct="1">
              <a:spcBef>
                <a:spcPct val="0"/>
              </a:spcBef>
              <a:buNone/>
              <a:defRPr sz="3000" kern="1200">
                <a:solidFill>
                  <a:schemeClr val="tx1"/>
                </a:solidFill>
                <a:latin typeface="Franklin Gothic Demi"/>
                <a:ea typeface="+mj-ea"/>
                <a:cs typeface="Franklin Gothic Demi"/>
              </a:defRPr>
            </a:lvl1pPr>
          </a:lstStyle>
          <a:p>
            <a:pPr>
              <a:lnSpc>
                <a:spcPct val="110000"/>
              </a:lnSpc>
            </a:pPr>
            <a:r>
              <a:rPr lang="en-US" sz="2600" dirty="0">
                <a:solidFill>
                  <a:schemeClr val="bg1"/>
                </a:solidFill>
              </a:rPr>
              <a:t>Divider Slide</a:t>
            </a:r>
            <a:endParaRPr lang="en-US" sz="2600" dirty="0">
              <a:solidFill>
                <a:srgbClr val="0D80CC"/>
              </a:solidFill>
            </a:endParaRPr>
          </a:p>
        </p:txBody>
      </p:sp>
      <p:pic>
        <p:nvPicPr>
          <p:cNvPr id="10" name="Picture 9" descr="header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 y="2599712"/>
            <a:ext cx="8717280" cy="916698"/>
          </a:xfrm>
          <a:prstGeom prst="rect">
            <a:avLst/>
          </a:prstGeom>
        </p:spPr>
      </p:pic>
    </p:spTree>
    <p:extLst>
      <p:ext uri="{BB962C8B-B14F-4D97-AF65-F5344CB8AC3E}">
        <p14:creationId xmlns:p14="http://schemas.microsoft.com/office/powerpoint/2010/main" val="1635932854"/>
      </p:ext>
    </p:extLst>
  </p:cSld>
  <p:clrMap bg1="lt1" tx1="dk1" bg2="lt2" tx2="dk2" accent1="accent1" accent2="accent2" accent3="accent3" accent4="accent4" accent5="accent5" accent6="accent6" hlink="hlink" folHlink="folHlink"/>
  <p:sldLayoutIdLst>
    <p:sldLayoutId id="2147483663" r:id="rId1"/>
  </p:sldLayoutIdLst>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0" y="6629381"/>
            <a:ext cx="8763000" cy="184658"/>
          </a:xfrm>
          <a:prstGeom prst="rect">
            <a:avLst/>
          </a:prstGeom>
          <a:noFill/>
        </p:spPr>
        <p:txBody>
          <a:bodyPr lIns="91431" tIns="45716" rIns="91431" bIns="45716">
            <a:spAutoFit/>
          </a:bodyPr>
          <a:lstStyle/>
          <a:p>
            <a:pPr>
              <a:spcBef>
                <a:spcPct val="20000"/>
              </a:spcBef>
              <a:buSzPct val="140000"/>
            </a:pPr>
            <a:r>
              <a:rPr lang="en-US" sz="600" b="0" dirty="0">
                <a:solidFill>
                  <a:schemeClr val="bg1">
                    <a:lumMod val="50000"/>
                  </a:schemeClr>
                </a:solidFill>
                <a:latin typeface="+mn-lt"/>
                <a:cs typeface="Arial" charset="0"/>
              </a:rPr>
              <a:t>© 2013 Cerner Corporation. All rights reserved. This document contains Cerner confidential and/or proprietary information which may not be reproduced or transmitted without the express written consent of Cerner.</a:t>
            </a:r>
          </a:p>
        </p:txBody>
      </p:sp>
      <p:sp>
        <p:nvSpPr>
          <p:cNvPr id="10" name="Right Triangle 9"/>
          <p:cNvSpPr/>
          <p:nvPr/>
        </p:nvSpPr>
        <p:spPr>
          <a:xfrm rot="15203476">
            <a:off x="7461120" y="380094"/>
            <a:ext cx="1163853" cy="97002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
        <p:nvSpPr>
          <p:cNvPr id="7" name="Rectangle 6"/>
          <p:cNvSpPr/>
          <p:nvPr/>
        </p:nvSpPr>
        <p:spPr>
          <a:xfrm flipV="1">
            <a:off x="0" y="932566"/>
            <a:ext cx="9144000" cy="45719"/>
          </a:xfrm>
          <a:prstGeom prst="rect">
            <a:avLst/>
          </a:prstGeom>
          <a:solidFill>
            <a:srgbClr val="0D80CC"/>
          </a:solidFill>
          <a:effectLst/>
        </p:spPr>
        <p:style>
          <a:lnRef idx="1">
            <a:schemeClr val="accent1"/>
          </a:lnRef>
          <a:fillRef idx="3">
            <a:schemeClr val="accent1"/>
          </a:fillRef>
          <a:effectRef idx="2">
            <a:schemeClr val="accent1"/>
          </a:effectRef>
          <a:fontRef idx="minor">
            <a:schemeClr val="lt1"/>
          </a:fontRef>
        </p:style>
        <p:txBody>
          <a:bodyPr lIns="91431" tIns="45716" rIns="91431" bIns="45716" rtlCol="0" anchor="ctr"/>
          <a:lstStyle/>
          <a:p>
            <a:pPr algn="ctr"/>
            <a:endParaRPr lang="en-US" dirty="0"/>
          </a:p>
        </p:txBody>
      </p:sp>
    </p:spTree>
    <p:extLst>
      <p:ext uri="{BB962C8B-B14F-4D97-AF65-F5344CB8AC3E}">
        <p14:creationId xmlns:p14="http://schemas.microsoft.com/office/powerpoint/2010/main" val="304676778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457154" rtl="0" eaLnBrk="1" latinLnBrk="0" hangingPunct="1">
        <a:spcBef>
          <a:spcPct val="0"/>
        </a:spcBef>
        <a:buNone/>
        <a:defRPr sz="4400" kern="1200">
          <a:solidFill>
            <a:schemeClr val="tx1"/>
          </a:solidFill>
          <a:latin typeface="+mj-lt"/>
          <a:ea typeface="+mj-ea"/>
          <a:cs typeface="+mj-cs"/>
        </a:defRPr>
      </a:lvl1pPr>
    </p:titleStyle>
    <p:bodyStyle>
      <a:lvl1pPr marL="342866" indent="-342866" algn="l" defTabSz="457154" rtl="0" eaLnBrk="1" latinLnBrk="0" hangingPunct="1">
        <a:spcBef>
          <a:spcPct val="20000"/>
        </a:spcBef>
        <a:buFont typeface="Arial"/>
        <a:buChar char="•"/>
        <a:defRPr sz="3200" kern="1200">
          <a:solidFill>
            <a:schemeClr val="tx1"/>
          </a:solidFill>
          <a:latin typeface="+mn-lt"/>
          <a:ea typeface="+mn-ea"/>
          <a:cs typeface="+mn-cs"/>
        </a:defRPr>
      </a:lvl1pPr>
      <a:lvl2pPr marL="742876" indent="-285722" algn="l" defTabSz="457154" rtl="0" eaLnBrk="1" latinLnBrk="0" hangingPunct="1">
        <a:spcBef>
          <a:spcPct val="20000"/>
        </a:spcBef>
        <a:buFont typeface="Arial"/>
        <a:buChar char="–"/>
        <a:defRPr sz="2800" kern="1200">
          <a:solidFill>
            <a:schemeClr val="tx1"/>
          </a:solidFill>
          <a:latin typeface="+mn-lt"/>
          <a:ea typeface="+mn-ea"/>
          <a:cs typeface="+mn-cs"/>
        </a:defRPr>
      </a:lvl2pPr>
      <a:lvl3pPr marL="1142886" indent="-228577" algn="l" defTabSz="457154" rtl="0" eaLnBrk="1" latinLnBrk="0" hangingPunct="1">
        <a:spcBef>
          <a:spcPct val="20000"/>
        </a:spcBef>
        <a:buFont typeface="Arial"/>
        <a:buChar char="•"/>
        <a:defRPr sz="2400" kern="1200">
          <a:solidFill>
            <a:schemeClr val="tx1"/>
          </a:solidFill>
          <a:latin typeface="+mn-lt"/>
          <a:ea typeface="+mn-ea"/>
          <a:cs typeface="+mn-cs"/>
        </a:defRPr>
      </a:lvl3pPr>
      <a:lvl4pPr marL="1600040" indent="-228577" algn="l" defTabSz="457154" rtl="0" eaLnBrk="1" latinLnBrk="0" hangingPunct="1">
        <a:spcBef>
          <a:spcPct val="20000"/>
        </a:spcBef>
        <a:buFont typeface="Arial"/>
        <a:buChar char="–"/>
        <a:defRPr sz="2000" kern="1200">
          <a:solidFill>
            <a:schemeClr val="tx1"/>
          </a:solidFill>
          <a:latin typeface="+mn-lt"/>
          <a:ea typeface="+mn-ea"/>
          <a:cs typeface="+mn-cs"/>
        </a:defRPr>
      </a:lvl4pPr>
      <a:lvl5pPr marL="2057194" indent="-228577" algn="l" defTabSz="457154" rtl="0" eaLnBrk="1" latinLnBrk="0" hangingPunct="1">
        <a:spcBef>
          <a:spcPct val="20000"/>
        </a:spcBef>
        <a:buFont typeface="Arial"/>
        <a:buChar char="»"/>
        <a:defRPr sz="2000" kern="1200">
          <a:solidFill>
            <a:schemeClr val="tx1"/>
          </a:solidFill>
          <a:latin typeface="+mn-lt"/>
          <a:ea typeface="+mn-ea"/>
          <a:cs typeface="+mn-cs"/>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4" rtl="0" eaLnBrk="1" latinLnBrk="0" hangingPunct="1">
        <a:defRPr sz="1800" kern="1200">
          <a:solidFill>
            <a:schemeClr val="tx1"/>
          </a:solidFill>
          <a:latin typeface="+mn-lt"/>
          <a:ea typeface="+mn-ea"/>
          <a:cs typeface="+mn-cs"/>
        </a:defRPr>
      </a:lvl1pPr>
      <a:lvl2pPr marL="457154" algn="l" defTabSz="457154" rtl="0" eaLnBrk="1" latinLnBrk="0" hangingPunct="1">
        <a:defRPr sz="1800" kern="1200">
          <a:solidFill>
            <a:schemeClr val="tx1"/>
          </a:solidFill>
          <a:latin typeface="+mn-lt"/>
          <a:ea typeface="+mn-ea"/>
          <a:cs typeface="+mn-cs"/>
        </a:defRPr>
      </a:lvl2pPr>
      <a:lvl3pPr marL="914309" algn="l" defTabSz="457154" rtl="0" eaLnBrk="1" latinLnBrk="0" hangingPunct="1">
        <a:defRPr sz="1800" kern="1200">
          <a:solidFill>
            <a:schemeClr val="tx1"/>
          </a:solidFill>
          <a:latin typeface="+mn-lt"/>
          <a:ea typeface="+mn-ea"/>
          <a:cs typeface="+mn-cs"/>
        </a:defRPr>
      </a:lvl3pPr>
      <a:lvl4pPr marL="1371463" algn="l" defTabSz="457154" rtl="0" eaLnBrk="1" latinLnBrk="0" hangingPunct="1">
        <a:defRPr sz="1800" kern="1200">
          <a:solidFill>
            <a:schemeClr val="tx1"/>
          </a:solidFill>
          <a:latin typeface="+mn-lt"/>
          <a:ea typeface="+mn-ea"/>
          <a:cs typeface="+mn-cs"/>
        </a:defRPr>
      </a:lvl4pPr>
      <a:lvl5pPr marL="1828618" algn="l" defTabSz="457154" rtl="0" eaLnBrk="1" latinLnBrk="0" hangingPunct="1">
        <a:defRPr sz="1800" kern="1200">
          <a:solidFill>
            <a:schemeClr val="tx1"/>
          </a:solidFill>
          <a:latin typeface="+mn-lt"/>
          <a:ea typeface="+mn-ea"/>
          <a:cs typeface="+mn-cs"/>
        </a:defRPr>
      </a:lvl5pPr>
      <a:lvl6pPr marL="2285772" algn="l" defTabSz="457154" rtl="0" eaLnBrk="1" latinLnBrk="0" hangingPunct="1">
        <a:defRPr sz="1800" kern="1200">
          <a:solidFill>
            <a:schemeClr val="tx1"/>
          </a:solidFill>
          <a:latin typeface="+mn-lt"/>
          <a:ea typeface="+mn-ea"/>
          <a:cs typeface="+mn-cs"/>
        </a:defRPr>
      </a:lvl6pPr>
      <a:lvl7pPr marL="2742926" algn="l" defTabSz="457154" rtl="0" eaLnBrk="1" latinLnBrk="0" hangingPunct="1">
        <a:defRPr sz="1800" kern="1200">
          <a:solidFill>
            <a:schemeClr val="tx1"/>
          </a:solidFill>
          <a:latin typeface="+mn-lt"/>
          <a:ea typeface="+mn-ea"/>
          <a:cs typeface="+mn-cs"/>
        </a:defRPr>
      </a:lvl7pPr>
      <a:lvl8pPr marL="3200080" algn="l" defTabSz="457154" rtl="0" eaLnBrk="1" latinLnBrk="0" hangingPunct="1">
        <a:defRPr sz="1800" kern="1200">
          <a:solidFill>
            <a:schemeClr val="tx1"/>
          </a:solidFill>
          <a:latin typeface="+mn-lt"/>
          <a:ea typeface="+mn-ea"/>
          <a:cs typeface="+mn-cs"/>
        </a:defRPr>
      </a:lvl8pPr>
      <a:lvl9pPr marL="3657234" algn="l" defTabSz="457154"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0C4986D-6BE9-4264-908F-02DB36FD8D6C}" type="datetime1">
              <a:rPr lang="en-US" smtClean="0"/>
              <a:t>3/15/2018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Footer Text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Rajashekar</a:t>
            </a:r>
          </a:p>
        </p:txBody>
      </p:sp>
      <p:sp>
        <p:nvSpPr>
          <p:cNvPr id="9" name="Text Placeholder 8"/>
          <p:cNvSpPr>
            <a:spLocks noGrp="1"/>
          </p:cNvSpPr>
          <p:nvPr>
            <p:ph type="body" sz="quarter" idx="10"/>
          </p:nvPr>
        </p:nvSpPr>
        <p:spPr>
          <a:xfrm>
            <a:off x="1061254" y="2272715"/>
            <a:ext cx="7523035" cy="581025"/>
          </a:xfrm>
        </p:spPr>
        <p:txBody>
          <a:bodyPr/>
          <a:lstStyle/>
          <a:p>
            <a:r>
              <a:rPr lang="en-US" dirty="0"/>
              <a:t>Introduction to Design Patterns – Level II</a:t>
            </a:r>
          </a:p>
        </p:txBody>
      </p:sp>
      <p:sp>
        <p:nvSpPr>
          <p:cNvPr id="10" name="Text Placeholder 9"/>
          <p:cNvSpPr>
            <a:spLocks noGrp="1"/>
          </p:cNvSpPr>
          <p:nvPr>
            <p:ph type="body" sz="quarter" idx="11"/>
          </p:nvPr>
        </p:nvSpPr>
        <p:spPr/>
        <p:txBody>
          <a:bodyPr/>
          <a:lstStyle/>
          <a:p>
            <a:r>
              <a:rPr lang="en-US" sz="1800" dirty="0"/>
              <a:t>Complete Traversal</a:t>
            </a:r>
          </a:p>
        </p:txBody>
      </p:sp>
      <p:sp>
        <p:nvSpPr>
          <p:cNvPr id="11" name="Text Placeholder 10"/>
          <p:cNvSpPr>
            <a:spLocks noGrp="1"/>
          </p:cNvSpPr>
          <p:nvPr>
            <p:ph type="body" sz="quarter" idx="12"/>
          </p:nvPr>
        </p:nvSpPr>
        <p:spPr>
          <a:xfrm>
            <a:off x="3839379" y="4562966"/>
            <a:ext cx="2708275" cy="396384"/>
          </a:xfrm>
        </p:spPr>
        <p:txBody>
          <a:bodyPr>
            <a:normAutofit/>
          </a:bodyPr>
          <a:lstStyle/>
          <a:p>
            <a:r>
              <a:rPr lang="en-US" dirty="0">
                <a:solidFill>
                  <a:schemeClr val="tx2"/>
                </a:solidFill>
                <a:effectLst>
                  <a:outerShdw blurRad="63500" dist="38100" dir="5400000" algn="t" rotWithShape="0">
                    <a:prstClr val="black">
                      <a:alpha val="25000"/>
                    </a:prstClr>
                  </a:outerShdw>
                </a:effectLst>
                <a:latin typeface="+mn-lt"/>
                <a:ea typeface="+mj-ea"/>
                <a:cs typeface="+mj-cs"/>
              </a:rPr>
              <a:t>Chandra Shekar</a:t>
            </a:r>
          </a:p>
        </p:txBody>
      </p:sp>
      <p:sp>
        <p:nvSpPr>
          <p:cNvPr id="12" name="Text Placeholder 11"/>
          <p:cNvSpPr>
            <a:spLocks noGrp="1"/>
          </p:cNvSpPr>
          <p:nvPr>
            <p:ph type="body" sz="quarter" idx="13"/>
          </p:nvPr>
        </p:nvSpPr>
        <p:spPr/>
        <p:txBody>
          <a:bodyPr/>
          <a:lstStyle/>
          <a:p>
            <a:endParaRPr lang="en-US" dirty="0"/>
          </a:p>
        </p:txBody>
      </p:sp>
      <p:sp>
        <p:nvSpPr>
          <p:cNvPr id="13" name="Text Placeholder 12"/>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81749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a:spLocks noGrp="1"/>
          </p:cNvSpPr>
          <p:nvPr>
            <p:ph sz="quarter" idx="11"/>
          </p:nvPr>
        </p:nvSpPr>
        <p:spPr/>
        <p:txBody>
          <a:bodyPr/>
          <a:lstStyle/>
          <a:p>
            <a:pPr marL="0" indent="0">
              <a:buNone/>
            </a:pPr>
            <a:r>
              <a:rPr lang="en-US" dirty="0"/>
              <a:t>Singleton : This pattern ensures that there is only one instance of a class is created for the  entire application.</a:t>
            </a:r>
          </a:p>
          <a:p>
            <a:pPr marL="0" indent="0">
              <a:buNone/>
            </a:pPr>
            <a:endParaRPr lang="en-US" dirty="0"/>
          </a:p>
          <a:p>
            <a:pPr marL="0" indent="0">
              <a:buNone/>
            </a:pPr>
            <a:r>
              <a:rPr lang="en-US" dirty="0"/>
              <a:t>Singletons are used for centralized management of internal or external resources and they provide a global point of access to themselves.</a:t>
            </a:r>
          </a:p>
          <a:p>
            <a:pPr marL="0" indent="0">
              <a:buNone/>
            </a:pPr>
            <a:endParaRPr lang="en-US" dirty="0"/>
          </a:p>
          <a:p>
            <a:pPr marL="0" indent="0">
              <a:buNone/>
            </a:pPr>
            <a:r>
              <a:rPr lang="en-US" dirty="0"/>
              <a:t>For eg.  Only one Window Manager, Only 1 File system, Only 1 Print spooler are required for a system. </a:t>
            </a:r>
          </a:p>
          <a:p>
            <a:pPr marL="0" indent="0">
              <a:buNone/>
            </a:pPr>
            <a:endParaRPr lang="en-US" dirty="0"/>
          </a:p>
          <a:p>
            <a:pPr marL="0" indent="0">
              <a:buNone/>
            </a:pPr>
            <a:endParaRPr lang="en-US" dirty="0"/>
          </a:p>
        </p:txBody>
      </p:sp>
      <p:sp>
        <p:nvSpPr>
          <p:cNvPr id="2" name="Title 1"/>
          <p:cNvSpPr>
            <a:spLocks noGrp="1"/>
          </p:cNvSpPr>
          <p:nvPr>
            <p:ph type="title"/>
          </p:nvPr>
        </p:nvSpPr>
        <p:spPr/>
        <p:txBody>
          <a:bodyPr/>
          <a:lstStyle/>
          <a:p>
            <a:pPr algn="l"/>
            <a:r>
              <a:rPr lang="en-US" dirty="0"/>
              <a:t>Creational Design Patterns - Singleton</a:t>
            </a:r>
          </a:p>
        </p:txBody>
      </p:sp>
    </p:spTree>
    <p:extLst>
      <p:ext uri="{BB962C8B-B14F-4D97-AF65-F5344CB8AC3E}">
        <p14:creationId xmlns:p14="http://schemas.microsoft.com/office/powerpoint/2010/main" val="351020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a:t>Implementation involves a static member in a singleton class, a private constructor  and a static public method that returns a reference to the static member:</a:t>
            </a:r>
          </a:p>
          <a:p>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Singleton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120" y="3150128"/>
            <a:ext cx="4180161" cy="3159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66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r>
              <a:rPr lang="en-US" dirty="0"/>
              <a:t>Examples:</a:t>
            </a:r>
          </a:p>
          <a:p>
            <a:r>
              <a:rPr lang="en-US" dirty="0"/>
              <a:t>Logger classes</a:t>
            </a:r>
          </a:p>
          <a:p>
            <a:r>
              <a:rPr lang="en-US" dirty="0"/>
              <a:t>Configuration classes</a:t>
            </a:r>
          </a:p>
          <a:p>
            <a:r>
              <a:rPr lang="en-US" dirty="0"/>
              <a:t>Accessing resources in shared mode</a:t>
            </a:r>
          </a:p>
          <a:p>
            <a:r>
              <a:rPr lang="en-US" dirty="0"/>
              <a:t>Factories implemented as singletons.</a:t>
            </a:r>
          </a:p>
          <a:p>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Singleton- Applicability</a:t>
            </a:r>
          </a:p>
        </p:txBody>
      </p:sp>
    </p:spTree>
    <p:extLst>
      <p:ext uri="{BB962C8B-B14F-4D97-AF65-F5344CB8AC3E}">
        <p14:creationId xmlns:p14="http://schemas.microsoft.com/office/powerpoint/2010/main" val="709674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3029827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182563" y="1428860"/>
            <a:ext cx="8835313"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Also known as  virtual Constructor.</a:t>
            </a:r>
          </a:p>
          <a:p>
            <a:endParaRPr lang="en-US" dirty="0"/>
          </a:p>
          <a:p>
            <a:r>
              <a:rPr lang="en-US" dirty="0"/>
              <a:t>It defines an Interface for creating an Object.</a:t>
            </a:r>
          </a:p>
          <a:p>
            <a:endParaRPr lang="en-US" dirty="0"/>
          </a:p>
          <a:p>
            <a:r>
              <a:rPr lang="en-US" dirty="0"/>
              <a:t>Leaving the choice of its type to the subclasses.</a:t>
            </a:r>
          </a:p>
          <a:p>
            <a:endParaRPr lang="en-US" dirty="0"/>
          </a:p>
          <a:p>
            <a:r>
              <a:rPr lang="en-US" dirty="0"/>
              <a:t>Refers to the newly created object thru an Interface.</a:t>
            </a:r>
          </a:p>
          <a:p>
            <a:endParaRPr lang="en-US" dirty="0"/>
          </a:p>
          <a:p>
            <a:r>
              <a:rPr lang="en-US" dirty="0"/>
              <a:t>Thus enabling the creation at the run-time.</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078858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dirty="0"/>
          </a:p>
          <a:p>
            <a:pPr marL="0" indent="0">
              <a:buNone/>
            </a:pPr>
            <a:endParaRPr lang="en-US" dirty="0"/>
          </a:p>
          <a:p>
            <a:pPr marL="457154" lvl="1" indent="0">
              <a:buFont typeface="Arial"/>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07740"/>
            <a:ext cx="7738781" cy="3909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852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 - This is how a factory method implementation looks like:</a:t>
            </a:r>
          </a:p>
          <a:p>
            <a:pPr marL="0" indent="0">
              <a:buNone/>
            </a:pPr>
            <a:r>
              <a:rPr lang="en-US" sz="1800" dirty="0"/>
              <a:t>public interface Product { � }</a:t>
            </a:r>
          </a:p>
          <a:p>
            <a:pPr marL="0" indent="0">
              <a:buNone/>
            </a:pPr>
            <a:endParaRPr lang="en-US" dirty="0"/>
          </a:p>
          <a:p>
            <a:pPr marL="0" indent="0">
              <a:buNone/>
            </a:pPr>
            <a:r>
              <a:rPr lang="en-US" sz="1800" dirty="0"/>
              <a:t>public abstract class Creator </a:t>
            </a:r>
          </a:p>
          <a:p>
            <a:pPr marL="0" indent="0">
              <a:buNone/>
            </a:pPr>
            <a:r>
              <a:rPr lang="en-US" sz="1800" dirty="0"/>
              <a:t>{</a:t>
            </a:r>
          </a:p>
          <a:p>
            <a:pPr marL="0" indent="0">
              <a:buNone/>
            </a:pPr>
            <a:r>
              <a:rPr lang="en-US" sz="1800" dirty="0"/>
              <a:t>	public void </a:t>
            </a:r>
            <a:r>
              <a:rPr lang="en-US" sz="1800" dirty="0" err="1"/>
              <a:t>anOperation</a:t>
            </a:r>
            <a:r>
              <a:rPr lang="en-US" sz="1800" dirty="0"/>
              <a:t>() </a:t>
            </a:r>
          </a:p>
          <a:p>
            <a:pPr marL="0" indent="0">
              <a:buNone/>
            </a:pPr>
            <a:r>
              <a:rPr lang="en-US" sz="1800" dirty="0"/>
              <a:t>	{</a:t>
            </a:r>
          </a:p>
          <a:p>
            <a:pPr marL="0" indent="0">
              <a:buNone/>
            </a:pPr>
            <a:r>
              <a:rPr lang="en-US" sz="1800" dirty="0"/>
              <a:t>		Product </a:t>
            </a:r>
            <a:r>
              <a:rPr lang="en-US" sz="1800" dirty="0" err="1"/>
              <a:t>product</a:t>
            </a:r>
            <a:r>
              <a:rPr lang="en-US" sz="1800" dirty="0"/>
              <a:t> = </a:t>
            </a:r>
            <a:r>
              <a:rPr lang="en-US" sz="1800" dirty="0" err="1"/>
              <a:t>factoryMethod</a:t>
            </a:r>
            <a:r>
              <a:rPr lang="en-US" sz="1800" dirty="0"/>
              <a:t>();</a:t>
            </a:r>
          </a:p>
          <a:p>
            <a:pPr marL="0" indent="0">
              <a:buNone/>
            </a:pPr>
            <a:r>
              <a:rPr lang="en-US" sz="1800" dirty="0"/>
              <a:t>	}</a:t>
            </a:r>
          </a:p>
          <a:p>
            <a:pPr marL="0" indent="0">
              <a:buNone/>
            </a:pPr>
            <a:r>
              <a:rPr lang="en-US" sz="1800" dirty="0"/>
              <a:t>	</a:t>
            </a:r>
          </a:p>
          <a:p>
            <a:pPr marL="0" indent="0">
              <a:buNone/>
            </a:pPr>
            <a:r>
              <a:rPr lang="en-US" sz="1800" dirty="0"/>
              <a:t>	protected abstract Product </a:t>
            </a:r>
            <a:r>
              <a:rPr lang="en-US" sz="1800" dirty="0" err="1"/>
              <a:t>factoryMethod</a:t>
            </a:r>
            <a:r>
              <a:rPr lang="en-US" sz="1800" dirty="0"/>
              <a:t>();</a:t>
            </a:r>
          </a:p>
          <a:p>
            <a:pPr marL="0" indent="0">
              <a:buNone/>
            </a:pPr>
            <a:r>
              <a:rPr lang="en-US" sz="1800" dirty="0"/>
              <a:t>}</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02808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	</a:t>
            </a:r>
          </a:p>
          <a:p>
            <a:pPr marL="457154" lvl="1" indent="0">
              <a:buFont typeface="Arial"/>
              <a:buNone/>
            </a:pPr>
            <a:endParaRPr lang="en-US" dirty="0"/>
          </a:p>
        </p:txBody>
      </p:sp>
      <p:sp>
        <p:nvSpPr>
          <p:cNvPr id="3" name="Rectangle 2"/>
          <p:cNvSpPr/>
          <p:nvPr/>
        </p:nvSpPr>
        <p:spPr>
          <a:xfrm>
            <a:off x="945930" y="1408113"/>
            <a:ext cx="7015655" cy="5078313"/>
          </a:xfrm>
          <a:prstGeom prst="rect">
            <a:avLst/>
          </a:prstGeom>
        </p:spPr>
        <p:txBody>
          <a:bodyPr wrap="square">
            <a:spAutoFit/>
          </a:bodyPr>
          <a:lstStyle/>
          <a:p>
            <a:r>
              <a:rPr lang="en-US" dirty="0">
                <a:solidFill>
                  <a:srgbClr val="0D80CC"/>
                </a:solidFill>
                <a:latin typeface="Arial" pitchFamily="34" charset="0"/>
                <a:cs typeface="Arial" pitchFamily="34" charset="0"/>
              </a:rPr>
              <a:t>public class </a:t>
            </a:r>
            <a:r>
              <a:rPr lang="en-US" dirty="0" err="1">
                <a:solidFill>
                  <a:srgbClr val="0D80CC"/>
                </a:solidFill>
                <a:latin typeface="Arial" pitchFamily="34" charset="0"/>
                <a:cs typeface="Arial" pitchFamily="34" charset="0"/>
              </a:rPr>
              <a:t>ConcreteProduct</a:t>
            </a:r>
            <a:r>
              <a:rPr lang="en-US" dirty="0">
                <a:solidFill>
                  <a:srgbClr val="0D80CC"/>
                </a:solidFill>
                <a:latin typeface="Arial" pitchFamily="34" charset="0"/>
                <a:cs typeface="Arial" pitchFamily="34" charset="0"/>
              </a:rPr>
              <a:t> implements Product { � }</a:t>
            </a:r>
          </a:p>
          <a:p>
            <a:endParaRPr lang="en-US" dirty="0">
              <a:solidFill>
                <a:srgbClr val="0D80CC"/>
              </a:solidFill>
              <a:latin typeface="Arial" pitchFamily="34" charset="0"/>
              <a:cs typeface="Arial" pitchFamily="34" charset="0"/>
            </a:endParaRPr>
          </a:p>
          <a:p>
            <a:r>
              <a:rPr lang="en-US" dirty="0">
                <a:solidFill>
                  <a:srgbClr val="0D80CC"/>
                </a:solidFill>
                <a:latin typeface="Arial" pitchFamily="34" charset="0"/>
                <a:cs typeface="Arial" pitchFamily="34" charset="0"/>
              </a:rPr>
              <a:t>public class </a:t>
            </a:r>
            <a:r>
              <a:rPr lang="en-US" dirty="0" err="1">
                <a:solidFill>
                  <a:srgbClr val="0D80CC"/>
                </a:solidFill>
                <a:latin typeface="Arial" pitchFamily="34" charset="0"/>
                <a:cs typeface="Arial" pitchFamily="34" charset="0"/>
              </a:rPr>
              <a:t>ConcreteCreator</a:t>
            </a:r>
            <a:r>
              <a:rPr lang="en-US" dirty="0">
                <a:solidFill>
                  <a:srgbClr val="0D80CC"/>
                </a:solidFill>
                <a:latin typeface="Arial" pitchFamily="34" charset="0"/>
                <a:cs typeface="Arial" pitchFamily="34" charset="0"/>
              </a:rPr>
              <a:t> extends Creator </a:t>
            </a:r>
          </a:p>
          <a:p>
            <a:r>
              <a:rPr lang="en-US" dirty="0">
                <a:solidFill>
                  <a:srgbClr val="0D80CC"/>
                </a:solidFill>
                <a:latin typeface="Arial" pitchFamily="34" charset="0"/>
                <a:cs typeface="Arial" pitchFamily="34" charset="0"/>
              </a:rPr>
              <a:t>{</a:t>
            </a:r>
          </a:p>
          <a:p>
            <a:r>
              <a:rPr lang="en-US" dirty="0">
                <a:solidFill>
                  <a:srgbClr val="0D80CC"/>
                </a:solidFill>
                <a:latin typeface="Arial" pitchFamily="34" charset="0"/>
                <a:cs typeface="Arial" pitchFamily="34" charset="0"/>
              </a:rPr>
              <a:t>	protected Product </a:t>
            </a:r>
            <a:r>
              <a:rPr lang="en-US" dirty="0" err="1">
                <a:solidFill>
                  <a:srgbClr val="0D80CC"/>
                </a:solidFill>
                <a:latin typeface="Arial" pitchFamily="34" charset="0"/>
                <a:cs typeface="Arial" pitchFamily="34" charset="0"/>
              </a:rPr>
              <a:t>factoryMethod</a:t>
            </a:r>
            <a:r>
              <a:rPr lang="en-US" dirty="0">
                <a:solidFill>
                  <a:srgbClr val="0D80CC"/>
                </a:solidFill>
                <a:latin typeface="Arial" pitchFamily="34" charset="0"/>
                <a:cs typeface="Arial" pitchFamily="34" charset="0"/>
              </a:rPr>
              <a:t>() </a:t>
            </a:r>
          </a:p>
          <a:p>
            <a:r>
              <a:rPr lang="en-US" dirty="0">
                <a:solidFill>
                  <a:srgbClr val="0D80CC"/>
                </a:solidFill>
                <a:latin typeface="Arial" pitchFamily="34" charset="0"/>
                <a:cs typeface="Arial" pitchFamily="34" charset="0"/>
              </a:rPr>
              <a:t>	{</a:t>
            </a:r>
          </a:p>
          <a:p>
            <a:r>
              <a:rPr lang="en-US" dirty="0">
                <a:solidFill>
                  <a:srgbClr val="0D80CC"/>
                </a:solidFill>
                <a:latin typeface="Arial" pitchFamily="34" charset="0"/>
                <a:cs typeface="Arial" pitchFamily="34" charset="0"/>
              </a:rPr>
              <a:t>		return new </a:t>
            </a:r>
            <a:r>
              <a:rPr lang="en-US" dirty="0" err="1">
                <a:solidFill>
                  <a:srgbClr val="0D80CC"/>
                </a:solidFill>
                <a:latin typeface="Arial" pitchFamily="34" charset="0"/>
                <a:cs typeface="Arial" pitchFamily="34" charset="0"/>
              </a:rPr>
              <a:t>ConcreteProduct</a:t>
            </a:r>
            <a:r>
              <a:rPr lang="en-US" dirty="0">
                <a:solidFill>
                  <a:srgbClr val="0D80CC"/>
                </a:solidFill>
                <a:latin typeface="Arial" pitchFamily="34" charset="0"/>
                <a:cs typeface="Arial" pitchFamily="34" charset="0"/>
              </a:rPr>
              <a:t>();</a:t>
            </a:r>
          </a:p>
          <a:p>
            <a:r>
              <a:rPr lang="en-US" dirty="0">
                <a:solidFill>
                  <a:srgbClr val="0D80CC"/>
                </a:solidFill>
                <a:latin typeface="Arial" pitchFamily="34" charset="0"/>
                <a:cs typeface="Arial" pitchFamily="34" charset="0"/>
              </a:rPr>
              <a:t>	}</a:t>
            </a:r>
          </a:p>
          <a:p>
            <a:r>
              <a:rPr lang="en-US" dirty="0">
                <a:solidFill>
                  <a:srgbClr val="0D80CC"/>
                </a:solidFill>
                <a:latin typeface="Arial" pitchFamily="34" charset="0"/>
                <a:cs typeface="Arial" pitchFamily="34" charset="0"/>
              </a:rPr>
              <a:t>}</a:t>
            </a:r>
          </a:p>
          <a:p>
            <a:endParaRPr lang="en-US" dirty="0">
              <a:solidFill>
                <a:srgbClr val="0D80CC"/>
              </a:solidFill>
              <a:latin typeface="Arial" pitchFamily="34" charset="0"/>
              <a:cs typeface="Arial" pitchFamily="34" charset="0"/>
            </a:endParaRPr>
          </a:p>
          <a:p>
            <a:r>
              <a:rPr lang="en-US" dirty="0">
                <a:solidFill>
                  <a:srgbClr val="0D80CC"/>
                </a:solidFill>
                <a:latin typeface="Arial" pitchFamily="34" charset="0"/>
                <a:cs typeface="Arial" pitchFamily="34" charset="0"/>
              </a:rPr>
              <a:t>public class Client </a:t>
            </a:r>
          </a:p>
          <a:p>
            <a:r>
              <a:rPr lang="en-US" dirty="0">
                <a:solidFill>
                  <a:srgbClr val="0D80CC"/>
                </a:solidFill>
                <a:latin typeface="Arial" pitchFamily="34" charset="0"/>
                <a:cs typeface="Arial" pitchFamily="34" charset="0"/>
              </a:rPr>
              <a:t>{</a:t>
            </a:r>
          </a:p>
          <a:p>
            <a:r>
              <a:rPr lang="en-US" dirty="0">
                <a:solidFill>
                  <a:srgbClr val="0D80CC"/>
                </a:solidFill>
                <a:latin typeface="Arial" pitchFamily="34" charset="0"/>
                <a:cs typeface="Arial" pitchFamily="34" charset="0"/>
              </a:rPr>
              <a:t>	public static void main( String </a:t>
            </a:r>
            <a:r>
              <a:rPr lang="en-US" dirty="0" err="1">
                <a:solidFill>
                  <a:srgbClr val="0D80CC"/>
                </a:solidFill>
                <a:latin typeface="Arial" pitchFamily="34" charset="0"/>
                <a:cs typeface="Arial" pitchFamily="34" charset="0"/>
              </a:rPr>
              <a:t>arg</a:t>
            </a:r>
            <a:r>
              <a:rPr lang="en-US" dirty="0">
                <a:solidFill>
                  <a:srgbClr val="0D80CC"/>
                </a:solidFill>
                <a:latin typeface="Arial" pitchFamily="34" charset="0"/>
                <a:cs typeface="Arial" pitchFamily="34" charset="0"/>
              </a:rPr>
              <a:t>[] ) </a:t>
            </a:r>
          </a:p>
          <a:p>
            <a:r>
              <a:rPr lang="en-US" dirty="0">
                <a:solidFill>
                  <a:srgbClr val="0D80CC"/>
                </a:solidFill>
                <a:latin typeface="Arial" pitchFamily="34" charset="0"/>
                <a:cs typeface="Arial" pitchFamily="34" charset="0"/>
              </a:rPr>
              <a:t>	{</a:t>
            </a:r>
          </a:p>
          <a:p>
            <a:r>
              <a:rPr lang="en-US" dirty="0">
                <a:solidFill>
                  <a:srgbClr val="0D80CC"/>
                </a:solidFill>
                <a:latin typeface="Arial" pitchFamily="34" charset="0"/>
                <a:cs typeface="Arial" pitchFamily="34" charset="0"/>
              </a:rPr>
              <a:t>		Creator </a:t>
            </a:r>
            <a:r>
              <a:rPr lang="en-US" dirty="0" err="1">
                <a:solidFill>
                  <a:srgbClr val="0D80CC"/>
                </a:solidFill>
                <a:latin typeface="Arial" pitchFamily="34" charset="0"/>
                <a:cs typeface="Arial" pitchFamily="34" charset="0"/>
              </a:rPr>
              <a:t>creator</a:t>
            </a:r>
            <a:r>
              <a:rPr lang="en-US" dirty="0">
                <a:solidFill>
                  <a:srgbClr val="0D80CC"/>
                </a:solidFill>
                <a:latin typeface="Arial" pitchFamily="34" charset="0"/>
                <a:cs typeface="Arial" pitchFamily="34" charset="0"/>
              </a:rPr>
              <a:t> = new </a:t>
            </a:r>
            <a:r>
              <a:rPr lang="en-US" dirty="0" err="1">
                <a:solidFill>
                  <a:srgbClr val="0D80CC"/>
                </a:solidFill>
                <a:latin typeface="Arial" pitchFamily="34" charset="0"/>
                <a:cs typeface="Arial" pitchFamily="34" charset="0"/>
              </a:rPr>
              <a:t>ConcreteCreator</a:t>
            </a:r>
            <a:r>
              <a:rPr lang="en-US" dirty="0">
                <a:solidFill>
                  <a:srgbClr val="0D80CC"/>
                </a:solidFill>
                <a:latin typeface="Arial" pitchFamily="34" charset="0"/>
                <a:cs typeface="Arial" pitchFamily="34" charset="0"/>
              </a:rPr>
              <a:t>();</a:t>
            </a:r>
          </a:p>
          <a:p>
            <a:r>
              <a:rPr lang="en-US" dirty="0">
                <a:solidFill>
                  <a:srgbClr val="0D80CC"/>
                </a:solidFill>
                <a:latin typeface="Arial" pitchFamily="34" charset="0"/>
                <a:cs typeface="Arial" pitchFamily="34" charset="0"/>
              </a:rPr>
              <a:t>		</a:t>
            </a:r>
            <a:r>
              <a:rPr lang="en-US" dirty="0" err="1">
                <a:solidFill>
                  <a:srgbClr val="0D80CC"/>
                </a:solidFill>
                <a:latin typeface="Arial" pitchFamily="34" charset="0"/>
                <a:cs typeface="Arial" pitchFamily="34" charset="0"/>
              </a:rPr>
              <a:t>creator.anOperation</a:t>
            </a:r>
            <a:r>
              <a:rPr lang="en-US" dirty="0">
                <a:solidFill>
                  <a:srgbClr val="0D80CC"/>
                </a:solidFill>
                <a:latin typeface="Arial" pitchFamily="34" charset="0"/>
                <a:cs typeface="Arial" pitchFamily="34" charset="0"/>
              </a:rPr>
              <a:t>();</a:t>
            </a:r>
          </a:p>
          <a:p>
            <a:r>
              <a:rPr lang="en-US" dirty="0">
                <a:solidFill>
                  <a:srgbClr val="0D80CC"/>
                </a:solidFill>
                <a:latin typeface="Arial" pitchFamily="34" charset="0"/>
                <a:cs typeface="Arial" pitchFamily="34" charset="0"/>
              </a:rPr>
              <a:t>	}</a:t>
            </a:r>
          </a:p>
          <a:p>
            <a:r>
              <a:rPr lang="en-US" dirty="0">
                <a:solidFill>
                  <a:srgbClr val="0D80CC"/>
                </a:solidFill>
                <a:latin typeface="Arial" pitchFamily="34" charset="0"/>
                <a:cs typeface="Arial" pitchFamily="34" charset="0"/>
              </a:rPr>
              <a:t>}</a:t>
            </a:r>
          </a:p>
        </p:txBody>
      </p:sp>
    </p:spTree>
    <p:extLst>
      <p:ext uri="{BB962C8B-B14F-4D97-AF65-F5344CB8AC3E}">
        <p14:creationId xmlns:p14="http://schemas.microsoft.com/office/powerpoint/2010/main" val="1685529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Applicability &amp; Examples: Situations when factory method is required.</a:t>
            </a:r>
          </a:p>
          <a:p>
            <a:r>
              <a:rPr lang="en-US" dirty="0"/>
              <a:t>When a class can’t anticipate the kind of object it is supposed to create.</a:t>
            </a:r>
          </a:p>
          <a:p>
            <a:r>
              <a:rPr lang="en-US" dirty="0"/>
              <a:t>When a class wants its subclasses to specify the type of the newly created object.</a:t>
            </a:r>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48948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Factory Method</a:t>
            </a:r>
          </a:p>
        </p:txBody>
      </p:sp>
      <p:pic>
        <p:nvPicPr>
          <p:cNvPr id="4" name="Picture 3"/>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231535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a:spLocks noGrp="1"/>
          </p:cNvSpPr>
          <p:nvPr>
            <p:ph sz="quarter" idx="11"/>
          </p:nvPr>
        </p:nvSpPr>
        <p:spPr>
          <a:xfrm>
            <a:off x="175857" y="970355"/>
            <a:ext cx="8807450" cy="4708525"/>
          </a:xfrm>
        </p:spPr>
        <p:txBody>
          <a:bodyPr/>
          <a:lstStyle/>
          <a:p>
            <a:pPr marL="0" indent="0">
              <a:buNone/>
            </a:pPr>
            <a:endParaRPr lang="en-US" sz="4000" dirty="0"/>
          </a:p>
          <a:p>
            <a:r>
              <a:rPr lang="en-US" sz="3200" dirty="0"/>
              <a:t>Introduction to Design Patterns.</a:t>
            </a:r>
          </a:p>
          <a:p>
            <a:endParaRPr lang="en-US" sz="3600" dirty="0"/>
          </a:p>
          <a:p>
            <a:endParaRPr lang="en-US" sz="3600" dirty="0"/>
          </a:p>
          <a:p>
            <a:endParaRPr lang="en-US" sz="3600" dirty="0"/>
          </a:p>
          <a:p>
            <a:endParaRPr lang="en-US" dirty="0"/>
          </a:p>
        </p:txBody>
      </p:sp>
      <p:sp>
        <p:nvSpPr>
          <p:cNvPr id="2" name="Title 1"/>
          <p:cNvSpPr>
            <a:spLocks noGrp="1"/>
          </p:cNvSpPr>
          <p:nvPr>
            <p:ph type="title"/>
          </p:nvPr>
        </p:nvSpPr>
        <p:spPr/>
        <p:txBody>
          <a:bodyPr/>
          <a:lstStyle/>
          <a:p>
            <a:pPr algn="l"/>
            <a:r>
              <a:rPr lang="en-US" dirty="0"/>
              <a:t>Agenda</a:t>
            </a:r>
          </a:p>
        </p:txBody>
      </p:sp>
    </p:spTree>
    <p:extLst>
      <p:ext uri="{BB962C8B-B14F-4D97-AF65-F5344CB8AC3E}">
        <p14:creationId xmlns:p14="http://schemas.microsoft.com/office/powerpoint/2010/main" val="415661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3"/>
            <a:ext cx="8659987" cy="34739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“factory method” is the most robust and most used pattern.</a:t>
            </a:r>
          </a:p>
          <a:p>
            <a:pPr marL="0" indent="0">
              <a:buNone/>
            </a:pPr>
            <a:r>
              <a:rPr lang="en-US" dirty="0"/>
              <a:t>Issues that arise during the usage of “factory method”.</a:t>
            </a:r>
          </a:p>
          <a:p>
            <a:r>
              <a:rPr lang="en-US" dirty="0"/>
              <a:t>When this pattern is applied to an already existing code the problems with respect to the creator class are:</a:t>
            </a:r>
          </a:p>
          <a:p>
            <a:pPr lvl="1"/>
            <a:r>
              <a:rPr lang="en-US" dirty="0"/>
              <a:t>Creator class is abstract and generating method does </a:t>
            </a:r>
            <a:r>
              <a:rPr lang="en-US" dirty="0" err="1"/>
              <a:t>nt</a:t>
            </a:r>
            <a:r>
              <a:rPr lang="en-US" dirty="0"/>
              <a:t> have any implementation.</a:t>
            </a:r>
          </a:p>
          <a:p>
            <a:pPr lvl="1"/>
            <a:r>
              <a:rPr lang="en-US" dirty="0"/>
              <a:t>Creator class is a concrete class and generating method has default implementation.</a:t>
            </a:r>
          </a:p>
          <a:p>
            <a:pPr lvl="1"/>
            <a:endParaRPr lang="en-US" dirty="0"/>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329344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182563" y="1255713"/>
            <a:ext cx="8659987" cy="3473942"/>
          </a:xfrm>
        </p:spPr>
        <p:txBody>
          <a:bodyPr/>
          <a:lstStyle/>
          <a:p>
            <a:pPr marL="0" indent="0">
              <a:buNone/>
            </a:pPr>
            <a:endParaRPr lang="en-US" dirty="0"/>
          </a:p>
          <a:p>
            <a:pPr marL="0" indent="0">
              <a:buNone/>
            </a:pPr>
            <a:endParaRPr lang="en-US" dirty="0"/>
          </a:p>
          <a:p>
            <a:pPr marL="0" indent="0">
              <a:buNone/>
            </a:pPr>
            <a:endParaRPr lang="en-US" dirty="0"/>
          </a:p>
          <a:p>
            <a:pPr marL="457154" lvl="1" indent="0">
              <a:buNone/>
            </a:pPr>
            <a:endParaRPr lang="en-US" dirty="0"/>
          </a:p>
        </p:txBody>
      </p:sp>
      <p:sp>
        <p:nvSpPr>
          <p:cNvPr id="2" name="Title 1"/>
          <p:cNvSpPr>
            <a:spLocks noGrp="1"/>
          </p:cNvSpPr>
          <p:nvPr>
            <p:ph type="title"/>
          </p:nvPr>
        </p:nvSpPr>
        <p:spPr/>
        <p:txBody>
          <a:bodyPr/>
          <a:lstStyle/>
          <a:p>
            <a:pPr algn="l"/>
            <a:r>
              <a:rPr lang="en-US" dirty="0"/>
              <a:t>Creational Design Patterns –  </a:t>
            </a:r>
            <a:r>
              <a:rPr lang="en-US" dirty="0">
                <a:solidFill>
                  <a:srgbClr val="FDB913"/>
                </a:solidFill>
              </a:rPr>
              <a:t>Factory Method </a:t>
            </a:r>
          </a:p>
        </p:txBody>
      </p:sp>
      <p:sp>
        <p:nvSpPr>
          <p:cNvPr id="6" name="Content Placeholder 4"/>
          <p:cNvSpPr txBox="1">
            <a:spLocks/>
          </p:cNvSpPr>
          <p:nvPr/>
        </p:nvSpPr>
        <p:spPr>
          <a:xfrm>
            <a:off x="334963" y="1408112"/>
            <a:ext cx="8659987" cy="4220177"/>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457154" lvl="1" indent="0">
              <a:buNone/>
            </a:pPr>
            <a:r>
              <a:rPr lang="en-US" dirty="0"/>
              <a:t>Benefits and drawbacks of the pattern:</a:t>
            </a:r>
          </a:p>
          <a:p>
            <a:pPr marL="457154" lvl="1" indent="0">
              <a:buNone/>
            </a:pPr>
            <a:endParaRPr lang="en-US" dirty="0"/>
          </a:p>
          <a:p>
            <a:pPr marL="457154" lvl="1" indent="0">
              <a:buNone/>
            </a:pPr>
            <a:r>
              <a:rPr lang="en-US" dirty="0"/>
              <a:t>+  This pattern helps in introducing  “loose coupling” among the entities.</a:t>
            </a:r>
          </a:p>
          <a:p>
            <a:pPr marL="457154" lvl="1" indent="0">
              <a:buNone/>
            </a:pPr>
            <a:endParaRPr lang="en-US" dirty="0"/>
          </a:p>
          <a:p>
            <a:pPr marL="457154" lvl="1" indent="0">
              <a:buNone/>
            </a:pPr>
            <a:r>
              <a:rPr lang="en-US" dirty="0"/>
              <a:t>+  It provides customization hooks.</a:t>
            </a:r>
          </a:p>
          <a:p>
            <a:pPr marL="457154" lvl="1" indent="0">
              <a:buNone/>
            </a:pPr>
            <a:endParaRPr lang="en-US" dirty="0"/>
          </a:p>
          <a:p>
            <a:pPr marL="457154" lvl="1" indent="0">
              <a:buNone/>
            </a:pPr>
            <a:r>
              <a:rPr lang="en-US" dirty="0"/>
              <a:t>-  The factory has to be used for a family of objects. </a:t>
            </a:r>
          </a:p>
          <a:p>
            <a:pPr marL="457154" lvl="1" indent="0">
              <a:buNone/>
            </a:pPr>
            <a:endParaRPr lang="en-US" dirty="0"/>
          </a:p>
          <a:p>
            <a:pPr marL="0" indent="0">
              <a:buNone/>
            </a:pPr>
            <a:endParaRPr lang="en-US" sz="1800" dirty="0"/>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797512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https://www.youtube.com/watch?v=hwSEYlj4NEk</a:t>
            </a:r>
          </a:p>
        </p:txBody>
      </p:sp>
      <p:sp>
        <p:nvSpPr>
          <p:cNvPr id="3" name="Title 2"/>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43890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2882643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While the </a:t>
            </a:r>
            <a:r>
              <a:rPr lang="en-US" dirty="0">
                <a:solidFill>
                  <a:srgbClr val="002060"/>
                </a:solidFill>
              </a:rPr>
              <a:t>Prototype</a:t>
            </a:r>
            <a:r>
              <a:rPr lang="en-US" dirty="0"/>
              <a:t> pattern helps in improving the performance by cloning the objects, the </a:t>
            </a:r>
            <a:r>
              <a:rPr lang="en-US" dirty="0">
                <a:solidFill>
                  <a:srgbClr val="C00000"/>
                </a:solidFill>
              </a:rPr>
              <a:t>Object Pool</a:t>
            </a:r>
            <a:r>
              <a:rPr lang="en-US" dirty="0"/>
              <a:t> pattern offer a mechanism to reuse objects that are expensive to create. </a:t>
            </a:r>
          </a:p>
          <a:p>
            <a:r>
              <a:rPr lang="en-US" dirty="0"/>
              <a:t>Objective is to create and share the objects that are expensive to create. </a:t>
            </a:r>
          </a:p>
          <a:p>
            <a:r>
              <a:rPr lang="en-US" dirty="0"/>
              <a:t>Used when Rate of Instantiation is High and amount of time used by clients is low.</a:t>
            </a:r>
          </a:p>
          <a:p>
            <a:r>
              <a:rPr lang="en-US" dirty="0"/>
              <a:t>Helps in minimizing the Memory Fragmentation due to repeated instantiation &amp; destruction.</a:t>
            </a:r>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3864095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Object Pool ……</a:t>
            </a:r>
          </a:p>
        </p:txBody>
      </p:sp>
      <p:pic>
        <p:nvPicPr>
          <p:cNvPr id="4" name="Picture 3"/>
          <p:cNvPicPr>
            <a:picLocks noChangeAspect="1"/>
          </p:cNvPicPr>
          <p:nvPr/>
        </p:nvPicPr>
        <p:blipFill>
          <a:blip r:embed="rId3"/>
          <a:stretch>
            <a:fillRect/>
          </a:stretch>
        </p:blipFill>
        <p:spPr>
          <a:xfrm>
            <a:off x="249329" y="1133976"/>
            <a:ext cx="8593221" cy="4833687"/>
          </a:xfrm>
          <a:prstGeom prst="rect">
            <a:avLst/>
          </a:prstGeom>
        </p:spPr>
      </p:pic>
    </p:spTree>
    <p:extLst>
      <p:ext uri="{BB962C8B-B14F-4D97-AF65-F5344CB8AC3E}">
        <p14:creationId xmlns:p14="http://schemas.microsoft.com/office/powerpoint/2010/main" val="301693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1"/>
          </p:nvPr>
        </p:nvPicPr>
        <p:blipFill>
          <a:blip r:embed="rId2"/>
          <a:stretch>
            <a:fillRect/>
          </a:stretch>
        </p:blipFill>
        <p:spPr>
          <a:xfrm>
            <a:off x="182563" y="1419424"/>
            <a:ext cx="8807450" cy="4954190"/>
          </a:xfrm>
          <a:prstGeom prst="rect">
            <a:avLst/>
          </a:prstGeom>
        </p:spPr>
      </p:pic>
      <p:sp>
        <p:nvSpPr>
          <p:cNvPr id="3" name="Title 2"/>
          <p:cNvSpPr>
            <a:spLocks noGrp="1"/>
          </p:cNvSpPr>
          <p:nvPr>
            <p:ph type="title"/>
          </p:nvPr>
        </p:nvSpPr>
        <p:spPr/>
        <p:txBody>
          <a:bodyPr/>
          <a:lstStyle/>
          <a:p>
            <a:r>
              <a:rPr lang="en-US" dirty="0"/>
              <a:t>Object Pool – Connection Pool</a:t>
            </a:r>
          </a:p>
        </p:txBody>
      </p:sp>
    </p:spTree>
    <p:extLst>
      <p:ext uri="{BB962C8B-B14F-4D97-AF65-F5344CB8AC3E}">
        <p14:creationId xmlns:p14="http://schemas.microsoft.com/office/powerpoint/2010/main" val="2263224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a:t>
            </a:r>
          </a:p>
          <a:p>
            <a:pPr marL="0" indent="0">
              <a:buNone/>
            </a:pPr>
            <a:endParaRPr lang="en-US" dirty="0"/>
          </a:p>
          <a:p>
            <a:pPr marL="0" indent="0">
              <a:buNone/>
            </a:pPr>
            <a:endParaRPr lang="en-US" dirty="0"/>
          </a:p>
          <a:p>
            <a:pPr marL="457154" lvl="1" indent="0">
              <a:buFont typeface="Arial"/>
              <a:buNone/>
            </a:pP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503" y="2324100"/>
            <a:ext cx="6655676" cy="3327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530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Implementation: involves the following objects:</a:t>
            </a:r>
            <a:br>
              <a:rPr lang="en-US" dirty="0"/>
            </a:br>
            <a:endParaRPr lang="en-US" dirty="0"/>
          </a:p>
          <a:p>
            <a:pPr marL="0" indent="0">
              <a:buNone/>
            </a:pPr>
            <a:r>
              <a:rPr lang="en-US" sz="1800" b="1" dirty="0"/>
              <a:t>Reusable</a:t>
            </a:r>
            <a:r>
              <a:rPr lang="en-US" sz="1800" dirty="0"/>
              <a:t> - Wraps the limited resource, will be shared by several clients for a limited amount of time.</a:t>
            </a:r>
            <a:br>
              <a:rPr lang="en-US" sz="1800" dirty="0"/>
            </a:br>
            <a:endParaRPr lang="en-US" sz="1800" dirty="0"/>
          </a:p>
          <a:p>
            <a:pPr marL="0" indent="0">
              <a:buNone/>
            </a:pPr>
            <a:r>
              <a:rPr lang="en-US" sz="1800" b="1" dirty="0"/>
              <a:t>Client</a:t>
            </a:r>
            <a:r>
              <a:rPr lang="en-US" sz="1800" dirty="0"/>
              <a:t> - uses an instance of type Reusable.</a:t>
            </a:r>
            <a:br>
              <a:rPr lang="en-US" sz="1800" dirty="0"/>
            </a:br>
            <a:endParaRPr lang="en-US" sz="1800" dirty="0"/>
          </a:p>
          <a:p>
            <a:pPr marL="0" indent="0">
              <a:buNone/>
            </a:pPr>
            <a:r>
              <a:rPr lang="en-US" sz="1800" b="1" dirty="0"/>
              <a:t>Reusable Pool</a:t>
            </a:r>
            <a:r>
              <a:rPr lang="en-US" sz="1800" dirty="0"/>
              <a:t> - manage the reusable objects for use by Clients, creating and managing a pool of objects.</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107575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p>
        </p:txBody>
      </p:sp>
      <p:sp>
        <p:nvSpPr>
          <p:cNvPr id="6" name="Content Placeholder 4"/>
          <p:cNvSpPr txBox="1">
            <a:spLocks/>
          </p:cNvSpPr>
          <p:nvPr/>
        </p:nvSpPr>
        <p:spPr>
          <a:xfrm>
            <a:off x="334963" y="1392348"/>
            <a:ext cx="8659987" cy="4693142"/>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Objective is to create and share the objects that are expensive to create. </a:t>
            </a:r>
          </a:p>
          <a:p>
            <a:r>
              <a:rPr lang="en-US" dirty="0"/>
              <a:t>When a client asks for a Reusable object, the pool performs the following actions:</a:t>
            </a:r>
            <a:br>
              <a:rPr lang="en-US" dirty="0"/>
            </a:br>
            <a:endParaRPr lang="en-US" dirty="0"/>
          </a:p>
          <a:p>
            <a:pPr marL="0" indent="0">
              <a:buNone/>
            </a:pPr>
            <a:r>
              <a:rPr lang="en-US" sz="1800" dirty="0"/>
              <a:t>-    Search for an available Reusable object and if it was found it will be returned to the client.</a:t>
            </a:r>
            <a:br>
              <a:rPr lang="en-US" sz="1800" dirty="0"/>
            </a:br>
            <a:endParaRPr lang="en-US" sz="1800" dirty="0"/>
          </a:p>
          <a:p>
            <a:pPr marL="0" indent="0">
              <a:buNone/>
            </a:pPr>
            <a:r>
              <a:rPr lang="en-US" sz="1800" dirty="0"/>
              <a:t>-    If no Reusable object was found then it tries to create a new one. If this actions succeeds the new Reusable object will be returned to the client.</a:t>
            </a:r>
            <a:br>
              <a:rPr lang="en-US" sz="1800" dirty="0"/>
            </a:br>
            <a:endParaRPr lang="en-US" sz="1800" dirty="0"/>
          </a:p>
          <a:p>
            <a:pPr marL="0" indent="0">
              <a:buNone/>
            </a:pPr>
            <a:r>
              <a:rPr lang="en-US" sz="1800" dirty="0"/>
              <a:t>-    If the pool was unable to create a new Reusable, the pool will wait until a reusable object will be released.</a:t>
            </a:r>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86936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sz="3200" dirty="0"/>
              <a:t>Design patterns are generic solutions to common problems encountered during the Object Oriented Software Design.</a:t>
            </a:r>
          </a:p>
          <a:p>
            <a:r>
              <a:rPr lang="en-US" sz="3200" dirty="0">
                <a:solidFill>
                  <a:srgbClr val="F58025"/>
                </a:solidFill>
              </a:rPr>
              <a:t>“An idea that has been useful in one practical context and will probably be useful in others.”</a:t>
            </a:r>
          </a:p>
          <a:p>
            <a:pPr marL="0" indent="0">
              <a:buNone/>
            </a:pPr>
            <a:r>
              <a:rPr lang="en-US" dirty="0"/>
              <a:t>	</a:t>
            </a:r>
            <a:r>
              <a:rPr lang="en-US" sz="1400" dirty="0"/>
              <a:t>[ MARTIN FOWLER “Analysis Patterns” – 1997]</a:t>
            </a:r>
          </a:p>
        </p:txBody>
      </p:sp>
      <p:sp>
        <p:nvSpPr>
          <p:cNvPr id="2" name="Title 1"/>
          <p:cNvSpPr>
            <a:spLocks noGrp="1"/>
          </p:cNvSpPr>
          <p:nvPr>
            <p:ph type="title"/>
          </p:nvPr>
        </p:nvSpPr>
        <p:spPr/>
        <p:txBody>
          <a:bodyPr/>
          <a:lstStyle/>
          <a:p>
            <a:pPr algn="l"/>
            <a:r>
              <a:rPr lang="en-US" dirty="0"/>
              <a:t>What is Design Pattern?</a:t>
            </a:r>
          </a:p>
        </p:txBody>
      </p:sp>
    </p:spTree>
    <p:extLst>
      <p:ext uri="{BB962C8B-B14F-4D97-AF65-F5344CB8AC3E}">
        <p14:creationId xmlns:p14="http://schemas.microsoft.com/office/powerpoint/2010/main" val="14776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Applicability &amp; Examples:</a:t>
            </a:r>
          </a:p>
          <a:p>
            <a:pPr marL="0" indent="0">
              <a:buNone/>
            </a:pPr>
            <a:r>
              <a:rPr lang="en-US" dirty="0"/>
              <a:t>	 Connection Pool  - Database Connectivity  	 	</a:t>
            </a:r>
          </a:p>
          <a:p>
            <a:pPr marL="0" indent="0">
              <a:buNone/>
            </a:pPr>
            <a:r>
              <a:rPr lang="en-US"/>
              <a:t>	 Thread </a:t>
            </a:r>
            <a:r>
              <a:rPr lang="en-US" dirty="0"/>
              <a:t>Pool</a:t>
            </a:r>
          </a:p>
          <a:p>
            <a:pPr marL="0" indent="0">
              <a:buNone/>
            </a:pPr>
            <a:endParaRPr lang="en-US" dirty="0"/>
          </a:p>
          <a:p>
            <a:pPr marL="457154" lvl="1" indent="0">
              <a:buFont typeface="Arial"/>
              <a:buNone/>
            </a:pP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62" y="3783724"/>
            <a:ext cx="7324387" cy="1970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385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a:p>
            <a:pPr marL="0" indent="0">
              <a:buNone/>
            </a:pPr>
            <a:endParaRPr lang="en-US" dirty="0"/>
          </a:p>
          <a:p>
            <a:pPr marL="457154" lvl="1" indent="0">
              <a:buFont typeface="Arial"/>
              <a:buNone/>
            </a:pPr>
            <a:endParaRPr lang="en-US" dirty="0"/>
          </a:p>
        </p:txBody>
      </p:sp>
      <p:sp>
        <p:nvSpPr>
          <p:cNvPr id="5" name="Content Placeholder 4"/>
          <p:cNvSpPr txBox="1">
            <a:spLocks/>
          </p:cNvSpPr>
          <p:nvPr/>
        </p:nvSpPr>
        <p:spPr>
          <a:xfrm>
            <a:off x="1825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Connection</a:t>
            </a:r>
            <a:r>
              <a:rPr lang="en-US" sz="1800" dirty="0"/>
              <a:t> - represents the object which is instantiated by the client. </a:t>
            </a:r>
          </a:p>
          <a:p>
            <a:endParaRPr lang="en-US" sz="1800" dirty="0"/>
          </a:p>
          <a:p>
            <a:r>
              <a:rPr lang="en-US" dirty="0"/>
              <a:t>Connection </a:t>
            </a:r>
            <a:r>
              <a:rPr lang="en-US" dirty="0" err="1"/>
              <a:t>Impl</a:t>
            </a:r>
            <a:r>
              <a:rPr lang="en-US" dirty="0"/>
              <a:t> </a:t>
            </a:r>
            <a:r>
              <a:rPr lang="en-US" sz="1800" dirty="0"/>
              <a:t>is the object which implements the database operations which are exposed by Connection for the client.</a:t>
            </a:r>
          </a:p>
          <a:p>
            <a:endParaRPr lang="en-US" sz="1800" dirty="0"/>
          </a:p>
          <a:p>
            <a:r>
              <a:rPr lang="en-US" dirty="0"/>
              <a:t>Connection Pool</a:t>
            </a:r>
            <a:r>
              <a:rPr lang="en-US" sz="1800" dirty="0"/>
              <a:t> is the main actor to manage the connections to the database.</a:t>
            </a:r>
          </a:p>
          <a:p>
            <a:pPr marL="457154" lvl="1" indent="0">
              <a:buFont typeface="Arial"/>
              <a:buNone/>
            </a:pPr>
            <a:endParaRPr lang="en-US" dirty="0"/>
          </a:p>
        </p:txBody>
      </p:sp>
    </p:spTree>
    <p:extLst>
      <p:ext uri="{BB962C8B-B14F-4D97-AF65-F5344CB8AC3E}">
        <p14:creationId xmlns:p14="http://schemas.microsoft.com/office/powerpoint/2010/main" val="520792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Problems and Resolutions: </a:t>
            </a:r>
            <a:br>
              <a:rPr lang="en-US" dirty="0"/>
            </a:br>
            <a:r>
              <a:rPr lang="en-US" dirty="0"/>
              <a:t>	</a:t>
            </a:r>
          </a:p>
          <a:p>
            <a:r>
              <a:rPr lang="en-US" dirty="0"/>
              <a:t>	Limited number of resources in the pool .</a:t>
            </a:r>
          </a:p>
          <a:p>
            <a:r>
              <a:rPr lang="en-US" dirty="0"/>
              <a:t>	Handling situations when creating a new 			resource fails.</a:t>
            </a:r>
          </a:p>
          <a:p>
            <a:r>
              <a:rPr lang="en-US" dirty="0"/>
              <a:t>	Synchronization.</a:t>
            </a:r>
          </a:p>
          <a:p>
            <a:r>
              <a:rPr lang="en-US" dirty="0"/>
              <a:t>	Expired resources(unused but still reserved).</a:t>
            </a:r>
          </a:p>
          <a:p>
            <a:pPr marL="0" indent="0">
              <a:buNone/>
            </a:pPr>
            <a:endParaRPr lang="en-US" b="1" i="1" dirty="0"/>
          </a:p>
          <a:p>
            <a:pPr marL="0" indent="0">
              <a:buNone/>
            </a:pPr>
            <a:r>
              <a:rPr lang="en-US" b="1" i="1" dirty="0"/>
              <a:t>	</a:t>
            </a:r>
            <a:endParaRPr lang="en-US" dirty="0"/>
          </a:p>
          <a:p>
            <a:pPr marL="0" indent="0">
              <a:buNone/>
            </a:pPr>
            <a:r>
              <a:rPr lang="en-US" sz="1800" dirty="0"/>
              <a:t>.</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2447591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Creational Design Patterns –  </a:t>
            </a:r>
            <a:r>
              <a:rPr lang="en-US" dirty="0">
                <a:solidFill>
                  <a:srgbClr val="C00000"/>
                </a:solidFill>
              </a:rPr>
              <a:t>Object Pool</a:t>
            </a:r>
            <a:endParaRPr lang="en-US" dirty="0">
              <a:solidFill>
                <a:srgbClr val="002060"/>
              </a:solidFill>
            </a:endParaRPr>
          </a:p>
        </p:txBody>
      </p:sp>
      <p:sp>
        <p:nvSpPr>
          <p:cNvPr id="6" name="Content Placeholder 4"/>
          <p:cNvSpPr txBox="1">
            <a:spLocks/>
          </p:cNvSpPr>
          <p:nvPr/>
        </p:nvSpPr>
        <p:spPr>
          <a:xfrm>
            <a:off x="334963" y="1392348"/>
            <a:ext cx="8659987" cy="4125584"/>
          </a:xfrm>
          <a:prstGeom prst="rect">
            <a:avLst/>
          </a:prstGeom>
        </p:spPr>
        <p:txBody>
          <a:bodyPr lIns="91431" tIns="45716" rIns="91431" bIns="45716"/>
          <a:lstStyle>
            <a:lvl1pPr marL="342866" indent="-342866" algn="l" defTabSz="457154" rtl="0" eaLnBrk="1" latinLnBrk="0" hangingPunct="1">
              <a:spcBef>
                <a:spcPct val="20000"/>
              </a:spcBef>
              <a:buFont typeface="Arial"/>
              <a:buChar char="•"/>
              <a:defRPr lang="en-US" sz="2800" kern="1200" dirty="0" smtClean="0">
                <a:solidFill>
                  <a:srgbClr val="0D80CC"/>
                </a:solidFill>
                <a:latin typeface="Arial" pitchFamily="34" charset="0"/>
                <a:ea typeface="+mn-ea"/>
                <a:cs typeface="Arial" pitchFamily="34" charset="0"/>
              </a:defRPr>
            </a:lvl1pPr>
            <a:lvl2pPr marL="742876" indent="-285722" algn="l" defTabSz="457154" rtl="0" eaLnBrk="1" latinLnBrk="0" hangingPunct="1">
              <a:spcBef>
                <a:spcPct val="20000"/>
              </a:spcBef>
              <a:buFont typeface="Arial"/>
              <a:buChar char="–"/>
              <a:defRPr lang="en-US" sz="2400" kern="1200" dirty="0" smtClean="0">
                <a:solidFill>
                  <a:srgbClr val="0D80CC"/>
                </a:solidFill>
                <a:latin typeface="Arial" pitchFamily="34" charset="0"/>
                <a:ea typeface="+mn-ea"/>
                <a:cs typeface="Arial" pitchFamily="34" charset="0"/>
              </a:defRPr>
            </a:lvl2pPr>
            <a:lvl3pPr marL="1142886" indent="-228577" algn="l" defTabSz="457154" rtl="0" eaLnBrk="1" latinLnBrk="0" hangingPunct="1">
              <a:spcBef>
                <a:spcPct val="20000"/>
              </a:spcBef>
              <a:buFont typeface="Arial"/>
              <a:buChar char="•"/>
              <a:defRPr lang="en-US" sz="2000" kern="1200" dirty="0" smtClean="0">
                <a:solidFill>
                  <a:srgbClr val="0D80CC"/>
                </a:solidFill>
                <a:latin typeface="Arial" pitchFamily="34" charset="0"/>
                <a:ea typeface="+mn-ea"/>
                <a:cs typeface="Arial" pitchFamily="34" charset="0"/>
              </a:defRPr>
            </a:lvl3pPr>
            <a:lvl4pPr marL="1600040" indent="-228577" algn="l" defTabSz="457154" rtl="0" eaLnBrk="1" latinLnBrk="0" hangingPunct="1">
              <a:spcBef>
                <a:spcPct val="20000"/>
              </a:spcBef>
              <a:buFont typeface="Arial"/>
              <a:buChar char="–"/>
              <a:defRPr lang="en-US" sz="1800" i="1" kern="1200" dirty="0" smtClean="0">
                <a:solidFill>
                  <a:srgbClr val="0D80CC"/>
                </a:solidFill>
                <a:latin typeface="Arial" pitchFamily="34" charset="0"/>
                <a:ea typeface="+mn-ea"/>
                <a:cs typeface="Arial" pitchFamily="34" charset="0"/>
              </a:defRPr>
            </a:lvl4pPr>
            <a:lvl5pPr marL="2057194" indent="-228577" algn="l" defTabSz="457154" rtl="0" eaLnBrk="1" latinLnBrk="0" hangingPunct="1">
              <a:spcBef>
                <a:spcPct val="20000"/>
              </a:spcBef>
              <a:buFont typeface="Arial"/>
              <a:buChar char="»"/>
              <a:defRPr lang="en-US" sz="1600" i="1" kern="1200" dirty="0">
                <a:solidFill>
                  <a:srgbClr val="0D80CC"/>
                </a:solidFill>
                <a:latin typeface="Arial" pitchFamily="34" charset="0"/>
                <a:ea typeface="+mn-ea"/>
                <a:cs typeface="Arial" pitchFamily="34" charset="0"/>
              </a:defRPr>
            </a:lvl5pPr>
            <a:lvl6pPr marL="2514348" indent="-228577" algn="l" defTabSz="457154" rtl="0" eaLnBrk="1" latinLnBrk="0" hangingPunct="1">
              <a:spcBef>
                <a:spcPct val="20000"/>
              </a:spcBef>
              <a:buFont typeface="Arial"/>
              <a:buChar char="•"/>
              <a:defRPr sz="2000" kern="1200">
                <a:solidFill>
                  <a:schemeClr val="tx1"/>
                </a:solidFill>
                <a:latin typeface="+mn-lt"/>
                <a:ea typeface="+mn-ea"/>
                <a:cs typeface="+mn-cs"/>
              </a:defRPr>
            </a:lvl6pPr>
            <a:lvl7pPr marL="2971502" indent="-228577" algn="l" defTabSz="457154" rtl="0" eaLnBrk="1" latinLnBrk="0" hangingPunct="1">
              <a:spcBef>
                <a:spcPct val="20000"/>
              </a:spcBef>
              <a:buFont typeface="Arial"/>
              <a:buChar char="•"/>
              <a:defRPr sz="2000" kern="1200">
                <a:solidFill>
                  <a:schemeClr val="tx1"/>
                </a:solidFill>
                <a:latin typeface="+mn-lt"/>
                <a:ea typeface="+mn-ea"/>
                <a:cs typeface="+mn-cs"/>
              </a:defRPr>
            </a:lvl7pPr>
            <a:lvl8pPr marL="3428657" indent="-228577" algn="l" defTabSz="457154" rtl="0" eaLnBrk="1" latinLnBrk="0" hangingPunct="1">
              <a:spcBef>
                <a:spcPct val="20000"/>
              </a:spcBef>
              <a:buFont typeface="Arial"/>
              <a:buChar char="•"/>
              <a:defRPr sz="2000" kern="1200">
                <a:solidFill>
                  <a:schemeClr val="tx1"/>
                </a:solidFill>
                <a:latin typeface="+mn-lt"/>
                <a:ea typeface="+mn-ea"/>
                <a:cs typeface="+mn-cs"/>
              </a:defRPr>
            </a:lvl8pPr>
            <a:lvl9pPr marL="3885812" indent="-228577" algn="l" defTabSz="457154"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Points to remember: </a:t>
            </a:r>
            <a:br>
              <a:rPr lang="en-US" dirty="0"/>
            </a:br>
            <a:r>
              <a:rPr lang="en-US" dirty="0"/>
              <a:t>	</a:t>
            </a:r>
          </a:p>
          <a:p>
            <a:r>
              <a:rPr lang="en-US" sz="2400" dirty="0"/>
              <a:t>When the Object Pool pattern is used the objects should be marked as available(released) by the client after they are used, so the pool will be aware about this. –</a:t>
            </a:r>
          </a:p>
          <a:p>
            <a:r>
              <a:rPr lang="en-US" sz="2400" dirty="0"/>
              <a:t>Creating the resources might fail and this case should be treated carefully</a:t>
            </a:r>
            <a:r>
              <a:rPr lang="en-US" sz="2400" b="1" i="1" dirty="0"/>
              <a:t>	</a:t>
            </a:r>
            <a:endParaRPr lang="en-US" sz="2400" dirty="0"/>
          </a:p>
          <a:p>
            <a:pPr marL="0" indent="0">
              <a:buNone/>
            </a:pPr>
            <a:r>
              <a:rPr lang="en-US" sz="2400" dirty="0"/>
              <a:t>.</a:t>
            </a:r>
          </a:p>
          <a:p>
            <a:pPr marL="0" indent="0">
              <a:buNone/>
            </a:pPr>
            <a:endParaRPr lang="en-US" dirty="0"/>
          </a:p>
          <a:p>
            <a:pPr marL="0" indent="0">
              <a:buNone/>
            </a:pPr>
            <a:endParaRPr lang="en-US" dirty="0"/>
          </a:p>
          <a:p>
            <a:pPr marL="457154" lvl="1" indent="0">
              <a:buFont typeface="Arial"/>
              <a:buNone/>
            </a:pPr>
            <a:endParaRPr lang="en-US" dirty="0"/>
          </a:p>
        </p:txBody>
      </p:sp>
    </p:spTree>
    <p:extLst>
      <p:ext uri="{BB962C8B-B14F-4D97-AF65-F5344CB8AC3E}">
        <p14:creationId xmlns:p14="http://schemas.microsoft.com/office/powerpoint/2010/main" val="1518696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857" y="3081069"/>
            <a:ext cx="8666693" cy="569424"/>
          </a:xfrm>
        </p:spPr>
        <p:txBody>
          <a:bodyPr/>
          <a:lstStyle/>
          <a:p>
            <a:r>
              <a:rPr lang="en-US" dirty="0"/>
              <a:t>DEMO</a:t>
            </a:r>
          </a:p>
        </p:txBody>
      </p:sp>
    </p:spTree>
    <p:extLst>
      <p:ext uri="{BB962C8B-B14F-4D97-AF65-F5344CB8AC3E}">
        <p14:creationId xmlns:p14="http://schemas.microsoft.com/office/powerpoint/2010/main" val="3922447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r>
              <a:rPr lang="en-US" dirty="0"/>
              <a:t>Customer Management System</a:t>
            </a:r>
          </a:p>
          <a:p>
            <a:pPr marL="0" indent="0">
              <a:buNone/>
            </a:pPr>
            <a:endParaRPr lang="en-US" dirty="0"/>
          </a:p>
          <a:p>
            <a:pPr lvl="1"/>
            <a:endParaRPr lang="en-US" dirty="0"/>
          </a:p>
        </p:txBody>
      </p:sp>
      <p:sp>
        <p:nvSpPr>
          <p:cNvPr id="3" name="Title 2"/>
          <p:cNvSpPr>
            <a:spLocks noGrp="1"/>
          </p:cNvSpPr>
          <p:nvPr>
            <p:ph type="title"/>
          </p:nvPr>
        </p:nvSpPr>
        <p:spPr/>
        <p:txBody>
          <a:bodyPr/>
          <a:lstStyle/>
          <a:p>
            <a:r>
              <a:rPr lang="en-US" dirty="0"/>
              <a:t>CASE STUDY 01</a:t>
            </a:r>
          </a:p>
        </p:txBody>
      </p:sp>
    </p:spTree>
    <p:extLst>
      <p:ext uri="{BB962C8B-B14F-4D97-AF65-F5344CB8AC3E}">
        <p14:creationId xmlns:p14="http://schemas.microsoft.com/office/powerpoint/2010/main" val="132256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89844"/>
            <a:ext cx="4572000" cy="923330"/>
          </a:xfrm>
          <a:prstGeom prst="rect">
            <a:avLst/>
          </a:prstGeom>
        </p:spPr>
        <p:txBody>
          <a:bodyPr>
            <a:spAutoFit/>
          </a:bodyPr>
          <a:lstStyle/>
          <a:p>
            <a:br>
              <a:rPr lang="en-US" dirty="0"/>
            </a:br>
            <a:br>
              <a:rPr lang="en-US" dirty="0"/>
            </a:br>
            <a:endParaRPr lang="en-US" dirty="0"/>
          </a:p>
        </p:txBody>
      </p:sp>
    </p:spTree>
    <p:extLst>
      <p:ext uri="{BB962C8B-B14F-4D97-AF65-F5344CB8AC3E}">
        <p14:creationId xmlns:p14="http://schemas.microsoft.com/office/powerpoint/2010/main" val="2901936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Design patterns are broadly classified under the following 3 categories.</a:t>
            </a:r>
          </a:p>
          <a:p>
            <a:pPr marL="0" indent="0">
              <a:buNone/>
            </a:pPr>
            <a:endParaRPr lang="en-US" dirty="0"/>
          </a:p>
          <a:p>
            <a:pPr marL="0" indent="0">
              <a:buNone/>
            </a:pPr>
            <a:r>
              <a:rPr lang="en-US" dirty="0"/>
              <a:t>	Creational</a:t>
            </a:r>
          </a:p>
          <a:p>
            <a:pPr marL="0" indent="0">
              <a:buNone/>
            </a:pPr>
            <a:endParaRPr lang="en-US" dirty="0"/>
          </a:p>
          <a:p>
            <a:pPr marL="0" indent="0">
              <a:buNone/>
            </a:pPr>
            <a:r>
              <a:rPr lang="en-US" dirty="0"/>
              <a:t>	Structural</a:t>
            </a:r>
          </a:p>
          <a:p>
            <a:pPr marL="0" indent="0">
              <a:buNone/>
            </a:pPr>
            <a:endParaRPr lang="en-US" dirty="0"/>
          </a:p>
          <a:p>
            <a:pPr marL="0" indent="0">
              <a:buNone/>
            </a:pPr>
            <a:r>
              <a:rPr lang="en-US" dirty="0"/>
              <a:t>	Behavioral</a:t>
            </a:r>
          </a:p>
          <a:p>
            <a:endParaRPr lang="en-US" dirty="0"/>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178245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a:xfrm>
            <a:off x="332465" y="2364985"/>
            <a:ext cx="5528689" cy="3661061"/>
          </a:xfrm>
        </p:spPr>
        <p:txBody>
          <a:bodyPr/>
          <a:lstStyle/>
          <a:p>
            <a:pPr marL="0" indent="0">
              <a:buNone/>
            </a:pPr>
            <a:r>
              <a:rPr lang="en-US" dirty="0"/>
              <a:t>	Creational		</a:t>
            </a:r>
          </a:p>
          <a:p>
            <a:pPr marL="0" indent="0">
              <a:buNone/>
            </a:pPr>
            <a:r>
              <a:rPr lang="en-US" dirty="0"/>
              <a:t>	Structural	</a:t>
            </a:r>
          </a:p>
          <a:p>
            <a:pPr marL="0" indent="0">
              <a:buNone/>
            </a:pPr>
            <a:r>
              <a:rPr lang="en-US" dirty="0"/>
              <a:t>	Behavioral		</a:t>
            </a:r>
          </a:p>
          <a:p>
            <a:pPr marL="0" indent="0">
              <a:buNone/>
            </a:pPr>
            <a:r>
              <a:rPr lang="en-US" dirty="0"/>
              <a:t>	Security		</a:t>
            </a:r>
          </a:p>
          <a:p>
            <a:pPr marL="0" indent="0">
              <a:buNone/>
            </a:pPr>
            <a:r>
              <a:rPr lang="en-US" dirty="0"/>
              <a:t>	Concurrency	 	</a:t>
            </a:r>
          </a:p>
          <a:p>
            <a:pPr marL="0" indent="0">
              <a:buNone/>
            </a:pPr>
            <a:r>
              <a:rPr lang="en-US" dirty="0"/>
              <a:t>	</a:t>
            </a:r>
            <a:r>
              <a:rPr lang="en-US" dirty="0" err="1"/>
              <a:t>Sql</a:t>
            </a:r>
            <a:r>
              <a:rPr lang="en-US" dirty="0"/>
              <a:t>				</a:t>
            </a:r>
          </a:p>
          <a:p>
            <a:pPr marL="0" indent="0">
              <a:buNone/>
            </a:pPr>
            <a:r>
              <a:rPr lang="en-US" dirty="0"/>
              <a:t>	User Interface		</a:t>
            </a:r>
          </a:p>
          <a:p>
            <a:endParaRPr lang="en-US" dirty="0"/>
          </a:p>
        </p:txBody>
      </p:sp>
      <p:sp>
        <p:nvSpPr>
          <p:cNvPr id="2" name="Title 1"/>
          <p:cNvSpPr>
            <a:spLocks noGrp="1"/>
          </p:cNvSpPr>
          <p:nvPr>
            <p:ph type="title"/>
          </p:nvPr>
        </p:nvSpPr>
        <p:spPr/>
        <p:txBody>
          <a:bodyPr/>
          <a:lstStyle/>
          <a:p>
            <a:pPr algn="l"/>
            <a:r>
              <a:rPr lang="en-US" dirty="0"/>
              <a:t>Design Pattern Categories</a:t>
            </a:r>
          </a:p>
        </p:txBody>
      </p:sp>
      <p:sp>
        <p:nvSpPr>
          <p:cNvPr id="4" name="Content Placeholder 4"/>
          <p:cNvSpPr txBox="1">
            <a:spLocks/>
          </p:cNvSpPr>
          <p:nvPr/>
        </p:nvSpPr>
        <p:spPr>
          <a:xfrm>
            <a:off x="4320551" y="1237262"/>
            <a:ext cx="8807450" cy="5281612"/>
          </a:xfrm>
          <a:prstGeom prst="rect">
            <a:avLst/>
          </a:prstGeom>
        </p:spPr>
        <p:txBody>
          <a:bodyPr vert="horz" lIns="91431" tIns="45716" rIns="91431" bIns="45716" rtlCol="0">
            <a:normAutofit/>
          </a:bodyPr>
          <a:lstStyle>
            <a:lvl1pPr marL="342900" indent="-342900" algn="l" defTabSz="914400" rtl="0" eaLnBrk="1" latinLnBrk="0" hangingPunct="1">
              <a:spcBef>
                <a:spcPct val="20000"/>
              </a:spcBef>
              <a:buFont typeface="Arial" pitchFamily="34" charset="0"/>
              <a:buChar char="•"/>
              <a:defRPr lang="en-US" sz="2800" kern="1200" dirty="0" smtClean="0">
                <a:solidFill>
                  <a:srgbClr val="0D80CC"/>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lang="en-US" sz="2400" kern="1200" dirty="0" smtClean="0">
                <a:solidFill>
                  <a:srgbClr val="0D80CC"/>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lang="en-US" sz="2000" kern="1200" dirty="0" smtClean="0">
                <a:solidFill>
                  <a:srgbClr val="0D80CC"/>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lang="en-US" sz="1800" i="1" kern="1200" dirty="0" smtClean="0">
                <a:solidFill>
                  <a:srgbClr val="0D80CC"/>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lang="en-US" sz="1600" i="1" kern="1200" dirty="0">
                <a:solidFill>
                  <a:srgbClr val="0D80CC"/>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dirty="0"/>
              <a:t>Broader Classification:</a:t>
            </a:r>
          </a:p>
          <a:p>
            <a:pPr marL="0" indent="0">
              <a:buFont typeface="Arial" pitchFamily="34" charset="0"/>
              <a:buNone/>
            </a:pPr>
            <a:r>
              <a:rPr lang="en-US" dirty="0"/>
              <a:t>	</a:t>
            </a:r>
            <a:r>
              <a:rPr lang="en-US" dirty="0">
                <a:solidFill>
                  <a:srgbClr val="F88025"/>
                </a:solidFill>
              </a:rPr>
              <a:t>Creational:</a:t>
            </a:r>
          </a:p>
          <a:p>
            <a:pPr marL="0" indent="0">
              <a:buFont typeface="Arial" pitchFamily="34" charset="0"/>
              <a:buNone/>
            </a:pPr>
            <a:r>
              <a:rPr lang="en-US" dirty="0">
                <a:solidFill>
                  <a:srgbClr val="F88025"/>
                </a:solidFill>
              </a:rPr>
              <a:t>		Abstract Factory</a:t>
            </a:r>
          </a:p>
          <a:p>
            <a:pPr marL="0" indent="0">
              <a:buFont typeface="Arial" pitchFamily="34" charset="0"/>
              <a:buNone/>
            </a:pPr>
            <a:r>
              <a:rPr lang="en-US" dirty="0">
                <a:solidFill>
                  <a:srgbClr val="F88025"/>
                </a:solidFill>
              </a:rPr>
              <a:t>		Builder</a:t>
            </a:r>
          </a:p>
          <a:p>
            <a:pPr marL="0" indent="0">
              <a:buFont typeface="Arial" pitchFamily="34" charset="0"/>
              <a:buNone/>
            </a:pPr>
            <a:r>
              <a:rPr lang="en-US" dirty="0">
                <a:solidFill>
                  <a:srgbClr val="F88025"/>
                </a:solidFill>
              </a:rPr>
              <a:t>		Factory Method</a:t>
            </a:r>
          </a:p>
          <a:p>
            <a:pPr marL="0" indent="0">
              <a:buFont typeface="Arial" pitchFamily="34" charset="0"/>
              <a:buNone/>
            </a:pPr>
            <a:r>
              <a:rPr lang="en-US" dirty="0">
                <a:solidFill>
                  <a:srgbClr val="F88025"/>
                </a:solidFill>
              </a:rPr>
              <a:t>		Prototype</a:t>
            </a:r>
          </a:p>
          <a:p>
            <a:pPr marL="0" indent="0">
              <a:buFont typeface="Arial" pitchFamily="34" charset="0"/>
              <a:buNone/>
            </a:pPr>
            <a:r>
              <a:rPr lang="en-US" dirty="0">
                <a:solidFill>
                  <a:srgbClr val="F88025"/>
                </a:solidFill>
              </a:rPr>
              <a:t>		Singleton</a:t>
            </a:r>
          </a:p>
          <a:p>
            <a:pPr marL="0" indent="0">
              <a:buFont typeface="Arial" pitchFamily="34" charset="0"/>
              <a:buNone/>
            </a:pPr>
            <a:r>
              <a:rPr lang="en-US" dirty="0">
                <a:solidFill>
                  <a:srgbClr val="F88025"/>
                </a:solidFill>
              </a:rPr>
              <a:t>		Lazy Instantiation</a:t>
            </a:r>
          </a:p>
          <a:p>
            <a:pPr marL="0" indent="0">
              <a:buFont typeface="Arial" pitchFamily="34" charset="0"/>
              <a:buNone/>
            </a:pPr>
            <a:r>
              <a:rPr lang="en-US" dirty="0">
                <a:solidFill>
                  <a:srgbClr val="F88025"/>
                </a:solidFill>
              </a:rPr>
              <a:t>		Utility Pattern</a:t>
            </a:r>
          </a:p>
          <a:p>
            <a:endParaRPr lang="en-US" dirty="0"/>
          </a:p>
        </p:txBody>
      </p:sp>
      <p:sp>
        <p:nvSpPr>
          <p:cNvPr id="6" name="Content Placeholder 4"/>
          <p:cNvSpPr txBox="1">
            <a:spLocks/>
          </p:cNvSpPr>
          <p:nvPr/>
        </p:nvSpPr>
        <p:spPr>
          <a:xfrm>
            <a:off x="455417" y="1237262"/>
            <a:ext cx="5723562" cy="1039001"/>
          </a:xfrm>
          <a:prstGeom prst="rect">
            <a:avLst/>
          </a:prstGeom>
        </p:spPr>
        <p:txBody>
          <a:bodyPr vert="horz" lIns="91431" tIns="45716" rIns="91431" bIns="45716" rtlCol="0">
            <a:normAutofit/>
          </a:bodyPr>
          <a:lstStyle>
            <a:lvl1pPr marL="342900" indent="-342900" algn="l" defTabSz="914400" rtl="0" eaLnBrk="1" latinLnBrk="0" hangingPunct="1">
              <a:spcBef>
                <a:spcPct val="20000"/>
              </a:spcBef>
              <a:buFont typeface="Arial" pitchFamily="34" charset="0"/>
              <a:buChar char="•"/>
              <a:defRPr lang="en-US" sz="2800" kern="1200" dirty="0" smtClean="0">
                <a:solidFill>
                  <a:srgbClr val="0D80CC"/>
                </a:solidFill>
                <a:latin typeface="Arial" pitchFamily="34" charset="0"/>
                <a:ea typeface="+mn-ea"/>
                <a:cs typeface="Arial" pitchFamily="34" charset="0"/>
              </a:defRPr>
            </a:lvl1pPr>
            <a:lvl2pPr marL="742950" indent="-285750" algn="l" defTabSz="914400" rtl="0" eaLnBrk="1" latinLnBrk="0" hangingPunct="1">
              <a:spcBef>
                <a:spcPct val="20000"/>
              </a:spcBef>
              <a:buFont typeface="Courier New" pitchFamily="49" charset="0"/>
              <a:buChar char="o"/>
              <a:defRPr lang="en-US" sz="2400" kern="1200" dirty="0" smtClean="0">
                <a:solidFill>
                  <a:srgbClr val="0D80CC"/>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lang="en-US" sz="2000" kern="1200" dirty="0" smtClean="0">
                <a:solidFill>
                  <a:srgbClr val="0D80CC"/>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lang="en-US" sz="1800" i="1" kern="1200" dirty="0" smtClean="0">
                <a:solidFill>
                  <a:srgbClr val="0D80CC"/>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lang="en-US" sz="1600" i="1" kern="1200" dirty="0">
                <a:solidFill>
                  <a:srgbClr val="0D80CC"/>
                </a:solidFill>
                <a:latin typeface="Arial" pitchFamily="34" charset="0"/>
                <a:ea typeface="+mn-ea"/>
                <a:cs typeface="Arial" pitchFamily="34" charset="0"/>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Font typeface="Arial" pitchFamily="34" charset="0"/>
              <a:buNone/>
            </a:pPr>
            <a:r>
              <a:rPr lang="en-US" dirty="0"/>
              <a:t>Different Dimensional Classification:		</a:t>
            </a:r>
          </a:p>
          <a:p>
            <a:endParaRPr lang="en-US" dirty="0"/>
          </a:p>
        </p:txBody>
      </p:sp>
    </p:spTree>
    <p:extLst>
      <p:ext uri="{BB962C8B-B14F-4D97-AF65-F5344CB8AC3E}">
        <p14:creationId xmlns:p14="http://schemas.microsoft.com/office/powerpoint/2010/main" val="1950574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fade">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 end="1"/>
                                            </p:txEl>
                                          </p:spTgt>
                                        </p:tgtEl>
                                        <p:attrNameLst>
                                          <p:attrName>style.visibility</p:attrName>
                                        </p:attrNameLst>
                                      </p:cBhvr>
                                      <p:to>
                                        <p:strVal val="visible"/>
                                      </p:to>
                                    </p:set>
                                    <p:animEffect transition="in" filter="fade">
                                      <p:cBhvr>
                                        <p:cTn id="47" dur="500"/>
                                        <p:tgtEl>
                                          <p:spTgt spid="4">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2" end="2"/>
                                            </p:txEl>
                                          </p:spTgt>
                                        </p:tgtEl>
                                        <p:attrNameLst>
                                          <p:attrName>style.visibility</p:attrName>
                                        </p:attrNameLst>
                                      </p:cBhvr>
                                      <p:to>
                                        <p:strVal val="visible"/>
                                      </p:to>
                                    </p:set>
                                    <p:animEffect transition="in" filter="fade">
                                      <p:cBhvr>
                                        <p:cTn id="52" dur="500"/>
                                        <p:tgtEl>
                                          <p:spTgt spid="4">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3" end="3"/>
                                            </p:txEl>
                                          </p:spTgt>
                                        </p:tgtEl>
                                        <p:attrNameLst>
                                          <p:attrName>style.visibility</p:attrName>
                                        </p:attrNameLst>
                                      </p:cBhvr>
                                      <p:to>
                                        <p:strVal val="visible"/>
                                      </p:to>
                                    </p:set>
                                    <p:animEffect transition="in" filter="fade">
                                      <p:cBhvr>
                                        <p:cTn id="57" dur="500"/>
                                        <p:tgtEl>
                                          <p:spTgt spid="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fade">
                                      <p:cBhvr>
                                        <p:cTn id="67" dur="500"/>
                                        <p:tgtEl>
                                          <p:spTgt spid="4">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6" end="6"/>
                                            </p:txEl>
                                          </p:spTgt>
                                        </p:tgtEl>
                                        <p:attrNameLst>
                                          <p:attrName>style.visibility</p:attrName>
                                        </p:attrNameLst>
                                      </p:cBhvr>
                                      <p:to>
                                        <p:strVal val="visible"/>
                                      </p:to>
                                    </p:set>
                                    <p:animEffect transition="in" filter="fade">
                                      <p:cBhvr>
                                        <p:cTn id="72" dur="500"/>
                                        <p:tgtEl>
                                          <p:spTgt spid="4">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Effect transition="in" filter="fade">
                                      <p:cBhvr>
                                        <p:cTn id="77" dur="500"/>
                                        <p:tgtEl>
                                          <p:spTgt spid="4">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8" end="8"/>
                                            </p:txEl>
                                          </p:spTgt>
                                        </p:tgtEl>
                                        <p:attrNameLst>
                                          <p:attrName>style.visibility</p:attrName>
                                        </p:attrNameLst>
                                      </p:cBhvr>
                                      <p:to>
                                        <p:strVal val="visible"/>
                                      </p:to>
                                    </p:set>
                                    <p:animEffect transition="in" filter="fade">
                                      <p:cBhvr>
                                        <p:cTn id="82" dur="500"/>
                                        <p:tgtEl>
                                          <p:spTgt spid="4">
                                            <p:txEl>
                                              <p:pRg st="8" end="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0" end="0"/>
                                            </p:txEl>
                                          </p:spTgt>
                                        </p:tgtEl>
                                        <p:attrNameLst>
                                          <p:attrName>style.visibility</p:attrName>
                                        </p:attrNameLst>
                                      </p:cBhvr>
                                      <p:to>
                                        <p:strVal val="visible"/>
                                      </p:to>
                                    </p:set>
                                    <p:animEffect transition="in" filter="fade">
                                      <p:cBhvr>
                                        <p:cTn id="8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1"/>
          </p:nvPr>
        </p:nvSpPr>
        <p:spPr/>
        <p:txBody>
          <a:bodyPr/>
          <a:lstStyle/>
          <a:p>
            <a:endParaRPr lang="en-US" dirty="0"/>
          </a:p>
        </p:txBody>
      </p:sp>
      <p:sp>
        <p:nvSpPr>
          <p:cNvPr id="3" name="Title 2"/>
          <p:cNvSpPr>
            <a:spLocks noGrp="1"/>
          </p:cNvSpPr>
          <p:nvPr>
            <p:ph type="title"/>
          </p:nvPr>
        </p:nvSpPr>
        <p:spPr/>
        <p:txBody>
          <a:bodyPr/>
          <a:lstStyle/>
          <a:p>
            <a:r>
              <a:rPr lang="en-US" dirty="0"/>
              <a:t>FOCUS: GOF PATTERNS</a:t>
            </a:r>
          </a:p>
        </p:txBody>
      </p:sp>
    </p:spTree>
    <p:extLst>
      <p:ext uri="{BB962C8B-B14F-4D97-AF65-F5344CB8AC3E}">
        <p14:creationId xmlns:p14="http://schemas.microsoft.com/office/powerpoint/2010/main" val="223128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Creational : All design patterns under this category focus on Object creation in different ways.</a:t>
            </a:r>
          </a:p>
          <a:p>
            <a:pPr marL="0" indent="0">
              <a:buNone/>
            </a:pPr>
            <a:endParaRPr lang="en-US" dirty="0"/>
          </a:p>
          <a:p>
            <a:pPr marL="0" indent="0">
              <a:buNone/>
            </a:pPr>
            <a:r>
              <a:rPr lang="en-US" dirty="0"/>
              <a:t>Structural :The design patterns  under this category mainly focus on the structure of the subsystems.</a:t>
            </a:r>
          </a:p>
          <a:p>
            <a:pPr marL="0" indent="0">
              <a:buNone/>
            </a:pPr>
            <a:endParaRPr lang="en-US" dirty="0"/>
          </a:p>
          <a:p>
            <a:pPr marL="0" indent="0">
              <a:buNone/>
            </a:pPr>
            <a:r>
              <a:rPr lang="en-US" dirty="0"/>
              <a:t>Behavioral: The patterns under this category focus on the interactions among the modules or the components .</a:t>
            </a:r>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321962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lstStyle/>
          <a:p>
            <a:pPr marL="0" indent="0">
              <a:buNone/>
            </a:pPr>
            <a:r>
              <a:rPr lang="en-US" dirty="0"/>
              <a:t>Creational : Creational design patterns are very useful in situations where one  needs to create  objects that are very efficient .</a:t>
            </a:r>
          </a:p>
          <a:p>
            <a:pPr marL="0" indent="0">
              <a:buNone/>
            </a:pPr>
            <a:endParaRPr lang="en-US" dirty="0"/>
          </a:p>
          <a:p>
            <a:pPr marL="0" indent="0">
              <a:buNone/>
            </a:pPr>
            <a:r>
              <a:rPr lang="en-US" dirty="0"/>
              <a:t>They enable one to create objects in a manner that the memory can be utilized in an efficient way.</a:t>
            </a:r>
          </a:p>
          <a:p>
            <a:pPr marL="0" indent="0">
              <a:buNone/>
            </a:pPr>
            <a:endParaRPr lang="en-US" dirty="0"/>
          </a:p>
          <a:p>
            <a:pPr marL="0" indent="0">
              <a:buNone/>
            </a:pPr>
            <a:r>
              <a:rPr lang="en-US" dirty="0"/>
              <a:t>Objects thus created are utilized by the modules effectively and efficiently.</a:t>
            </a:r>
          </a:p>
          <a:p>
            <a:pPr marL="0" indent="0">
              <a:buNone/>
            </a:pPr>
            <a:endParaRPr lang="en-US" dirty="0"/>
          </a:p>
        </p:txBody>
      </p:sp>
      <p:sp>
        <p:nvSpPr>
          <p:cNvPr id="2" name="Title 1"/>
          <p:cNvSpPr>
            <a:spLocks noGrp="1"/>
          </p:cNvSpPr>
          <p:nvPr>
            <p:ph type="title"/>
          </p:nvPr>
        </p:nvSpPr>
        <p:spPr/>
        <p:txBody>
          <a:bodyPr/>
          <a:lstStyle/>
          <a:p>
            <a:pPr algn="l"/>
            <a:r>
              <a:rPr lang="en-US" dirty="0"/>
              <a:t>Design Pattern Categories</a:t>
            </a:r>
          </a:p>
        </p:txBody>
      </p:sp>
    </p:spTree>
    <p:extLst>
      <p:ext uri="{BB962C8B-B14F-4D97-AF65-F5344CB8AC3E}">
        <p14:creationId xmlns:p14="http://schemas.microsoft.com/office/powerpoint/2010/main" val="1673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1"/>
          </p:nvPr>
        </p:nvSpPr>
        <p:spPr/>
        <p:txBody>
          <a:bodyPr>
            <a:normAutofit lnSpcReduction="10000"/>
          </a:bodyPr>
          <a:lstStyle/>
          <a:p>
            <a:pPr marL="0" indent="0">
              <a:buNone/>
            </a:pPr>
            <a:r>
              <a:rPr lang="en-US" dirty="0"/>
              <a:t>Following are the patterns which fall under the category of the Creational Design Patterns.</a:t>
            </a:r>
          </a:p>
          <a:p>
            <a:pPr marL="0" indent="0">
              <a:buNone/>
            </a:pPr>
            <a:r>
              <a:rPr lang="en-US" dirty="0"/>
              <a:t>	</a:t>
            </a:r>
          </a:p>
          <a:p>
            <a:r>
              <a:rPr lang="en-US" dirty="0"/>
              <a:t>	</a:t>
            </a:r>
            <a:r>
              <a:rPr lang="en-US" dirty="0">
                <a:solidFill>
                  <a:srgbClr val="00B050"/>
                </a:solidFill>
              </a:rPr>
              <a:t>Singleton</a:t>
            </a:r>
          </a:p>
          <a:p>
            <a:r>
              <a:rPr lang="en-US" dirty="0"/>
              <a:t>	</a:t>
            </a:r>
            <a:r>
              <a:rPr lang="en-US" dirty="0">
                <a:solidFill>
                  <a:srgbClr val="FF0000"/>
                </a:solidFill>
              </a:rPr>
              <a:t>Factory</a:t>
            </a:r>
          </a:p>
          <a:p>
            <a:r>
              <a:rPr lang="en-US" dirty="0"/>
              <a:t>	</a:t>
            </a:r>
            <a:r>
              <a:rPr lang="en-US" dirty="0">
                <a:solidFill>
                  <a:srgbClr val="00B050"/>
                </a:solidFill>
              </a:rPr>
              <a:t>Factory Method</a:t>
            </a:r>
          </a:p>
          <a:p>
            <a:r>
              <a:rPr lang="en-US" dirty="0"/>
              <a:t>	</a:t>
            </a:r>
            <a:r>
              <a:rPr lang="en-US" dirty="0">
                <a:solidFill>
                  <a:srgbClr val="FF0000"/>
                </a:solidFill>
              </a:rPr>
              <a:t>Abstract Factory</a:t>
            </a:r>
          </a:p>
          <a:p>
            <a:r>
              <a:rPr lang="en-US" dirty="0"/>
              <a:t>	</a:t>
            </a:r>
            <a:r>
              <a:rPr lang="en-US" dirty="0">
                <a:solidFill>
                  <a:srgbClr val="FF0000"/>
                </a:solidFill>
              </a:rPr>
              <a:t>Builder</a:t>
            </a:r>
          </a:p>
          <a:p>
            <a:r>
              <a:rPr lang="en-US" dirty="0"/>
              <a:t>	</a:t>
            </a:r>
            <a:r>
              <a:rPr lang="en-US" dirty="0">
                <a:solidFill>
                  <a:srgbClr val="FF0000"/>
                </a:solidFill>
              </a:rPr>
              <a:t>Prototype</a:t>
            </a:r>
          </a:p>
          <a:p>
            <a:r>
              <a:rPr lang="en-US" dirty="0"/>
              <a:t>	</a:t>
            </a:r>
            <a:r>
              <a:rPr lang="en-US" dirty="0">
                <a:solidFill>
                  <a:srgbClr val="00B050"/>
                </a:solidFill>
              </a:rPr>
              <a:t>Object Pool</a:t>
            </a:r>
          </a:p>
          <a:p>
            <a:pPr marL="0" indent="0">
              <a:buNone/>
            </a:pPr>
            <a:r>
              <a:rPr lang="en-US" dirty="0"/>
              <a:t>	</a:t>
            </a:r>
          </a:p>
        </p:txBody>
      </p:sp>
      <p:sp>
        <p:nvSpPr>
          <p:cNvPr id="2" name="Title 1"/>
          <p:cNvSpPr>
            <a:spLocks noGrp="1"/>
          </p:cNvSpPr>
          <p:nvPr>
            <p:ph type="title"/>
          </p:nvPr>
        </p:nvSpPr>
        <p:spPr/>
        <p:txBody>
          <a:bodyPr/>
          <a:lstStyle/>
          <a:p>
            <a:pPr algn="l"/>
            <a:r>
              <a:rPr lang="en-US" dirty="0"/>
              <a:t>Creational Patterns</a:t>
            </a:r>
          </a:p>
        </p:txBody>
      </p:sp>
    </p:spTree>
    <p:extLst>
      <p:ext uri="{BB962C8B-B14F-4D97-AF65-F5344CB8AC3E}">
        <p14:creationId xmlns:p14="http://schemas.microsoft.com/office/powerpoint/2010/main" val="3503900482"/>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DevAcademyTemplate_v2">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vAcademyTemplate">
  <a:themeElements>
    <a:clrScheme name="Cerner">
      <a:dk1>
        <a:sysClr val="windowText" lastClr="000000"/>
      </a:dk1>
      <a:lt1>
        <a:sysClr val="window" lastClr="FFFFFF"/>
      </a:lt1>
      <a:dk2>
        <a:srgbClr val="FFFFFF"/>
      </a:dk2>
      <a:lt2>
        <a:srgbClr val="FFFFFF"/>
      </a:lt2>
      <a:accent1>
        <a:srgbClr val="0D94D2"/>
      </a:accent1>
      <a:accent2>
        <a:srgbClr val="7BC143"/>
      </a:accent2>
      <a:accent3>
        <a:srgbClr val="F58025"/>
      </a:accent3>
      <a:accent4>
        <a:srgbClr val="7C2B83"/>
      </a:accent4>
      <a:accent5>
        <a:srgbClr val="FDB913"/>
      </a:accent5>
      <a:accent6>
        <a:srgbClr val="6A737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DevAcademyTemplate_v2</Template>
  <TotalTime>23824</TotalTime>
  <Words>1766</Words>
  <Application>Microsoft Office PowerPoint</Application>
  <PresentationFormat>On-screen Show (4:3)</PresentationFormat>
  <Paragraphs>346</Paragraphs>
  <Slides>36</Slides>
  <Notes>27</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36</vt:i4>
      </vt:variant>
    </vt:vector>
  </HeadingPairs>
  <TitlesOfParts>
    <vt:vector size="49" baseType="lpstr">
      <vt:lpstr>Arial</vt:lpstr>
      <vt:lpstr>Calibri</vt:lpstr>
      <vt:lpstr>Century Gothic</vt:lpstr>
      <vt:lpstr>Courier New</vt:lpstr>
      <vt:lpstr>Franklin Gothic Book</vt:lpstr>
      <vt:lpstr>Franklin Gothic Demi</vt:lpstr>
      <vt:lpstr>Palatino Linotype</vt:lpstr>
      <vt:lpstr>Wingdings</vt:lpstr>
      <vt:lpstr>DevAcademyTemplate_v2</vt:lpstr>
      <vt:lpstr>1_DevAcademyTemplate</vt:lpstr>
      <vt:lpstr>2_Office Theme</vt:lpstr>
      <vt:lpstr>1_Custom Design</vt:lpstr>
      <vt:lpstr>Executive</vt:lpstr>
      <vt:lpstr>Rajashekar</vt:lpstr>
      <vt:lpstr>Agenda</vt:lpstr>
      <vt:lpstr>What is Design Pattern?</vt:lpstr>
      <vt:lpstr>Design Pattern Categories</vt:lpstr>
      <vt:lpstr>Design Pattern Categories</vt:lpstr>
      <vt:lpstr>FOCUS: GOF PATTERNS</vt:lpstr>
      <vt:lpstr>Design Pattern Categories</vt:lpstr>
      <vt:lpstr>Design Pattern Categories</vt:lpstr>
      <vt:lpstr>Creational Patterns</vt:lpstr>
      <vt:lpstr>Creational Design Patterns - Singleton</vt:lpstr>
      <vt:lpstr>Creational Design Patterns - Singleton</vt:lpstr>
      <vt:lpstr>Creational Design Patterns – Singleton- Applicability</vt:lpstr>
      <vt:lpstr>DEMO</vt:lpstr>
      <vt:lpstr>Creational Design Patterns –  Factory Method </vt:lpstr>
      <vt:lpstr>Creational Design Patterns –  Factory Method </vt:lpstr>
      <vt:lpstr>Creational Design Patterns –  Factory Method </vt:lpstr>
      <vt:lpstr>Creational Design Patterns –  Factory Method </vt:lpstr>
      <vt:lpstr>Creational Design Patterns –  Factory Method </vt:lpstr>
      <vt:lpstr>Factory Method</vt:lpstr>
      <vt:lpstr>Creational Design Patterns –  Factory Method </vt:lpstr>
      <vt:lpstr>Creational Design Patterns –  Factory Method </vt:lpstr>
      <vt:lpstr>Video</vt:lpstr>
      <vt:lpstr>DEMO</vt:lpstr>
      <vt:lpstr>Creational Design Patterns –  Object Pool</vt:lpstr>
      <vt:lpstr>Object Pool ……</vt:lpstr>
      <vt:lpstr>Object Pool – Connection Pool</vt:lpstr>
      <vt:lpstr>Creational Design Patterns –  Object Pool</vt:lpstr>
      <vt:lpstr>Creational Design Patterns –  Object Pool</vt:lpstr>
      <vt:lpstr>Creational Design Patterns –  Object Pool</vt:lpstr>
      <vt:lpstr>Creational Design Patterns –  Object Pool</vt:lpstr>
      <vt:lpstr>Creational Design Patterns –  Object Pool</vt:lpstr>
      <vt:lpstr>Creational Design Patterns –  Object Pool</vt:lpstr>
      <vt:lpstr>Creational Design Patterns –  Object Pool</vt:lpstr>
      <vt:lpstr>DEMO</vt:lpstr>
      <vt:lpstr>CASE STUDY 01</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Eckhoff,Kandice</dc:creator>
  <cp:lastModifiedBy>RadhaKrishna,Chandra Shekar</cp:lastModifiedBy>
  <cp:revision>523</cp:revision>
  <dcterms:created xsi:type="dcterms:W3CDTF">2013-05-31T18:59:27Z</dcterms:created>
  <dcterms:modified xsi:type="dcterms:W3CDTF">2018-03-15T05:47:30Z</dcterms:modified>
</cp:coreProperties>
</file>