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61" r:id="rId3"/>
    <p:sldId id="272" r:id="rId4"/>
    <p:sldId id="263" r:id="rId5"/>
    <p:sldId id="264" r:id="rId6"/>
    <p:sldId id="267" r:id="rId7"/>
    <p:sldId id="269" r:id="rId8"/>
    <p:sldId id="271" r:id="rId9"/>
    <p:sldId id="273" r:id="rId10"/>
    <p:sldId id="270" r:id="rId11"/>
    <p:sldId id="274" r:id="rId12"/>
    <p:sldId id="277" r:id="rId13"/>
    <p:sldId id="278" r:id="rId14"/>
    <p:sldId id="283" r:id="rId15"/>
    <p:sldId id="280" r:id="rId16"/>
    <p:sldId id="285" r:id="rId17"/>
    <p:sldId id="284" r:id="rId18"/>
    <p:sldId id="286" r:id="rId19"/>
    <p:sldId id="306" r:id="rId20"/>
    <p:sldId id="290" r:id="rId21"/>
    <p:sldId id="297" r:id="rId22"/>
    <p:sldId id="304" r:id="rId23"/>
    <p:sldId id="296" r:id="rId24"/>
    <p:sldId id="293" r:id="rId25"/>
    <p:sldId id="294" r:id="rId26"/>
    <p:sldId id="300" r:id="rId27"/>
    <p:sldId id="303" r:id="rId28"/>
    <p:sldId id="298" r:id="rId29"/>
    <p:sldId id="299" r:id="rId30"/>
    <p:sldId id="301" r:id="rId31"/>
    <p:sldId id="305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24" autoAdjust="0"/>
  </p:normalViewPr>
  <p:slideViewPr>
    <p:cSldViewPr>
      <p:cViewPr>
        <p:scale>
          <a:sx n="77" d="100"/>
          <a:sy n="77" d="100"/>
        </p:scale>
        <p:origin x="-12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4F2EE5-7500-4081-8966-ACF62301AAA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5244BD-9015-4174-A877-3B14D5539F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n.kaist.ac.kr/traces/WWW2010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oracleofbacon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inf.ed.ac.uk/miles/msc-projects/abdullah.pdf" TargetMode="External"/><Relationship Id="rId2" Type="http://schemas.openxmlformats.org/officeDocument/2006/relationships/hyperlink" Target="http://michaelnielsen.org/blog/using-mapreduce-to-compute-pageran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rxiv.org/pdf/1209.4616.pdf" TargetMode="External"/><Relationship Id="rId5" Type="http://schemas.openxmlformats.org/officeDocument/2006/relationships/hyperlink" Target="https://www.math.washington.edu/~morrow/336_11/papers/leo.pdf" TargetMode="External"/><Relationship Id="rId4" Type="http://schemas.openxmlformats.org/officeDocument/2006/relationships/hyperlink" Target="http://infolab.stanford.edu/~backrub/google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brain.com/twitter-statistic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600"/>
            <a:ext cx="8305800" cy="1831975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Comic Sans MS" pitchFamily="66" charset="0"/>
                <a:cs typeface="Times New Roman" pitchFamily="18" charset="0"/>
              </a:rPr>
              <a:t>TwitterFluence</a:t>
            </a: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 – Finding the </a:t>
            </a:r>
            <a:br>
              <a:rPr lang="en-US" sz="360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centers of influence of Twitter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267200"/>
            <a:ext cx="4343400" cy="1752600"/>
          </a:xfrm>
        </p:spPr>
        <p:txBody>
          <a:bodyPr/>
          <a:lstStyle/>
          <a:p>
            <a:pPr algn="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Prasanth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Jaluka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Himanshu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Gupta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Defining Influence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00200" y="1066800"/>
            <a:ext cx="7543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user’s influence is defined by the number of his followers and to a lesser extent the number of his followers’ followers and to an even lesser extent the number of …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 mathematically,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I(A) =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n(followers(A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n(followers(followers(A)) 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n(followers(followers(followers(A)))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other words, I(A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follower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(A))</a:t>
            </a:r>
          </a:p>
          <a:p>
            <a:pPr lvl="2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Katz Centrality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51658" y="5257800"/>
            <a:ext cx="352425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Defining Influence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00200" y="12192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Problem:</a:t>
            </a:r>
          </a:p>
        </p:txBody>
      </p:sp>
      <p:sp>
        <p:nvSpPr>
          <p:cNvPr id="4" name="Oval 3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86400" y="2057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505200" y="24003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2" idx="2"/>
          </p:cNvCxnSpPr>
          <p:nvPr/>
        </p:nvCxnSpPr>
        <p:spPr>
          <a:xfrm flipV="1">
            <a:off x="3505200" y="1742420"/>
            <a:ext cx="1866900" cy="54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</p:cNvCxnSpPr>
          <p:nvPr/>
        </p:nvCxnSpPr>
        <p:spPr>
          <a:xfrm rot="16200000" flipH="1">
            <a:off x="4052467" y="1995066"/>
            <a:ext cx="710033" cy="2005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1295400"/>
            <a:ext cx="1828800" cy="924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27432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00200" y="4267200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B tweets, how likely is it that A will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retweet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it?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	I(B) =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I(A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					                       n(followers(A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5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243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…(1000 followers)</a:t>
            </a:r>
            <a:endParaRPr 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5029200"/>
            <a:ext cx="352425" cy="685800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>
            <a:off x="4419600" y="5562600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The distributed algorithm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pic>
        <p:nvPicPr>
          <p:cNvPr id="28675" name="Picture 3" descr="C:\Users\Prasanth\Desktop\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4495800" cy="483863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0" y="990601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 graph</a:t>
            </a:r>
          </a:p>
          <a:p>
            <a:pPr lvl="5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The distributed algorithm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pic>
        <p:nvPicPr>
          <p:cNvPr id="28675" name="Picture 3" descr="C:\Users\Prasanth\Desktop\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4495800" cy="483863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0" y="990601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 influence</a:t>
            </a:r>
          </a:p>
          <a:p>
            <a:pPr lvl="5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32004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960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The distributed algorithm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pic>
        <p:nvPicPr>
          <p:cNvPr id="28675" name="Picture 3" descr="C:\Users\Prasanth\Desktop\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4495800" cy="483863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981200" y="990601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node sends its influence to its neighbors</a:t>
            </a:r>
          </a:p>
          <a:p>
            <a:pPr lvl="5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495300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1.0/2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05400" y="4953000"/>
            <a:ext cx="990600" cy="838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581400"/>
            <a:ext cx="1066800" cy="9144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5900" y="3212068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367" y="6125383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5800" y="40386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1.0/3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The distributed algorithm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pic>
        <p:nvPicPr>
          <p:cNvPr id="28675" name="Picture 3" descr="C:\Users\Prasanth\Desktop\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4495800" cy="483863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0" y="990601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Iteration 1 (k = 1)</a:t>
            </a:r>
          </a:p>
          <a:p>
            <a:pPr lvl="5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4572000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0.5(0.33 + 0.5)=0.42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25146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Our Implementation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What technology to use?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295400"/>
            <a:ext cx="5715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Pregel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 open-source!!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Giraph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Node-by-node processing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Overhead of graph processing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 good for dependent data as it has a huge communication overhead.</a:t>
            </a:r>
          </a:p>
          <a:p>
            <a:pPr lvl="5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Is our data really dependent?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1447800"/>
            <a:ext cx="5715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Influence of each user is only dependent on the influence values of its direct followers.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 the only communication required is that each user needs to communicate his influence to all the users that he directly follows.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!!!</a:t>
            </a:r>
          </a:p>
          <a:p>
            <a:pPr lvl="5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Hadoop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 Implementation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2882212"/>
            <a:ext cx="17526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Mapper/Reducer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3676128"/>
            <a:ext cx="1752600" cy="8062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</a:t>
            </a:r>
          </a:p>
          <a:p>
            <a:pPr algn="ctr"/>
            <a:r>
              <a:rPr lang="en-US" dirty="0" smtClean="0"/>
              <a:t>Influence</a:t>
            </a:r>
          </a:p>
          <a:p>
            <a:pPr algn="ctr"/>
            <a:r>
              <a:rPr lang="en-US" dirty="0" smtClean="0"/>
              <a:t>Mapper/Reducer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44440" y="2731355"/>
            <a:ext cx="1066800" cy="21109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Join</a:t>
            </a:r>
          </a:p>
          <a:p>
            <a:pPr algn="ctr"/>
            <a:r>
              <a:rPr lang="en-US" dirty="0" smtClean="0"/>
              <a:t>Mapper/</a:t>
            </a:r>
          </a:p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4457" y="2958412"/>
            <a:ext cx="11430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</a:t>
            </a:r>
          </a:p>
          <a:p>
            <a:pPr algn="ctr"/>
            <a:r>
              <a:rPr lang="en-US" dirty="0" smtClean="0"/>
              <a:t>Influence</a:t>
            </a:r>
          </a:p>
          <a:p>
            <a:pPr algn="ctr"/>
            <a:r>
              <a:rPr lang="en-US" dirty="0" smtClean="0"/>
              <a:t>Mapper/</a:t>
            </a:r>
          </a:p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4343400" y="3225112"/>
            <a:ext cx="70104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4343400" y="4079270"/>
            <a:ext cx="70104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11240" y="3722472"/>
            <a:ext cx="54864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3073739"/>
            <a:ext cx="685800" cy="1219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2133600" y="3225112"/>
            <a:ext cx="4572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980929"/>
            <a:ext cx="4572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2"/>
          </p:cNvCxnSpPr>
          <p:nvPr/>
        </p:nvCxnSpPr>
        <p:spPr>
          <a:xfrm rot="5400000">
            <a:off x="6027008" y="4033245"/>
            <a:ext cx="719783" cy="161811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9" idx="2"/>
          </p:cNvCxnSpPr>
          <p:nvPr/>
        </p:nvCxnSpPr>
        <p:spPr>
          <a:xfrm flipV="1">
            <a:off x="5577840" y="4842303"/>
            <a:ext cx="0" cy="359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3"/>
          </p:cNvCxnSpPr>
          <p:nvPr/>
        </p:nvCxnSpPr>
        <p:spPr>
          <a:xfrm>
            <a:off x="7767457" y="3720412"/>
            <a:ext cx="233543" cy="204916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43800" y="5769574"/>
            <a:ext cx="990599" cy="504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25" idx="0"/>
          </p:cNvCxnSpPr>
          <p:nvPr/>
        </p:nvCxnSpPr>
        <p:spPr>
          <a:xfrm>
            <a:off x="1790700" y="2679869"/>
            <a:ext cx="0" cy="393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1"/>
          </p:cNvCxnSpPr>
          <p:nvPr/>
        </p:nvCxnSpPr>
        <p:spPr>
          <a:xfrm flipH="1">
            <a:off x="4693920" y="6021858"/>
            <a:ext cx="28498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9581"/>
              </p:ext>
            </p:extLst>
          </p:nvPr>
        </p:nvGraphicFramePr>
        <p:xfrm>
          <a:off x="990600" y="1207355"/>
          <a:ext cx="1600200" cy="1406498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</a:tblGrid>
              <a:tr h="3644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Follows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35528"/>
              </p:ext>
            </p:extLst>
          </p:nvPr>
        </p:nvGraphicFramePr>
        <p:xfrm>
          <a:off x="2590800" y="5384634"/>
          <a:ext cx="2114653" cy="1274445"/>
        </p:xfrm>
        <a:graphic>
          <a:graphicData uri="http://schemas.openxmlformats.org/drawingml/2006/table">
            <a:tbl>
              <a:tblPr/>
              <a:tblGrid>
                <a:gridCol w="1106520"/>
                <a:gridCol w="1008133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Influence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4185955" y="2274155"/>
            <a:ext cx="457199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185955" y="1207355"/>
            <a:ext cx="457199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042955" y="2274155"/>
            <a:ext cx="457199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0" idx="4"/>
            <a:endCxn id="69" idx="0"/>
          </p:cNvCxnSpPr>
          <p:nvPr/>
        </p:nvCxnSpPr>
        <p:spPr>
          <a:xfrm>
            <a:off x="4414555" y="1664555"/>
            <a:ext cx="0" cy="6096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6"/>
            <a:endCxn id="69" idx="2"/>
          </p:cNvCxnSpPr>
          <p:nvPr/>
        </p:nvCxnSpPr>
        <p:spPr>
          <a:xfrm>
            <a:off x="3500154" y="2502755"/>
            <a:ext cx="685801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3476986" y="1554889"/>
            <a:ext cx="723900" cy="800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5" idx="2"/>
          </p:cNvCxnSpPr>
          <p:nvPr/>
        </p:nvCxnSpPr>
        <p:spPr>
          <a:xfrm rot="16200000" flipH="1">
            <a:off x="3239940" y="2843700"/>
            <a:ext cx="355260" cy="325374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28769"/>
              </p:ext>
            </p:extLst>
          </p:nvPr>
        </p:nvGraphicFramePr>
        <p:xfrm>
          <a:off x="6644640" y="1288189"/>
          <a:ext cx="1676400" cy="3302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1.0/1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28338"/>
              </p:ext>
            </p:extLst>
          </p:nvPr>
        </p:nvGraphicFramePr>
        <p:xfrm>
          <a:off x="6111240" y="1288189"/>
          <a:ext cx="381000" cy="3048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48690"/>
              </p:ext>
            </p:extLst>
          </p:nvPr>
        </p:nvGraphicFramePr>
        <p:xfrm>
          <a:off x="6644640" y="1897789"/>
          <a:ext cx="1676400" cy="660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16383"/>
              </p:ext>
            </p:extLst>
          </p:nvPr>
        </p:nvGraphicFramePr>
        <p:xfrm>
          <a:off x="6111240" y="1897789"/>
          <a:ext cx="381000" cy="3048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1" name="Straight Arrow Connector 90"/>
          <p:cNvCxnSpPr/>
          <p:nvPr/>
        </p:nvCxnSpPr>
        <p:spPr>
          <a:xfrm flipV="1">
            <a:off x="6385560" y="2502755"/>
            <a:ext cx="0" cy="1217657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600"/>
            <a:ext cx="8305800" cy="1831975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Comic Sans MS" pitchFamily="66" charset="0"/>
                <a:cs typeface="Times New Roman" pitchFamily="18" charset="0"/>
              </a:rPr>
              <a:t>TwitterFluence</a:t>
            </a: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 – Finding the </a:t>
            </a:r>
            <a:br>
              <a:rPr lang="en-US" sz="360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centers of influence of Twitter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267200"/>
            <a:ext cx="4343400" cy="1752600"/>
          </a:xfrm>
        </p:spPr>
        <p:txBody>
          <a:bodyPr/>
          <a:lstStyle/>
          <a:p>
            <a:pPr algn="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Prasanth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Jaluka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Himanshu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Gupta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2209800"/>
            <a:ext cx="4191000" cy="5334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00200" y="2286000"/>
            <a:ext cx="4114800" cy="457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commons/7/78/Kevin_Bacon_Comic-Con_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95600"/>
            <a:ext cx="2838450" cy="37433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81200" y="2971800"/>
            <a:ext cx="3200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Monotype Corsiva" pitchFamily="66" charset="0"/>
              </a:rPr>
              <a:t>Kevin Bacons</a:t>
            </a:r>
            <a:endParaRPr lang="en-US" sz="4500" b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33400" y="25146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Experiments and Results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Experimental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 Setup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133600"/>
          <a:ext cx="6096000" cy="3124200"/>
        </p:xfrm>
        <a:graphic>
          <a:graphicData uri="http://schemas.openxmlformats.org/drawingml/2006/table">
            <a:tbl>
              <a:tblPr/>
              <a:tblGrid>
                <a:gridCol w="2992397"/>
                <a:gridCol w="3103603"/>
              </a:tblGrid>
              <a:tr h="776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73737"/>
                          </a:solidFill>
                          <a:latin typeface="Times New Roman"/>
                        </a:rPr>
                        <a:t>Processor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Dual Octocore Intel Xeon 2.4 GHz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73737"/>
                          </a:solidFill>
                          <a:latin typeface="Times New Roman"/>
                        </a:rPr>
                        <a:t>Memory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64GB Memory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Temporary disk 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1TB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Shared Hardisk 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200GB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Maximum Number of Node requested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373737"/>
                          </a:solidFill>
                          <a:latin typeface="Times New Roman"/>
                        </a:rPr>
                        <a:t>Processes per node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73737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114300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 Configuration on hpc-login2.usc.edu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Data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447800"/>
            <a:ext cx="762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used the entire Twitter data set as of July 2009 from 	</a:t>
            </a:r>
            <a:r>
              <a:rPr lang="en-US" sz="24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http://an.kaist.ac.kr/traces/WWW2010.html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Size: 24.5 GB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No. of Users: 41.7 million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No. of Social Relations: 1.47 billion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Format: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Follower \t Followed\n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12	1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12 is a follower of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9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5257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How scalable is it?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990601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does it perform with increase in data?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2438400"/>
          <a:ext cx="2743201" cy="2894763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457200"/>
                <a:gridCol w="762001"/>
              </a:tblGrid>
              <a:tr h="514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Relationships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Time(sec)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2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2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53982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2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120212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2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194830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How scalable is it?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1"/>
            <a:ext cx="536058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324600" y="3352800"/>
          <a:ext cx="2628901" cy="1828800"/>
        </p:xfrm>
        <a:graphic>
          <a:graphicData uri="http://schemas.openxmlformats.org/drawingml/2006/table">
            <a:tbl>
              <a:tblPr/>
              <a:tblGrid>
                <a:gridCol w="914400"/>
                <a:gridCol w="949730"/>
                <a:gridCol w="764771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Nodes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Time(sec)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Speedup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0" y="990601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does it perform with increase in number of compute nodes?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How scalable is it?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990601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does it perform with increase in number of iterations?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509154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3048000"/>
          <a:ext cx="2971800" cy="2286000"/>
        </p:xfrm>
        <a:graphic>
          <a:graphicData uri="http://schemas.openxmlformats.org/drawingml/2006/table">
            <a:tbl>
              <a:tblPr/>
              <a:tblGrid>
                <a:gridCol w="1267542"/>
                <a:gridCol w="1022555"/>
                <a:gridCol w="681703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Runs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Time(sec)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2286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Does it even really work with bigger data?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295400"/>
            <a:ext cx="716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are the results with 4GB of data?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Users = 1.7 Million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edges = 0.28 Billion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96067"/>
            <a:ext cx="4724400" cy="4157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8045" y="4453468"/>
            <a:ext cx="17702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428333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8202" y="5052014"/>
            <a:ext cx="14477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813286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700" y="4898253"/>
            <a:ext cx="1600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783214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07454"/>
            <a:ext cx="2438400" cy="227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2286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Does it even really work with bigger data?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295400"/>
            <a:ext cx="716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are the results with 4GB of data?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Users = 1.7 Million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edges = 0.28 Billion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96068"/>
            <a:ext cx="4800600" cy="430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24867"/>
            <a:ext cx="1124565" cy="1124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75924"/>
            <a:ext cx="1424448" cy="1424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433478"/>
            <a:ext cx="974623" cy="9646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68297" y="3039658"/>
            <a:ext cx="15408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2,142,902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74254" y="3839140"/>
            <a:ext cx="15672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1,854,051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2945" y="4033368"/>
            <a:ext cx="13099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1,788,362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2286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Does it even really work with bigger data?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295400"/>
            <a:ext cx="716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are the results with 10GB of data?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Users = 4.4 Million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edges = 0.6 Billion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96067"/>
            <a:ext cx="4482353" cy="4233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07" y="4420758"/>
            <a:ext cx="871143" cy="87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14" y="4817401"/>
            <a:ext cx="650664" cy="644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81" y="3660914"/>
            <a:ext cx="1541982" cy="11564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41570" y="3260804"/>
            <a:ext cx="14294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2,615,432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5110" y="4020648"/>
            <a:ext cx="13984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2,142,902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0103" y="4494409"/>
            <a:ext cx="1295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1,788,362</a:t>
            </a:r>
            <a:endParaRPr lang="en-US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2286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Does it even really work with bigger data?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295400"/>
            <a:ext cx="716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are the results with 24GB of data?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Users = 41.7 Million!!!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edges = 1.47 billion!!!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84453"/>
            <a:ext cx="4724400" cy="42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54" y="3464310"/>
            <a:ext cx="1377745" cy="1377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55586"/>
            <a:ext cx="942668" cy="933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50786"/>
            <a:ext cx="1018428" cy="13542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50500" y="3069971"/>
            <a:ext cx="13099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2,142,902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3264" y="3901193"/>
            <a:ext cx="13099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1,788,362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399" y="3516795"/>
            <a:ext cx="13099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2,553,668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228601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Why Kevin Bacon?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1219200"/>
            <a:ext cx="6464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Oracle of Bacon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http://oracleofbacon.org/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311547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85" y="3048000"/>
            <a:ext cx="307958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Conclusion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2362200"/>
            <a:ext cx="716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implementation works, and scales pretty well with increase in data, number of nodes and iterations.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References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143000"/>
            <a:ext cx="7162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compute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PageRank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http://michaelnielsen.org/blog/using-mapreduce-to-compute-pagerank/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Incremental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PageRank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Twitter Data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http://homepages.inf.ed.ac.uk/miles/msc-projects/abdullah.pdf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Anatomy of a Large-Scale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Hypertextual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Search Engine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http://infolab.stanford.edu/~backrub/google.html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Justification and Application of Eigenvector Centrality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https://www.math.washington.edu/~morrow/336_11/papers/leo.pdf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K.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Lerman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Rethinking centrality: The role of dynamical processes in social network analysis. arXiv:1209.4616, 2012.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http://arxiv.org/pdf/1209.4616.pdf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 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K.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Lerman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Predicting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Inuential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Users in Online Social Networks, in Proc.KDD workshop on Social Network Analysis (SNAKDD), 2010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24384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aseline="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mic Sans MS" pitchFamily="66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ea typeface="+mj-ea"/>
                <a:cs typeface="Times New Roman" pitchFamily="18" charset="0"/>
              </a:rPr>
              <a:t>The End…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			Any questions???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048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Why centers of influence?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1752600"/>
            <a:ext cx="7543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Finding how influential a person is in a social network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Directed Advertising</a:t>
            </a:r>
          </a:p>
          <a:p>
            <a:pPr lvl="1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Finding the bottlenecks in a transport network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Traffic Management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Finding the most relevant sites in a search engine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Search engine ranking</a:t>
            </a:r>
          </a:p>
          <a:p>
            <a:pPr lvl="1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1524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Why Twitter?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6081" y="1138013"/>
            <a:ext cx="7543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 it is a directed social network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48249" y="1847766"/>
            <a:ext cx="1328351" cy="127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Follower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172201" y="1847766"/>
            <a:ext cx="1371600" cy="127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Followed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3276600" y="2485983"/>
            <a:ext cx="2895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86650" y="2152566"/>
            <a:ext cx="9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directed</a:t>
            </a:r>
            <a:endParaRPr lang="en-US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00209"/>
              </p:ext>
            </p:extLst>
          </p:nvPr>
        </p:nvGraphicFramePr>
        <p:xfrm>
          <a:off x="1758778" y="3276600"/>
          <a:ext cx="66994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711"/>
                <a:gridCol w="3349711"/>
              </a:tblGrid>
              <a:tr h="3566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Twitter Statistics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Data (1.1.2014)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66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users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645 million!!!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66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new users per day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100,000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66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followers per user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093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follower-followed relationships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129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billion!!!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624914" y="5626894"/>
            <a:ext cx="754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According to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http://www.statisticbrain.com/twitter-statistics/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Why is this problem interesting?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1981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81400" y="1981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0" y="5105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58000" y="4038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5000" y="5105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3505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(A billion relationships later)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 rot="5400000">
            <a:off x="2590800" y="2857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31242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 rot="16200000" flipH="1">
            <a:off x="4052467" y="2680866"/>
            <a:ext cx="710033" cy="48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</p:cNvCxnSpPr>
          <p:nvPr/>
        </p:nvCxnSpPr>
        <p:spPr>
          <a:xfrm rot="16200000" flipH="1">
            <a:off x="3557167" y="3099966"/>
            <a:ext cx="100433" cy="1167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 rot="16200000" flipH="1">
            <a:off x="4914902" y="4305301"/>
            <a:ext cx="1243431" cy="55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2"/>
          </p:cNvCxnSpPr>
          <p:nvPr/>
        </p:nvCxnSpPr>
        <p:spPr>
          <a:xfrm>
            <a:off x="5943600" y="3886200"/>
            <a:ext cx="914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7" idx="0"/>
          </p:cNvCxnSpPr>
          <p:nvPr/>
        </p:nvCxnSpPr>
        <p:spPr>
          <a:xfrm rot="5400000">
            <a:off x="7010400" y="4914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7" idx="2"/>
          </p:cNvCxnSpPr>
          <p:nvPr/>
        </p:nvCxnSpPr>
        <p:spPr>
          <a:xfrm>
            <a:off x="6400800" y="5448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00200" y="1219200"/>
            <a:ext cx="7543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A’s influence more than B’s?</a:t>
            </a:r>
          </a:p>
          <a:p>
            <a:pPr lvl="1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Why is this problem interesting?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0" y="2819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15000" y="2819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3733800" y="31623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00200" y="1219200"/>
            <a:ext cx="7543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Does A’s influence affect B’s influence?</a:t>
            </a:r>
          </a:p>
          <a:p>
            <a:pPr lvl="1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48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Why is this problem interesting?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0" y="2819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15000" y="2819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3733800" y="31623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00200" y="1219200"/>
            <a:ext cx="7543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Does A’s influence affect B’s influence?</a:t>
            </a:r>
          </a:p>
          <a:p>
            <a:pPr lvl="1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4038600"/>
            <a:ext cx="75438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if A was a Kevin Bacon?!!!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And, what if B is following C?</a:t>
            </a:r>
          </a:p>
          <a:p>
            <a:pPr lvl="1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2286000" y="2590800"/>
            <a:ext cx="862433" cy="32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2"/>
          </p:cNvCxnSpPr>
          <p:nvPr/>
        </p:nvCxnSpPr>
        <p:spPr>
          <a:xfrm>
            <a:off x="2209800" y="2895600"/>
            <a:ext cx="838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86000" y="3352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2743200" y="2514600"/>
            <a:ext cx="647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48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2514600"/>
            <a:ext cx="8305800" cy="9905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Times New Roman" pitchFamily="18" charset="0"/>
              </a:rPr>
              <a:t>Our Approach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852</TotalTime>
  <Words>816</Words>
  <Application>Microsoft Office PowerPoint</Application>
  <PresentationFormat>On-screen Show (4:3)</PresentationFormat>
  <Paragraphs>291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TwitterFluence – Finding the  centers of influence of Twitter</vt:lpstr>
      <vt:lpstr>TwitterFluence – Finding the  centers of influence of Twitter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TwitterRank – Finding the centers of influence of Twitter</dc:title>
  <dc:creator>Prasanth Iyer</dc:creator>
  <cp:lastModifiedBy>saurabh</cp:lastModifiedBy>
  <cp:revision>315</cp:revision>
  <dcterms:created xsi:type="dcterms:W3CDTF">2014-05-11T21:44:28Z</dcterms:created>
  <dcterms:modified xsi:type="dcterms:W3CDTF">2014-05-12T12:59:57Z</dcterms:modified>
</cp:coreProperties>
</file>