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6AF"/>
    <a:srgbClr val="AED2C1"/>
    <a:srgbClr val="97C5AF"/>
    <a:srgbClr val="B7D7C8"/>
    <a:srgbClr val="71B193"/>
    <a:srgbClr val="51FF82"/>
    <a:srgbClr val="2ED682"/>
    <a:srgbClr val="2CCC82"/>
    <a:srgbClr val="33EE82"/>
    <a:srgbClr val="51F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0" autoAdjust="0"/>
  </p:normalViewPr>
  <p:slideViewPr>
    <p:cSldViewPr snapToGrid="0">
      <p:cViewPr varScale="1">
        <p:scale>
          <a:sx n="101" d="100"/>
          <a:sy n="101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B5BF-B71A-4E22-B9CE-ABE460B77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4072"/>
            <a:ext cx="9144000" cy="3286241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716D2-A77B-4442-91AB-7B769F2A1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75"/>
            <a:ext cx="9144000" cy="6608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5B50-D5FC-42B4-BB8B-2B527252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ACDB-1D67-465C-999C-AA35F2E9AF5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7F43-540F-40F3-8C62-86BBF574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D899-E07A-46E0-AC8E-374A414C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BA4-88DE-44FE-A350-E2A7C88EBF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6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A75F-16A4-4A45-A71F-2E3FB4F1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DC684-1E97-4A96-B97D-24DC40B00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F679-4032-4474-9B03-C9B6F119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ACDB-1D67-465C-999C-AA35F2E9AF5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B99CB-1A58-48F9-81F2-416256EB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B3D4-86EA-4E5A-8A6C-DD4448C5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BA4-88DE-44FE-A350-E2A7C88EBF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B5554-D92A-4449-A60A-974A88C9D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6691F-06EC-4848-8A07-B050E53FA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16AC-CCBE-4D38-A28A-E104B7D1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ACDB-1D67-465C-999C-AA35F2E9AF5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295-33E9-4517-A5CA-D8B65BA0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1D9C2-A888-49B4-A7A0-DEFF34FB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BA4-88DE-44FE-A350-E2A7C88EBF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6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BD72-F97F-4AFE-ABDD-624922C2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E376-973D-4DB2-8377-565E50AC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3567-8331-4CB8-BAB5-2AE5D113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ACDB-1D67-465C-999C-AA35F2E9AF5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91BF1-3926-4C20-8FB2-F54F98C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60416-65EB-45DD-9679-48FA3A39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BA4-88DE-44FE-A350-E2A7C88EBF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A261-A515-4DAB-AF82-D64FD0AB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8BB2C-628A-49EC-9948-ABBC1162B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4B05A-3314-4E3D-A706-E72F1B88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ACDB-1D67-465C-999C-AA35F2E9AF5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D9B1-8A66-4425-B0D3-E447E603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F7A7-DBCD-4C41-8B5F-6CF017B4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BA4-88DE-44FE-A350-E2A7C88EBF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7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81C6-C146-4563-91AA-63EDEC0D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A0E0B-A010-495A-9783-B898C0A53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0BD37-C363-4899-B420-236BC424C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5894A-B973-43ED-A607-433FF171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ACDB-1D67-465C-999C-AA35F2E9AF5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829A-2C75-4011-BA47-F6841420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790FF-5EB3-42F1-9C5C-A3DF622E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BA4-88DE-44FE-A350-E2A7C88EBF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0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EE3C-7D82-4052-ADC3-2BE1D5B3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6B2CF-1AE4-4150-8652-4DE22D40D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3EDE2-FFBD-4BB6-96EE-259185928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57414-F88E-416F-AC43-51EC00DFB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11D01-7AD2-439F-B82B-511870AB0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6543E-C976-4FD3-A002-5E4B4DB8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ACDB-1D67-465C-999C-AA35F2E9AF5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F2728-5AC9-4C1D-8A4D-0DDA2CA6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5C3BE-7CF5-4BA3-818A-C6F1C8EE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BA4-88DE-44FE-A350-E2A7C88EBF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EBDD-3190-4853-A296-36789240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F33BB-7467-45FE-BFC5-964BAACD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ACDB-1D67-465C-999C-AA35F2E9AF5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6284B-ED29-4F39-8E1A-B0B80E3B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7501E-5D3F-4B80-B6C4-8854B15F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BA4-88DE-44FE-A350-E2A7C88EBF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7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03868-A12F-45CB-835D-E916D4F5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ACDB-1D67-465C-999C-AA35F2E9AF5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1B47-E1A8-40FE-9099-699A993C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D14B6-1A45-4451-B6E4-FB0A7209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BA4-88DE-44FE-A350-E2A7C88EBF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6AEC-597B-4FA5-B007-56F70E83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C539E-5F5B-4173-9D8D-D6638E42C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30B55-C176-4957-AC7F-375ACB7B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EDAAF-55E6-486D-BDA3-956FAB0D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ACDB-1D67-465C-999C-AA35F2E9AF5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1C89E-C47B-4DE8-93B5-34DC4835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068AE-A54E-4070-813C-AC29DACE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BA4-88DE-44FE-A350-E2A7C88EBF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6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9903-140E-4E36-B6FF-BB58FC2C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B3DBD-20FF-49C2-A48C-2E7B6AA4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0D4B-91DB-41C2-A15A-3F994D2E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C0691-4CF8-404A-AD71-197B93CE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ACDB-1D67-465C-999C-AA35F2E9AF5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903B3-27CD-4C2A-8775-C87516C8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CE528-77D7-4AAB-8D3B-E822CC34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BA4-88DE-44FE-A350-E2A7C88EBF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7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6C6AF"/>
            </a:gs>
            <a:gs pos="76000">
              <a:srgbClr val="AED2C1"/>
            </a:gs>
            <a:gs pos="62000">
              <a:srgbClr val="B7D7C8"/>
            </a:gs>
            <a:gs pos="100000">
              <a:srgbClr val="97C5A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C128E-38A1-45FA-BC8D-9DA37289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2CA0C-5DA0-4181-9BF3-AABA0298A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BCC5-76BF-4EE2-A55F-368F7A15D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defRPr>
            </a:lvl1pPr>
          </a:lstStyle>
          <a:p>
            <a:fld id="{E489ACDB-1D67-465C-999C-AA35F2E9AF54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8219-7382-43BB-8C91-EAE771955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6047A-DD55-432D-86A7-8D6D6D4E5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defRPr>
            </a:lvl1pPr>
          </a:lstStyle>
          <a:p>
            <a:fld id="{9AEC9BA4-88DE-44FE-A350-E2A7C88EB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5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18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svg"/><Relationship Id="rId7" Type="http://schemas.openxmlformats.org/officeDocument/2006/relationships/image" Target="../media/image75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4.svg"/><Relationship Id="rId5" Type="http://schemas.openxmlformats.org/officeDocument/2006/relationships/image" Target="../media/image73.svg"/><Relationship Id="rId10" Type="http://schemas.openxmlformats.org/officeDocument/2006/relationships/image" Target="../media/image3.png"/><Relationship Id="rId4" Type="http://schemas.openxmlformats.org/officeDocument/2006/relationships/image" Target="../media/image72.png"/><Relationship Id="rId9" Type="http://schemas.openxmlformats.org/officeDocument/2006/relationships/image" Target="../media/image7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svg"/><Relationship Id="rId7" Type="http://schemas.openxmlformats.org/officeDocument/2006/relationships/image" Target="../media/image83.svg"/><Relationship Id="rId12" Type="http://schemas.openxmlformats.org/officeDocument/2006/relationships/image" Target="../media/image88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9.sv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31.svg"/><Relationship Id="rId21" Type="http://schemas.openxmlformats.org/officeDocument/2006/relationships/image" Target="../media/image47.svg"/><Relationship Id="rId7" Type="http://schemas.openxmlformats.org/officeDocument/2006/relationships/image" Target="../media/image35.sv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5" Type="http://schemas.openxmlformats.org/officeDocument/2006/relationships/image" Target="../media/image51.svg"/><Relationship Id="rId2" Type="http://schemas.openxmlformats.org/officeDocument/2006/relationships/image" Target="../media/image30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9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7.svg"/><Relationship Id="rId24" Type="http://schemas.openxmlformats.org/officeDocument/2006/relationships/image" Target="../media/image50.png"/><Relationship Id="rId5" Type="http://schemas.openxmlformats.org/officeDocument/2006/relationships/image" Target="../media/image33.svg"/><Relationship Id="rId15" Type="http://schemas.openxmlformats.org/officeDocument/2006/relationships/image" Target="../media/image41.svg"/><Relationship Id="rId23" Type="http://schemas.openxmlformats.org/officeDocument/2006/relationships/image" Target="../media/image49.svg"/><Relationship Id="rId28" Type="http://schemas.openxmlformats.org/officeDocument/2006/relationships/image" Target="../media/image92.png"/><Relationship Id="rId10" Type="http://schemas.openxmlformats.org/officeDocument/2006/relationships/image" Target="../media/image36.png"/><Relationship Id="rId19" Type="http://schemas.openxmlformats.org/officeDocument/2006/relationships/image" Target="../media/image45.svg"/><Relationship Id="rId31" Type="http://schemas.openxmlformats.org/officeDocument/2006/relationships/image" Target="../media/image95.svg"/><Relationship Id="rId4" Type="http://schemas.openxmlformats.org/officeDocument/2006/relationships/image" Target="../media/image32.png"/><Relationship Id="rId9" Type="http://schemas.openxmlformats.org/officeDocument/2006/relationships/image" Target="../media/image22.sv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svg"/><Relationship Id="rId30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9.sv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31.svg"/><Relationship Id="rId21" Type="http://schemas.openxmlformats.org/officeDocument/2006/relationships/image" Target="../media/image47.svg"/><Relationship Id="rId7" Type="http://schemas.openxmlformats.org/officeDocument/2006/relationships/image" Target="../media/image35.sv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5" Type="http://schemas.openxmlformats.org/officeDocument/2006/relationships/image" Target="../media/image51.svg"/><Relationship Id="rId2" Type="http://schemas.openxmlformats.org/officeDocument/2006/relationships/image" Target="../media/image30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7.svg"/><Relationship Id="rId24" Type="http://schemas.openxmlformats.org/officeDocument/2006/relationships/image" Target="../media/image50.png"/><Relationship Id="rId5" Type="http://schemas.openxmlformats.org/officeDocument/2006/relationships/image" Target="../media/image33.svg"/><Relationship Id="rId15" Type="http://schemas.openxmlformats.org/officeDocument/2006/relationships/image" Target="../media/image41.svg"/><Relationship Id="rId23" Type="http://schemas.openxmlformats.org/officeDocument/2006/relationships/image" Target="../media/image49.svg"/><Relationship Id="rId10" Type="http://schemas.openxmlformats.org/officeDocument/2006/relationships/image" Target="../media/image36.png"/><Relationship Id="rId19" Type="http://schemas.openxmlformats.org/officeDocument/2006/relationships/image" Target="../media/image45.svg"/><Relationship Id="rId4" Type="http://schemas.openxmlformats.org/officeDocument/2006/relationships/image" Target="../media/image32.png"/><Relationship Id="rId9" Type="http://schemas.openxmlformats.org/officeDocument/2006/relationships/image" Target="../media/image22.sv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53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96BD-5C3C-4F4F-B5A7-466357A60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and Deployment of a Simple Ecommerce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C75A7-AF86-487E-BA60-A67408E7C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Barta</a:t>
            </a:r>
            <a:r>
              <a:rPr lang="en-US" dirty="0"/>
              <a:t>,</a:t>
            </a:r>
            <a:r>
              <a:rPr lang="hu-HU" dirty="0"/>
              <a:t> Zoltán Kevin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6889-00EB-4EC4-9F6A-AB95CDAF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sz="2000" dirty="0"/>
              <a:t>Frontend Website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7D569-0E2F-4344-8B73-A327C8F66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433" y="2289735"/>
            <a:ext cx="5777654" cy="32499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BCD0BC-1310-41EE-98A7-A2714ACB5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7913" y="2289736"/>
            <a:ext cx="5777653" cy="32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7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6889-00EB-4EC4-9F6A-AB95CDAF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sz="2000" dirty="0"/>
              <a:t>Database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1C23C-8946-4EB9-8F70-D7CF38B2787B}"/>
              </a:ext>
            </a:extLst>
          </p:cNvPr>
          <p:cNvSpPr txBox="1"/>
          <p:nvPr/>
        </p:nvSpPr>
        <p:spPr>
          <a:xfrm>
            <a:off x="438151" y="2285999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FDAE2-DCAD-450A-B186-AEAC5DD428FC}"/>
              </a:ext>
            </a:extLst>
          </p:cNvPr>
          <p:cNvSpPr txBox="1"/>
          <p:nvPr/>
        </p:nvSpPr>
        <p:spPr>
          <a:xfrm>
            <a:off x="3490913" y="2259449"/>
            <a:ext cx="80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salt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4AFB7-2115-41F1-A242-D41B04E22966}"/>
              </a:ext>
            </a:extLst>
          </p:cNvPr>
          <p:cNvSpPr txBox="1"/>
          <p:nvPr/>
        </p:nvSpPr>
        <p:spPr>
          <a:xfrm>
            <a:off x="619124" y="2908046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</a:rPr>
              <a:t>simplepass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8EE8-E9B9-4EBB-A6D8-D362CFED9A9E}"/>
              </a:ext>
            </a:extLst>
          </p:cNvPr>
          <p:cNvSpPr txBox="1"/>
          <p:nvPr/>
        </p:nvSpPr>
        <p:spPr>
          <a:xfrm>
            <a:off x="2705101" y="2782669"/>
            <a:ext cx="2371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275c8c471205ad8abe0df6cec53d2bf7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D5374-AF48-4502-8103-31B217A05F48}"/>
              </a:ext>
            </a:extLst>
          </p:cNvPr>
          <p:cNvSpPr txBox="1"/>
          <p:nvPr/>
        </p:nvSpPr>
        <p:spPr>
          <a:xfrm>
            <a:off x="1338262" y="1792372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Password hashing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DEA42-EA06-454B-BC40-7AC65CD7C01F}"/>
              </a:ext>
            </a:extLst>
          </p:cNvPr>
          <p:cNvSpPr txBox="1"/>
          <p:nvPr/>
        </p:nvSpPr>
        <p:spPr>
          <a:xfrm>
            <a:off x="1140617" y="4831024"/>
            <a:ext cx="2947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e23e3e6bd2158d5e7e8a86d859341d8a3f3c3c1bfc60e1e4150e5d77ab2dcdf6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9ECEE-DC5E-4DC0-AA22-E7A3895D13D8}"/>
              </a:ext>
            </a:extLst>
          </p:cNvPr>
          <p:cNvSpPr txBox="1"/>
          <p:nvPr/>
        </p:nvSpPr>
        <p:spPr>
          <a:xfrm>
            <a:off x="1776411" y="5755994"/>
            <a:ext cx="1676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SHA-256 digest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42F4F9-22E4-44B7-86E3-F267EC793ED5}"/>
              </a:ext>
            </a:extLst>
          </p:cNvPr>
          <p:cNvGrpSpPr/>
          <p:nvPr/>
        </p:nvGrpSpPr>
        <p:grpSpPr>
          <a:xfrm>
            <a:off x="1338262" y="3428999"/>
            <a:ext cx="2552701" cy="1402025"/>
            <a:chOff x="1338262" y="3428999"/>
            <a:chExt cx="2552701" cy="1402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D900715-AB03-4A3F-95EF-D9B3462F0822}"/>
                </a:ext>
              </a:extLst>
            </p:cNvPr>
            <p:cNvGrpSpPr/>
            <p:nvPr/>
          </p:nvGrpSpPr>
          <p:grpSpPr>
            <a:xfrm>
              <a:off x="1338262" y="3428999"/>
              <a:ext cx="2552701" cy="600076"/>
              <a:chOff x="1338262" y="3428999"/>
              <a:chExt cx="2552701" cy="60007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3FF0DFD-1FE6-463D-AA12-08F1A0C370B6}"/>
                  </a:ext>
                </a:extLst>
              </p:cNvPr>
              <p:cNvCxnSpPr>
                <a:stCxn id="10" idx="2"/>
              </p:cNvCxnSpPr>
              <p:nvPr/>
            </p:nvCxnSpPr>
            <p:spPr>
              <a:xfrm flipH="1">
                <a:off x="2614612" y="3429000"/>
                <a:ext cx="1276351" cy="600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82E88E-D25F-465A-9222-72923C687D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38262" y="3428999"/>
                <a:ext cx="1276351" cy="600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C76917-DF89-49A0-95C3-FD97C279A913}"/>
                </a:ext>
              </a:extLst>
            </p:cNvPr>
            <p:cNvCxnSpPr/>
            <p:nvPr/>
          </p:nvCxnSpPr>
          <p:spPr>
            <a:xfrm>
              <a:off x="2614612" y="4029074"/>
              <a:ext cx="0" cy="8019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B62F4EC-DD41-4A9F-9CDE-179B3FD3D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96" y="2575596"/>
            <a:ext cx="1278873" cy="14035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B3F5CB-C3CA-4099-A512-649A9B2E41CA}"/>
              </a:ext>
            </a:extLst>
          </p:cNvPr>
          <p:cNvSpPr txBox="1"/>
          <p:nvPr/>
        </p:nvSpPr>
        <p:spPr>
          <a:xfrm>
            <a:off x="7081840" y="1792372"/>
            <a:ext cx="300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Image management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F1CE0B5C-BE3D-4836-BF01-567CCB835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8793" y="2712846"/>
            <a:ext cx="801951" cy="8019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C0482C3-3A47-418A-981F-B6B6DD629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793" y="4831024"/>
            <a:ext cx="1325563" cy="1325563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AA6DE96-FA4D-4360-8BF9-835407998B46}"/>
              </a:ext>
            </a:extLst>
          </p:cNvPr>
          <p:cNvGrpSpPr/>
          <p:nvPr/>
        </p:nvGrpSpPr>
        <p:grpSpPr>
          <a:xfrm>
            <a:off x="7746207" y="4633600"/>
            <a:ext cx="1676399" cy="1270795"/>
            <a:chOff x="7449874" y="4058427"/>
            <a:chExt cx="1676399" cy="127079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9159A1-1717-4FF5-90BC-E031AA5412FF}"/>
                </a:ext>
              </a:extLst>
            </p:cNvPr>
            <p:cNvSpPr txBox="1"/>
            <p:nvPr/>
          </p:nvSpPr>
          <p:spPr>
            <a:xfrm>
              <a:off x="7449874" y="4806002"/>
              <a:ext cx="1676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public_id</a:t>
              </a:r>
              <a:endParaRPr lang="en-US" sz="28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496616A-42E8-4863-A7D2-1406B3D7A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87099" y="4058427"/>
              <a:ext cx="801951" cy="801951"/>
            </a:xfrm>
            <a:prstGeom prst="rect">
              <a:avLst/>
            </a:prstGeom>
          </p:spPr>
        </p:pic>
      </p:grpSp>
      <p:pic>
        <p:nvPicPr>
          <p:cNvPr id="37" name="Graphic 36" descr="Database with solid fill">
            <a:extLst>
              <a:ext uri="{FF2B5EF4-FFF2-40B4-BE49-F238E27FC236}">
                <a16:creationId xmlns:a16="http://schemas.microsoft.com/office/drawing/2014/main" id="{2895FAF4-1E50-4B07-8A54-20BB08C8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4646" y="5087205"/>
            <a:ext cx="1241555" cy="124155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C57D9-C056-4996-BB75-BB9B5747E082}"/>
              </a:ext>
            </a:extLst>
          </p:cNvPr>
          <p:cNvCxnSpPr>
            <a:cxnSpLocks/>
          </p:cNvCxnSpPr>
          <p:nvPr/>
        </p:nvCxnSpPr>
        <p:spPr>
          <a:xfrm flipH="1">
            <a:off x="9290519" y="3105834"/>
            <a:ext cx="11392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11AD8A-1A48-499F-9A44-54917B0F6053}"/>
              </a:ext>
            </a:extLst>
          </p:cNvPr>
          <p:cNvCxnSpPr>
            <a:cxnSpLocks/>
          </p:cNvCxnSpPr>
          <p:nvPr/>
        </p:nvCxnSpPr>
        <p:spPr>
          <a:xfrm>
            <a:off x="8585176" y="3905250"/>
            <a:ext cx="0" cy="766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10386E-034C-4048-AA31-D5E6B85962AE}"/>
              </a:ext>
            </a:extLst>
          </p:cNvPr>
          <p:cNvCxnSpPr/>
          <p:nvPr/>
        </p:nvCxnSpPr>
        <p:spPr>
          <a:xfrm flipH="1" flipV="1">
            <a:off x="6691445" y="5699995"/>
            <a:ext cx="1139224" cy="7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8E9C4B9-1091-45A1-ABF0-94FBEC7F8000}"/>
              </a:ext>
            </a:extLst>
          </p:cNvPr>
          <p:cNvGrpSpPr/>
          <p:nvPr/>
        </p:nvGrpSpPr>
        <p:grpSpPr>
          <a:xfrm>
            <a:off x="8985383" y="5034576"/>
            <a:ext cx="1463410" cy="608209"/>
            <a:chOff x="8985383" y="5034576"/>
            <a:chExt cx="1463410" cy="608209"/>
          </a:xfrm>
        </p:grpSpPr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51B970EA-C8A2-4D8A-96CF-0210BD869E2C}"/>
                </a:ext>
              </a:extLst>
            </p:cNvPr>
            <p:cNvCxnSpPr>
              <a:stCxn id="33" idx="3"/>
              <a:endCxn id="31" idx="1"/>
            </p:cNvCxnSpPr>
            <p:nvPr/>
          </p:nvCxnSpPr>
          <p:spPr>
            <a:xfrm>
              <a:off x="8985383" y="5034576"/>
              <a:ext cx="1463410" cy="45923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1153C700-FD05-42C4-9751-FCEB67F5BE45}"/>
                </a:ext>
              </a:extLst>
            </p:cNvPr>
            <p:cNvCxnSpPr>
              <a:stCxn id="32" idx="3"/>
              <a:endCxn id="31" idx="1"/>
            </p:cNvCxnSpPr>
            <p:nvPr/>
          </p:nvCxnSpPr>
          <p:spPr>
            <a:xfrm flipV="1">
              <a:off x="9422606" y="5493806"/>
              <a:ext cx="1026187" cy="148979"/>
            </a:xfrm>
            <a:prstGeom prst="bentConnector3">
              <a:avLst>
                <a:gd name="adj1" fmla="val 2865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43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9" grpId="0"/>
      <p:bldP spid="14" grpId="0"/>
      <p:bldP spid="15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1BE29ED-BDF0-4DE1-9B2B-A56FA3BD4DC4}"/>
              </a:ext>
            </a:extLst>
          </p:cNvPr>
          <p:cNvSpPr/>
          <p:nvPr/>
        </p:nvSpPr>
        <p:spPr>
          <a:xfrm>
            <a:off x="9011736" y="2289293"/>
            <a:ext cx="1856222" cy="100450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 books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 laptops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411552-88FF-4FBA-BA62-950DDA24AB72}"/>
              </a:ext>
            </a:extLst>
          </p:cNvPr>
          <p:cNvSpPr/>
          <p:nvPr/>
        </p:nvSpPr>
        <p:spPr>
          <a:xfrm>
            <a:off x="4067039" y="2314863"/>
            <a:ext cx="1856222" cy="100450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username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password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C846FBB-FB47-47A6-BB0C-D723D30AF44F}"/>
              </a:ext>
            </a:extLst>
          </p:cNvPr>
          <p:cNvSpPr/>
          <p:nvPr/>
        </p:nvSpPr>
        <p:spPr>
          <a:xfrm>
            <a:off x="4049285" y="2314862"/>
            <a:ext cx="1856222" cy="100450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 orders?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E6889-00EB-4EC4-9F6A-AB95CDAF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sz="2000" dirty="0"/>
              <a:t>Backend API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3AB82FA-328A-4BB2-A9F2-6C4FC0CC8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074" y="4490299"/>
            <a:ext cx="1793289" cy="17932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0D2438A-5FBD-4EDF-80F4-2EABCE709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172" y="1728174"/>
            <a:ext cx="2401094" cy="240109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76ECFF1-DDE0-4604-8904-ABB7136D1A12}"/>
              </a:ext>
            </a:extLst>
          </p:cNvPr>
          <p:cNvGrpSpPr/>
          <p:nvPr/>
        </p:nvGrpSpPr>
        <p:grpSpPr>
          <a:xfrm>
            <a:off x="8659522" y="2415622"/>
            <a:ext cx="2128488" cy="769441"/>
            <a:chOff x="4456591" y="1519290"/>
            <a:chExt cx="6795867" cy="2109048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F151C76-8156-4F9D-91C0-050F38058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456591" y="1519290"/>
              <a:ext cx="2400527" cy="206083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AE4349-742C-4047-A800-25FE1FE12AA6}"/>
                </a:ext>
              </a:extLst>
            </p:cNvPr>
            <p:cNvSpPr txBox="1"/>
            <p:nvPr/>
          </p:nvSpPr>
          <p:spPr>
            <a:xfrm>
              <a:off x="7187009" y="1519290"/>
              <a:ext cx="4065449" cy="2109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JWT</a:t>
              </a:r>
              <a:endParaRPr lang="en-US" sz="5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9B35C0-154F-4094-A0A5-9235D66CACC6}"/>
              </a:ext>
            </a:extLst>
          </p:cNvPr>
          <p:cNvGrpSpPr/>
          <p:nvPr/>
        </p:nvGrpSpPr>
        <p:grpSpPr>
          <a:xfrm>
            <a:off x="9723766" y="2860265"/>
            <a:ext cx="1630034" cy="2238095"/>
            <a:chOff x="9723766" y="2860265"/>
            <a:chExt cx="1630034" cy="2238095"/>
          </a:xfrm>
        </p:grpSpPr>
        <p:pic>
          <p:nvPicPr>
            <p:cNvPr id="15" name="Graphic 14" descr="Computer with solid fill">
              <a:extLst>
                <a:ext uri="{FF2B5EF4-FFF2-40B4-BE49-F238E27FC236}">
                  <a16:creationId xmlns:a16="http://schemas.microsoft.com/office/drawing/2014/main" id="{97A7B649-56F0-4C20-9954-C7867C6B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23766" y="2860265"/>
              <a:ext cx="1630034" cy="163003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922681-8454-46E0-9F9C-52C541BF7C10}"/>
                </a:ext>
              </a:extLst>
            </p:cNvPr>
            <p:cNvSpPr txBox="1"/>
            <p:nvPr/>
          </p:nvSpPr>
          <p:spPr>
            <a:xfrm>
              <a:off x="9907187" y="4575140"/>
              <a:ext cx="1263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  <a:t>Server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1F6ED7-206C-4E49-8387-079E3D105223}"/>
              </a:ext>
            </a:extLst>
          </p:cNvPr>
          <p:cNvCxnSpPr>
            <a:cxnSpLocks/>
          </p:cNvCxnSpPr>
          <p:nvPr/>
        </p:nvCxnSpPr>
        <p:spPr>
          <a:xfrm>
            <a:off x="5184742" y="3675281"/>
            <a:ext cx="4421171" cy="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5113-B226-4822-80E4-A8D0110C8358}"/>
              </a:ext>
            </a:extLst>
          </p:cNvPr>
          <p:cNvGrpSpPr/>
          <p:nvPr/>
        </p:nvGrpSpPr>
        <p:grpSpPr>
          <a:xfrm>
            <a:off x="3855012" y="2860264"/>
            <a:ext cx="1630035" cy="2238096"/>
            <a:chOff x="3855012" y="2860264"/>
            <a:chExt cx="1630035" cy="22380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9F15EB-B823-4860-B625-A3C5B0D3D791}"/>
                </a:ext>
              </a:extLst>
            </p:cNvPr>
            <p:cNvSpPr txBox="1"/>
            <p:nvPr/>
          </p:nvSpPr>
          <p:spPr>
            <a:xfrm>
              <a:off x="4038433" y="4575140"/>
              <a:ext cx="1263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  <a:t>Client</a:t>
              </a:r>
            </a:p>
          </p:txBody>
        </p:sp>
        <p:pic>
          <p:nvPicPr>
            <p:cNvPr id="4" name="Graphic 3" descr="Man with solid fill">
              <a:extLst>
                <a:ext uri="{FF2B5EF4-FFF2-40B4-BE49-F238E27FC236}">
                  <a16:creationId xmlns:a16="http://schemas.microsoft.com/office/drawing/2014/main" id="{9D2BC4DA-66DF-40C3-9B2F-2F906C5AC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55012" y="2860264"/>
              <a:ext cx="1630035" cy="163003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3EEBC6-AC8A-4DA8-9BA2-0373B19811F5}"/>
              </a:ext>
            </a:extLst>
          </p:cNvPr>
          <p:cNvGrpSpPr/>
          <p:nvPr/>
        </p:nvGrpSpPr>
        <p:grpSpPr>
          <a:xfrm>
            <a:off x="3930906" y="1390808"/>
            <a:ext cx="2128488" cy="769441"/>
            <a:chOff x="4456591" y="1519290"/>
            <a:chExt cx="6795867" cy="2109048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51D9506-76AE-4692-8AAE-36EF4ED4D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456591" y="1519290"/>
              <a:ext cx="2400527" cy="206083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500750-05ED-4962-8112-7C03C593C34F}"/>
                </a:ext>
              </a:extLst>
            </p:cNvPr>
            <p:cNvSpPr txBox="1"/>
            <p:nvPr/>
          </p:nvSpPr>
          <p:spPr>
            <a:xfrm>
              <a:off x="7187009" y="1519290"/>
              <a:ext cx="4065449" cy="2109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JWT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572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0.38789 1.85185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-0.38789 0.0023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0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0.38789 3.7037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8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0.38932 -0.0023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0.4056 0.003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19" grpId="0" animBg="1"/>
      <p:bldP spid="19" grpId="1" animBg="1"/>
      <p:bldP spid="19" grpId="2" animBg="1"/>
      <p:bldP spid="24" grpId="0" animBg="1"/>
      <p:bldP spid="24" grpId="1" animBg="1"/>
      <p:bldP spid="24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A910-2E92-4D56-8D94-592F0345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156B515-0097-4738-9B65-D8747511E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049" y="2164835"/>
            <a:ext cx="2393835" cy="1433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1D25F-6D60-4594-A759-C8DCAAEF3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94" y="1976651"/>
            <a:ext cx="4506479" cy="1802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C90FC4-4259-41B5-9C7E-77EA3BD28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984" y="1690688"/>
            <a:ext cx="2276078" cy="227607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D9C89A-4FA6-4181-8057-53A1E22AA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280" y="4660891"/>
            <a:ext cx="1094772" cy="10947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BB16E0-7B00-41A9-AEA7-B06A5AAA79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58" y="4660891"/>
            <a:ext cx="1094772" cy="10947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3914E2-2AA3-48AD-9AAE-27429AA618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68" y="4660891"/>
            <a:ext cx="1094772" cy="10947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5EDBED-E432-4CD2-991D-ECF12F63BB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978" y="4660891"/>
            <a:ext cx="1094772" cy="109477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31EEF7C-1417-4C88-9E9E-E99B2E5215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90288" y="4660891"/>
            <a:ext cx="1094772" cy="109477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6133855-311C-455C-BA8E-A891F9A6B9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45598" y="4661645"/>
            <a:ext cx="1094772" cy="10947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67EB50-FA98-4D90-A008-1C82655AEB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676" y="4660891"/>
            <a:ext cx="1094772" cy="109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1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62F7-CD22-4609-9B13-B42E2641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B726-84EB-4626-ABAE-7B55DDA6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1400"/>
              </a:spcAft>
            </a:pPr>
            <a:r>
              <a:rPr lang="en-US" dirty="0"/>
              <a:t>Nonfunctional requirements</a:t>
            </a:r>
          </a:p>
          <a:p>
            <a:pPr>
              <a:spcAft>
                <a:spcPts val="11400"/>
              </a:spcAft>
            </a:pPr>
            <a:r>
              <a:rPr lang="en-US" dirty="0"/>
              <a:t>Functional requirements</a:t>
            </a:r>
          </a:p>
        </p:txBody>
      </p:sp>
      <p:pic>
        <p:nvPicPr>
          <p:cNvPr id="5" name="Graphic 4" descr="Gauge with solid fill">
            <a:extLst>
              <a:ext uri="{FF2B5EF4-FFF2-40B4-BE49-F238E27FC236}">
                <a16:creationId xmlns:a16="http://schemas.microsoft.com/office/drawing/2014/main" id="{B6383CC6-B3BD-4E1C-B6F6-DD6288844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066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Tools with solid fill">
            <a:extLst>
              <a:ext uri="{FF2B5EF4-FFF2-40B4-BE49-F238E27FC236}">
                <a16:creationId xmlns:a16="http://schemas.microsoft.com/office/drawing/2014/main" id="{8A687260-DB5D-4B7F-AA76-DFADA1E8C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2859" y="2514600"/>
            <a:ext cx="914400" cy="914400"/>
          </a:xfrm>
          <a:prstGeom prst="rect">
            <a:avLst/>
          </a:prstGeom>
        </p:spPr>
      </p:pic>
      <p:pic>
        <p:nvPicPr>
          <p:cNvPr id="9" name="Graphic 8" descr="Bar chart with solid fill">
            <a:extLst>
              <a:ext uri="{FF2B5EF4-FFF2-40B4-BE49-F238E27FC236}">
                <a16:creationId xmlns:a16="http://schemas.microsoft.com/office/drawing/2014/main" id="{B2AFB59B-AFA2-414F-A722-DF26E3EB8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8803" y="2514600"/>
            <a:ext cx="914400" cy="914400"/>
          </a:xfrm>
          <a:prstGeom prst="rect">
            <a:avLst/>
          </a:prstGeom>
        </p:spPr>
      </p:pic>
      <p:pic>
        <p:nvPicPr>
          <p:cNvPr id="11" name="Graphic 10" descr="Lock with solid fill">
            <a:extLst>
              <a:ext uri="{FF2B5EF4-FFF2-40B4-BE49-F238E27FC236}">
                <a16:creationId xmlns:a16="http://schemas.microsoft.com/office/drawing/2014/main" id="{FDB91F63-CD2C-4855-AC56-C14313D160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1462" y="2514600"/>
            <a:ext cx="914400" cy="914400"/>
          </a:xfrm>
          <a:prstGeom prst="rect">
            <a:avLst/>
          </a:prstGeom>
        </p:spPr>
      </p:pic>
      <p:pic>
        <p:nvPicPr>
          <p:cNvPr id="13" name="Graphic 12" descr="Building with solid fill">
            <a:extLst>
              <a:ext uri="{FF2B5EF4-FFF2-40B4-BE49-F238E27FC236}">
                <a16:creationId xmlns:a16="http://schemas.microsoft.com/office/drawing/2014/main" id="{A4C2C3A5-17A4-4783-8E2B-EE81FCFFE9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4747" y="3304712"/>
            <a:ext cx="541908" cy="541908"/>
          </a:xfrm>
          <a:prstGeom prst="rect">
            <a:avLst/>
          </a:prstGeom>
        </p:spPr>
      </p:pic>
      <p:pic>
        <p:nvPicPr>
          <p:cNvPr id="17" name="Graphic 16" descr="Building with solid fill">
            <a:extLst>
              <a:ext uri="{FF2B5EF4-FFF2-40B4-BE49-F238E27FC236}">
                <a16:creationId xmlns:a16="http://schemas.microsoft.com/office/drawing/2014/main" id="{C132430F-4AE6-43F3-9855-94C2E15AD1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62255" y="3304712"/>
            <a:ext cx="541908" cy="541908"/>
          </a:xfrm>
          <a:prstGeom prst="rect">
            <a:avLst/>
          </a:prstGeom>
        </p:spPr>
      </p:pic>
      <p:pic>
        <p:nvPicPr>
          <p:cNvPr id="18" name="Graphic 17" descr="Building with solid fill">
            <a:extLst>
              <a:ext uri="{FF2B5EF4-FFF2-40B4-BE49-F238E27FC236}">
                <a16:creationId xmlns:a16="http://schemas.microsoft.com/office/drawing/2014/main" id="{DE67094E-B38A-468F-B338-704B460C92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4163" y="3304712"/>
            <a:ext cx="541908" cy="541908"/>
          </a:xfrm>
          <a:prstGeom prst="rect">
            <a:avLst/>
          </a:prstGeom>
        </p:spPr>
      </p:pic>
      <p:pic>
        <p:nvPicPr>
          <p:cNvPr id="19" name="Graphic 18" descr="Building with solid fill">
            <a:extLst>
              <a:ext uri="{FF2B5EF4-FFF2-40B4-BE49-F238E27FC236}">
                <a16:creationId xmlns:a16="http://schemas.microsoft.com/office/drawing/2014/main" id="{5BC6A55D-1489-41FF-9708-9F3EECD03E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18305" y="2700846"/>
            <a:ext cx="541908" cy="541908"/>
          </a:xfrm>
          <a:prstGeom prst="rect">
            <a:avLst/>
          </a:prstGeom>
        </p:spPr>
      </p:pic>
      <p:pic>
        <p:nvPicPr>
          <p:cNvPr id="20" name="Graphic 19" descr="Building with solid fill">
            <a:extLst>
              <a:ext uri="{FF2B5EF4-FFF2-40B4-BE49-F238E27FC236}">
                <a16:creationId xmlns:a16="http://schemas.microsoft.com/office/drawing/2014/main" id="{BA119125-D078-4AE2-BB25-0DB23802E1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33209" y="2700846"/>
            <a:ext cx="541908" cy="541908"/>
          </a:xfrm>
          <a:prstGeom prst="rect">
            <a:avLst/>
          </a:prstGeom>
        </p:spPr>
      </p:pic>
      <p:pic>
        <p:nvPicPr>
          <p:cNvPr id="21" name="Graphic 20" descr="Building with solid fill">
            <a:extLst>
              <a:ext uri="{FF2B5EF4-FFF2-40B4-BE49-F238E27FC236}">
                <a16:creationId xmlns:a16="http://schemas.microsoft.com/office/drawing/2014/main" id="{D6B2ABC0-AF0C-4B39-B74D-A0BD64EA98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62255" y="2096980"/>
            <a:ext cx="541908" cy="541908"/>
          </a:xfrm>
          <a:prstGeom prst="rect">
            <a:avLst/>
          </a:prstGeom>
        </p:spPr>
      </p:pic>
      <p:pic>
        <p:nvPicPr>
          <p:cNvPr id="25" name="Graphic 24" descr="Employee badge with solid fill">
            <a:extLst>
              <a:ext uri="{FF2B5EF4-FFF2-40B4-BE49-F238E27FC236}">
                <a16:creationId xmlns:a16="http://schemas.microsoft.com/office/drawing/2014/main" id="{3B0AA7EB-FA01-4160-BEE4-E3CF60D141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0066" y="4800600"/>
            <a:ext cx="914400" cy="9144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B4860F2-6184-4DD9-928A-09FD6014CB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42859" y="4800600"/>
            <a:ext cx="914400" cy="914400"/>
          </a:xfrm>
          <a:prstGeom prst="rect">
            <a:avLst/>
          </a:prstGeom>
        </p:spPr>
      </p:pic>
      <p:pic>
        <p:nvPicPr>
          <p:cNvPr id="29" name="Graphic 28" descr="Open book with solid fill">
            <a:extLst>
              <a:ext uri="{FF2B5EF4-FFF2-40B4-BE49-F238E27FC236}">
                <a16:creationId xmlns:a16="http://schemas.microsoft.com/office/drawing/2014/main" id="{FD979C38-9172-4CD6-89B3-4060E172EC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31462" y="4800600"/>
            <a:ext cx="914400" cy="914400"/>
          </a:xfrm>
          <a:prstGeom prst="rect">
            <a:avLst/>
          </a:prstGeom>
        </p:spPr>
      </p:pic>
      <p:pic>
        <p:nvPicPr>
          <p:cNvPr id="31" name="Graphic 30" descr="Shopping cart with solid fill">
            <a:extLst>
              <a:ext uri="{FF2B5EF4-FFF2-40B4-BE49-F238E27FC236}">
                <a16:creationId xmlns:a16="http://schemas.microsoft.com/office/drawing/2014/main" id="{F41ADDF6-661A-4171-9B75-A14BE17350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54532" y="4800600"/>
            <a:ext cx="914400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68B69B89-0A06-4F5F-A34B-81CED10013B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93504" y="4900813"/>
            <a:ext cx="1133417" cy="718752"/>
          </a:xfrm>
          <a:prstGeom prst="rect">
            <a:avLst/>
          </a:prstGeom>
        </p:spPr>
      </p:pic>
      <p:pic>
        <p:nvPicPr>
          <p:cNvPr id="35" name="Graphic 34" descr="Magnifying glass with solid fill">
            <a:extLst>
              <a:ext uri="{FF2B5EF4-FFF2-40B4-BE49-F238E27FC236}">
                <a16:creationId xmlns:a16="http://schemas.microsoft.com/office/drawing/2014/main" id="{14BACAC1-27CD-40E0-B21A-62443D58FD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29924" y="4800600"/>
            <a:ext cx="914400" cy="914400"/>
          </a:xfrm>
          <a:prstGeom prst="rect">
            <a:avLst/>
          </a:prstGeom>
        </p:spPr>
      </p:pic>
      <p:pic>
        <p:nvPicPr>
          <p:cNvPr id="37" name="Graphic 36" descr="Truck with solid fill">
            <a:extLst>
              <a:ext uri="{FF2B5EF4-FFF2-40B4-BE49-F238E27FC236}">
                <a16:creationId xmlns:a16="http://schemas.microsoft.com/office/drawing/2014/main" id="{9E1370BE-C2D8-4A26-8E80-EFDC0C2E5DC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447327" y="4800600"/>
            <a:ext cx="914400" cy="914400"/>
          </a:xfrm>
          <a:prstGeom prst="rect">
            <a:avLst/>
          </a:prstGeom>
        </p:spPr>
      </p:pic>
      <p:pic>
        <p:nvPicPr>
          <p:cNvPr id="39" name="Graphic 38" descr="Gears with solid fill">
            <a:extLst>
              <a:ext uri="{FF2B5EF4-FFF2-40B4-BE49-F238E27FC236}">
                <a16:creationId xmlns:a16="http://schemas.microsoft.com/office/drawing/2014/main" id="{6056E1A8-B6C3-42CB-A800-54626013003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637898" y="4804591"/>
            <a:ext cx="914400" cy="9144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DE54DF30-74D6-4B96-BF06-B3DDD1D49DA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350420" y="3343368"/>
            <a:ext cx="464596" cy="464596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FBDE104C-6950-48BE-8B9B-043F061C577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656365" y="3362580"/>
            <a:ext cx="464596" cy="464596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980B617E-85B6-4C7A-98E9-9DD4ADAFACA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67761" y="3362580"/>
            <a:ext cx="464596" cy="464596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75F90693-49A7-4DCF-9862-1A2590B688B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279157" y="3382024"/>
            <a:ext cx="464596" cy="464596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91A20CED-731B-4CAB-A7E2-865718838E4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927914" y="3930926"/>
            <a:ext cx="464596" cy="464596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267A8DDA-7DED-48EB-8653-0CC18D38350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342294" y="5713684"/>
            <a:ext cx="464596" cy="464596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BEF3F86D-95D6-4CB8-99CA-735660EB9CC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655088" y="5713731"/>
            <a:ext cx="464596" cy="464596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F8E764D0-5964-4D5A-B3F8-432CA5DAD70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61762" y="5717131"/>
            <a:ext cx="464596" cy="464596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1B2B3556-3F12-4A9F-8FC9-847435790A8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265889" y="5713684"/>
            <a:ext cx="464596" cy="464596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6A9EB6CD-4E22-487B-B76C-DAF6BF0DB92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923723" y="5712367"/>
            <a:ext cx="464596" cy="464596"/>
          </a:xfrm>
          <a:prstGeom prst="rect">
            <a:avLst/>
          </a:prstGeom>
        </p:spPr>
      </p:pic>
      <p:pic>
        <p:nvPicPr>
          <p:cNvPr id="43" name="Graphic 42" descr="Close with solid fill">
            <a:extLst>
              <a:ext uri="{FF2B5EF4-FFF2-40B4-BE49-F238E27FC236}">
                <a16:creationId xmlns:a16="http://schemas.microsoft.com/office/drawing/2014/main" id="{9E87E31E-BF0C-441A-901C-B7E4AD75ECC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672229" y="5718991"/>
            <a:ext cx="464596" cy="464596"/>
          </a:xfrm>
          <a:prstGeom prst="rect">
            <a:avLst/>
          </a:prstGeom>
        </p:spPr>
      </p:pic>
      <p:pic>
        <p:nvPicPr>
          <p:cNvPr id="44" name="Graphic 43" descr="Close with solid fill">
            <a:extLst>
              <a:ext uri="{FF2B5EF4-FFF2-40B4-BE49-F238E27FC236}">
                <a16:creationId xmlns:a16="http://schemas.microsoft.com/office/drawing/2014/main" id="{E197ADD1-837A-4ABC-A289-5A42266C7EE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67704" y="5718991"/>
            <a:ext cx="464596" cy="464596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1FE2681E-27B2-4F93-BA41-813CA02B1D9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410846" y="5711051"/>
            <a:ext cx="464596" cy="4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1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40DB6D-BBB8-47F8-8677-F4A0ADBD7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5879"/>
            <a:ext cx="9144000" cy="3286241"/>
          </a:xfrm>
        </p:spPr>
        <p:txBody>
          <a:bodyPr/>
          <a:lstStyle/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4709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94F2-273B-4BB4-B805-DE01C0B3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B5A7-E6C0-4D3D-807D-D93B7D1D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020"/>
            <a:ext cx="1940511" cy="3145870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Types:</a:t>
            </a:r>
          </a:p>
          <a:p>
            <a:pPr>
              <a:spcAft>
                <a:spcPts val="2400"/>
              </a:spcAft>
            </a:pPr>
            <a:r>
              <a:rPr lang="en-US" dirty="0"/>
              <a:t>B2B</a:t>
            </a:r>
          </a:p>
          <a:p>
            <a:pPr>
              <a:spcAft>
                <a:spcPts val="2400"/>
              </a:spcAft>
            </a:pPr>
            <a:r>
              <a:rPr lang="en-US" dirty="0"/>
              <a:t>B2C</a:t>
            </a:r>
          </a:p>
          <a:p>
            <a:pPr>
              <a:spcAft>
                <a:spcPts val="2400"/>
              </a:spcAft>
            </a:pPr>
            <a:r>
              <a:rPr lang="en-US" dirty="0"/>
              <a:t>C2C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DDA88-7A9C-4A73-B4FC-4135A9BECECB}"/>
              </a:ext>
            </a:extLst>
          </p:cNvPr>
          <p:cNvGrpSpPr/>
          <p:nvPr/>
        </p:nvGrpSpPr>
        <p:grpSpPr>
          <a:xfrm>
            <a:off x="1913877" y="4455403"/>
            <a:ext cx="2205364" cy="753124"/>
            <a:chOff x="1808454" y="2319075"/>
            <a:chExt cx="2205364" cy="753124"/>
          </a:xfrm>
        </p:grpSpPr>
        <p:pic>
          <p:nvPicPr>
            <p:cNvPr id="9" name="Graphic 8" descr="Handshake with solid fill">
              <a:extLst>
                <a:ext uri="{FF2B5EF4-FFF2-40B4-BE49-F238E27FC236}">
                  <a16:creationId xmlns:a16="http://schemas.microsoft.com/office/drawing/2014/main" id="{DF4DA7BA-1979-4929-8C9C-8500CE633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7572" y="2319076"/>
              <a:ext cx="753123" cy="753123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2D08FC04-B226-4720-A790-F6AE5D9EF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0695" y="2319075"/>
              <a:ext cx="753123" cy="753123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DDF37C92-F5BE-4125-BD4E-A1C61114E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8454" y="2319076"/>
              <a:ext cx="699118" cy="699118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064439-1829-415B-AAE6-563B0324896C}"/>
              </a:ext>
            </a:extLst>
          </p:cNvPr>
          <p:cNvGrpSpPr/>
          <p:nvPr/>
        </p:nvGrpSpPr>
        <p:grpSpPr>
          <a:xfrm>
            <a:off x="1914250" y="2814217"/>
            <a:ext cx="2176880" cy="753124"/>
            <a:chOff x="1808454" y="2289974"/>
            <a:chExt cx="2176880" cy="753124"/>
          </a:xfrm>
        </p:grpSpPr>
        <p:pic>
          <p:nvPicPr>
            <p:cNvPr id="14" name="Graphic 13" descr="Handshake with solid fill">
              <a:extLst>
                <a:ext uri="{FF2B5EF4-FFF2-40B4-BE49-F238E27FC236}">
                  <a16:creationId xmlns:a16="http://schemas.microsoft.com/office/drawing/2014/main" id="{D2DA0195-7D35-4542-A903-688D268C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0715" y="2289974"/>
              <a:ext cx="753123" cy="753123"/>
            </a:xfrm>
            <a:prstGeom prst="rect">
              <a:avLst/>
            </a:prstGeom>
          </p:spPr>
        </p:pic>
        <p:pic>
          <p:nvPicPr>
            <p:cNvPr id="16" name="Graphic 15" descr="Users with solid fill">
              <a:extLst>
                <a:ext uri="{FF2B5EF4-FFF2-40B4-BE49-F238E27FC236}">
                  <a16:creationId xmlns:a16="http://schemas.microsoft.com/office/drawing/2014/main" id="{FF7C8B1A-DF98-4698-A78B-1C2C2699B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8454" y="2289975"/>
              <a:ext cx="753123" cy="753123"/>
            </a:xfrm>
            <a:prstGeom prst="rect">
              <a:avLst/>
            </a:prstGeom>
          </p:spPr>
        </p:pic>
        <p:pic>
          <p:nvPicPr>
            <p:cNvPr id="17" name="Graphic 16" descr="Users with solid fill">
              <a:extLst>
                <a:ext uri="{FF2B5EF4-FFF2-40B4-BE49-F238E27FC236}">
                  <a16:creationId xmlns:a16="http://schemas.microsoft.com/office/drawing/2014/main" id="{2EE89AFD-1C30-42CA-AFCC-037D5610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32211" y="2289975"/>
              <a:ext cx="753123" cy="75312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AE5B2A-2A04-4035-B4BC-602DC207DEAE}"/>
              </a:ext>
            </a:extLst>
          </p:cNvPr>
          <p:cNvGrpSpPr/>
          <p:nvPr/>
        </p:nvGrpSpPr>
        <p:grpSpPr>
          <a:xfrm>
            <a:off x="1913877" y="3634808"/>
            <a:ext cx="2205364" cy="753125"/>
            <a:chOff x="5892921" y="2409818"/>
            <a:chExt cx="2205364" cy="753125"/>
          </a:xfrm>
        </p:grpSpPr>
        <p:pic>
          <p:nvPicPr>
            <p:cNvPr id="23" name="Graphic 22" descr="Users with solid fill">
              <a:extLst>
                <a:ext uri="{FF2B5EF4-FFF2-40B4-BE49-F238E27FC236}">
                  <a16:creationId xmlns:a16="http://schemas.microsoft.com/office/drawing/2014/main" id="{2CCBE518-C380-435A-80DF-C04D47DCA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92921" y="2409818"/>
              <a:ext cx="753123" cy="753123"/>
            </a:xfrm>
            <a:prstGeom prst="rect">
              <a:avLst/>
            </a:prstGeom>
          </p:spPr>
        </p:pic>
        <p:pic>
          <p:nvPicPr>
            <p:cNvPr id="20" name="Graphic 19" descr="Handshake with solid fill">
              <a:extLst>
                <a:ext uri="{FF2B5EF4-FFF2-40B4-BE49-F238E27FC236}">
                  <a16:creationId xmlns:a16="http://schemas.microsoft.com/office/drawing/2014/main" id="{1107D2DA-8460-4CBC-BB6A-C486B831C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92039" y="2409820"/>
              <a:ext cx="753123" cy="753123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5376955E-3B1E-4DC6-B5F7-AB5B16DD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45162" y="2409819"/>
              <a:ext cx="753123" cy="753123"/>
            </a:xfrm>
            <a:prstGeom prst="rect">
              <a:avLst/>
            </a:prstGeom>
          </p:spPr>
        </p:pic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EC6CA20-C4EB-47E0-AED5-E9C95EBD9444}"/>
              </a:ext>
            </a:extLst>
          </p:cNvPr>
          <p:cNvSpPr txBox="1">
            <a:spLocks/>
          </p:cNvSpPr>
          <p:nvPr/>
        </p:nvSpPr>
        <p:spPr>
          <a:xfrm>
            <a:off x="6441490" y="2305020"/>
            <a:ext cx="2527918" cy="314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600"/>
              </a:spcAft>
              <a:buFont typeface="Arial" panose="020B0604020202020204" pitchFamily="34" charset="0"/>
              <a:buNone/>
            </a:pPr>
            <a:r>
              <a:rPr lang="en-US" dirty="0"/>
              <a:t>Predecessors:</a:t>
            </a:r>
          </a:p>
          <a:p>
            <a:pPr>
              <a:spcAft>
                <a:spcPts val="4200"/>
              </a:spcAft>
            </a:pPr>
            <a:r>
              <a:rPr lang="en-US" dirty="0"/>
              <a:t>EDI</a:t>
            </a:r>
          </a:p>
          <a:p>
            <a:pPr>
              <a:spcAft>
                <a:spcPts val="4200"/>
              </a:spcAft>
            </a:pPr>
            <a:r>
              <a:rPr lang="en-US" dirty="0"/>
              <a:t>EFT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33F7E0-33EF-4913-BABB-25D79C38D3F5}"/>
              </a:ext>
            </a:extLst>
          </p:cNvPr>
          <p:cNvGrpSpPr/>
          <p:nvPr/>
        </p:nvGrpSpPr>
        <p:grpSpPr>
          <a:xfrm>
            <a:off x="7579683" y="3124831"/>
            <a:ext cx="3169329" cy="753124"/>
            <a:chOff x="7579683" y="3124831"/>
            <a:chExt cx="3169329" cy="753124"/>
          </a:xfrm>
        </p:grpSpPr>
        <p:pic>
          <p:nvPicPr>
            <p:cNvPr id="38" name="Graphic 37" descr="Users with solid fill">
              <a:extLst>
                <a:ext uri="{FF2B5EF4-FFF2-40B4-BE49-F238E27FC236}">
                  <a16:creationId xmlns:a16="http://schemas.microsoft.com/office/drawing/2014/main" id="{66BB7F22-F364-4618-B941-026907C1C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79683" y="3124832"/>
              <a:ext cx="753123" cy="753123"/>
            </a:xfrm>
            <a:prstGeom prst="rect">
              <a:avLst/>
            </a:prstGeom>
          </p:spPr>
        </p:pic>
        <p:pic>
          <p:nvPicPr>
            <p:cNvPr id="39" name="Graphic 38" descr="Users with solid fill">
              <a:extLst>
                <a:ext uri="{FF2B5EF4-FFF2-40B4-BE49-F238E27FC236}">
                  <a16:creationId xmlns:a16="http://schemas.microsoft.com/office/drawing/2014/main" id="{C4971E52-D182-4BA0-8662-2E4F095D3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95889" y="3124831"/>
              <a:ext cx="753123" cy="753123"/>
            </a:xfrm>
            <a:prstGeom prst="rect">
              <a:avLst/>
            </a:prstGeom>
          </p:spPr>
        </p:pic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6E2C40-6F56-47ED-9616-8C41A1412173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345010" y="3501392"/>
            <a:ext cx="1650879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Document with solid fill">
            <a:extLst>
              <a:ext uri="{FF2B5EF4-FFF2-40B4-BE49-F238E27FC236}">
                <a16:creationId xmlns:a16="http://schemas.microsoft.com/office/drawing/2014/main" id="{4CC46970-A017-47AD-B26F-0DAA6756E0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9698" y="3124830"/>
            <a:ext cx="753123" cy="753123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CCFAF856-9B52-4359-ABAF-E275EC24D0C8}"/>
              </a:ext>
            </a:extLst>
          </p:cNvPr>
          <p:cNvGrpSpPr/>
          <p:nvPr/>
        </p:nvGrpSpPr>
        <p:grpSpPr>
          <a:xfrm>
            <a:off x="7585784" y="4254514"/>
            <a:ext cx="3169329" cy="753124"/>
            <a:chOff x="7579683" y="3124831"/>
            <a:chExt cx="3169329" cy="753124"/>
          </a:xfrm>
        </p:grpSpPr>
        <p:pic>
          <p:nvPicPr>
            <p:cNvPr id="53" name="Graphic 52" descr="Users with solid fill">
              <a:extLst>
                <a:ext uri="{FF2B5EF4-FFF2-40B4-BE49-F238E27FC236}">
                  <a16:creationId xmlns:a16="http://schemas.microsoft.com/office/drawing/2014/main" id="{B6A72FE4-5B75-4BB2-A8EB-255373936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79683" y="3124832"/>
              <a:ext cx="753123" cy="753123"/>
            </a:xfrm>
            <a:prstGeom prst="rect">
              <a:avLst/>
            </a:prstGeom>
          </p:spPr>
        </p:pic>
        <p:pic>
          <p:nvPicPr>
            <p:cNvPr id="54" name="Graphic 53" descr="Users with solid fill">
              <a:extLst>
                <a:ext uri="{FF2B5EF4-FFF2-40B4-BE49-F238E27FC236}">
                  <a16:creationId xmlns:a16="http://schemas.microsoft.com/office/drawing/2014/main" id="{AF89AD98-A9C3-4E03-B633-9CB4130FD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95889" y="3124831"/>
              <a:ext cx="753123" cy="753123"/>
            </a:xfrm>
            <a:prstGeom prst="rect">
              <a:avLst/>
            </a:prstGeom>
          </p:spPr>
        </p:pic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296F9E-1BF2-4FD0-B095-4469C6183C98}"/>
              </a:ext>
            </a:extLst>
          </p:cNvPr>
          <p:cNvCxnSpPr>
            <a:cxnSpLocks/>
          </p:cNvCxnSpPr>
          <p:nvPr/>
        </p:nvCxnSpPr>
        <p:spPr>
          <a:xfrm>
            <a:off x="8332806" y="4631074"/>
            <a:ext cx="1650879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Dollar with solid fill">
            <a:extLst>
              <a:ext uri="{FF2B5EF4-FFF2-40B4-BE49-F238E27FC236}">
                <a16:creationId xmlns:a16="http://schemas.microsoft.com/office/drawing/2014/main" id="{7B788FBF-7DBD-4C18-8080-709CC39A4C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9699" y="4253326"/>
            <a:ext cx="753122" cy="7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14128 3.33333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14128 3.33333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1B66-5E98-44CD-8098-8953A983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br>
              <a:rPr lang="en-US" dirty="0"/>
            </a:br>
            <a:r>
              <a:rPr lang="en-US" sz="2000" dirty="0"/>
              <a:t>UI 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593A-96C5-44B2-8A1D-00CEBB2F5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35" y="2432207"/>
            <a:ext cx="6921105" cy="3470652"/>
          </a:xfrm>
        </p:spPr>
        <p:txBody>
          <a:bodyPr/>
          <a:lstStyle/>
          <a:p>
            <a:pPr lvl="1">
              <a:spcAft>
                <a:spcPts val="12000"/>
              </a:spcAft>
            </a:pPr>
            <a:r>
              <a:rPr lang="en-US" dirty="0"/>
              <a:t>Don't Make Me Think, Revisited – Steve Krug</a:t>
            </a:r>
          </a:p>
          <a:p>
            <a:pPr lvl="1">
              <a:spcAft>
                <a:spcPts val="12000"/>
              </a:spcAft>
            </a:pPr>
            <a:r>
              <a:rPr lang="nl-NL" dirty="0"/>
              <a:t>Refactoring UI - Adam Wathan, Steve Schoger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86D4B-FA2A-414B-B4CD-7376ECA7E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668" y="697919"/>
            <a:ext cx="2099291" cy="2731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2F1D65-68F8-4047-BE54-62D64FF89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524" y="3761794"/>
            <a:ext cx="2041577" cy="273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2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1B66-5E98-44CD-8098-8953A983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br>
              <a:rPr lang="en-US" dirty="0"/>
            </a:br>
            <a:r>
              <a:rPr lang="en-US" sz="2000" dirty="0"/>
              <a:t>Cloud Deployment and Security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01E86-0061-46A2-8931-AEE7E561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Security concerns</a:t>
            </a:r>
          </a:p>
          <a:p>
            <a:pPr>
              <a:spcAft>
                <a:spcPts val="1800"/>
              </a:spcAft>
            </a:pPr>
            <a:r>
              <a:rPr lang="en-US" dirty="0"/>
              <a:t>Common security threats and their mitigation</a:t>
            </a:r>
          </a:p>
          <a:p>
            <a:pPr>
              <a:spcAft>
                <a:spcPts val="1800"/>
              </a:spcAft>
            </a:pPr>
            <a:r>
              <a:rPr lang="en-US" dirty="0"/>
              <a:t>Cloud storage</a:t>
            </a:r>
          </a:p>
          <a:p>
            <a:pPr>
              <a:spcAft>
                <a:spcPts val="1800"/>
              </a:spcAft>
            </a:pPr>
            <a:r>
              <a:rPr lang="en-US" dirty="0"/>
              <a:t>Data security and privacy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0CAF13-73B0-485B-9E1E-5572529F50F6}"/>
              </a:ext>
            </a:extLst>
          </p:cNvPr>
          <p:cNvGrpSpPr/>
          <p:nvPr/>
        </p:nvGrpSpPr>
        <p:grpSpPr>
          <a:xfrm>
            <a:off x="8216093" y="2513688"/>
            <a:ext cx="1147086" cy="579949"/>
            <a:chOff x="8216093" y="2513688"/>
            <a:chExt cx="1147086" cy="579949"/>
          </a:xfrm>
        </p:grpSpPr>
        <p:pic>
          <p:nvPicPr>
            <p:cNvPr id="12" name="Graphic 11" descr="Warning with solid fill">
              <a:extLst>
                <a:ext uri="{FF2B5EF4-FFF2-40B4-BE49-F238E27FC236}">
                  <a16:creationId xmlns:a16="http://schemas.microsoft.com/office/drawing/2014/main" id="{F851894D-E705-4788-BF8E-B298B5562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6093" y="2513688"/>
              <a:ext cx="573543" cy="573543"/>
            </a:xfrm>
            <a:prstGeom prst="rect">
              <a:avLst/>
            </a:prstGeom>
          </p:spPr>
        </p:pic>
        <p:pic>
          <p:nvPicPr>
            <p:cNvPr id="14" name="Graphic 13" descr="Checklist with solid fill">
              <a:extLst>
                <a:ext uri="{FF2B5EF4-FFF2-40B4-BE49-F238E27FC236}">
                  <a16:creationId xmlns:a16="http://schemas.microsoft.com/office/drawing/2014/main" id="{DF029361-7930-4086-869F-23A40F08E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89636" y="2520094"/>
              <a:ext cx="573543" cy="573543"/>
            </a:xfrm>
            <a:prstGeom prst="rect">
              <a:avLst/>
            </a:prstGeom>
          </p:spPr>
        </p:pic>
      </p:grpSp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74EF3B50-6054-4DC2-B831-906873BCD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5096" y="3242534"/>
            <a:ext cx="573543" cy="57354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B29CF6E-E14F-4363-8381-C1CCF4E003EE}"/>
              </a:ext>
            </a:extLst>
          </p:cNvPr>
          <p:cNvGrpSpPr/>
          <p:nvPr/>
        </p:nvGrpSpPr>
        <p:grpSpPr>
          <a:xfrm>
            <a:off x="5057418" y="3982844"/>
            <a:ext cx="1147086" cy="573544"/>
            <a:chOff x="5057418" y="3982844"/>
            <a:chExt cx="1147086" cy="573544"/>
          </a:xfrm>
        </p:grpSpPr>
        <p:pic>
          <p:nvPicPr>
            <p:cNvPr id="18" name="Graphic 17" descr="Glasses with solid fill">
              <a:extLst>
                <a:ext uri="{FF2B5EF4-FFF2-40B4-BE49-F238E27FC236}">
                  <a16:creationId xmlns:a16="http://schemas.microsoft.com/office/drawing/2014/main" id="{9D0E1D2A-A249-476E-8A60-0BC1FA31A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30961" y="3982844"/>
              <a:ext cx="573543" cy="573543"/>
            </a:xfrm>
            <a:prstGeom prst="rect">
              <a:avLst/>
            </a:prstGeom>
          </p:spPr>
        </p:pic>
        <p:pic>
          <p:nvPicPr>
            <p:cNvPr id="19" name="Graphic 18" descr="Lock with solid fill">
              <a:extLst>
                <a:ext uri="{FF2B5EF4-FFF2-40B4-BE49-F238E27FC236}">
                  <a16:creationId xmlns:a16="http://schemas.microsoft.com/office/drawing/2014/main" id="{9302113B-0666-49CD-8B23-B2D66A821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57418" y="3982845"/>
              <a:ext cx="573543" cy="573543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938F3C-901B-43C1-A846-9831687BD2D4}"/>
              </a:ext>
            </a:extLst>
          </p:cNvPr>
          <p:cNvGrpSpPr/>
          <p:nvPr/>
        </p:nvGrpSpPr>
        <p:grpSpPr>
          <a:xfrm>
            <a:off x="3918639" y="1772171"/>
            <a:ext cx="1085515" cy="573543"/>
            <a:chOff x="3918639" y="1772171"/>
            <a:chExt cx="1085515" cy="573543"/>
          </a:xfrm>
        </p:grpSpPr>
        <p:pic>
          <p:nvPicPr>
            <p:cNvPr id="9" name="Graphic 8" descr="Lock with solid fill">
              <a:extLst>
                <a:ext uri="{FF2B5EF4-FFF2-40B4-BE49-F238E27FC236}">
                  <a16:creationId xmlns:a16="http://schemas.microsoft.com/office/drawing/2014/main" id="{8EF14493-0A2B-457D-BC8B-A16CB7C83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18639" y="1772171"/>
              <a:ext cx="573543" cy="573543"/>
            </a:xfrm>
            <a:prstGeom prst="rect">
              <a:avLst/>
            </a:prstGeom>
          </p:spPr>
        </p:pic>
        <p:pic>
          <p:nvPicPr>
            <p:cNvPr id="22" name="Graphic 21" descr="Help with solid fill">
              <a:extLst>
                <a:ext uri="{FF2B5EF4-FFF2-40B4-BE49-F238E27FC236}">
                  <a16:creationId xmlns:a16="http://schemas.microsoft.com/office/drawing/2014/main" id="{82CB6CFB-B4BA-4BE4-87C7-17C000365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430611" y="1772171"/>
              <a:ext cx="573543" cy="573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959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1B66-5E98-44CD-8098-8953A983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Review</a:t>
            </a:r>
            <a:br>
              <a:rPr lang="en-US" dirty="0"/>
            </a:br>
            <a:r>
              <a:rPr lang="en-US" sz="2000" dirty="0"/>
              <a:t>Analyzing Existing Ecommerce Platforms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651C4-2ADE-4708-B200-23F7437B2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2356"/>
            <a:ext cx="4808145" cy="4808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2580EF-0784-4F43-BC0D-1C42E6192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657" y="2403624"/>
            <a:ext cx="4808145" cy="1451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C972C-9152-4739-BAB6-D280973AB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42851"/>
            <a:ext cx="5076730" cy="221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C17681-B767-43DF-9F19-C6A1E7BEB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498" y="4425796"/>
            <a:ext cx="3030462" cy="20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62F7-CD22-4609-9B13-B42E2641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B726-84EB-4626-ABAE-7B55DDA6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1400"/>
              </a:spcAft>
            </a:pPr>
            <a:r>
              <a:rPr lang="en-US" dirty="0"/>
              <a:t>Nonfunctional requirements</a:t>
            </a:r>
          </a:p>
          <a:p>
            <a:pPr>
              <a:spcAft>
                <a:spcPts val="11400"/>
              </a:spcAft>
            </a:pPr>
            <a:r>
              <a:rPr lang="en-US" dirty="0"/>
              <a:t>Functional requirements</a:t>
            </a:r>
          </a:p>
        </p:txBody>
      </p:sp>
      <p:pic>
        <p:nvPicPr>
          <p:cNvPr id="5" name="Graphic 4" descr="Gauge with solid fill">
            <a:extLst>
              <a:ext uri="{FF2B5EF4-FFF2-40B4-BE49-F238E27FC236}">
                <a16:creationId xmlns:a16="http://schemas.microsoft.com/office/drawing/2014/main" id="{B6383CC6-B3BD-4E1C-B6F6-DD6288844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066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Tools with solid fill">
            <a:extLst>
              <a:ext uri="{FF2B5EF4-FFF2-40B4-BE49-F238E27FC236}">
                <a16:creationId xmlns:a16="http://schemas.microsoft.com/office/drawing/2014/main" id="{8A687260-DB5D-4B7F-AA76-DFADA1E8C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2859" y="2514600"/>
            <a:ext cx="914400" cy="914400"/>
          </a:xfrm>
          <a:prstGeom prst="rect">
            <a:avLst/>
          </a:prstGeom>
        </p:spPr>
      </p:pic>
      <p:pic>
        <p:nvPicPr>
          <p:cNvPr id="9" name="Graphic 8" descr="Bar chart with solid fill">
            <a:extLst>
              <a:ext uri="{FF2B5EF4-FFF2-40B4-BE49-F238E27FC236}">
                <a16:creationId xmlns:a16="http://schemas.microsoft.com/office/drawing/2014/main" id="{B2AFB59B-AFA2-414F-A722-DF26E3EB8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8803" y="2514600"/>
            <a:ext cx="914400" cy="914400"/>
          </a:xfrm>
          <a:prstGeom prst="rect">
            <a:avLst/>
          </a:prstGeom>
        </p:spPr>
      </p:pic>
      <p:pic>
        <p:nvPicPr>
          <p:cNvPr id="11" name="Graphic 10" descr="Lock with solid fill">
            <a:extLst>
              <a:ext uri="{FF2B5EF4-FFF2-40B4-BE49-F238E27FC236}">
                <a16:creationId xmlns:a16="http://schemas.microsoft.com/office/drawing/2014/main" id="{FDB91F63-CD2C-4855-AC56-C14313D160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1462" y="2514600"/>
            <a:ext cx="914400" cy="914400"/>
          </a:xfrm>
          <a:prstGeom prst="rect">
            <a:avLst/>
          </a:prstGeom>
        </p:spPr>
      </p:pic>
      <p:pic>
        <p:nvPicPr>
          <p:cNvPr id="13" name="Graphic 12" descr="Building with solid fill">
            <a:extLst>
              <a:ext uri="{FF2B5EF4-FFF2-40B4-BE49-F238E27FC236}">
                <a16:creationId xmlns:a16="http://schemas.microsoft.com/office/drawing/2014/main" id="{A4C2C3A5-17A4-4783-8E2B-EE81FCFFE9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4747" y="3304712"/>
            <a:ext cx="541908" cy="541908"/>
          </a:xfrm>
          <a:prstGeom prst="rect">
            <a:avLst/>
          </a:prstGeom>
        </p:spPr>
      </p:pic>
      <p:pic>
        <p:nvPicPr>
          <p:cNvPr id="17" name="Graphic 16" descr="Building with solid fill">
            <a:extLst>
              <a:ext uri="{FF2B5EF4-FFF2-40B4-BE49-F238E27FC236}">
                <a16:creationId xmlns:a16="http://schemas.microsoft.com/office/drawing/2014/main" id="{C132430F-4AE6-43F3-9855-94C2E15AD1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62255" y="3304712"/>
            <a:ext cx="541908" cy="541908"/>
          </a:xfrm>
          <a:prstGeom prst="rect">
            <a:avLst/>
          </a:prstGeom>
        </p:spPr>
      </p:pic>
      <p:pic>
        <p:nvPicPr>
          <p:cNvPr id="18" name="Graphic 17" descr="Building with solid fill">
            <a:extLst>
              <a:ext uri="{FF2B5EF4-FFF2-40B4-BE49-F238E27FC236}">
                <a16:creationId xmlns:a16="http://schemas.microsoft.com/office/drawing/2014/main" id="{DE67094E-B38A-468F-B338-704B460C92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4163" y="3304712"/>
            <a:ext cx="541908" cy="541908"/>
          </a:xfrm>
          <a:prstGeom prst="rect">
            <a:avLst/>
          </a:prstGeom>
        </p:spPr>
      </p:pic>
      <p:pic>
        <p:nvPicPr>
          <p:cNvPr id="19" name="Graphic 18" descr="Building with solid fill">
            <a:extLst>
              <a:ext uri="{FF2B5EF4-FFF2-40B4-BE49-F238E27FC236}">
                <a16:creationId xmlns:a16="http://schemas.microsoft.com/office/drawing/2014/main" id="{5BC6A55D-1489-41FF-9708-9F3EECD03E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18305" y="2700846"/>
            <a:ext cx="541908" cy="541908"/>
          </a:xfrm>
          <a:prstGeom prst="rect">
            <a:avLst/>
          </a:prstGeom>
        </p:spPr>
      </p:pic>
      <p:pic>
        <p:nvPicPr>
          <p:cNvPr id="20" name="Graphic 19" descr="Building with solid fill">
            <a:extLst>
              <a:ext uri="{FF2B5EF4-FFF2-40B4-BE49-F238E27FC236}">
                <a16:creationId xmlns:a16="http://schemas.microsoft.com/office/drawing/2014/main" id="{BA119125-D078-4AE2-BB25-0DB23802E1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33209" y="2700846"/>
            <a:ext cx="541908" cy="541908"/>
          </a:xfrm>
          <a:prstGeom prst="rect">
            <a:avLst/>
          </a:prstGeom>
        </p:spPr>
      </p:pic>
      <p:pic>
        <p:nvPicPr>
          <p:cNvPr id="21" name="Graphic 20" descr="Building with solid fill">
            <a:extLst>
              <a:ext uri="{FF2B5EF4-FFF2-40B4-BE49-F238E27FC236}">
                <a16:creationId xmlns:a16="http://schemas.microsoft.com/office/drawing/2014/main" id="{D6B2ABC0-AF0C-4B39-B74D-A0BD64EA98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62255" y="2096980"/>
            <a:ext cx="541908" cy="541908"/>
          </a:xfrm>
          <a:prstGeom prst="rect">
            <a:avLst/>
          </a:prstGeom>
        </p:spPr>
      </p:pic>
      <p:pic>
        <p:nvPicPr>
          <p:cNvPr id="25" name="Graphic 24" descr="Employee badge with solid fill">
            <a:extLst>
              <a:ext uri="{FF2B5EF4-FFF2-40B4-BE49-F238E27FC236}">
                <a16:creationId xmlns:a16="http://schemas.microsoft.com/office/drawing/2014/main" id="{3B0AA7EB-FA01-4160-BEE4-E3CF60D141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0066" y="4800600"/>
            <a:ext cx="914400" cy="9144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B4860F2-6184-4DD9-928A-09FD6014CB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42859" y="4800600"/>
            <a:ext cx="914400" cy="914400"/>
          </a:xfrm>
          <a:prstGeom prst="rect">
            <a:avLst/>
          </a:prstGeom>
        </p:spPr>
      </p:pic>
      <p:pic>
        <p:nvPicPr>
          <p:cNvPr id="29" name="Graphic 28" descr="Open book with solid fill">
            <a:extLst>
              <a:ext uri="{FF2B5EF4-FFF2-40B4-BE49-F238E27FC236}">
                <a16:creationId xmlns:a16="http://schemas.microsoft.com/office/drawing/2014/main" id="{FD979C38-9172-4CD6-89B3-4060E172EC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31462" y="4800600"/>
            <a:ext cx="914400" cy="914400"/>
          </a:xfrm>
          <a:prstGeom prst="rect">
            <a:avLst/>
          </a:prstGeom>
        </p:spPr>
      </p:pic>
      <p:pic>
        <p:nvPicPr>
          <p:cNvPr id="31" name="Graphic 30" descr="Shopping cart with solid fill">
            <a:extLst>
              <a:ext uri="{FF2B5EF4-FFF2-40B4-BE49-F238E27FC236}">
                <a16:creationId xmlns:a16="http://schemas.microsoft.com/office/drawing/2014/main" id="{F41ADDF6-661A-4171-9B75-A14BE17350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54532" y="4800600"/>
            <a:ext cx="914400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68B69B89-0A06-4F5F-A34B-81CED10013B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93504" y="4900813"/>
            <a:ext cx="1133417" cy="718752"/>
          </a:xfrm>
          <a:prstGeom prst="rect">
            <a:avLst/>
          </a:prstGeom>
        </p:spPr>
      </p:pic>
      <p:pic>
        <p:nvPicPr>
          <p:cNvPr id="35" name="Graphic 34" descr="Magnifying glass with solid fill">
            <a:extLst>
              <a:ext uri="{FF2B5EF4-FFF2-40B4-BE49-F238E27FC236}">
                <a16:creationId xmlns:a16="http://schemas.microsoft.com/office/drawing/2014/main" id="{14BACAC1-27CD-40E0-B21A-62443D58FD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29924" y="4800600"/>
            <a:ext cx="914400" cy="914400"/>
          </a:xfrm>
          <a:prstGeom prst="rect">
            <a:avLst/>
          </a:prstGeom>
        </p:spPr>
      </p:pic>
      <p:pic>
        <p:nvPicPr>
          <p:cNvPr id="37" name="Graphic 36" descr="Truck with solid fill">
            <a:extLst>
              <a:ext uri="{FF2B5EF4-FFF2-40B4-BE49-F238E27FC236}">
                <a16:creationId xmlns:a16="http://schemas.microsoft.com/office/drawing/2014/main" id="{9E1370BE-C2D8-4A26-8E80-EFDC0C2E5DC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447327" y="4800600"/>
            <a:ext cx="914400" cy="914400"/>
          </a:xfrm>
          <a:prstGeom prst="rect">
            <a:avLst/>
          </a:prstGeom>
        </p:spPr>
      </p:pic>
      <p:pic>
        <p:nvPicPr>
          <p:cNvPr id="39" name="Graphic 38" descr="Gears with solid fill">
            <a:extLst>
              <a:ext uri="{FF2B5EF4-FFF2-40B4-BE49-F238E27FC236}">
                <a16:creationId xmlns:a16="http://schemas.microsoft.com/office/drawing/2014/main" id="{6056E1A8-B6C3-42CB-A800-54626013003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637898" y="48045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4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6889-00EB-4EC4-9F6A-AB95CDAF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  <a:br>
              <a:rPr lang="en-US" dirty="0"/>
            </a:br>
            <a:r>
              <a:rPr lang="en-US" sz="2000" dirty="0"/>
              <a:t>Frontend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0DF83-A536-4CCE-980B-F967D48E3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78" y="1690688"/>
            <a:ext cx="2023369" cy="2023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245621-4FB1-4DF5-A498-5AE050DAB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55" y="4169291"/>
            <a:ext cx="1624613" cy="1740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4277DA-482F-4FE5-B257-BAF43307C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10" y="365125"/>
            <a:ext cx="5285173" cy="29729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494DAD-8BF4-4F3E-BDF2-DF86F3E794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10" y="3553164"/>
            <a:ext cx="5285173" cy="29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6889-00EB-4EC4-9F6A-AB95CDAF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  <a:br>
              <a:rPr lang="en-US" dirty="0"/>
            </a:br>
            <a:r>
              <a:rPr lang="en-US" sz="2000" dirty="0"/>
              <a:t>Database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0E286-3DE1-4DA0-B953-C48FCCA3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5398"/>
            <a:ext cx="3466382" cy="3573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6C7C7-9513-4B21-91BF-13867B4AB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43" y="1177282"/>
            <a:ext cx="7243590" cy="450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0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6889-00EB-4EC4-9F6A-AB95CDAF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  <a:br>
              <a:rPr lang="en-US" dirty="0"/>
            </a:br>
            <a:r>
              <a:rPr lang="en-US" sz="2000" dirty="0"/>
              <a:t>Backend API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A89B62-3744-463F-870C-7EDE703A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Public Endpoints</a:t>
            </a:r>
          </a:p>
          <a:p>
            <a:pPr>
              <a:spcAft>
                <a:spcPts val="1800"/>
              </a:spcAft>
            </a:pPr>
            <a:r>
              <a:rPr lang="en-US" dirty="0"/>
              <a:t>Customer Endpoints</a:t>
            </a:r>
          </a:p>
          <a:p>
            <a:pPr>
              <a:spcAft>
                <a:spcPts val="1800"/>
              </a:spcAft>
            </a:pPr>
            <a:r>
              <a:rPr lang="en-US" dirty="0"/>
              <a:t>Admin endpoints</a:t>
            </a:r>
          </a:p>
        </p:txBody>
      </p:sp>
      <p:pic>
        <p:nvPicPr>
          <p:cNvPr id="15" name="Graphic 14" descr="Social network with solid fill">
            <a:extLst>
              <a:ext uri="{FF2B5EF4-FFF2-40B4-BE49-F238E27FC236}">
                <a16:creationId xmlns:a16="http://schemas.microsoft.com/office/drawing/2014/main" id="{1D1D8152-288F-4A61-BB76-12B3CC334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6633" y="1690688"/>
            <a:ext cx="682101" cy="682101"/>
          </a:xfrm>
          <a:prstGeom prst="rect">
            <a:avLst/>
          </a:prstGeom>
        </p:spPr>
      </p:pic>
      <p:pic>
        <p:nvPicPr>
          <p:cNvPr id="17" name="Graphic 16" descr="Target Audience with solid fill">
            <a:extLst>
              <a:ext uri="{FF2B5EF4-FFF2-40B4-BE49-F238E27FC236}">
                <a16:creationId xmlns:a16="http://schemas.microsoft.com/office/drawing/2014/main" id="{AB697F00-B2AB-4993-973A-E18AF7CC7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1537" y="2445580"/>
            <a:ext cx="682101" cy="682101"/>
          </a:xfrm>
          <a:prstGeom prst="rect">
            <a:avLst/>
          </a:prstGeom>
        </p:spPr>
      </p:pic>
      <p:pic>
        <p:nvPicPr>
          <p:cNvPr id="18" name="Graphic 17" descr="Gears with solid fill">
            <a:extLst>
              <a:ext uri="{FF2B5EF4-FFF2-40B4-BE49-F238E27FC236}">
                <a16:creationId xmlns:a16="http://schemas.microsoft.com/office/drawing/2014/main" id="{7EF4C5A7-FF05-4D91-84F1-61FE860EF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6632" y="3200472"/>
            <a:ext cx="682101" cy="6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6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147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</vt:lpstr>
      <vt:lpstr>Consolas</vt:lpstr>
      <vt:lpstr>Office Theme</vt:lpstr>
      <vt:lpstr>Development and Deployment of a Simple Ecommerce Website</vt:lpstr>
      <vt:lpstr>Introduction</vt:lpstr>
      <vt:lpstr>Literature Review UI Best Practices</vt:lpstr>
      <vt:lpstr>Literature Review Cloud Deployment and Security</vt:lpstr>
      <vt:lpstr>Literature Review Analyzing Existing Ecommerce Platforms</vt:lpstr>
      <vt:lpstr>Evaluation Criteria</vt:lpstr>
      <vt:lpstr>System design Frontend</vt:lpstr>
      <vt:lpstr>System design Database</vt:lpstr>
      <vt:lpstr>System design Backend API</vt:lpstr>
      <vt:lpstr>Implementation Frontend Website</vt:lpstr>
      <vt:lpstr>Implementation Database</vt:lpstr>
      <vt:lpstr>Implementation Backend API</vt:lpstr>
      <vt:lpstr>Deployment</vt:lpstr>
      <vt:lpstr>Evaluation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Eldurson</dc:creator>
  <cp:lastModifiedBy>Kevin Eldurson</cp:lastModifiedBy>
  <cp:revision>202</cp:revision>
  <dcterms:created xsi:type="dcterms:W3CDTF">2024-12-12T12:58:00Z</dcterms:created>
  <dcterms:modified xsi:type="dcterms:W3CDTF">2025-06-17T11:24:42Z</dcterms:modified>
</cp:coreProperties>
</file>