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48" r:id="rId2"/>
  </p:sldMasterIdLst>
  <p:sldIdLst>
    <p:sldId id="265" r:id="rId3"/>
    <p:sldId id="264" r:id="rId4"/>
    <p:sldId id="269" r:id="rId5"/>
    <p:sldId id="268" r:id="rId6"/>
    <p:sldId id="271" r:id="rId7"/>
    <p:sldId id="267" r:id="rId8"/>
    <p:sldId id="272" r:id="rId9"/>
    <p:sldId id="277" r:id="rId10"/>
    <p:sldId id="278" r:id="rId11"/>
    <p:sldId id="275" r:id="rId12"/>
    <p:sldId id="279" r:id="rId13"/>
    <p:sldId id="282" r:id="rId14"/>
    <p:sldId id="28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0DBCE"/>
    <a:srgbClr val="EDD1D6"/>
    <a:srgbClr val="F2D8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F2888-546B-432F-8231-F8D51A101968}" v="2197" dt="2023-03-08T23:30:05.557"/>
    <p1510:client id="{290FC319-83D6-7BE8-1645-EFC60157FA59}" v="1" dt="2023-03-23T01:12:52.142"/>
    <p1510:client id="{E0B72471-C494-9DA0-5EBE-766EA2CAD84D}" v="235" dt="2023-02-09T00:22:44.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87" d="100"/>
          <a:sy n="187" d="100"/>
        </p:scale>
        <p:origin x="-3160" y="-14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1D015C-4763-4CC5-96D7-F639348C797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1441E1D-8DB8-46FD-9270-8E929F1FB466}">
      <dgm:prSet/>
      <dgm:spPr/>
      <dgm:t>
        <a:bodyPr/>
        <a:lstStyle/>
        <a:p>
          <a:r>
            <a:rPr lang="en-US" dirty="0"/>
            <a:t>"Mental Health in the Technology Workplace" by Emma Charlton, published in the Journal of Technology in Human Services in 2018. The paper discusses the factors that contribute to mental health issues in the tech industry, such as long working hours, high levels of stress and pressure, and a lack of work-life balance. The author argues that addressing these factors is crucial for improving mental health outcomes in the tech industry.</a:t>
          </a:r>
        </a:p>
      </dgm:t>
    </dgm:pt>
    <dgm:pt modelId="{E17B941C-7036-4D4A-96D2-C54C5CEC77B4}" type="parTrans" cxnId="{A6747FF5-0704-4A4E-9225-19EC72DF96D4}">
      <dgm:prSet/>
      <dgm:spPr/>
      <dgm:t>
        <a:bodyPr/>
        <a:lstStyle/>
        <a:p>
          <a:endParaRPr lang="en-US"/>
        </a:p>
      </dgm:t>
    </dgm:pt>
    <dgm:pt modelId="{D3F94CFD-791B-430D-8828-60D1AD110553}" type="sibTrans" cxnId="{A6747FF5-0704-4A4E-9225-19EC72DF96D4}">
      <dgm:prSet/>
      <dgm:spPr/>
      <dgm:t>
        <a:bodyPr/>
        <a:lstStyle/>
        <a:p>
          <a:endParaRPr lang="en-US"/>
        </a:p>
      </dgm:t>
    </dgm:pt>
    <dgm:pt modelId="{4FA33D35-9577-4DC9-AAE4-0ECD5D2679DB}">
      <dgm:prSet/>
      <dgm:spPr/>
      <dgm:t>
        <a:bodyPr/>
        <a:lstStyle/>
        <a:p>
          <a:r>
            <a:rPr lang="en-US" dirty="0"/>
            <a:t>"Mental Health in the Tech Industry: A Case Study" by Nadia Huq, published in the Journal of Business Case Studies in 2020. This paper presents a case study of a tech company that implemented a mental health initiative to support its employees. The study found that the initiative was successful in improving employee well-being and reducing stigma around mental health issues.</a:t>
          </a:r>
        </a:p>
      </dgm:t>
    </dgm:pt>
    <dgm:pt modelId="{DDD8E26B-35C4-41B3-88E7-E8B3BDAB5061}" type="parTrans" cxnId="{60568B22-CCB1-46CC-8653-E9BBB4239232}">
      <dgm:prSet/>
      <dgm:spPr/>
      <dgm:t>
        <a:bodyPr/>
        <a:lstStyle/>
        <a:p>
          <a:endParaRPr lang="en-US"/>
        </a:p>
      </dgm:t>
    </dgm:pt>
    <dgm:pt modelId="{E0F59335-D805-4C48-B92B-A5544B1549BD}" type="sibTrans" cxnId="{60568B22-CCB1-46CC-8653-E9BBB4239232}">
      <dgm:prSet/>
      <dgm:spPr/>
      <dgm:t>
        <a:bodyPr/>
        <a:lstStyle/>
        <a:p>
          <a:endParaRPr lang="en-US"/>
        </a:p>
      </dgm:t>
    </dgm:pt>
    <dgm:pt modelId="{30AEB531-D28E-4157-9733-187E3C87DC01}">
      <dgm:prSet/>
      <dgm:spPr/>
      <dgm:t>
        <a:bodyPr/>
        <a:lstStyle/>
        <a:p>
          <a:r>
            <a:rPr lang="en-US" dirty="0"/>
            <a:t>"Burnout in the Information Technology Sector" by Jocelyn Glass, published in the International Journal of Business and Social Science in 2014. The paper examines the prevalence of burnout among IT workers and the factors that contribute to it, such as high workload and a lack of social support. The author argues that addressing burnout is crucial for improving mental health outcomes in the tech industry.</a:t>
          </a:r>
        </a:p>
      </dgm:t>
    </dgm:pt>
    <dgm:pt modelId="{BAB64DAC-D58F-4793-8541-68AD5ED920B1}" type="parTrans" cxnId="{2E9042FD-0F63-4D9D-8BF5-732289B7AD9E}">
      <dgm:prSet/>
      <dgm:spPr/>
      <dgm:t>
        <a:bodyPr/>
        <a:lstStyle/>
        <a:p>
          <a:endParaRPr lang="en-US"/>
        </a:p>
      </dgm:t>
    </dgm:pt>
    <dgm:pt modelId="{E9396C66-4458-4AC6-9D79-4BF0D7A3CAE1}" type="sibTrans" cxnId="{2E9042FD-0F63-4D9D-8BF5-732289B7AD9E}">
      <dgm:prSet/>
      <dgm:spPr/>
      <dgm:t>
        <a:bodyPr/>
        <a:lstStyle/>
        <a:p>
          <a:endParaRPr lang="en-US"/>
        </a:p>
      </dgm:t>
    </dgm:pt>
    <dgm:pt modelId="{CB5E291A-EF42-4F31-A75E-89AF2B80112F}">
      <dgm:prSet/>
      <dgm:spPr/>
      <dgm:t>
        <a:bodyPr/>
        <a:lstStyle/>
        <a:p>
          <a:r>
            <a:rPr lang="en-US" dirty="0"/>
            <a:t>"Mental Health Stigma in the Computer Science Field" by Stephanie Lee and Adriana Kezar, published in the Journal of Women and Minorities in Science and Engineering in 2017. The paper examines the stigma surrounding mental health issues in the computer science field, particularly among women and minority groups. The authors argue that addressing stigma is crucial for creating a more inclusive and supportive work environment for all employees.</a:t>
          </a:r>
        </a:p>
      </dgm:t>
    </dgm:pt>
    <dgm:pt modelId="{122DB195-0BFE-4683-A223-6ECCC2A83348}" type="parTrans" cxnId="{397B273D-094D-481F-8CCA-A75F7FAC855D}">
      <dgm:prSet/>
      <dgm:spPr/>
      <dgm:t>
        <a:bodyPr/>
        <a:lstStyle/>
        <a:p>
          <a:endParaRPr lang="en-US"/>
        </a:p>
      </dgm:t>
    </dgm:pt>
    <dgm:pt modelId="{5F9A8143-8B82-4670-831C-2E21E3A8815E}" type="sibTrans" cxnId="{397B273D-094D-481F-8CCA-A75F7FAC855D}">
      <dgm:prSet/>
      <dgm:spPr/>
      <dgm:t>
        <a:bodyPr/>
        <a:lstStyle/>
        <a:p>
          <a:endParaRPr lang="en-US"/>
        </a:p>
      </dgm:t>
    </dgm:pt>
    <dgm:pt modelId="{E2E9B514-2AA9-4857-AE28-D9C1EBFAFBD6}">
      <dgm:prSet/>
      <dgm:spPr/>
      <dgm:t>
        <a:bodyPr/>
        <a:lstStyle/>
        <a:p>
          <a:r>
            <a:rPr lang="en-US" dirty="0"/>
            <a:t>"A Systematic Literature Review of Mental Health Interventions in the Information and Communications Technology Workplace" by Tanuja Singh, published in the International Journal of Workplace Health Management in 2019. This paper presents a systematic review of the literature on mental health interventions in the tech industry. The study found that interventions such as mindfulness training and cognitive-</a:t>
          </a:r>
          <a:r>
            <a:rPr lang="en-US" dirty="0" err="1"/>
            <a:t>behavioural</a:t>
          </a:r>
          <a:r>
            <a:rPr lang="en-US" dirty="0"/>
            <a:t> therapy can be effective in improving mental health outcomes for tech employees.</a:t>
          </a:r>
        </a:p>
      </dgm:t>
    </dgm:pt>
    <dgm:pt modelId="{A98AB51B-E285-4AE2-84B7-21533DBDD072}" type="parTrans" cxnId="{A8EDEF07-D69B-4DCB-8F72-662A8439B981}">
      <dgm:prSet/>
      <dgm:spPr/>
      <dgm:t>
        <a:bodyPr/>
        <a:lstStyle/>
        <a:p>
          <a:endParaRPr lang="en-US"/>
        </a:p>
      </dgm:t>
    </dgm:pt>
    <dgm:pt modelId="{1957EFDD-5A44-416F-A203-F26D7B0B737A}" type="sibTrans" cxnId="{A8EDEF07-D69B-4DCB-8F72-662A8439B981}">
      <dgm:prSet/>
      <dgm:spPr/>
      <dgm:t>
        <a:bodyPr/>
        <a:lstStyle/>
        <a:p>
          <a:endParaRPr lang="en-US"/>
        </a:p>
      </dgm:t>
    </dgm:pt>
    <dgm:pt modelId="{5357536A-37F2-42A6-82C7-64C7600FA587}" type="pres">
      <dgm:prSet presAssocID="{F71D015C-4763-4CC5-96D7-F639348C7974}" presName="vert0" presStyleCnt="0">
        <dgm:presLayoutVars>
          <dgm:dir/>
          <dgm:animOne val="branch"/>
          <dgm:animLvl val="lvl"/>
        </dgm:presLayoutVars>
      </dgm:prSet>
      <dgm:spPr/>
    </dgm:pt>
    <dgm:pt modelId="{3285D926-8165-4FC2-BC77-892FD9DBDCF9}" type="pres">
      <dgm:prSet presAssocID="{91441E1D-8DB8-46FD-9270-8E929F1FB466}" presName="thickLine" presStyleLbl="alignNode1" presStyleIdx="0" presStyleCnt="5"/>
      <dgm:spPr/>
    </dgm:pt>
    <dgm:pt modelId="{CFC08FAF-C096-42CD-84D8-2986BC3E9D1E}" type="pres">
      <dgm:prSet presAssocID="{91441E1D-8DB8-46FD-9270-8E929F1FB466}" presName="horz1" presStyleCnt="0"/>
      <dgm:spPr/>
    </dgm:pt>
    <dgm:pt modelId="{1D4A589B-3FDB-4F34-95C0-8A050A53DC0F}" type="pres">
      <dgm:prSet presAssocID="{91441E1D-8DB8-46FD-9270-8E929F1FB466}" presName="tx1" presStyleLbl="revTx" presStyleIdx="0" presStyleCnt="5"/>
      <dgm:spPr/>
    </dgm:pt>
    <dgm:pt modelId="{B55220A7-6BCB-4C86-AF4B-84029978C6EC}" type="pres">
      <dgm:prSet presAssocID="{91441E1D-8DB8-46FD-9270-8E929F1FB466}" presName="vert1" presStyleCnt="0"/>
      <dgm:spPr/>
    </dgm:pt>
    <dgm:pt modelId="{B8A74C97-486D-4405-81C4-B488F0254B9D}" type="pres">
      <dgm:prSet presAssocID="{4FA33D35-9577-4DC9-AAE4-0ECD5D2679DB}" presName="thickLine" presStyleLbl="alignNode1" presStyleIdx="1" presStyleCnt="5"/>
      <dgm:spPr/>
    </dgm:pt>
    <dgm:pt modelId="{E7D1C9BE-2C32-41BB-A41F-B4E55B56976C}" type="pres">
      <dgm:prSet presAssocID="{4FA33D35-9577-4DC9-AAE4-0ECD5D2679DB}" presName="horz1" presStyleCnt="0"/>
      <dgm:spPr/>
    </dgm:pt>
    <dgm:pt modelId="{FEA62EC7-C540-48A8-A500-1D390FC6F76C}" type="pres">
      <dgm:prSet presAssocID="{4FA33D35-9577-4DC9-AAE4-0ECD5D2679DB}" presName="tx1" presStyleLbl="revTx" presStyleIdx="1" presStyleCnt="5"/>
      <dgm:spPr/>
    </dgm:pt>
    <dgm:pt modelId="{F20F5E86-6684-4AA5-B990-B0A0634FBCED}" type="pres">
      <dgm:prSet presAssocID="{4FA33D35-9577-4DC9-AAE4-0ECD5D2679DB}" presName="vert1" presStyleCnt="0"/>
      <dgm:spPr/>
    </dgm:pt>
    <dgm:pt modelId="{10E9E88D-B414-4EF8-A6C7-BFF3C486E9C4}" type="pres">
      <dgm:prSet presAssocID="{30AEB531-D28E-4157-9733-187E3C87DC01}" presName="thickLine" presStyleLbl="alignNode1" presStyleIdx="2" presStyleCnt="5"/>
      <dgm:spPr/>
    </dgm:pt>
    <dgm:pt modelId="{3DC17CAE-AC85-45B6-8FD8-206BFAEE1C6A}" type="pres">
      <dgm:prSet presAssocID="{30AEB531-D28E-4157-9733-187E3C87DC01}" presName="horz1" presStyleCnt="0"/>
      <dgm:spPr/>
    </dgm:pt>
    <dgm:pt modelId="{EF0A0DB5-5748-4621-BF09-1F46C7381D53}" type="pres">
      <dgm:prSet presAssocID="{30AEB531-D28E-4157-9733-187E3C87DC01}" presName="tx1" presStyleLbl="revTx" presStyleIdx="2" presStyleCnt="5"/>
      <dgm:spPr/>
    </dgm:pt>
    <dgm:pt modelId="{BEE7CDA4-2C8B-4D15-8ABB-10594C73130C}" type="pres">
      <dgm:prSet presAssocID="{30AEB531-D28E-4157-9733-187E3C87DC01}" presName="vert1" presStyleCnt="0"/>
      <dgm:spPr/>
    </dgm:pt>
    <dgm:pt modelId="{49E9C173-B33D-4C03-B8D2-17273BDCEA21}" type="pres">
      <dgm:prSet presAssocID="{CB5E291A-EF42-4F31-A75E-89AF2B80112F}" presName="thickLine" presStyleLbl="alignNode1" presStyleIdx="3" presStyleCnt="5"/>
      <dgm:spPr/>
    </dgm:pt>
    <dgm:pt modelId="{32CBA1F0-BD77-4369-AED5-7C044D4D98CD}" type="pres">
      <dgm:prSet presAssocID="{CB5E291A-EF42-4F31-A75E-89AF2B80112F}" presName="horz1" presStyleCnt="0"/>
      <dgm:spPr/>
    </dgm:pt>
    <dgm:pt modelId="{E86E8A87-738F-43CB-927A-337B9B8C17AF}" type="pres">
      <dgm:prSet presAssocID="{CB5E291A-EF42-4F31-A75E-89AF2B80112F}" presName="tx1" presStyleLbl="revTx" presStyleIdx="3" presStyleCnt="5"/>
      <dgm:spPr/>
    </dgm:pt>
    <dgm:pt modelId="{4B710133-6F8E-4D7B-BF31-BE0A78450292}" type="pres">
      <dgm:prSet presAssocID="{CB5E291A-EF42-4F31-A75E-89AF2B80112F}" presName="vert1" presStyleCnt="0"/>
      <dgm:spPr/>
    </dgm:pt>
    <dgm:pt modelId="{C1AC504E-009C-4A3C-870B-750BED497212}" type="pres">
      <dgm:prSet presAssocID="{E2E9B514-2AA9-4857-AE28-D9C1EBFAFBD6}" presName="thickLine" presStyleLbl="alignNode1" presStyleIdx="4" presStyleCnt="5"/>
      <dgm:spPr/>
    </dgm:pt>
    <dgm:pt modelId="{D09EBB29-3C26-4D25-8B48-27CCC4D654D4}" type="pres">
      <dgm:prSet presAssocID="{E2E9B514-2AA9-4857-AE28-D9C1EBFAFBD6}" presName="horz1" presStyleCnt="0"/>
      <dgm:spPr/>
    </dgm:pt>
    <dgm:pt modelId="{4B97620B-CBED-44F1-988B-7721AA00209A}" type="pres">
      <dgm:prSet presAssocID="{E2E9B514-2AA9-4857-AE28-D9C1EBFAFBD6}" presName="tx1" presStyleLbl="revTx" presStyleIdx="4" presStyleCnt="5"/>
      <dgm:spPr/>
    </dgm:pt>
    <dgm:pt modelId="{55C295A6-D62F-48E9-8A74-2919BAE9B03F}" type="pres">
      <dgm:prSet presAssocID="{E2E9B514-2AA9-4857-AE28-D9C1EBFAFBD6}" presName="vert1" presStyleCnt="0"/>
      <dgm:spPr/>
    </dgm:pt>
  </dgm:ptLst>
  <dgm:cxnLst>
    <dgm:cxn modelId="{A67F9806-09E1-446C-B4C7-A20F0D9BAFCE}" type="presOf" srcId="{30AEB531-D28E-4157-9733-187E3C87DC01}" destId="{EF0A0DB5-5748-4621-BF09-1F46C7381D53}" srcOrd="0" destOrd="0" presId="urn:microsoft.com/office/officeart/2008/layout/LinedList"/>
    <dgm:cxn modelId="{A8EDEF07-D69B-4DCB-8F72-662A8439B981}" srcId="{F71D015C-4763-4CC5-96D7-F639348C7974}" destId="{E2E9B514-2AA9-4857-AE28-D9C1EBFAFBD6}" srcOrd="4" destOrd="0" parTransId="{A98AB51B-E285-4AE2-84B7-21533DBDD072}" sibTransId="{1957EFDD-5A44-416F-A203-F26D7B0B737A}"/>
    <dgm:cxn modelId="{60568B22-CCB1-46CC-8653-E9BBB4239232}" srcId="{F71D015C-4763-4CC5-96D7-F639348C7974}" destId="{4FA33D35-9577-4DC9-AAE4-0ECD5D2679DB}" srcOrd="1" destOrd="0" parTransId="{DDD8E26B-35C4-41B3-88E7-E8B3BDAB5061}" sibTransId="{E0F59335-D805-4C48-B92B-A5544B1549BD}"/>
    <dgm:cxn modelId="{526AD025-9F63-4642-9BEF-C14179F75796}" type="presOf" srcId="{F71D015C-4763-4CC5-96D7-F639348C7974}" destId="{5357536A-37F2-42A6-82C7-64C7600FA587}" srcOrd="0" destOrd="0" presId="urn:microsoft.com/office/officeart/2008/layout/LinedList"/>
    <dgm:cxn modelId="{397B273D-094D-481F-8CCA-A75F7FAC855D}" srcId="{F71D015C-4763-4CC5-96D7-F639348C7974}" destId="{CB5E291A-EF42-4F31-A75E-89AF2B80112F}" srcOrd="3" destOrd="0" parTransId="{122DB195-0BFE-4683-A223-6ECCC2A83348}" sibTransId="{5F9A8143-8B82-4670-831C-2E21E3A8815E}"/>
    <dgm:cxn modelId="{8705AE5A-BB5D-4F15-AE8A-5C805B6544EB}" type="presOf" srcId="{CB5E291A-EF42-4F31-A75E-89AF2B80112F}" destId="{E86E8A87-738F-43CB-927A-337B9B8C17AF}" srcOrd="0" destOrd="0" presId="urn:microsoft.com/office/officeart/2008/layout/LinedList"/>
    <dgm:cxn modelId="{3F7CDE8D-CA71-4E0E-B3B5-575BE93DD64F}" type="presOf" srcId="{E2E9B514-2AA9-4857-AE28-D9C1EBFAFBD6}" destId="{4B97620B-CBED-44F1-988B-7721AA00209A}" srcOrd="0" destOrd="0" presId="urn:microsoft.com/office/officeart/2008/layout/LinedList"/>
    <dgm:cxn modelId="{1BA11D90-AF29-4091-B8C9-17B742AD5EBF}" type="presOf" srcId="{4FA33D35-9577-4DC9-AAE4-0ECD5D2679DB}" destId="{FEA62EC7-C540-48A8-A500-1D390FC6F76C}" srcOrd="0" destOrd="0" presId="urn:microsoft.com/office/officeart/2008/layout/LinedList"/>
    <dgm:cxn modelId="{7827E7BF-54C5-4058-8C7C-00E5009BC302}" type="presOf" srcId="{91441E1D-8DB8-46FD-9270-8E929F1FB466}" destId="{1D4A589B-3FDB-4F34-95C0-8A050A53DC0F}" srcOrd="0" destOrd="0" presId="urn:microsoft.com/office/officeart/2008/layout/LinedList"/>
    <dgm:cxn modelId="{A6747FF5-0704-4A4E-9225-19EC72DF96D4}" srcId="{F71D015C-4763-4CC5-96D7-F639348C7974}" destId="{91441E1D-8DB8-46FD-9270-8E929F1FB466}" srcOrd="0" destOrd="0" parTransId="{E17B941C-7036-4D4A-96D2-C54C5CEC77B4}" sibTransId="{D3F94CFD-791B-430D-8828-60D1AD110553}"/>
    <dgm:cxn modelId="{2E9042FD-0F63-4D9D-8BF5-732289B7AD9E}" srcId="{F71D015C-4763-4CC5-96D7-F639348C7974}" destId="{30AEB531-D28E-4157-9733-187E3C87DC01}" srcOrd="2" destOrd="0" parTransId="{BAB64DAC-D58F-4793-8541-68AD5ED920B1}" sibTransId="{E9396C66-4458-4AC6-9D79-4BF0D7A3CAE1}"/>
    <dgm:cxn modelId="{C644DF12-5653-4895-968D-DE39A4E4384E}" type="presParOf" srcId="{5357536A-37F2-42A6-82C7-64C7600FA587}" destId="{3285D926-8165-4FC2-BC77-892FD9DBDCF9}" srcOrd="0" destOrd="0" presId="urn:microsoft.com/office/officeart/2008/layout/LinedList"/>
    <dgm:cxn modelId="{5F0085A9-F12D-4CB7-8C6A-2A1C1E71C7A0}" type="presParOf" srcId="{5357536A-37F2-42A6-82C7-64C7600FA587}" destId="{CFC08FAF-C096-42CD-84D8-2986BC3E9D1E}" srcOrd="1" destOrd="0" presId="urn:microsoft.com/office/officeart/2008/layout/LinedList"/>
    <dgm:cxn modelId="{BB78CC1B-CD98-4FF5-9A66-59A30DC51D33}" type="presParOf" srcId="{CFC08FAF-C096-42CD-84D8-2986BC3E9D1E}" destId="{1D4A589B-3FDB-4F34-95C0-8A050A53DC0F}" srcOrd="0" destOrd="0" presId="urn:microsoft.com/office/officeart/2008/layout/LinedList"/>
    <dgm:cxn modelId="{C2B6D9C5-7883-48CB-961A-1A3224AD50C4}" type="presParOf" srcId="{CFC08FAF-C096-42CD-84D8-2986BC3E9D1E}" destId="{B55220A7-6BCB-4C86-AF4B-84029978C6EC}" srcOrd="1" destOrd="0" presId="urn:microsoft.com/office/officeart/2008/layout/LinedList"/>
    <dgm:cxn modelId="{D2A56F28-3E96-49C2-8B21-008B7F5994CC}" type="presParOf" srcId="{5357536A-37F2-42A6-82C7-64C7600FA587}" destId="{B8A74C97-486D-4405-81C4-B488F0254B9D}" srcOrd="2" destOrd="0" presId="urn:microsoft.com/office/officeart/2008/layout/LinedList"/>
    <dgm:cxn modelId="{650E15F4-55AE-4F23-B668-40324AB54DF8}" type="presParOf" srcId="{5357536A-37F2-42A6-82C7-64C7600FA587}" destId="{E7D1C9BE-2C32-41BB-A41F-B4E55B56976C}" srcOrd="3" destOrd="0" presId="urn:microsoft.com/office/officeart/2008/layout/LinedList"/>
    <dgm:cxn modelId="{491D9B6B-3FA6-4B9D-B025-225329810704}" type="presParOf" srcId="{E7D1C9BE-2C32-41BB-A41F-B4E55B56976C}" destId="{FEA62EC7-C540-48A8-A500-1D390FC6F76C}" srcOrd="0" destOrd="0" presId="urn:microsoft.com/office/officeart/2008/layout/LinedList"/>
    <dgm:cxn modelId="{666C5F1F-AD7B-49B2-AD22-54F67C98E777}" type="presParOf" srcId="{E7D1C9BE-2C32-41BB-A41F-B4E55B56976C}" destId="{F20F5E86-6684-4AA5-B990-B0A0634FBCED}" srcOrd="1" destOrd="0" presId="urn:microsoft.com/office/officeart/2008/layout/LinedList"/>
    <dgm:cxn modelId="{C8F1B6C7-DF0D-4637-A744-D834D1A43E6C}" type="presParOf" srcId="{5357536A-37F2-42A6-82C7-64C7600FA587}" destId="{10E9E88D-B414-4EF8-A6C7-BFF3C486E9C4}" srcOrd="4" destOrd="0" presId="urn:microsoft.com/office/officeart/2008/layout/LinedList"/>
    <dgm:cxn modelId="{863B8DC5-CE34-4E18-9519-4A4B7F3B94C3}" type="presParOf" srcId="{5357536A-37F2-42A6-82C7-64C7600FA587}" destId="{3DC17CAE-AC85-45B6-8FD8-206BFAEE1C6A}" srcOrd="5" destOrd="0" presId="urn:microsoft.com/office/officeart/2008/layout/LinedList"/>
    <dgm:cxn modelId="{4842399B-8CD5-4682-86A8-4B5E879CCA33}" type="presParOf" srcId="{3DC17CAE-AC85-45B6-8FD8-206BFAEE1C6A}" destId="{EF0A0DB5-5748-4621-BF09-1F46C7381D53}" srcOrd="0" destOrd="0" presId="urn:microsoft.com/office/officeart/2008/layout/LinedList"/>
    <dgm:cxn modelId="{2D5FD41D-7E8B-436F-A19E-5A8A2C08CB87}" type="presParOf" srcId="{3DC17CAE-AC85-45B6-8FD8-206BFAEE1C6A}" destId="{BEE7CDA4-2C8B-4D15-8ABB-10594C73130C}" srcOrd="1" destOrd="0" presId="urn:microsoft.com/office/officeart/2008/layout/LinedList"/>
    <dgm:cxn modelId="{795F804A-B47C-4437-99AB-F1C5CD37A4D1}" type="presParOf" srcId="{5357536A-37F2-42A6-82C7-64C7600FA587}" destId="{49E9C173-B33D-4C03-B8D2-17273BDCEA21}" srcOrd="6" destOrd="0" presId="urn:microsoft.com/office/officeart/2008/layout/LinedList"/>
    <dgm:cxn modelId="{8D5A8243-9F18-4669-AA3E-44350E77D552}" type="presParOf" srcId="{5357536A-37F2-42A6-82C7-64C7600FA587}" destId="{32CBA1F0-BD77-4369-AED5-7C044D4D98CD}" srcOrd="7" destOrd="0" presId="urn:microsoft.com/office/officeart/2008/layout/LinedList"/>
    <dgm:cxn modelId="{DEA85534-3A65-47BC-A375-E903099B9886}" type="presParOf" srcId="{32CBA1F0-BD77-4369-AED5-7C044D4D98CD}" destId="{E86E8A87-738F-43CB-927A-337B9B8C17AF}" srcOrd="0" destOrd="0" presId="urn:microsoft.com/office/officeart/2008/layout/LinedList"/>
    <dgm:cxn modelId="{5ABEBEE3-12BC-4993-B7DD-43F5634B0D3E}" type="presParOf" srcId="{32CBA1F0-BD77-4369-AED5-7C044D4D98CD}" destId="{4B710133-6F8E-4D7B-BF31-BE0A78450292}" srcOrd="1" destOrd="0" presId="urn:microsoft.com/office/officeart/2008/layout/LinedList"/>
    <dgm:cxn modelId="{E8E3EC51-6648-4496-8864-D350A8FC911B}" type="presParOf" srcId="{5357536A-37F2-42A6-82C7-64C7600FA587}" destId="{C1AC504E-009C-4A3C-870B-750BED497212}" srcOrd="8" destOrd="0" presId="urn:microsoft.com/office/officeart/2008/layout/LinedList"/>
    <dgm:cxn modelId="{69B284F6-9367-4031-AC0D-87CE74EE0BF6}" type="presParOf" srcId="{5357536A-37F2-42A6-82C7-64C7600FA587}" destId="{D09EBB29-3C26-4D25-8B48-27CCC4D654D4}" srcOrd="9" destOrd="0" presId="urn:microsoft.com/office/officeart/2008/layout/LinedList"/>
    <dgm:cxn modelId="{544D346E-9665-4618-B63D-5D1573E9E998}" type="presParOf" srcId="{D09EBB29-3C26-4D25-8B48-27CCC4D654D4}" destId="{4B97620B-CBED-44F1-988B-7721AA00209A}" srcOrd="0" destOrd="0" presId="urn:microsoft.com/office/officeart/2008/layout/LinedList"/>
    <dgm:cxn modelId="{CCB46C15-1808-4491-AD17-28AC8DA9924F}" type="presParOf" srcId="{D09EBB29-3C26-4D25-8B48-27CCC4D654D4}" destId="{55C295A6-D62F-48E9-8A74-2919BAE9B03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D015C-4763-4CC5-96D7-F639348C7974}"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91441E1D-8DB8-46FD-9270-8E929F1FB466}">
      <dgm:prSet/>
      <dgm:spPr/>
      <dgm:t>
        <a:bodyPr/>
        <a:lstStyle/>
        <a:p>
          <a:pPr rtl="0"/>
          <a:r>
            <a:rPr lang="en-US" dirty="0"/>
            <a:t>"More research is needed: While there has been significant research on mental health in </a:t>
          </a:r>
          <a:r>
            <a:rPr lang="en-US" dirty="0">
              <a:latin typeface="Calibri Light" panose="020F0302020204030204"/>
            </a:rPr>
            <a:t>thetech</a:t>
          </a:r>
          <a:r>
            <a:rPr lang="en-US" dirty="0"/>
            <a:t> industry, more research is needed to fully understand the issue and develop effective interventions. This includes research on the effectiveness of different types of mental health interventions, as well as research on the impact of remote work on employee mental health.</a:t>
          </a:r>
        </a:p>
      </dgm:t>
    </dgm:pt>
    <dgm:pt modelId="{E17B941C-7036-4D4A-96D2-C54C5CEC77B4}" type="parTrans" cxnId="{A6747FF5-0704-4A4E-9225-19EC72DF96D4}">
      <dgm:prSet/>
      <dgm:spPr/>
      <dgm:t>
        <a:bodyPr/>
        <a:lstStyle/>
        <a:p>
          <a:endParaRPr lang="en-US"/>
        </a:p>
      </dgm:t>
    </dgm:pt>
    <dgm:pt modelId="{D3F94CFD-791B-430D-8828-60D1AD110553}" type="sibTrans" cxnId="{A6747FF5-0704-4A4E-9225-19EC72DF96D4}">
      <dgm:prSet/>
      <dgm:spPr/>
      <dgm:t>
        <a:bodyPr/>
        <a:lstStyle/>
        <a:p>
          <a:endParaRPr lang="en-US"/>
        </a:p>
      </dgm:t>
    </dgm:pt>
    <dgm:pt modelId="{4FA33D35-9577-4DC9-AAE4-0ECD5D2679DB}">
      <dgm:prSet/>
      <dgm:spPr/>
      <dgm:t>
        <a:bodyPr/>
        <a:lstStyle/>
        <a:p>
          <a:pPr rtl="0"/>
          <a:r>
            <a:rPr lang="en-US" dirty="0"/>
            <a:t>Mental health issues are common: Research consistently shows that mental health issues such as anxiety, depression, and burnout are prevalent among tech industry employees. Factors </a:t>
          </a:r>
          <a:r>
            <a:rPr lang="en-US" dirty="0">
              <a:latin typeface="Calibri Light" panose="020F0302020204030204"/>
            </a:rPr>
            <a:t>suchas </a:t>
          </a:r>
          <a:r>
            <a:rPr lang="en-US" dirty="0"/>
            <a:t>high workload, pressure to perform, and a lack of work-life balance can contribute to these issues.</a:t>
          </a:r>
        </a:p>
      </dgm:t>
    </dgm:pt>
    <dgm:pt modelId="{DDD8E26B-35C4-41B3-88E7-E8B3BDAB5061}" type="parTrans" cxnId="{60568B22-CCB1-46CC-8653-E9BBB4239232}">
      <dgm:prSet/>
      <dgm:spPr/>
      <dgm:t>
        <a:bodyPr/>
        <a:lstStyle/>
        <a:p>
          <a:endParaRPr lang="en-US"/>
        </a:p>
      </dgm:t>
    </dgm:pt>
    <dgm:pt modelId="{E0F59335-D805-4C48-B92B-A5544B1549BD}" type="sibTrans" cxnId="{60568B22-CCB1-46CC-8653-E9BBB4239232}">
      <dgm:prSet/>
      <dgm:spPr/>
      <dgm:t>
        <a:bodyPr/>
        <a:lstStyle/>
        <a:p>
          <a:endParaRPr lang="en-US"/>
        </a:p>
      </dgm:t>
    </dgm:pt>
    <dgm:pt modelId="{30AEB531-D28E-4157-9733-187E3C87DC01}">
      <dgm:prSet/>
      <dgm:spPr/>
      <dgm:t>
        <a:bodyPr/>
        <a:lstStyle/>
        <a:p>
          <a:pPr rtl="0"/>
          <a:r>
            <a:rPr lang="en-US" dirty="0"/>
            <a:t>Remote work presents new challenges: The COVID-19 pandemic has led to a significant increase in remote work in the tech industry, which can present new challenges for employee mental health. Factors such as social isolation, blurred boundaries between work and personal life, and increased workload can contribute to stress and burnout.</a:t>
          </a:r>
        </a:p>
      </dgm:t>
    </dgm:pt>
    <dgm:pt modelId="{BAB64DAC-D58F-4793-8541-68AD5ED920B1}" type="parTrans" cxnId="{2E9042FD-0F63-4D9D-8BF5-732289B7AD9E}">
      <dgm:prSet/>
      <dgm:spPr/>
      <dgm:t>
        <a:bodyPr/>
        <a:lstStyle/>
        <a:p>
          <a:endParaRPr lang="en-US"/>
        </a:p>
      </dgm:t>
    </dgm:pt>
    <dgm:pt modelId="{E9396C66-4458-4AC6-9D79-4BF0D7A3CAE1}" type="sibTrans" cxnId="{2E9042FD-0F63-4D9D-8BF5-732289B7AD9E}">
      <dgm:prSet/>
      <dgm:spPr/>
      <dgm:t>
        <a:bodyPr/>
        <a:lstStyle/>
        <a:p>
          <a:endParaRPr lang="en-US"/>
        </a:p>
      </dgm:t>
    </dgm:pt>
    <dgm:pt modelId="{CB5E291A-EF42-4F31-A75E-89AF2B80112F}">
      <dgm:prSet/>
      <dgm:spPr/>
      <dgm:t>
        <a:bodyPr/>
        <a:lstStyle/>
        <a:p>
          <a:pPr rtl="0"/>
          <a:r>
            <a:rPr lang="en-US" dirty="0"/>
            <a:t>Employers are taking action: Many tech companies are implementing initiatives to support employee mental health, such as providing mental health resources, promoting work-life balance, and reducing stigma through education and awareness campaigns.</a:t>
          </a:r>
        </a:p>
      </dgm:t>
    </dgm:pt>
    <dgm:pt modelId="{122DB195-0BFE-4683-A223-6ECCC2A83348}" type="parTrans" cxnId="{397B273D-094D-481F-8CCA-A75F7FAC855D}">
      <dgm:prSet/>
      <dgm:spPr/>
      <dgm:t>
        <a:bodyPr/>
        <a:lstStyle/>
        <a:p>
          <a:endParaRPr lang="en-US"/>
        </a:p>
      </dgm:t>
    </dgm:pt>
    <dgm:pt modelId="{5F9A8143-8B82-4670-831C-2E21E3A8815E}" type="sibTrans" cxnId="{397B273D-094D-481F-8CCA-A75F7FAC855D}">
      <dgm:prSet/>
      <dgm:spPr/>
      <dgm:t>
        <a:bodyPr/>
        <a:lstStyle/>
        <a:p>
          <a:endParaRPr lang="en-US"/>
        </a:p>
      </dgm:t>
    </dgm:pt>
    <dgm:pt modelId="{E2E9B514-2AA9-4857-AE28-D9C1EBFAFBD6}">
      <dgm:prSet/>
      <dgm:spPr/>
      <dgm:t>
        <a:bodyPr/>
        <a:lstStyle/>
        <a:p>
          <a:pPr rtl="0"/>
          <a:r>
            <a:rPr lang="en-US" dirty="0"/>
            <a:t>Stigma remains a barrier: Despite increased awareness and efforts to address mental health in the tech industry, stigma remains a significant barrier to seeking help. Many employees may feel reluctant to disclose mental health issues or seek treatment due to fear of negative repercussions at work.</a:t>
          </a:r>
        </a:p>
      </dgm:t>
    </dgm:pt>
    <dgm:pt modelId="{A98AB51B-E285-4AE2-84B7-21533DBDD072}" type="parTrans" cxnId="{A8EDEF07-D69B-4DCB-8F72-662A8439B981}">
      <dgm:prSet/>
      <dgm:spPr/>
      <dgm:t>
        <a:bodyPr/>
        <a:lstStyle/>
        <a:p>
          <a:endParaRPr lang="en-US"/>
        </a:p>
      </dgm:t>
    </dgm:pt>
    <dgm:pt modelId="{1957EFDD-5A44-416F-A203-F26D7B0B737A}" type="sibTrans" cxnId="{A8EDEF07-D69B-4DCB-8F72-662A8439B981}">
      <dgm:prSet/>
      <dgm:spPr/>
      <dgm:t>
        <a:bodyPr/>
        <a:lstStyle/>
        <a:p>
          <a:endParaRPr lang="en-US"/>
        </a:p>
      </dgm:t>
    </dgm:pt>
    <dgm:pt modelId="{A771D4B7-C49A-4268-8C97-47E1DDD53565}" type="pres">
      <dgm:prSet presAssocID="{F71D015C-4763-4CC5-96D7-F639348C7974}" presName="outerComposite" presStyleCnt="0">
        <dgm:presLayoutVars>
          <dgm:chMax val="5"/>
          <dgm:dir/>
          <dgm:resizeHandles val="exact"/>
        </dgm:presLayoutVars>
      </dgm:prSet>
      <dgm:spPr/>
    </dgm:pt>
    <dgm:pt modelId="{2BDF5FA7-C65B-4601-92E9-9308BA13DA93}" type="pres">
      <dgm:prSet presAssocID="{F71D015C-4763-4CC5-96D7-F639348C7974}" presName="dummyMaxCanvas" presStyleCnt="0">
        <dgm:presLayoutVars/>
      </dgm:prSet>
      <dgm:spPr/>
    </dgm:pt>
    <dgm:pt modelId="{1AF0149D-47D7-4141-8D80-47F00FED1BA3}" type="pres">
      <dgm:prSet presAssocID="{F71D015C-4763-4CC5-96D7-F639348C7974}" presName="FiveNodes_1" presStyleLbl="node1" presStyleIdx="0" presStyleCnt="5">
        <dgm:presLayoutVars>
          <dgm:bulletEnabled val="1"/>
        </dgm:presLayoutVars>
      </dgm:prSet>
      <dgm:spPr/>
    </dgm:pt>
    <dgm:pt modelId="{26812E92-F3CB-487E-90D9-A114CFE41DB4}" type="pres">
      <dgm:prSet presAssocID="{F71D015C-4763-4CC5-96D7-F639348C7974}" presName="FiveNodes_2" presStyleLbl="node1" presStyleIdx="1" presStyleCnt="5">
        <dgm:presLayoutVars>
          <dgm:bulletEnabled val="1"/>
        </dgm:presLayoutVars>
      </dgm:prSet>
      <dgm:spPr/>
    </dgm:pt>
    <dgm:pt modelId="{8E26F570-0C26-4BB7-98A8-6CFCF7F64260}" type="pres">
      <dgm:prSet presAssocID="{F71D015C-4763-4CC5-96D7-F639348C7974}" presName="FiveNodes_3" presStyleLbl="node1" presStyleIdx="2" presStyleCnt="5">
        <dgm:presLayoutVars>
          <dgm:bulletEnabled val="1"/>
        </dgm:presLayoutVars>
      </dgm:prSet>
      <dgm:spPr/>
    </dgm:pt>
    <dgm:pt modelId="{FC684B0C-F1CD-4004-8275-EC8B164E2BB9}" type="pres">
      <dgm:prSet presAssocID="{F71D015C-4763-4CC5-96D7-F639348C7974}" presName="FiveNodes_4" presStyleLbl="node1" presStyleIdx="3" presStyleCnt="5">
        <dgm:presLayoutVars>
          <dgm:bulletEnabled val="1"/>
        </dgm:presLayoutVars>
      </dgm:prSet>
      <dgm:spPr/>
    </dgm:pt>
    <dgm:pt modelId="{7EA34DDC-3EBE-4BA8-AE60-59B98B71DAFC}" type="pres">
      <dgm:prSet presAssocID="{F71D015C-4763-4CC5-96D7-F639348C7974}" presName="FiveNodes_5" presStyleLbl="node1" presStyleIdx="4" presStyleCnt="5">
        <dgm:presLayoutVars>
          <dgm:bulletEnabled val="1"/>
        </dgm:presLayoutVars>
      </dgm:prSet>
      <dgm:spPr/>
    </dgm:pt>
    <dgm:pt modelId="{21B7F787-5C5C-4747-9BE3-B1387D726720}" type="pres">
      <dgm:prSet presAssocID="{F71D015C-4763-4CC5-96D7-F639348C7974}" presName="FiveConn_1-2" presStyleLbl="fgAccFollowNode1" presStyleIdx="0" presStyleCnt="4">
        <dgm:presLayoutVars>
          <dgm:bulletEnabled val="1"/>
        </dgm:presLayoutVars>
      </dgm:prSet>
      <dgm:spPr/>
    </dgm:pt>
    <dgm:pt modelId="{025244CA-D9A8-4252-AEA9-19073CCDF95F}" type="pres">
      <dgm:prSet presAssocID="{F71D015C-4763-4CC5-96D7-F639348C7974}" presName="FiveConn_2-3" presStyleLbl="fgAccFollowNode1" presStyleIdx="1" presStyleCnt="4">
        <dgm:presLayoutVars>
          <dgm:bulletEnabled val="1"/>
        </dgm:presLayoutVars>
      </dgm:prSet>
      <dgm:spPr/>
    </dgm:pt>
    <dgm:pt modelId="{1D9F3BE1-CB1B-4A47-9FA7-8769C08A3E95}" type="pres">
      <dgm:prSet presAssocID="{F71D015C-4763-4CC5-96D7-F639348C7974}" presName="FiveConn_3-4" presStyleLbl="fgAccFollowNode1" presStyleIdx="2" presStyleCnt="4">
        <dgm:presLayoutVars>
          <dgm:bulletEnabled val="1"/>
        </dgm:presLayoutVars>
      </dgm:prSet>
      <dgm:spPr/>
    </dgm:pt>
    <dgm:pt modelId="{45884B55-6687-4D1F-95CF-58D25994396F}" type="pres">
      <dgm:prSet presAssocID="{F71D015C-4763-4CC5-96D7-F639348C7974}" presName="FiveConn_4-5" presStyleLbl="fgAccFollowNode1" presStyleIdx="3" presStyleCnt="4">
        <dgm:presLayoutVars>
          <dgm:bulletEnabled val="1"/>
        </dgm:presLayoutVars>
      </dgm:prSet>
      <dgm:spPr/>
    </dgm:pt>
    <dgm:pt modelId="{376D8D27-B7B4-487B-AB72-7B1CE28E9DCA}" type="pres">
      <dgm:prSet presAssocID="{F71D015C-4763-4CC5-96D7-F639348C7974}" presName="FiveNodes_1_text" presStyleLbl="node1" presStyleIdx="4" presStyleCnt="5">
        <dgm:presLayoutVars>
          <dgm:bulletEnabled val="1"/>
        </dgm:presLayoutVars>
      </dgm:prSet>
      <dgm:spPr/>
    </dgm:pt>
    <dgm:pt modelId="{5E28FA31-78A1-43FD-A311-18496736AC29}" type="pres">
      <dgm:prSet presAssocID="{F71D015C-4763-4CC5-96D7-F639348C7974}" presName="FiveNodes_2_text" presStyleLbl="node1" presStyleIdx="4" presStyleCnt="5">
        <dgm:presLayoutVars>
          <dgm:bulletEnabled val="1"/>
        </dgm:presLayoutVars>
      </dgm:prSet>
      <dgm:spPr/>
    </dgm:pt>
    <dgm:pt modelId="{5D4C9DC3-CB97-4035-BCFB-2207E49971A1}" type="pres">
      <dgm:prSet presAssocID="{F71D015C-4763-4CC5-96D7-F639348C7974}" presName="FiveNodes_3_text" presStyleLbl="node1" presStyleIdx="4" presStyleCnt="5">
        <dgm:presLayoutVars>
          <dgm:bulletEnabled val="1"/>
        </dgm:presLayoutVars>
      </dgm:prSet>
      <dgm:spPr/>
    </dgm:pt>
    <dgm:pt modelId="{D0E59691-29E7-4FA2-AC98-60F0E37832EA}" type="pres">
      <dgm:prSet presAssocID="{F71D015C-4763-4CC5-96D7-F639348C7974}" presName="FiveNodes_4_text" presStyleLbl="node1" presStyleIdx="4" presStyleCnt="5">
        <dgm:presLayoutVars>
          <dgm:bulletEnabled val="1"/>
        </dgm:presLayoutVars>
      </dgm:prSet>
      <dgm:spPr/>
    </dgm:pt>
    <dgm:pt modelId="{06F4A6DC-2088-489F-8316-147A72140323}" type="pres">
      <dgm:prSet presAssocID="{F71D015C-4763-4CC5-96D7-F639348C7974}" presName="FiveNodes_5_text" presStyleLbl="node1" presStyleIdx="4" presStyleCnt="5">
        <dgm:presLayoutVars>
          <dgm:bulletEnabled val="1"/>
        </dgm:presLayoutVars>
      </dgm:prSet>
      <dgm:spPr/>
    </dgm:pt>
  </dgm:ptLst>
  <dgm:cxnLst>
    <dgm:cxn modelId="{A8EDEF07-D69B-4DCB-8F72-662A8439B981}" srcId="{F71D015C-4763-4CC5-96D7-F639348C7974}" destId="{E2E9B514-2AA9-4857-AE28-D9C1EBFAFBD6}" srcOrd="4" destOrd="0" parTransId="{A98AB51B-E285-4AE2-84B7-21533DBDD072}" sibTransId="{1957EFDD-5A44-416F-A203-F26D7B0B737A}"/>
    <dgm:cxn modelId="{5A782713-A413-450B-A14D-EF578B2C4A77}" type="presOf" srcId="{E9396C66-4458-4AC6-9D79-4BF0D7A3CAE1}" destId="{1D9F3BE1-CB1B-4A47-9FA7-8769C08A3E95}" srcOrd="0" destOrd="0" presId="urn:microsoft.com/office/officeart/2005/8/layout/vProcess5"/>
    <dgm:cxn modelId="{66FB4117-F158-4FB8-9B37-663B0861524A}" type="presOf" srcId="{91441E1D-8DB8-46FD-9270-8E929F1FB466}" destId="{376D8D27-B7B4-487B-AB72-7B1CE28E9DCA}" srcOrd="1" destOrd="0" presId="urn:microsoft.com/office/officeart/2005/8/layout/vProcess5"/>
    <dgm:cxn modelId="{E76C5619-CFF2-4BB6-B4D7-88F458E212B3}" type="presOf" srcId="{F71D015C-4763-4CC5-96D7-F639348C7974}" destId="{A771D4B7-C49A-4268-8C97-47E1DDD53565}" srcOrd="0" destOrd="0" presId="urn:microsoft.com/office/officeart/2005/8/layout/vProcess5"/>
    <dgm:cxn modelId="{60568B22-CCB1-46CC-8653-E9BBB4239232}" srcId="{F71D015C-4763-4CC5-96D7-F639348C7974}" destId="{4FA33D35-9577-4DC9-AAE4-0ECD5D2679DB}" srcOrd="1" destOrd="0" parTransId="{DDD8E26B-35C4-41B3-88E7-E8B3BDAB5061}" sibTransId="{E0F59335-D805-4C48-B92B-A5544B1549BD}"/>
    <dgm:cxn modelId="{397B273D-094D-481F-8CCA-A75F7FAC855D}" srcId="{F71D015C-4763-4CC5-96D7-F639348C7974}" destId="{CB5E291A-EF42-4F31-A75E-89AF2B80112F}" srcOrd="3" destOrd="0" parTransId="{122DB195-0BFE-4683-A223-6ECCC2A83348}" sibTransId="{5F9A8143-8B82-4670-831C-2E21E3A8815E}"/>
    <dgm:cxn modelId="{CC16B065-CFD0-4C69-A514-9EF0C15E9533}" type="presOf" srcId="{E0F59335-D805-4C48-B92B-A5544B1549BD}" destId="{025244CA-D9A8-4252-AEA9-19073CCDF95F}" srcOrd="0" destOrd="0" presId="urn:microsoft.com/office/officeart/2005/8/layout/vProcess5"/>
    <dgm:cxn modelId="{9DBD6B71-C7A1-4939-BC51-C89C1217C24A}" type="presOf" srcId="{E2E9B514-2AA9-4857-AE28-D9C1EBFAFBD6}" destId="{06F4A6DC-2088-489F-8316-147A72140323}" srcOrd="1" destOrd="0" presId="urn:microsoft.com/office/officeart/2005/8/layout/vProcess5"/>
    <dgm:cxn modelId="{CC1B4553-069F-4D5E-AB53-428B3BB1A454}" type="presOf" srcId="{4FA33D35-9577-4DC9-AAE4-0ECD5D2679DB}" destId="{26812E92-F3CB-487E-90D9-A114CFE41DB4}" srcOrd="0" destOrd="0" presId="urn:microsoft.com/office/officeart/2005/8/layout/vProcess5"/>
    <dgm:cxn modelId="{29F1AF75-788D-43E1-81A3-50C1F83B72F5}" type="presOf" srcId="{91441E1D-8DB8-46FD-9270-8E929F1FB466}" destId="{1AF0149D-47D7-4141-8D80-47F00FED1BA3}" srcOrd="0" destOrd="0" presId="urn:microsoft.com/office/officeart/2005/8/layout/vProcess5"/>
    <dgm:cxn modelId="{ADD9C97B-726C-46C0-9A13-21A595DC1292}" type="presOf" srcId="{5F9A8143-8B82-4670-831C-2E21E3A8815E}" destId="{45884B55-6687-4D1F-95CF-58D25994396F}" srcOrd="0" destOrd="0" presId="urn:microsoft.com/office/officeart/2005/8/layout/vProcess5"/>
    <dgm:cxn modelId="{905A559C-8BE7-419D-BA9E-7CA10E59882A}" type="presOf" srcId="{D3F94CFD-791B-430D-8828-60D1AD110553}" destId="{21B7F787-5C5C-4747-9BE3-B1387D726720}" srcOrd="0" destOrd="0" presId="urn:microsoft.com/office/officeart/2005/8/layout/vProcess5"/>
    <dgm:cxn modelId="{8893CDB0-03DC-451B-B438-E82BB17F1905}" type="presOf" srcId="{30AEB531-D28E-4157-9733-187E3C87DC01}" destId="{5D4C9DC3-CB97-4035-BCFB-2207E49971A1}" srcOrd="1" destOrd="0" presId="urn:microsoft.com/office/officeart/2005/8/layout/vProcess5"/>
    <dgm:cxn modelId="{3BE7D7B0-6549-410A-A62D-019F6731612C}" type="presOf" srcId="{30AEB531-D28E-4157-9733-187E3C87DC01}" destId="{8E26F570-0C26-4BB7-98A8-6CFCF7F64260}" srcOrd="0" destOrd="0" presId="urn:microsoft.com/office/officeart/2005/8/layout/vProcess5"/>
    <dgm:cxn modelId="{A69DE4D8-FE23-4610-8D20-31A38C9B4331}" type="presOf" srcId="{E2E9B514-2AA9-4857-AE28-D9C1EBFAFBD6}" destId="{7EA34DDC-3EBE-4BA8-AE60-59B98B71DAFC}" srcOrd="0" destOrd="0" presId="urn:microsoft.com/office/officeart/2005/8/layout/vProcess5"/>
    <dgm:cxn modelId="{9DB5E8D8-31CF-4BA7-8604-E098E26A1709}" type="presOf" srcId="{4FA33D35-9577-4DC9-AAE4-0ECD5D2679DB}" destId="{5E28FA31-78A1-43FD-A311-18496736AC29}" srcOrd="1" destOrd="0" presId="urn:microsoft.com/office/officeart/2005/8/layout/vProcess5"/>
    <dgm:cxn modelId="{179DAAE0-8006-4611-ACF7-D952E09F5BA8}" type="presOf" srcId="{CB5E291A-EF42-4F31-A75E-89AF2B80112F}" destId="{FC684B0C-F1CD-4004-8275-EC8B164E2BB9}" srcOrd="0" destOrd="0" presId="urn:microsoft.com/office/officeart/2005/8/layout/vProcess5"/>
    <dgm:cxn modelId="{68DA5AEB-BA65-4ED2-9D30-2EED71A296CE}" type="presOf" srcId="{CB5E291A-EF42-4F31-A75E-89AF2B80112F}" destId="{D0E59691-29E7-4FA2-AC98-60F0E37832EA}" srcOrd="1" destOrd="0" presId="urn:microsoft.com/office/officeart/2005/8/layout/vProcess5"/>
    <dgm:cxn modelId="{A6747FF5-0704-4A4E-9225-19EC72DF96D4}" srcId="{F71D015C-4763-4CC5-96D7-F639348C7974}" destId="{91441E1D-8DB8-46FD-9270-8E929F1FB466}" srcOrd="0" destOrd="0" parTransId="{E17B941C-7036-4D4A-96D2-C54C5CEC77B4}" sibTransId="{D3F94CFD-791B-430D-8828-60D1AD110553}"/>
    <dgm:cxn modelId="{2E9042FD-0F63-4D9D-8BF5-732289B7AD9E}" srcId="{F71D015C-4763-4CC5-96D7-F639348C7974}" destId="{30AEB531-D28E-4157-9733-187E3C87DC01}" srcOrd="2" destOrd="0" parTransId="{BAB64DAC-D58F-4793-8541-68AD5ED920B1}" sibTransId="{E9396C66-4458-4AC6-9D79-4BF0D7A3CAE1}"/>
    <dgm:cxn modelId="{75001971-003F-49B7-BF39-BB4BB1845DF0}" type="presParOf" srcId="{A771D4B7-C49A-4268-8C97-47E1DDD53565}" destId="{2BDF5FA7-C65B-4601-92E9-9308BA13DA93}" srcOrd="0" destOrd="0" presId="urn:microsoft.com/office/officeart/2005/8/layout/vProcess5"/>
    <dgm:cxn modelId="{BA76243E-4899-468A-A99C-787CE640DA52}" type="presParOf" srcId="{A771D4B7-C49A-4268-8C97-47E1DDD53565}" destId="{1AF0149D-47D7-4141-8D80-47F00FED1BA3}" srcOrd="1" destOrd="0" presId="urn:microsoft.com/office/officeart/2005/8/layout/vProcess5"/>
    <dgm:cxn modelId="{CB92F777-2331-428B-B91E-D5F3160079BB}" type="presParOf" srcId="{A771D4B7-C49A-4268-8C97-47E1DDD53565}" destId="{26812E92-F3CB-487E-90D9-A114CFE41DB4}" srcOrd="2" destOrd="0" presId="urn:microsoft.com/office/officeart/2005/8/layout/vProcess5"/>
    <dgm:cxn modelId="{9953E50D-ACF2-4249-8FB9-8F2D45F49974}" type="presParOf" srcId="{A771D4B7-C49A-4268-8C97-47E1DDD53565}" destId="{8E26F570-0C26-4BB7-98A8-6CFCF7F64260}" srcOrd="3" destOrd="0" presId="urn:microsoft.com/office/officeart/2005/8/layout/vProcess5"/>
    <dgm:cxn modelId="{E5B07D6B-3A7E-45C7-9EB4-E9C4158BEFC3}" type="presParOf" srcId="{A771D4B7-C49A-4268-8C97-47E1DDD53565}" destId="{FC684B0C-F1CD-4004-8275-EC8B164E2BB9}" srcOrd="4" destOrd="0" presId="urn:microsoft.com/office/officeart/2005/8/layout/vProcess5"/>
    <dgm:cxn modelId="{BA06CA24-3AF2-4253-BA19-638DDB942156}" type="presParOf" srcId="{A771D4B7-C49A-4268-8C97-47E1DDD53565}" destId="{7EA34DDC-3EBE-4BA8-AE60-59B98B71DAFC}" srcOrd="5" destOrd="0" presId="urn:microsoft.com/office/officeart/2005/8/layout/vProcess5"/>
    <dgm:cxn modelId="{F71783C2-C790-4668-93E3-E1E0C385DE33}" type="presParOf" srcId="{A771D4B7-C49A-4268-8C97-47E1DDD53565}" destId="{21B7F787-5C5C-4747-9BE3-B1387D726720}" srcOrd="6" destOrd="0" presId="urn:microsoft.com/office/officeart/2005/8/layout/vProcess5"/>
    <dgm:cxn modelId="{E1969076-CE52-4269-A252-6473FACEBA94}" type="presParOf" srcId="{A771D4B7-C49A-4268-8C97-47E1DDD53565}" destId="{025244CA-D9A8-4252-AEA9-19073CCDF95F}" srcOrd="7" destOrd="0" presId="urn:microsoft.com/office/officeart/2005/8/layout/vProcess5"/>
    <dgm:cxn modelId="{A5832424-5204-4F07-A44F-20FF2081F488}" type="presParOf" srcId="{A771D4B7-C49A-4268-8C97-47E1DDD53565}" destId="{1D9F3BE1-CB1B-4A47-9FA7-8769C08A3E95}" srcOrd="8" destOrd="0" presId="urn:microsoft.com/office/officeart/2005/8/layout/vProcess5"/>
    <dgm:cxn modelId="{9C447F18-2097-434B-A2CB-5E753E580A55}" type="presParOf" srcId="{A771D4B7-C49A-4268-8C97-47E1DDD53565}" destId="{45884B55-6687-4D1F-95CF-58D25994396F}" srcOrd="9" destOrd="0" presId="urn:microsoft.com/office/officeart/2005/8/layout/vProcess5"/>
    <dgm:cxn modelId="{D7A44D8B-2E26-4117-924F-17F296CFC40D}" type="presParOf" srcId="{A771D4B7-C49A-4268-8C97-47E1DDD53565}" destId="{376D8D27-B7B4-487B-AB72-7B1CE28E9DCA}" srcOrd="10" destOrd="0" presId="urn:microsoft.com/office/officeart/2005/8/layout/vProcess5"/>
    <dgm:cxn modelId="{DAF6B0DE-A2D3-40CC-A0BA-15D1AF12365C}" type="presParOf" srcId="{A771D4B7-C49A-4268-8C97-47E1DDD53565}" destId="{5E28FA31-78A1-43FD-A311-18496736AC29}" srcOrd="11" destOrd="0" presId="urn:microsoft.com/office/officeart/2005/8/layout/vProcess5"/>
    <dgm:cxn modelId="{5ABDBB99-92D1-4AFC-9451-FE4B2C578C90}" type="presParOf" srcId="{A771D4B7-C49A-4268-8C97-47E1DDD53565}" destId="{5D4C9DC3-CB97-4035-BCFB-2207E49971A1}" srcOrd="12" destOrd="0" presId="urn:microsoft.com/office/officeart/2005/8/layout/vProcess5"/>
    <dgm:cxn modelId="{0D6810B1-5A70-494F-90C4-83457541CB4A}" type="presParOf" srcId="{A771D4B7-C49A-4268-8C97-47E1DDD53565}" destId="{D0E59691-29E7-4FA2-AC98-60F0E37832EA}" srcOrd="13" destOrd="0" presId="urn:microsoft.com/office/officeart/2005/8/layout/vProcess5"/>
    <dgm:cxn modelId="{2EC7C6C0-8C0F-4C8E-8D50-E0C8C0929881}" type="presParOf" srcId="{A771D4B7-C49A-4268-8C97-47E1DDD53565}" destId="{06F4A6DC-2088-489F-8316-147A7214032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1D015C-4763-4CC5-96D7-F639348C7974}"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91441E1D-8DB8-46FD-9270-8E929F1FB466}">
      <dgm:prSet/>
      <dgm:spPr/>
      <dgm:t>
        <a:bodyPr/>
        <a:lstStyle/>
        <a:p>
          <a:r>
            <a:rPr lang="en-US"/>
            <a:t>Longitudinal studies: While there are some studies on mental health in the tech industry, few studies have followed participants over an extended period of time. Longitudinal studies can provide insights into how mental health issues change over time and what factors may be contributing to them.</a:t>
          </a:r>
        </a:p>
      </dgm:t>
    </dgm:pt>
    <dgm:pt modelId="{E17B941C-7036-4D4A-96D2-C54C5CEC77B4}" type="parTrans" cxnId="{A6747FF5-0704-4A4E-9225-19EC72DF96D4}">
      <dgm:prSet/>
      <dgm:spPr/>
      <dgm:t>
        <a:bodyPr/>
        <a:lstStyle/>
        <a:p>
          <a:endParaRPr lang="en-US"/>
        </a:p>
      </dgm:t>
    </dgm:pt>
    <dgm:pt modelId="{D3F94CFD-791B-430D-8828-60D1AD110553}" type="sibTrans" cxnId="{A6747FF5-0704-4A4E-9225-19EC72DF96D4}">
      <dgm:prSet/>
      <dgm:spPr/>
      <dgm:t>
        <a:bodyPr/>
        <a:lstStyle/>
        <a:p>
          <a:endParaRPr lang="en-US"/>
        </a:p>
      </dgm:t>
    </dgm:pt>
    <dgm:pt modelId="{4FA33D35-9577-4DC9-AAE4-0ECD5D2679DB}">
      <dgm:prSet/>
      <dgm:spPr/>
      <dgm:t>
        <a:bodyPr/>
        <a:lstStyle/>
        <a:p>
          <a:r>
            <a:rPr lang="en-US"/>
            <a:t>Intersectionality: Mental health research in the tech industry often focuses on white, male, and affluent populations. There is a need for research that takes into account the experiences of individuals from diverse backgrounds and considers the intersection of factors such as gender, race, sexuality, and socioeconomic status.</a:t>
          </a:r>
        </a:p>
      </dgm:t>
    </dgm:pt>
    <dgm:pt modelId="{DDD8E26B-35C4-41B3-88E7-E8B3BDAB5061}" type="parTrans" cxnId="{60568B22-CCB1-46CC-8653-E9BBB4239232}">
      <dgm:prSet/>
      <dgm:spPr/>
      <dgm:t>
        <a:bodyPr/>
        <a:lstStyle/>
        <a:p>
          <a:endParaRPr lang="en-US"/>
        </a:p>
      </dgm:t>
    </dgm:pt>
    <dgm:pt modelId="{E0F59335-D805-4C48-B92B-A5544B1549BD}" type="sibTrans" cxnId="{60568B22-CCB1-46CC-8653-E9BBB4239232}">
      <dgm:prSet/>
      <dgm:spPr/>
      <dgm:t>
        <a:bodyPr/>
        <a:lstStyle/>
        <a:p>
          <a:endParaRPr lang="en-US"/>
        </a:p>
      </dgm:t>
    </dgm:pt>
    <dgm:pt modelId="{AC9EADD0-4917-4508-A5FB-74D28F8CAAF0}" type="pres">
      <dgm:prSet presAssocID="{F71D015C-4763-4CC5-96D7-F639348C7974}" presName="linear" presStyleCnt="0">
        <dgm:presLayoutVars>
          <dgm:animLvl val="lvl"/>
          <dgm:resizeHandles val="exact"/>
        </dgm:presLayoutVars>
      </dgm:prSet>
      <dgm:spPr/>
    </dgm:pt>
    <dgm:pt modelId="{F5550A02-381A-4D19-8721-016E7907444D}" type="pres">
      <dgm:prSet presAssocID="{91441E1D-8DB8-46FD-9270-8E929F1FB466}" presName="parentText" presStyleLbl="node1" presStyleIdx="0" presStyleCnt="2">
        <dgm:presLayoutVars>
          <dgm:chMax val="0"/>
          <dgm:bulletEnabled val="1"/>
        </dgm:presLayoutVars>
      </dgm:prSet>
      <dgm:spPr/>
    </dgm:pt>
    <dgm:pt modelId="{960C257D-3F60-4017-8FB1-B9B85FD71D91}" type="pres">
      <dgm:prSet presAssocID="{D3F94CFD-791B-430D-8828-60D1AD110553}" presName="spacer" presStyleCnt="0"/>
      <dgm:spPr/>
    </dgm:pt>
    <dgm:pt modelId="{4790E710-DA13-400F-8A92-C566348062EE}" type="pres">
      <dgm:prSet presAssocID="{4FA33D35-9577-4DC9-AAE4-0ECD5D2679DB}" presName="parentText" presStyleLbl="node1" presStyleIdx="1" presStyleCnt="2">
        <dgm:presLayoutVars>
          <dgm:chMax val="0"/>
          <dgm:bulletEnabled val="1"/>
        </dgm:presLayoutVars>
      </dgm:prSet>
      <dgm:spPr/>
    </dgm:pt>
  </dgm:ptLst>
  <dgm:cxnLst>
    <dgm:cxn modelId="{60568B22-CCB1-46CC-8653-E9BBB4239232}" srcId="{F71D015C-4763-4CC5-96D7-F639348C7974}" destId="{4FA33D35-9577-4DC9-AAE4-0ECD5D2679DB}" srcOrd="1" destOrd="0" parTransId="{DDD8E26B-35C4-41B3-88E7-E8B3BDAB5061}" sibTransId="{E0F59335-D805-4C48-B92B-A5544B1549BD}"/>
    <dgm:cxn modelId="{80F6DE45-FAC4-459A-BF78-2E81689EEA59}" type="presOf" srcId="{F71D015C-4763-4CC5-96D7-F639348C7974}" destId="{AC9EADD0-4917-4508-A5FB-74D28F8CAAF0}" srcOrd="0" destOrd="0" presId="urn:microsoft.com/office/officeart/2005/8/layout/vList2"/>
    <dgm:cxn modelId="{730D8D79-CFD2-40B1-8102-014FF55740A6}" type="presOf" srcId="{4FA33D35-9577-4DC9-AAE4-0ECD5D2679DB}" destId="{4790E710-DA13-400F-8A92-C566348062EE}" srcOrd="0" destOrd="0" presId="urn:microsoft.com/office/officeart/2005/8/layout/vList2"/>
    <dgm:cxn modelId="{44FA3BAD-C831-4244-A071-D8075A3403AC}" type="presOf" srcId="{91441E1D-8DB8-46FD-9270-8E929F1FB466}" destId="{F5550A02-381A-4D19-8721-016E7907444D}" srcOrd="0" destOrd="0" presId="urn:microsoft.com/office/officeart/2005/8/layout/vList2"/>
    <dgm:cxn modelId="{A6747FF5-0704-4A4E-9225-19EC72DF96D4}" srcId="{F71D015C-4763-4CC5-96D7-F639348C7974}" destId="{91441E1D-8DB8-46FD-9270-8E929F1FB466}" srcOrd="0" destOrd="0" parTransId="{E17B941C-7036-4D4A-96D2-C54C5CEC77B4}" sibTransId="{D3F94CFD-791B-430D-8828-60D1AD110553}"/>
    <dgm:cxn modelId="{7DFB3DC9-09C7-4743-854E-ECC2BACB3C84}" type="presParOf" srcId="{AC9EADD0-4917-4508-A5FB-74D28F8CAAF0}" destId="{F5550A02-381A-4D19-8721-016E7907444D}" srcOrd="0" destOrd="0" presId="urn:microsoft.com/office/officeart/2005/8/layout/vList2"/>
    <dgm:cxn modelId="{BD85DE77-4A38-41E7-AEB1-B49FF405F728}" type="presParOf" srcId="{AC9EADD0-4917-4508-A5FB-74D28F8CAAF0}" destId="{960C257D-3F60-4017-8FB1-B9B85FD71D91}" srcOrd="1" destOrd="0" presId="urn:microsoft.com/office/officeart/2005/8/layout/vList2"/>
    <dgm:cxn modelId="{6B1A696D-A9C2-495A-890A-642B4DD086C4}" type="presParOf" srcId="{AC9EADD0-4917-4508-A5FB-74D28F8CAAF0}" destId="{4790E710-DA13-400F-8A92-C566348062E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3A27AD-70A2-4E9F-B90F-004FBD5E06D6}" type="doc">
      <dgm:prSet loTypeId="urn:microsoft.com/office/officeart/2005/8/layout/vProcess5" loCatId="process" qsTypeId="urn:microsoft.com/office/officeart/2005/8/quickstyle/simple1" qsCatId="simple" csTypeId="urn:microsoft.com/office/officeart/2005/8/colors/colorful2" csCatId="colorful" phldr="1"/>
      <dgm:spPr/>
    </dgm:pt>
    <dgm:pt modelId="{803038A7-5C8E-484F-869C-85E80DFB2A13}">
      <dgm:prSet phldrT="[Text]" phldr="0"/>
      <dgm:spPr/>
      <dgm:t>
        <a:bodyPr/>
        <a:lstStyle/>
        <a:p>
          <a:pPr rtl="0"/>
          <a:r>
            <a:rPr lang="en-US" b="0" dirty="0"/>
            <a:t>The OSMI (Open Sourcing Mental Illness) Mental Health in Tech Survey is an annual survey that aims to gather data on the mental health experiences of individuals working in the technology industry. The survey is open to anyone who works in tech, regardless of job role or level of experience.</a:t>
          </a:r>
        </a:p>
      </dgm:t>
    </dgm:pt>
    <dgm:pt modelId="{3EB00F39-406E-4F99-A032-40829D2CC02A}" type="parTrans" cxnId="{CA7917EA-8FD9-4FDB-9146-4A3F489BA60D}">
      <dgm:prSet/>
      <dgm:spPr/>
      <dgm:t>
        <a:bodyPr/>
        <a:lstStyle/>
        <a:p>
          <a:endParaRPr lang="en-US"/>
        </a:p>
      </dgm:t>
    </dgm:pt>
    <dgm:pt modelId="{589292AA-AC72-4D57-BA27-6DDAC02B65F2}" type="sibTrans" cxnId="{CA7917EA-8FD9-4FDB-9146-4A3F489BA60D}">
      <dgm:prSet/>
      <dgm:spPr/>
      <dgm:t>
        <a:bodyPr/>
        <a:lstStyle/>
        <a:p>
          <a:endParaRPr lang="en-US"/>
        </a:p>
      </dgm:t>
    </dgm:pt>
    <dgm:pt modelId="{AFCA5EFD-5DB0-46C1-904D-04C33247C441}">
      <dgm:prSet phldr="0"/>
      <dgm:spPr/>
      <dgm:t>
        <a:bodyPr/>
        <a:lstStyle/>
        <a:p>
          <a:r>
            <a:rPr lang="en-US" b="0"/>
            <a:t>In 2019, 85% of respondents reported experiencing symptoms of a mental health condition, while in 2020 and 2021, the number increased to 86% and 87%, respectively.</a:t>
          </a:r>
          <a:endParaRPr lang="en-US"/>
        </a:p>
      </dgm:t>
    </dgm:pt>
    <dgm:pt modelId="{9095EC13-EF66-47A0-A1C1-11F2627D092B}" type="parTrans" cxnId="{8DEFDA89-6EB6-4FD8-A0A5-F11A2FDE5EA1}">
      <dgm:prSet/>
      <dgm:spPr/>
    </dgm:pt>
    <dgm:pt modelId="{F0E7FDE9-C839-43D6-A5F6-49B819B4656A}" type="sibTrans" cxnId="{8DEFDA89-6EB6-4FD8-A0A5-F11A2FDE5EA1}">
      <dgm:prSet/>
      <dgm:spPr/>
      <dgm:t>
        <a:bodyPr/>
        <a:lstStyle/>
        <a:p>
          <a:endParaRPr lang="en-US"/>
        </a:p>
      </dgm:t>
    </dgm:pt>
    <dgm:pt modelId="{3D7D9200-AD7C-4ACE-ABAC-B95CC4184645}">
      <dgm:prSet phldr="0"/>
      <dgm:spPr/>
      <dgm:t>
        <a:bodyPr/>
        <a:lstStyle/>
        <a:p>
          <a:r>
            <a:rPr lang="en-US" b="0"/>
            <a:t>Depression and anxiety were the most commonly reported mental health conditions in all three years of the survey.</a:t>
          </a:r>
          <a:endParaRPr lang="en-US"/>
        </a:p>
      </dgm:t>
    </dgm:pt>
    <dgm:pt modelId="{90D865B3-DE06-466A-8C1A-95905210D6BA}" type="parTrans" cxnId="{70751AE2-9E5E-4EE1-B494-F5552B3DF670}">
      <dgm:prSet/>
      <dgm:spPr/>
    </dgm:pt>
    <dgm:pt modelId="{223F3931-7EC5-4645-80E9-E8362FB0B0F1}" type="sibTrans" cxnId="{70751AE2-9E5E-4EE1-B494-F5552B3DF670}">
      <dgm:prSet/>
      <dgm:spPr/>
      <dgm:t>
        <a:bodyPr/>
        <a:lstStyle/>
        <a:p>
          <a:endParaRPr lang="en-US"/>
        </a:p>
      </dgm:t>
    </dgm:pt>
    <dgm:pt modelId="{CCE21853-66F9-4B12-A2BC-0272C6EC9D54}">
      <dgm:prSet phldr="0"/>
      <dgm:spPr/>
      <dgm:t>
        <a:bodyPr/>
        <a:lstStyle/>
        <a:p>
          <a:r>
            <a:rPr lang="en-US" b="0"/>
            <a:t>In 2021, the COVID-19 pandemic had a significant impact on the mental health of tech workers, with 90% of respondents reporting that their mental health had been affected by the pandemic.</a:t>
          </a:r>
          <a:endParaRPr lang="en-US"/>
        </a:p>
      </dgm:t>
    </dgm:pt>
    <dgm:pt modelId="{7EA7CFA5-DFEE-4158-8E8B-041196F1B0C9}" type="parTrans" cxnId="{FB2399D4-FCD7-4519-8FE4-FB69C29F5299}">
      <dgm:prSet/>
      <dgm:spPr/>
    </dgm:pt>
    <dgm:pt modelId="{25E766A2-1BDD-429E-9247-1A85EAC8941D}" type="sibTrans" cxnId="{FB2399D4-FCD7-4519-8FE4-FB69C29F5299}">
      <dgm:prSet/>
      <dgm:spPr/>
      <dgm:t>
        <a:bodyPr/>
        <a:lstStyle/>
        <a:p>
          <a:endParaRPr lang="en-US"/>
        </a:p>
      </dgm:t>
    </dgm:pt>
    <dgm:pt modelId="{EF6978F3-C392-4BC9-A279-5D358A497F6D}">
      <dgm:prSet phldr="0"/>
      <dgm:spPr/>
      <dgm:t>
        <a:bodyPr/>
        <a:lstStyle/>
        <a:p>
          <a:r>
            <a:rPr lang="en-US" b="0"/>
            <a:t>Despite the high prevalence of mental health issues in the tech industry, many respondents reported that their employer did not provide adequate support or resources for mental health.</a:t>
          </a:r>
          <a:endParaRPr lang="en-US"/>
        </a:p>
      </dgm:t>
    </dgm:pt>
    <dgm:pt modelId="{1234F100-111C-40D0-A801-67B1D000F5E4}" type="parTrans" cxnId="{324E5CD7-044E-4E52-B9E4-0F118885A6C1}">
      <dgm:prSet/>
      <dgm:spPr/>
    </dgm:pt>
    <dgm:pt modelId="{97E5447D-D71C-4B4A-8215-8CD281A508AE}" type="sibTrans" cxnId="{324E5CD7-044E-4E52-B9E4-0F118885A6C1}">
      <dgm:prSet/>
      <dgm:spPr/>
      <dgm:t>
        <a:bodyPr/>
        <a:lstStyle/>
        <a:p>
          <a:endParaRPr lang="en-US"/>
        </a:p>
      </dgm:t>
    </dgm:pt>
    <dgm:pt modelId="{9CFA60EE-74A9-464D-A90F-0313231D0D38}" type="pres">
      <dgm:prSet presAssocID="{CD3A27AD-70A2-4E9F-B90F-004FBD5E06D6}" presName="outerComposite" presStyleCnt="0">
        <dgm:presLayoutVars>
          <dgm:chMax val="5"/>
          <dgm:dir/>
          <dgm:resizeHandles val="exact"/>
        </dgm:presLayoutVars>
      </dgm:prSet>
      <dgm:spPr/>
    </dgm:pt>
    <dgm:pt modelId="{D43B1CDC-B42B-4A98-AA95-7827450B8979}" type="pres">
      <dgm:prSet presAssocID="{CD3A27AD-70A2-4E9F-B90F-004FBD5E06D6}" presName="dummyMaxCanvas" presStyleCnt="0">
        <dgm:presLayoutVars/>
      </dgm:prSet>
      <dgm:spPr/>
    </dgm:pt>
    <dgm:pt modelId="{EA695BB7-9663-4A66-9630-74B1FEE1B802}" type="pres">
      <dgm:prSet presAssocID="{CD3A27AD-70A2-4E9F-B90F-004FBD5E06D6}" presName="FiveNodes_1" presStyleLbl="node1" presStyleIdx="0" presStyleCnt="5">
        <dgm:presLayoutVars>
          <dgm:bulletEnabled val="1"/>
        </dgm:presLayoutVars>
      </dgm:prSet>
      <dgm:spPr/>
    </dgm:pt>
    <dgm:pt modelId="{0DF1349E-D849-46E3-A707-5CC3126A3662}" type="pres">
      <dgm:prSet presAssocID="{CD3A27AD-70A2-4E9F-B90F-004FBD5E06D6}" presName="FiveNodes_2" presStyleLbl="node1" presStyleIdx="1" presStyleCnt="5">
        <dgm:presLayoutVars>
          <dgm:bulletEnabled val="1"/>
        </dgm:presLayoutVars>
      </dgm:prSet>
      <dgm:spPr/>
    </dgm:pt>
    <dgm:pt modelId="{9750205A-2376-44E0-8EE0-32635FA63E21}" type="pres">
      <dgm:prSet presAssocID="{CD3A27AD-70A2-4E9F-B90F-004FBD5E06D6}" presName="FiveNodes_3" presStyleLbl="node1" presStyleIdx="2" presStyleCnt="5">
        <dgm:presLayoutVars>
          <dgm:bulletEnabled val="1"/>
        </dgm:presLayoutVars>
      </dgm:prSet>
      <dgm:spPr/>
    </dgm:pt>
    <dgm:pt modelId="{72A70C52-4A62-4BE1-BE11-ECD16118DB0F}" type="pres">
      <dgm:prSet presAssocID="{CD3A27AD-70A2-4E9F-B90F-004FBD5E06D6}" presName="FiveNodes_4" presStyleLbl="node1" presStyleIdx="3" presStyleCnt="5">
        <dgm:presLayoutVars>
          <dgm:bulletEnabled val="1"/>
        </dgm:presLayoutVars>
      </dgm:prSet>
      <dgm:spPr/>
    </dgm:pt>
    <dgm:pt modelId="{DDCB5003-9558-40F8-8F29-38C27C458D76}" type="pres">
      <dgm:prSet presAssocID="{CD3A27AD-70A2-4E9F-B90F-004FBD5E06D6}" presName="FiveNodes_5" presStyleLbl="node1" presStyleIdx="4" presStyleCnt="5">
        <dgm:presLayoutVars>
          <dgm:bulletEnabled val="1"/>
        </dgm:presLayoutVars>
      </dgm:prSet>
      <dgm:spPr/>
    </dgm:pt>
    <dgm:pt modelId="{602024C9-BB5D-411F-8496-54BB20D707CD}" type="pres">
      <dgm:prSet presAssocID="{CD3A27AD-70A2-4E9F-B90F-004FBD5E06D6}" presName="FiveConn_1-2" presStyleLbl="fgAccFollowNode1" presStyleIdx="0" presStyleCnt="4">
        <dgm:presLayoutVars>
          <dgm:bulletEnabled val="1"/>
        </dgm:presLayoutVars>
      </dgm:prSet>
      <dgm:spPr/>
    </dgm:pt>
    <dgm:pt modelId="{516DD1FF-24D6-42DE-88B4-B24AA0A8CCE1}" type="pres">
      <dgm:prSet presAssocID="{CD3A27AD-70A2-4E9F-B90F-004FBD5E06D6}" presName="FiveConn_2-3" presStyleLbl="fgAccFollowNode1" presStyleIdx="1" presStyleCnt="4">
        <dgm:presLayoutVars>
          <dgm:bulletEnabled val="1"/>
        </dgm:presLayoutVars>
      </dgm:prSet>
      <dgm:spPr/>
    </dgm:pt>
    <dgm:pt modelId="{865F1B63-91DC-4F80-825E-B49DD29277A1}" type="pres">
      <dgm:prSet presAssocID="{CD3A27AD-70A2-4E9F-B90F-004FBD5E06D6}" presName="FiveConn_3-4" presStyleLbl="fgAccFollowNode1" presStyleIdx="2" presStyleCnt="4">
        <dgm:presLayoutVars>
          <dgm:bulletEnabled val="1"/>
        </dgm:presLayoutVars>
      </dgm:prSet>
      <dgm:spPr/>
    </dgm:pt>
    <dgm:pt modelId="{0C0B0A75-16A1-4BBD-8260-B405A5F63614}" type="pres">
      <dgm:prSet presAssocID="{CD3A27AD-70A2-4E9F-B90F-004FBD5E06D6}" presName="FiveConn_4-5" presStyleLbl="fgAccFollowNode1" presStyleIdx="3" presStyleCnt="4">
        <dgm:presLayoutVars>
          <dgm:bulletEnabled val="1"/>
        </dgm:presLayoutVars>
      </dgm:prSet>
      <dgm:spPr/>
    </dgm:pt>
    <dgm:pt modelId="{95C1F26B-DA8D-46C8-90D0-E0763FFCEE4F}" type="pres">
      <dgm:prSet presAssocID="{CD3A27AD-70A2-4E9F-B90F-004FBD5E06D6}" presName="FiveNodes_1_text" presStyleLbl="node1" presStyleIdx="4" presStyleCnt="5">
        <dgm:presLayoutVars>
          <dgm:bulletEnabled val="1"/>
        </dgm:presLayoutVars>
      </dgm:prSet>
      <dgm:spPr/>
    </dgm:pt>
    <dgm:pt modelId="{5781D374-FC18-47D9-AE23-D58BBE87E61E}" type="pres">
      <dgm:prSet presAssocID="{CD3A27AD-70A2-4E9F-B90F-004FBD5E06D6}" presName="FiveNodes_2_text" presStyleLbl="node1" presStyleIdx="4" presStyleCnt="5">
        <dgm:presLayoutVars>
          <dgm:bulletEnabled val="1"/>
        </dgm:presLayoutVars>
      </dgm:prSet>
      <dgm:spPr/>
    </dgm:pt>
    <dgm:pt modelId="{0C3BB24E-99B7-4707-8C13-C2606554F70F}" type="pres">
      <dgm:prSet presAssocID="{CD3A27AD-70A2-4E9F-B90F-004FBD5E06D6}" presName="FiveNodes_3_text" presStyleLbl="node1" presStyleIdx="4" presStyleCnt="5">
        <dgm:presLayoutVars>
          <dgm:bulletEnabled val="1"/>
        </dgm:presLayoutVars>
      </dgm:prSet>
      <dgm:spPr/>
    </dgm:pt>
    <dgm:pt modelId="{C44011E2-5D55-40B3-8A9D-4FBA9412C766}" type="pres">
      <dgm:prSet presAssocID="{CD3A27AD-70A2-4E9F-B90F-004FBD5E06D6}" presName="FiveNodes_4_text" presStyleLbl="node1" presStyleIdx="4" presStyleCnt="5">
        <dgm:presLayoutVars>
          <dgm:bulletEnabled val="1"/>
        </dgm:presLayoutVars>
      </dgm:prSet>
      <dgm:spPr/>
    </dgm:pt>
    <dgm:pt modelId="{FC962F5D-D09B-403F-9238-624E59C690C6}" type="pres">
      <dgm:prSet presAssocID="{CD3A27AD-70A2-4E9F-B90F-004FBD5E06D6}" presName="FiveNodes_5_text" presStyleLbl="node1" presStyleIdx="4" presStyleCnt="5">
        <dgm:presLayoutVars>
          <dgm:bulletEnabled val="1"/>
        </dgm:presLayoutVars>
      </dgm:prSet>
      <dgm:spPr/>
    </dgm:pt>
  </dgm:ptLst>
  <dgm:cxnLst>
    <dgm:cxn modelId="{D18B5933-F6FF-41F2-9589-C92FF3825831}" type="presOf" srcId="{AFCA5EFD-5DB0-46C1-904D-04C33247C441}" destId="{5781D374-FC18-47D9-AE23-D58BBE87E61E}" srcOrd="1" destOrd="0" presId="urn:microsoft.com/office/officeart/2005/8/layout/vProcess5"/>
    <dgm:cxn modelId="{A5CB3C61-2886-4C06-8947-5BA07A9FA49F}" type="presOf" srcId="{589292AA-AC72-4D57-BA27-6DDAC02B65F2}" destId="{602024C9-BB5D-411F-8496-54BB20D707CD}" srcOrd="0" destOrd="0" presId="urn:microsoft.com/office/officeart/2005/8/layout/vProcess5"/>
    <dgm:cxn modelId="{94BB6E7E-3CD5-45D9-929E-7B39DA93EC35}" type="presOf" srcId="{CCE21853-66F9-4B12-A2BC-0272C6EC9D54}" destId="{C44011E2-5D55-40B3-8A9D-4FBA9412C766}" srcOrd="1" destOrd="0" presId="urn:microsoft.com/office/officeart/2005/8/layout/vProcess5"/>
    <dgm:cxn modelId="{8DEFDA89-6EB6-4FD8-A0A5-F11A2FDE5EA1}" srcId="{CD3A27AD-70A2-4E9F-B90F-004FBD5E06D6}" destId="{AFCA5EFD-5DB0-46C1-904D-04C33247C441}" srcOrd="1" destOrd="0" parTransId="{9095EC13-EF66-47A0-A1C1-11F2627D092B}" sibTransId="{F0E7FDE9-C839-43D6-A5F6-49B819B4656A}"/>
    <dgm:cxn modelId="{0B32E38F-FFEC-44C7-81F7-16D53377C2CC}" type="presOf" srcId="{CD3A27AD-70A2-4E9F-B90F-004FBD5E06D6}" destId="{9CFA60EE-74A9-464D-A90F-0313231D0D38}" srcOrd="0" destOrd="0" presId="urn:microsoft.com/office/officeart/2005/8/layout/vProcess5"/>
    <dgm:cxn modelId="{C8F7169A-89ED-4022-9D8C-575B36D9A6D2}" type="presOf" srcId="{F0E7FDE9-C839-43D6-A5F6-49B819B4656A}" destId="{516DD1FF-24D6-42DE-88B4-B24AA0A8CCE1}" srcOrd="0" destOrd="0" presId="urn:microsoft.com/office/officeart/2005/8/layout/vProcess5"/>
    <dgm:cxn modelId="{D5E064B2-A1AC-4F1F-904C-CD8FC27C5DBA}" type="presOf" srcId="{223F3931-7EC5-4645-80E9-E8362FB0B0F1}" destId="{865F1B63-91DC-4F80-825E-B49DD29277A1}" srcOrd="0" destOrd="0" presId="urn:microsoft.com/office/officeart/2005/8/layout/vProcess5"/>
    <dgm:cxn modelId="{5AA9D5BC-D9FE-4E5A-BC5F-3DA1B1AEA35E}" type="presOf" srcId="{803038A7-5C8E-484F-869C-85E80DFB2A13}" destId="{EA695BB7-9663-4A66-9630-74B1FEE1B802}" srcOrd="0" destOrd="0" presId="urn:microsoft.com/office/officeart/2005/8/layout/vProcess5"/>
    <dgm:cxn modelId="{C2030DBD-A013-462B-A250-649B565CF0E6}" type="presOf" srcId="{CCE21853-66F9-4B12-A2BC-0272C6EC9D54}" destId="{72A70C52-4A62-4BE1-BE11-ECD16118DB0F}" srcOrd="0" destOrd="0" presId="urn:microsoft.com/office/officeart/2005/8/layout/vProcess5"/>
    <dgm:cxn modelId="{CB375ABD-5FC5-44F1-BF72-3AF25C3E572A}" type="presOf" srcId="{3D7D9200-AD7C-4ACE-ABAC-B95CC4184645}" destId="{0C3BB24E-99B7-4707-8C13-C2606554F70F}" srcOrd="1" destOrd="0" presId="urn:microsoft.com/office/officeart/2005/8/layout/vProcess5"/>
    <dgm:cxn modelId="{A75531BE-68C9-4D88-AA0F-E4F34C7E4997}" type="presOf" srcId="{EF6978F3-C392-4BC9-A279-5D358A497F6D}" destId="{DDCB5003-9558-40F8-8F29-38C27C458D76}" srcOrd="0" destOrd="0" presId="urn:microsoft.com/office/officeart/2005/8/layout/vProcess5"/>
    <dgm:cxn modelId="{00A5CABE-B2DD-4915-B947-752F884FB597}" type="presOf" srcId="{25E766A2-1BDD-429E-9247-1A85EAC8941D}" destId="{0C0B0A75-16A1-4BBD-8260-B405A5F63614}" srcOrd="0" destOrd="0" presId="urn:microsoft.com/office/officeart/2005/8/layout/vProcess5"/>
    <dgm:cxn modelId="{770A0CCA-086E-4F77-AAD3-AAE1E14C4B88}" type="presOf" srcId="{EF6978F3-C392-4BC9-A279-5D358A497F6D}" destId="{FC962F5D-D09B-403F-9238-624E59C690C6}" srcOrd="1" destOrd="0" presId="urn:microsoft.com/office/officeart/2005/8/layout/vProcess5"/>
    <dgm:cxn modelId="{54D6EECD-DB58-4F57-80F7-5F719D019ACA}" type="presOf" srcId="{3D7D9200-AD7C-4ACE-ABAC-B95CC4184645}" destId="{9750205A-2376-44E0-8EE0-32635FA63E21}" srcOrd="0" destOrd="0" presId="urn:microsoft.com/office/officeart/2005/8/layout/vProcess5"/>
    <dgm:cxn modelId="{FB2399D4-FCD7-4519-8FE4-FB69C29F5299}" srcId="{CD3A27AD-70A2-4E9F-B90F-004FBD5E06D6}" destId="{CCE21853-66F9-4B12-A2BC-0272C6EC9D54}" srcOrd="3" destOrd="0" parTransId="{7EA7CFA5-DFEE-4158-8E8B-041196F1B0C9}" sibTransId="{25E766A2-1BDD-429E-9247-1A85EAC8941D}"/>
    <dgm:cxn modelId="{324E5CD7-044E-4E52-B9E4-0F118885A6C1}" srcId="{CD3A27AD-70A2-4E9F-B90F-004FBD5E06D6}" destId="{EF6978F3-C392-4BC9-A279-5D358A497F6D}" srcOrd="4" destOrd="0" parTransId="{1234F100-111C-40D0-A801-67B1D000F5E4}" sibTransId="{97E5447D-D71C-4B4A-8215-8CD281A508AE}"/>
    <dgm:cxn modelId="{AADB9EDD-B1A8-46E8-86EE-F7B80DE21AFC}" type="presOf" srcId="{803038A7-5C8E-484F-869C-85E80DFB2A13}" destId="{95C1F26B-DA8D-46C8-90D0-E0763FFCEE4F}" srcOrd="1" destOrd="0" presId="urn:microsoft.com/office/officeart/2005/8/layout/vProcess5"/>
    <dgm:cxn modelId="{70751AE2-9E5E-4EE1-B494-F5552B3DF670}" srcId="{CD3A27AD-70A2-4E9F-B90F-004FBD5E06D6}" destId="{3D7D9200-AD7C-4ACE-ABAC-B95CC4184645}" srcOrd="2" destOrd="0" parTransId="{90D865B3-DE06-466A-8C1A-95905210D6BA}" sibTransId="{223F3931-7EC5-4645-80E9-E8362FB0B0F1}"/>
    <dgm:cxn modelId="{CA7917EA-8FD9-4FDB-9146-4A3F489BA60D}" srcId="{CD3A27AD-70A2-4E9F-B90F-004FBD5E06D6}" destId="{803038A7-5C8E-484F-869C-85E80DFB2A13}" srcOrd="0" destOrd="0" parTransId="{3EB00F39-406E-4F99-A032-40829D2CC02A}" sibTransId="{589292AA-AC72-4D57-BA27-6DDAC02B65F2}"/>
    <dgm:cxn modelId="{2131FCEA-401A-485F-B9F1-766743582F76}" type="presOf" srcId="{AFCA5EFD-5DB0-46C1-904D-04C33247C441}" destId="{0DF1349E-D849-46E3-A707-5CC3126A3662}" srcOrd="0" destOrd="0" presId="urn:microsoft.com/office/officeart/2005/8/layout/vProcess5"/>
    <dgm:cxn modelId="{2487102A-1AF3-4A5D-B773-77E04DFA166D}" type="presParOf" srcId="{9CFA60EE-74A9-464D-A90F-0313231D0D38}" destId="{D43B1CDC-B42B-4A98-AA95-7827450B8979}" srcOrd="0" destOrd="0" presId="urn:microsoft.com/office/officeart/2005/8/layout/vProcess5"/>
    <dgm:cxn modelId="{680453F0-BAA5-49D2-AB3B-D99CD449E2C3}" type="presParOf" srcId="{9CFA60EE-74A9-464D-A90F-0313231D0D38}" destId="{EA695BB7-9663-4A66-9630-74B1FEE1B802}" srcOrd="1" destOrd="0" presId="urn:microsoft.com/office/officeart/2005/8/layout/vProcess5"/>
    <dgm:cxn modelId="{BAF6A44B-A2E8-48F7-A74C-8D0890AC4BF6}" type="presParOf" srcId="{9CFA60EE-74A9-464D-A90F-0313231D0D38}" destId="{0DF1349E-D849-46E3-A707-5CC3126A3662}" srcOrd="2" destOrd="0" presId="urn:microsoft.com/office/officeart/2005/8/layout/vProcess5"/>
    <dgm:cxn modelId="{0EC2B536-4501-4C9A-8B30-1BE2A04CE920}" type="presParOf" srcId="{9CFA60EE-74A9-464D-A90F-0313231D0D38}" destId="{9750205A-2376-44E0-8EE0-32635FA63E21}" srcOrd="3" destOrd="0" presId="urn:microsoft.com/office/officeart/2005/8/layout/vProcess5"/>
    <dgm:cxn modelId="{5335E0B9-B945-4232-97AA-3C6484687D3D}" type="presParOf" srcId="{9CFA60EE-74A9-464D-A90F-0313231D0D38}" destId="{72A70C52-4A62-4BE1-BE11-ECD16118DB0F}" srcOrd="4" destOrd="0" presId="urn:microsoft.com/office/officeart/2005/8/layout/vProcess5"/>
    <dgm:cxn modelId="{BA470E2C-1C73-40D8-9EF4-0D7308871EC5}" type="presParOf" srcId="{9CFA60EE-74A9-464D-A90F-0313231D0D38}" destId="{DDCB5003-9558-40F8-8F29-38C27C458D76}" srcOrd="5" destOrd="0" presId="urn:microsoft.com/office/officeart/2005/8/layout/vProcess5"/>
    <dgm:cxn modelId="{EB014474-5059-4256-9C0E-4810BF4C7795}" type="presParOf" srcId="{9CFA60EE-74A9-464D-A90F-0313231D0D38}" destId="{602024C9-BB5D-411F-8496-54BB20D707CD}" srcOrd="6" destOrd="0" presId="urn:microsoft.com/office/officeart/2005/8/layout/vProcess5"/>
    <dgm:cxn modelId="{C566DD4C-B00A-4966-AA41-D2089C785319}" type="presParOf" srcId="{9CFA60EE-74A9-464D-A90F-0313231D0D38}" destId="{516DD1FF-24D6-42DE-88B4-B24AA0A8CCE1}" srcOrd="7" destOrd="0" presId="urn:microsoft.com/office/officeart/2005/8/layout/vProcess5"/>
    <dgm:cxn modelId="{0551753E-939C-45B2-8CEF-5BEEF97AF8AD}" type="presParOf" srcId="{9CFA60EE-74A9-464D-A90F-0313231D0D38}" destId="{865F1B63-91DC-4F80-825E-B49DD29277A1}" srcOrd="8" destOrd="0" presId="urn:microsoft.com/office/officeart/2005/8/layout/vProcess5"/>
    <dgm:cxn modelId="{2F23AE9D-C94C-4845-82CC-34BC21FE0701}" type="presParOf" srcId="{9CFA60EE-74A9-464D-A90F-0313231D0D38}" destId="{0C0B0A75-16A1-4BBD-8260-B405A5F63614}" srcOrd="9" destOrd="0" presId="urn:microsoft.com/office/officeart/2005/8/layout/vProcess5"/>
    <dgm:cxn modelId="{A7DBC68F-47E5-43E8-8CB2-0F5E49C45575}" type="presParOf" srcId="{9CFA60EE-74A9-464D-A90F-0313231D0D38}" destId="{95C1F26B-DA8D-46C8-90D0-E0763FFCEE4F}" srcOrd="10" destOrd="0" presId="urn:microsoft.com/office/officeart/2005/8/layout/vProcess5"/>
    <dgm:cxn modelId="{590C269D-A004-4EC1-8896-75B24648173B}" type="presParOf" srcId="{9CFA60EE-74A9-464D-A90F-0313231D0D38}" destId="{5781D374-FC18-47D9-AE23-D58BBE87E61E}" srcOrd="11" destOrd="0" presId="urn:microsoft.com/office/officeart/2005/8/layout/vProcess5"/>
    <dgm:cxn modelId="{00B2154E-3A8D-4113-9F29-66D7244AE876}" type="presParOf" srcId="{9CFA60EE-74A9-464D-A90F-0313231D0D38}" destId="{0C3BB24E-99B7-4707-8C13-C2606554F70F}" srcOrd="12" destOrd="0" presId="urn:microsoft.com/office/officeart/2005/8/layout/vProcess5"/>
    <dgm:cxn modelId="{F5B027E1-AD1E-4E91-9116-8B8BB62D180E}" type="presParOf" srcId="{9CFA60EE-74A9-464D-A90F-0313231D0D38}" destId="{C44011E2-5D55-40B3-8A9D-4FBA9412C766}" srcOrd="13" destOrd="0" presId="urn:microsoft.com/office/officeart/2005/8/layout/vProcess5"/>
    <dgm:cxn modelId="{87672DF2-8C88-4575-A99A-FE76878D0EE1}" type="presParOf" srcId="{9CFA60EE-74A9-464D-A90F-0313231D0D38}" destId="{FC962F5D-D09B-403F-9238-624E59C690C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5D926-8165-4FC2-BC77-892FD9DBDCF9}">
      <dsp:nvSpPr>
        <dsp:cNvPr id="0" name=""/>
        <dsp:cNvSpPr/>
      </dsp:nvSpPr>
      <dsp:spPr>
        <a:xfrm>
          <a:off x="0" y="454"/>
          <a:ext cx="8444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4A589B-3FDB-4F34-95C0-8A050A53DC0F}">
      <dsp:nvSpPr>
        <dsp:cNvPr id="0" name=""/>
        <dsp:cNvSpPr/>
      </dsp:nvSpPr>
      <dsp:spPr>
        <a:xfrm>
          <a:off x="0" y="454"/>
          <a:ext cx="8444882" cy="74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"Mental Health in the Technology Workplace" by Emma Charlton, published in the Journal of Technology in Human Services in 2018. The paper discusses the factors that contribute to mental health issues in the tech industry, such as long working hours, high levels of stress and pressure, and a lack of work-life balance. The author argues that addressing these factors is crucial for improving mental health outcomes in the tech industry.</a:t>
          </a:r>
        </a:p>
      </dsp:txBody>
      <dsp:txXfrm>
        <a:off x="0" y="454"/>
        <a:ext cx="8444882" cy="743656"/>
      </dsp:txXfrm>
    </dsp:sp>
    <dsp:sp modelId="{B8A74C97-486D-4405-81C4-B488F0254B9D}">
      <dsp:nvSpPr>
        <dsp:cNvPr id="0" name=""/>
        <dsp:cNvSpPr/>
      </dsp:nvSpPr>
      <dsp:spPr>
        <a:xfrm>
          <a:off x="0" y="744110"/>
          <a:ext cx="8444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A62EC7-C540-48A8-A500-1D390FC6F76C}">
      <dsp:nvSpPr>
        <dsp:cNvPr id="0" name=""/>
        <dsp:cNvSpPr/>
      </dsp:nvSpPr>
      <dsp:spPr>
        <a:xfrm>
          <a:off x="0" y="744110"/>
          <a:ext cx="8444882" cy="74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"Mental Health in the Tech Industry: A Case Study" by Nadia Huq, published in the Journal of Business Case Studies in 2020. This paper presents a case study of a tech company that implemented a mental health initiative to support its employees. The study found that the initiative was successful in improving employee well-being and reducing stigma around mental health issues.</a:t>
          </a:r>
        </a:p>
      </dsp:txBody>
      <dsp:txXfrm>
        <a:off x="0" y="744110"/>
        <a:ext cx="8444882" cy="743656"/>
      </dsp:txXfrm>
    </dsp:sp>
    <dsp:sp modelId="{10E9E88D-B414-4EF8-A6C7-BFF3C486E9C4}">
      <dsp:nvSpPr>
        <dsp:cNvPr id="0" name=""/>
        <dsp:cNvSpPr/>
      </dsp:nvSpPr>
      <dsp:spPr>
        <a:xfrm>
          <a:off x="0" y="1487766"/>
          <a:ext cx="8444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A0DB5-5748-4621-BF09-1F46C7381D53}">
      <dsp:nvSpPr>
        <dsp:cNvPr id="0" name=""/>
        <dsp:cNvSpPr/>
      </dsp:nvSpPr>
      <dsp:spPr>
        <a:xfrm>
          <a:off x="0" y="1487766"/>
          <a:ext cx="8444882" cy="74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"Burnout in the Information Technology Sector" by Jocelyn Glass, published in the International Journal of Business and Social Science in 2014. The paper examines the prevalence of burnout among IT workers and the factors that contribute to it, such as high workload and a lack of social support. The author argues that addressing burnout is crucial for improving mental health outcomes in the tech industry.</a:t>
          </a:r>
        </a:p>
      </dsp:txBody>
      <dsp:txXfrm>
        <a:off x="0" y="1487766"/>
        <a:ext cx="8444882" cy="743656"/>
      </dsp:txXfrm>
    </dsp:sp>
    <dsp:sp modelId="{49E9C173-B33D-4C03-B8D2-17273BDCEA21}">
      <dsp:nvSpPr>
        <dsp:cNvPr id="0" name=""/>
        <dsp:cNvSpPr/>
      </dsp:nvSpPr>
      <dsp:spPr>
        <a:xfrm>
          <a:off x="0" y="2231422"/>
          <a:ext cx="8444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E8A87-738F-43CB-927A-337B9B8C17AF}">
      <dsp:nvSpPr>
        <dsp:cNvPr id="0" name=""/>
        <dsp:cNvSpPr/>
      </dsp:nvSpPr>
      <dsp:spPr>
        <a:xfrm>
          <a:off x="0" y="2231422"/>
          <a:ext cx="8444882" cy="74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"Mental Health Stigma in the Computer Science Field" by Stephanie Lee and Adriana Kezar, published in the Journal of Women and Minorities in Science and Engineering in 2017. The paper examines the stigma surrounding mental health issues in the computer science field, particularly among women and minority groups. The authors argue that addressing stigma is crucial for creating a more inclusive and supportive work environment for all employees.</a:t>
          </a:r>
        </a:p>
      </dsp:txBody>
      <dsp:txXfrm>
        <a:off x="0" y="2231422"/>
        <a:ext cx="8444882" cy="743656"/>
      </dsp:txXfrm>
    </dsp:sp>
    <dsp:sp modelId="{C1AC504E-009C-4A3C-870B-750BED497212}">
      <dsp:nvSpPr>
        <dsp:cNvPr id="0" name=""/>
        <dsp:cNvSpPr/>
      </dsp:nvSpPr>
      <dsp:spPr>
        <a:xfrm>
          <a:off x="0" y="2975078"/>
          <a:ext cx="84448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97620B-CBED-44F1-988B-7721AA00209A}">
      <dsp:nvSpPr>
        <dsp:cNvPr id="0" name=""/>
        <dsp:cNvSpPr/>
      </dsp:nvSpPr>
      <dsp:spPr>
        <a:xfrm>
          <a:off x="0" y="2975078"/>
          <a:ext cx="8444882" cy="74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"A Systematic Literature Review of Mental Health Interventions in the Information and Communications Technology Workplace" by Tanuja Singh, published in the International Journal of Workplace Health Management in 2019. This paper presents a systematic review of the literature on mental health interventions in the tech industry. The study found that interventions such as mindfulness training and cognitive-</a:t>
          </a:r>
          <a:r>
            <a:rPr lang="en-US" sz="1100" kern="1200" dirty="0" err="1"/>
            <a:t>behavioural</a:t>
          </a:r>
          <a:r>
            <a:rPr lang="en-US" sz="1100" kern="1200" dirty="0"/>
            <a:t> therapy can be effective in improving mental health outcomes for tech employees.</a:t>
          </a:r>
        </a:p>
      </dsp:txBody>
      <dsp:txXfrm>
        <a:off x="0" y="2975078"/>
        <a:ext cx="8444882" cy="743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0149D-47D7-4141-8D80-47F00FED1BA3}">
      <dsp:nvSpPr>
        <dsp:cNvPr id="0" name=""/>
        <dsp:cNvSpPr/>
      </dsp:nvSpPr>
      <dsp:spPr>
        <a:xfrm>
          <a:off x="0" y="0"/>
          <a:ext cx="4209858" cy="7470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kern="1200" dirty="0"/>
            <a:t>"More research is needed: While there has been significant research on mental health in </a:t>
          </a:r>
          <a:r>
            <a:rPr lang="en-US" sz="700" kern="1200" dirty="0">
              <a:latin typeface="Calibri Light" panose="020F0302020204030204"/>
            </a:rPr>
            <a:t>thetech</a:t>
          </a:r>
          <a:r>
            <a:rPr lang="en-US" sz="700" kern="1200" dirty="0"/>
            <a:t> industry, more research is needed to fully understand the issue and develop effective interventions. This includes research on the effectiveness of different types of mental health interventions, as well as research on the impact of remote work on employee mental health.</a:t>
          </a:r>
        </a:p>
      </dsp:txBody>
      <dsp:txXfrm>
        <a:off x="21879" y="21879"/>
        <a:ext cx="3316363" cy="703263"/>
      </dsp:txXfrm>
    </dsp:sp>
    <dsp:sp modelId="{26812E92-F3CB-487E-90D9-A114CFE41DB4}">
      <dsp:nvSpPr>
        <dsp:cNvPr id="0" name=""/>
        <dsp:cNvSpPr/>
      </dsp:nvSpPr>
      <dsp:spPr>
        <a:xfrm>
          <a:off x="314372" y="850775"/>
          <a:ext cx="4209858" cy="7470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kern="1200" dirty="0"/>
            <a:t>Mental health issues are common: Research consistently shows that mental health issues such as anxiety, depression, and burnout are prevalent among tech industry employees. Factors </a:t>
          </a:r>
          <a:r>
            <a:rPr lang="en-US" sz="700" kern="1200" dirty="0">
              <a:latin typeface="Calibri Light" panose="020F0302020204030204"/>
            </a:rPr>
            <a:t>suchas </a:t>
          </a:r>
          <a:r>
            <a:rPr lang="en-US" sz="700" kern="1200" dirty="0"/>
            <a:t>high workload, pressure to perform, and a lack of work-life balance can contribute to these issues.</a:t>
          </a:r>
        </a:p>
      </dsp:txBody>
      <dsp:txXfrm>
        <a:off x="336251" y="872654"/>
        <a:ext cx="3366163" cy="703263"/>
      </dsp:txXfrm>
    </dsp:sp>
    <dsp:sp modelId="{8E26F570-0C26-4BB7-98A8-6CFCF7F64260}">
      <dsp:nvSpPr>
        <dsp:cNvPr id="0" name=""/>
        <dsp:cNvSpPr/>
      </dsp:nvSpPr>
      <dsp:spPr>
        <a:xfrm>
          <a:off x="628745" y="1701550"/>
          <a:ext cx="4209858" cy="7470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kern="1200" dirty="0"/>
            <a:t>Remote work presents new challenges: The COVID-19 pandemic has led to a significant increase in remote work in the tech industry, which can present new challenges for employee mental health. Factors such as social isolation, blurred boundaries between work and personal life, and increased workload can contribute to stress and burnout.</a:t>
          </a:r>
        </a:p>
      </dsp:txBody>
      <dsp:txXfrm>
        <a:off x="650624" y="1723429"/>
        <a:ext cx="3366163" cy="703263"/>
      </dsp:txXfrm>
    </dsp:sp>
    <dsp:sp modelId="{FC684B0C-F1CD-4004-8275-EC8B164E2BB9}">
      <dsp:nvSpPr>
        <dsp:cNvPr id="0" name=""/>
        <dsp:cNvSpPr/>
      </dsp:nvSpPr>
      <dsp:spPr>
        <a:xfrm>
          <a:off x="943117" y="2552325"/>
          <a:ext cx="4209858" cy="7470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kern="1200" dirty="0"/>
            <a:t>Employers are taking action: Many tech companies are implementing initiatives to support employee mental health, such as providing mental health resources, promoting work-life balance, and reducing stigma through education and awareness campaigns.</a:t>
          </a:r>
        </a:p>
      </dsp:txBody>
      <dsp:txXfrm>
        <a:off x="964996" y="2574204"/>
        <a:ext cx="3366163" cy="703263"/>
      </dsp:txXfrm>
    </dsp:sp>
    <dsp:sp modelId="{7EA34DDC-3EBE-4BA8-AE60-59B98B71DAFC}">
      <dsp:nvSpPr>
        <dsp:cNvPr id="0" name=""/>
        <dsp:cNvSpPr/>
      </dsp:nvSpPr>
      <dsp:spPr>
        <a:xfrm>
          <a:off x="1257490" y="3403100"/>
          <a:ext cx="4209858" cy="74702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311150" rtl="0">
            <a:lnSpc>
              <a:spcPct val="90000"/>
            </a:lnSpc>
            <a:spcBef>
              <a:spcPct val="0"/>
            </a:spcBef>
            <a:spcAft>
              <a:spcPct val="35000"/>
            </a:spcAft>
            <a:buNone/>
          </a:pPr>
          <a:r>
            <a:rPr lang="en-US" sz="700" kern="1200" dirty="0"/>
            <a:t>Stigma remains a barrier: Despite increased awareness and efforts to address mental health in the tech industry, stigma remains a significant barrier to seeking help. Many employees may feel reluctant to disclose mental health issues or seek treatment due to fear of negative repercussions at work.</a:t>
          </a:r>
        </a:p>
      </dsp:txBody>
      <dsp:txXfrm>
        <a:off x="1279369" y="3424979"/>
        <a:ext cx="3366163" cy="703263"/>
      </dsp:txXfrm>
    </dsp:sp>
    <dsp:sp modelId="{21B7F787-5C5C-4747-9BE3-B1387D726720}">
      <dsp:nvSpPr>
        <dsp:cNvPr id="0" name=""/>
        <dsp:cNvSpPr/>
      </dsp:nvSpPr>
      <dsp:spPr>
        <a:xfrm>
          <a:off x="3724294" y="545741"/>
          <a:ext cx="485564" cy="485564"/>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3833546" y="545741"/>
        <a:ext cx="267060" cy="365387"/>
      </dsp:txXfrm>
    </dsp:sp>
    <dsp:sp modelId="{025244CA-D9A8-4252-AEA9-19073CCDF95F}">
      <dsp:nvSpPr>
        <dsp:cNvPr id="0" name=""/>
        <dsp:cNvSpPr/>
      </dsp:nvSpPr>
      <dsp:spPr>
        <a:xfrm>
          <a:off x="4038667" y="1396516"/>
          <a:ext cx="485564" cy="485564"/>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147919" y="1396516"/>
        <a:ext cx="267060" cy="365387"/>
      </dsp:txXfrm>
    </dsp:sp>
    <dsp:sp modelId="{1D9F3BE1-CB1B-4A47-9FA7-8769C08A3E95}">
      <dsp:nvSpPr>
        <dsp:cNvPr id="0" name=""/>
        <dsp:cNvSpPr/>
      </dsp:nvSpPr>
      <dsp:spPr>
        <a:xfrm>
          <a:off x="4353039" y="2234840"/>
          <a:ext cx="485564" cy="485564"/>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462291" y="2234840"/>
        <a:ext cx="267060" cy="365387"/>
      </dsp:txXfrm>
    </dsp:sp>
    <dsp:sp modelId="{45884B55-6687-4D1F-95CF-58D25994396F}">
      <dsp:nvSpPr>
        <dsp:cNvPr id="0" name=""/>
        <dsp:cNvSpPr/>
      </dsp:nvSpPr>
      <dsp:spPr>
        <a:xfrm>
          <a:off x="4667412" y="3093915"/>
          <a:ext cx="485564" cy="485564"/>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776664" y="3093915"/>
        <a:ext cx="267060" cy="365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50A02-381A-4D19-8721-016E7907444D}">
      <dsp:nvSpPr>
        <dsp:cNvPr id="0" name=""/>
        <dsp:cNvSpPr/>
      </dsp:nvSpPr>
      <dsp:spPr>
        <a:xfrm>
          <a:off x="0" y="26773"/>
          <a:ext cx="5467349" cy="202380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Longitudinal studies: While there are some studies on mental health in the tech industry, few studies have followed participants over an extended period of time. Longitudinal studies can provide insights into how mental health issues change over time and what factors may be contributing to them.</a:t>
          </a:r>
        </a:p>
      </dsp:txBody>
      <dsp:txXfrm>
        <a:off x="98794" y="125567"/>
        <a:ext cx="5269761" cy="1826219"/>
      </dsp:txXfrm>
    </dsp:sp>
    <dsp:sp modelId="{4790E710-DA13-400F-8A92-C566348062EE}">
      <dsp:nvSpPr>
        <dsp:cNvPr id="0" name=""/>
        <dsp:cNvSpPr/>
      </dsp:nvSpPr>
      <dsp:spPr>
        <a:xfrm>
          <a:off x="0" y="2099541"/>
          <a:ext cx="5467349" cy="202380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Intersectionality: Mental health research in the tech industry often focuses on white, male, and affluent populations. There is a need for research that takes into account the experiences of individuals from diverse backgrounds and considers the intersection of factors such as gender, race, sexuality, and socioeconomic status.</a:t>
          </a:r>
        </a:p>
      </dsp:txBody>
      <dsp:txXfrm>
        <a:off x="98794" y="2198335"/>
        <a:ext cx="5269761" cy="1826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95BB7-9663-4A66-9630-74B1FEE1B802}">
      <dsp:nvSpPr>
        <dsp:cNvPr id="0" name=""/>
        <dsp:cNvSpPr/>
      </dsp:nvSpPr>
      <dsp:spPr>
        <a:xfrm>
          <a:off x="0" y="0"/>
          <a:ext cx="6346190" cy="7212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US" sz="1000" b="0" kern="1200" dirty="0"/>
            <a:t>The OSMI (Open Sourcing Mental Illness) Mental Health in Tech Survey is an annual survey that aims to gather data on the mental health experiences of individuals working in the technology industry. The survey is open to anyone who works in tech, regardless of job role or level of experience.</a:t>
          </a:r>
        </a:p>
      </dsp:txBody>
      <dsp:txXfrm>
        <a:off x="21125" y="21125"/>
        <a:ext cx="5483505" cy="679011"/>
      </dsp:txXfrm>
    </dsp:sp>
    <dsp:sp modelId="{0DF1349E-D849-46E3-A707-5CC3126A3662}">
      <dsp:nvSpPr>
        <dsp:cNvPr id="0" name=""/>
        <dsp:cNvSpPr/>
      </dsp:nvSpPr>
      <dsp:spPr>
        <a:xfrm>
          <a:off x="473903" y="821436"/>
          <a:ext cx="6346190" cy="721261"/>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kern="1200"/>
            <a:t>In 2019, 85% of respondents reported experiencing symptoms of a mental health condition, while in 2020 and 2021, the number increased to 86% and 87%, respectively.</a:t>
          </a:r>
          <a:endParaRPr lang="en-US" sz="1000" kern="1200"/>
        </a:p>
      </dsp:txBody>
      <dsp:txXfrm>
        <a:off x="495028" y="842561"/>
        <a:ext cx="5361216" cy="679011"/>
      </dsp:txXfrm>
    </dsp:sp>
    <dsp:sp modelId="{9750205A-2376-44E0-8EE0-32635FA63E21}">
      <dsp:nvSpPr>
        <dsp:cNvPr id="0" name=""/>
        <dsp:cNvSpPr/>
      </dsp:nvSpPr>
      <dsp:spPr>
        <a:xfrm>
          <a:off x="947807" y="1642873"/>
          <a:ext cx="6346190" cy="72126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kern="1200"/>
            <a:t>Depression and anxiety were the most commonly reported mental health conditions in all three years of the survey.</a:t>
          </a:r>
          <a:endParaRPr lang="en-US" sz="1000" kern="1200"/>
        </a:p>
      </dsp:txBody>
      <dsp:txXfrm>
        <a:off x="968932" y="1663998"/>
        <a:ext cx="5361216" cy="679011"/>
      </dsp:txXfrm>
    </dsp:sp>
    <dsp:sp modelId="{72A70C52-4A62-4BE1-BE11-ECD16118DB0F}">
      <dsp:nvSpPr>
        <dsp:cNvPr id="0" name=""/>
        <dsp:cNvSpPr/>
      </dsp:nvSpPr>
      <dsp:spPr>
        <a:xfrm>
          <a:off x="1421711" y="2464309"/>
          <a:ext cx="6346190" cy="721261"/>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kern="1200"/>
            <a:t>In 2021, the COVID-19 pandemic had a significant impact on the mental health of tech workers, with 90% of respondents reporting that their mental health had been affected by the pandemic.</a:t>
          </a:r>
          <a:endParaRPr lang="en-US" sz="1000" kern="1200"/>
        </a:p>
      </dsp:txBody>
      <dsp:txXfrm>
        <a:off x="1442836" y="2485434"/>
        <a:ext cx="5361216" cy="679011"/>
      </dsp:txXfrm>
    </dsp:sp>
    <dsp:sp modelId="{DDCB5003-9558-40F8-8F29-38C27C458D76}">
      <dsp:nvSpPr>
        <dsp:cNvPr id="0" name=""/>
        <dsp:cNvSpPr/>
      </dsp:nvSpPr>
      <dsp:spPr>
        <a:xfrm>
          <a:off x="1895615" y="3285746"/>
          <a:ext cx="6346190" cy="72126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kern="1200"/>
            <a:t>Despite the high prevalence of mental health issues in the tech industry, many respondents reported that their employer did not provide adequate support or resources for mental health.</a:t>
          </a:r>
          <a:endParaRPr lang="en-US" sz="1000" kern="1200"/>
        </a:p>
      </dsp:txBody>
      <dsp:txXfrm>
        <a:off x="1916740" y="3306871"/>
        <a:ext cx="5361216" cy="679011"/>
      </dsp:txXfrm>
    </dsp:sp>
    <dsp:sp modelId="{602024C9-BB5D-411F-8496-54BB20D707CD}">
      <dsp:nvSpPr>
        <dsp:cNvPr id="0" name=""/>
        <dsp:cNvSpPr/>
      </dsp:nvSpPr>
      <dsp:spPr>
        <a:xfrm>
          <a:off x="5877370" y="526921"/>
          <a:ext cx="468819" cy="46881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982854" y="526921"/>
        <a:ext cx="257851" cy="352786"/>
      </dsp:txXfrm>
    </dsp:sp>
    <dsp:sp modelId="{516DD1FF-24D6-42DE-88B4-B24AA0A8CCE1}">
      <dsp:nvSpPr>
        <dsp:cNvPr id="0" name=""/>
        <dsp:cNvSpPr/>
      </dsp:nvSpPr>
      <dsp:spPr>
        <a:xfrm>
          <a:off x="6351274" y="1348358"/>
          <a:ext cx="468819" cy="468819"/>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456758" y="1348358"/>
        <a:ext cx="257851" cy="352786"/>
      </dsp:txXfrm>
    </dsp:sp>
    <dsp:sp modelId="{865F1B63-91DC-4F80-825E-B49DD29277A1}">
      <dsp:nvSpPr>
        <dsp:cNvPr id="0" name=""/>
        <dsp:cNvSpPr/>
      </dsp:nvSpPr>
      <dsp:spPr>
        <a:xfrm>
          <a:off x="6825178" y="2157773"/>
          <a:ext cx="468819" cy="468819"/>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930662" y="2157773"/>
        <a:ext cx="257851" cy="352786"/>
      </dsp:txXfrm>
    </dsp:sp>
    <dsp:sp modelId="{0C0B0A75-16A1-4BBD-8260-B405A5F63614}">
      <dsp:nvSpPr>
        <dsp:cNvPr id="0" name=""/>
        <dsp:cNvSpPr/>
      </dsp:nvSpPr>
      <dsp:spPr>
        <a:xfrm>
          <a:off x="7299082" y="2987224"/>
          <a:ext cx="468819" cy="468819"/>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404566" y="2987224"/>
        <a:ext cx="257851" cy="3527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094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33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75950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sp>
        <p:nvSpPr>
          <p:cNvPr id="2" name="Holder 2"/>
          <p:cNvSpPr>
            <a:spLocks noGrp="1"/>
          </p:cNvSpPr>
          <p:nvPr>
            <p:ph type="ctrTitle"/>
          </p:nvPr>
        </p:nvSpPr>
        <p:spPr>
          <a:xfrm>
            <a:off x="450056" y="217920"/>
            <a:ext cx="8243888" cy="5539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5539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340988" y="479272"/>
            <a:ext cx="2472095" cy="311624"/>
          </a:xfrm>
        </p:spPr>
        <p:txBody>
          <a:bodyPr lIns="0" tIns="0" rIns="0" bIns="0"/>
          <a:lstStyle>
            <a:lvl1pPr>
              <a:defRPr sz="2025" b="1" i="1">
                <a:solidFill>
                  <a:srgbClr val="414141"/>
                </a:solidFill>
                <a:latin typeface="Arial"/>
                <a:cs typeface="Arial"/>
              </a:defRPr>
            </a:lvl1pPr>
          </a:lstStyle>
          <a:p>
            <a:endParaRPr/>
          </a:p>
        </p:txBody>
      </p:sp>
      <p:sp>
        <p:nvSpPr>
          <p:cNvPr id="3" name="Holder 3"/>
          <p:cNvSpPr>
            <a:spLocks noGrp="1"/>
          </p:cNvSpPr>
          <p:nvPr>
            <p:ph type="body" idx="1"/>
          </p:nvPr>
        </p:nvSpPr>
        <p:spPr>
          <a:xfrm>
            <a:off x="2690908" y="1858876"/>
            <a:ext cx="3775472" cy="311624"/>
          </a:xfrm>
        </p:spPr>
        <p:txBody>
          <a:bodyPr lIns="0" tIns="0" rIns="0" bIns="0"/>
          <a:lstStyle>
            <a:lvl1pPr>
              <a:defRPr sz="2025" b="1" i="1">
                <a:solidFill>
                  <a:srgbClr val="41414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340988" y="479272"/>
            <a:ext cx="2472095" cy="311624"/>
          </a:xfrm>
        </p:spPr>
        <p:txBody>
          <a:bodyPr lIns="0" tIns="0" rIns="0" bIns="0"/>
          <a:lstStyle>
            <a:lvl1pPr>
              <a:defRPr sz="2025" b="1" i="1">
                <a:solidFill>
                  <a:srgbClr val="414141"/>
                </a:solidFill>
                <a:latin typeface="Arial"/>
                <a:cs typeface="Arial"/>
              </a:defRPr>
            </a:lvl1pPr>
          </a:lstStyle>
          <a:p>
            <a:endParaRPr/>
          </a:p>
        </p:txBody>
      </p:sp>
      <p:sp>
        <p:nvSpPr>
          <p:cNvPr id="3" name="Holder 3"/>
          <p:cNvSpPr>
            <a:spLocks noGrp="1"/>
          </p:cNvSpPr>
          <p:nvPr>
            <p:ph sz="half" idx="2"/>
          </p:nvPr>
        </p:nvSpPr>
        <p:spPr>
          <a:xfrm>
            <a:off x="457200" y="1183005"/>
            <a:ext cx="3977640" cy="5539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5539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500"/>
          </a:xfrm>
          <a:prstGeom prst="rect">
            <a:avLst/>
          </a:prstGeom>
        </p:spPr>
      </p:pic>
      <p:sp>
        <p:nvSpPr>
          <p:cNvPr id="2" name="Holder 2"/>
          <p:cNvSpPr>
            <a:spLocks noGrp="1"/>
          </p:cNvSpPr>
          <p:nvPr>
            <p:ph type="title"/>
          </p:nvPr>
        </p:nvSpPr>
        <p:spPr>
          <a:xfrm>
            <a:off x="3340988" y="479272"/>
            <a:ext cx="2472095" cy="311624"/>
          </a:xfrm>
        </p:spPr>
        <p:txBody>
          <a:bodyPr lIns="0" tIns="0" rIns="0" bIns="0"/>
          <a:lstStyle>
            <a:lvl1pPr>
              <a:defRPr sz="2025" b="1" i="1">
                <a:solidFill>
                  <a:srgbClr val="41414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37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9531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7189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819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501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486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2947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806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3/22/2023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7839971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70" r:id="rId3"/>
    <p:sldLayoutId id="2147483671" r:id="rId4"/>
    <p:sldLayoutId id="2147483672" r:id="rId5"/>
    <p:sldLayoutId id="2147483673" r:id="rId6"/>
    <p:sldLayoutId id="2147483674"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5143498"/>
          </a:xfrm>
          <a:prstGeom prst="rect">
            <a:avLst/>
          </a:prstGeom>
        </p:spPr>
      </p:pic>
      <p:sp>
        <p:nvSpPr>
          <p:cNvPr id="2" name="Holder 2"/>
          <p:cNvSpPr>
            <a:spLocks noGrp="1"/>
          </p:cNvSpPr>
          <p:nvPr>
            <p:ph type="title"/>
          </p:nvPr>
        </p:nvSpPr>
        <p:spPr>
          <a:xfrm>
            <a:off x="3340988" y="479272"/>
            <a:ext cx="2472095" cy="553998"/>
          </a:xfrm>
          <a:prstGeom prst="rect">
            <a:avLst/>
          </a:prstGeom>
        </p:spPr>
        <p:txBody>
          <a:bodyPr wrap="square" lIns="0" tIns="0" rIns="0" bIns="0">
            <a:spAutoFit/>
          </a:bodyPr>
          <a:lstStyle>
            <a:lvl1pPr>
              <a:defRPr sz="3600" b="1" i="1">
                <a:solidFill>
                  <a:srgbClr val="414141"/>
                </a:solidFill>
                <a:latin typeface="Arial"/>
                <a:cs typeface="Arial"/>
              </a:defRPr>
            </a:lvl1pPr>
          </a:lstStyle>
          <a:p>
            <a:endParaRPr/>
          </a:p>
        </p:txBody>
      </p:sp>
      <p:sp>
        <p:nvSpPr>
          <p:cNvPr id="3" name="Holder 3"/>
          <p:cNvSpPr>
            <a:spLocks noGrp="1"/>
          </p:cNvSpPr>
          <p:nvPr>
            <p:ph type="body" idx="1"/>
          </p:nvPr>
        </p:nvSpPr>
        <p:spPr>
          <a:xfrm>
            <a:off x="2690908" y="1858876"/>
            <a:ext cx="3775472" cy="553998"/>
          </a:xfrm>
          <a:prstGeom prst="rect">
            <a:avLst/>
          </a:prstGeom>
        </p:spPr>
        <p:txBody>
          <a:bodyPr wrap="square" lIns="0" tIns="0" rIns="0" bIns="0">
            <a:spAutoFit/>
          </a:bodyPr>
          <a:lstStyle>
            <a:lvl1pPr>
              <a:defRPr sz="3600" b="1" i="1">
                <a:solidFill>
                  <a:srgbClr val="414141"/>
                </a:solidFill>
                <a:latin typeface="Arial"/>
                <a:cs typeface="Arial"/>
              </a:defRPr>
            </a:lvl1pPr>
          </a:lstStyle>
          <a:p>
            <a:endParaRPr/>
          </a:p>
        </p:txBody>
      </p:sp>
      <p:sp>
        <p:nvSpPr>
          <p:cNvPr id="4" name="Holder 4"/>
          <p:cNvSpPr>
            <a:spLocks noGrp="1"/>
          </p:cNvSpPr>
          <p:nvPr>
            <p:ph type="ftr" sz="quarter" idx="5"/>
          </p:nvPr>
        </p:nvSpPr>
        <p:spPr>
          <a:xfrm>
            <a:off x="3108960" y="4783455"/>
            <a:ext cx="2926080" cy="21544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1544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3/22/2023</a:t>
            </a:fld>
            <a:endParaRPr lang="en-US"/>
          </a:p>
        </p:txBody>
      </p:sp>
      <p:sp>
        <p:nvSpPr>
          <p:cNvPr id="6" name="Holder 6"/>
          <p:cNvSpPr>
            <a:spLocks noGrp="1"/>
          </p:cNvSpPr>
          <p:nvPr>
            <p:ph type="sldNum" sz="quarter" idx="7"/>
          </p:nvPr>
        </p:nvSpPr>
        <p:spPr>
          <a:xfrm>
            <a:off x="6583680" y="4783455"/>
            <a:ext cx="2103120" cy="21544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57175">
        <a:defRPr>
          <a:latin typeface="+mn-lt"/>
          <a:ea typeface="+mn-ea"/>
          <a:cs typeface="+mn-cs"/>
        </a:defRPr>
      </a:lvl2pPr>
      <a:lvl3pPr marL="514350">
        <a:defRPr>
          <a:latin typeface="+mn-lt"/>
          <a:ea typeface="+mn-ea"/>
          <a:cs typeface="+mn-cs"/>
        </a:defRPr>
      </a:lvl3pPr>
      <a:lvl4pPr marL="771525">
        <a:defRPr>
          <a:latin typeface="+mn-lt"/>
          <a:ea typeface="+mn-ea"/>
          <a:cs typeface="+mn-cs"/>
        </a:defRPr>
      </a:lvl4pPr>
      <a:lvl5pPr marL="1028700">
        <a:defRPr>
          <a:latin typeface="+mn-lt"/>
          <a:ea typeface="+mn-ea"/>
          <a:cs typeface="+mn-cs"/>
        </a:defRPr>
      </a:lvl5pPr>
      <a:lvl6pPr marL="1285875">
        <a:defRPr>
          <a:latin typeface="+mn-lt"/>
          <a:ea typeface="+mn-ea"/>
          <a:cs typeface="+mn-cs"/>
        </a:defRPr>
      </a:lvl6pPr>
      <a:lvl7pPr marL="1543050">
        <a:defRPr>
          <a:latin typeface="+mn-lt"/>
          <a:ea typeface="+mn-ea"/>
          <a:cs typeface="+mn-cs"/>
        </a:defRPr>
      </a:lvl7pPr>
      <a:lvl8pPr marL="1800225">
        <a:defRPr>
          <a:latin typeface="+mn-lt"/>
          <a:ea typeface="+mn-ea"/>
          <a:cs typeface="+mn-cs"/>
        </a:defRPr>
      </a:lvl8pPr>
      <a:lvl9pPr marL="2057400">
        <a:defRPr>
          <a:latin typeface="+mn-lt"/>
          <a:ea typeface="+mn-ea"/>
          <a:cs typeface="+mn-cs"/>
        </a:defRPr>
      </a:lvl9pPr>
    </p:bodyStyle>
    <p:otherStyle>
      <a:lvl1pPr marL="0">
        <a:defRPr>
          <a:latin typeface="+mn-lt"/>
          <a:ea typeface="+mn-ea"/>
          <a:cs typeface="+mn-cs"/>
        </a:defRPr>
      </a:lvl1pPr>
      <a:lvl2pPr marL="257175">
        <a:defRPr>
          <a:latin typeface="+mn-lt"/>
          <a:ea typeface="+mn-ea"/>
          <a:cs typeface="+mn-cs"/>
        </a:defRPr>
      </a:lvl2pPr>
      <a:lvl3pPr marL="514350">
        <a:defRPr>
          <a:latin typeface="+mn-lt"/>
          <a:ea typeface="+mn-ea"/>
          <a:cs typeface="+mn-cs"/>
        </a:defRPr>
      </a:lvl3pPr>
      <a:lvl4pPr marL="771525">
        <a:defRPr>
          <a:latin typeface="+mn-lt"/>
          <a:ea typeface="+mn-ea"/>
          <a:cs typeface="+mn-cs"/>
        </a:defRPr>
      </a:lvl4pPr>
      <a:lvl5pPr marL="1028700">
        <a:defRPr>
          <a:latin typeface="+mn-lt"/>
          <a:ea typeface="+mn-ea"/>
          <a:cs typeface="+mn-cs"/>
        </a:defRPr>
      </a:lvl5pPr>
      <a:lvl6pPr marL="1285875">
        <a:defRPr>
          <a:latin typeface="+mn-lt"/>
          <a:ea typeface="+mn-ea"/>
          <a:cs typeface="+mn-cs"/>
        </a:defRPr>
      </a:lvl6pPr>
      <a:lvl7pPr marL="1543050">
        <a:defRPr>
          <a:latin typeface="+mn-lt"/>
          <a:ea typeface="+mn-ea"/>
          <a:cs typeface="+mn-cs"/>
        </a:defRPr>
      </a:lvl7pPr>
      <a:lvl8pPr marL="1800225">
        <a:defRPr>
          <a:latin typeface="+mn-lt"/>
          <a:ea typeface="+mn-ea"/>
          <a:cs typeface="+mn-cs"/>
        </a:defRPr>
      </a:lvl8pPr>
      <a:lvl9pPr marL="20574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hyperlink" Target="https://manuntag.com/data-project-state-of-mental-health-support" TargetMode="External"/><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hyperlink" Target="https://www.linkedin.com/pulse/mental-health-major-concern-tech-industry-mentortribes?trk=public_post-content_share-article" TargetMode="External"/><Relationship Id="rId5" Type="http://schemas.openxmlformats.org/officeDocument/2006/relationships/hyperlink" Target="https://www.ncbi.nlm.nih.gov/pmc/articles/PMC9907184/" TargetMode="External"/><Relationship Id="rId4" Type="http://schemas.openxmlformats.org/officeDocument/2006/relationships/hyperlink" Target="https://shezanmirzan.github.io/DataVis-Mental-Healt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s://osmi.typeform.com/report/Ao6BTw/U76z"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9" descr="A picture containing icon&#10;&#10;Description automatically generated">
            <a:extLst>
              <a:ext uri="{FF2B5EF4-FFF2-40B4-BE49-F238E27FC236}">
                <a16:creationId xmlns:a16="http://schemas.microsoft.com/office/drawing/2014/main" id="{5559B3A1-65DC-9DB6-5095-87D08978EFAD}"/>
              </a:ext>
            </a:extLst>
          </p:cNvPr>
          <p:cNvPicPr>
            <a:picLocks noChangeAspect="1"/>
          </p:cNvPicPr>
          <p:nvPr/>
        </p:nvPicPr>
        <p:blipFill rotWithShape="1">
          <a:blip r:embed="rId2"/>
          <a:srcRect l="10876" r="10888"/>
          <a:stretch/>
        </p:blipFill>
        <p:spPr>
          <a:xfrm>
            <a:off x="20" y="961"/>
            <a:ext cx="9143980" cy="5142539"/>
          </a:xfrm>
          <a:prstGeom prst="rect">
            <a:avLst/>
          </a:prstGeom>
        </p:spPr>
      </p:pic>
      <p:sp>
        <p:nvSpPr>
          <p:cNvPr id="3" name="TextBox 2">
            <a:extLst>
              <a:ext uri="{FF2B5EF4-FFF2-40B4-BE49-F238E27FC236}">
                <a16:creationId xmlns:a16="http://schemas.microsoft.com/office/drawing/2014/main" id="{3BEE329E-D6A8-A459-21F6-048AB721A56F}"/>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itle 1">
            <a:extLst>
              <a:ext uri="{FF2B5EF4-FFF2-40B4-BE49-F238E27FC236}">
                <a16:creationId xmlns:a16="http://schemas.microsoft.com/office/drawing/2014/main" id="{978A1A7E-1A53-E25A-7795-F57BF5FA18A3}"/>
              </a:ext>
            </a:extLst>
          </p:cNvPr>
          <p:cNvSpPr>
            <a:spLocks noGrp="1"/>
          </p:cNvSpPr>
          <p:nvPr>
            <p:ph type="title"/>
          </p:nvPr>
        </p:nvSpPr>
        <p:spPr>
          <a:xfrm>
            <a:off x="84893" y="96291"/>
            <a:ext cx="7886700" cy="694551"/>
          </a:xfrm>
        </p:spPr>
        <p:txBody>
          <a:bodyPr>
            <a:normAutofit/>
          </a:bodyPr>
          <a:lstStyle/>
          <a:p>
            <a:r>
              <a:rPr lang="en-US" sz="2800" b="1" dirty="0">
                <a:latin typeface="Calibri"/>
                <a:ea typeface="Calibri"/>
                <a:cs typeface="Calibri"/>
              </a:rPr>
              <a:t>DATA 606: Capstone In Data Science</a:t>
            </a:r>
            <a:endParaRPr lang="en-US" sz="2800" b="1">
              <a:latin typeface="Calibri"/>
              <a:cs typeface="Calibri Light"/>
            </a:endParaRPr>
          </a:p>
        </p:txBody>
      </p:sp>
      <p:sp>
        <p:nvSpPr>
          <p:cNvPr id="13" name="Title 1">
            <a:extLst>
              <a:ext uri="{FF2B5EF4-FFF2-40B4-BE49-F238E27FC236}">
                <a16:creationId xmlns:a16="http://schemas.microsoft.com/office/drawing/2014/main" id="{30881BC6-28B8-B4C3-17C3-DD0CE76B7F4B}"/>
              </a:ext>
            </a:extLst>
          </p:cNvPr>
          <p:cNvSpPr txBox="1">
            <a:spLocks/>
          </p:cNvSpPr>
          <p:nvPr/>
        </p:nvSpPr>
        <p:spPr>
          <a:xfrm>
            <a:off x="5997322" y="481409"/>
            <a:ext cx="3328786" cy="61127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cs typeface="Calibri"/>
              </a:rPr>
              <a:t>By- Adishree Pandey and Shekha Desai</a:t>
            </a:r>
            <a:endParaRPr lang="en-US" sz="2400" dirty="0">
              <a:cs typeface="Calibri Light"/>
            </a:endParaRPr>
          </a:p>
        </p:txBody>
      </p:sp>
      <p:sp>
        <p:nvSpPr>
          <p:cNvPr id="2" name="Title 1">
            <a:extLst>
              <a:ext uri="{FF2B5EF4-FFF2-40B4-BE49-F238E27FC236}">
                <a16:creationId xmlns:a16="http://schemas.microsoft.com/office/drawing/2014/main" id="{1B61E711-4F0E-B966-16A6-B1D745091E4F}"/>
              </a:ext>
            </a:extLst>
          </p:cNvPr>
          <p:cNvSpPr txBox="1">
            <a:spLocks/>
          </p:cNvSpPr>
          <p:nvPr/>
        </p:nvSpPr>
        <p:spPr>
          <a:xfrm>
            <a:off x="6447927" y="4602803"/>
            <a:ext cx="2240738" cy="611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cs typeface="Calibri"/>
              </a:rPr>
              <a:t>In Tech Industry</a:t>
            </a:r>
            <a:endParaRPr lang="en-US" sz="2000">
              <a:cs typeface="Calibri Light"/>
            </a:endParaRPr>
          </a:p>
        </p:txBody>
      </p:sp>
      <p:pic>
        <p:nvPicPr>
          <p:cNvPr id="5" name="Picture 9" descr="Logo, company name&#10;&#10;Description automatically generated">
            <a:extLst>
              <a:ext uri="{FF2B5EF4-FFF2-40B4-BE49-F238E27FC236}">
                <a16:creationId xmlns:a16="http://schemas.microsoft.com/office/drawing/2014/main" id="{CE137F95-182B-FC27-B573-8FC9F21B02E7}"/>
              </a:ext>
            </a:extLst>
          </p:cNvPr>
          <p:cNvPicPr>
            <a:picLocks noChangeAspect="1"/>
          </p:cNvPicPr>
          <p:nvPr/>
        </p:nvPicPr>
        <p:blipFill>
          <a:blip r:embed="rId3"/>
          <a:stretch>
            <a:fillRect/>
          </a:stretch>
        </p:blipFill>
        <p:spPr>
          <a:xfrm>
            <a:off x="79131" y="4623280"/>
            <a:ext cx="814388" cy="457949"/>
          </a:xfrm>
          <a:prstGeom prst="rect">
            <a:avLst/>
          </a:prstGeom>
        </p:spPr>
      </p:pic>
    </p:spTree>
    <p:extLst>
      <p:ext uri="{BB962C8B-B14F-4D97-AF65-F5344CB8AC3E}">
        <p14:creationId xmlns:p14="http://schemas.microsoft.com/office/powerpoint/2010/main" val="47681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D7B94D6-F706-C29D-A039-DB80AE9C8A6F}"/>
              </a:ext>
            </a:extLst>
          </p:cNvPr>
          <p:cNvSpPr txBox="1"/>
          <p:nvPr/>
        </p:nvSpPr>
        <p:spPr>
          <a:xfrm>
            <a:off x="480060" y="480060"/>
            <a:ext cx="2674620" cy="268524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2800" b="1" dirty="0">
                <a:latin typeface="Calibri"/>
                <a:ea typeface="+mj-ea"/>
                <a:cs typeface="Calibri"/>
              </a:rPr>
              <a:t>Facts</a:t>
            </a:r>
            <a:endParaRPr lang="en-US" sz="2800">
              <a:latin typeface="Calibri"/>
              <a:ea typeface="+mj-ea"/>
              <a:cs typeface="Calibri"/>
            </a:endParaRPr>
          </a:p>
        </p:txBody>
      </p:sp>
      <p:pic>
        <p:nvPicPr>
          <p:cNvPr id="12" name="Picture 12" descr="Chart, bar chart&#10;&#10;Description automatically generated">
            <a:extLst>
              <a:ext uri="{FF2B5EF4-FFF2-40B4-BE49-F238E27FC236}">
                <a16:creationId xmlns:a16="http://schemas.microsoft.com/office/drawing/2014/main" id="{AC3A8F4E-5686-A829-25E6-E87CC1E1E81A}"/>
              </a:ext>
            </a:extLst>
          </p:cNvPr>
          <p:cNvPicPr>
            <a:picLocks noChangeAspect="1"/>
          </p:cNvPicPr>
          <p:nvPr/>
        </p:nvPicPr>
        <p:blipFill>
          <a:blip r:embed="rId2"/>
          <a:stretch>
            <a:fillRect/>
          </a:stretch>
        </p:blipFill>
        <p:spPr>
          <a:xfrm>
            <a:off x="3636777" y="707223"/>
            <a:ext cx="2475738" cy="2110565"/>
          </a:xfrm>
          <a:prstGeom prst="rect">
            <a:avLst/>
          </a:prstGeom>
        </p:spPr>
      </p:pic>
      <p:pic>
        <p:nvPicPr>
          <p:cNvPr id="9" name="Picture 9" descr="Chart, line chart&#10;&#10;Description automatically generated">
            <a:extLst>
              <a:ext uri="{FF2B5EF4-FFF2-40B4-BE49-F238E27FC236}">
                <a16:creationId xmlns:a16="http://schemas.microsoft.com/office/drawing/2014/main" id="{A5C0D645-D5E5-A3AC-8834-52FFD43138E4}"/>
              </a:ext>
            </a:extLst>
          </p:cNvPr>
          <p:cNvPicPr>
            <a:picLocks noChangeAspect="1"/>
          </p:cNvPicPr>
          <p:nvPr/>
        </p:nvPicPr>
        <p:blipFill>
          <a:blip r:embed="rId3"/>
          <a:stretch>
            <a:fillRect/>
          </a:stretch>
        </p:blipFill>
        <p:spPr>
          <a:xfrm>
            <a:off x="6215385" y="1027603"/>
            <a:ext cx="2578608" cy="1469805"/>
          </a:xfrm>
          <a:prstGeom prst="rect">
            <a:avLst/>
          </a:prstGeom>
        </p:spPr>
      </p:pic>
      <p:sp>
        <p:nvSpPr>
          <p:cNvPr id="53"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3306950"/>
            <a:ext cx="2674620" cy="13716"/>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custGeom>
                    <a:avLst/>
                    <a:gdLst>
                      <a:gd name="connsiteX0" fmla="*/ 0 w 2674620"/>
                      <a:gd name="connsiteY0" fmla="*/ 0 h 13716"/>
                      <a:gd name="connsiteX1" fmla="*/ 641909 w 2674620"/>
                      <a:gd name="connsiteY1" fmla="*/ 0 h 13716"/>
                      <a:gd name="connsiteX2" fmla="*/ 1337310 w 2674620"/>
                      <a:gd name="connsiteY2" fmla="*/ 0 h 13716"/>
                      <a:gd name="connsiteX3" fmla="*/ 1979219 w 2674620"/>
                      <a:gd name="connsiteY3" fmla="*/ 0 h 13716"/>
                      <a:gd name="connsiteX4" fmla="*/ 2674620 w 2674620"/>
                      <a:gd name="connsiteY4" fmla="*/ 0 h 13716"/>
                      <a:gd name="connsiteX5" fmla="*/ 2674620 w 2674620"/>
                      <a:gd name="connsiteY5" fmla="*/ 13716 h 13716"/>
                      <a:gd name="connsiteX6" fmla="*/ 1952473 w 2674620"/>
                      <a:gd name="connsiteY6" fmla="*/ 13716 h 13716"/>
                      <a:gd name="connsiteX7" fmla="*/ 1257071 w 2674620"/>
                      <a:gd name="connsiteY7" fmla="*/ 13716 h 13716"/>
                      <a:gd name="connsiteX8" fmla="*/ 615163 w 2674620"/>
                      <a:gd name="connsiteY8" fmla="*/ 13716 h 13716"/>
                      <a:gd name="connsiteX9" fmla="*/ 0 w 2674620"/>
                      <a:gd name="connsiteY9" fmla="*/ 13716 h 13716"/>
                      <a:gd name="connsiteX10" fmla="*/ 0 w 267462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4620" h="13716" fill="none" extrusionOk="0">
                        <a:moveTo>
                          <a:pt x="0" y="0"/>
                        </a:moveTo>
                        <a:cubicBezTo>
                          <a:pt x="223686" y="-27283"/>
                          <a:pt x="416037" y="8041"/>
                          <a:pt x="641909" y="0"/>
                        </a:cubicBezTo>
                        <a:cubicBezTo>
                          <a:pt x="867781" y="-8041"/>
                          <a:pt x="1125885" y="15252"/>
                          <a:pt x="1337310" y="0"/>
                        </a:cubicBezTo>
                        <a:cubicBezTo>
                          <a:pt x="1548735" y="-15252"/>
                          <a:pt x="1809020" y="-2338"/>
                          <a:pt x="1979219" y="0"/>
                        </a:cubicBezTo>
                        <a:cubicBezTo>
                          <a:pt x="2149418" y="2338"/>
                          <a:pt x="2403746" y="-23101"/>
                          <a:pt x="2674620" y="0"/>
                        </a:cubicBezTo>
                        <a:cubicBezTo>
                          <a:pt x="2675102" y="5583"/>
                          <a:pt x="2674550" y="8268"/>
                          <a:pt x="2674620" y="13716"/>
                        </a:cubicBezTo>
                        <a:cubicBezTo>
                          <a:pt x="2384204" y="34835"/>
                          <a:pt x="2124794" y="4805"/>
                          <a:pt x="1952473" y="13716"/>
                        </a:cubicBezTo>
                        <a:cubicBezTo>
                          <a:pt x="1780152" y="22627"/>
                          <a:pt x="1469502" y="4591"/>
                          <a:pt x="1257071" y="13716"/>
                        </a:cubicBezTo>
                        <a:cubicBezTo>
                          <a:pt x="1044640" y="22841"/>
                          <a:pt x="886842" y="45425"/>
                          <a:pt x="615163" y="13716"/>
                        </a:cubicBezTo>
                        <a:cubicBezTo>
                          <a:pt x="343484" y="-17993"/>
                          <a:pt x="280198" y="5574"/>
                          <a:pt x="0" y="13716"/>
                        </a:cubicBezTo>
                        <a:cubicBezTo>
                          <a:pt x="-117" y="8555"/>
                          <a:pt x="-542" y="6030"/>
                          <a:pt x="0" y="0"/>
                        </a:cubicBezTo>
                        <a:close/>
                      </a:path>
                      <a:path w="2674620" h="13716" stroke="0" extrusionOk="0">
                        <a:moveTo>
                          <a:pt x="0" y="0"/>
                        </a:moveTo>
                        <a:cubicBezTo>
                          <a:pt x="231855" y="-1293"/>
                          <a:pt x="402066" y="-28662"/>
                          <a:pt x="668655" y="0"/>
                        </a:cubicBezTo>
                        <a:cubicBezTo>
                          <a:pt x="935244" y="28662"/>
                          <a:pt x="1178759" y="24409"/>
                          <a:pt x="1364056" y="0"/>
                        </a:cubicBezTo>
                        <a:cubicBezTo>
                          <a:pt x="1549353" y="-24409"/>
                          <a:pt x="1706883" y="-9273"/>
                          <a:pt x="2005965" y="0"/>
                        </a:cubicBezTo>
                        <a:cubicBezTo>
                          <a:pt x="2305047" y="9273"/>
                          <a:pt x="2446507" y="-22114"/>
                          <a:pt x="2674620" y="0"/>
                        </a:cubicBezTo>
                        <a:cubicBezTo>
                          <a:pt x="2674976" y="3179"/>
                          <a:pt x="2674592" y="8354"/>
                          <a:pt x="2674620" y="13716"/>
                        </a:cubicBezTo>
                        <a:cubicBezTo>
                          <a:pt x="2376619" y="3697"/>
                          <a:pt x="2249009" y="42883"/>
                          <a:pt x="1979219" y="13716"/>
                        </a:cubicBezTo>
                        <a:cubicBezTo>
                          <a:pt x="1709429" y="-15451"/>
                          <a:pt x="1513733" y="31468"/>
                          <a:pt x="1364056" y="13716"/>
                        </a:cubicBezTo>
                        <a:cubicBezTo>
                          <a:pt x="1214379" y="-4036"/>
                          <a:pt x="982991" y="14417"/>
                          <a:pt x="748894" y="13716"/>
                        </a:cubicBezTo>
                        <a:cubicBezTo>
                          <a:pt x="514797" y="13015"/>
                          <a:pt x="177151" y="-10383"/>
                          <a:pt x="0" y="13716"/>
                        </a:cubicBezTo>
                        <a:cubicBezTo>
                          <a:pt x="-522" y="9329"/>
                          <a:pt x="225" y="358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Chart, bar chart&#10;&#10;Description automatically generated">
            <a:extLst>
              <a:ext uri="{FF2B5EF4-FFF2-40B4-BE49-F238E27FC236}">
                <a16:creationId xmlns:a16="http://schemas.microsoft.com/office/drawing/2014/main" id="{F3AD6073-B2FA-9430-1A13-C3485147440E}"/>
              </a:ext>
            </a:extLst>
          </p:cNvPr>
          <p:cNvPicPr>
            <a:picLocks noChangeAspect="1"/>
          </p:cNvPicPr>
          <p:nvPr/>
        </p:nvPicPr>
        <p:blipFill>
          <a:blip r:embed="rId4"/>
          <a:stretch>
            <a:fillRect/>
          </a:stretch>
        </p:blipFill>
        <p:spPr>
          <a:xfrm>
            <a:off x="3636777" y="3219617"/>
            <a:ext cx="2475738" cy="1392601"/>
          </a:xfrm>
          <a:prstGeom prst="rect">
            <a:avLst/>
          </a:prstGeom>
        </p:spPr>
      </p:pic>
      <p:pic>
        <p:nvPicPr>
          <p:cNvPr id="11" name="Picture 11" descr="Chart, table&#10;&#10;Description automatically generated">
            <a:extLst>
              <a:ext uri="{FF2B5EF4-FFF2-40B4-BE49-F238E27FC236}">
                <a16:creationId xmlns:a16="http://schemas.microsoft.com/office/drawing/2014/main" id="{662E5F67-E763-6178-B9A9-B0FA3310D7A8}"/>
              </a:ext>
            </a:extLst>
          </p:cNvPr>
          <p:cNvPicPr>
            <a:picLocks noChangeAspect="1"/>
          </p:cNvPicPr>
          <p:nvPr/>
        </p:nvPicPr>
        <p:blipFill>
          <a:blip r:embed="rId5"/>
          <a:stretch>
            <a:fillRect/>
          </a:stretch>
        </p:blipFill>
        <p:spPr>
          <a:xfrm>
            <a:off x="6215385" y="3213248"/>
            <a:ext cx="2578607" cy="1405340"/>
          </a:xfrm>
          <a:prstGeom prst="rect">
            <a:avLst/>
          </a:prstGeom>
        </p:spPr>
      </p:pic>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A8B05480-C3DD-9EA6-D7C2-111E1112566C}"/>
              </a:ext>
            </a:extLst>
          </p:cNvPr>
          <p:cNvSpPr txBox="1"/>
          <p:nvPr/>
        </p:nvSpPr>
        <p:spPr>
          <a:xfrm>
            <a:off x="155359" y="77679"/>
            <a:ext cx="42612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latin typeface="Calibri"/>
              <a:ea typeface="+mj-ea"/>
              <a:cs typeface="Calibri"/>
            </a:endParaRPr>
          </a:p>
        </p:txBody>
      </p:sp>
      <p:pic>
        <p:nvPicPr>
          <p:cNvPr id="14" name="Picture 9" descr="Logo, company name&#10;&#10;Description automatically generated">
            <a:extLst>
              <a:ext uri="{FF2B5EF4-FFF2-40B4-BE49-F238E27FC236}">
                <a16:creationId xmlns:a16="http://schemas.microsoft.com/office/drawing/2014/main" id="{D8B42195-DE9E-E95B-7501-5005D1938877}"/>
              </a:ext>
            </a:extLst>
          </p:cNvPr>
          <p:cNvPicPr>
            <a:picLocks noChangeAspect="1"/>
          </p:cNvPicPr>
          <p:nvPr/>
        </p:nvPicPr>
        <p:blipFill>
          <a:blip r:embed="rId6"/>
          <a:stretch>
            <a:fillRect/>
          </a:stretch>
        </p:blipFill>
        <p:spPr>
          <a:xfrm>
            <a:off x="79131" y="4623280"/>
            <a:ext cx="814388" cy="457949"/>
          </a:xfrm>
          <a:prstGeom prst="rect">
            <a:avLst/>
          </a:prstGeom>
        </p:spPr>
      </p:pic>
    </p:spTree>
    <p:extLst>
      <p:ext uri="{BB962C8B-B14F-4D97-AF65-F5344CB8AC3E}">
        <p14:creationId xmlns:p14="http://schemas.microsoft.com/office/powerpoint/2010/main" val="163984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95918" y="3433481"/>
            <a:ext cx="5654511" cy="1424870"/>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4D7B94D6-F706-C29D-A039-DB80AE9C8A6F}"/>
              </a:ext>
            </a:extLst>
          </p:cNvPr>
          <p:cNvSpPr txBox="1"/>
          <p:nvPr/>
        </p:nvSpPr>
        <p:spPr>
          <a:xfrm>
            <a:off x="3452601" y="3556461"/>
            <a:ext cx="5122140" cy="64652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3000" b="1" kern="1200" dirty="0">
                <a:solidFill>
                  <a:srgbClr val="FFFFFF"/>
                </a:solidFill>
                <a:latin typeface="+mj-lt"/>
                <a:ea typeface="+mj-ea"/>
                <a:cs typeface="+mj-cs"/>
              </a:rPr>
              <a:t>Dataset Analysis</a:t>
            </a:r>
            <a:endParaRPr lang="en-US" sz="3000" kern="1200" dirty="0">
              <a:solidFill>
                <a:srgbClr val="FFFFFF"/>
              </a:solidFill>
              <a:latin typeface="+mj-lt"/>
              <a:ea typeface="+mj-ea"/>
              <a:cs typeface="+mj-cs"/>
            </a:endParaRPr>
          </a:p>
        </p:txBody>
      </p:sp>
      <p:pic>
        <p:nvPicPr>
          <p:cNvPr id="9" name="Picture 9" descr="Text&#10;&#10;Description automatically generated">
            <a:extLst>
              <a:ext uri="{FF2B5EF4-FFF2-40B4-BE49-F238E27FC236}">
                <a16:creationId xmlns:a16="http://schemas.microsoft.com/office/drawing/2014/main" id="{B6A05294-8E8C-E62D-A3FC-09C3D8236592}"/>
              </a:ext>
            </a:extLst>
          </p:cNvPr>
          <p:cNvPicPr>
            <a:picLocks noChangeAspect="1"/>
          </p:cNvPicPr>
          <p:nvPr/>
        </p:nvPicPr>
        <p:blipFill>
          <a:blip r:embed="rId2"/>
          <a:stretch>
            <a:fillRect/>
          </a:stretch>
        </p:blipFill>
        <p:spPr>
          <a:xfrm>
            <a:off x="238227" y="806565"/>
            <a:ext cx="2848177" cy="377383"/>
          </a:xfrm>
          <a:prstGeom prst="rect">
            <a:avLst/>
          </a:prstGeom>
        </p:spPr>
      </p:pic>
      <p:pic>
        <p:nvPicPr>
          <p:cNvPr id="7" name="Picture 8" descr="Chart, pie chart&#10;&#10;Description automatically generated">
            <a:extLst>
              <a:ext uri="{FF2B5EF4-FFF2-40B4-BE49-F238E27FC236}">
                <a16:creationId xmlns:a16="http://schemas.microsoft.com/office/drawing/2014/main" id="{1EAA2494-7048-A403-3FD0-A0CA861EC510}"/>
              </a:ext>
            </a:extLst>
          </p:cNvPr>
          <p:cNvPicPr>
            <a:picLocks noChangeAspect="1"/>
          </p:cNvPicPr>
          <p:nvPr/>
        </p:nvPicPr>
        <p:blipFill>
          <a:blip r:embed="rId3"/>
          <a:stretch>
            <a:fillRect/>
          </a:stretch>
        </p:blipFill>
        <p:spPr>
          <a:xfrm>
            <a:off x="238225" y="1924268"/>
            <a:ext cx="2846070" cy="1294961"/>
          </a:xfrm>
          <a:prstGeom prst="rect">
            <a:avLst/>
          </a:prstGeom>
        </p:spPr>
      </p:pic>
      <p:pic>
        <p:nvPicPr>
          <p:cNvPr id="10" name="Picture 10" descr="Chart, pie chart&#10;&#10;Description automatically generated">
            <a:extLst>
              <a:ext uri="{FF2B5EF4-FFF2-40B4-BE49-F238E27FC236}">
                <a16:creationId xmlns:a16="http://schemas.microsoft.com/office/drawing/2014/main" id="{086262B8-3935-C567-6EC7-B98A7CCECF1B}"/>
              </a:ext>
            </a:extLst>
          </p:cNvPr>
          <p:cNvPicPr>
            <a:picLocks noChangeAspect="1"/>
          </p:cNvPicPr>
          <p:nvPr/>
        </p:nvPicPr>
        <p:blipFill>
          <a:blip r:embed="rId4"/>
          <a:stretch>
            <a:fillRect/>
          </a:stretch>
        </p:blipFill>
        <p:spPr>
          <a:xfrm>
            <a:off x="6064632" y="725543"/>
            <a:ext cx="2848488" cy="2115002"/>
          </a:xfrm>
          <a:prstGeom prst="rect">
            <a:avLst/>
          </a:prstGeom>
        </p:spPr>
      </p:pic>
      <p:cxnSp>
        <p:nvCxnSpPr>
          <p:cNvPr id="62" name="Straight Connector 61">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39950" y="4270572"/>
            <a:ext cx="41148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14" name="Picture 9" descr="Logo, company name&#10;&#10;Description automatically generated">
            <a:extLst>
              <a:ext uri="{FF2B5EF4-FFF2-40B4-BE49-F238E27FC236}">
                <a16:creationId xmlns:a16="http://schemas.microsoft.com/office/drawing/2014/main" id="{67BC91BB-FA7E-2C37-6C93-903089847883}"/>
              </a:ext>
            </a:extLst>
          </p:cNvPr>
          <p:cNvPicPr>
            <a:picLocks noChangeAspect="1"/>
          </p:cNvPicPr>
          <p:nvPr/>
        </p:nvPicPr>
        <p:blipFill>
          <a:blip r:embed="rId5"/>
          <a:stretch>
            <a:fillRect/>
          </a:stretch>
        </p:blipFill>
        <p:spPr>
          <a:xfrm>
            <a:off x="79131" y="4623280"/>
            <a:ext cx="814388" cy="457949"/>
          </a:xfrm>
          <a:prstGeom prst="rect">
            <a:avLst/>
          </a:prstGeom>
        </p:spPr>
      </p:pic>
      <p:pic>
        <p:nvPicPr>
          <p:cNvPr id="11" name="Picture 12" descr="Text&#10;&#10;Description automatically generated">
            <a:extLst>
              <a:ext uri="{FF2B5EF4-FFF2-40B4-BE49-F238E27FC236}">
                <a16:creationId xmlns:a16="http://schemas.microsoft.com/office/drawing/2014/main" id="{170D5AC5-D421-0CFD-D57D-985D98EA486F}"/>
              </a:ext>
            </a:extLst>
          </p:cNvPr>
          <p:cNvPicPr>
            <a:picLocks noChangeAspect="1"/>
          </p:cNvPicPr>
          <p:nvPr/>
        </p:nvPicPr>
        <p:blipFill>
          <a:blip r:embed="rId6"/>
          <a:stretch>
            <a:fillRect/>
          </a:stretch>
        </p:blipFill>
        <p:spPr>
          <a:xfrm>
            <a:off x="3315799" y="408177"/>
            <a:ext cx="2743200" cy="2810472"/>
          </a:xfrm>
          <a:prstGeom prst="rect">
            <a:avLst/>
          </a:prstGeom>
        </p:spPr>
      </p:pic>
    </p:spTree>
    <p:extLst>
      <p:ext uri="{BB962C8B-B14F-4D97-AF65-F5344CB8AC3E}">
        <p14:creationId xmlns:p14="http://schemas.microsoft.com/office/powerpoint/2010/main" val="405678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95918" y="3433481"/>
            <a:ext cx="5654511" cy="1424870"/>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4D7B94D6-F706-C29D-A039-DB80AE9C8A6F}"/>
              </a:ext>
            </a:extLst>
          </p:cNvPr>
          <p:cNvSpPr txBox="1"/>
          <p:nvPr/>
        </p:nvSpPr>
        <p:spPr>
          <a:xfrm>
            <a:off x="3452601" y="3556461"/>
            <a:ext cx="5122140" cy="64652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3000" b="1" kern="1200" dirty="0">
                <a:solidFill>
                  <a:srgbClr val="FFFFFF"/>
                </a:solidFill>
                <a:latin typeface="+mj-lt"/>
                <a:ea typeface="+mj-ea"/>
                <a:cs typeface="+mj-cs"/>
              </a:rPr>
              <a:t>Dataset Analysis</a:t>
            </a:r>
            <a:endParaRPr lang="en-US" sz="3000" kern="1200" dirty="0">
              <a:solidFill>
                <a:srgbClr val="FFFFFF"/>
              </a:solidFill>
              <a:latin typeface="+mj-lt"/>
              <a:ea typeface="+mj-ea"/>
              <a:cs typeface="+mj-cs"/>
            </a:endParaRPr>
          </a:p>
        </p:txBody>
      </p:sp>
      <p:cxnSp>
        <p:nvCxnSpPr>
          <p:cNvPr id="62" name="Straight Connector 61">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39950" y="4270572"/>
            <a:ext cx="41148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14" name="Picture 9" descr="Logo, company name&#10;&#10;Description automatically generated">
            <a:extLst>
              <a:ext uri="{FF2B5EF4-FFF2-40B4-BE49-F238E27FC236}">
                <a16:creationId xmlns:a16="http://schemas.microsoft.com/office/drawing/2014/main" id="{67BC91BB-FA7E-2C37-6C93-903089847883}"/>
              </a:ext>
            </a:extLst>
          </p:cNvPr>
          <p:cNvPicPr>
            <a:picLocks noChangeAspect="1"/>
          </p:cNvPicPr>
          <p:nvPr/>
        </p:nvPicPr>
        <p:blipFill>
          <a:blip r:embed="rId2"/>
          <a:stretch>
            <a:fillRect/>
          </a:stretch>
        </p:blipFill>
        <p:spPr>
          <a:xfrm>
            <a:off x="79131" y="4623280"/>
            <a:ext cx="814388" cy="457949"/>
          </a:xfrm>
          <a:prstGeom prst="rect">
            <a:avLst/>
          </a:prstGeom>
        </p:spPr>
      </p:pic>
      <p:pic>
        <p:nvPicPr>
          <p:cNvPr id="2" name="Picture 5" descr="Chart, bar chart&#10;&#10;Description automatically generated">
            <a:extLst>
              <a:ext uri="{FF2B5EF4-FFF2-40B4-BE49-F238E27FC236}">
                <a16:creationId xmlns:a16="http://schemas.microsoft.com/office/drawing/2014/main" id="{9679D92B-C986-0333-B7DB-7809217A2A91}"/>
              </a:ext>
            </a:extLst>
          </p:cNvPr>
          <p:cNvPicPr>
            <a:picLocks noChangeAspect="1"/>
          </p:cNvPicPr>
          <p:nvPr/>
        </p:nvPicPr>
        <p:blipFill>
          <a:blip r:embed="rId3"/>
          <a:stretch>
            <a:fillRect/>
          </a:stretch>
        </p:blipFill>
        <p:spPr>
          <a:xfrm>
            <a:off x="5407268" y="186836"/>
            <a:ext cx="2752725" cy="2914650"/>
          </a:xfrm>
          <a:prstGeom prst="rect">
            <a:avLst/>
          </a:prstGeom>
        </p:spPr>
      </p:pic>
      <p:pic>
        <p:nvPicPr>
          <p:cNvPr id="6" name="Picture 11" descr="Chart, bar chart, histogram&#10;&#10;Description automatically generated">
            <a:extLst>
              <a:ext uri="{FF2B5EF4-FFF2-40B4-BE49-F238E27FC236}">
                <a16:creationId xmlns:a16="http://schemas.microsoft.com/office/drawing/2014/main" id="{7482863F-47DC-7FAD-2CCD-8C47E157AA7D}"/>
              </a:ext>
            </a:extLst>
          </p:cNvPr>
          <p:cNvPicPr>
            <a:picLocks noChangeAspect="1"/>
          </p:cNvPicPr>
          <p:nvPr/>
        </p:nvPicPr>
        <p:blipFill>
          <a:blip r:embed="rId4"/>
          <a:stretch>
            <a:fillRect/>
          </a:stretch>
        </p:blipFill>
        <p:spPr>
          <a:xfrm>
            <a:off x="137379" y="98913"/>
            <a:ext cx="4822947" cy="2998543"/>
          </a:xfrm>
          <a:prstGeom prst="rect">
            <a:avLst/>
          </a:prstGeom>
        </p:spPr>
      </p:pic>
      <p:pic>
        <p:nvPicPr>
          <p:cNvPr id="12" name="Picture 12" descr="Chart, pie chart&#10;&#10;Description automatically generated">
            <a:extLst>
              <a:ext uri="{FF2B5EF4-FFF2-40B4-BE49-F238E27FC236}">
                <a16:creationId xmlns:a16="http://schemas.microsoft.com/office/drawing/2014/main" id="{3F84F85D-B467-D5EC-C9DE-8C61A1D1328C}"/>
              </a:ext>
            </a:extLst>
          </p:cNvPr>
          <p:cNvPicPr>
            <a:picLocks noChangeAspect="1"/>
          </p:cNvPicPr>
          <p:nvPr/>
        </p:nvPicPr>
        <p:blipFill>
          <a:blip r:embed="rId5"/>
          <a:stretch>
            <a:fillRect/>
          </a:stretch>
        </p:blipFill>
        <p:spPr>
          <a:xfrm>
            <a:off x="137380" y="3148745"/>
            <a:ext cx="2978027" cy="1550743"/>
          </a:xfrm>
          <a:prstGeom prst="rect">
            <a:avLst/>
          </a:prstGeom>
        </p:spPr>
      </p:pic>
    </p:spTree>
    <p:extLst>
      <p:ext uri="{BB962C8B-B14F-4D97-AF65-F5344CB8AC3E}">
        <p14:creationId xmlns:p14="http://schemas.microsoft.com/office/powerpoint/2010/main" val="349343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6">
            <a:extLst>
              <a:ext uri="{FF2B5EF4-FFF2-40B4-BE49-F238E27FC236}">
                <a16:creationId xmlns:a16="http://schemas.microsoft.com/office/drawing/2014/main" id="{AA6A4A47-23F9-D58E-1069-D0E76145A0E6}"/>
              </a:ext>
            </a:extLst>
          </p:cNvPr>
          <p:cNvPicPr>
            <a:picLocks noChangeAspect="1"/>
          </p:cNvPicPr>
          <p:nvPr/>
        </p:nvPicPr>
        <p:blipFill>
          <a:blip r:embed="rId2"/>
          <a:stretch>
            <a:fillRect/>
          </a:stretch>
        </p:blipFill>
        <p:spPr>
          <a:xfrm>
            <a:off x="-1110" y="982"/>
            <a:ext cx="9146219" cy="5141536"/>
          </a:xfrm>
          <a:prstGeom prst="rect">
            <a:avLst/>
          </a:prstGeom>
        </p:spPr>
      </p:pic>
      <p:sp>
        <p:nvSpPr>
          <p:cNvPr id="7" name="TextBox 6">
            <a:extLst>
              <a:ext uri="{FF2B5EF4-FFF2-40B4-BE49-F238E27FC236}">
                <a16:creationId xmlns:a16="http://schemas.microsoft.com/office/drawing/2014/main" id="{A8B05480-C3DD-9EA6-D7C2-111E1112566C}"/>
              </a:ext>
            </a:extLst>
          </p:cNvPr>
          <p:cNvSpPr txBox="1"/>
          <p:nvPr/>
        </p:nvSpPr>
        <p:spPr>
          <a:xfrm>
            <a:off x="155359" y="77679"/>
            <a:ext cx="42612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latin typeface="Calibri"/>
              <a:ea typeface="+mj-ea"/>
              <a:cs typeface="Calibri"/>
            </a:endParaRPr>
          </a:p>
        </p:txBody>
      </p:sp>
      <p:sp>
        <p:nvSpPr>
          <p:cNvPr id="2" name="TextBox 1">
            <a:extLst>
              <a:ext uri="{FF2B5EF4-FFF2-40B4-BE49-F238E27FC236}">
                <a16:creationId xmlns:a16="http://schemas.microsoft.com/office/drawing/2014/main" id="{9C1F8D75-F8DC-E0B0-5177-EAFE86DEDBEC}"/>
              </a:ext>
            </a:extLst>
          </p:cNvPr>
          <p:cNvSpPr txBox="1"/>
          <p:nvPr/>
        </p:nvSpPr>
        <p:spPr>
          <a:xfrm>
            <a:off x="510464" y="970994"/>
            <a:ext cx="634753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AutoNum type="arabicPeriod"/>
            </a:pPr>
            <a:r>
              <a:rPr lang="en-US" dirty="0">
                <a:ea typeface="+mn-lt"/>
                <a:cs typeface="+mn-lt"/>
                <a:hlinkClick r:id="rId3"/>
              </a:rPr>
              <a:t>https://manuntag.com/data-project-state-of-mental-health-support</a:t>
            </a:r>
            <a:endParaRPr lang="en-US">
              <a:ea typeface="+mn-lt"/>
              <a:cs typeface="+mn-lt"/>
            </a:endParaRPr>
          </a:p>
          <a:p>
            <a:pPr marL="342900" indent="-342900">
              <a:buAutoNum type="arabicPeriod"/>
            </a:pPr>
            <a:r>
              <a:rPr lang="en-US" dirty="0">
                <a:ea typeface="+mn-lt"/>
                <a:cs typeface="+mn-lt"/>
                <a:hlinkClick r:id="rId4"/>
              </a:rPr>
              <a:t>https://shezanmirzan.github.io/DataVis-Mental-Health/</a:t>
            </a:r>
            <a:endParaRPr lang="en-US" dirty="0">
              <a:cs typeface="Calibri" panose="020F0502020204030204"/>
            </a:endParaRPr>
          </a:p>
          <a:p>
            <a:pPr marL="342900" indent="-342900">
              <a:buAutoNum type="arabicPeriod"/>
            </a:pPr>
            <a:r>
              <a:rPr lang="en-US" dirty="0">
                <a:ea typeface="+mn-lt"/>
                <a:cs typeface="+mn-lt"/>
                <a:hlinkClick r:id="rId5"/>
              </a:rPr>
              <a:t>https://www.ncbi.nlm.nih.gov/pmc/articles/PMC9907184/</a:t>
            </a:r>
            <a:endParaRPr lang="en-US" dirty="0">
              <a:cs typeface="Calibri"/>
            </a:endParaRPr>
          </a:p>
          <a:p>
            <a:pPr marL="342900" indent="-342900">
              <a:buAutoNum type="arabicPeriod"/>
            </a:pPr>
            <a:r>
              <a:rPr lang="en-US" dirty="0">
                <a:ea typeface="+mn-lt"/>
                <a:cs typeface="+mn-lt"/>
                <a:hlinkClick r:id="rId6"/>
              </a:rPr>
              <a:t>https://www.linkedin.com/pulse/mental-health-major-concern-tech-industry-mentortribes?trk=public_post-content_share-article</a:t>
            </a:r>
            <a:endParaRPr lang="en-US" dirty="0">
              <a:cs typeface="Calibri"/>
            </a:endParaRPr>
          </a:p>
          <a:p>
            <a:endParaRPr lang="en-US" dirty="0">
              <a:ea typeface="+mn-lt"/>
              <a:cs typeface="+mn-lt"/>
            </a:endParaRPr>
          </a:p>
        </p:txBody>
      </p:sp>
      <p:sp>
        <p:nvSpPr>
          <p:cNvPr id="9" name="TextBox 8">
            <a:extLst>
              <a:ext uri="{FF2B5EF4-FFF2-40B4-BE49-F238E27FC236}">
                <a16:creationId xmlns:a16="http://schemas.microsoft.com/office/drawing/2014/main" id="{478981ED-85B8-4653-EF55-B0FBC01B2417}"/>
              </a:ext>
            </a:extLst>
          </p:cNvPr>
          <p:cNvSpPr txBox="1"/>
          <p:nvPr/>
        </p:nvSpPr>
        <p:spPr>
          <a:xfrm>
            <a:off x="511263" y="171790"/>
            <a:ext cx="3651730" cy="7368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r>
              <a:rPr lang="en-US" sz="2800" b="1" dirty="0">
                <a:ea typeface="+mn-lt"/>
                <a:cs typeface="+mn-lt"/>
              </a:rPr>
              <a:t>References</a:t>
            </a:r>
            <a:endParaRPr lang="en-US" sz="3200" dirty="0">
              <a:cs typeface="Calibri" panose="020F0502020204030204"/>
            </a:endParaRPr>
          </a:p>
        </p:txBody>
      </p:sp>
      <p:pic>
        <p:nvPicPr>
          <p:cNvPr id="8" name="Picture 9" descr="Logo, company name&#10;&#10;Description automatically generated">
            <a:extLst>
              <a:ext uri="{FF2B5EF4-FFF2-40B4-BE49-F238E27FC236}">
                <a16:creationId xmlns:a16="http://schemas.microsoft.com/office/drawing/2014/main" id="{5EAE8EE3-06BC-5FCF-2C26-4439263F8EF9}"/>
              </a:ext>
            </a:extLst>
          </p:cNvPr>
          <p:cNvPicPr>
            <a:picLocks noChangeAspect="1"/>
          </p:cNvPicPr>
          <p:nvPr/>
        </p:nvPicPr>
        <p:blipFill>
          <a:blip r:embed="rId7"/>
          <a:stretch>
            <a:fillRect/>
          </a:stretch>
        </p:blipFill>
        <p:spPr>
          <a:xfrm>
            <a:off x="79131" y="4623280"/>
            <a:ext cx="814388" cy="457949"/>
          </a:xfrm>
          <a:prstGeom prst="rect">
            <a:avLst/>
          </a:prstGeom>
        </p:spPr>
      </p:pic>
    </p:spTree>
    <p:extLst>
      <p:ext uri="{BB962C8B-B14F-4D97-AF65-F5344CB8AC3E}">
        <p14:creationId xmlns:p14="http://schemas.microsoft.com/office/powerpoint/2010/main" val="293464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6">
            <a:extLst>
              <a:ext uri="{FF2B5EF4-FFF2-40B4-BE49-F238E27FC236}">
                <a16:creationId xmlns:a16="http://schemas.microsoft.com/office/drawing/2014/main" id="{AA6A4A47-23F9-D58E-1069-D0E76145A0E6}"/>
              </a:ext>
            </a:extLst>
          </p:cNvPr>
          <p:cNvPicPr>
            <a:picLocks noChangeAspect="1"/>
          </p:cNvPicPr>
          <p:nvPr/>
        </p:nvPicPr>
        <p:blipFill>
          <a:blip r:embed="rId2"/>
          <a:stretch>
            <a:fillRect/>
          </a:stretch>
        </p:blipFill>
        <p:spPr>
          <a:xfrm>
            <a:off x="-1110" y="982"/>
            <a:ext cx="9146219" cy="5141536"/>
          </a:xfrm>
          <a:prstGeom prst="rect">
            <a:avLst/>
          </a:prstGeom>
        </p:spPr>
      </p:pic>
      <p:pic>
        <p:nvPicPr>
          <p:cNvPr id="7" name="Picture 7" descr="A picture containing vector graphics, silhouette&#10;&#10;Description automatically generated">
            <a:extLst>
              <a:ext uri="{FF2B5EF4-FFF2-40B4-BE49-F238E27FC236}">
                <a16:creationId xmlns:a16="http://schemas.microsoft.com/office/drawing/2014/main" id="{26F94275-E067-1148-F3F6-A4D6AD998910}"/>
              </a:ext>
            </a:extLst>
          </p:cNvPr>
          <p:cNvPicPr>
            <a:picLocks noChangeAspect="1"/>
          </p:cNvPicPr>
          <p:nvPr/>
        </p:nvPicPr>
        <p:blipFill>
          <a:blip r:embed="rId3"/>
          <a:stretch>
            <a:fillRect/>
          </a:stretch>
        </p:blipFill>
        <p:spPr>
          <a:xfrm>
            <a:off x="5941381" y="1384123"/>
            <a:ext cx="2743200" cy="2131118"/>
          </a:xfrm>
          <a:prstGeom prst="rect">
            <a:avLst/>
          </a:prstGeom>
        </p:spPr>
      </p:pic>
      <p:sp>
        <p:nvSpPr>
          <p:cNvPr id="8" name="TextBox 7">
            <a:extLst>
              <a:ext uri="{FF2B5EF4-FFF2-40B4-BE49-F238E27FC236}">
                <a16:creationId xmlns:a16="http://schemas.microsoft.com/office/drawing/2014/main" id="{CBDFA82A-4C21-4FD3-DA0D-11C80DDE7A1F}"/>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itle 1">
            <a:extLst>
              <a:ext uri="{FF2B5EF4-FFF2-40B4-BE49-F238E27FC236}">
                <a16:creationId xmlns:a16="http://schemas.microsoft.com/office/drawing/2014/main" id="{969A9F09-44D9-AB59-9FB6-5622BEC063FA}"/>
              </a:ext>
            </a:extLst>
          </p:cNvPr>
          <p:cNvSpPr>
            <a:spLocks noGrp="1"/>
          </p:cNvSpPr>
          <p:nvPr>
            <p:ph type="title"/>
          </p:nvPr>
        </p:nvSpPr>
        <p:spPr>
          <a:xfrm>
            <a:off x="178311" y="371051"/>
            <a:ext cx="3847734" cy="694551"/>
          </a:xfrm>
        </p:spPr>
        <p:txBody>
          <a:bodyPr>
            <a:normAutofit/>
          </a:bodyPr>
          <a:lstStyle/>
          <a:p>
            <a:r>
              <a:rPr lang="en-US" sz="2800" b="1" dirty="0">
                <a:latin typeface="Calibri"/>
                <a:cs typeface="Calibri"/>
              </a:rPr>
              <a:t>What's Mental Health</a:t>
            </a:r>
            <a:endParaRPr lang="en-US" sz="2800">
              <a:latin typeface="Calibri"/>
              <a:cs typeface="Calibri Light"/>
            </a:endParaRPr>
          </a:p>
        </p:txBody>
      </p:sp>
      <p:sp>
        <p:nvSpPr>
          <p:cNvPr id="11" name="TextBox 10">
            <a:extLst>
              <a:ext uri="{FF2B5EF4-FFF2-40B4-BE49-F238E27FC236}">
                <a16:creationId xmlns:a16="http://schemas.microsoft.com/office/drawing/2014/main" id="{D6A84EEB-B4BD-3FA5-E7FB-8C9DF83CECAE}"/>
              </a:ext>
            </a:extLst>
          </p:cNvPr>
          <p:cNvSpPr txBox="1"/>
          <p:nvPr/>
        </p:nvSpPr>
        <p:spPr>
          <a:xfrm>
            <a:off x="177554" y="1287262"/>
            <a:ext cx="582597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ea typeface="-apple-system"/>
                <a:cs typeface="-apple-system"/>
              </a:rPr>
              <a:t>Mental health is one of those subjects given the least priority in the workplace and society. </a:t>
            </a:r>
            <a:r>
              <a:rPr lang="en-US" dirty="0">
                <a:ea typeface="+mn-lt"/>
                <a:cs typeface="+mn-lt"/>
              </a:rPr>
              <a:t> The tech industry still has a long way to go in terms of addressing mental health</a:t>
            </a:r>
            <a:endParaRPr lang="en-US" dirty="0">
              <a:latin typeface="Calibri"/>
              <a:ea typeface="-apple-system"/>
              <a:cs typeface="Calibri" panose="020F0502020204030204"/>
            </a:endParaRPr>
          </a:p>
          <a:p>
            <a:pPr algn="l"/>
            <a:endParaRPr lang="en-US" dirty="0">
              <a:latin typeface="-apple-system"/>
              <a:cs typeface="Calibri"/>
            </a:endParaRPr>
          </a:p>
          <a:p>
            <a:r>
              <a:rPr lang="en-US" u="sng" dirty="0">
                <a:cs typeface="Calibri"/>
              </a:rPr>
              <a:t>Associated Reason of occurrence:</a:t>
            </a:r>
          </a:p>
          <a:p>
            <a:endParaRPr lang="en-US" u="sng" dirty="0">
              <a:cs typeface="Calibri"/>
            </a:endParaRPr>
          </a:p>
          <a:p>
            <a:pPr marL="285750" indent="-285750">
              <a:buFont typeface="Arial"/>
              <a:buChar char="•"/>
            </a:pPr>
            <a:r>
              <a:rPr lang="en-US" dirty="0">
                <a:solidFill>
                  <a:srgbClr val="002060"/>
                </a:solidFill>
                <a:cs typeface="Calibri"/>
              </a:rPr>
              <a:t>Long Lasting hours of work</a:t>
            </a:r>
            <a:endParaRPr lang="en-US" dirty="0">
              <a:solidFill>
                <a:srgbClr val="002060"/>
              </a:solidFill>
              <a:ea typeface="Calibri"/>
              <a:cs typeface="Calibri"/>
            </a:endParaRPr>
          </a:p>
          <a:p>
            <a:pPr marL="285750" indent="-285750">
              <a:buFont typeface="Arial"/>
              <a:buChar char="•"/>
            </a:pPr>
            <a:r>
              <a:rPr lang="en-US" dirty="0">
                <a:solidFill>
                  <a:srgbClr val="002060"/>
                </a:solidFill>
                <a:ea typeface="+mn-lt"/>
                <a:cs typeface="+mn-lt"/>
              </a:rPr>
              <a:t>prioritize productivity and innovation </a:t>
            </a:r>
          </a:p>
          <a:p>
            <a:pPr marL="285750" indent="-285750">
              <a:buFont typeface="Arial"/>
              <a:buChar char="•"/>
            </a:pPr>
            <a:r>
              <a:rPr lang="en-US" dirty="0">
                <a:solidFill>
                  <a:srgbClr val="002060"/>
                </a:solidFill>
                <a:ea typeface="+mn-lt"/>
                <a:cs typeface="+mn-lt"/>
              </a:rPr>
              <a:t>constant need to stay up-to-date with new technologies</a:t>
            </a:r>
          </a:p>
          <a:p>
            <a:pPr marL="285750" indent="-285750">
              <a:buFont typeface="Arial"/>
              <a:buChar char="•"/>
            </a:pPr>
            <a:r>
              <a:rPr lang="en-US" dirty="0">
                <a:solidFill>
                  <a:srgbClr val="002060"/>
                </a:solidFill>
                <a:ea typeface="+mn-lt"/>
                <a:cs typeface="+mn-lt"/>
              </a:rPr>
              <a:t>stigma associated with mental health</a:t>
            </a:r>
          </a:p>
          <a:p>
            <a:pPr marL="285750" indent="-285750">
              <a:buFont typeface="Arial"/>
              <a:buChar char="•"/>
            </a:pPr>
            <a:endParaRPr lang="en-US" dirty="0">
              <a:cs typeface="Calibri" panose="020F0502020204030204"/>
            </a:endParaRPr>
          </a:p>
        </p:txBody>
      </p:sp>
      <p:pic>
        <p:nvPicPr>
          <p:cNvPr id="9" name="Picture 9" descr="Logo, company name&#10;&#10;Description automatically generated">
            <a:extLst>
              <a:ext uri="{FF2B5EF4-FFF2-40B4-BE49-F238E27FC236}">
                <a16:creationId xmlns:a16="http://schemas.microsoft.com/office/drawing/2014/main" id="{A7A82EC4-AABE-296D-5D2D-5F6603C882F8}"/>
              </a:ext>
            </a:extLst>
          </p:cNvPr>
          <p:cNvPicPr>
            <a:picLocks noChangeAspect="1"/>
          </p:cNvPicPr>
          <p:nvPr/>
        </p:nvPicPr>
        <p:blipFill>
          <a:blip r:embed="rId4"/>
          <a:stretch>
            <a:fillRect/>
          </a:stretch>
        </p:blipFill>
        <p:spPr>
          <a:xfrm>
            <a:off x="79131" y="4623280"/>
            <a:ext cx="814388" cy="457949"/>
          </a:xfrm>
          <a:prstGeom prst="rect">
            <a:avLst/>
          </a:prstGeom>
        </p:spPr>
      </p:pic>
    </p:spTree>
    <p:extLst>
      <p:ext uri="{BB962C8B-B14F-4D97-AF65-F5344CB8AC3E}">
        <p14:creationId xmlns:p14="http://schemas.microsoft.com/office/powerpoint/2010/main" val="32220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034F1-B888-536F-3C93-6D864D6EC936}"/>
              </a:ext>
            </a:extLst>
          </p:cNvPr>
          <p:cNvSpPr>
            <a:spLocks noGrp="1"/>
          </p:cNvSpPr>
          <p:nvPr>
            <p:ph type="title"/>
          </p:nvPr>
        </p:nvSpPr>
        <p:spPr>
          <a:xfrm>
            <a:off x="6012940" y="394079"/>
            <a:ext cx="2876082" cy="1248705"/>
          </a:xfrm>
        </p:spPr>
        <p:txBody>
          <a:bodyPr vert="horz" lIns="91440" tIns="45720" rIns="91440" bIns="45720" rtlCol="0" anchor="ctr">
            <a:normAutofit/>
          </a:bodyPr>
          <a:lstStyle/>
          <a:p>
            <a:r>
              <a:rPr lang="en-US" sz="2800" b="1" kern="1200" dirty="0">
                <a:latin typeface="Calibri"/>
                <a:cs typeface="Calibri"/>
              </a:rPr>
              <a:t>Why we Chose?</a:t>
            </a:r>
            <a:endParaRPr lang="en-US" sz="2800" kern="1200">
              <a:latin typeface="Calibri"/>
              <a:cs typeface="Calibri"/>
            </a:endParaRPr>
          </a:p>
        </p:txBody>
      </p:sp>
      <p:pic>
        <p:nvPicPr>
          <p:cNvPr id="11" name="Picture 6" descr="A picture containing toy, vector graphics&#10;&#10;Description automatically generated">
            <a:extLst>
              <a:ext uri="{FF2B5EF4-FFF2-40B4-BE49-F238E27FC236}">
                <a16:creationId xmlns:a16="http://schemas.microsoft.com/office/drawing/2014/main" id="{15A9D082-44D5-DAD4-175E-982784D8555D}"/>
              </a:ext>
            </a:extLst>
          </p:cNvPr>
          <p:cNvPicPr>
            <a:picLocks noChangeAspect="1"/>
          </p:cNvPicPr>
          <p:nvPr/>
        </p:nvPicPr>
        <p:blipFill>
          <a:blip r:embed="rId2"/>
          <a:stretch>
            <a:fillRect/>
          </a:stretch>
        </p:blipFill>
        <p:spPr>
          <a:xfrm>
            <a:off x="301956" y="545674"/>
            <a:ext cx="2938473" cy="2358124"/>
          </a:xfrm>
          <a:prstGeom prst="rect">
            <a:avLst/>
          </a:prstGeom>
        </p:spPr>
      </p:pic>
      <p:pic>
        <p:nvPicPr>
          <p:cNvPr id="6" name="Picture 6">
            <a:extLst>
              <a:ext uri="{FF2B5EF4-FFF2-40B4-BE49-F238E27FC236}">
                <a16:creationId xmlns:a16="http://schemas.microsoft.com/office/drawing/2014/main" id="{AA6A4A47-23F9-D58E-1069-D0E76145A0E6}"/>
              </a:ext>
            </a:extLst>
          </p:cNvPr>
          <p:cNvPicPr>
            <a:picLocks noChangeAspect="1"/>
          </p:cNvPicPr>
          <p:nvPr/>
        </p:nvPicPr>
        <p:blipFill>
          <a:blip r:embed="rId3"/>
          <a:stretch>
            <a:fillRect/>
          </a:stretch>
        </p:blipFill>
        <p:spPr>
          <a:xfrm>
            <a:off x="3679777" y="523636"/>
            <a:ext cx="1971214" cy="758917"/>
          </a:xfrm>
          <a:prstGeom prst="rect">
            <a:avLst/>
          </a:prstGeom>
        </p:spPr>
      </p:pic>
      <p:pic>
        <p:nvPicPr>
          <p:cNvPr id="19" name="Picture 19" descr="Icon&#10;&#10;Description automatically generated">
            <a:extLst>
              <a:ext uri="{FF2B5EF4-FFF2-40B4-BE49-F238E27FC236}">
                <a16:creationId xmlns:a16="http://schemas.microsoft.com/office/drawing/2014/main" id="{2CEE203C-BB04-0CA8-6330-010B87B4A46C}"/>
              </a:ext>
            </a:extLst>
          </p:cNvPr>
          <p:cNvPicPr>
            <a:picLocks noChangeAspect="1"/>
          </p:cNvPicPr>
          <p:nvPr/>
        </p:nvPicPr>
        <p:blipFill>
          <a:blip r:embed="rId4"/>
          <a:stretch>
            <a:fillRect/>
          </a:stretch>
        </p:blipFill>
        <p:spPr>
          <a:xfrm>
            <a:off x="3676989" y="2073968"/>
            <a:ext cx="1971214" cy="838501"/>
          </a:xfrm>
          <a:prstGeom prst="rect">
            <a:avLst/>
          </a:prstGeom>
        </p:spPr>
      </p:pic>
      <p:pic>
        <p:nvPicPr>
          <p:cNvPr id="18" name="Picture 18" descr="Logo, company name&#10;&#10;Description automatically generated">
            <a:extLst>
              <a:ext uri="{FF2B5EF4-FFF2-40B4-BE49-F238E27FC236}">
                <a16:creationId xmlns:a16="http://schemas.microsoft.com/office/drawing/2014/main" id="{A13A322A-3D2C-6E0E-6259-D4D24CEA5ED3}"/>
              </a:ext>
            </a:extLst>
          </p:cNvPr>
          <p:cNvPicPr>
            <a:picLocks noChangeAspect="1"/>
          </p:cNvPicPr>
          <p:nvPr/>
        </p:nvPicPr>
        <p:blipFill>
          <a:blip r:embed="rId5"/>
          <a:stretch>
            <a:fillRect/>
          </a:stretch>
        </p:blipFill>
        <p:spPr>
          <a:xfrm>
            <a:off x="301957" y="3883582"/>
            <a:ext cx="1242714" cy="686599"/>
          </a:xfrm>
          <a:prstGeom prst="rect">
            <a:avLst/>
          </a:prstGeom>
        </p:spPr>
      </p:pic>
      <p:pic>
        <p:nvPicPr>
          <p:cNvPr id="15" name="Picture 8">
            <a:extLst>
              <a:ext uri="{FF2B5EF4-FFF2-40B4-BE49-F238E27FC236}">
                <a16:creationId xmlns:a16="http://schemas.microsoft.com/office/drawing/2014/main" id="{05A21095-1583-A600-AC2B-1A5D95D310B6}"/>
              </a:ext>
            </a:extLst>
          </p:cNvPr>
          <p:cNvPicPr>
            <a:picLocks noChangeAspect="1"/>
          </p:cNvPicPr>
          <p:nvPr/>
        </p:nvPicPr>
        <p:blipFill>
          <a:blip r:embed="rId6"/>
          <a:stretch>
            <a:fillRect/>
          </a:stretch>
        </p:blipFill>
        <p:spPr>
          <a:xfrm>
            <a:off x="1988215" y="3956736"/>
            <a:ext cx="1252210" cy="540293"/>
          </a:xfrm>
          <a:prstGeom prst="rect">
            <a:avLst/>
          </a:prstGeom>
        </p:spPr>
      </p:pic>
      <p:pic>
        <p:nvPicPr>
          <p:cNvPr id="13" name="Picture 7" descr="A picture containing text&#10;&#10;Description automatically generated">
            <a:extLst>
              <a:ext uri="{FF2B5EF4-FFF2-40B4-BE49-F238E27FC236}">
                <a16:creationId xmlns:a16="http://schemas.microsoft.com/office/drawing/2014/main" id="{8568D81F-AE8B-593E-00DD-1BCA1BD2DB17}"/>
              </a:ext>
            </a:extLst>
          </p:cNvPr>
          <p:cNvPicPr>
            <a:picLocks noChangeAspect="1"/>
          </p:cNvPicPr>
          <p:nvPr/>
        </p:nvPicPr>
        <p:blipFill>
          <a:blip r:embed="rId7"/>
          <a:stretch>
            <a:fillRect/>
          </a:stretch>
        </p:blipFill>
        <p:spPr>
          <a:xfrm>
            <a:off x="3682566" y="3869746"/>
            <a:ext cx="1971214" cy="714564"/>
          </a:xfrm>
          <a:prstGeom prst="rect">
            <a:avLst/>
          </a:prstGeom>
        </p:spPr>
      </p:pic>
      <p:sp>
        <p:nvSpPr>
          <p:cNvPr id="9" name="TextBox 8">
            <a:extLst>
              <a:ext uri="{FF2B5EF4-FFF2-40B4-BE49-F238E27FC236}">
                <a16:creationId xmlns:a16="http://schemas.microsoft.com/office/drawing/2014/main" id="{EB132EEE-A814-CF44-3BC0-3A97206D29C0}"/>
              </a:ext>
            </a:extLst>
          </p:cNvPr>
          <p:cNvSpPr txBox="1"/>
          <p:nvPr/>
        </p:nvSpPr>
        <p:spPr>
          <a:xfrm>
            <a:off x="6012940" y="1705868"/>
            <a:ext cx="2502410" cy="292685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defTabSz="914400">
              <a:lnSpc>
                <a:spcPct val="90000"/>
              </a:lnSpc>
              <a:spcAft>
                <a:spcPts val="600"/>
              </a:spcAft>
              <a:buFont typeface="Arial" panose="020B0604020202020204" pitchFamily="34" charset="0"/>
              <a:buChar char="•"/>
            </a:pPr>
            <a:r>
              <a:rPr lang="en-US" sz="1300" dirty="0"/>
              <a:t>Mental health affects individuals in all domains</a:t>
            </a:r>
          </a:p>
          <a:p>
            <a:pPr marL="285750" indent="-228600" defTabSz="914400">
              <a:lnSpc>
                <a:spcPct val="90000"/>
              </a:lnSpc>
              <a:spcAft>
                <a:spcPts val="600"/>
              </a:spcAft>
              <a:buFont typeface="Arial" panose="020B0604020202020204" pitchFamily="34" charset="0"/>
              <a:buChar char="•"/>
            </a:pPr>
            <a:r>
              <a:rPr lang="en-US" sz="1300" dirty="0"/>
              <a:t>Addressing this important issue within a specific context</a:t>
            </a:r>
            <a:endParaRPr lang="en-US" sz="1300" dirty="0">
              <a:ea typeface="Calibri"/>
              <a:cs typeface="Calibri"/>
            </a:endParaRPr>
          </a:p>
          <a:p>
            <a:pPr marL="285750" indent="-228600" defTabSz="914400">
              <a:lnSpc>
                <a:spcPct val="90000"/>
              </a:lnSpc>
              <a:spcAft>
                <a:spcPts val="600"/>
              </a:spcAft>
              <a:buFont typeface="Arial" panose="020B0604020202020204" pitchFamily="34" charset="0"/>
              <a:buChar char="•"/>
            </a:pPr>
            <a:r>
              <a:rPr lang="en-US" sz="1300" dirty="0"/>
              <a:t>Intersection of data science and mental health is a growing field that offers many opportunities for research and innovation (identify patterns and trends, and develop predictive models)</a:t>
            </a:r>
            <a:endParaRPr lang="en-US" sz="1300" dirty="0">
              <a:ea typeface="Calibri"/>
              <a:cs typeface="Calibri"/>
            </a:endParaRPr>
          </a:p>
          <a:p>
            <a:pPr marL="285750" indent="-228600" defTabSz="914400">
              <a:lnSpc>
                <a:spcPct val="90000"/>
              </a:lnSpc>
              <a:spcAft>
                <a:spcPts val="600"/>
              </a:spcAft>
              <a:buFont typeface="Arial" panose="020B0604020202020204" pitchFamily="34" charset="0"/>
              <a:buChar char="•"/>
            </a:pPr>
            <a:r>
              <a:rPr lang="en-US" sz="1300" dirty="0"/>
              <a:t>Personal connect with mental health being a part of It and Master's student</a:t>
            </a:r>
            <a:endParaRPr lang="en-US" sz="1300" dirty="0">
              <a:ea typeface="Calibri"/>
              <a:cs typeface="Calibri"/>
            </a:endParaRPr>
          </a:p>
          <a:p>
            <a:pPr marL="285750" indent="-228600" defTabSz="914400">
              <a:lnSpc>
                <a:spcPct val="90000"/>
              </a:lnSpc>
              <a:spcAft>
                <a:spcPts val="600"/>
              </a:spcAft>
              <a:buFont typeface="Arial" panose="020B0604020202020204" pitchFamily="34" charset="0"/>
              <a:buChar char="•"/>
            </a:pPr>
            <a:endParaRPr lang="en-US" sz="1300"/>
          </a:p>
        </p:txBody>
      </p:sp>
      <p:cxnSp>
        <p:nvCxnSpPr>
          <p:cNvPr id="75" name="Straight Connector 23">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220" y="0"/>
            <a:ext cx="0" cy="51435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25">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220" y="1671577"/>
            <a:ext cx="215777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27">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425928"/>
            <a:ext cx="564799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29">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3943" y="4280109"/>
            <a:ext cx="17145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8" name="Picture 9" descr="Logo, company name&#10;&#10;Description automatically generated">
            <a:extLst>
              <a:ext uri="{FF2B5EF4-FFF2-40B4-BE49-F238E27FC236}">
                <a16:creationId xmlns:a16="http://schemas.microsoft.com/office/drawing/2014/main" id="{BA6EE57D-782B-9889-1FD7-A6F3D3BD8F7F}"/>
              </a:ext>
            </a:extLst>
          </p:cNvPr>
          <p:cNvPicPr>
            <a:picLocks noChangeAspect="1"/>
          </p:cNvPicPr>
          <p:nvPr/>
        </p:nvPicPr>
        <p:blipFill>
          <a:blip r:embed="rId8"/>
          <a:stretch>
            <a:fillRect/>
          </a:stretch>
        </p:blipFill>
        <p:spPr>
          <a:xfrm>
            <a:off x="79131" y="4623280"/>
            <a:ext cx="814388" cy="457949"/>
          </a:xfrm>
          <a:prstGeom prst="rect">
            <a:avLst/>
          </a:prstGeom>
        </p:spPr>
      </p:pic>
    </p:spTree>
    <p:extLst>
      <p:ext uri="{BB962C8B-B14F-4D97-AF65-F5344CB8AC3E}">
        <p14:creationId xmlns:p14="http://schemas.microsoft.com/office/powerpoint/2010/main" val="220194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6">
            <a:extLst>
              <a:ext uri="{FF2B5EF4-FFF2-40B4-BE49-F238E27FC236}">
                <a16:creationId xmlns:a16="http://schemas.microsoft.com/office/drawing/2014/main" id="{AA6A4A47-23F9-D58E-1069-D0E76145A0E6}"/>
              </a:ext>
            </a:extLst>
          </p:cNvPr>
          <p:cNvPicPr>
            <a:picLocks noChangeAspect="1"/>
          </p:cNvPicPr>
          <p:nvPr/>
        </p:nvPicPr>
        <p:blipFill>
          <a:blip r:embed="rId2"/>
          <a:stretch>
            <a:fillRect/>
          </a:stretch>
        </p:blipFill>
        <p:spPr>
          <a:xfrm>
            <a:off x="-1110" y="982"/>
            <a:ext cx="9146219" cy="5141536"/>
          </a:xfrm>
          <a:prstGeom prst="rect">
            <a:avLst/>
          </a:prstGeom>
        </p:spPr>
      </p:pic>
      <p:sp>
        <p:nvSpPr>
          <p:cNvPr id="9" name="TextBox 8">
            <a:extLst>
              <a:ext uri="{FF2B5EF4-FFF2-40B4-BE49-F238E27FC236}">
                <a16:creationId xmlns:a16="http://schemas.microsoft.com/office/drawing/2014/main" id="{2B7F6979-7A89-7BA1-F344-1375CDB53A08}"/>
              </a:ext>
            </a:extLst>
          </p:cNvPr>
          <p:cNvSpPr txBox="1"/>
          <p:nvPr/>
        </p:nvSpPr>
        <p:spPr>
          <a:xfrm>
            <a:off x="155359" y="77679"/>
            <a:ext cx="426128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mj-ea"/>
                <a:cs typeface="Calibri"/>
              </a:rPr>
              <a:t>Research questions/hypothesis</a:t>
            </a:r>
          </a:p>
        </p:txBody>
      </p:sp>
      <p:sp>
        <p:nvSpPr>
          <p:cNvPr id="10" name="TextBox 9">
            <a:extLst>
              <a:ext uri="{FF2B5EF4-FFF2-40B4-BE49-F238E27FC236}">
                <a16:creationId xmlns:a16="http://schemas.microsoft.com/office/drawing/2014/main" id="{E9D8F073-1BE2-04D1-C809-752D09D3348C}"/>
              </a:ext>
            </a:extLst>
          </p:cNvPr>
          <p:cNvSpPr txBox="1"/>
          <p:nvPr/>
        </p:nvSpPr>
        <p:spPr>
          <a:xfrm>
            <a:off x="188650" y="615888"/>
            <a:ext cx="77568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dirty="0">
              <a:cs typeface="Calibri"/>
            </a:endParaRPr>
          </a:p>
        </p:txBody>
      </p:sp>
      <p:pic>
        <p:nvPicPr>
          <p:cNvPr id="11" name="Picture 11">
            <a:extLst>
              <a:ext uri="{FF2B5EF4-FFF2-40B4-BE49-F238E27FC236}">
                <a16:creationId xmlns:a16="http://schemas.microsoft.com/office/drawing/2014/main" id="{E13575C2-BB02-D481-4666-6713BEF516CD}"/>
              </a:ext>
            </a:extLst>
          </p:cNvPr>
          <p:cNvPicPr>
            <a:picLocks noChangeAspect="1"/>
          </p:cNvPicPr>
          <p:nvPr/>
        </p:nvPicPr>
        <p:blipFill>
          <a:blip r:embed="rId3"/>
          <a:stretch>
            <a:fillRect/>
          </a:stretch>
        </p:blipFill>
        <p:spPr>
          <a:xfrm>
            <a:off x="6990055" y="2638520"/>
            <a:ext cx="2099569" cy="1980454"/>
          </a:xfrm>
          <a:prstGeom prst="rect">
            <a:avLst/>
          </a:prstGeom>
        </p:spPr>
      </p:pic>
      <p:sp>
        <p:nvSpPr>
          <p:cNvPr id="12" name="Speech Bubble: Rectangle with Corners Rounded 11">
            <a:extLst>
              <a:ext uri="{FF2B5EF4-FFF2-40B4-BE49-F238E27FC236}">
                <a16:creationId xmlns:a16="http://schemas.microsoft.com/office/drawing/2014/main" id="{DEF67770-2043-6775-8708-97DB89CAB06A}"/>
              </a:ext>
            </a:extLst>
          </p:cNvPr>
          <p:cNvSpPr/>
          <p:nvPr/>
        </p:nvSpPr>
        <p:spPr>
          <a:xfrm>
            <a:off x="155358" y="2263804"/>
            <a:ext cx="1864310" cy="2496843"/>
          </a:xfrm>
          <a:prstGeom prst="wedgeRoundRect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rgbClr val="FF0000"/>
                </a:solidFill>
                <a:ea typeface="+mn-lt"/>
                <a:cs typeface="+mn-lt"/>
              </a:rPr>
              <a:t>What is the prevalence of mental health issues among tech employees?</a:t>
            </a:r>
          </a:p>
          <a:p>
            <a:endParaRPr lang="en-US" sz="1100" b="1" dirty="0">
              <a:solidFill>
                <a:srgbClr val="FF0000"/>
              </a:solidFill>
              <a:cs typeface="Calibri"/>
            </a:endParaRPr>
          </a:p>
          <a:p>
            <a:r>
              <a:rPr lang="en-US" sz="1100" b="1" dirty="0">
                <a:solidFill>
                  <a:srgbClr val="FF0000"/>
                </a:solidFill>
                <a:ea typeface="+mn-lt"/>
                <a:cs typeface="+mn-lt"/>
              </a:rPr>
              <a:t>How can data science be used to predict and prevent mental health issues in the tech industry?</a:t>
            </a:r>
          </a:p>
          <a:p>
            <a:endParaRPr lang="en-US" sz="1100" b="1" dirty="0">
              <a:solidFill>
                <a:srgbClr val="FF0000"/>
              </a:solidFill>
              <a:cs typeface="Calibri"/>
            </a:endParaRPr>
          </a:p>
          <a:p>
            <a:r>
              <a:rPr lang="en-US" sz="1100" b="1" dirty="0">
                <a:solidFill>
                  <a:srgbClr val="FF0000"/>
                </a:solidFill>
                <a:ea typeface="+mn-lt"/>
                <a:cs typeface="+mn-lt"/>
              </a:rPr>
              <a:t>What are the barriers to seeking mental health treatment among tech employees?</a:t>
            </a:r>
            <a:endParaRPr lang="en-US" b="1">
              <a:solidFill>
                <a:srgbClr val="FF0000"/>
              </a:solidFill>
              <a:cs typeface="Calibri"/>
            </a:endParaRPr>
          </a:p>
        </p:txBody>
      </p:sp>
      <p:sp>
        <p:nvSpPr>
          <p:cNvPr id="13" name="Speech Bubble: Rectangle with Corners Rounded 12">
            <a:extLst>
              <a:ext uri="{FF2B5EF4-FFF2-40B4-BE49-F238E27FC236}">
                <a16:creationId xmlns:a16="http://schemas.microsoft.com/office/drawing/2014/main" id="{7D0EC75F-0A09-FD6D-B903-C0EC3CA0C9AE}"/>
              </a:ext>
            </a:extLst>
          </p:cNvPr>
          <p:cNvSpPr/>
          <p:nvPr/>
        </p:nvSpPr>
        <p:spPr>
          <a:xfrm>
            <a:off x="3451193" y="2263806"/>
            <a:ext cx="3456740" cy="2491293"/>
          </a:xfrm>
          <a:prstGeom prst="wedgeRoundRect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100" b="1" dirty="0">
                <a:solidFill>
                  <a:srgbClr val="002060"/>
                </a:solidFill>
                <a:ea typeface="+mn-lt"/>
                <a:cs typeface="+mn-lt"/>
              </a:rPr>
              <a:t>Anxiety, depression, and burnout, are common among tech employees</a:t>
            </a:r>
            <a:endParaRPr lang="en-US" sz="1100" b="1">
              <a:cs typeface="Calibri" panose="020F0502020204030204"/>
            </a:endParaRPr>
          </a:p>
          <a:p>
            <a:pPr algn="just"/>
            <a:endParaRPr lang="en-US" sz="1200" b="1" dirty="0">
              <a:solidFill>
                <a:srgbClr val="002060"/>
              </a:solidFill>
              <a:cs typeface="Calibri"/>
            </a:endParaRPr>
          </a:p>
          <a:p>
            <a:pPr algn="just"/>
            <a:r>
              <a:rPr lang="en-US" sz="1100" b="1" dirty="0">
                <a:solidFill>
                  <a:srgbClr val="002060"/>
                </a:solidFill>
                <a:ea typeface="+mn-lt"/>
                <a:cs typeface="+mn-lt"/>
              </a:rPr>
              <a:t>Data science techniques, such as machine learning and predictive modeling, can be used to analyze large datasets related to mental health in the tech industry and develop interventions to prevent mental health issues before they occur</a:t>
            </a:r>
            <a:endParaRPr lang="en-US" sz="1100" b="1">
              <a:ea typeface="+mn-lt"/>
              <a:cs typeface="+mn-lt"/>
            </a:endParaRPr>
          </a:p>
          <a:p>
            <a:pPr algn="ctr"/>
            <a:endParaRPr lang="en-US" sz="1100" b="1" dirty="0">
              <a:solidFill>
                <a:srgbClr val="002060"/>
              </a:solidFill>
              <a:cs typeface="Calibri"/>
            </a:endParaRPr>
          </a:p>
          <a:p>
            <a:pPr algn="just"/>
            <a:r>
              <a:rPr lang="en-US" sz="1100" b="1" dirty="0">
                <a:solidFill>
                  <a:srgbClr val="002060"/>
                </a:solidFill>
                <a:ea typeface="+mn-lt"/>
                <a:cs typeface="+mn-lt"/>
              </a:rPr>
              <a:t>Barriers to seeking mental health treatment among tech employees may include stigma, lack of awareness about available resources, and fear of negative repercussions at work.</a:t>
            </a:r>
            <a:endParaRPr lang="en-US" sz="1100" b="1">
              <a:solidFill>
                <a:srgbClr val="002060"/>
              </a:solidFill>
              <a:cs typeface="Calibri"/>
            </a:endParaRPr>
          </a:p>
          <a:p>
            <a:pPr algn="ctr"/>
            <a:endParaRPr lang="en-US" sz="1200" b="1" dirty="0">
              <a:solidFill>
                <a:srgbClr val="002060"/>
              </a:solidFill>
              <a:cs typeface="Calibri"/>
            </a:endParaRPr>
          </a:p>
        </p:txBody>
      </p:sp>
      <p:sp>
        <p:nvSpPr>
          <p:cNvPr id="23" name="Arrow: Curved Down 22">
            <a:extLst>
              <a:ext uri="{FF2B5EF4-FFF2-40B4-BE49-F238E27FC236}">
                <a16:creationId xmlns:a16="http://schemas.microsoft.com/office/drawing/2014/main" id="{0B1E22D1-67DC-BB73-8283-CA46C3610BD0}"/>
              </a:ext>
            </a:extLst>
          </p:cNvPr>
          <p:cNvSpPr/>
          <p:nvPr/>
        </p:nvSpPr>
        <p:spPr>
          <a:xfrm>
            <a:off x="2152834" y="2785369"/>
            <a:ext cx="1187388" cy="421689"/>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Rounded Corners 23">
            <a:extLst>
              <a:ext uri="{FF2B5EF4-FFF2-40B4-BE49-F238E27FC236}">
                <a16:creationId xmlns:a16="http://schemas.microsoft.com/office/drawing/2014/main" id="{801EBE0C-8C1B-B2AE-506B-CCDDF5202DDE}"/>
              </a:ext>
            </a:extLst>
          </p:cNvPr>
          <p:cNvSpPr/>
          <p:nvPr/>
        </p:nvSpPr>
        <p:spPr>
          <a:xfrm>
            <a:off x="379496" y="890166"/>
            <a:ext cx="1544835" cy="9575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cs typeface="Calibri"/>
            </a:endParaRPr>
          </a:p>
        </p:txBody>
      </p:sp>
      <p:sp>
        <p:nvSpPr>
          <p:cNvPr id="25" name="Rectangle: Rounded Corners 24">
            <a:extLst>
              <a:ext uri="{FF2B5EF4-FFF2-40B4-BE49-F238E27FC236}">
                <a16:creationId xmlns:a16="http://schemas.microsoft.com/office/drawing/2014/main" id="{FCD5F496-A6B5-FC31-9D28-8880A844D5A1}"/>
              </a:ext>
            </a:extLst>
          </p:cNvPr>
          <p:cNvSpPr/>
          <p:nvPr/>
        </p:nvSpPr>
        <p:spPr>
          <a:xfrm>
            <a:off x="512698" y="991332"/>
            <a:ext cx="1611417" cy="93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1100" dirty="0">
                <a:ea typeface="+mn-lt"/>
                <a:cs typeface="+mn-lt"/>
              </a:rPr>
              <a:t>    </a:t>
            </a:r>
            <a:r>
              <a:rPr lang="en-US" sz="1100" b="1" dirty="0">
                <a:ea typeface="+mn-lt"/>
                <a:cs typeface="+mn-lt"/>
              </a:rPr>
              <a:t>- </a:t>
            </a:r>
            <a:r>
              <a:rPr lang="en-US" sz="1100" dirty="0">
                <a:ea typeface="+mn-lt"/>
                <a:cs typeface="+mn-lt"/>
              </a:rPr>
              <a:t>51% of tech professionals have been diagnosed with a mental health condition </a:t>
            </a:r>
          </a:p>
        </p:txBody>
      </p:sp>
      <p:sp>
        <p:nvSpPr>
          <p:cNvPr id="32" name="Rectangle: Rounded Corners 31">
            <a:extLst>
              <a:ext uri="{FF2B5EF4-FFF2-40B4-BE49-F238E27FC236}">
                <a16:creationId xmlns:a16="http://schemas.microsoft.com/office/drawing/2014/main" id="{788D6BCC-25B0-E1C6-8FF3-745EC849A9E7}"/>
              </a:ext>
            </a:extLst>
          </p:cNvPr>
          <p:cNvSpPr/>
          <p:nvPr/>
        </p:nvSpPr>
        <p:spPr>
          <a:xfrm>
            <a:off x="2443554" y="917909"/>
            <a:ext cx="1594771" cy="9631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cs typeface="Calibri"/>
            </a:endParaRPr>
          </a:p>
        </p:txBody>
      </p:sp>
      <p:sp>
        <p:nvSpPr>
          <p:cNvPr id="33" name="Rectangle: Rounded Corners 32">
            <a:extLst>
              <a:ext uri="{FF2B5EF4-FFF2-40B4-BE49-F238E27FC236}">
                <a16:creationId xmlns:a16="http://schemas.microsoft.com/office/drawing/2014/main" id="{47E02C51-2DBA-13F7-59D8-E5DD3A20A09B}"/>
              </a:ext>
            </a:extLst>
          </p:cNvPr>
          <p:cNvSpPr/>
          <p:nvPr/>
        </p:nvSpPr>
        <p:spPr>
          <a:xfrm>
            <a:off x="4574194" y="923457"/>
            <a:ext cx="1544835" cy="9575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cs typeface="Calibri"/>
            </a:endParaRPr>
          </a:p>
        </p:txBody>
      </p:sp>
      <p:sp>
        <p:nvSpPr>
          <p:cNvPr id="35" name="Rectangle: Rounded Corners 34">
            <a:extLst>
              <a:ext uri="{FF2B5EF4-FFF2-40B4-BE49-F238E27FC236}">
                <a16:creationId xmlns:a16="http://schemas.microsoft.com/office/drawing/2014/main" id="{E2582CAA-863A-55FC-3243-BDAB485368F7}"/>
              </a:ext>
            </a:extLst>
          </p:cNvPr>
          <p:cNvSpPr/>
          <p:nvPr/>
        </p:nvSpPr>
        <p:spPr>
          <a:xfrm>
            <a:off x="2574870" y="1019072"/>
            <a:ext cx="1750129" cy="907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1100" dirty="0">
                <a:ea typeface="+mn-lt"/>
                <a:cs typeface="+mn-lt"/>
              </a:rPr>
              <a:t>    </a:t>
            </a:r>
            <a:r>
              <a:rPr lang="en-US" sz="1100" b="1" dirty="0">
                <a:ea typeface="+mn-lt"/>
                <a:cs typeface="+mn-lt"/>
              </a:rPr>
              <a:t>- </a:t>
            </a:r>
            <a:r>
              <a:rPr lang="en-US" sz="1100" dirty="0">
                <a:ea typeface="+mn-lt"/>
                <a:cs typeface="+mn-lt"/>
              </a:rPr>
              <a:t>71% of tech workers said their productivity is affected by a mental health issue</a:t>
            </a:r>
          </a:p>
        </p:txBody>
      </p:sp>
      <p:sp>
        <p:nvSpPr>
          <p:cNvPr id="36" name="Rectangle: Rounded Corners 35">
            <a:extLst>
              <a:ext uri="{FF2B5EF4-FFF2-40B4-BE49-F238E27FC236}">
                <a16:creationId xmlns:a16="http://schemas.microsoft.com/office/drawing/2014/main" id="{BD01A3FF-EF99-E74C-16A7-7DE1E3203CF2}"/>
              </a:ext>
            </a:extLst>
          </p:cNvPr>
          <p:cNvSpPr/>
          <p:nvPr/>
        </p:nvSpPr>
        <p:spPr>
          <a:xfrm>
            <a:off x="4711060" y="1024619"/>
            <a:ext cx="1672451" cy="85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r>
              <a:rPr lang="en-US" sz="1100" dirty="0">
                <a:ea typeface="+mn-lt"/>
                <a:cs typeface="+mn-lt"/>
              </a:rPr>
              <a:t>    - 57% of tech industry employees reported burnout</a:t>
            </a:r>
            <a:endParaRPr lang="en-US" dirty="0">
              <a:cs typeface="Calibri" panose="020F0502020204030204"/>
            </a:endParaRPr>
          </a:p>
          <a:p>
            <a:pPr algn="just"/>
            <a:endParaRPr lang="en-US" sz="1100" dirty="0">
              <a:ea typeface="+mn-lt"/>
              <a:cs typeface="+mn-lt"/>
            </a:endParaRPr>
          </a:p>
        </p:txBody>
      </p:sp>
      <p:sp>
        <p:nvSpPr>
          <p:cNvPr id="37" name="Rectangle 36">
            <a:extLst>
              <a:ext uri="{FF2B5EF4-FFF2-40B4-BE49-F238E27FC236}">
                <a16:creationId xmlns:a16="http://schemas.microsoft.com/office/drawing/2014/main" id="{BA1F190E-01F7-2E97-4221-DBF25946B927}"/>
              </a:ext>
            </a:extLst>
          </p:cNvPr>
          <p:cNvSpPr/>
          <p:nvPr/>
        </p:nvSpPr>
        <p:spPr>
          <a:xfrm>
            <a:off x="333583" y="493874"/>
            <a:ext cx="3720883" cy="256015"/>
          </a:xfrm>
          <a:prstGeom prst="rect">
            <a:avLst/>
          </a:prstGeom>
          <a:ln/>
        </p:spPr>
        <p:style>
          <a:lnRef idx="1">
            <a:schemeClr val="dk1"/>
          </a:lnRef>
          <a:fillRef idx="2">
            <a:schemeClr val="dk1"/>
          </a:fillRef>
          <a:effectRef idx="1">
            <a:schemeClr val="dk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2400" b="1">
              <a:solidFill>
                <a:schemeClr val="tx1">
                  <a:lumMod val="95000"/>
                  <a:lumOff val="5000"/>
                </a:schemeClr>
              </a:solidFill>
              <a:latin typeface="Consolas"/>
              <a:cs typeface="Calibri"/>
            </a:endParaRPr>
          </a:p>
        </p:txBody>
      </p:sp>
      <p:sp>
        <p:nvSpPr>
          <p:cNvPr id="38" name="Rectangle 37">
            <a:extLst>
              <a:ext uri="{FF2B5EF4-FFF2-40B4-BE49-F238E27FC236}">
                <a16:creationId xmlns:a16="http://schemas.microsoft.com/office/drawing/2014/main" id="{388664CF-C4D7-D679-B2CE-A5C0A31F1850}"/>
              </a:ext>
            </a:extLst>
          </p:cNvPr>
          <p:cNvSpPr/>
          <p:nvPr/>
        </p:nvSpPr>
        <p:spPr>
          <a:xfrm>
            <a:off x="392629" y="555674"/>
            <a:ext cx="3665398" cy="228273"/>
          </a:xfrm>
          <a:prstGeom prst="rect">
            <a:avLst/>
          </a:prstGeom>
          <a:ln/>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dirty="0">
                <a:ea typeface="+mn-lt"/>
                <a:cs typeface="+mn-lt"/>
              </a:rPr>
              <a:t>According to </a:t>
            </a:r>
            <a:r>
              <a:rPr lang="en-US" sz="1200" b="1" dirty="0">
                <a:ea typeface="+mn-lt"/>
                <a:cs typeface="+mn-lt"/>
                <a:hlinkClick r:id="rId4"/>
              </a:rPr>
              <a:t>OSMI data </a:t>
            </a:r>
            <a:r>
              <a:rPr lang="en-US" sz="1200" dirty="0">
                <a:ea typeface="+mn-lt"/>
                <a:cs typeface="+mn-lt"/>
              </a:rPr>
              <a:t>conducted annually since 2014:</a:t>
            </a:r>
          </a:p>
        </p:txBody>
      </p:sp>
      <p:pic>
        <p:nvPicPr>
          <p:cNvPr id="7" name="Picture 9" descr="Logo, company name&#10;&#10;Description automatically generated">
            <a:extLst>
              <a:ext uri="{FF2B5EF4-FFF2-40B4-BE49-F238E27FC236}">
                <a16:creationId xmlns:a16="http://schemas.microsoft.com/office/drawing/2014/main" id="{805DD999-2A39-5A82-D70E-C2A8046EC16D}"/>
              </a:ext>
            </a:extLst>
          </p:cNvPr>
          <p:cNvPicPr>
            <a:picLocks noChangeAspect="1"/>
          </p:cNvPicPr>
          <p:nvPr/>
        </p:nvPicPr>
        <p:blipFill>
          <a:blip r:embed="rId5"/>
          <a:stretch>
            <a:fillRect/>
          </a:stretch>
        </p:blipFill>
        <p:spPr>
          <a:xfrm>
            <a:off x="8272463" y="45785"/>
            <a:ext cx="814388" cy="457949"/>
          </a:xfrm>
          <a:prstGeom prst="rect">
            <a:avLst/>
          </a:prstGeom>
        </p:spPr>
      </p:pic>
    </p:spTree>
    <p:extLst>
      <p:ext uri="{BB962C8B-B14F-4D97-AF65-F5344CB8AC3E}">
        <p14:creationId xmlns:p14="http://schemas.microsoft.com/office/powerpoint/2010/main" val="325854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6">
            <a:extLst>
              <a:ext uri="{FF2B5EF4-FFF2-40B4-BE49-F238E27FC236}">
                <a16:creationId xmlns:a16="http://schemas.microsoft.com/office/drawing/2014/main" id="{AA6A4A47-23F9-D58E-1069-D0E76145A0E6}"/>
              </a:ext>
            </a:extLst>
          </p:cNvPr>
          <p:cNvPicPr>
            <a:picLocks noChangeAspect="1"/>
          </p:cNvPicPr>
          <p:nvPr/>
        </p:nvPicPr>
        <p:blipFill>
          <a:blip r:embed="rId2"/>
          <a:stretch>
            <a:fillRect/>
          </a:stretch>
        </p:blipFill>
        <p:spPr>
          <a:xfrm>
            <a:off x="-1110" y="982"/>
            <a:ext cx="9146219" cy="5141536"/>
          </a:xfrm>
          <a:prstGeom prst="rect">
            <a:avLst/>
          </a:prstGeom>
        </p:spPr>
      </p:pic>
      <p:sp>
        <p:nvSpPr>
          <p:cNvPr id="7" name="TextBox 6">
            <a:extLst>
              <a:ext uri="{FF2B5EF4-FFF2-40B4-BE49-F238E27FC236}">
                <a16:creationId xmlns:a16="http://schemas.microsoft.com/office/drawing/2014/main" id="{A8B05480-C3DD-9EA6-D7C2-111E1112566C}"/>
              </a:ext>
            </a:extLst>
          </p:cNvPr>
          <p:cNvSpPr txBox="1"/>
          <p:nvPr/>
        </p:nvSpPr>
        <p:spPr>
          <a:xfrm>
            <a:off x="155359" y="77679"/>
            <a:ext cx="42612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Calibri"/>
                <a:ea typeface="+mj-ea"/>
                <a:cs typeface="Calibri"/>
              </a:rPr>
              <a:t>Similar Approaches</a:t>
            </a:r>
            <a:endParaRPr lang="en-US" sz="2800">
              <a:latin typeface="Calibri"/>
              <a:ea typeface="+mj-ea"/>
              <a:cs typeface="Calibri"/>
            </a:endParaRPr>
          </a:p>
        </p:txBody>
      </p:sp>
      <p:graphicFrame>
        <p:nvGraphicFramePr>
          <p:cNvPr id="10" name="TextBox 7">
            <a:extLst>
              <a:ext uri="{FF2B5EF4-FFF2-40B4-BE49-F238E27FC236}">
                <a16:creationId xmlns:a16="http://schemas.microsoft.com/office/drawing/2014/main" id="{EBC8E791-9953-4B94-6552-60D95C2E39B6}"/>
              </a:ext>
            </a:extLst>
          </p:cNvPr>
          <p:cNvGraphicFramePr/>
          <p:nvPr/>
        </p:nvGraphicFramePr>
        <p:xfrm>
          <a:off x="155359" y="843380"/>
          <a:ext cx="8444882" cy="3719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2" name="Picture 9" descr="Logo, company name&#10;&#10;Description automatically generated">
            <a:extLst>
              <a:ext uri="{FF2B5EF4-FFF2-40B4-BE49-F238E27FC236}">
                <a16:creationId xmlns:a16="http://schemas.microsoft.com/office/drawing/2014/main" id="{9D044437-037E-4201-88A2-DBB380B97759}"/>
              </a:ext>
            </a:extLst>
          </p:cNvPr>
          <p:cNvPicPr>
            <a:picLocks noChangeAspect="1"/>
          </p:cNvPicPr>
          <p:nvPr/>
        </p:nvPicPr>
        <p:blipFill>
          <a:blip r:embed="rId8"/>
          <a:stretch>
            <a:fillRect/>
          </a:stretch>
        </p:blipFill>
        <p:spPr>
          <a:xfrm>
            <a:off x="79131" y="4623280"/>
            <a:ext cx="814388" cy="457949"/>
          </a:xfrm>
          <a:prstGeom prst="rect">
            <a:avLst/>
          </a:prstGeom>
        </p:spPr>
      </p:pic>
    </p:spTree>
    <p:extLst>
      <p:ext uri="{BB962C8B-B14F-4D97-AF65-F5344CB8AC3E}">
        <p14:creationId xmlns:p14="http://schemas.microsoft.com/office/powerpoint/2010/main" val="860773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6">
            <a:extLst>
              <a:ext uri="{FF2B5EF4-FFF2-40B4-BE49-F238E27FC236}">
                <a16:creationId xmlns:a16="http://schemas.microsoft.com/office/drawing/2014/main" id="{AA6A4A47-23F9-D58E-1069-D0E76145A0E6}"/>
              </a:ext>
            </a:extLst>
          </p:cNvPr>
          <p:cNvPicPr>
            <a:picLocks noChangeAspect="1"/>
          </p:cNvPicPr>
          <p:nvPr/>
        </p:nvPicPr>
        <p:blipFill>
          <a:blip r:embed="rId2"/>
          <a:stretch>
            <a:fillRect/>
          </a:stretch>
        </p:blipFill>
        <p:spPr>
          <a:xfrm>
            <a:off x="-1110" y="982"/>
            <a:ext cx="9146219" cy="5141536"/>
          </a:xfrm>
          <a:prstGeom prst="rect">
            <a:avLst/>
          </a:prstGeom>
        </p:spPr>
      </p:pic>
      <p:sp>
        <p:nvSpPr>
          <p:cNvPr id="7" name="TextBox 6">
            <a:extLst>
              <a:ext uri="{FF2B5EF4-FFF2-40B4-BE49-F238E27FC236}">
                <a16:creationId xmlns:a16="http://schemas.microsoft.com/office/drawing/2014/main" id="{A8B05480-C3DD-9EA6-D7C2-111E1112566C}"/>
              </a:ext>
            </a:extLst>
          </p:cNvPr>
          <p:cNvSpPr txBox="1"/>
          <p:nvPr/>
        </p:nvSpPr>
        <p:spPr>
          <a:xfrm>
            <a:off x="155359" y="77679"/>
            <a:ext cx="42612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latin typeface="Calibri"/>
              <a:ea typeface="+mj-ea"/>
              <a:cs typeface="Calibri"/>
            </a:endParaRPr>
          </a:p>
        </p:txBody>
      </p:sp>
      <p:graphicFrame>
        <p:nvGraphicFramePr>
          <p:cNvPr id="101" name="TextBox 7">
            <a:extLst>
              <a:ext uri="{FF2B5EF4-FFF2-40B4-BE49-F238E27FC236}">
                <a16:creationId xmlns:a16="http://schemas.microsoft.com/office/drawing/2014/main" id="{45D9A0F0-EF23-15E3-C380-F30CB55268EA}"/>
              </a:ext>
            </a:extLst>
          </p:cNvPr>
          <p:cNvGraphicFramePr/>
          <p:nvPr>
            <p:extLst>
              <p:ext uri="{D42A27DB-BD31-4B8C-83A1-F6EECF244321}">
                <p14:modId xmlns:p14="http://schemas.microsoft.com/office/powerpoint/2010/main" val="2731805238"/>
              </p:ext>
            </p:extLst>
          </p:nvPr>
        </p:nvGraphicFramePr>
        <p:xfrm>
          <a:off x="3048000" y="482600"/>
          <a:ext cx="5467349" cy="4150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3" name="TextBox 112">
            <a:extLst>
              <a:ext uri="{FF2B5EF4-FFF2-40B4-BE49-F238E27FC236}">
                <a16:creationId xmlns:a16="http://schemas.microsoft.com/office/drawing/2014/main" id="{BE701A1F-1D68-BEAA-D6FB-AE3BE1747457}"/>
              </a:ext>
            </a:extLst>
          </p:cNvPr>
          <p:cNvSpPr txBox="1"/>
          <p:nvPr/>
        </p:nvSpPr>
        <p:spPr>
          <a:xfrm>
            <a:off x="258538" y="2159181"/>
            <a:ext cx="2397760" cy="7368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r>
              <a:rPr lang="en-US" sz="2800" b="1" dirty="0">
                <a:ea typeface="+mn-lt"/>
                <a:cs typeface="+mn-lt"/>
              </a:rPr>
              <a:t>State of Art</a:t>
            </a:r>
            <a:endParaRPr lang="en-US" sz="2800">
              <a:ea typeface="+mn-lt"/>
              <a:cs typeface="+mn-lt"/>
            </a:endParaRPr>
          </a:p>
        </p:txBody>
      </p:sp>
      <p:pic>
        <p:nvPicPr>
          <p:cNvPr id="145" name="Picture 17" descr="Chart, sunburst chart&#10;&#10;Description automatically generated">
            <a:extLst>
              <a:ext uri="{FF2B5EF4-FFF2-40B4-BE49-F238E27FC236}">
                <a16:creationId xmlns:a16="http://schemas.microsoft.com/office/drawing/2014/main" id="{75552121-2D61-969A-8674-5E2F63F2F546}"/>
              </a:ext>
            </a:extLst>
          </p:cNvPr>
          <p:cNvPicPr>
            <a:picLocks noChangeAspect="1"/>
          </p:cNvPicPr>
          <p:nvPr/>
        </p:nvPicPr>
        <p:blipFill>
          <a:blip r:embed="rId8"/>
          <a:stretch>
            <a:fillRect/>
          </a:stretch>
        </p:blipFill>
        <p:spPr>
          <a:xfrm>
            <a:off x="370643" y="2897276"/>
            <a:ext cx="1860983" cy="1729275"/>
          </a:xfrm>
          <a:prstGeom prst="rect">
            <a:avLst/>
          </a:prstGeom>
        </p:spPr>
      </p:pic>
      <p:pic>
        <p:nvPicPr>
          <p:cNvPr id="38" name="Picture 9" descr="Logo, company name&#10;&#10;Description automatically generated">
            <a:extLst>
              <a:ext uri="{FF2B5EF4-FFF2-40B4-BE49-F238E27FC236}">
                <a16:creationId xmlns:a16="http://schemas.microsoft.com/office/drawing/2014/main" id="{1FB5E93F-7A3C-DCC4-E35E-1937D561C35B}"/>
              </a:ext>
            </a:extLst>
          </p:cNvPr>
          <p:cNvPicPr>
            <a:picLocks noChangeAspect="1"/>
          </p:cNvPicPr>
          <p:nvPr/>
        </p:nvPicPr>
        <p:blipFill>
          <a:blip r:embed="rId9"/>
          <a:stretch>
            <a:fillRect/>
          </a:stretch>
        </p:blipFill>
        <p:spPr>
          <a:xfrm>
            <a:off x="79131" y="4623280"/>
            <a:ext cx="814388" cy="457949"/>
          </a:xfrm>
          <a:prstGeom prst="rect">
            <a:avLst/>
          </a:prstGeom>
        </p:spPr>
      </p:pic>
    </p:spTree>
    <p:extLst>
      <p:ext uri="{BB962C8B-B14F-4D97-AF65-F5344CB8AC3E}">
        <p14:creationId xmlns:p14="http://schemas.microsoft.com/office/powerpoint/2010/main" val="145319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6">
            <a:extLst>
              <a:ext uri="{FF2B5EF4-FFF2-40B4-BE49-F238E27FC236}">
                <a16:creationId xmlns:a16="http://schemas.microsoft.com/office/drawing/2014/main" id="{AA6A4A47-23F9-D58E-1069-D0E76145A0E6}"/>
              </a:ext>
            </a:extLst>
          </p:cNvPr>
          <p:cNvPicPr>
            <a:picLocks noChangeAspect="1"/>
          </p:cNvPicPr>
          <p:nvPr/>
        </p:nvPicPr>
        <p:blipFill>
          <a:blip r:embed="rId2"/>
          <a:stretch>
            <a:fillRect/>
          </a:stretch>
        </p:blipFill>
        <p:spPr>
          <a:xfrm>
            <a:off x="-1110" y="982"/>
            <a:ext cx="9146219" cy="5141536"/>
          </a:xfrm>
          <a:prstGeom prst="rect">
            <a:avLst/>
          </a:prstGeom>
        </p:spPr>
      </p:pic>
      <p:sp>
        <p:nvSpPr>
          <p:cNvPr id="113" name="TextBox 112">
            <a:extLst>
              <a:ext uri="{FF2B5EF4-FFF2-40B4-BE49-F238E27FC236}">
                <a16:creationId xmlns:a16="http://schemas.microsoft.com/office/drawing/2014/main" id="{BE701A1F-1D68-BEAA-D6FB-AE3BE1747457}"/>
              </a:ext>
            </a:extLst>
          </p:cNvPr>
          <p:cNvSpPr txBox="1"/>
          <p:nvPr/>
        </p:nvSpPr>
        <p:spPr>
          <a:xfrm>
            <a:off x="158664" y="145060"/>
            <a:ext cx="2397760" cy="7368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r>
              <a:rPr lang="en-US" sz="3600" b="1" dirty="0">
                <a:ea typeface="+mn-lt"/>
                <a:cs typeface="+mn-lt"/>
              </a:rPr>
              <a:t>State of Art</a:t>
            </a:r>
            <a:endParaRPr lang="en-US" sz="3600" dirty="0">
              <a:ea typeface="+mn-lt"/>
              <a:cs typeface="+mn-lt"/>
            </a:endParaRPr>
          </a:p>
        </p:txBody>
      </p:sp>
      <p:pic>
        <p:nvPicPr>
          <p:cNvPr id="17" name="Picture 17" descr="Chart, sunburst chart&#10;&#10;Description automatically generated">
            <a:extLst>
              <a:ext uri="{FF2B5EF4-FFF2-40B4-BE49-F238E27FC236}">
                <a16:creationId xmlns:a16="http://schemas.microsoft.com/office/drawing/2014/main" id="{B82C9281-5F9F-1116-A73D-D2CEF516B934}"/>
              </a:ext>
            </a:extLst>
          </p:cNvPr>
          <p:cNvPicPr>
            <a:picLocks noChangeAspect="1"/>
          </p:cNvPicPr>
          <p:nvPr/>
        </p:nvPicPr>
        <p:blipFill>
          <a:blip r:embed="rId3"/>
          <a:stretch>
            <a:fillRect/>
          </a:stretch>
        </p:blipFill>
        <p:spPr>
          <a:xfrm>
            <a:off x="7284128" y="3019344"/>
            <a:ext cx="1860983" cy="1729275"/>
          </a:xfrm>
          <a:prstGeom prst="rect">
            <a:avLst/>
          </a:prstGeom>
        </p:spPr>
      </p:pic>
      <p:sp>
        <p:nvSpPr>
          <p:cNvPr id="18" name="TextBox 17">
            <a:extLst>
              <a:ext uri="{FF2B5EF4-FFF2-40B4-BE49-F238E27FC236}">
                <a16:creationId xmlns:a16="http://schemas.microsoft.com/office/drawing/2014/main" id="{B0E2DA6C-49B0-2620-A60E-01E745D740E7}"/>
              </a:ext>
            </a:extLst>
          </p:cNvPr>
          <p:cNvSpPr txBox="1"/>
          <p:nvPr/>
        </p:nvSpPr>
        <p:spPr>
          <a:xfrm>
            <a:off x="160908" y="765697"/>
            <a:ext cx="6991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01.</a:t>
            </a:r>
            <a:endParaRPr lang="en-US" sz="2800">
              <a:cs typeface="Calibri"/>
            </a:endParaRPr>
          </a:p>
        </p:txBody>
      </p:sp>
      <p:sp>
        <p:nvSpPr>
          <p:cNvPr id="19" name="TextBox 18">
            <a:extLst>
              <a:ext uri="{FF2B5EF4-FFF2-40B4-BE49-F238E27FC236}">
                <a16:creationId xmlns:a16="http://schemas.microsoft.com/office/drawing/2014/main" id="{D9F73000-7FC8-83EF-A2F1-D5E5AA2DADBC}"/>
              </a:ext>
            </a:extLst>
          </p:cNvPr>
          <p:cNvSpPr txBox="1"/>
          <p:nvPr/>
        </p:nvSpPr>
        <p:spPr>
          <a:xfrm>
            <a:off x="160907" y="1586882"/>
            <a:ext cx="6991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02.</a:t>
            </a:r>
          </a:p>
        </p:txBody>
      </p:sp>
      <p:sp>
        <p:nvSpPr>
          <p:cNvPr id="20" name="TextBox 19">
            <a:extLst>
              <a:ext uri="{FF2B5EF4-FFF2-40B4-BE49-F238E27FC236}">
                <a16:creationId xmlns:a16="http://schemas.microsoft.com/office/drawing/2014/main" id="{F22D5959-CD5F-803A-23BF-3CF66FF07B7F}"/>
              </a:ext>
            </a:extLst>
          </p:cNvPr>
          <p:cNvSpPr txBox="1"/>
          <p:nvPr/>
        </p:nvSpPr>
        <p:spPr>
          <a:xfrm>
            <a:off x="160907" y="2452456"/>
            <a:ext cx="6991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03.</a:t>
            </a:r>
          </a:p>
        </p:txBody>
      </p:sp>
      <p:sp>
        <p:nvSpPr>
          <p:cNvPr id="21" name="TextBox 20">
            <a:extLst>
              <a:ext uri="{FF2B5EF4-FFF2-40B4-BE49-F238E27FC236}">
                <a16:creationId xmlns:a16="http://schemas.microsoft.com/office/drawing/2014/main" id="{976AE897-C5DF-241B-22E0-5013A1A2822A}"/>
              </a:ext>
            </a:extLst>
          </p:cNvPr>
          <p:cNvSpPr txBox="1"/>
          <p:nvPr/>
        </p:nvSpPr>
        <p:spPr>
          <a:xfrm>
            <a:off x="160907" y="3223702"/>
            <a:ext cx="6991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04.</a:t>
            </a:r>
          </a:p>
        </p:txBody>
      </p:sp>
      <p:sp>
        <p:nvSpPr>
          <p:cNvPr id="22" name="TextBox 21">
            <a:extLst>
              <a:ext uri="{FF2B5EF4-FFF2-40B4-BE49-F238E27FC236}">
                <a16:creationId xmlns:a16="http://schemas.microsoft.com/office/drawing/2014/main" id="{DBA0E91B-98CA-912F-DEF5-BC8B4E0CDF15}"/>
              </a:ext>
            </a:extLst>
          </p:cNvPr>
          <p:cNvSpPr txBox="1"/>
          <p:nvPr/>
        </p:nvSpPr>
        <p:spPr>
          <a:xfrm>
            <a:off x="998737" y="732407"/>
            <a:ext cx="666934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444444"/>
                </a:solidFill>
                <a:latin typeface="+mj-lt"/>
                <a:ea typeface="Arial"/>
                <a:cs typeface="Arial"/>
              </a:rPr>
              <a:t>More research is needed: While there has been significant research on mental health in the tech industry, more research is needed to fully understand the issue and develop effective interventions. This includes research on the effectiveness of different types of mental health interventions, as well as research on the impact of remote work on employee mental health.​</a:t>
            </a:r>
            <a:endParaRPr lang="en-US" sz="1100">
              <a:latin typeface="+mj-lt"/>
              <a:ea typeface="+mj-lt"/>
              <a:cs typeface="Calibri"/>
            </a:endParaRPr>
          </a:p>
        </p:txBody>
      </p:sp>
      <p:sp>
        <p:nvSpPr>
          <p:cNvPr id="23" name="TextBox 22">
            <a:extLst>
              <a:ext uri="{FF2B5EF4-FFF2-40B4-BE49-F238E27FC236}">
                <a16:creationId xmlns:a16="http://schemas.microsoft.com/office/drawing/2014/main" id="{FF29D34F-73D2-3AAA-B028-CD70E7EE2804}"/>
              </a:ext>
            </a:extLst>
          </p:cNvPr>
          <p:cNvSpPr txBox="1"/>
          <p:nvPr/>
        </p:nvSpPr>
        <p:spPr>
          <a:xfrm>
            <a:off x="998737" y="1653466"/>
            <a:ext cx="7573762"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444444"/>
                </a:solidFill>
                <a:latin typeface="+mj-lt"/>
                <a:cs typeface="Arial"/>
              </a:rPr>
              <a:t>Mental health issues are common: Research consistently shows that mental health issues such as anxiety, depression, and burnout are prevalent among tech industry employees. Factors such as high workload, pressure to perform, and a lack of work-life balance can contribute to these issues.</a:t>
            </a:r>
          </a:p>
          <a:p>
            <a:endParaRPr lang="en-US" sz="1200" dirty="0">
              <a:solidFill>
                <a:srgbClr val="444444"/>
              </a:solidFill>
              <a:latin typeface="Arial"/>
              <a:ea typeface="+mj-lt"/>
              <a:cs typeface="Arial"/>
            </a:endParaRPr>
          </a:p>
        </p:txBody>
      </p:sp>
      <p:sp>
        <p:nvSpPr>
          <p:cNvPr id="24" name="TextBox 23">
            <a:extLst>
              <a:ext uri="{FF2B5EF4-FFF2-40B4-BE49-F238E27FC236}">
                <a16:creationId xmlns:a16="http://schemas.microsoft.com/office/drawing/2014/main" id="{F02B5B4A-A2E6-F586-2688-A268087A1DD7}"/>
              </a:ext>
            </a:extLst>
          </p:cNvPr>
          <p:cNvSpPr txBox="1"/>
          <p:nvPr/>
        </p:nvSpPr>
        <p:spPr>
          <a:xfrm>
            <a:off x="998737" y="2385873"/>
            <a:ext cx="66693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444444"/>
                </a:solidFill>
                <a:latin typeface="+mj-lt"/>
                <a:cs typeface="Arial"/>
              </a:rPr>
              <a:t>Remote work presents new challenges: The COVID-19 pandemic has led to a significant increase in remote work in the tech industry, which can present new challenges for employee mental health. Factors such as social isolation, blurred boundaries between work and personal life, and increased workload can contribute to stress and burnout.</a:t>
            </a:r>
          </a:p>
          <a:p>
            <a:endParaRPr lang="en-US" sz="1200" dirty="0">
              <a:solidFill>
                <a:srgbClr val="444444"/>
              </a:solidFill>
              <a:latin typeface="Arial"/>
              <a:ea typeface="+mj-lt"/>
              <a:cs typeface="Arial"/>
            </a:endParaRPr>
          </a:p>
        </p:txBody>
      </p:sp>
      <p:sp>
        <p:nvSpPr>
          <p:cNvPr id="25" name="TextBox 24">
            <a:extLst>
              <a:ext uri="{FF2B5EF4-FFF2-40B4-BE49-F238E27FC236}">
                <a16:creationId xmlns:a16="http://schemas.microsoft.com/office/drawing/2014/main" id="{234A7A06-F1C0-842D-8466-E48B72CEBA46}"/>
              </a:ext>
            </a:extLst>
          </p:cNvPr>
          <p:cNvSpPr txBox="1"/>
          <p:nvPr/>
        </p:nvSpPr>
        <p:spPr>
          <a:xfrm>
            <a:off x="998736" y="3168217"/>
            <a:ext cx="6669349"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444444"/>
                </a:solidFill>
                <a:latin typeface="+mj-lt"/>
                <a:cs typeface="Arial"/>
              </a:rPr>
              <a:t>Employers are taking action: Many tech companies are implementing initiatives to support employee mental health, such as providing mental health resources, promoting work-life balance, and reducing stigma through education and awareness campaigns.</a:t>
            </a:r>
          </a:p>
          <a:p>
            <a:endParaRPr lang="en-US" sz="1200" dirty="0">
              <a:solidFill>
                <a:srgbClr val="444444"/>
              </a:solidFill>
              <a:latin typeface="Arial"/>
              <a:ea typeface="+mj-lt"/>
              <a:cs typeface="Arial"/>
            </a:endParaRPr>
          </a:p>
        </p:txBody>
      </p:sp>
      <p:sp>
        <p:nvSpPr>
          <p:cNvPr id="27" name="TextBox 26">
            <a:extLst>
              <a:ext uri="{FF2B5EF4-FFF2-40B4-BE49-F238E27FC236}">
                <a16:creationId xmlns:a16="http://schemas.microsoft.com/office/drawing/2014/main" id="{AA51C2C6-7B21-AB25-C3BB-0FB5746EF663}"/>
              </a:ext>
            </a:extLst>
          </p:cNvPr>
          <p:cNvSpPr txBox="1"/>
          <p:nvPr/>
        </p:nvSpPr>
        <p:spPr>
          <a:xfrm>
            <a:off x="998735" y="3950561"/>
            <a:ext cx="6669349"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444444"/>
                </a:solidFill>
                <a:latin typeface="+mj-lt"/>
                <a:cs typeface="Arial"/>
              </a:rPr>
              <a:t>Stigma remains a barrier: Despite increased awareness and efforts to address mental health in the tech industry, stigma remains a significant barrier to seeking help. Many employees may feel reluctant to disclose mental health issues or seek treatment due to fear of negative repercussions at work.</a:t>
            </a:r>
          </a:p>
        </p:txBody>
      </p:sp>
      <p:sp>
        <p:nvSpPr>
          <p:cNvPr id="28" name="TextBox 27">
            <a:extLst>
              <a:ext uri="{FF2B5EF4-FFF2-40B4-BE49-F238E27FC236}">
                <a16:creationId xmlns:a16="http://schemas.microsoft.com/office/drawing/2014/main" id="{4BA81C03-031C-B14A-7BD0-2A24592BA9CB}"/>
              </a:ext>
            </a:extLst>
          </p:cNvPr>
          <p:cNvSpPr txBox="1"/>
          <p:nvPr/>
        </p:nvSpPr>
        <p:spPr>
          <a:xfrm>
            <a:off x="160907" y="3950561"/>
            <a:ext cx="6991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05.</a:t>
            </a:r>
          </a:p>
        </p:txBody>
      </p:sp>
    </p:spTree>
    <p:extLst>
      <p:ext uri="{BB962C8B-B14F-4D97-AF65-F5344CB8AC3E}">
        <p14:creationId xmlns:p14="http://schemas.microsoft.com/office/powerpoint/2010/main" val="341886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6">
            <a:extLst>
              <a:ext uri="{FF2B5EF4-FFF2-40B4-BE49-F238E27FC236}">
                <a16:creationId xmlns:a16="http://schemas.microsoft.com/office/drawing/2014/main" id="{AA6A4A47-23F9-D58E-1069-D0E76145A0E6}"/>
              </a:ext>
            </a:extLst>
          </p:cNvPr>
          <p:cNvPicPr>
            <a:picLocks noChangeAspect="1"/>
          </p:cNvPicPr>
          <p:nvPr/>
        </p:nvPicPr>
        <p:blipFill>
          <a:blip r:embed="rId2"/>
          <a:stretch>
            <a:fillRect/>
          </a:stretch>
        </p:blipFill>
        <p:spPr>
          <a:xfrm>
            <a:off x="-1110" y="982"/>
            <a:ext cx="9146219" cy="5141536"/>
          </a:xfrm>
          <a:prstGeom prst="rect">
            <a:avLst/>
          </a:prstGeom>
        </p:spPr>
      </p:pic>
      <p:sp>
        <p:nvSpPr>
          <p:cNvPr id="113" name="TextBox 112">
            <a:extLst>
              <a:ext uri="{FF2B5EF4-FFF2-40B4-BE49-F238E27FC236}">
                <a16:creationId xmlns:a16="http://schemas.microsoft.com/office/drawing/2014/main" id="{BE701A1F-1D68-BEAA-D6FB-AE3BE1747457}"/>
              </a:ext>
            </a:extLst>
          </p:cNvPr>
          <p:cNvSpPr txBox="1"/>
          <p:nvPr/>
        </p:nvSpPr>
        <p:spPr>
          <a:xfrm>
            <a:off x="325120" y="2031565"/>
            <a:ext cx="2298847" cy="7368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r>
              <a:rPr lang="en-US" sz="2800" b="1" dirty="0">
                <a:ea typeface="+mn-lt"/>
                <a:cs typeface="+mn-lt"/>
              </a:rPr>
              <a:t>What's missing?</a:t>
            </a:r>
            <a:endParaRPr lang="en-US" sz="2800">
              <a:cs typeface="Calibri"/>
            </a:endParaRPr>
          </a:p>
        </p:txBody>
      </p:sp>
      <p:graphicFrame>
        <p:nvGraphicFramePr>
          <p:cNvPr id="7" name="TextBox 7">
            <a:extLst>
              <a:ext uri="{FF2B5EF4-FFF2-40B4-BE49-F238E27FC236}">
                <a16:creationId xmlns:a16="http://schemas.microsoft.com/office/drawing/2014/main" id="{8843E380-DB45-D55C-2AB7-94CB995E7FBD}"/>
              </a:ext>
            </a:extLst>
          </p:cNvPr>
          <p:cNvGraphicFramePr/>
          <p:nvPr>
            <p:extLst>
              <p:ext uri="{D42A27DB-BD31-4B8C-83A1-F6EECF244321}">
                <p14:modId xmlns:p14="http://schemas.microsoft.com/office/powerpoint/2010/main" val="354503076"/>
              </p:ext>
            </p:extLst>
          </p:nvPr>
        </p:nvGraphicFramePr>
        <p:xfrm>
          <a:off x="3048000" y="482600"/>
          <a:ext cx="5467349" cy="4150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9" descr="Logo, company name&#10;&#10;Description automatically generated">
            <a:extLst>
              <a:ext uri="{FF2B5EF4-FFF2-40B4-BE49-F238E27FC236}">
                <a16:creationId xmlns:a16="http://schemas.microsoft.com/office/drawing/2014/main" id="{BF7A51B0-8933-4DB5-BF75-C06A4C831E24}"/>
              </a:ext>
            </a:extLst>
          </p:cNvPr>
          <p:cNvPicPr>
            <a:picLocks noChangeAspect="1"/>
          </p:cNvPicPr>
          <p:nvPr/>
        </p:nvPicPr>
        <p:blipFill>
          <a:blip r:embed="rId8"/>
          <a:stretch>
            <a:fillRect/>
          </a:stretch>
        </p:blipFill>
        <p:spPr>
          <a:xfrm>
            <a:off x="79131" y="4623280"/>
            <a:ext cx="814388" cy="457949"/>
          </a:xfrm>
          <a:prstGeom prst="rect">
            <a:avLst/>
          </a:prstGeom>
        </p:spPr>
      </p:pic>
    </p:spTree>
    <p:extLst>
      <p:ext uri="{BB962C8B-B14F-4D97-AF65-F5344CB8AC3E}">
        <p14:creationId xmlns:p14="http://schemas.microsoft.com/office/powerpoint/2010/main" val="151113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5CF35-DC0B-635D-696D-A6CEF21FE7E8}"/>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3347BCDF-9D48-D439-09E3-91708717B722}"/>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0B9EFD-45FD-D853-EFE0-66E76D7BF113}"/>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6" name="Picture 6">
            <a:extLst>
              <a:ext uri="{FF2B5EF4-FFF2-40B4-BE49-F238E27FC236}">
                <a16:creationId xmlns:a16="http://schemas.microsoft.com/office/drawing/2014/main" id="{AA6A4A47-23F9-D58E-1069-D0E76145A0E6}"/>
              </a:ext>
            </a:extLst>
          </p:cNvPr>
          <p:cNvPicPr>
            <a:picLocks noChangeAspect="1"/>
          </p:cNvPicPr>
          <p:nvPr/>
        </p:nvPicPr>
        <p:blipFill>
          <a:blip r:embed="rId2"/>
          <a:stretch>
            <a:fillRect/>
          </a:stretch>
        </p:blipFill>
        <p:spPr>
          <a:xfrm>
            <a:off x="-1110" y="982"/>
            <a:ext cx="9146219" cy="5141536"/>
          </a:xfrm>
          <a:prstGeom prst="rect">
            <a:avLst/>
          </a:prstGeom>
        </p:spPr>
      </p:pic>
      <p:sp>
        <p:nvSpPr>
          <p:cNvPr id="113" name="TextBox 112">
            <a:extLst>
              <a:ext uri="{FF2B5EF4-FFF2-40B4-BE49-F238E27FC236}">
                <a16:creationId xmlns:a16="http://schemas.microsoft.com/office/drawing/2014/main" id="{BE701A1F-1D68-BEAA-D6FB-AE3BE1747457}"/>
              </a:ext>
            </a:extLst>
          </p:cNvPr>
          <p:cNvSpPr txBox="1"/>
          <p:nvPr/>
        </p:nvSpPr>
        <p:spPr>
          <a:xfrm>
            <a:off x="252989" y="67381"/>
            <a:ext cx="3651730" cy="73684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914400"/>
            <a:r>
              <a:rPr lang="en-US" sz="2800" b="1" dirty="0">
                <a:ea typeface="+mn-lt"/>
                <a:cs typeface="+mn-lt"/>
              </a:rPr>
              <a:t>About Dataset</a:t>
            </a:r>
            <a:endParaRPr lang="en-US" sz="2800">
              <a:cs typeface="Calibri"/>
            </a:endParaRPr>
          </a:p>
        </p:txBody>
      </p:sp>
      <p:graphicFrame>
        <p:nvGraphicFramePr>
          <p:cNvPr id="11" name="Diagram 10">
            <a:extLst>
              <a:ext uri="{FF2B5EF4-FFF2-40B4-BE49-F238E27FC236}">
                <a16:creationId xmlns:a16="http://schemas.microsoft.com/office/drawing/2014/main" id="{D88BAA4F-58D7-58B6-85F8-48D2324E3582}"/>
              </a:ext>
            </a:extLst>
          </p:cNvPr>
          <p:cNvGraphicFramePr/>
          <p:nvPr>
            <p:extLst>
              <p:ext uri="{D42A27DB-BD31-4B8C-83A1-F6EECF244321}">
                <p14:modId xmlns:p14="http://schemas.microsoft.com/office/powerpoint/2010/main" val="73026383"/>
              </p:ext>
            </p:extLst>
          </p:nvPr>
        </p:nvGraphicFramePr>
        <p:xfrm>
          <a:off x="650844" y="969723"/>
          <a:ext cx="8241806" cy="4007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8" name="Picture 9" descr="Logo, company name&#10;&#10;Description automatically generated">
            <a:extLst>
              <a:ext uri="{FF2B5EF4-FFF2-40B4-BE49-F238E27FC236}">
                <a16:creationId xmlns:a16="http://schemas.microsoft.com/office/drawing/2014/main" id="{566E7664-845A-2B84-760F-D4A0A1A55283}"/>
              </a:ext>
            </a:extLst>
          </p:cNvPr>
          <p:cNvPicPr>
            <a:picLocks noChangeAspect="1"/>
          </p:cNvPicPr>
          <p:nvPr/>
        </p:nvPicPr>
        <p:blipFill>
          <a:blip r:embed="rId8"/>
          <a:stretch>
            <a:fillRect/>
          </a:stretch>
        </p:blipFill>
        <p:spPr>
          <a:xfrm>
            <a:off x="79131" y="4623280"/>
            <a:ext cx="814388" cy="457949"/>
          </a:xfrm>
          <a:prstGeom prst="rect">
            <a:avLst/>
          </a:prstGeom>
        </p:spPr>
      </p:pic>
    </p:spTree>
    <p:extLst>
      <p:ext uri="{BB962C8B-B14F-4D97-AF65-F5344CB8AC3E}">
        <p14:creationId xmlns:p14="http://schemas.microsoft.com/office/powerpoint/2010/main" val="10355447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0</Words>
  <Application>Microsoft Office PowerPoint</Application>
  <PresentationFormat>On-screen Show (16:9)</PresentationFormat>
  <Paragraphs>0</Paragraphs>
  <Slides>13</Slides>
  <Notes>0</Notes>
  <HiddenSlides>1</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DATA 606: Capstone In Data Science</vt:lpstr>
      <vt:lpstr>What's Mental Health</vt:lpstr>
      <vt:lpstr>Why we Chose?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Jim Lord</cp:lastModifiedBy>
  <cp:revision>820</cp:revision>
  <dcterms:created xsi:type="dcterms:W3CDTF">2019-02-27T15:38:32Z</dcterms:created>
  <dcterms:modified xsi:type="dcterms:W3CDTF">2023-03-23T01:13:27Z</dcterms:modified>
</cp:coreProperties>
</file>