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7" r:id="rId5"/>
    <p:sldId id="273" r:id="rId6"/>
    <p:sldId id="275" r:id="rId7"/>
    <p:sldId id="272" r:id="rId8"/>
    <p:sldId id="271" r:id="rId9"/>
    <p:sldId id="270" r:id="rId10"/>
    <p:sldId id="274" r:id="rId11"/>
    <p:sldId id="276" r:id="rId12"/>
    <p:sldId id="277" r:id="rId13"/>
    <p:sldId id="280" r:id="rId14"/>
    <p:sldId id="278" r:id="rId15"/>
    <p:sldId id="279" r:id="rId16"/>
    <p:sldId id="281" r:id="rId17"/>
    <p:sldId id="282" r:id="rId18"/>
    <p:sldId id="286" r:id="rId19"/>
    <p:sldId id="285" r:id="rId20"/>
    <p:sldId id="284" r:id="rId21"/>
    <p:sldId id="283" r:id="rId22"/>
    <p:sldId id="267" r:id="rId23"/>
    <p:sldId id="268"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30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BFD8-3C02-437F-AC8F-C05B24CDC9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335684-9B05-4916-8639-0167E07C30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5B21CA-337F-43BA-B34C-86B37A18239C}"/>
              </a:ext>
            </a:extLst>
          </p:cNvPr>
          <p:cNvSpPr>
            <a:spLocks noGrp="1"/>
          </p:cNvSpPr>
          <p:nvPr>
            <p:ph type="dt" sz="half" idx="10"/>
          </p:nvPr>
        </p:nvSpPr>
        <p:spPr/>
        <p:txBody>
          <a:bodyPr/>
          <a:lstStyle/>
          <a:p>
            <a:fld id="{787AF55E-B17C-44B0-8D5F-4AC6C4816E60}" type="datetimeFigureOut">
              <a:rPr lang="en-US" smtClean="0"/>
              <a:t>2/19/2022</a:t>
            </a:fld>
            <a:endParaRPr lang="en-US"/>
          </a:p>
        </p:txBody>
      </p:sp>
      <p:sp>
        <p:nvSpPr>
          <p:cNvPr id="5" name="Footer Placeholder 4">
            <a:extLst>
              <a:ext uri="{FF2B5EF4-FFF2-40B4-BE49-F238E27FC236}">
                <a16:creationId xmlns:a16="http://schemas.microsoft.com/office/drawing/2014/main" id="{A53AAB26-1014-4ACA-98E5-EBADA09A93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C42BAA-AEED-4732-A60C-79459D9227FB}"/>
              </a:ext>
            </a:extLst>
          </p:cNvPr>
          <p:cNvSpPr>
            <a:spLocks noGrp="1"/>
          </p:cNvSpPr>
          <p:nvPr>
            <p:ph type="sldNum" sz="quarter" idx="12"/>
          </p:nvPr>
        </p:nvSpPr>
        <p:spPr/>
        <p:txBody>
          <a:bodyPr/>
          <a:lstStyle/>
          <a:p>
            <a:fld id="{0E1C5B0B-CC20-434E-9AD1-4D989425FA10}" type="slidenum">
              <a:rPr lang="en-US" smtClean="0"/>
              <a:t>‹#›</a:t>
            </a:fld>
            <a:endParaRPr lang="en-US"/>
          </a:p>
        </p:txBody>
      </p:sp>
    </p:spTree>
    <p:extLst>
      <p:ext uri="{BB962C8B-B14F-4D97-AF65-F5344CB8AC3E}">
        <p14:creationId xmlns:p14="http://schemas.microsoft.com/office/powerpoint/2010/main" val="1647076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DF0ED-1D9F-4BC9-9CBB-6E7D399349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634296-881C-4E38-898F-A98D9D9048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B4AA1-6440-4626-ADB3-2661882BF6FF}"/>
              </a:ext>
            </a:extLst>
          </p:cNvPr>
          <p:cNvSpPr>
            <a:spLocks noGrp="1"/>
          </p:cNvSpPr>
          <p:nvPr>
            <p:ph type="dt" sz="half" idx="10"/>
          </p:nvPr>
        </p:nvSpPr>
        <p:spPr/>
        <p:txBody>
          <a:bodyPr/>
          <a:lstStyle/>
          <a:p>
            <a:fld id="{787AF55E-B17C-44B0-8D5F-4AC6C4816E60}" type="datetimeFigureOut">
              <a:rPr lang="en-US" smtClean="0"/>
              <a:t>2/19/2022</a:t>
            </a:fld>
            <a:endParaRPr lang="en-US"/>
          </a:p>
        </p:txBody>
      </p:sp>
      <p:sp>
        <p:nvSpPr>
          <p:cNvPr id="5" name="Footer Placeholder 4">
            <a:extLst>
              <a:ext uri="{FF2B5EF4-FFF2-40B4-BE49-F238E27FC236}">
                <a16:creationId xmlns:a16="http://schemas.microsoft.com/office/drawing/2014/main" id="{C12A0939-DFDB-4206-8EA5-1761DFC49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641D7D-707C-4476-9263-6EE143717ADD}"/>
              </a:ext>
            </a:extLst>
          </p:cNvPr>
          <p:cNvSpPr>
            <a:spLocks noGrp="1"/>
          </p:cNvSpPr>
          <p:nvPr>
            <p:ph type="sldNum" sz="quarter" idx="12"/>
          </p:nvPr>
        </p:nvSpPr>
        <p:spPr/>
        <p:txBody>
          <a:bodyPr/>
          <a:lstStyle/>
          <a:p>
            <a:fld id="{0E1C5B0B-CC20-434E-9AD1-4D989425FA10}" type="slidenum">
              <a:rPr lang="en-US" smtClean="0"/>
              <a:t>‹#›</a:t>
            </a:fld>
            <a:endParaRPr lang="en-US"/>
          </a:p>
        </p:txBody>
      </p:sp>
    </p:spTree>
    <p:extLst>
      <p:ext uri="{BB962C8B-B14F-4D97-AF65-F5344CB8AC3E}">
        <p14:creationId xmlns:p14="http://schemas.microsoft.com/office/powerpoint/2010/main" val="4294054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0C21DB-594A-4B16-9419-82C05D8801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A4021A-CA9C-4B64-A83B-6BBFBD42D7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BBC475-36E5-4A87-8780-5874254BDEC3}"/>
              </a:ext>
            </a:extLst>
          </p:cNvPr>
          <p:cNvSpPr>
            <a:spLocks noGrp="1"/>
          </p:cNvSpPr>
          <p:nvPr>
            <p:ph type="dt" sz="half" idx="10"/>
          </p:nvPr>
        </p:nvSpPr>
        <p:spPr/>
        <p:txBody>
          <a:bodyPr/>
          <a:lstStyle/>
          <a:p>
            <a:fld id="{787AF55E-B17C-44B0-8D5F-4AC6C4816E60}" type="datetimeFigureOut">
              <a:rPr lang="en-US" smtClean="0"/>
              <a:t>2/19/2022</a:t>
            </a:fld>
            <a:endParaRPr lang="en-US"/>
          </a:p>
        </p:txBody>
      </p:sp>
      <p:sp>
        <p:nvSpPr>
          <p:cNvPr id="5" name="Footer Placeholder 4">
            <a:extLst>
              <a:ext uri="{FF2B5EF4-FFF2-40B4-BE49-F238E27FC236}">
                <a16:creationId xmlns:a16="http://schemas.microsoft.com/office/drawing/2014/main" id="{FB2AC151-465A-4FF6-A10C-D617251A6F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B6C0E-367D-4B21-8C27-00CAB9BB2354}"/>
              </a:ext>
            </a:extLst>
          </p:cNvPr>
          <p:cNvSpPr>
            <a:spLocks noGrp="1"/>
          </p:cNvSpPr>
          <p:nvPr>
            <p:ph type="sldNum" sz="quarter" idx="12"/>
          </p:nvPr>
        </p:nvSpPr>
        <p:spPr/>
        <p:txBody>
          <a:bodyPr/>
          <a:lstStyle/>
          <a:p>
            <a:fld id="{0E1C5B0B-CC20-434E-9AD1-4D989425FA10}" type="slidenum">
              <a:rPr lang="en-US" smtClean="0"/>
              <a:t>‹#›</a:t>
            </a:fld>
            <a:endParaRPr lang="en-US"/>
          </a:p>
        </p:txBody>
      </p:sp>
    </p:spTree>
    <p:extLst>
      <p:ext uri="{BB962C8B-B14F-4D97-AF65-F5344CB8AC3E}">
        <p14:creationId xmlns:p14="http://schemas.microsoft.com/office/powerpoint/2010/main" val="2884585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F7252-B8F5-45AB-83A7-4B4C5552F6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F4583E-B1BC-4544-AF7D-98443AF52F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E20193-A307-49FE-A97D-786BA77C27B2}"/>
              </a:ext>
            </a:extLst>
          </p:cNvPr>
          <p:cNvSpPr>
            <a:spLocks noGrp="1"/>
          </p:cNvSpPr>
          <p:nvPr>
            <p:ph type="dt" sz="half" idx="10"/>
          </p:nvPr>
        </p:nvSpPr>
        <p:spPr/>
        <p:txBody>
          <a:bodyPr/>
          <a:lstStyle/>
          <a:p>
            <a:fld id="{787AF55E-B17C-44B0-8D5F-4AC6C4816E60}" type="datetimeFigureOut">
              <a:rPr lang="en-US" smtClean="0"/>
              <a:t>2/19/2022</a:t>
            </a:fld>
            <a:endParaRPr lang="en-US"/>
          </a:p>
        </p:txBody>
      </p:sp>
      <p:sp>
        <p:nvSpPr>
          <p:cNvPr id="5" name="Footer Placeholder 4">
            <a:extLst>
              <a:ext uri="{FF2B5EF4-FFF2-40B4-BE49-F238E27FC236}">
                <a16:creationId xmlns:a16="http://schemas.microsoft.com/office/drawing/2014/main" id="{6F95A723-21C6-43C7-82C5-EAE976EBA1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8AD90A-0C80-4F5F-BC73-CEE9487E85F3}"/>
              </a:ext>
            </a:extLst>
          </p:cNvPr>
          <p:cNvSpPr>
            <a:spLocks noGrp="1"/>
          </p:cNvSpPr>
          <p:nvPr>
            <p:ph type="sldNum" sz="quarter" idx="12"/>
          </p:nvPr>
        </p:nvSpPr>
        <p:spPr/>
        <p:txBody>
          <a:bodyPr/>
          <a:lstStyle/>
          <a:p>
            <a:fld id="{0E1C5B0B-CC20-434E-9AD1-4D989425FA10}" type="slidenum">
              <a:rPr lang="en-US" smtClean="0"/>
              <a:t>‹#›</a:t>
            </a:fld>
            <a:endParaRPr lang="en-US"/>
          </a:p>
        </p:txBody>
      </p:sp>
    </p:spTree>
    <p:extLst>
      <p:ext uri="{BB962C8B-B14F-4D97-AF65-F5344CB8AC3E}">
        <p14:creationId xmlns:p14="http://schemas.microsoft.com/office/powerpoint/2010/main" val="472277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18EE-1D69-4AC2-B4DA-CF74ABBC9D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2931EC-62F7-4613-8D8F-D6767DC2E3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914A33-5446-40F6-8BD9-84EE3A77A079}"/>
              </a:ext>
            </a:extLst>
          </p:cNvPr>
          <p:cNvSpPr>
            <a:spLocks noGrp="1"/>
          </p:cNvSpPr>
          <p:nvPr>
            <p:ph type="dt" sz="half" idx="10"/>
          </p:nvPr>
        </p:nvSpPr>
        <p:spPr/>
        <p:txBody>
          <a:bodyPr/>
          <a:lstStyle/>
          <a:p>
            <a:fld id="{787AF55E-B17C-44B0-8D5F-4AC6C4816E60}" type="datetimeFigureOut">
              <a:rPr lang="en-US" smtClean="0"/>
              <a:t>2/19/2022</a:t>
            </a:fld>
            <a:endParaRPr lang="en-US"/>
          </a:p>
        </p:txBody>
      </p:sp>
      <p:sp>
        <p:nvSpPr>
          <p:cNvPr id="5" name="Footer Placeholder 4">
            <a:extLst>
              <a:ext uri="{FF2B5EF4-FFF2-40B4-BE49-F238E27FC236}">
                <a16:creationId xmlns:a16="http://schemas.microsoft.com/office/drawing/2014/main" id="{DA38B400-E116-491D-9BBE-D328B646F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4E984D-64AE-4A27-A555-AE09D942BEB8}"/>
              </a:ext>
            </a:extLst>
          </p:cNvPr>
          <p:cNvSpPr>
            <a:spLocks noGrp="1"/>
          </p:cNvSpPr>
          <p:nvPr>
            <p:ph type="sldNum" sz="quarter" idx="12"/>
          </p:nvPr>
        </p:nvSpPr>
        <p:spPr/>
        <p:txBody>
          <a:bodyPr/>
          <a:lstStyle/>
          <a:p>
            <a:fld id="{0E1C5B0B-CC20-434E-9AD1-4D989425FA10}" type="slidenum">
              <a:rPr lang="en-US" smtClean="0"/>
              <a:t>‹#›</a:t>
            </a:fld>
            <a:endParaRPr lang="en-US"/>
          </a:p>
        </p:txBody>
      </p:sp>
    </p:spTree>
    <p:extLst>
      <p:ext uri="{BB962C8B-B14F-4D97-AF65-F5344CB8AC3E}">
        <p14:creationId xmlns:p14="http://schemas.microsoft.com/office/powerpoint/2010/main" val="4180111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4F5B-0F36-4F00-AAB7-F068004471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3CA444-D05C-4A02-94D4-5BD12DE18C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852772-8182-4CCB-AC46-17C1B8B888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6D604A-4446-465C-8693-995B6C1EFD07}"/>
              </a:ext>
            </a:extLst>
          </p:cNvPr>
          <p:cNvSpPr>
            <a:spLocks noGrp="1"/>
          </p:cNvSpPr>
          <p:nvPr>
            <p:ph type="dt" sz="half" idx="10"/>
          </p:nvPr>
        </p:nvSpPr>
        <p:spPr/>
        <p:txBody>
          <a:bodyPr/>
          <a:lstStyle/>
          <a:p>
            <a:fld id="{787AF55E-B17C-44B0-8D5F-4AC6C4816E60}" type="datetimeFigureOut">
              <a:rPr lang="en-US" smtClean="0"/>
              <a:t>2/19/2022</a:t>
            </a:fld>
            <a:endParaRPr lang="en-US"/>
          </a:p>
        </p:txBody>
      </p:sp>
      <p:sp>
        <p:nvSpPr>
          <p:cNvPr id="6" name="Footer Placeholder 5">
            <a:extLst>
              <a:ext uri="{FF2B5EF4-FFF2-40B4-BE49-F238E27FC236}">
                <a16:creationId xmlns:a16="http://schemas.microsoft.com/office/drawing/2014/main" id="{438E2DB9-6C1E-4FF7-B220-3FB2081F0B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473EB-EC05-409F-8230-C7B95AB0CB5A}"/>
              </a:ext>
            </a:extLst>
          </p:cNvPr>
          <p:cNvSpPr>
            <a:spLocks noGrp="1"/>
          </p:cNvSpPr>
          <p:nvPr>
            <p:ph type="sldNum" sz="quarter" idx="12"/>
          </p:nvPr>
        </p:nvSpPr>
        <p:spPr/>
        <p:txBody>
          <a:bodyPr/>
          <a:lstStyle/>
          <a:p>
            <a:fld id="{0E1C5B0B-CC20-434E-9AD1-4D989425FA10}" type="slidenum">
              <a:rPr lang="en-US" smtClean="0"/>
              <a:t>‹#›</a:t>
            </a:fld>
            <a:endParaRPr lang="en-US"/>
          </a:p>
        </p:txBody>
      </p:sp>
    </p:spTree>
    <p:extLst>
      <p:ext uri="{BB962C8B-B14F-4D97-AF65-F5344CB8AC3E}">
        <p14:creationId xmlns:p14="http://schemas.microsoft.com/office/powerpoint/2010/main" val="1438270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D907-BFC3-4B6E-8BA8-BF1CDE9EBC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93829D-DE7D-4F4E-8B75-8039928A0F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3B6BC7-B540-4276-8A0F-C2D1DDC1EC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DFD82B-939F-48FC-B766-356BB03A46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BFA202-C6AD-45B3-8B1F-5032EBB761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95CFAB-448A-49F4-B409-3891B2718788}"/>
              </a:ext>
            </a:extLst>
          </p:cNvPr>
          <p:cNvSpPr>
            <a:spLocks noGrp="1"/>
          </p:cNvSpPr>
          <p:nvPr>
            <p:ph type="dt" sz="half" idx="10"/>
          </p:nvPr>
        </p:nvSpPr>
        <p:spPr/>
        <p:txBody>
          <a:bodyPr/>
          <a:lstStyle/>
          <a:p>
            <a:fld id="{787AF55E-B17C-44B0-8D5F-4AC6C4816E60}" type="datetimeFigureOut">
              <a:rPr lang="en-US" smtClean="0"/>
              <a:t>2/19/2022</a:t>
            </a:fld>
            <a:endParaRPr lang="en-US"/>
          </a:p>
        </p:txBody>
      </p:sp>
      <p:sp>
        <p:nvSpPr>
          <p:cNvPr id="8" name="Footer Placeholder 7">
            <a:extLst>
              <a:ext uri="{FF2B5EF4-FFF2-40B4-BE49-F238E27FC236}">
                <a16:creationId xmlns:a16="http://schemas.microsoft.com/office/drawing/2014/main" id="{8F81D298-8CD7-43BD-B67C-A65E0F1778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B89C26-A75F-481C-B8D3-4CCB3014DBE3}"/>
              </a:ext>
            </a:extLst>
          </p:cNvPr>
          <p:cNvSpPr>
            <a:spLocks noGrp="1"/>
          </p:cNvSpPr>
          <p:nvPr>
            <p:ph type="sldNum" sz="quarter" idx="12"/>
          </p:nvPr>
        </p:nvSpPr>
        <p:spPr/>
        <p:txBody>
          <a:bodyPr/>
          <a:lstStyle/>
          <a:p>
            <a:fld id="{0E1C5B0B-CC20-434E-9AD1-4D989425FA10}" type="slidenum">
              <a:rPr lang="en-US" smtClean="0"/>
              <a:t>‹#›</a:t>
            </a:fld>
            <a:endParaRPr lang="en-US"/>
          </a:p>
        </p:txBody>
      </p:sp>
    </p:spTree>
    <p:extLst>
      <p:ext uri="{BB962C8B-B14F-4D97-AF65-F5344CB8AC3E}">
        <p14:creationId xmlns:p14="http://schemas.microsoft.com/office/powerpoint/2010/main" val="1144635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DCADD-CADA-478F-83AC-8845AD15E6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B86821-9405-492D-B5CE-77F21F59D635}"/>
              </a:ext>
            </a:extLst>
          </p:cNvPr>
          <p:cNvSpPr>
            <a:spLocks noGrp="1"/>
          </p:cNvSpPr>
          <p:nvPr>
            <p:ph type="dt" sz="half" idx="10"/>
          </p:nvPr>
        </p:nvSpPr>
        <p:spPr/>
        <p:txBody>
          <a:bodyPr/>
          <a:lstStyle/>
          <a:p>
            <a:fld id="{787AF55E-B17C-44B0-8D5F-4AC6C4816E60}" type="datetimeFigureOut">
              <a:rPr lang="en-US" smtClean="0"/>
              <a:t>2/19/2022</a:t>
            </a:fld>
            <a:endParaRPr lang="en-US"/>
          </a:p>
        </p:txBody>
      </p:sp>
      <p:sp>
        <p:nvSpPr>
          <p:cNvPr id="4" name="Footer Placeholder 3">
            <a:extLst>
              <a:ext uri="{FF2B5EF4-FFF2-40B4-BE49-F238E27FC236}">
                <a16:creationId xmlns:a16="http://schemas.microsoft.com/office/drawing/2014/main" id="{A990B08F-9801-49C5-902B-AC81C3E8C0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BC05C4-C7CC-48E7-A389-74679096F33B}"/>
              </a:ext>
            </a:extLst>
          </p:cNvPr>
          <p:cNvSpPr>
            <a:spLocks noGrp="1"/>
          </p:cNvSpPr>
          <p:nvPr>
            <p:ph type="sldNum" sz="quarter" idx="12"/>
          </p:nvPr>
        </p:nvSpPr>
        <p:spPr/>
        <p:txBody>
          <a:bodyPr/>
          <a:lstStyle/>
          <a:p>
            <a:fld id="{0E1C5B0B-CC20-434E-9AD1-4D989425FA10}" type="slidenum">
              <a:rPr lang="en-US" smtClean="0"/>
              <a:t>‹#›</a:t>
            </a:fld>
            <a:endParaRPr lang="en-US"/>
          </a:p>
        </p:txBody>
      </p:sp>
    </p:spTree>
    <p:extLst>
      <p:ext uri="{BB962C8B-B14F-4D97-AF65-F5344CB8AC3E}">
        <p14:creationId xmlns:p14="http://schemas.microsoft.com/office/powerpoint/2010/main" val="767163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D604D5-B779-446B-A42A-F8AC47533F3D}"/>
              </a:ext>
            </a:extLst>
          </p:cNvPr>
          <p:cNvSpPr>
            <a:spLocks noGrp="1"/>
          </p:cNvSpPr>
          <p:nvPr>
            <p:ph type="dt" sz="half" idx="10"/>
          </p:nvPr>
        </p:nvSpPr>
        <p:spPr/>
        <p:txBody>
          <a:bodyPr/>
          <a:lstStyle/>
          <a:p>
            <a:fld id="{787AF55E-B17C-44B0-8D5F-4AC6C4816E60}" type="datetimeFigureOut">
              <a:rPr lang="en-US" smtClean="0"/>
              <a:t>2/19/2022</a:t>
            </a:fld>
            <a:endParaRPr lang="en-US"/>
          </a:p>
        </p:txBody>
      </p:sp>
      <p:sp>
        <p:nvSpPr>
          <p:cNvPr id="3" name="Footer Placeholder 2">
            <a:extLst>
              <a:ext uri="{FF2B5EF4-FFF2-40B4-BE49-F238E27FC236}">
                <a16:creationId xmlns:a16="http://schemas.microsoft.com/office/drawing/2014/main" id="{501290CF-6C67-4F24-B975-D1B3A6DD36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0BD6D5-E92A-4473-90CD-135CC4649FFD}"/>
              </a:ext>
            </a:extLst>
          </p:cNvPr>
          <p:cNvSpPr>
            <a:spLocks noGrp="1"/>
          </p:cNvSpPr>
          <p:nvPr>
            <p:ph type="sldNum" sz="quarter" idx="12"/>
          </p:nvPr>
        </p:nvSpPr>
        <p:spPr/>
        <p:txBody>
          <a:bodyPr/>
          <a:lstStyle/>
          <a:p>
            <a:fld id="{0E1C5B0B-CC20-434E-9AD1-4D989425FA10}" type="slidenum">
              <a:rPr lang="en-US" smtClean="0"/>
              <a:t>‹#›</a:t>
            </a:fld>
            <a:endParaRPr lang="en-US"/>
          </a:p>
        </p:txBody>
      </p:sp>
    </p:spTree>
    <p:extLst>
      <p:ext uri="{BB962C8B-B14F-4D97-AF65-F5344CB8AC3E}">
        <p14:creationId xmlns:p14="http://schemas.microsoft.com/office/powerpoint/2010/main" val="1631853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0D566-0510-448D-B377-A4B796CAFF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38B7C9-4E3E-4A24-9946-A919713106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988EA-F4CD-4FAB-97A2-ABFBBDCC8C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FEBD0-F917-497A-8171-5EC46B4268A8}"/>
              </a:ext>
            </a:extLst>
          </p:cNvPr>
          <p:cNvSpPr>
            <a:spLocks noGrp="1"/>
          </p:cNvSpPr>
          <p:nvPr>
            <p:ph type="dt" sz="half" idx="10"/>
          </p:nvPr>
        </p:nvSpPr>
        <p:spPr/>
        <p:txBody>
          <a:bodyPr/>
          <a:lstStyle/>
          <a:p>
            <a:fld id="{787AF55E-B17C-44B0-8D5F-4AC6C4816E60}" type="datetimeFigureOut">
              <a:rPr lang="en-US" smtClean="0"/>
              <a:t>2/19/2022</a:t>
            </a:fld>
            <a:endParaRPr lang="en-US"/>
          </a:p>
        </p:txBody>
      </p:sp>
      <p:sp>
        <p:nvSpPr>
          <p:cNvPr id="6" name="Footer Placeholder 5">
            <a:extLst>
              <a:ext uri="{FF2B5EF4-FFF2-40B4-BE49-F238E27FC236}">
                <a16:creationId xmlns:a16="http://schemas.microsoft.com/office/drawing/2014/main" id="{93E5A5AD-0658-4414-B969-794869B3E8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0F855D-3E5C-4314-AA8C-6BAAC5EC1AA8}"/>
              </a:ext>
            </a:extLst>
          </p:cNvPr>
          <p:cNvSpPr>
            <a:spLocks noGrp="1"/>
          </p:cNvSpPr>
          <p:nvPr>
            <p:ph type="sldNum" sz="quarter" idx="12"/>
          </p:nvPr>
        </p:nvSpPr>
        <p:spPr/>
        <p:txBody>
          <a:bodyPr/>
          <a:lstStyle/>
          <a:p>
            <a:fld id="{0E1C5B0B-CC20-434E-9AD1-4D989425FA10}" type="slidenum">
              <a:rPr lang="en-US" smtClean="0"/>
              <a:t>‹#›</a:t>
            </a:fld>
            <a:endParaRPr lang="en-US"/>
          </a:p>
        </p:txBody>
      </p:sp>
    </p:spTree>
    <p:extLst>
      <p:ext uri="{BB962C8B-B14F-4D97-AF65-F5344CB8AC3E}">
        <p14:creationId xmlns:p14="http://schemas.microsoft.com/office/powerpoint/2010/main" val="2304774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FA04E-4D9D-4864-A9DB-3460C1B992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0615C5-088B-47FF-8579-5DB7AFF7AA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87FD-D57C-45F7-8091-EC4828BCF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CFAC2D-321B-432F-BDC7-959DCAE72C54}"/>
              </a:ext>
            </a:extLst>
          </p:cNvPr>
          <p:cNvSpPr>
            <a:spLocks noGrp="1"/>
          </p:cNvSpPr>
          <p:nvPr>
            <p:ph type="dt" sz="half" idx="10"/>
          </p:nvPr>
        </p:nvSpPr>
        <p:spPr/>
        <p:txBody>
          <a:bodyPr/>
          <a:lstStyle/>
          <a:p>
            <a:fld id="{787AF55E-B17C-44B0-8D5F-4AC6C4816E60}" type="datetimeFigureOut">
              <a:rPr lang="en-US" smtClean="0"/>
              <a:t>2/19/2022</a:t>
            </a:fld>
            <a:endParaRPr lang="en-US"/>
          </a:p>
        </p:txBody>
      </p:sp>
      <p:sp>
        <p:nvSpPr>
          <p:cNvPr id="6" name="Footer Placeholder 5">
            <a:extLst>
              <a:ext uri="{FF2B5EF4-FFF2-40B4-BE49-F238E27FC236}">
                <a16:creationId xmlns:a16="http://schemas.microsoft.com/office/drawing/2014/main" id="{ABE13C74-9469-40E3-8A63-4605EB7B4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78563A-4147-41B1-A1AF-40A67C94D936}"/>
              </a:ext>
            </a:extLst>
          </p:cNvPr>
          <p:cNvSpPr>
            <a:spLocks noGrp="1"/>
          </p:cNvSpPr>
          <p:nvPr>
            <p:ph type="sldNum" sz="quarter" idx="12"/>
          </p:nvPr>
        </p:nvSpPr>
        <p:spPr/>
        <p:txBody>
          <a:bodyPr/>
          <a:lstStyle/>
          <a:p>
            <a:fld id="{0E1C5B0B-CC20-434E-9AD1-4D989425FA10}" type="slidenum">
              <a:rPr lang="en-US" smtClean="0"/>
              <a:t>‹#›</a:t>
            </a:fld>
            <a:endParaRPr lang="en-US"/>
          </a:p>
        </p:txBody>
      </p:sp>
    </p:spTree>
    <p:extLst>
      <p:ext uri="{BB962C8B-B14F-4D97-AF65-F5344CB8AC3E}">
        <p14:creationId xmlns:p14="http://schemas.microsoft.com/office/powerpoint/2010/main" val="2458456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993582-F573-412D-AC55-BF7C01D981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E52AF5D-226C-425A-9FDB-464B792DF4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03441C-42C4-40CC-82AC-1CD70C23A9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AF55E-B17C-44B0-8D5F-4AC6C4816E60}" type="datetimeFigureOut">
              <a:rPr lang="en-US" smtClean="0"/>
              <a:t>2/19/2022</a:t>
            </a:fld>
            <a:endParaRPr lang="en-US"/>
          </a:p>
        </p:txBody>
      </p:sp>
      <p:sp>
        <p:nvSpPr>
          <p:cNvPr id="5" name="Footer Placeholder 4">
            <a:extLst>
              <a:ext uri="{FF2B5EF4-FFF2-40B4-BE49-F238E27FC236}">
                <a16:creationId xmlns:a16="http://schemas.microsoft.com/office/drawing/2014/main" id="{4A7EFD2E-302E-4EC5-90C1-CF61451E73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C22E31-4EFD-45C1-AEA1-4E80B3E104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1C5B0B-CC20-434E-9AD1-4D989425FA10}" type="slidenum">
              <a:rPr lang="en-US" smtClean="0"/>
              <a:t>‹#›</a:t>
            </a:fld>
            <a:endParaRPr lang="en-US"/>
          </a:p>
        </p:txBody>
      </p:sp>
    </p:spTree>
    <p:extLst>
      <p:ext uri="{BB962C8B-B14F-4D97-AF65-F5344CB8AC3E}">
        <p14:creationId xmlns:p14="http://schemas.microsoft.com/office/powerpoint/2010/main" val="855483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9EDE-7668-4B8E-BEFF-91D54BA2C923}"/>
              </a:ext>
            </a:extLst>
          </p:cNvPr>
          <p:cNvSpPr>
            <a:spLocks noGrp="1"/>
          </p:cNvSpPr>
          <p:nvPr>
            <p:ph type="ctrTitle"/>
          </p:nvPr>
        </p:nvSpPr>
        <p:spPr>
          <a:xfrm>
            <a:off x="1396314" y="571500"/>
            <a:ext cx="9546509" cy="1216024"/>
          </a:xfrm>
        </p:spPr>
        <p:txBody>
          <a:bodyPr>
            <a:normAutofit fontScale="90000"/>
          </a:bodyPr>
          <a:lstStyle/>
          <a:p>
            <a:pPr>
              <a:lnSpc>
                <a:spcPct val="150000"/>
              </a:lnSpc>
              <a:spcBef>
                <a:spcPts val="50"/>
              </a:spcBef>
            </a:pPr>
            <a:r>
              <a:rPr lang="en-US" sz="4800" b="0" dirty="0"/>
              <a:t>Optimize Weekly – EP3</a:t>
            </a:r>
            <a:br>
              <a:rPr lang="en-US" sz="4800" b="0" dirty="0"/>
            </a:br>
            <a:r>
              <a:rPr lang="en-US" sz="1600" b="0" dirty="0"/>
              <a:t>[Data Science / ML]</a:t>
            </a:r>
          </a:p>
        </p:txBody>
      </p:sp>
      <p:sp>
        <p:nvSpPr>
          <p:cNvPr id="3" name="Subtitle 2">
            <a:extLst>
              <a:ext uri="{FF2B5EF4-FFF2-40B4-BE49-F238E27FC236}">
                <a16:creationId xmlns:a16="http://schemas.microsoft.com/office/drawing/2014/main" id="{6125BFAD-83B4-4ED9-BE65-52740DCAFE6E}"/>
              </a:ext>
            </a:extLst>
          </p:cNvPr>
          <p:cNvSpPr>
            <a:spLocks noGrp="1"/>
          </p:cNvSpPr>
          <p:nvPr>
            <p:ph type="subTitle" idx="1"/>
          </p:nvPr>
        </p:nvSpPr>
        <p:spPr>
          <a:xfrm>
            <a:off x="1524000" y="2601119"/>
            <a:ext cx="9144000" cy="1655762"/>
          </a:xfrm>
        </p:spPr>
        <p:txBody>
          <a:bodyPr>
            <a:noAutofit/>
          </a:bodyPr>
          <a:lstStyle/>
          <a:p>
            <a:r>
              <a:rPr lang="en-US" sz="4000" b="1" dirty="0"/>
              <a:t>Concurrent Approach : Detection and Segmentation</a:t>
            </a:r>
          </a:p>
          <a:p>
            <a:endParaRPr lang="en-US" sz="4000" b="1" dirty="0"/>
          </a:p>
          <a:p>
            <a:r>
              <a:rPr lang="en-US" sz="3200" b="1" dirty="0"/>
              <a:t>Presented By:</a:t>
            </a:r>
          </a:p>
          <a:p>
            <a:r>
              <a:rPr lang="en-US" sz="3200" dirty="0"/>
              <a:t>Shekhar Chaudhary</a:t>
            </a:r>
          </a:p>
          <a:p>
            <a:r>
              <a:rPr lang="en-US" sz="1800" dirty="0"/>
              <a:t>Feb, 2022</a:t>
            </a:r>
          </a:p>
        </p:txBody>
      </p:sp>
    </p:spTree>
    <p:extLst>
      <p:ext uri="{BB962C8B-B14F-4D97-AF65-F5344CB8AC3E}">
        <p14:creationId xmlns:p14="http://schemas.microsoft.com/office/powerpoint/2010/main" val="3572322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E13D-5992-4C94-8391-5C978CDA1E12}"/>
              </a:ext>
            </a:extLst>
          </p:cNvPr>
          <p:cNvSpPr>
            <a:spLocks noGrp="1"/>
          </p:cNvSpPr>
          <p:nvPr>
            <p:ph type="title"/>
          </p:nvPr>
        </p:nvSpPr>
        <p:spPr>
          <a:xfrm>
            <a:off x="838200" y="365126"/>
            <a:ext cx="10515600" cy="994118"/>
          </a:xfrm>
        </p:spPr>
        <p:txBody>
          <a:bodyPr/>
          <a:lstStyle/>
          <a:p>
            <a:r>
              <a:rPr lang="en-US" dirty="0"/>
              <a:t>Overview of Pipeline</a:t>
            </a:r>
          </a:p>
        </p:txBody>
      </p:sp>
      <p:pic>
        <p:nvPicPr>
          <p:cNvPr id="5" name="Content Placeholder 4">
            <a:extLst>
              <a:ext uri="{FF2B5EF4-FFF2-40B4-BE49-F238E27FC236}">
                <a16:creationId xmlns:a16="http://schemas.microsoft.com/office/drawing/2014/main" id="{36320A1D-AC1B-485A-A2A2-D2CE58BE28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0557" y="1677058"/>
            <a:ext cx="10515600" cy="3931773"/>
          </a:xfrm>
        </p:spPr>
      </p:pic>
    </p:spTree>
    <p:extLst>
      <p:ext uri="{BB962C8B-B14F-4D97-AF65-F5344CB8AC3E}">
        <p14:creationId xmlns:p14="http://schemas.microsoft.com/office/powerpoint/2010/main" val="2604642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8A787-4214-4084-91FE-7B4B61C008D9}"/>
              </a:ext>
            </a:extLst>
          </p:cNvPr>
          <p:cNvSpPr>
            <a:spLocks noGrp="1"/>
          </p:cNvSpPr>
          <p:nvPr>
            <p:ph type="title"/>
          </p:nvPr>
        </p:nvSpPr>
        <p:spPr/>
        <p:txBody>
          <a:bodyPr/>
          <a:lstStyle/>
          <a:p>
            <a:r>
              <a:rPr lang="en-US" dirty="0"/>
              <a:t>1. Proposal Generation</a:t>
            </a:r>
          </a:p>
        </p:txBody>
      </p:sp>
      <p:sp>
        <p:nvSpPr>
          <p:cNvPr id="3" name="Content Placeholder 2">
            <a:extLst>
              <a:ext uri="{FF2B5EF4-FFF2-40B4-BE49-F238E27FC236}">
                <a16:creationId xmlns:a16="http://schemas.microsoft.com/office/drawing/2014/main" id="{45400BC6-4476-4171-9720-31B71E859411}"/>
              </a:ext>
            </a:extLst>
          </p:cNvPr>
          <p:cNvSpPr>
            <a:spLocks noGrp="1"/>
          </p:cNvSpPr>
          <p:nvPr>
            <p:ph idx="1"/>
          </p:nvPr>
        </p:nvSpPr>
        <p:spPr/>
        <p:txBody>
          <a:bodyPr/>
          <a:lstStyle/>
          <a:p>
            <a:r>
              <a:rPr lang="en-US" dirty="0"/>
              <a:t>We start with Category-independent bottom-up object proposals.</a:t>
            </a:r>
          </a:p>
          <a:p>
            <a:r>
              <a:rPr lang="en-US" dirty="0"/>
              <a:t>Because we are interested in producing segmentations and not just bounding boxes, we need region proposals.</a:t>
            </a:r>
          </a:p>
        </p:txBody>
      </p:sp>
    </p:spTree>
    <p:extLst>
      <p:ext uri="{BB962C8B-B14F-4D97-AF65-F5344CB8AC3E}">
        <p14:creationId xmlns:p14="http://schemas.microsoft.com/office/powerpoint/2010/main" val="1335936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DC0E8-A793-4451-BB55-7612E64E0884}"/>
              </a:ext>
            </a:extLst>
          </p:cNvPr>
          <p:cNvSpPr>
            <a:spLocks noGrp="1"/>
          </p:cNvSpPr>
          <p:nvPr>
            <p:ph type="title"/>
          </p:nvPr>
        </p:nvSpPr>
        <p:spPr/>
        <p:txBody>
          <a:bodyPr/>
          <a:lstStyle/>
          <a:p>
            <a:r>
              <a:rPr lang="en-US" dirty="0"/>
              <a:t>2. Feature Extraction</a:t>
            </a:r>
          </a:p>
        </p:txBody>
      </p:sp>
      <p:sp>
        <p:nvSpPr>
          <p:cNvPr id="3" name="Content Placeholder 2">
            <a:extLst>
              <a:ext uri="{FF2B5EF4-FFF2-40B4-BE49-F238E27FC236}">
                <a16:creationId xmlns:a16="http://schemas.microsoft.com/office/drawing/2014/main" id="{6E4927BB-6E9F-40F6-97DD-8834AB313F4E}"/>
              </a:ext>
            </a:extLst>
          </p:cNvPr>
          <p:cNvSpPr>
            <a:spLocks noGrp="1"/>
          </p:cNvSpPr>
          <p:nvPr>
            <p:ph idx="1"/>
          </p:nvPr>
        </p:nvSpPr>
        <p:spPr>
          <a:xfrm>
            <a:off x="838200" y="1633121"/>
            <a:ext cx="10515600" cy="4238291"/>
          </a:xfrm>
        </p:spPr>
        <p:txBody>
          <a:bodyPr/>
          <a:lstStyle/>
          <a:p>
            <a:r>
              <a:rPr lang="en-US" dirty="0"/>
              <a:t>We use a convolutional neural network to extract features on each region. We extract features from both the bounding box of the region as well as from the region foreground.</a:t>
            </a:r>
          </a:p>
          <a:p>
            <a:endParaRPr lang="en-US" dirty="0"/>
          </a:p>
          <a:p>
            <a:r>
              <a:rPr lang="en-US" dirty="0"/>
              <a:t>We find that, compared to using the same CNN for both inputs (image windows and region masks), using separate networks where each network is finetuned for its respective role dramatically improves performance. We improve performance further by training both networks jointly, resulting in a feature extractor that is trained end-to-end for the task.</a:t>
            </a:r>
          </a:p>
        </p:txBody>
      </p:sp>
    </p:spTree>
    <p:extLst>
      <p:ext uri="{BB962C8B-B14F-4D97-AF65-F5344CB8AC3E}">
        <p14:creationId xmlns:p14="http://schemas.microsoft.com/office/powerpoint/2010/main" val="984479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DC0E8-A793-4451-BB55-7612E64E0884}"/>
              </a:ext>
            </a:extLst>
          </p:cNvPr>
          <p:cNvSpPr>
            <a:spLocks noGrp="1"/>
          </p:cNvSpPr>
          <p:nvPr>
            <p:ph type="title"/>
          </p:nvPr>
        </p:nvSpPr>
        <p:spPr/>
        <p:txBody>
          <a:bodyPr/>
          <a:lstStyle/>
          <a:p>
            <a:r>
              <a:rPr lang="en-US" dirty="0"/>
              <a:t>2. Feature Extraction</a:t>
            </a:r>
          </a:p>
        </p:txBody>
      </p:sp>
      <p:pic>
        <p:nvPicPr>
          <p:cNvPr id="5" name="Content Placeholder 4">
            <a:extLst>
              <a:ext uri="{FF2B5EF4-FFF2-40B4-BE49-F238E27FC236}">
                <a16:creationId xmlns:a16="http://schemas.microsoft.com/office/drawing/2014/main" id="{88E48943-2910-42D4-93E2-99B602BAD9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5733" y="1639726"/>
            <a:ext cx="10254289" cy="4032026"/>
          </a:xfrm>
        </p:spPr>
      </p:pic>
    </p:spTree>
    <p:extLst>
      <p:ext uri="{BB962C8B-B14F-4D97-AF65-F5344CB8AC3E}">
        <p14:creationId xmlns:p14="http://schemas.microsoft.com/office/powerpoint/2010/main" val="934266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E02B-F52D-4685-8034-6775D816D9A0}"/>
              </a:ext>
            </a:extLst>
          </p:cNvPr>
          <p:cNvSpPr>
            <a:spLocks noGrp="1"/>
          </p:cNvSpPr>
          <p:nvPr>
            <p:ph type="title"/>
          </p:nvPr>
        </p:nvSpPr>
        <p:spPr/>
        <p:txBody>
          <a:bodyPr/>
          <a:lstStyle/>
          <a:p>
            <a:r>
              <a:rPr lang="en-US" dirty="0"/>
              <a:t>3. Region Classification</a:t>
            </a:r>
          </a:p>
        </p:txBody>
      </p:sp>
      <p:sp>
        <p:nvSpPr>
          <p:cNvPr id="3" name="Content Placeholder 2">
            <a:extLst>
              <a:ext uri="{FF2B5EF4-FFF2-40B4-BE49-F238E27FC236}">
                <a16:creationId xmlns:a16="http://schemas.microsoft.com/office/drawing/2014/main" id="{97D4A95B-C492-4A67-82E1-9A9556B06140}"/>
              </a:ext>
            </a:extLst>
          </p:cNvPr>
          <p:cNvSpPr>
            <a:spLocks noGrp="1"/>
          </p:cNvSpPr>
          <p:nvPr>
            <p:ph idx="1"/>
          </p:nvPr>
        </p:nvSpPr>
        <p:spPr/>
        <p:txBody>
          <a:bodyPr/>
          <a:lstStyle/>
          <a:p>
            <a:r>
              <a:rPr lang="en-US" dirty="0"/>
              <a:t>We train an SVM (Support Vector Machine) on top of the CNN features to assign a score for each category to each candidate.</a:t>
            </a:r>
          </a:p>
        </p:txBody>
      </p:sp>
    </p:spTree>
    <p:extLst>
      <p:ext uri="{BB962C8B-B14F-4D97-AF65-F5344CB8AC3E}">
        <p14:creationId xmlns:p14="http://schemas.microsoft.com/office/powerpoint/2010/main" val="3639985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AE2C7-FA1F-46CA-AAF7-15BAAFAACA64}"/>
              </a:ext>
            </a:extLst>
          </p:cNvPr>
          <p:cNvSpPr>
            <a:spLocks noGrp="1"/>
          </p:cNvSpPr>
          <p:nvPr>
            <p:ph type="title"/>
          </p:nvPr>
        </p:nvSpPr>
        <p:spPr/>
        <p:txBody>
          <a:bodyPr/>
          <a:lstStyle/>
          <a:p>
            <a:r>
              <a:rPr lang="en-US" dirty="0"/>
              <a:t>4. Region Refinement</a:t>
            </a:r>
          </a:p>
        </p:txBody>
      </p:sp>
      <p:sp>
        <p:nvSpPr>
          <p:cNvPr id="3" name="Content Placeholder 2">
            <a:extLst>
              <a:ext uri="{FF2B5EF4-FFF2-40B4-BE49-F238E27FC236}">
                <a16:creationId xmlns:a16="http://schemas.microsoft.com/office/drawing/2014/main" id="{85C1BA24-D159-4528-9AD4-AADBE11383C0}"/>
              </a:ext>
            </a:extLst>
          </p:cNvPr>
          <p:cNvSpPr>
            <a:spLocks noGrp="1"/>
          </p:cNvSpPr>
          <p:nvPr>
            <p:ph idx="1"/>
          </p:nvPr>
        </p:nvSpPr>
        <p:spPr/>
        <p:txBody>
          <a:bodyPr/>
          <a:lstStyle/>
          <a:p>
            <a:r>
              <a:rPr lang="en-US" dirty="0"/>
              <a:t>We do non-maximum suppression (NMS) on the scored candidates. Then we use the features from the CNN to produce category-specific coarse mask predictions to refine the surviving candidates. Combining this mask with the original region candidates provides a further boost.</a:t>
            </a:r>
          </a:p>
        </p:txBody>
      </p:sp>
    </p:spTree>
    <p:extLst>
      <p:ext uri="{BB962C8B-B14F-4D97-AF65-F5344CB8AC3E}">
        <p14:creationId xmlns:p14="http://schemas.microsoft.com/office/powerpoint/2010/main" val="974053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AE2C7-FA1F-46CA-AAF7-15BAAFAACA64}"/>
              </a:ext>
            </a:extLst>
          </p:cNvPr>
          <p:cNvSpPr>
            <a:spLocks noGrp="1"/>
          </p:cNvSpPr>
          <p:nvPr>
            <p:ph type="title"/>
          </p:nvPr>
        </p:nvSpPr>
        <p:spPr>
          <a:xfrm>
            <a:off x="838200" y="365125"/>
            <a:ext cx="10515600" cy="944691"/>
          </a:xfrm>
        </p:spPr>
        <p:txBody>
          <a:bodyPr/>
          <a:lstStyle/>
          <a:p>
            <a:r>
              <a:rPr lang="en-US" dirty="0"/>
              <a:t>4. Region Refinement</a:t>
            </a:r>
          </a:p>
        </p:txBody>
      </p:sp>
      <p:pic>
        <p:nvPicPr>
          <p:cNvPr id="5" name="Content Placeholder 4">
            <a:extLst>
              <a:ext uri="{FF2B5EF4-FFF2-40B4-BE49-F238E27FC236}">
                <a16:creationId xmlns:a16="http://schemas.microsoft.com/office/drawing/2014/main" id="{F188667A-67E7-4131-BC50-2B6F5DAB84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1727" y="1331351"/>
            <a:ext cx="8575810" cy="4636960"/>
          </a:xfrm>
        </p:spPr>
      </p:pic>
    </p:spTree>
    <p:extLst>
      <p:ext uri="{BB962C8B-B14F-4D97-AF65-F5344CB8AC3E}">
        <p14:creationId xmlns:p14="http://schemas.microsoft.com/office/powerpoint/2010/main" val="2850486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37BC3-E92D-40BB-81E9-6CF1FE999B08}"/>
              </a:ext>
            </a:extLst>
          </p:cNvPr>
          <p:cNvSpPr>
            <a:spLocks noGrp="1"/>
          </p:cNvSpPr>
          <p:nvPr>
            <p:ph type="title"/>
          </p:nvPr>
        </p:nvSpPr>
        <p:spPr>
          <a:xfrm>
            <a:off x="838200" y="155058"/>
            <a:ext cx="10515600" cy="586345"/>
          </a:xfrm>
        </p:spPr>
        <p:txBody>
          <a:bodyPr>
            <a:normAutofit fontScale="90000"/>
          </a:bodyPr>
          <a:lstStyle/>
          <a:p>
            <a:r>
              <a:rPr lang="en-US" dirty="0"/>
              <a:t>Experiments and Results</a:t>
            </a:r>
          </a:p>
        </p:txBody>
      </p:sp>
      <p:pic>
        <p:nvPicPr>
          <p:cNvPr id="5" name="Content Placeholder 4">
            <a:extLst>
              <a:ext uri="{FF2B5EF4-FFF2-40B4-BE49-F238E27FC236}">
                <a16:creationId xmlns:a16="http://schemas.microsoft.com/office/drawing/2014/main" id="{BECBBA98-D893-41F8-968D-F367F6DF5E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7470" y="741403"/>
            <a:ext cx="5572897" cy="5435560"/>
          </a:xfrm>
        </p:spPr>
      </p:pic>
    </p:spTree>
    <p:extLst>
      <p:ext uri="{BB962C8B-B14F-4D97-AF65-F5344CB8AC3E}">
        <p14:creationId xmlns:p14="http://schemas.microsoft.com/office/powerpoint/2010/main" val="2075698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43DB3-0A84-482E-A153-A038CA6C006C}"/>
              </a:ext>
            </a:extLst>
          </p:cNvPr>
          <p:cNvSpPr>
            <a:spLocks noGrp="1"/>
          </p:cNvSpPr>
          <p:nvPr>
            <p:ph type="title"/>
          </p:nvPr>
        </p:nvSpPr>
        <p:spPr/>
        <p:txBody>
          <a:bodyPr/>
          <a:lstStyle/>
          <a:p>
            <a:r>
              <a:rPr lang="en-US" dirty="0"/>
              <a:t>Mislocalization &amp; Misclassification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C0CE71-DF25-4437-985B-1B39F9F2A973}"/>
                  </a:ext>
                </a:extLst>
              </p:cNvPr>
              <p:cNvSpPr>
                <a:spLocks noGrp="1"/>
              </p:cNvSpPr>
              <p:nvPr>
                <p:ph idx="1"/>
              </p:nvPr>
            </p:nvSpPr>
            <p:spPr/>
            <p:txBody>
              <a:bodyPr/>
              <a:lstStyle/>
              <a:p>
                <a:r>
                  <a:rPr lang="en-US" dirty="0"/>
                  <a:t>Figure 4 shows how the PR curve for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𝐴𝑃</m:t>
                        </m:r>
                      </m:e>
                      <m:sup>
                        <m:r>
                          <a:rPr lang="en-US" b="0" i="1" smtClean="0">
                            <a:latin typeface="Cambria Math" panose="02040503050406030204" pitchFamily="18" charset="0"/>
                          </a:rPr>
                          <m:t>𝑟</m:t>
                        </m:r>
                      </m:sup>
                    </m:sSup>
                  </m:oMath>
                </a14:m>
                <a:r>
                  <a:rPr lang="en-US" dirty="0"/>
                  <a:t> benchmark changes if </a:t>
                </a:r>
                <a:r>
                  <a:rPr lang="en-US" dirty="0" err="1"/>
                  <a:t>mislocalizations</a:t>
                </a:r>
                <a:r>
                  <a:rPr lang="en-US" dirty="0"/>
                  <a:t> are corrected or removed for two categories. </a:t>
                </a:r>
              </a:p>
              <a:p>
                <a:endParaRPr lang="en-US" dirty="0"/>
              </a:p>
              <a:p>
                <a:r>
                  <a:rPr lang="en-US" sz="2000" dirty="0"/>
                  <a:t>For the person category, removing </a:t>
                </a:r>
                <a:r>
                  <a:rPr lang="en-US" sz="2000" dirty="0" err="1"/>
                  <a:t>mislocalizations</a:t>
                </a:r>
                <a:r>
                  <a:rPr lang="en-US" sz="2000" dirty="0"/>
                  <a:t> brings precision up to essentially 100%, indicating that </a:t>
                </a:r>
                <a:r>
                  <a:rPr lang="en-US" sz="2000" b="1" dirty="0" err="1"/>
                  <a:t>mislocalization</a:t>
                </a:r>
                <a:r>
                  <a:rPr lang="en-US" sz="2000" b="1" dirty="0"/>
                  <a:t> is the predominant source of false positives</a:t>
                </a:r>
                <a:r>
                  <a:rPr lang="en-US" sz="2000" dirty="0"/>
                  <a:t>. Correcting the </a:t>
                </a:r>
                <a:r>
                  <a:rPr lang="en-US" sz="2000" dirty="0" err="1"/>
                  <a:t>mislocalizations</a:t>
                </a:r>
                <a:r>
                  <a:rPr lang="en-US" sz="2000" dirty="0"/>
                  <a:t> provides a huge jump in recall. For the cat category the improvement provided by better localization is much less, indicating that there are still some false positives arising from misclassifications.</a:t>
                </a:r>
              </a:p>
              <a:p>
                <a:r>
                  <a:rPr lang="en-US" sz="2000" dirty="0"/>
                  <a:t>Improvements in the feature extractor improve the upper bound (indicating fewer misclassifications) but also reduce the gap due to </a:t>
                </a:r>
                <a:r>
                  <a:rPr lang="en-US" sz="2000" dirty="0" err="1"/>
                  <a:t>mislocalization</a:t>
                </a:r>
                <a:r>
                  <a:rPr lang="en-US" sz="2000" dirty="0"/>
                  <a:t> (indicating better localization). Refinement doesn’t change the upper bound and only improves localization, as expected.</a:t>
                </a:r>
              </a:p>
              <a:p>
                <a:endParaRPr lang="en-US" sz="2000" dirty="0"/>
              </a:p>
            </p:txBody>
          </p:sp>
        </mc:Choice>
        <mc:Fallback xmlns="">
          <p:sp>
            <p:nvSpPr>
              <p:cNvPr id="3" name="Content Placeholder 2">
                <a:extLst>
                  <a:ext uri="{FF2B5EF4-FFF2-40B4-BE49-F238E27FC236}">
                    <a16:creationId xmlns:a16="http://schemas.microsoft.com/office/drawing/2014/main" id="{1FC0CE71-DF25-4437-985B-1B39F9F2A973}"/>
                  </a:ext>
                </a:extLst>
              </p:cNvPr>
              <p:cNvSpPr>
                <a:spLocks noGrp="1" noRot="1" noChangeAspect="1" noMove="1" noResize="1" noEditPoints="1" noAdjustHandles="1" noChangeArrowheads="1" noChangeShapeType="1" noTextEdit="1"/>
              </p:cNvSpPr>
              <p:nvPr>
                <p:ph idx="1"/>
              </p:nvPr>
            </p:nvSpPr>
            <p:spPr>
              <a:blipFill>
                <a:blip r:embed="rId2"/>
                <a:stretch>
                  <a:fillRect l="-1043" t="-2381" r="-232"/>
                </a:stretch>
              </a:blipFill>
            </p:spPr>
            <p:txBody>
              <a:bodyPr/>
              <a:lstStyle/>
              <a:p>
                <a:r>
                  <a:rPr lang="en-US">
                    <a:noFill/>
                  </a:rPr>
                  <a:t> </a:t>
                </a:r>
              </a:p>
            </p:txBody>
          </p:sp>
        </mc:Fallback>
      </mc:AlternateContent>
    </p:spTree>
    <p:extLst>
      <p:ext uri="{BB962C8B-B14F-4D97-AF65-F5344CB8AC3E}">
        <p14:creationId xmlns:p14="http://schemas.microsoft.com/office/powerpoint/2010/main" val="1278010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D51F3-4FCE-41B3-B147-7054EBA3320C}"/>
              </a:ext>
            </a:extLst>
          </p:cNvPr>
          <p:cNvSpPr>
            <a:spLocks noGrp="1"/>
          </p:cNvSpPr>
          <p:nvPr>
            <p:ph type="title"/>
          </p:nvPr>
        </p:nvSpPr>
        <p:spPr>
          <a:xfrm>
            <a:off x="838200" y="365126"/>
            <a:ext cx="10515600" cy="944688"/>
          </a:xfrm>
        </p:spPr>
        <p:txBody>
          <a:bodyPr/>
          <a:lstStyle/>
          <a:p>
            <a:r>
              <a:rPr lang="en-US" dirty="0"/>
              <a:t>Correct </a:t>
            </a:r>
            <a:r>
              <a:rPr lang="en-US" dirty="0" err="1"/>
              <a:t>Mislocalizations</a:t>
            </a:r>
            <a:endParaRPr lang="en-US" dirty="0"/>
          </a:p>
        </p:txBody>
      </p:sp>
      <p:pic>
        <p:nvPicPr>
          <p:cNvPr id="5" name="Content Placeholder 4">
            <a:extLst>
              <a:ext uri="{FF2B5EF4-FFF2-40B4-BE49-F238E27FC236}">
                <a16:creationId xmlns:a16="http://schemas.microsoft.com/office/drawing/2014/main" id="{27616E17-2DE9-4216-924D-D0E30CD21E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8431" y="1309813"/>
            <a:ext cx="9773684" cy="4669439"/>
          </a:xfrm>
        </p:spPr>
      </p:pic>
    </p:spTree>
    <p:extLst>
      <p:ext uri="{BB962C8B-B14F-4D97-AF65-F5344CB8AC3E}">
        <p14:creationId xmlns:p14="http://schemas.microsoft.com/office/powerpoint/2010/main" val="1926356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22ED1-A245-4EBC-B39D-D4F748764562}"/>
              </a:ext>
            </a:extLst>
          </p:cNvPr>
          <p:cNvSpPr>
            <a:spLocks noGrp="1"/>
          </p:cNvSpPr>
          <p:nvPr>
            <p:ph type="title"/>
          </p:nvPr>
        </p:nvSpPr>
        <p:spPr>
          <a:xfrm>
            <a:off x="838200" y="778475"/>
            <a:ext cx="10515600" cy="1157167"/>
          </a:xfrm>
        </p:spPr>
        <p:txBody>
          <a:bodyPr>
            <a:normAutofit/>
          </a:bodyPr>
          <a:lstStyle/>
          <a:p>
            <a:r>
              <a:rPr lang="en-US" sz="5400" b="1" dirty="0"/>
              <a:t>Topic for this  week</a:t>
            </a:r>
          </a:p>
        </p:txBody>
      </p:sp>
      <p:sp>
        <p:nvSpPr>
          <p:cNvPr id="3" name="Content Placeholder 2">
            <a:extLst>
              <a:ext uri="{FF2B5EF4-FFF2-40B4-BE49-F238E27FC236}">
                <a16:creationId xmlns:a16="http://schemas.microsoft.com/office/drawing/2014/main" id="{D0D72FB7-B323-435C-9D12-C661FD9B460C}"/>
              </a:ext>
            </a:extLst>
          </p:cNvPr>
          <p:cNvSpPr>
            <a:spLocks noGrp="1"/>
          </p:cNvSpPr>
          <p:nvPr>
            <p:ph idx="1"/>
          </p:nvPr>
        </p:nvSpPr>
        <p:spPr>
          <a:xfrm>
            <a:off x="838200" y="2834154"/>
            <a:ext cx="10515600" cy="1993340"/>
          </a:xfrm>
        </p:spPr>
        <p:txBody>
          <a:bodyPr>
            <a:normAutofit/>
          </a:bodyPr>
          <a:lstStyle/>
          <a:p>
            <a:pPr marL="0" indent="0" algn="ctr">
              <a:buNone/>
            </a:pPr>
            <a:r>
              <a:rPr lang="en-US" sz="4400" b="1" dirty="0"/>
              <a:t>  Concurrent Approach : Detection and Segmentation</a:t>
            </a:r>
          </a:p>
          <a:p>
            <a:pPr marL="0" indent="0">
              <a:buNone/>
            </a:pPr>
            <a:endParaRPr lang="en-US" sz="4400" b="1" dirty="0"/>
          </a:p>
        </p:txBody>
      </p:sp>
    </p:spTree>
    <p:extLst>
      <p:ext uri="{BB962C8B-B14F-4D97-AF65-F5344CB8AC3E}">
        <p14:creationId xmlns:p14="http://schemas.microsoft.com/office/powerpoint/2010/main" val="4282747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27CDA-3162-47D0-80A7-0422D128B7CC}"/>
              </a:ext>
            </a:extLst>
          </p:cNvPr>
          <p:cNvSpPr>
            <a:spLocks noGrp="1"/>
          </p:cNvSpPr>
          <p:nvPr>
            <p:ph type="title"/>
          </p:nvPr>
        </p:nvSpPr>
        <p:spPr>
          <a:xfrm>
            <a:off x="838200" y="365125"/>
            <a:ext cx="10515600" cy="2439859"/>
          </a:xfrm>
        </p:spPr>
        <p:txBody>
          <a:bodyPr>
            <a:normAutofit fontScale="90000"/>
          </a:bodyPr>
          <a:lstStyle/>
          <a:p>
            <a:r>
              <a:rPr lang="en-US" dirty="0"/>
              <a:t>Results on Pixel IU</a:t>
            </a:r>
            <a:br>
              <a:rPr lang="en-US" dirty="0"/>
            </a:br>
            <a:br>
              <a:rPr lang="en-US" sz="2200" b="0" dirty="0"/>
            </a:br>
            <a:r>
              <a:rPr lang="en-US" sz="2200" b="0" dirty="0"/>
              <a:t>For the semantic segmentation task, we convert the output of our final system (</a:t>
            </a:r>
            <a:r>
              <a:rPr lang="en-US" sz="2200" b="0" dirty="0" err="1"/>
              <a:t>C+ref</a:t>
            </a:r>
            <a:r>
              <a:rPr lang="en-US" sz="2200" b="0" dirty="0"/>
              <a:t>) into a pixel-level category labeling using the simple pasting scheme proposed by </a:t>
            </a:r>
            <a:r>
              <a:rPr lang="en-US" sz="2200" b="0" dirty="0" err="1"/>
              <a:t>Carreira</a:t>
            </a:r>
            <a:r>
              <a:rPr lang="en-US" sz="2200" b="0" dirty="0"/>
              <a:t>.</a:t>
            </a:r>
            <a:br>
              <a:rPr lang="en-US" sz="2200" b="0" dirty="0"/>
            </a:br>
            <a:br>
              <a:rPr lang="en-US" sz="2200" b="0" dirty="0"/>
            </a:br>
            <a:r>
              <a:rPr lang="en-US" sz="2000" b="0" dirty="0"/>
              <a:t>We compare to O2P and R-CNN which are the current state-of-the-art on this task. We advance the state-of-the-art by about 5 points, or 10% relative.</a:t>
            </a:r>
          </a:p>
        </p:txBody>
      </p:sp>
      <p:pic>
        <p:nvPicPr>
          <p:cNvPr id="5" name="Content Placeholder 4">
            <a:extLst>
              <a:ext uri="{FF2B5EF4-FFF2-40B4-BE49-F238E27FC236}">
                <a16:creationId xmlns:a16="http://schemas.microsoft.com/office/drawing/2014/main" id="{76FF7478-5F6C-47AD-B79A-515F4860061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527175" y="3012861"/>
            <a:ext cx="9137650" cy="2649537"/>
          </a:xfrm>
        </p:spPr>
      </p:pic>
    </p:spTree>
    <p:extLst>
      <p:ext uri="{BB962C8B-B14F-4D97-AF65-F5344CB8AC3E}">
        <p14:creationId xmlns:p14="http://schemas.microsoft.com/office/powerpoint/2010/main" val="454993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653F2-2617-41AB-8519-03001851C1D5}"/>
              </a:ext>
            </a:extLst>
          </p:cNvPr>
          <p:cNvSpPr>
            <a:spLocks noGrp="1"/>
          </p:cNvSpPr>
          <p:nvPr>
            <p:ph type="title"/>
          </p:nvPr>
        </p:nvSpPr>
        <p:spPr>
          <a:xfrm>
            <a:off x="838200" y="210066"/>
            <a:ext cx="10515600" cy="1087394"/>
          </a:xfrm>
        </p:spPr>
        <p:txBody>
          <a:bodyPr/>
          <a:lstStyle/>
          <a:p>
            <a:r>
              <a:rPr lang="en-US" dirty="0"/>
              <a:t>Top Detections</a:t>
            </a:r>
          </a:p>
        </p:txBody>
      </p:sp>
      <p:pic>
        <p:nvPicPr>
          <p:cNvPr id="5" name="Content Placeholder 4">
            <a:extLst>
              <a:ext uri="{FF2B5EF4-FFF2-40B4-BE49-F238E27FC236}">
                <a16:creationId xmlns:a16="http://schemas.microsoft.com/office/drawing/2014/main" id="{D28A8468-A3C4-427B-B57D-4026BD108E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4857" y="1344693"/>
            <a:ext cx="9582285" cy="4436847"/>
          </a:xfrm>
        </p:spPr>
      </p:pic>
    </p:spTree>
    <p:extLst>
      <p:ext uri="{BB962C8B-B14F-4D97-AF65-F5344CB8AC3E}">
        <p14:creationId xmlns:p14="http://schemas.microsoft.com/office/powerpoint/2010/main" val="152685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126A-8983-43BF-94F3-75040AEB3BD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A5AA262-3D0D-4295-9818-5B66DC702055}"/>
              </a:ext>
            </a:extLst>
          </p:cNvPr>
          <p:cNvSpPr>
            <a:spLocks noGrp="1"/>
          </p:cNvSpPr>
          <p:nvPr>
            <p:ph idx="1"/>
          </p:nvPr>
        </p:nvSpPr>
        <p:spPr>
          <a:xfrm>
            <a:off x="838200" y="2360141"/>
            <a:ext cx="10515600" cy="3816822"/>
          </a:xfrm>
        </p:spPr>
        <p:txBody>
          <a:bodyPr/>
          <a:lstStyle/>
          <a:p>
            <a:r>
              <a:rPr lang="en-US" dirty="0"/>
              <a:t>A concurrent method combining two CNNs: a segmentation model and a detection model, allows to significantly improve the object recognition.</a:t>
            </a:r>
          </a:p>
          <a:p>
            <a:pPr marL="0" indent="0">
              <a:buNone/>
            </a:pPr>
            <a:endParaRPr lang="en-US" dirty="0"/>
          </a:p>
          <a:p>
            <a:endParaRPr lang="en-US" dirty="0"/>
          </a:p>
        </p:txBody>
      </p:sp>
    </p:spTree>
    <p:extLst>
      <p:ext uri="{BB962C8B-B14F-4D97-AF65-F5344CB8AC3E}">
        <p14:creationId xmlns:p14="http://schemas.microsoft.com/office/powerpoint/2010/main" val="2733341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2FDAC-D1AE-4FCA-8422-F4D084EF445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5E0E5EF-712A-47F9-A27A-37B13780CFC7}"/>
              </a:ext>
            </a:extLst>
          </p:cNvPr>
          <p:cNvSpPr>
            <a:spLocks noGrp="1"/>
          </p:cNvSpPr>
          <p:nvPr>
            <p:ph idx="1"/>
          </p:nvPr>
        </p:nvSpPr>
        <p:spPr>
          <a:xfrm>
            <a:off x="838200" y="2038865"/>
            <a:ext cx="10515600" cy="4138098"/>
          </a:xfrm>
        </p:spPr>
        <p:txBody>
          <a:bodyPr/>
          <a:lstStyle/>
          <a:p>
            <a:pPr marL="0" indent="0">
              <a:buNone/>
            </a:pPr>
            <a:r>
              <a:rPr lang="en-US" sz="2000" dirty="0"/>
              <a:t>[1] </a:t>
            </a:r>
            <a:r>
              <a:rPr lang="en-US" sz="1800" dirty="0"/>
              <a:t>Bharath Hariharan1 , Pablo Arbel´aez1,2 , Ross Girshick1 , and Jitendra Malik1 ‘‘Simultaneous Detection and Segmentation’’ 1 University of California, Berkeley 2 Universidad de los Andes, Colombia</a:t>
            </a:r>
          </a:p>
          <a:p>
            <a:pPr marL="0" indent="0">
              <a:buNone/>
            </a:pPr>
            <a:endParaRPr lang="en-US" sz="2000" dirty="0"/>
          </a:p>
          <a:p>
            <a:pPr marL="0" indent="0">
              <a:buNone/>
            </a:pPr>
            <a:r>
              <a:rPr lang="en-US" sz="2000" dirty="0"/>
              <a:t>[2] </a:t>
            </a:r>
            <a:r>
              <a:rPr lang="en-US" sz="1800" dirty="0"/>
              <a:t>Damien </a:t>
            </a:r>
            <a:r>
              <a:rPr lang="en-US" sz="1800" dirty="0" err="1"/>
              <a:t>Grosgeorge</a:t>
            </a:r>
            <a:r>
              <a:rPr lang="en-US" sz="1800" dirty="0"/>
              <a:t>, Maxime </a:t>
            </a:r>
            <a:r>
              <a:rPr lang="en-US" sz="1800" dirty="0" err="1"/>
              <a:t>Arbelot</a:t>
            </a:r>
            <a:r>
              <a:rPr lang="en-US" sz="1800" dirty="0"/>
              <a:t>, Alex </a:t>
            </a:r>
            <a:r>
              <a:rPr lang="en-US" sz="1800" dirty="0" err="1"/>
              <a:t>Goupilleau</a:t>
            </a:r>
            <a:r>
              <a:rPr lang="en-US" sz="1800" dirty="0"/>
              <a:t>, </a:t>
            </a:r>
            <a:r>
              <a:rPr lang="en-US" sz="1800" dirty="0" err="1"/>
              <a:t>Tugdual</a:t>
            </a:r>
            <a:r>
              <a:rPr lang="en-US" sz="1800" dirty="0"/>
              <a:t> </a:t>
            </a:r>
            <a:r>
              <a:rPr lang="en-US" sz="1800" dirty="0" err="1"/>
              <a:t>Ceillier</a:t>
            </a:r>
            <a:r>
              <a:rPr lang="en-US" sz="1800" dirty="0"/>
              <a:t>, Renaud </a:t>
            </a:r>
            <a:r>
              <a:rPr lang="en-US" sz="1800" dirty="0" err="1"/>
              <a:t>Allioux</a:t>
            </a:r>
            <a:r>
              <a:rPr lang="en-US" sz="1800" dirty="0"/>
              <a:t> “Concurrent Segmentation And Object Detection CNNs For Aircraft Detection And Identification In Satellite Images” </a:t>
            </a:r>
            <a:r>
              <a:rPr lang="en-US" sz="1800" dirty="0" err="1"/>
              <a:t>Earthcube</a:t>
            </a:r>
            <a:r>
              <a:rPr lang="en-US" sz="1800" dirty="0"/>
              <a:t>, Paris, France</a:t>
            </a:r>
          </a:p>
          <a:p>
            <a:pPr marL="0" indent="0">
              <a:buNone/>
            </a:pPr>
            <a:endParaRPr lang="en-US" sz="1800" dirty="0"/>
          </a:p>
          <a:p>
            <a:pPr marL="0" indent="0">
              <a:buNone/>
            </a:pPr>
            <a:r>
              <a:rPr lang="en-US" sz="1800" dirty="0"/>
              <a:t>[3] Daniel </a:t>
            </a:r>
            <a:r>
              <a:rPr lang="en-US" sz="1800" dirty="0" err="1"/>
              <a:t>Bolya</a:t>
            </a:r>
            <a:r>
              <a:rPr lang="en-US" sz="1800" dirty="0"/>
              <a:t>, Sean Foley, James Hays, and Judy Hoffman “TIDE: A General Toolbox for Identifying Object Detection Errors” Georgia Institute of Technology </a:t>
            </a:r>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879596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55F6F1-1455-402E-A161-14BA9094CDC4}"/>
              </a:ext>
            </a:extLst>
          </p:cNvPr>
          <p:cNvSpPr>
            <a:spLocks noGrp="1"/>
          </p:cNvSpPr>
          <p:nvPr>
            <p:ph idx="1"/>
          </p:nvPr>
        </p:nvSpPr>
        <p:spPr>
          <a:xfrm>
            <a:off x="1214718" y="2376955"/>
            <a:ext cx="9659228" cy="1468904"/>
          </a:xfrm>
        </p:spPr>
        <p:txBody>
          <a:bodyPr>
            <a:normAutofit/>
          </a:bodyPr>
          <a:lstStyle/>
          <a:p>
            <a:pPr marL="0" indent="0" algn="ctr">
              <a:buNone/>
            </a:pPr>
            <a:r>
              <a:rPr lang="en-US" sz="6600" b="1" dirty="0">
                <a:solidFill>
                  <a:srgbClr val="002060"/>
                </a:solidFill>
              </a:rPr>
              <a:t>THANK YOU!</a:t>
            </a:r>
          </a:p>
        </p:txBody>
      </p:sp>
    </p:spTree>
    <p:extLst>
      <p:ext uri="{BB962C8B-B14F-4D97-AF65-F5344CB8AC3E}">
        <p14:creationId xmlns:p14="http://schemas.microsoft.com/office/powerpoint/2010/main" val="3938889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76F0C-0FB3-4ED1-AA23-57C4B3F25E0E}"/>
              </a:ext>
            </a:extLst>
          </p:cNvPr>
          <p:cNvSpPr>
            <a:spLocks noGrp="1"/>
          </p:cNvSpPr>
          <p:nvPr>
            <p:ph type="title"/>
          </p:nvPr>
        </p:nvSpPr>
        <p:spPr/>
        <p:txBody>
          <a:bodyPr/>
          <a:lstStyle/>
          <a:p>
            <a:r>
              <a:rPr lang="en-US" dirty="0"/>
              <a:t> Introduction</a:t>
            </a:r>
          </a:p>
        </p:txBody>
      </p:sp>
      <p:sp>
        <p:nvSpPr>
          <p:cNvPr id="3" name="Content Placeholder 2">
            <a:extLst>
              <a:ext uri="{FF2B5EF4-FFF2-40B4-BE49-F238E27FC236}">
                <a16:creationId xmlns:a16="http://schemas.microsoft.com/office/drawing/2014/main" id="{3649F67E-7132-4BF7-84A6-E748E2EF8176}"/>
              </a:ext>
            </a:extLst>
          </p:cNvPr>
          <p:cNvSpPr>
            <a:spLocks noGrp="1"/>
          </p:cNvSpPr>
          <p:nvPr>
            <p:ph idx="1"/>
          </p:nvPr>
        </p:nvSpPr>
        <p:spPr/>
        <p:txBody>
          <a:bodyPr/>
          <a:lstStyle/>
          <a:p>
            <a:r>
              <a:rPr lang="en-US" dirty="0"/>
              <a:t>Concurrent Object </a:t>
            </a:r>
            <a:r>
              <a:rPr lang="en-US" sz="2800" dirty="0"/>
              <a:t>Detection and Segmentation</a:t>
            </a:r>
            <a:r>
              <a:rPr lang="en-US" dirty="0"/>
              <a:t> model</a:t>
            </a:r>
          </a:p>
          <a:p>
            <a:pPr marL="0" indent="0">
              <a:buNone/>
            </a:pPr>
            <a:endParaRPr lang="en-US" dirty="0"/>
          </a:p>
          <a:p>
            <a:r>
              <a:rPr lang="en-US" dirty="0"/>
              <a:t>Research Paper –  ‘Simultaneous Detection and Segmentation’</a:t>
            </a:r>
          </a:p>
          <a:p>
            <a:r>
              <a:rPr lang="en-US" sz="2000" dirty="0"/>
              <a:t>Published by Bharath Hariharan1 , Pablo Arbel´aez1,2 , Ross Girshick1 , and Jitendra Malik1 </a:t>
            </a:r>
          </a:p>
          <a:p>
            <a:pPr marL="0" indent="0">
              <a:buNone/>
            </a:pPr>
            <a:r>
              <a:rPr lang="en-US" sz="2000" dirty="0"/>
              <a:t>	1 University of California, Berkeley </a:t>
            </a:r>
          </a:p>
          <a:p>
            <a:pPr marL="0" indent="0">
              <a:buNone/>
            </a:pPr>
            <a:r>
              <a:rPr lang="en-US" sz="2000" dirty="0"/>
              <a:t>	2 Universidad de los Andes, Colombia</a:t>
            </a:r>
          </a:p>
          <a:p>
            <a:endParaRPr lang="en-US" dirty="0"/>
          </a:p>
        </p:txBody>
      </p:sp>
    </p:spTree>
    <p:extLst>
      <p:ext uri="{BB962C8B-B14F-4D97-AF65-F5344CB8AC3E}">
        <p14:creationId xmlns:p14="http://schemas.microsoft.com/office/powerpoint/2010/main" val="3751134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530D7-2F21-44C6-9B9C-7262A432CD04}"/>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90698BC1-101C-4770-8DA8-201EDA60C45F}"/>
              </a:ext>
            </a:extLst>
          </p:cNvPr>
          <p:cNvSpPr>
            <a:spLocks noGrp="1"/>
          </p:cNvSpPr>
          <p:nvPr>
            <p:ph idx="1"/>
          </p:nvPr>
        </p:nvSpPr>
        <p:spPr>
          <a:xfrm>
            <a:off x="838200" y="1532238"/>
            <a:ext cx="10515600" cy="4644725"/>
          </a:xfrm>
        </p:spPr>
        <p:txBody>
          <a:bodyPr/>
          <a:lstStyle/>
          <a:p>
            <a:r>
              <a:rPr lang="en-US" dirty="0"/>
              <a:t>In previous approaches, segmentation is used only to localize the detections better. Others have explored using segmentation as a stronger cue. Fidler use the output of a state-of-the-art semantic segmentation approach to score detection better. </a:t>
            </a:r>
            <a:r>
              <a:rPr lang="en-US" dirty="0" err="1"/>
              <a:t>Mottaghi</a:t>
            </a:r>
            <a:r>
              <a:rPr lang="en-US" dirty="0"/>
              <a:t> uses detectors based on non-rectangular patches to both detect and segment objects.</a:t>
            </a:r>
          </a:p>
          <a:p>
            <a:endParaRPr lang="en-US" dirty="0"/>
          </a:p>
          <a:p>
            <a:r>
              <a:rPr lang="en-US" dirty="0"/>
              <a:t>The approaches above were typically built on features such as SIFT or HOG. Recently the computer vision community has shifted towards using convolution neural networks (CNNs).</a:t>
            </a:r>
          </a:p>
        </p:txBody>
      </p:sp>
    </p:spTree>
    <p:extLst>
      <p:ext uri="{BB962C8B-B14F-4D97-AF65-F5344CB8AC3E}">
        <p14:creationId xmlns:p14="http://schemas.microsoft.com/office/powerpoint/2010/main" val="2379679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3F383-1687-416E-B440-06AFDCCF6727}"/>
              </a:ext>
            </a:extLst>
          </p:cNvPr>
          <p:cNvSpPr>
            <a:spLocks noGrp="1"/>
          </p:cNvSpPr>
          <p:nvPr>
            <p:ph type="title"/>
          </p:nvPr>
        </p:nvSpPr>
        <p:spPr/>
        <p:txBody>
          <a:bodyPr/>
          <a:lstStyle/>
          <a:p>
            <a:r>
              <a:rPr lang="en-US" dirty="0"/>
              <a:t>Aim</a:t>
            </a:r>
          </a:p>
        </p:txBody>
      </p:sp>
      <p:sp>
        <p:nvSpPr>
          <p:cNvPr id="3" name="Content Placeholder 2">
            <a:extLst>
              <a:ext uri="{FF2B5EF4-FFF2-40B4-BE49-F238E27FC236}">
                <a16:creationId xmlns:a16="http://schemas.microsoft.com/office/drawing/2014/main" id="{687DE317-7ADC-40F7-87F4-BFB88C0204E8}"/>
              </a:ext>
            </a:extLst>
          </p:cNvPr>
          <p:cNvSpPr>
            <a:spLocks noGrp="1"/>
          </p:cNvSpPr>
          <p:nvPr>
            <p:ph idx="1"/>
          </p:nvPr>
        </p:nvSpPr>
        <p:spPr>
          <a:xfrm>
            <a:off x="838200" y="2199503"/>
            <a:ext cx="10515600" cy="3977459"/>
          </a:xfrm>
        </p:spPr>
        <p:txBody>
          <a:bodyPr/>
          <a:lstStyle/>
          <a:p>
            <a:r>
              <a:rPr lang="en-US" dirty="0"/>
              <a:t>To improve performance on the task (‘problem statement’ on future slides), with the use of concurrent detection and segmentation approach.</a:t>
            </a:r>
          </a:p>
        </p:txBody>
      </p:sp>
    </p:spTree>
    <p:extLst>
      <p:ext uri="{BB962C8B-B14F-4D97-AF65-F5344CB8AC3E}">
        <p14:creationId xmlns:p14="http://schemas.microsoft.com/office/powerpoint/2010/main" val="1437107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90136-6857-4563-839C-9256B2A48F1D}"/>
              </a:ext>
            </a:extLst>
          </p:cNvPr>
          <p:cNvSpPr>
            <a:spLocks noGrp="1"/>
          </p:cNvSpPr>
          <p:nvPr>
            <p:ph type="title"/>
          </p:nvPr>
        </p:nvSpPr>
        <p:spPr/>
        <p:txBody>
          <a:bodyPr>
            <a:normAutofit/>
          </a:bodyPr>
          <a:lstStyle/>
          <a:p>
            <a:r>
              <a:rPr lang="en-US" sz="4000" dirty="0"/>
              <a:t>Object Recognition</a:t>
            </a:r>
          </a:p>
        </p:txBody>
      </p:sp>
      <p:sp>
        <p:nvSpPr>
          <p:cNvPr id="3" name="Content Placeholder 2">
            <a:extLst>
              <a:ext uri="{FF2B5EF4-FFF2-40B4-BE49-F238E27FC236}">
                <a16:creationId xmlns:a16="http://schemas.microsoft.com/office/drawing/2014/main" id="{E0FEE55F-108E-4EE4-8076-6445F59A6CF3}"/>
              </a:ext>
            </a:extLst>
          </p:cNvPr>
          <p:cNvSpPr>
            <a:spLocks noGrp="1"/>
          </p:cNvSpPr>
          <p:nvPr>
            <p:ph idx="1"/>
          </p:nvPr>
        </p:nvSpPr>
        <p:spPr>
          <a:xfrm>
            <a:off x="838200" y="2261285"/>
            <a:ext cx="10515600" cy="3915677"/>
          </a:xfrm>
        </p:spPr>
        <p:txBody>
          <a:bodyPr/>
          <a:lstStyle/>
          <a:p>
            <a:r>
              <a:rPr lang="en-US" dirty="0"/>
              <a:t>Object Recognition is a popular computer-vision research field that is specific to imaging application.</a:t>
            </a:r>
          </a:p>
          <a:p>
            <a:pPr marL="0" indent="0">
              <a:buNone/>
            </a:pPr>
            <a:endParaRPr lang="en-US" dirty="0"/>
          </a:p>
          <a:p>
            <a:r>
              <a:rPr lang="en-US" dirty="0"/>
              <a:t>Object Recognition comes in many flavors, two of the most popular being Object Detection and Semantic Segmentation.</a:t>
            </a:r>
          </a:p>
          <a:p>
            <a:endParaRPr lang="en-US" dirty="0"/>
          </a:p>
          <a:p>
            <a:pPr marL="0" indent="0">
              <a:buNone/>
            </a:pPr>
            <a:endParaRPr lang="en-US" dirty="0"/>
          </a:p>
        </p:txBody>
      </p:sp>
    </p:spTree>
    <p:extLst>
      <p:ext uri="{BB962C8B-B14F-4D97-AF65-F5344CB8AC3E}">
        <p14:creationId xmlns:p14="http://schemas.microsoft.com/office/powerpoint/2010/main" val="466257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35653-0A26-4D6F-9F8F-A7E5108E9A21}"/>
              </a:ext>
            </a:extLst>
          </p:cNvPr>
          <p:cNvSpPr>
            <a:spLocks noGrp="1"/>
          </p:cNvSpPr>
          <p:nvPr>
            <p:ph type="title"/>
          </p:nvPr>
        </p:nvSpPr>
        <p:spPr>
          <a:xfrm>
            <a:off x="838200" y="197709"/>
            <a:ext cx="10515600" cy="1161534"/>
          </a:xfrm>
        </p:spPr>
        <p:txBody>
          <a:bodyPr/>
          <a:lstStyle/>
          <a:p>
            <a:r>
              <a:rPr lang="en-US" dirty="0"/>
              <a:t>Problem Statement</a:t>
            </a:r>
          </a:p>
        </p:txBody>
      </p:sp>
      <p:sp>
        <p:nvSpPr>
          <p:cNvPr id="3" name="Content Placeholder 2">
            <a:extLst>
              <a:ext uri="{FF2B5EF4-FFF2-40B4-BE49-F238E27FC236}">
                <a16:creationId xmlns:a16="http://schemas.microsoft.com/office/drawing/2014/main" id="{4CE81815-680A-4F7C-A85A-470BAE95B89A}"/>
              </a:ext>
            </a:extLst>
          </p:cNvPr>
          <p:cNvSpPr>
            <a:spLocks noGrp="1"/>
          </p:cNvSpPr>
          <p:nvPr>
            <p:ph idx="1"/>
          </p:nvPr>
        </p:nvSpPr>
        <p:spPr>
          <a:xfrm>
            <a:off x="838200" y="1260389"/>
            <a:ext cx="10808368" cy="4843849"/>
          </a:xfrm>
        </p:spPr>
        <p:txBody>
          <a:bodyPr>
            <a:normAutofit/>
          </a:bodyPr>
          <a:lstStyle/>
          <a:p>
            <a:pPr>
              <a:lnSpc>
                <a:spcPct val="100000"/>
              </a:lnSpc>
            </a:pPr>
            <a:r>
              <a:rPr lang="en-US" sz="2400" dirty="0"/>
              <a:t>Under semantic segmentation, to assign a category label, the standard metric used to evaluate algorithms converged on pixel IU (intersection over union). This tasks deals with ‘stuff” categories (such as grass, sky, road) and  ‘things’ categories (such as cat, person, car) interchangeably.</a:t>
            </a:r>
          </a:p>
          <a:p>
            <a:pPr marL="0" indent="0">
              <a:lnSpc>
                <a:spcPct val="100000"/>
              </a:lnSpc>
              <a:buNone/>
            </a:pPr>
            <a:endParaRPr lang="en-US" sz="2400" dirty="0"/>
          </a:p>
          <a:p>
            <a:pPr>
              <a:lnSpc>
                <a:spcPct val="100000"/>
              </a:lnSpc>
            </a:pPr>
            <a:r>
              <a:rPr lang="en-US" sz="2400" b="1" dirty="0"/>
              <a:t>For ‘things’ categories, there is no notion of object instances.</a:t>
            </a:r>
          </a:p>
          <a:p>
            <a:pPr marL="0" indent="0">
              <a:lnSpc>
                <a:spcPct val="100000"/>
              </a:lnSpc>
              <a:buNone/>
            </a:pPr>
            <a:r>
              <a:rPr lang="en-US" sz="2400" dirty="0"/>
              <a:t>For example, a typical semantic segmentation algorithm might accurately mark out the dog pixels in the image, but would provide no indication of how many dogs there are, or of the precise spatial extent of any one particular dog.</a:t>
            </a:r>
          </a:p>
          <a:p>
            <a:pPr marL="0" indent="0">
              <a:lnSpc>
                <a:spcPct val="100000"/>
              </a:lnSpc>
              <a:buNone/>
            </a:pPr>
            <a:endParaRPr lang="en-US" sz="2400" dirty="0"/>
          </a:p>
          <a:p>
            <a:pPr>
              <a:lnSpc>
                <a:spcPct val="100000"/>
              </a:lnSpc>
            </a:pPr>
            <a:r>
              <a:rPr lang="en-US" sz="2400" dirty="0"/>
              <a:t>No Unified Approach</a:t>
            </a:r>
          </a:p>
          <a:p>
            <a:endParaRPr lang="en-US" dirty="0"/>
          </a:p>
        </p:txBody>
      </p:sp>
    </p:spTree>
    <p:extLst>
      <p:ext uri="{BB962C8B-B14F-4D97-AF65-F5344CB8AC3E}">
        <p14:creationId xmlns:p14="http://schemas.microsoft.com/office/powerpoint/2010/main" val="3984078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C2E8E-6699-407C-BC44-86A858037DFE}"/>
              </a:ext>
            </a:extLst>
          </p:cNvPr>
          <p:cNvSpPr>
            <a:spLocks noGrp="1"/>
          </p:cNvSpPr>
          <p:nvPr>
            <p:ph type="title"/>
          </p:nvPr>
        </p:nvSpPr>
        <p:spPr/>
        <p:txBody>
          <a:bodyPr/>
          <a:lstStyle/>
          <a:p>
            <a:r>
              <a:rPr lang="en-US" dirty="0"/>
              <a:t>Solution Proposed </a:t>
            </a:r>
          </a:p>
        </p:txBody>
      </p:sp>
      <p:sp>
        <p:nvSpPr>
          <p:cNvPr id="3" name="Content Placeholder 2">
            <a:extLst>
              <a:ext uri="{FF2B5EF4-FFF2-40B4-BE49-F238E27FC236}">
                <a16:creationId xmlns:a16="http://schemas.microsoft.com/office/drawing/2014/main" id="{1D1BBC30-EC3C-4592-A915-28ABF0ABD421}"/>
              </a:ext>
            </a:extLst>
          </p:cNvPr>
          <p:cNvSpPr>
            <a:spLocks noGrp="1"/>
          </p:cNvSpPr>
          <p:nvPr>
            <p:ph idx="1"/>
          </p:nvPr>
        </p:nvSpPr>
        <p:spPr/>
        <p:txBody>
          <a:bodyPr/>
          <a:lstStyle/>
          <a:p>
            <a:r>
              <a:rPr lang="en-US" b="1" dirty="0"/>
              <a:t>Unlike </a:t>
            </a:r>
            <a:r>
              <a:rPr lang="en-US" dirty="0"/>
              <a:t>Classical Bounding Box Detection, this model requires a segmentation and not just a box.</a:t>
            </a:r>
          </a:p>
          <a:p>
            <a:endParaRPr lang="en-US" dirty="0"/>
          </a:p>
          <a:p>
            <a:r>
              <a:rPr lang="en-US" dirty="0"/>
              <a:t>Unlike Classical semantic segmentation, we require individual object instances.</a:t>
            </a:r>
          </a:p>
          <a:p>
            <a:pPr marL="0" indent="0">
              <a:buNone/>
            </a:pPr>
            <a:r>
              <a:rPr lang="en-US" dirty="0"/>
              <a:t>	To detect all instances of a category in an image and, for each instance, </a:t>
            </a:r>
            <a:r>
              <a:rPr lang="en-US" b="1" dirty="0"/>
              <a:t>mark the pixels </a:t>
            </a:r>
            <a:r>
              <a:rPr lang="en-US" dirty="0"/>
              <a:t>that belong to it.</a:t>
            </a:r>
          </a:p>
          <a:p>
            <a:pPr marL="0" indent="0">
              <a:buNone/>
            </a:pPr>
            <a:endParaRPr lang="en-US" dirty="0"/>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151093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8D0C-A91E-4479-B7D3-E8C74066EE9A}"/>
              </a:ext>
            </a:extLst>
          </p:cNvPr>
          <p:cNvSpPr>
            <a:spLocks noGrp="1"/>
          </p:cNvSpPr>
          <p:nvPr>
            <p:ph type="title"/>
          </p:nvPr>
        </p:nvSpPr>
        <p:spPr/>
        <p:txBody>
          <a:bodyPr/>
          <a:lstStyle/>
          <a:p>
            <a:r>
              <a:rPr lang="en-US" dirty="0"/>
              <a:t>SDS Algorithm</a:t>
            </a:r>
          </a:p>
        </p:txBody>
      </p:sp>
      <p:sp>
        <p:nvSpPr>
          <p:cNvPr id="3" name="Content Placeholder 2">
            <a:extLst>
              <a:ext uri="{FF2B5EF4-FFF2-40B4-BE49-F238E27FC236}">
                <a16:creationId xmlns:a16="http://schemas.microsoft.com/office/drawing/2014/main" id="{C8FE24E2-4B0A-4386-A652-F105FE9031F9}"/>
              </a:ext>
            </a:extLst>
          </p:cNvPr>
          <p:cNvSpPr>
            <a:spLocks noGrp="1"/>
          </p:cNvSpPr>
          <p:nvPr>
            <p:ph idx="1"/>
          </p:nvPr>
        </p:nvSpPr>
        <p:spPr>
          <a:xfrm>
            <a:off x="838200" y="1825625"/>
            <a:ext cx="10515600" cy="3796699"/>
          </a:xfrm>
        </p:spPr>
        <p:txBody>
          <a:bodyPr>
            <a:normAutofit fontScale="77500" lnSpcReduction="20000"/>
          </a:bodyPr>
          <a:lstStyle/>
          <a:p>
            <a:pPr marL="514350" indent="-514350">
              <a:buAutoNum type="arabicPeriod"/>
            </a:pPr>
            <a:r>
              <a:rPr lang="en-US" sz="4000" dirty="0"/>
              <a:t>Proposal Generation</a:t>
            </a:r>
          </a:p>
          <a:p>
            <a:pPr marL="514350" indent="-514350">
              <a:buAutoNum type="arabicPeriod"/>
            </a:pPr>
            <a:r>
              <a:rPr lang="en-US" sz="4000" dirty="0"/>
              <a:t>Feature Extraction</a:t>
            </a:r>
          </a:p>
          <a:p>
            <a:pPr marL="514350" indent="-514350">
              <a:buAutoNum type="arabicPeriod"/>
            </a:pPr>
            <a:r>
              <a:rPr lang="en-US" sz="4000" dirty="0"/>
              <a:t>Region Classification</a:t>
            </a:r>
          </a:p>
          <a:p>
            <a:pPr marL="514350" indent="-514350">
              <a:buAutoNum type="arabicPeriod"/>
            </a:pPr>
            <a:r>
              <a:rPr lang="en-US" sz="4000" dirty="0"/>
              <a:t>Region Refinement</a:t>
            </a:r>
          </a:p>
          <a:p>
            <a:pPr marL="514350" indent="-514350">
              <a:buAutoNum type="arabicPeriod"/>
            </a:pPr>
            <a:endParaRPr lang="en-US" sz="3000" dirty="0"/>
          </a:p>
          <a:p>
            <a:pPr marL="0" indent="0">
              <a:lnSpc>
                <a:spcPct val="120000"/>
              </a:lnSpc>
              <a:buNone/>
            </a:pPr>
            <a:r>
              <a:rPr lang="en-US" sz="3000" dirty="0"/>
              <a:t>Algorithm is based on classifying region proposals using features extracted from both the bounding box of the region and the region foreground with a jointly trained CNN.</a:t>
            </a:r>
          </a:p>
          <a:p>
            <a:pPr marL="0" indent="0">
              <a:lnSpc>
                <a:spcPct val="120000"/>
              </a:lnSpc>
              <a:buNone/>
            </a:pPr>
            <a:r>
              <a:rPr lang="en-US" sz="3000" dirty="0"/>
              <a:t>A final refinement step improves segmentation.</a:t>
            </a:r>
          </a:p>
        </p:txBody>
      </p:sp>
    </p:spTree>
    <p:extLst>
      <p:ext uri="{BB962C8B-B14F-4D97-AF65-F5344CB8AC3E}">
        <p14:creationId xmlns:p14="http://schemas.microsoft.com/office/powerpoint/2010/main" val="2009440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896</TotalTime>
  <Words>1002</Words>
  <Application>Microsoft Office PowerPoint</Application>
  <PresentationFormat>Widescreen</PresentationFormat>
  <Paragraphs>82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Cambria Math</vt:lpstr>
      <vt:lpstr>Times New Roman</vt:lpstr>
      <vt:lpstr>Office Theme</vt:lpstr>
      <vt:lpstr>Optimize Weekly – EP3 [Data Science / ML]</vt:lpstr>
      <vt:lpstr>Topic for this  week</vt:lpstr>
      <vt:lpstr> Introduction</vt:lpstr>
      <vt:lpstr>Related Work</vt:lpstr>
      <vt:lpstr>Aim</vt:lpstr>
      <vt:lpstr>Object Recognition</vt:lpstr>
      <vt:lpstr>Problem Statement</vt:lpstr>
      <vt:lpstr>Solution Proposed </vt:lpstr>
      <vt:lpstr>SDS Algorithm</vt:lpstr>
      <vt:lpstr>Overview of Pipeline</vt:lpstr>
      <vt:lpstr>1. Proposal Generation</vt:lpstr>
      <vt:lpstr>2. Feature Extraction</vt:lpstr>
      <vt:lpstr>2. Feature Extraction</vt:lpstr>
      <vt:lpstr>3. Region Classification</vt:lpstr>
      <vt:lpstr>4. Region Refinement</vt:lpstr>
      <vt:lpstr>4. Region Refinement</vt:lpstr>
      <vt:lpstr>Experiments and Results</vt:lpstr>
      <vt:lpstr>Mislocalization &amp; Misclassification</vt:lpstr>
      <vt:lpstr>Correct Mislocalizations</vt:lpstr>
      <vt:lpstr>Results on Pixel IU  For the semantic segmentation task, we convert the output of our final system (C+ref) into a pixel-level category labeling using the simple pasting scheme proposed by Carreira.  We compare to O2P and R-CNN which are the current state-of-the-art on this task. We advance the state-of-the-art by about 5 points, or 10% relative.</vt:lpstr>
      <vt:lpstr>Top Detections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 will start soon!</dc:title>
  <dc:creator>Rewan Gautam</dc:creator>
  <cp:lastModifiedBy>Shekhar Chaudhary</cp:lastModifiedBy>
  <cp:revision>41</cp:revision>
  <dcterms:created xsi:type="dcterms:W3CDTF">2022-02-02T13:42:50Z</dcterms:created>
  <dcterms:modified xsi:type="dcterms:W3CDTF">2022-02-19T16:09:12Z</dcterms:modified>
</cp:coreProperties>
</file>