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9" r:id="rId3"/>
    <p:sldId id="258" r:id="rId4"/>
    <p:sldId id="260" r:id="rId5"/>
    <p:sldId id="261" r:id="rId6"/>
    <p:sldId id="257"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54296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131421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555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3779807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8835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244337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1306937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328474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190071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E1B7B-6E6C-43A5-8ECA-D71727104B3B}"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343621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5E1B7B-6E6C-43A5-8ECA-D71727104B3B}"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294014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E1B7B-6E6C-43A5-8ECA-D71727104B3B}" type="datetimeFigureOut">
              <a:rPr lang="en-IN" smtClean="0"/>
              <a:t>15-12-2020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197408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5E1B7B-6E6C-43A5-8ECA-D71727104B3B}" type="datetimeFigureOut">
              <a:rPr lang="en-IN" smtClean="0"/>
              <a:t>15-12-2020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193032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E1B7B-6E6C-43A5-8ECA-D71727104B3B}" type="datetimeFigureOut">
              <a:rPr lang="en-IN" smtClean="0"/>
              <a:t>15-12-2020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324759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E1B7B-6E6C-43A5-8ECA-D71727104B3B}"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6EEDA-6A98-472F-91C3-05EA74D5B2D8}" type="slidenum">
              <a:rPr lang="en-IN" smtClean="0"/>
              <a:t>‹#›</a:t>
            </a:fld>
            <a:endParaRPr lang="en-IN"/>
          </a:p>
        </p:txBody>
      </p:sp>
    </p:spTree>
    <p:extLst>
      <p:ext uri="{BB962C8B-B14F-4D97-AF65-F5344CB8AC3E}">
        <p14:creationId xmlns:p14="http://schemas.microsoft.com/office/powerpoint/2010/main" val="239236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6EEDA-6A98-472F-91C3-05EA74D5B2D8}" type="slidenum">
              <a:rPr lang="en-IN" smtClean="0"/>
              <a:t>‹#›</a:t>
            </a:fld>
            <a:endParaRPr lang="en-IN"/>
          </a:p>
        </p:txBody>
      </p:sp>
      <p:sp>
        <p:nvSpPr>
          <p:cNvPr id="5" name="Date Placeholder 4"/>
          <p:cNvSpPr>
            <a:spLocks noGrp="1"/>
          </p:cNvSpPr>
          <p:nvPr>
            <p:ph type="dt" sz="half" idx="10"/>
          </p:nvPr>
        </p:nvSpPr>
        <p:spPr/>
        <p:txBody>
          <a:bodyPr/>
          <a:lstStyle/>
          <a:p>
            <a:fld id="{055E1B7B-6E6C-43A5-8ECA-D71727104B3B}" type="datetimeFigureOut">
              <a:rPr lang="en-IN" smtClean="0"/>
              <a:t>15-12-2020</a:t>
            </a:fld>
            <a:endParaRPr lang="en-IN"/>
          </a:p>
        </p:txBody>
      </p:sp>
    </p:spTree>
    <p:extLst>
      <p:ext uri="{BB962C8B-B14F-4D97-AF65-F5344CB8AC3E}">
        <p14:creationId xmlns:p14="http://schemas.microsoft.com/office/powerpoint/2010/main" val="179739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5E1B7B-6E6C-43A5-8ECA-D71727104B3B}" type="datetimeFigureOut">
              <a:rPr lang="en-IN" smtClean="0"/>
              <a:t>15-12-2020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26EEDA-6A98-472F-91C3-05EA74D5B2D8}" type="slidenum">
              <a:rPr lang="en-IN" smtClean="0"/>
              <a:t>‹#›</a:t>
            </a:fld>
            <a:endParaRPr lang="en-IN"/>
          </a:p>
        </p:txBody>
      </p:sp>
    </p:spTree>
    <p:extLst>
      <p:ext uri="{BB962C8B-B14F-4D97-AF65-F5344CB8AC3E}">
        <p14:creationId xmlns:p14="http://schemas.microsoft.com/office/powerpoint/2010/main" val="337442432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62AE-FA8A-4CE3-8F28-07F62298CA5E}"/>
              </a:ext>
            </a:extLst>
          </p:cNvPr>
          <p:cNvSpPr>
            <a:spLocks noGrp="1"/>
          </p:cNvSpPr>
          <p:nvPr>
            <p:ph type="ctrTitle"/>
          </p:nvPr>
        </p:nvSpPr>
        <p:spPr>
          <a:xfrm>
            <a:off x="811764" y="2404534"/>
            <a:ext cx="8845420" cy="1646302"/>
          </a:xfrm>
        </p:spPr>
        <p:txBody>
          <a:bodyPr/>
          <a:lstStyle/>
          <a:p>
            <a:r>
              <a:rPr lang="en-US" sz="6600" dirty="0">
                <a:solidFill>
                  <a:schemeClr val="accent1">
                    <a:lumMod val="50000"/>
                  </a:schemeClr>
                </a:solidFill>
              </a:rPr>
              <a:t>Data Science Projects</a:t>
            </a:r>
            <a:endParaRPr lang="en-IN" sz="6600" dirty="0">
              <a:solidFill>
                <a:schemeClr val="accent1">
                  <a:lumMod val="50000"/>
                </a:schemeClr>
              </a:solidFill>
            </a:endParaRPr>
          </a:p>
        </p:txBody>
      </p:sp>
      <p:sp>
        <p:nvSpPr>
          <p:cNvPr id="3" name="Subtitle 2">
            <a:extLst>
              <a:ext uri="{FF2B5EF4-FFF2-40B4-BE49-F238E27FC236}">
                <a16:creationId xmlns:a16="http://schemas.microsoft.com/office/drawing/2014/main" id="{3E967067-3536-4D63-ABAA-1A4640C2462C}"/>
              </a:ext>
            </a:extLst>
          </p:cNvPr>
          <p:cNvSpPr>
            <a:spLocks noGrp="1"/>
          </p:cNvSpPr>
          <p:nvPr>
            <p:ph type="subTitle" idx="1"/>
          </p:nvPr>
        </p:nvSpPr>
        <p:spPr>
          <a:xfrm>
            <a:off x="1507067" y="4312091"/>
            <a:ext cx="7766936" cy="1096899"/>
          </a:xfrm>
        </p:spPr>
        <p:txBody>
          <a:bodyPr/>
          <a:lstStyle/>
          <a:p>
            <a:r>
              <a:rPr lang="en-US" dirty="0"/>
              <a:t>Gunjan Pandey</a:t>
            </a:r>
          </a:p>
          <a:p>
            <a:r>
              <a:rPr lang="en-US" dirty="0"/>
              <a:t>0801CS171025</a:t>
            </a:r>
            <a:endParaRPr lang="en-IN" dirty="0"/>
          </a:p>
        </p:txBody>
      </p:sp>
    </p:spTree>
    <p:extLst>
      <p:ext uri="{BB962C8B-B14F-4D97-AF65-F5344CB8AC3E}">
        <p14:creationId xmlns:p14="http://schemas.microsoft.com/office/powerpoint/2010/main" val="46837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4347-0248-4518-B66F-D462CCC2486E}"/>
              </a:ext>
            </a:extLst>
          </p:cNvPr>
          <p:cNvSpPr>
            <a:spLocks noGrp="1"/>
          </p:cNvSpPr>
          <p:nvPr>
            <p:ph type="ctrTitle"/>
          </p:nvPr>
        </p:nvSpPr>
        <p:spPr>
          <a:xfrm>
            <a:off x="2827176" y="1184988"/>
            <a:ext cx="6802015" cy="2865848"/>
          </a:xfrm>
        </p:spPr>
        <p:txBody>
          <a:bodyPr/>
          <a:lstStyle/>
          <a:p>
            <a:r>
              <a:rPr lang="en-US" sz="6000" dirty="0"/>
              <a:t>Loan Restitution Predictor</a:t>
            </a:r>
            <a:endParaRPr lang="en-IN" sz="6000" dirty="0"/>
          </a:p>
        </p:txBody>
      </p:sp>
      <p:sp>
        <p:nvSpPr>
          <p:cNvPr id="3" name="Subtitle 2">
            <a:extLst>
              <a:ext uri="{FF2B5EF4-FFF2-40B4-BE49-F238E27FC236}">
                <a16:creationId xmlns:a16="http://schemas.microsoft.com/office/drawing/2014/main" id="{18BD81F4-1A82-44D4-93BD-6E0488FE76D8}"/>
              </a:ext>
            </a:extLst>
          </p:cNvPr>
          <p:cNvSpPr>
            <a:spLocks noGrp="1"/>
          </p:cNvSpPr>
          <p:nvPr>
            <p:ph type="subTitle" idx="1"/>
          </p:nvPr>
        </p:nvSpPr>
        <p:spPr>
          <a:xfrm>
            <a:off x="1525729" y="4200123"/>
            <a:ext cx="7766936" cy="1096899"/>
          </a:xfrm>
        </p:spPr>
        <p:txBody>
          <a:bodyPr/>
          <a:lstStyle/>
          <a:p>
            <a:r>
              <a:rPr lang="en-US" dirty="0"/>
              <a:t>Project-1</a:t>
            </a:r>
            <a:endParaRPr lang="en-IN" dirty="0"/>
          </a:p>
        </p:txBody>
      </p:sp>
    </p:spTree>
    <p:extLst>
      <p:ext uri="{BB962C8B-B14F-4D97-AF65-F5344CB8AC3E}">
        <p14:creationId xmlns:p14="http://schemas.microsoft.com/office/powerpoint/2010/main" val="3941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0102-D863-4417-8B95-E723BB50FE53}"/>
              </a:ext>
            </a:extLst>
          </p:cNvPr>
          <p:cNvSpPr>
            <a:spLocks noGrp="1"/>
          </p:cNvSpPr>
          <p:nvPr>
            <p:ph type="title"/>
          </p:nvPr>
        </p:nvSpPr>
        <p:spPr/>
        <p:txBody>
          <a:bodyPr/>
          <a:lstStyle/>
          <a:p>
            <a:r>
              <a:rPr lang="en-US" dirty="0"/>
              <a:t>Dataset Description </a:t>
            </a:r>
            <a:endParaRPr lang="en-IN" dirty="0"/>
          </a:p>
        </p:txBody>
      </p:sp>
      <p:sp>
        <p:nvSpPr>
          <p:cNvPr id="3" name="Content Placeholder 2">
            <a:extLst>
              <a:ext uri="{FF2B5EF4-FFF2-40B4-BE49-F238E27FC236}">
                <a16:creationId xmlns:a16="http://schemas.microsoft.com/office/drawing/2014/main" id="{E1E8E1E1-36F9-4000-B969-BAC4BB5A3A34}"/>
              </a:ext>
            </a:extLst>
          </p:cNvPr>
          <p:cNvSpPr>
            <a:spLocks noGrp="1"/>
          </p:cNvSpPr>
          <p:nvPr>
            <p:ph idx="1"/>
          </p:nvPr>
        </p:nvSpPr>
        <p:spPr>
          <a:xfrm>
            <a:off x="677334" y="1488613"/>
            <a:ext cx="8596668" cy="3880773"/>
          </a:xfrm>
        </p:spPr>
        <p:txBody>
          <a:bodyPr/>
          <a:lstStyle/>
          <a:p>
            <a:pPr algn="just"/>
            <a:r>
              <a:rPr lang="en-US" b="0" i="0" dirty="0">
                <a:solidFill>
                  <a:srgbClr val="000000"/>
                </a:solidFill>
                <a:effectLst/>
                <a:latin typeface="Helvetica Neue"/>
              </a:rPr>
              <a:t>The dataset contains information about past loans, i</a:t>
            </a:r>
            <a:r>
              <a:rPr lang="en-US" dirty="0"/>
              <a:t>t includes following fields-</a:t>
            </a:r>
            <a:endParaRPr lang="en-IN" dirty="0"/>
          </a:p>
        </p:txBody>
      </p:sp>
      <p:pic>
        <p:nvPicPr>
          <p:cNvPr id="5" name="Picture 4">
            <a:extLst>
              <a:ext uri="{FF2B5EF4-FFF2-40B4-BE49-F238E27FC236}">
                <a16:creationId xmlns:a16="http://schemas.microsoft.com/office/drawing/2014/main" id="{D0874407-7DE6-4E1C-8D82-25616B87ACB4}"/>
              </a:ext>
            </a:extLst>
          </p:cNvPr>
          <p:cNvPicPr>
            <a:picLocks noChangeAspect="1"/>
          </p:cNvPicPr>
          <p:nvPr/>
        </p:nvPicPr>
        <p:blipFill>
          <a:blip r:embed="rId2"/>
          <a:stretch>
            <a:fillRect/>
          </a:stretch>
        </p:blipFill>
        <p:spPr>
          <a:xfrm>
            <a:off x="343309" y="2036637"/>
            <a:ext cx="9572625" cy="4010025"/>
          </a:xfrm>
          <a:prstGeom prst="rect">
            <a:avLst/>
          </a:prstGeom>
        </p:spPr>
      </p:pic>
    </p:spTree>
    <p:extLst>
      <p:ext uri="{BB962C8B-B14F-4D97-AF65-F5344CB8AC3E}">
        <p14:creationId xmlns:p14="http://schemas.microsoft.com/office/powerpoint/2010/main" val="334465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2D26A-0673-413C-866F-D0AA5BCB1BF1}"/>
              </a:ext>
            </a:extLst>
          </p:cNvPr>
          <p:cNvSpPr>
            <a:spLocks noGrp="1"/>
          </p:cNvSpPr>
          <p:nvPr>
            <p:ph idx="1"/>
          </p:nvPr>
        </p:nvSpPr>
        <p:spPr>
          <a:xfrm>
            <a:off x="677334" y="569167"/>
            <a:ext cx="8596668" cy="6036906"/>
          </a:xfrm>
        </p:spPr>
        <p:txBody>
          <a:bodyPr>
            <a:normAutofit/>
          </a:bodyPr>
          <a:lstStyle/>
          <a:p>
            <a:pPr marL="457200" indent="-457200" algn="just">
              <a:buFont typeface="+mj-lt"/>
              <a:buAutoNum type="arabicPeriod"/>
            </a:pPr>
            <a:r>
              <a:rPr lang="en-US" sz="2400" dirty="0"/>
              <a:t>Objectives – </a:t>
            </a:r>
            <a:r>
              <a:rPr lang="en-US" sz="2000" dirty="0">
                <a:solidFill>
                  <a:schemeClr val="tx1"/>
                </a:solidFill>
                <a:latin typeface="Times New Roman" panose="02020603050405020304" pitchFamily="18" charset="0"/>
                <a:cs typeface="Times New Roman" panose="02020603050405020304" pitchFamily="18" charset="0"/>
              </a:rPr>
              <a:t>To forecast whether a person will repay a loan or not.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800" dirty="0"/>
          </a:p>
          <a:p>
            <a:pPr marL="457200" indent="-457200" algn="just">
              <a:buFont typeface="+mj-lt"/>
              <a:buAutoNum type="arabicPeriod"/>
            </a:pPr>
            <a:r>
              <a:rPr lang="en-US" sz="2400" dirty="0"/>
              <a:t>Process –</a:t>
            </a:r>
          </a:p>
          <a:p>
            <a:pPr lvl="1"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Import libraries, Read data, Check dataset info, Covert effective_date and </a:t>
            </a:r>
            <a:r>
              <a:rPr lang="en-US" sz="2000" dirty="0" err="1">
                <a:solidFill>
                  <a:schemeClr val="tx1"/>
                </a:solidFill>
                <a:latin typeface="Times New Roman" panose="02020603050405020304" pitchFamily="18" charset="0"/>
                <a:cs typeface="Times New Roman" panose="02020603050405020304" pitchFamily="18" charset="0"/>
              </a:rPr>
              <a:t>due_date</a:t>
            </a:r>
            <a:r>
              <a:rPr lang="en-US" sz="2000" dirty="0">
                <a:solidFill>
                  <a:schemeClr val="tx1"/>
                </a:solidFill>
                <a:latin typeface="Times New Roman" panose="02020603050405020304" pitchFamily="18" charset="0"/>
                <a:cs typeface="Times New Roman" panose="02020603050405020304" pitchFamily="18" charset="0"/>
              </a:rPr>
              <a:t> to date-time objects.</a:t>
            </a:r>
          </a:p>
          <a:p>
            <a:pPr lvl="1"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Check value counts, Perform data visualization, Convert effective_date to </a:t>
            </a:r>
            <a:r>
              <a:rPr lang="en-US" sz="2000" dirty="0" err="1">
                <a:solidFill>
                  <a:schemeClr val="tx1"/>
                </a:solidFill>
                <a:latin typeface="Times New Roman" panose="02020603050405020304" pitchFamily="18" charset="0"/>
                <a:cs typeface="Times New Roman" panose="02020603050405020304" pitchFamily="18" charset="0"/>
              </a:rPr>
              <a:t>day_of_week</a:t>
            </a:r>
            <a:r>
              <a:rPr lang="en-US" sz="2000" dirty="0">
                <a:solidFill>
                  <a:schemeClr val="tx1"/>
                </a:solidFill>
                <a:latin typeface="Times New Roman" panose="02020603050405020304" pitchFamily="18" charset="0"/>
                <a:cs typeface="Times New Roman" panose="02020603050405020304" pitchFamily="18" charset="0"/>
              </a:rPr>
              <a:t>, Convert numerical to categorical values, Feature selection.</a:t>
            </a:r>
          </a:p>
          <a:p>
            <a:pPr lvl="1"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Split data, Choose Classifier, Train, Predict, Optimize Parameters, Test.</a:t>
            </a:r>
          </a:p>
          <a:p>
            <a:pPr marL="914400" lvl="1" indent="-457200" algn="just">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t>Findings - 	</a:t>
            </a:r>
          </a:p>
          <a:p>
            <a:pPr lvl="1"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We can see that male takes more loan than female. Irrespective of gender, more number of persons are having Principal amount 800 and 1000.</a:t>
            </a:r>
          </a:p>
          <a:p>
            <a:pPr lvl="1"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We can infer that people who get the loan at the end of the week don't pay it off, so we add a new attribute weekend.</a:t>
            </a:r>
          </a:p>
          <a:p>
            <a:pPr lvl="1"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SVM gave accuracy of 81.481% on test set.</a:t>
            </a:r>
          </a:p>
          <a:p>
            <a:pPr marL="914400" lvl="1" indent="-457200" algn="just">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62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CD32-99AE-46F6-AB66-5465B4FAEE25}"/>
              </a:ext>
            </a:extLst>
          </p:cNvPr>
          <p:cNvSpPr>
            <a:spLocks noGrp="1"/>
          </p:cNvSpPr>
          <p:nvPr>
            <p:ph type="ctrTitle"/>
          </p:nvPr>
        </p:nvSpPr>
        <p:spPr>
          <a:xfrm>
            <a:off x="1507067" y="2404534"/>
            <a:ext cx="7766936" cy="1972870"/>
          </a:xfrm>
        </p:spPr>
        <p:txBody>
          <a:bodyPr/>
          <a:lstStyle/>
          <a:p>
            <a:r>
              <a:rPr lang="en-US" sz="4000" dirty="0"/>
              <a:t>Canonical Correlation Analysis With L</a:t>
            </a:r>
            <a:r>
              <a:rPr lang="en-US" sz="4000" baseline="-25000" dirty="0"/>
              <a:t>2,1</a:t>
            </a:r>
            <a:r>
              <a:rPr lang="en-US" sz="4000" dirty="0"/>
              <a:t>-Norm</a:t>
            </a:r>
            <a:br>
              <a:rPr lang="en-US" sz="4000" dirty="0"/>
            </a:br>
            <a:r>
              <a:rPr lang="en-IN" sz="4000" dirty="0"/>
              <a:t>for Multiview Data Representation</a:t>
            </a:r>
          </a:p>
        </p:txBody>
      </p:sp>
      <p:sp>
        <p:nvSpPr>
          <p:cNvPr id="3" name="Subtitle 2">
            <a:extLst>
              <a:ext uri="{FF2B5EF4-FFF2-40B4-BE49-F238E27FC236}">
                <a16:creationId xmlns:a16="http://schemas.microsoft.com/office/drawing/2014/main" id="{E9CB3803-CFD8-4FEF-953B-91BDE686112D}"/>
              </a:ext>
            </a:extLst>
          </p:cNvPr>
          <p:cNvSpPr>
            <a:spLocks noGrp="1"/>
          </p:cNvSpPr>
          <p:nvPr>
            <p:ph type="subTitle" idx="1"/>
          </p:nvPr>
        </p:nvSpPr>
        <p:spPr>
          <a:xfrm>
            <a:off x="1507067" y="4377404"/>
            <a:ext cx="7766936" cy="1096899"/>
          </a:xfrm>
        </p:spPr>
        <p:txBody>
          <a:bodyPr/>
          <a:lstStyle/>
          <a:p>
            <a:r>
              <a:rPr lang="en-US" dirty="0"/>
              <a:t>Project-2</a:t>
            </a:r>
            <a:endParaRPr lang="en-IN" dirty="0"/>
          </a:p>
        </p:txBody>
      </p:sp>
    </p:spTree>
    <p:extLst>
      <p:ext uri="{BB962C8B-B14F-4D97-AF65-F5344CB8AC3E}">
        <p14:creationId xmlns:p14="http://schemas.microsoft.com/office/powerpoint/2010/main" val="321509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EA1B-6AD1-4C82-BC7D-31663F31828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E59F396-DEB1-46FD-8590-1B45B98ABC3A}"/>
              </a:ext>
            </a:extLst>
          </p:cNvPr>
          <p:cNvSpPr>
            <a:spLocks noGrp="1"/>
          </p:cNvSpPr>
          <p:nvPr>
            <p:ph idx="1"/>
          </p:nvPr>
        </p:nvSpPr>
        <p:spPr>
          <a:xfrm>
            <a:off x="677334" y="1679510"/>
            <a:ext cx="8596668" cy="4568890"/>
          </a:xfrm>
        </p:spPr>
        <p:txBody>
          <a:bodyPr>
            <a:normAutofit/>
          </a:bodyPr>
          <a:lstStyle/>
          <a:p>
            <a:pPr algn="just"/>
            <a:r>
              <a:rPr lang="en-US" dirty="0"/>
              <a:t>Multi-view data is referred as the data collected or generated from different domains.</a:t>
            </a:r>
          </a:p>
          <a:p>
            <a:pPr algn="just"/>
            <a:r>
              <a:rPr lang="en-US" dirty="0"/>
              <a:t>For instance, for the semantic object “car”, we can extract its features using different descriptors, e.g., color, local shape, and texture, and each corresponding feature descriptor (view) is sufficient to describe the object itself. </a:t>
            </a:r>
          </a:p>
          <a:p>
            <a:pPr algn="just"/>
            <a:r>
              <a:rPr lang="en-US" dirty="0"/>
              <a:t>The essence of multi-view learning (MVL) is to exploit the consensual and complementary information, between different views, to achieve better learning performance.</a:t>
            </a:r>
          </a:p>
          <a:p>
            <a:pPr algn="just"/>
            <a:r>
              <a:rPr lang="en-US" dirty="0"/>
              <a:t>As one of classical approaches in multivariate data analysis, CCA and its variants have become the most compelling method for multi-view representation learning.</a:t>
            </a:r>
          </a:p>
          <a:p>
            <a:pPr algn="just"/>
            <a:endParaRPr lang="en-US" dirty="0"/>
          </a:p>
          <a:p>
            <a:pPr marL="0" indent="0" algn="just">
              <a:buNone/>
            </a:pPr>
            <a:endParaRPr lang="en-IN" dirty="0"/>
          </a:p>
        </p:txBody>
      </p:sp>
    </p:spTree>
    <p:extLst>
      <p:ext uri="{BB962C8B-B14F-4D97-AF65-F5344CB8AC3E}">
        <p14:creationId xmlns:p14="http://schemas.microsoft.com/office/powerpoint/2010/main" val="33557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B230-E014-4139-BB32-2D58E965E1E2}"/>
              </a:ext>
            </a:extLst>
          </p:cNvPr>
          <p:cNvSpPr>
            <a:spLocks noGrp="1"/>
          </p:cNvSpPr>
          <p:nvPr>
            <p:ph type="title"/>
          </p:nvPr>
        </p:nvSpPr>
        <p:spPr/>
        <p:txBody>
          <a:bodyPr/>
          <a:lstStyle/>
          <a:p>
            <a:r>
              <a:rPr lang="en-US" dirty="0"/>
              <a:t>Purpose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8E2DB3-EBA7-4D72-9DA5-EC0EA0728154}"/>
                  </a:ext>
                </a:extLst>
              </p:cNvPr>
              <p:cNvSpPr>
                <a:spLocks noGrp="1"/>
              </p:cNvSpPr>
              <p:nvPr>
                <p:ph idx="1"/>
              </p:nvPr>
            </p:nvSpPr>
            <p:spPr>
              <a:xfrm>
                <a:off x="677333" y="1166328"/>
                <a:ext cx="8755915" cy="5486400"/>
              </a:xfrm>
            </p:spPr>
            <p:txBody>
              <a:bodyPr>
                <a:normAutofit fontScale="92500"/>
              </a:bodyPr>
              <a:lstStyle/>
              <a:p>
                <a:pPr algn="just"/>
                <a:endParaRPr lang="en-US" dirty="0"/>
              </a:p>
              <a:p>
                <a:pPr algn="just"/>
                <a:r>
                  <a:rPr lang="en-IN" dirty="0"/>
                  <a:t>For multi-view data,</a:t>
                </a:r>
                <a:r>
                  <a:rPr lang="en-US" dirty="0"/>
                  <a:t> each individual view may be high-dimensional and redundant. In other words, not all variables in the original variable set are identically informative for interpreting the canonical variables. In this case, if the learned canonical loadings are not potentially sparse or selective, it will be difficult to obtain a consistent common representation with promising </a:t>
                </a:r>
                <a:r>
                  <a:rPr lang="en-IN" dirty="0"/>
                  <a:t>discriminability.</a:t>
                </a:r>
                <a:endParaRPr lang="en-US" dirty="0"/>
              </a:p>
              <a:p>
                <a:pPr algn="just"/>
                <a:r>
                  <a:rPr lang="en-US" dirty="0"/>
                  <a:t>Following the baseline framework of CCA, much more latter efforts, equipped with different regularizations and constraints along with application requirements, have been made in an attempt to exploit the inherent correlation across multi-views, thus to learn a compact and consistent representation by aggregating the variables from each view.</a:t>
                </a:r>
              </a:p>
              <a:p>
                <a:pPr algn="just"/>
                <a:r>
                  <a:rPr lang="en-US" dirty="0"/>
                  <a:t>To well exploit the complementary and coherent information across multiple views, the L</a:t>
                </a:r>
                <a:r>
                  <a:rPr lang="en-US" baseline="-25000" dirty="0"/>
                  <a:t>2,1</a:t>
                </a:r>
                <a:r>
                  <a:rPr lang="en-US" dirty="0"/>
                  <a:t>-norm is employed to constrain the canonical loadings and measure the canonical correlation loss term simultaneously.</a:t>
                </a:r>
                <a:r>
                  <a:rPr lang="en-IN" sz="1800" dirty="0">
                    <a:effectLst/>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eqArr>
                        <m:eqArrPr>
                          <m:ctrlPr>
                            <a:rPr lang="en-IN" i="1">
                              <a:latin typeface="Cambria Math" panose="02040503050406030204" pitchFamily="18" charset="0"/>
                              <a:ea typeface="Calibri" panose="020F0502020204030204" pitchFamily="34" charset="0"/>
                              <a:cs typeface="Times New Roman" panose="02020603050405020304" pitchFamily="18" charset="0"/>
                            </a:rPr>
                          </m:ctrlPr>
                        </m:eqArrPr>
                        <m:e>
                          <m:r>
                            <a:rPr lang="en-IN" i="1">
                              <a:latin typeface="Cambria Math" panose="02040503050406030204" pitchFamily="18" charset="0"/>
                              <a:ea typeface="Calibri" panose="020F0502020204030204" pitchFamily="34" charset="0"/>
                              <a:cs typeface="Times New Roman" panose="02020603050405020304" pitchFamily="18" charset="0"/>
                            </a:rPr>
                            <m:t>&amp;</m:t>
                          </m:r>
                          <m:limLow>
                            <m:limLowPr>
                              <m:ctrlPr>
                                <a:rPr lang="en-IN" i="1">
                                  <a:latin typeface="Cambria Math" panose="02040503050406030204" pitchFamily="18" charset="0"/>
                                  <a:ea typeface="Calibri" panose="020F0502020204030204" pitchFamily="34" charset="0"/>
                                  <a:cs typeface="Times New Roman" panose="02020603050405020304" pitchFamily="18" charset="0"/>
                                </a:rPr>
                              </m:ctrlPr>
                            </m:limLowPr>
                            <m:e>
                              <m:r>
                                <a:rPr lang="en-IN" i="1">
                                  <a:latin typeface="Cambria Math" panose="02040503050406030204" pitchFamily="18" charset="0"/>
                                  <a:ea typeface="Calibri" panose="020F0502020204030204" pitchFamily="34" charset="0"/>
                                  <a:cs typeface="Times New Roman" panose="02020603050405020304" pitchFamily="18" charset="0"/>
                                </a:rPr>
                                <m:t>𝑚𝑖𝑛</m:t>
                              </m:r>
                            </m:e>
                            <m:lim>
                              <m:r>
                                <a:rPr lang="en-IN" b="1" i="1">
                                  <a:latin typeface="Cambria Math" panose="02040503050406030204" pitchFamily="18" charset="0"/>
                                  <a:ea typeface="Calibri" panose="020F0502020204030204" pitchFamily="34" charset="0"/>
                                  <a:cs typeface="Times New Roman" panose="02020603050405020304" pitchFamily="18" charset="0"/>
                                </a:rPr>
                                <m:t>𝐔</m:t>
                              </m:r>
                              <m:r>
                                <a:rPr lang="en-IN" i="1">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b="1" i="1">
                                      <a:latin typeface="Cambria Math" panose="02040503050406030204" pitchFamily="18" charset="0"/>
                                      <a:ea typeface="Calibri" panose="020F0502020204030204" pitchFamily="34" charset="0"/>
                                      <a:cs typeface="Times New Roman" panose="02020603050405020304" pitchFamily="18" charset="0"/>
                                    </a:rPr>
                                    <m:t>𝐏</m:t>
                                  </m:r>
                                </m:e>
                                <m:sub>
                                  <m:r>
                                    <a:rPr lang="en-IN" i="1">
                                      <a:latin typeface="Cambria Math" panose="02040503050406030204" pitchFamily="18" charset="0"/>
                                      <a:ea typeface="Calibri" panose="020F0502020204030204" pitchFamily="34" charset="0"/>
                                      <a:cs typeface="Times New Roman" panose="02020603050405020304" pitchFamily="18" charset="0"/>
                                    </a:rPr>
                                    <m:t>𝑣</m:t>
                                  </m:r>
                                </m:sub>
                              </m:sSub>
                            </m:lim>
                          </m:limLow>
                          <m:r>
                            <a:rPr lang="en-IN" i="1">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grow m:val="on"/>
                              <m:ctrlPr>
                                <a:rPr lang="en-IN" i="1">
                                  <a:latin typeface="Cambria Math" panose="02040503050406030204" pitchFamily="18" charset="0"/>
                                  <a:ea typeface="Calibri" panose="020F0502020204030204" pitchFamily="34" charset="0"/>
                                  <a:cs typeface="Times New Roman" panose="02020603050405020304" pitchFamily="18" charset="0"/>
                                </a:rPr>
                              </m:ctrlPr>
                            </m:naryPr>
                            <m:sub>
                              <m:r>
                                <a:rPr lang="en-IN" i="1">
                                  <a:latin typeface="Cambria Math" panose="02040503050406030204" pitchFamily="18" charset="0"/>
                                  <a:ea typeface="Calibri" panose="020F0502020204030204" pitchFamily="34" charset="0"/>
                                  <a:cs typeface="Times New Roman" panose="02020603050405020304" pitchFamily="18" charset="0"/>
                                </a:rPr>
                                <m:t>𝑣</m:t>
                              </m:r>
                              <m:r>
                                <a:rPr lang="en-IN" i="1">
                                  <a:latin typeface="Cambria Math" panose="02040503050406030204" pitchFamily="18" charset="0"/>
                                  <a:ea typeface="Calibri" panose="020F0502020204030204" pitchFamily="34" charset="0"/>
                                  <a:cs typeface="Times New Roman" panose="02020603050405020304" pitchFamily="18" charset="0"/>
                                </a:rPr>
                                <m:t>=1</m:t>
                              </m:r>
                            </m:sub>
                            <m:sup>
                              <m:r>
                                <a:rPr lang="en-IN" i="1">
                                  <a:latin typeface="Cambria Math" panose="02040503050406030204" pitchFamily="18" charset="0"/>
                                  <a:ea typeface="Calibri" panose="020F0502020204030204" pitchFamily="34" charset="0"/>
                                  <a:cs typeface="Times New Roman" panose="02020603050405020304" pitchFamily="18" charset="0"/>
                                </a:rPr>
                                <m:t>𝑀</m:t>
                              </m:r>
                            </m:sup>
                            <m:e>
                              <m:r>
                                <a:rPr lang="en-IN" i="1">
                                  <a:latin typeface="Cambria Math" panose="02040503050406030204" pitchFamily="18" charset="0"/>
                                  <a:ea typeface="Calibri" panose="020F0502020204030204" pitchFamily="34" charset="0"/>
                                  <a:cs typeface="Times New Roman" panose="02020603050405020304" pitchFamily="18" charset="0"/>
                                </a:rPr>
                                <m:t> </m:t>
                              </m:r>
                            </m:e>
                          </m:nary>
                          <m:r>
                            <a:rPr lang="en-IN" i="1">
                              <a:latin typeface="Cambria Math" panose="02040503050406030204" pitchFamily="18" charset="0"/>
                              <a:ea typeface="Calibri" panose="020F0502020204030204" pitchFamily="34" charset="0"/>
                              <a:cs typeface="Times New Roman" panose="02020603050405020304" pitchFamily="18" charset="0"/>
                            </a:rPr>
                            <m:t>(</m:t>
                          </m:r>
                          <m:limLow>
                            <m:limLowPr>
                              <m:ctrlPr>
                                <a:rPr lang="en-IN" i="1">
                                  <a:latin typeface="Cambria Math" panose="02040503050406030204" pitchFamily="18" charset="0"/>
                                  <a:ea typeface="Calibri" panose="020F0502020204030204" pitchFamily="34" charset="0"/>
                                  <a:cs typeface="Times New Roman" panose="02020603050405020304" pitchFamily="18" charset="0"/>
                                </a:rPr>
                              </m:ctrlPr>
                            </m:limLowPr>
                            <m:e>
                              <m:groupChr>
                                <m:groupChrPr>
                                  <m:chr m:val="⏟"/>
                                  <m:ctrlPr>
                                    <a:rPr lang="en-IN" i="1">
                                      <a:latin typeface="Cambria Math" panose="02040503050406030204" pitchFamily="18" charset="0"/>
                                      <a:ea typeface="Calibri" panose="020F0502020204030204" pitchFamily="34" charset="0"/>
                                      <a:cs typeface="Times New Roman" panose="02020603050405020304" pitchFamily="18" charset="0"/>
                                    </a:rPr>
                                  </m:ctrlPr>
                                </m:groupChrPr>
                                <m:e>
                                  <m:nary>
                                    <m:naryPr>
                                      <m:chr m:val="∑"/>
                                      <m:limLoc m:val="undOvr"/>
                                      <m:grow m:val="on"/>
                                      <m:ctrlPr>
                                        <a:rPr lang="en-IN" i="1">
                                          <a:latin typeface="Cambria Math" panose="02040503050406030204" pitchFamily="18" charset="0"/>
                                          <a:ea typeface="Calibri" panose="020F0502020204030204" pitchFamily="34" charset="0"/>
                                          <a:cs typeface="Times New Roman" panose="02020603050405020304" pitchFamily="18" charset="0"/>
                                        </a:rPr>
                                      </m:ctrlPr>
                                    </m:naryPr>
                                    <m:sub>
                                      <m:r>
                                        <a:rPr lang="en-IN" i="1">
                                          <a:latin typeface="Cambria Math" panose="02040503050406030204" pitchFamily="18" charset="0"/>
                                          <a:ea typeface="Calibri" panose="020F0502020204030204" pitchFamily="34" charset="0"/>
                                          <a:cs typeface="Times New Roman" panose="02020603050405020304" pitchFamily="18" charset="0"/>
                                        </a:rPr>
                                        <m:t>𝑖</m:t>
                                      </m:r>
                                      <m:r>
                                        <a:rPr lang="en-IN" i="1">
                                          <a:latin typeface="Cambria Math" panose="02040503050406030204" pitchFamily="18" charset="0"/>
                                          <a:ea typeface="Calibri" panose="020F0502020204030204" pitchFamily="34" charset="0"/>
                                          <a:cs typeface="Times New Roman" panose="02020603050405020304" pitchFamily="18" charset="0"/>
                                        </a:rPr>
                                        <m:t>=1</m:t>
                                      </m:r>
                                    </m:sub>
                                    <m:sup>
                                      <m:r>
                                        <a:rPr lang="en-IN" i="1">
                                          <a:latin typeface="Cambria Math" panose="02040503050406030204" pitchFamily="18" charset="0"/>
                                          <a:ea typeface="Calibri" panose="020F0502020204030204" pitchFamily="34" charset="0"/>
                                          <a:cs typeface="Times New Roman" panose="02020603050405020304" pitchFamily="18" charset="0"/>
                                        </a:rPr>
                                        <m:t>𝑁</m:t>
                                      </m:r>
                                    </m:sup>
                                    <m:e>
                                      <m:r>
                                        <a:rPr lang="en-IN" i="1">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i="1">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n-IN" i="1">
                                                  <a:latin typeface="Cambria Math" panose="02040503050406030204" pitchFamily="18" charset="0"/>
                                                  <a:ea typeface="Calibri" panose="020F0502020204030204" pitchFamily="34" charset="0"/>
                                                  <a:cs typeface="Times New Roman" panose="02020603050405020304" pitchFamily="18" charset="0"/>
                                                </a:rPr>
                                              </m:ctrlPr>
                                            </m:sSubSupPr>
                                            <m:e>
                                              <m:r>
                                                <a:rPr lang="en-IN" b="1" i="1">
                                                  <a:latin typeface="Cambria Math" panose="02040503050406030204" pitchFamily="18" charset="0"/>
                                                  <a:ea typeface="Calibri" panose="020F0502020204030204" pitchFamily="34" charset="0"/>
                                                  <a:cs typeface="Times New Roman" panose="02020603050405020304" pitchFamily="18" charset="0"/>
                                                </a:rPr>
                                                <m:t>𝐗</m:t>
                                              </m:r>
                                            </m:e>
                                            <m:sub>
                                              <m:r>
                                                <a:rPr lang="en-IN" i="1">
                                                  <a:latin typeface="Cambria Math" panose="02040503050406030204" pitchFamily="18" charset="0"/>
                                                  <a:ea typeface="Calibri" panose="020F0502020204030204" pitchFamily="34" charset="0"/>
                                                  <a:cs typeface="Times New Roman" panose="02020603050405020304" pitchFamily="18" charset="0"/>
                                                </a:rPr>
                                                <m:t>𝑣</m:t>
                                              </m:r>
                                            </m:sub>
                                            <m:sup>
                                              <m:r>
                                                <a:rPr lang="en-IN" i="1">
                                                  <a:latin typeface="Cambria Math" panose="02040503050406030204" pitchFamily="18" charset="0"/>
                                                  <a:ea typeface="Calibri" panose="020F0502020204030204" pitchFamily="34" charset="0"/>
                                                  <a:cs typeface="Times New Roman" panose="02020603050405020304" pitchFamily="18" charset="0"/>
                                                </a:rPr>
                                                <m:t>⋅</m:t>
                                              </m:r>
                                              <m:r>
                                                <a:rPr lang="en-IN" i="1">
                                                  <a:latin typeface="Cambria Math" panose="02040503050406030204" pitchFamily="18" charset="0"/>
                                                  <a:ea typeface="Calibri" panose="020F0502020204030204" pitchFamily="34" charset="0"/>
                                                  <a:cs typeface="Times New Roman" panose="02020603050405020304" pitchFamily="18" charset="0"/>
                                                </a:rPr>
                                                <m:t>𝑖</m:t>
                                              </m:r>
                                            </m:sup>
                                          </m:sSubSup>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b="1" i="1">
                                                  <a:latin typeface="Cambria Math" panose="02040503050406030204" pitchFamily="18" charset="0"/>
                                                  <a:ea typeface="Calibri" panose="020F0502020204030204" pitchFamily="34" charset="0"/>
                                                  <a:cs typeface="Times New Roman" panose="02020603050405020304" pitchFamily="18" charset="0"/>
                                                </a:rPr>
                                                <m:t>𝐏</m:t>
                                              </m:r>
                                            </m:e>
                                            <m:sub>
                                              <m:r>
                                                <a:rPr lang="en-IN" i="1">
                                                  <a:latin typeface="Cambria Math" panose="02040503050406030204" pitchFamily="18" charset="0"/>
                                                  <a:ea typeface="Calibri" panose="020F0502020204030204" pitchFamily="34" charset="0"/>
                                                  <a:cs typeface="Times New Roman" panose="02020603050405020304" pitchFamily="18" charset="0"/>
                                                </a:rPr>
                                                <m:t>𝑣</m:t>
                                              </m:r>
                                            </m:sub>
                                          </m:sSub>
                                          <m:r>
                                            <a:rPr lang="en-IN" i="1">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latin typeface="Cambria Math" panose="02040503050406030204" pitchFamily="18" charset="0"/>
                                                  <a:ea typeface="Calibri" panose="020F0502020204030204" pitchFamily="34" charset="0"/>
                                                  <a:cs typeface="Times New Roman" panose="02020603050405020304" pitchFamily="18" charset="0"/>
                                                </a:rPr>
                                              </m:ctrlPr>
                                            </m:sSupPr>
                                            <m:e>
                                              <m:r>
                                                <a:rPr lang="en-IN" b="1" i="1">
                                                  <a:latin typeface="Cambria Math" panose="02040503050406030204" pitchFamily="18" charset="0"/>
                                                  <a:ea typeface="Calibri" panose="020F0502020204030204" pitchFamily="34" charset="0"/>
                                                  <a:cs typeface="Times New Roman" panose="02020603050405020304" pitchFamily="18" charset="0"/>
                                                </a:rPr>
                                                <m:t>𝐔</m:t>
                                              </m:r>
                                            </m:e>
                                            <m:sup>
                                              <m:r>
                                                <a:rPr lang="en-IN" i="1">
                                                  <a:latin typeface="Cambria Math" panose="02040503050406030204" pitchFamily="18" charset="0"/>
                                                  <a:ea typeface="Calibri" panose="020F0502020204030204" pitchFamily="34" charset="0"/>
                                                  <a:cs typeface="Times New Roman" panose="02020603050405020304" pitchFamily="18" charset="0"/>
                                                </a:rPr>
                                                <m:t>⋯</m:t>
                                              </m:r>
                                              <m:r>
                                                <a:rPr lang="en-IN" i="1">
                                                  <a:latin typeface="Cambria Math" panose="02040503050406030204" pitchFamily="18" charset="0"/>
                                                  <a:ea typeface="Calibri" panose="020F0502020204030204" pitchFamily="34" charset="0"/>
                                                  <a:cs typeface="Times New Roman" panose="02020603050405020304" pitchFamily="18" charset="0"/>
                                                </a:rPr>
                                                <m:t>𝑖</m:t>
                                              </m:r>
                                            </m:sup>
                                          </m:sSup>
                                        </m:e>
                                      </m:d>
                                    </m:e>
                                    <m:sub>
                                      <m:r>
                                        <a:rPr lang="en-IN" i="1">
                                          <a:latin typeface="Cambria Math" panose="02040503050406030204" pitchFamily="18" charset="0"/>
                                          <a:ea typeface="Calibri" panose="020F0502020204030204" pitchFamily="34" charset="0"/>
                                          <a:cs typeface="Times New Roman" panose="02020603050405020304" pitchFamily="18" charset="0"/>
                                        </a:rPr>
                                        <m:t>2</m:t>
                                      </m:r>
                                    </m:sub>
                                  </m:sSub>
                                </m:e>
                              </m:groupChr>
                            </m:e>
                            <m:lim>
                              <m:r>
                                <m:rPr>
                                  <m:nor/>
                                </m:rPr>
                                <a:rPr lang="en-IN">
                                  <a:latin typeface="Calibri" panose="020F0502020204030204" pitchFamily="34" charset="0"/>
                                  <a:ea typeface="Calibri" panose="020F0502020204030204" pitchFamily="34" charset="0"/>
                                  <a:cs typeface="Times New Roman" panose="02020603050405020304" pitchFamily="18" charset="0"/>
                                </a:rPr>
                                <m:t>CorrelationLossTerm</m:t>
                              </m:r>
                              <m:r>
                                <m:rPr>
                                  <m:nor/>
                                </m:rPr>
                                <a:rPr lang="en-IN">
                                  <a:latin typeface="Calibri" panose="020F0502020204030204" pitchFamily="34" charset="0"/>
                                  <a:ea typeface="Calibri" panose="020F0502020204030204" pitchFamily="34" charset="0"/>
                                  <a:cs typeface="Times New Roman" panose="02020603050405020304" pitchFamily="18" charset="0"/>
                                </a:rPr>
                                <m:t> </m:t>
                              </m:r>
                            </m:lim>
                          </m:limLow>
                          <m:r>
                            <a:rPr lang="en-IN" i="1">
                              <a:latin typeface="Cambria Math" panose="02040503050406030204" pitchFamily="18" charset="0"/>
                              <a:ea typeface="Calibri" panose="020F0502020204030204" pitchFamily="34" charset="0"/>
                              <a:cs typeface="Times New Roman" panose="02020603050405020304" pitchFamily="18" charset="0"/>
                            </a:rPr>
                            <m:t>+</m:t>
                          </m:r>
                          <m:limLow>
                            <m:limLowPr>
                              <m:ctrlPr>
                                <a:rPr lang="en-IN" i="1">
                                  <a:latin typeface="Cambria Math" panose="02040503050406030204" pitchFamily="18" charset="0"/>
                                  <a:ea typeface="Calibri" panose="020F0502020204030204" pitchFamily="34" charset="0"/>
                                  <a:cs typeface="Times New Roman" panose="02020603050405020304" pitchFamily="18" charset="0"/>
                                </a:rPr>
                              </m:ctrlPr>
                            </m:limLowPr>
                            <m:e>
                              <m:groupChr>
                                <m:groupChrPr>
                                  <m:chr m:val="⏟"/>
                                  <m:ctrlPr>
                                    <a:rPr lang="en-IN" i="1">
                                      <a:latin typeface="Cambria Math" panose="02040503050406030204" pitchFamily="18" charset="0"/>
                                      <a:ea typeface="Calibri" panose="020F0502020204030204" pitchFamily="34" charset="0"/>
                                      <a:cs typeface="Times New Roman" panose="02020603050405020304" pitchFamily="18" charset="0"/>
                                    </a:rPr>
                                  </m:ctrlPr>
                                </m:groupChrPr>
                                <m:e>
                                  <m:r>
                                    <a:rPr lang="en-IN" i="1">
                                      <a:latin typeface="Cambria Math" panose="02040503050406030204" pitchFamily="18" charset="0"/>
                                      <a:ea typeface="Calibri" panose="020F0502020204030204" pitchFamily="34" charset="0"/>
                                      <a:cs typeface="Times New Roman" panose="02020603050405020304" pitchFamily="18" charset="0"/>
                                    </a:rPr>
                                    <m:t>𝜂</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b="1" i="1">
                                                  <a:latin typeface="Cambria Math" panose="02040503050406030204" pitchFamily="18" charset="0"/>
                                                  <a:ea typeface="Calibri" panose="020F0502020204030204" pitchFamily="34" charset="0"/>
                                                  <a:cs typeface="Times New Roman" panose="02020603050405020304" pitchFamily="18" charset="0"/>
                                                </a:rPr>
                                                <m:t>𝐏</m:t>
                                              </m:r>
                                            </m:e>
                                            <m:sub>
                                              <m:r>
                                                <a:rPr lang="en-IN" i="1">
                                                  <a:latin typeface="Cambria Math" panose="02040503050406030204" pitchFamily="18" charset="0"/>
                                                  <a:ea typeface="Calibri" panose="020F0502020204030204" pitchFamily="34" charset="0"/>
                                                  <a:cs typeface="Times New Roman" panose="02020603050405020304" pitchFamily="18" charset="0"/>
                                                </a:rPr>
                                                <m:t>𝑣</m:t>
                                              </m:r>
                                            </m:sub>
                                          </m:sSub>
                                        </m:e>
                                      </m:d>
                                    </m:e>
                                    <m:sub>
                                      <m:r>
                                        <a:rPr lang="en-IN" i="1">
                                          <a:latin typeface="Cambria Math" panose="02040503050406030204" pitchFamily="18" charset="0"/>
                                          <a:ea typeface="Calibri" panose="020F0502020204030204" pitchFamily="34" charset="0"/>
                                          <a:cs typeface="Times New Roman" panose="02020603050405020304" pitchFamily="18" charset="0"/>
                                        </a:rPr>
                                        <m:t>2,1</m:t>
                                      </m:r>
                                    </m:sub>
                                  </m:sSub>
                                </m:e>
                              </m:groupChr>
                            </m:e>
                            <m:lim>
                              <m:r>
                                <m:rPr>
                                  <m:nor/>
                                </m:rPr>
                                <a:rPr lang="en-IN">
                                  <a:latin typeface="Calibri" panose="020F0502020204030204" pitchFamily="34" charset="0"/>
                                  <a:ea typeface="Calibri" panose="020F0502020204030204" pitchFamily="34" charset="0"/>
                                  <a:cs typeface="Times New Roman" panose="02020603050405020304" pitchFamily="18" charset="0"/>
                                </a:rPr>
                                <m:t>RegularizationTerm</m:t>
                              </m:r>
                              <m:r>
                                <m:rPr>
                                  <m:nor/>
                                </m:rPr>
                                <a:rPr lang="en-IN">
                                  <a:latin typeface="Calibri" panose="020F0502020204030204" pitchFamily="34" charset="0"/>
                                  <a:ea typeface="Calibri" panose="020F0502020204030204" pitchFamily="34" charset="0"/>
                                  <a:cs typeface="Times New Roman" panose="02020603050405020304" pitchFamily="18" charset="0"/>
                                </a:rPr>
                                <m:t> </m:t>
                              </m:r>
                            </m:lim>
                          </m:limLow>
                          <m:r>
                            <a:rPr lang="en-IN" i="1">
                              <a:latin typeface="Cambria Math" panose="02040503050406030204" pitchFamily="18" charset="0"/>
                              <a:ea typeface="Calibri" panose="020F0502020204030204" pitchFamily="34" charset="0"/>
                              <a:cs typeface="Times New Roman" panose="02020603050405020304" pitchFamily="18" charset="0"/>
                            </a:rPr>
                            <m:t>)</m:t>
                          </m:r>
                        </m:e>
                        <m:e>
                          <m:r>
                            <a:rPr lang="en-IN" i="1">
                              <a:latin typeface="Cambria Math" panose="02040503050406030204" pitchFamily="18" charset="0"/>
                              <a:ea typeface="Calibri" panose="020F0502020204030204" pitchFamily="34" charset="0"/>
                              <a:cs typeface="Times New Roman" panose="02020603050405020304" pitchFamily="18" charset="0"/>
                            </a:rPr>
                            <m:t>&amp;</m:t>
                          </m:r>
                          <m:r>
                            <m:rPr>
                              <m:nor/>
                            </m:rPr>
                            <a:rPr lang="en-IN">
                              <a:latin typeface="Calibri" panose="020F0502020204030204" pitchFamily="34" charset="0"/>
                              <a:ea typeface="Calibri" panose="020F0502020204030204" pitchFamily="34" charset="0"/>
                              <a:cs typeface="Times New Roman" panose="02020603050405020304" pitchFamily="18" charset="0"/>
                            </a:rPr>
                            <m:t> </m:t>
                          </m:r>
                          <m:r>
                            <m:rPr>
                              <m:nor/>
                            </m:rPr>
                            <a:rPr lang="en-IN">
                              <a:latin typeface="Calibri" panose="020F0502020204030204" pitchFamily="34" charset="0"/>
                              <a:ea typeface="Calibri" panose="020F0502020204030204" pitchFamily="34" charset="0"/>
                              <a:cs typeface="Times New Roman" panose="02020603050405020304" pitchFamily="18" charset="0"/>
                            </a:rPr>
                            <m:t>s</m:t>
                          </m:r>
                          <m:r>
                            <m:rPr>
                              <m:nor/>
                            </m:rPr>
                            <a:rPr lang="en-IN">
                              <a:latin typeface="Calibri" panose="020F0502020204030204" pitchFamily="34" charset="0"/>
                              <a:ea typeface="Calibri" panose="020F0502020204030204" pitchFamily="34" charset="0"/>
                              <a:cs typeface="Times New Roman" panose="02020603050405020304" pitchFamily="18" charset="0"/>
                            </a:rPr>
                            <m:t>.</m:t>
                          </m:r>
                          <m:r>
                            <m:rPr>
                              <m:nor/>
                            </m:rPr>
                            <a:rPr lang="en-IN">
                              <a:latin typeface="Calibri" panose="020F0502020204030204" pitchFamily="34" charset="0"/>
                              <a:ea typeface="Calibri" panose="020F0502020204030204" pitchFamily="34" charset="0"/>
                              <a:cs typeface="Times New Roman" panose="02020603050405020304" pitchFamily="18" charset="0"/>
                            </a:rPr>
                            <m:t>t</m:t>
                          </m:r>
                          <m:r>
                            <m:rPr>
                              <m:nor/>
                            </m:rPr>
                            <a:rPr lang="en-IN">
                              <a:latin typeface="Calibri" panose="020F0502020204030204" pitchFamily="34" charset="0"/>
                              <a:ea typeface="Calibri" panose="020F0502020204030204" pitchFamily="34" charset="0"/>
                              <a:cs typeface="Times New Roman" panose="02020603050405020304" pitchFamily="18" charset="0"/>
                            </a:rPr>
                            <m:t>. </m:t>
                          </m:r>
                          <m:sSup>
                            <m:sSupPr>
                              <m:ctrlPr>
                                <a:rPr lang="en-IN" i="1">
                                  <a:latin typeface="Cambria Math" panose="02040503050406030204" pitchFamily="18" charset="0"/>
                                  <a:ea typeface="Calibri" panose="020F0502020204030204" pitchFamily="34" charset="0"/>
                                  <a:cs typeface="Times New Roman" panose="02020603050405020304" pitchFamily="18" charset="0"/>
                                </a:rPr>
                              </m:ctrlPr>
                            </m:sSupPr>
                            <m:e>
                              <m:r>
                                <a:rPr lang="en-IN" b="1" i="1">
                                  <a:latin typeface="Cambria Math" panose="02040503050406030204" pitchFamily="18" charset="0"/>
                                  <a:ea typeface="Calibri" panose="020F0502020204030204" pitchFamily="34" charset="0"/>
                                  <a:cs typeface="Times New Roman" panose="02020603050405020304" pitchFamily="18" charset="0"/>
                                </a:rPr>
                                <m:t>𝐔</m:t>
                              </m:r>
                            </m:e>
                            <m:sup>
                              <m:r>
                                <a:rPr lang="en-IN" i="1">
                                  <a:latin typeface="Cambria Math" panose="02040503050406030204" pitchFamily="18" charset="0"/>
                                  <a:ea typeface="Calibri" panose="020F0502020204030204" pitchFamily="34" charset="0"/>
                                  <a:cs typeface="Times New Roman" panose="02020603050405020304" pitchFamily="18" charset="0"/>
                                </a:rPr>
                                <m:t>𝑇</m:t>
                              </m:r>
                            </m:sup>
                          </m:sSup>
                          <m:r>
                            <a:rPr lang="en-IN" b="1" i="1">
                              <a:latin typeface="Cambria Math" panose="02040503050406030204" pitchFamily="18" charset="0"/>
                              <a:ea typeface="Calibri" panose="020F0502020204030204" pitchFamily="34" charset="0"/>
                              <a:cs typeface="Times New Roman" panose="02020603050405020304" pitchFamily="18" charset="0"/>
                            </a:rPr>
                            <m:t>𝐔</m:t>
                          </m:r>
                          <m:r>
                            <a:rPr lang="en-IN" i="1">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b="1" i="1">
                                  <a:latin typeface="Cambria Math" panose="02040503050406030204" pitchFamily="18" charset="0"/>
                                  <a:ea typeface="Calibri" panose="020F0502020204030204" pitchFamily="34" charset="0"/>
                                  <a:cs typeface="Times New Roman" panose="02020603050405020304" pitchFamily="18" charset="0"/>
                                </a:rPr>
                                <m:t>𝐈</m:t>
                              </m:r>
                            </m:e>
                            <m:sub>
                              <m:r>
                                <a:rPr lang="en-IN" i="1">
                                  <a:latin typeface="Cambria Math" panose="02040503050406030204" pitchFamily="18" charset="0"/>
                                  <a:ea typeface="Calibri" panose="020F0502020204030204" pitchFamily="34" charset="0"/>
                                  <a:cs typeface="Times New Roman" panose="02020603050405020304" pitchFamily="18" charset="0"/>
                                </a:rPr>
                                <m:t>𝑑</m:t>
                              </m:r>
                            </m:sub>
                          </m:sSub>
                        </m:e>
                      </m:eqArr>
                    </m:oMath>
                  </m:oMathPara>
                </a14:m>
                <a:endParaRPr lang="en-IN" dirty="0"/>
              </a:p>
            </p:txBody>
          </p:sp>
        </mc:Choice>
        <mc:Fallback>
          <p:sp>
            <p:nvSpPr>
              <p:cNvPr id="3" name="Content Placeholder 2">
                <a:extLst>
                  <a:ext uri="{FF2B5EF4-FFF2-40B4-BE49-F238E27FC236}">
                    <a16:creationId xmlns:a16="http://schemas.microsoft.com/office/drawing/2014/main" id="{348E2DB3-EBA7-4D72-9DA5-EC0EA0728154}"/>
                  </a:ext>
                </a:extLst>
              </p:cNvPr>
              <p:cNvSpPr>
                <a:spLocks noGrp="1" noRot="1" noChangeAspect="1" noMove="1" noResize="1" noEditPoints="1" noAdjustHandles="1" noChangeArrowheads="1" noChangeShapeType="1" noTextEdit="1"/>
              </p:cNvSpPr>
              <p:nvPr>
                <p:ph idx="1"/>
              </p:nvPr>
            </p:nvSpPr>
            <p:spPr>
              <a:xfrm>
                <a:off x="677333" y="1166328"/>
                <a:ext cx="8755915" cy="5486400"/>
              </a:xfrm>
              <a:blipFill>
                <a:blip r:embed="rId2"/>
                <a:stretch>
                  <a:fillRect l="-70" r="-487"/>
                </a:stretch>
              </a:blipFill>
            </p:spPr>
            <p:txBody>
              <a:bodyPr/>
              <a:lstStyle/>
              <a:p>
                <a:r>
                  <a:rPr lang="en-IN">
                    <a:noFill/>
                  </a:rPr>
                  <a:t> </a:t>
                </a:r>
              </a:p>
            </p:txBody>
          </p:sp>
        </mc:Fallback>
      </mc:AlternateContent>
    </p:spTree>
    <p:extLst>
      <p:ext uri="{BB962C8B-B14F-4D97-AF65-F5344CB8AC3E}">
        <p14:creationId xmlns:p14="http://schemas.microsoft.com/office/powerpoint/2010/main" val="142654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7728-92F3-44E5-9AC4-22D3C76FE9EB}"/>
              </a:ext>
            </a:extLst>
          </p:cNvPr>
          <p:cNvSpPr>
            <a:spLocks noGrp="1"/>
          </p:cNvSpPr>
          <p:nvPr>
            <p:ph type="title"/>
          </p:nvPr>
        </p:nvSpPr>
        <p:spPr/>
        <p:txBody>
          <a:bodyPr/>
          <a:lstStyle/>
          <a:p>
            <a:r>
              <a:rPr lang="en-US" dirty="0"/>
              <a:t>Algorithm - </a:t>
            </a:r>
            <a:endParaRPr lang="en-IN" dirty="0"/>
          </a:p>
        </p:txBody>
      </p:sp>
      <p:pic>
        <p:nvPicPr>
          <p:cNvPr id="4" name="Picture 3">
            <a:extLst>
              <a:ext uri="{FF2B5EF4-FFF2-40B4-BE49-F238E27FC236}">
                <a16:creationId xmlns:a16="http://schemas.microsoft.com/office/drawing/2014/main" id="{E8263FD7-986C-4927-8296-EF36F6F9FF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58497" y="388620"/>
            <a:ext cx="4152900" cy="6469380"/>
          </a:xfrm>
          <a:prstGeom prst="rect">
            <a:avLst/>
          </a:prstGeom>
          <a:noFill/>
          <a:ln>
            <a:noFill/>
          </a:ln>
        </p:spPr>
      </p:pic>
    </p:spTree>
    <p:extLst>
      <p:ext uri="{BB962C8B-B14F-4D97-AF65-F5344CB8AC3E}">
        <p14:creationId xmlns:p14="http://schemas.microsoft.com/office/powerpoint/2010/main" val="339333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306A-E857-4032-A116-B93A2BBF9C45}"/>
              </a:ext>
            </a:extLst>
          </p:cNvPr>
          <p:cNvSpPr>
            <a:spLocks noGrp="1"/>
          </p:cNvSpPr>
          <p:nvPr>
            <p:ph type="title"/>
          </p:nvPr>
        </p:nvSpPr>
        <p:spPr/>
        <p:txBody>
          <a:bodyPr/>
          <a:lstStyle/>
          <a:p>
            <a:r>
              <a:rPr lang="en-US" dirty="0"/>
              <a:t>Example</a:t>
            </a:r>
            <a:endParaRPr lang="en-IN" dirty="0"/>
          </a:p>
        </p:txBody>
      </p:sp>
      <p:pic>
        <p:nvPicPr>
          <p:cNvPr id="7" name="Picture 6">
            <a:extLst>
              <a:ext uri="{FF2B5EF4-FFF2-40B4-BE49-F238E27FC236}">
                <a16:creationId xmlns:a16="http://schemas.microsoft.com/office/drawing/2014/main" id="{18D1EEFD-B30E-4C7F-B636-A74F5EFB1F55}"/>
              </a:ext>
            </a:extLst>
          </p:cNvPr>
          <p:cNvPicPr>
            <a:picLocks noChangeAspect="1"/>
          </p:cNvPicPr>
          <p:nvPr/>
        </p:nvPicPr>
        <p:blipFill>
          <a:blip r:embed="rId2"/>
          <a:stretch>
            <a:fillRect/>
          </a:stretch>
        </p:blipFill>
        <p:spPr>
          <a:xfrm>
            <a:off x="1366033" y="1631820"/>
            <a:ext cx="7339473" cy="4302449"/>
          </a:xfrm>
          <a:prstGeom prst="rect">
            <a:avLst/>
          </a:prstGeom>
        </p:spPr>
      </p:pic>
    </p:spTree>
    <p:extLst>
      <p:ext uri="{BB962C8B-B14F-4D97-AF65-F5344CB8AC3E}">
        <p14:creationId xmlns:p14="http://schemas.microsoft.com/office/powerpoint/2010/main" val="38200580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1396</TotalTime>
  <Words>450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Cambria Math</vt:lpstr>
      <vt:lpstr>Helvetica Neue</vt:lpstr>
      <vt:lpstr>Times New Roman</vt:lpstr>
      <vt:lpstr>Trebuchet MS</vt:lpstr>
      <vt:lpstr>Wingdings</vt:lpstr>
      <vt:lpstr>Wingdings 3</vt:lpstr>
      <vt:lpstr>Facet</vt:lpstr>
      <vt:lpstr>Data Science Projects</vt:lpstr>
      <vt:lpstr>Loan Restitution Predictor</vt:lpstr>
      <vt:lpstr>Dataset Description </vt:lpstr>
      <vt:lpstr>PowerPoint Presentation</vt:lpstr>
      <vt:lpstr>Canonical Correlation Analysis With L2,1-Norm for Multiview Data Representation</vt:lpstr>
      <vt:lpstr>Introduction</vt:lpstr>
      <vt:lpstr>Purpose</vt:lpstr>
      <vt:lpstr>Algorithm - </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Gunjan Pandey</dc:creator>
  <cp:lastModifiedBy>Gunjan Pandey</cp:lastModifiedBy>
  <cp:revision>26</cp:revision>
  <dcterms:created xsi:type="dcterms:W3CDTF">2020-12-15T16:04:49Z</dcterms:created>
  <dcterms:modified xsi:type="dcterms:W3CDTF">2020-12-16T15:21:08Z</dcterms:modified>
</cp:coreProperties>
</file>