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custShowLst>
    <p:custShow name="Custom Show 1" id="0">
      <p:sldLst>
        <p:sld r:id="rId2"/>
        <p:sld r:id="rId3"/>
        <p:sld r:id="rId4"/>
        <p:sld r:id="rId5"/>
        <p:sld r:id="rId6"/>
        <p:sld r:id="rId7"/>
        <p:sld r:id="rId8"/>
        <p:sld r:id="rId9"/>
        <p:sld r:id="rId1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7" d="100"/>
          <a:sy n="77"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1/13/2024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23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3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1/13/2024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55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65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88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19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39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10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1/13/2024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5725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44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1/13/2024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006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3202457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A2A5EC67-B914-9644-403D-BAD24450C3B9}"/>
              </a:ext>
            </a:extLst>
          </p:cNvPr>
          <p:cNvPicPr>
            <a:picLocks noChangeAspect="1"/>
          </p:cNvPicPr>
          <p:nvPr/>
        </p:nvPicPr>
        <p:blipFill rotWithShape="1">
          <a:blip r:embed="rId2"/>
          <a:srcRect/>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DE887665-EC48-74F0-4896-47E15379CCEB}"/>
              </a:ext>
            </a:extLst>
          </p:cNvPr>
          <p:cNvSpPr>
            <a:spLocks noGrp="1"/>
          </p:cNvSpPr>
          <p:nvPr>
            <p:ph type="ctrTitle"/>
          </p:nvPr>
        </p:nvSpPr>
        <p:spPr>
          <a:xfrm>
            <a:off x="565151" y="768334"/>
            <a:ext cx="4134538" cy="2866405"/>
          </a:xfrm>
        </p:spPr>
        <p:txBody>
          <a:bodyPr>
            <a:normAutofit/>
          </a:bodyPr>
          <a:lstStyle/>
          <a:p>
            <a:r>
              <a:rPr lang="en-US" sz="4600" dirty="0"/>
              <a:t>PDF FILE PROTECTOR</a:t>
            </a:r>
          </a:p>
        </p:txBody>
      </p:sp>
      <p:sp>
        <p:nvSpPr>
          <p:cNvPr id="3" name="Subtitle 2">
            <a:extLst>
              <a:ext uri="{FF2B5EF4-FFF2-40B4-BE49-F238E27FC236}">
                <a16:creationId xmlns:a16="http://schemas.microsoft.com/office/drawing/2014/main" id="{9A497F33-A6F8-0F2D-9662-B6599AF10845}"/>
              </a:ext>
            </a:extLst>
          </p:cNvPr>
          <p:cNvSpPr>
            <a:spLocks noGrp="1"/>
          </p:cNvSpPr>
          <p:nvPr>
            <p:ph type="subTitle" idx="1"/>
          </p:nvPr>
        </p:nvSpPr>
        <p:spPr>
          <a:xfrm>
            <a:off x="565151" y="4283239"/>
            <a:ext cx="4134538" cy="1475177"/>
          </a:xfrm>
        </p:spPr>
        <p:txBody>
          <a:bodyPr>
            <a:normAutofit/>
          </a:bodyPr>
          <a:lstStyle/>
          <a:p>
            <a:r>
              <a:rPr lang="en-US" dirty="0"/>
              <a:t>A  CYBERSECURITY  APPROACH</a:t>
            </a:r>
          </a:p>
          <a:p>
            <a:r>
              <a:rPr lang="en-US" dirty="0"/>
              <a:t>SHEKHAR PANDEY</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0408452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930B89-AEE8-B2D0-88A6-F910A41BFE63}"/>
              </a:ext>
            </a:extLst>
          </p:cNvPr>
          <p:cNvSpPr>
            <a:spLocks noGrp="1"/>
          </p:cNvSpPr>
          <p:nvPr>
            <p:ph type="title"/>
          </p:nvPr>
        </p:nvSpPr>
        <p:spPr>
          <a:xfrm>
            <a:off x="565149" y="770889"/>
            <a:ext cx="10808484" cy="5216552"/>
          </a:xfrm>
        </p:spPr>
        <p:txBody>
          <a:bodyPr>
            <a:normAutofit/>
          </a:bodyPr>
          <a:lstStyle/>
          <a:p>
            <a:pPr algn="ctr">
              <a:lnSpc>
                <a:spcPct val="250000"/>
              </a:lnSpc>
            </a:pPr>
            <a:r>
              <a:rPr lang="en-US" sz="9600" dirty="0"/>
              <a:t>THANK YOU…</a:t>
            </a:r>
          </a:p>
        </p:txBody>
      </p:sp>
    </p:spTree>
    <p:extLst>
      <p:ext uri="{BB962C8B-B14F-4D97-AF65-F5344CB8AC3E}">
        <p14:creationId xmlns:p14="http://schemas.microsoft.com/office/powerpoint/2010/main" val="353148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585C-1008-47E0-07B3-AAE5DE85A149}"/>
              </a:ext>
            </a:extLst>
          </p:cNvPr>
          <p:cNvSpPr>
            <a:spLocks noGrp="1"/>
          </p:cNvSpPr>
          <p:nvPr>
            <p:ph type="title"/>
          </p:nvPr>
        </p:nvSpPr>
        <p:spPr>
          <a:xfrm>
            <a:off x="352208" y="282375"/>
            <a:ext cx="7335835" cy="1268984"/>
          </a:xfrm>
        </p:spPr>
        <p:txBody>
          <a:bodyPr>
            <a:normAutofit fontScale="90000"/>
          </a:bodyPr>
          <a:lstStyle/>
          <a:p>
            <a:r>
              <a:rPr lang="en-US" dirty="0"/>
              <a:t>CYBER SECURITY AND PDF PROTECTION</a:t>
            </a:r>
          </a:p>
        </p:txBody>
      </p:sp>
      <p:sp>
        <p:nvSpPr>
          <p:cNvPr id="3" name="Content Placeholder 2">
            <a:extLst>
              <a:ext uri="{FF2B5EF4-FFF2-40B4-BE49-F238E27FC236}">
                <a16:creationId xmlns:a16="http://schemas.microsoft.com/office/drawing/2014/main" id="{4F3F3BF0-2AA2-CB91-9209-AB4E20405B38}"/>
              </a:ext>
            </a:extLst>
          </p:cNvPr>
          <p:cNvSpPr>
            <a:spLocks noGrp="1"/>
          </p:cNvSpPr>
          <p:nvPr>
            <p:ph idx="1"/>
          </p:nvPr>
        </p:nvSpPr>
        <p:spPr>
          <a:xfrm>
            <a:off x="352207" y="1345824"/>
            <a:ext cx="7335835" cy="3927094"/>
          </a:xfrm>
        </p:spPr>
        <p:txBody>
          <a:bodyPr>
            <a:normAutofit lnSpcReduction="10000"/>
          </a:bodyPr>
          <a:lstStyle/>
          <a:p>
            <a:r>
              <a:rPr lang="en-US" dirty="0"/>
              <a:t>In the digital landscape, Cybersecurity is paramount to safeguarding IT assets and sensitive information.</a:t>
            </a:r>
          </a:p>
          <a:p>
            <a:r>
              <a:rPr lang="en-US" dirty="0"/>
              <a:t>PDF (Portable Document Format) files, being ubiquitous in business, require specific protection measures to enhance overall cybersecurity.</a:t>
            </a:r>
          </a:p>
          <a:p>
            <a:r>
              <a:rPr lang="en-US" dirty="0"/>
              <a:t>PDF Protection is a critical component within the cybersecurity framework, addressing specific challenges related to document security.</a:t>
            </a:r>
          </a:p>
        </p:txBody>
      </p:sp>
    </p:spTree>
    <p:extLst>
      <p:ext uri="{BB962C8B-B14F-4D97-AF65-F5344CB8AC3E}">
        <p14:creationId xmlns:p14="http://schemas.microsoft.com/office/powerpoint/2010/main" val="57096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0798-DEAD-644A-9D14-75A8CC52AB75}"/>
              </a:ext>
            </a:extLst>
          </p:cNvPr>
          <p:cNvSpPr>
            <a:spLocks noGrp="1"/>
          </p:cNvSpPr>
          <p:nvPr>
            <p:ph type="title"/>
          </p:nvPr>
        </p:nvSpPr>
        <p:spPr>
          <a:xfrm>
            <a:off x="226947" y="257323"/>
            <a:ext cx="7335835" cy="1268984"/>
          </a:xfrm>
        </p:spPr>
        <p:txBody>
          <a:bodyPr/>
          <a:lstStyle/>
          <a:p>
            <a:r>
              <a:rPr lang="en-US" dirty="0"/>
              <a:t>CODE OVERVEIW</a:t>
            </a:r>
          </a:p>
        </p:txBody>
      </p:sp>
      <p:sp>
        <p:nvSpPr>
          <p:cNvPr id="3" name="Content Placeholder 2">
            <a:extLst>
              <a:ext uri="{FF2B5EF4-FFF2-40B4-BE49-F238E27FC236}">
                <a16:creationId xmlns:a16="http://schemas.microsoft.com/office/drawing/2014/main" id="{DDAF8FA8-B485-C132-1013-58FF3357A4CD}"/>
              </a:ext>
            </a:extLst>
          </p:cNvPr>
          <p:cNvSpPr>
            <a:spLocks noGrp="1"/>
          </p:cNvSpPr>
          <p:nvPr>
            <p:ph idx="1"/>
          </p:nvPr>
        </p:nvSpPr>
        <p:spPr>
          <a:xfrm>
            <a:off x="226946" y="1258142"/>
            <a:ext cx="7335835" cy="4015316"/>
          </a:xfrm>
        </p:spPr>
        <p:txBody>
          <a:bodyPr>
            <a:normAutofit/>
          </a:bodyPr>
          <a:lstStyle/>
          <a:p>
            <a:pPr marL="0" indent="0" algn="l">
              <a:buNone/>
            </a:pPr>
            <a:r>
              <a:rPr lang="en-US" b="1" i="0" u="sng" dirty="0">
                <a:solidFill>
                  <a:srgbClr val="374151"/>
                </a:solidFill>
                <a:effectLst/>
                <a:latin typeface="Söhne"/>
              </a:rPr>
              <a:t>1. PURPOSE OF THE PYTHON CODE:</a:t>
            </a:r>
          </a:p>
          <a:p>
            <a:pPr algn="l">
              <a:buFont typeface="Arial" panose="020B0604020202020204" pitchFamily="34" charset="0"/>
              <a:buChar char="•"/>
            </a:pPr>
            <a:r>
              <a:rPr lang="en-US" b="0" i="0" dirty="0">
                <a:solidFill>
                  <a:srgbClr val="374151"/>
                </a:solidFill>
                <a:effectLst/>
                <a:latin typeface="Söhne"/>
              </a:rPr>
              <a:t>The Python code serves as a robust PDF file protector, contributing to heightened cybersecurity measures by implementing advanced encryption techniques on PDF documents.</a:t>
            </a:r>
          </a:p>
          <a:p>
            <a:pPr algn="l">
              <a:buFont typeface="Arial" panose="020B0604020202020204" pitchFamily="34" charset="0"/>
              <a:buChar char="•"/>
            </a:pPr>
            <a:r>
              <a:rPr lang="en-US" b="0" i="0" dirty="0">
                <a:solidFill>
                  <a:srgbClr val="374151"/>
                </a:solidFill>
                <a:effectLst/>
                <a:latin typeface="Söhne"/>
              </a:rPr>
              <a:t>The primary objective is to fortify the security of sensitive information contained within PDF files, effectively thwarting unauthorized access and ensuring the confidentiality of the data.</a:t>
            </a:r>
          </a:p>
          <a:p>
            <a:endParaRPr lang="en-US" dirty="0"/>
          </a:p>
        </p:txBody>
      </p:sp>
    </p:spTree>
    <p:extLst>
      <p:ext uri="{BB962C8B-B14F-4D97-AF65-F5344CB8AC3E}">
        <p14:creationId xmlns:p14="http://schemas.microsoft.com/office/powerpoint/2010/main" val="20461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9D53-9027-CD16-1EA1-97CA0B024ECD}"/>
              </a:ext>
            </a:extLst>
          </p:cNvPr>
          <p:cNvSpPr>
            <a:spLocks noGrp="1"/>
          </p:cNvSpPr>
          <p:nvPr>
            <p:ph type="title"/>
          </p:nvPr>
        </p:nvSpPr>
        <p:spPr>
          <a:xfrm>
            <a:off x="176843" y="169640"/>
            <a:ext cx="7335835" cy="1268984"/>
          </a:xfrm>
        </p:spPr>
        <p:txBody>
          <a:bodyPr/>
          <a:lstStyle/>
          <a:p>
            <a:r>
              <a:rPr lang="en-US" dirty="0"/>
              <a:t>LIBRARIES USED:</a:t>
            </a:r>
          </a:p>
        </p:txBody>
      </p:sp>
      <p:sp>
        <p:nvSpPr>
          <p:cNvPr id="3" name="Content Placeholder 2">
            <a:extLst>
              <a:ext uri="{FF2B5EF4-FFF2-40B4-BE49-F238E27FC236}">
                <a16:creationId xmlns:a16="http://schemas.microsoft.com/office/drawing/2014/main" id="{E58B8DC7-7B6D-3556-8454-606ABC7DE8EF}"/>
              </a:ext>
            </a:extLst>
          </p:cNvPr>
          <p:cNvSpPr>
            <a:spLocks noGrp="1"/>
          </p:cNvSpPr>
          <p:nvPr>
            <p:ph idx="1"/>
          </p:nvPr>
        </p:nvSpPr>
        <p:spPr>
          <a:xfrm>
            <a:off x="176843" y="1007621"/>
            <a:ext cx="7335835" cy="4616565"/>
          </a:xfrm>
        </p:spPr>
        <p:txBody>
          <a:bodyPr/>
          <a:lstStyle/>
          <a:p>
            <a:r>
              <a:rPr lang="en-US" dirty="0"/>
              <a:t>THE CODE USES TWO MAIN LIBRARIES:-</a:t>
            </a:r>
          </a:p>
          <a:p>
            <a:pPr marL="0" indent="0" algn="l">
              <a:buNone/>
            </a:pPr>
            <a:r>
              <a:rPr lang="en-US" dirty="0"/>
              <a:t>1. </a:t>
            </a:r>
            <a:r>
              <a:rPr lang="en-US" sz="2800" b="1" dirty="0"/>
              <a:t>Tkinter:</a:t>
            </a:r>
          </a:p>
          <a:p>
            <a:pPr marL="0" indent="0" algn="l">
              <a:buNone/>
            </a:pPr>
            <a:r>
              <a:rPr lang="en-US" sz="2800" b="1" dirty="0"/>
              <a:t>   Graphical User Interface (GUI)</a:t>
            </a:r>
          </a:p>
          <a:p>
            <a:pPr>
              <a:buFont typeface="Wingdings" panose="05000000000000000000" pitchFamily="2" charset="2"/>
              <a:buChar char="v"/>
            </a:pPr>
            <a:r>
              <a:rPr lang="en-US" dirty="0"/>
              <a:t>Tkinter is employed to craft the user interface, providing a visually appealing and interactive environment.</a:t>
            </a:r>
          </a:p>
          <a:p>
            <a:pPr>
              <a:buFont typeface="Wingdings" panose="05000000000000000000" pitchFamily="2" charset="2"/>
              <a:buChar char="v"/>
            </a:pPr>
            <a:r>
              <a:rPr lang="en-US" dirty="0"/>
              <a:t>Enables seamless interaction with users for tasks such as file selection and input of essential details</a:t>
            </a:r>
            <a:endParaRPr lang="en-US" b="0" i="0" dirty="0">
              <a:solidFill>
                <a:srgbClr val="374151"/>
              </a:solidFill>
              <a:effectLst/>
              <a:latin typeface="Söhne"/>
            </a:endParaRPr>
          </a:p>
        </p:txBody>
      </p:sp>
    </p:spTree>
    <p:extLst>
      <p:ext uri="{BB962C8B-B14F-4D97-AF65-F5344CB8AC3E}">
        <p14:creationId xmlns:p14="http://schemas.microsoft.com/office/powerpoint/2010/main" val="332134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C3E8-185E-D056-C019-402E52FE3844}"/>
              </a:ext>
            </a:extLst>
          </p:cNvPr>
          <p:cNvSpPr>
            <a:spLocks noGrp="1"/>
          </p:cNvSpPr>
          <p:nvPr>
            <p:ph idx="1"/>
          </p:nvPr>
        </p:nvSpPr>
        <p:spPr>
          <a:xfrm>
            <a:off x="389786" y="363255"/>
            <a:ext cx="7335835" cy="5360395"/>
          </a:xfrm>
        </p:spPr>
        <p:txBody>
          <a:bodyPr>
            <a:normAutofit fontScale="92500"/>
          </a:bodyPr>
          <a:lstStyle/>
          <a:p>
            <a:pPr marL="0" indent="0" algn="l">
              <a:buNone/>
            </a:pPr>
            <a:r>
              <a:rPr lang="en-US" dirty="0"/>
              <a:t>2</a:t>
            </a:r>
            <a:r>
              <a:rPr lang="en-US" sz="3200" b="1" dirty="0"/>
              <a:t>. PyPDF2:</a:t>
            </a:r>
          </a:p>
          <a:p>
            <a:pPr marL="0" indent="0" algn="l">
              <a:buNone/>
            </a:pPr>
            <a:r>
              <a:rPr lang="en-US" sz="3200" b="1" dirty="0"/>
              <a:t>     PDF File Manipulation</a:t>
            </a:r>
          </a:p>
          <a:p>
            <a:r>
              <a:rPr lang="en-US" dirty="0"/>
              <a:t>PyPDF2 is utilized for efficient manipulation of PDF files, offering functionalities for both reading and writing operations.</a:t>
            </a:r>
          </a:p>
          <a:p>
            <a:r>
              <a:rPr lang="en-US" dirty="0"/>
              <a:t>Facilitates the incorporation of password-based encryption, thereby enhancing the overall security of PDF files.</a:t>
            </a:r>
          </a:p>
          <a:p>
            <a:r>
              <a:rPr lang="en-US" dirty="0"/>
              <a:t>PyPDF2's capabilities empower the code to handle PDF files securely.</a:t>
            </a:r>
          </a:p>
          <a:p>
            <a:r>
              <a:rPr lang="en-US" dirty="0"/>
              <a:t>Enables the implementation of advanced security features, such as password-based encryption, contributing to robust cybersecurity practices.</a:t>
            </a:r>
          </a:p>
        </p:txBody>
      </p:sp>
    </p:spTree>
    <p:extLst>
      <p:ext uri="{BB962C8B-B14F-4D97-AF65-F5344CB8AC3E}">
        <p14:creationId xmlns:p14="http://schemas.microsoft.com/office/powerpoint/2010/main" val="32793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DC80-8A0A-471E-B9DF-BCF3CA55AC82}"/>
              </a:ext>
            </a:extLst>
          </p:cNvPr>
          <p:cNvSpPr>
            <a:spLocks noGrp="1"/>
          </p:cNvSpPr>
          <p:nvPr>
            <p:ph type="title"/>
          </p:nvPr>
        </p:nvSpPr>
        <p:spPr>
          <a:xfrm>
            <a:off x="189369" y="136398"/>
            <a:ext cx="7335835" cy="1268984"/>
          </a:xfrm>
        </p:spPr>
        <p:txBody>
          <a:bodyPr/>
          <a:lstStyle/>
          <a:p>
            <a:r>
              <a:rPr lang="en-US" dirty="0"/>
              <a:t>KEY FEATURES:</a:t>
            </a:r>
          </a:p>
        </p:txBody>
      </p:sp>
      <p:sp>
        <p:nvSpPr>
          <p:cNvPr id="3" name="Content Placeholder 2">
            <a:extLst>
              <a:ext uri="{FF2B5EF4-FFF2-40B4-BE49-F238E27FC236}">
                <a16:creationId xmlns:a16="http://schemas.microsoft.com/office/drawing/2014/main" id="{B94EA989-87E1-8BE4-5BC8-E27BCB3584F2}"/>
              </a:ext>
            </a:extLst>
          </p:cNvPr>
          <p:cNvSpPr>
            <a:spLocks noGrp="1"/>
          </p:cNvSpPr>
          <p:nvPr>
            <p:ph idx="1"/>
          </p:nvPr>
        </p:nvSpPr>
        <p:spPr>
          <a:xfrm>
            <a:off x="289578" y="823461"/>
            <a:ext cx="7764658" cy="4951038"/>
          </a:xfrm>
        </p:spPr>
        <p:txBody>
          <a:bodyPr>
            <a:normAutofit fontScale="62500" lnSpcReduction="20000"/>
          </a:bodyPr>
          <a:lstStyle/>
          <a:p>
            <a:pPr algn="l"/>
            <a:r>
              <a:rPr lang="en-US" sz="2900" b="1" i="0" dirty="0">
                <a:solidFill>
                  <a:srgbClr val="374151"/>
                </a:solidFill>
                <a:effectLst/>
                <a:latin typeface="Neue Haas Grotesk Text Pro" panose="020B0504020202020204" pitchFamily="34" charset="0"/>
              </a:rPr>
              <a:t>Functionalities Overview:</a:t>
            </a:r>
            <a:endParaRPr lang="en-US" sz="2900" b="0" i="0" dirty="0">
              <a:solidFill>
                <a:srgbClr val="374151"/>
              </a:solidFill>
              <a:effectLst/>
              <a:latin typeface="Neue Haas Grotesk Text Pro" panose="020B0504020202020204" pitchFamily="34" charset="0"/>
            </a:endParaRPr>
          </a:p>
          <a:p>
            <a:pPr algn="l">
              <a:buFont typeface="+mj-lt"/>
              <a:buAutoNum type="arabicPeriod"/>
            </a:pPr>
            <a:r>
              <a:rPr lang="en-US" sz="2900" b="1" i="0" dirty="0">
                <a:solidFill>
                  <a:srgbClr val="374151"/>
                </a:solidFill>
                <a:effectLst/>
                <a:latin typeface="Neue Haas Grotesk Text Pro" panose="020B0504020202020204" pitchFamily="34" charset="0"/>
              </a:rPr>
              <a:t>File Browsing for Source PDF:</a:t>
            </a:r>
            <a:endParaRPr lang="en-US" sz="2900" b="0" i="0" dirty="0">
              <a:solidFill>
                <a:srgbClr val="374151"/>
              </a:solidFill>
              <a:effectLst/>
              <a:latin typeface="Neue Haas Grotesk Text Pro" panose="020B0504020202020204" pitchFamily="34" charset="0"/>
            </a:endParaRPr>
          </a:p>
          <a:p>
            <a:pPr marL="742950" lvl="1" indent="-285750" algn="l">
              <a:buFont typeface="+mj-lt"/>
              <a:buAutoNum type="arabicPeriod"/>
            </a:pPr>
            <a:r>
              <a:rPr lang="en-US" sz="2900" b="0" i="0" dirty="0">
                <a:solidFill>
                  <a:srgbClr val="374151"/>
                </a:solidFill>
                <a:effectLst/>
                <a:latin typeface="Neue Haas Grotesk Text Pro" panose="020B0504020202020204" pitchFamily="34" charset="0"/>
              </a:rPr>
              <a:t>Users can conveniently browse and select the source PDF file through a user-friendly interface.</a:t>
            </a:r>
          </a:p>
          <a:p>
            <a:pPr marL="742950" lvl="1" indent="-285750" algn="l">
              <a:buFont typeface="+mj-lt"/>
              <a:buAutoNum type="arabicPeriod"/>
            </a:pPr>
            <a:r>
              <a:rPr lang="en-US" sz="2900" b="0" i="0" dirty="0">
                <a:solidFill>
                  <a:srgbClr val="374151"/>
                </a:solidFill>
                <a:effectLst/>
                <a:latin typeface="Neue Haas Grotesk Text Pro" panose="020B0504020202020204" pitchFamily="34" charset="0"/>
              </a:rPr>
              <a:t>Implemented using Tkinter , the file browsing feature enhances accessibility and streamlines the input process.</a:t>
            </a:r>
          </a:p>
          <a:p>
            <a:pPr algn="l">
              <a:buFont typeface="+mj-lt"/>
              <a:buAutoNum type="arabicPeriod"/>
            </a:pPr>
            <a:r>
              <a:rPr lang="en-US" sz="2900" b="1" i="0" dirty="0">
                <a:solidFill>
                  <a:srgbClr val="374151"/>
                </a:solidFill>
                <a:effectLst/>
                <a:latin typeface="Neue Haas Grotesk Text Pro" panose="020B0504020202020204" pitchFamily="34" charset="0"/>
              </a:rPr>
              <a:t>Setting the Target PDF File:</a:t>
            </a:r>
            <a:endParaRPr lang="en-US" sz="2900" b="0" i="0" dirty="0">
              <a:solidFill>
                <a:srgbClr val="374151"/>
              </a:solidFill>
              <a:effectLst/>
              <a:latin typeface="Neue Haas Grotesk Text Pro" panose="020B0504020202020204" pitchFamily="34" charset="0"/>
            </a:endParaRPr>
          </a:p>
          <a:p>
            <a:pPr marL="742950" lvl="1" indent="-285750" algn="l">
              <a:buFont typeface="+mj-lt"/>
              <a:buAutoNum type="arabicPeriod"/>
            </a:pPr>
            <a:r>
              <a:rPr lang="en-US" sz="2900" b="0" i="0" dirty="0">
                <a:solidFill>
                  <a:srgbClr val="374151"/>
                </a:solidFill>
                <a:effectLst/>
                <a:latin typeface="Neue Haas Grotesk Text Pro" panose="020B0504020202020204" pitchFamily="34" charset="0"/>
              </a:rPr>
              <a:t>Enables users to specify the target PDF file, defining the location and name for the encrypted version.</a:t>
            </a:r>
          </a:p>
          <a:p>
            <a:pPr marL="742950" lvl="1" indent="-285750" algn="l">
              <a:buFont typeface="+mj-lt"/>
              <a:buAutoNum type="arabicPeriod"/>
            </a:pPr>
            <a:r>
              <a:rPr lang="en-US" sz="2900" b="0" i="0" dirty="0">
                <a:solidFill>
                  <a:srgbClr val="374151"/>
                </a:solidFill>
                <a:effectLst/>
                <a:latin typeface="Neue Haas Grotesk Text Pro" panose="020B0504020202020204" pitchFamily="34" charset="0"/>
              </a:rPr>
              <a:t>Offers flexibility and customization, allowing users to control where the protected PDF is saved.</a:t>
            </a:r>
          </a:p>
          <a:p>
            <a:pPr algn="l">
              <a:buFont typeface="+mj-lt"/>
              <a:buAutoNum type="arabicPeriod"/>
            </a:pPr>
            <a:r>
              <a:rPr lang="en-US" sz="2900" b="1" i="0" dirty="0">
                <a:solidFill>
                  <a:srgbClr val="374151"/>
                </a:solidFill>
                <a:effectLst/>
                <a:latin typeface="Neue Haas Grotesk Text Pro" panose="020B0504020202020204" pitchFamily="34" charset="0"/>
              </a:rPr>
              <a:t>Password Protection:</a:t>
            </a:r>
            <a:endParaRPr lang="en-US" sz="2900" b="0" i="0" dirty="0">
              <a:solidFill>
                <a:srgbClr val="374151"/>
              </a:solidFill>
              <a:effectLst/>
              <a:latin typeface="Neue Haas Grotesk Text Pro" panose="020B0504020202020204" pitchFamily="34" charset="0"/>
            </a:endParaRPr>
          </a:p>
          <a:p>
            <a:pPr marL="742950" lvl="1" indent="-285750" algn="l">
              <a:buFont typeface="+mj-lt"/>
              <a:buAutoNum type="arabicPeriod"/>
            </a:pPr>
            <a:r>
              <a:rPr lang="en-US" sz="2900" b="0" i="0" dirty="0">
                <a:solidFill>
                  <a:srgbClr val="374151"/>
                </a:solidFill>
                <a:effectLst/>
                <a:latin typeface="Neue Haas Grotesk Text Pro" panose="020B0504020202020204" pitchFamily="34" charset="0"/>
              </a:rPr>
              <a:t>Core feature involves adding a layer of security through password protection to the PDF file.</a:t>
            </a:r>
          </a:p>
          <a:p>
            <a:pPr marL="742950" lvl="1" indent="-285750" algn="l">
              <a:buFont typeface="+mj-lt"/>
              <a:buAutoNum type="arabicPeriod"/>
            </a:pPr>
            <a:r>
              <a:rPr lang="en-US" sz="2900" b="0" i="0" dirty="0">
                <a:solidFill>
                  <a:srgbClr val="374151"/>
                </a:solidFill>
                <a:effectLst/>
                <a:latin typeface="Neue Haas Grotesk Text Pro" panose="020B0504020202020204" pitchFamily="34" charset="0"/>
              </a:rPr>
              <a:t>Users can set a password using the </a:t>
            </a:r>
            <a:r>
              <a:rPr lang="en-US" sz="2900" b="0" i="0" dirty="0" err="1">
                <a:solidFill>
                  <a:srgbClr val="374151"/>
                </a:solidFill>
                <a:effectLst/>
                <a:latin typeface="Neue Haas Grotesk Text Pro" panose="020B0504020202020204" pitchFamily="34" charset="0"/>
              </a:rPr>
              <a:t>Tkinter</a:t>
            </a:r>
            <a:r>
              <a:rPr lang="en-US" sz="2900" b="0" i="0" dirty="0">
                <a:solidFill>
                  <a:srgbClr val="374151"/>
                </a:solidFill>
                <a:effectLst/>
                <a:latin typeface="Neue Haas Grotesk Text Pro" panose="020B0504020202020204" pitchFamily="34" charset="0"/>
              </a:rPr>
              <a:t>-based interface, ensuring that only authorized individuals can access the contents.</a:t>
            </a:r>
          </a:p>
          <a:p>
            <a:endParaRPr lang="en-US" dirty="0"/>
          </a:p>
        </p:txBody>
      </p:sp>
    </p:spTree>
    <p:extLst>
      <p:ext uri="{BB962C8B-B14F-4D97-AF65-F5344CB8AC3E}">
        <p14:creationId xmlns:p14="http://schemas.microsoft.com/office/powerpoint/2010/main" val="182375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EED2-99A5-7DCA-42EF-D04B11A80587}"/>
              </a:ext>
            </a:extLst>
          </p:cNvPr>
          <p:cNvSpPr>
            <a:spLocks noGrp="1"/>
          </p:cNvSpPr>
          <p:nvPr>
            <p:ph type="title"/>
          </p:nvPr>
        </p:nvSpPr>
        <p:spPr/>
        <p:txBody>
          <a:bodyPr>
            <a:normAutofit fontScale="90000"/>
          </a:bodyPr>
          <a:lstStyle/>
          <a:p>
            <a:r>
              <a:rPr lang="en-US" dirty="0"/>
              <a:t>ENCRYPTION TECHNIQUES USED:</a:t>
            </a:r>
          </a:p>
        </p:txBody>
      </p:sp>
      <p:sp>
        <p:nvSpPr>
          <p:cNvPr id="3" name="Content Placeholder 2">
            <a:extLst>
              <a:ext uri="{FF2B5EF4-FFF2-40B4-BE49-F238E27FC236}">
                <a16:creationId xmlns:a16="http://schemas.microsoft.com/office/drawing/2014/main" id="{0B31086E-F316-721C-4364-88EBC50D76BC}"/>
              </a:ext>
            </a:extLst>
          </p:cNvPr>
          <p:cNvSpPr>
            <a:spLocks noGrp="1"/>
          </p:cNvSpPr>
          <p:nvPr>
            <p:ph idx="1"/>
          </p:nvPr>
        </p:nvSpPr>
        <p:spPr>
          <a:xfrm>
            <a:off x="565150" y="2160016"/>
            <a:ext cx="7335835" cy="3927094"/>
          </a:xfrm>
        </p:spPr>
        <p:txBody>
          <a:bodyPr>
            <a:normAutofit fontScale="47500" lnSpcReduction="20000"/>
          </a:bodyPr>
          <a:lstStyle/>
          <a:p>
            <a:pPr algn="l"/>
            <a:r>
              <a:rPr lang="en-US" sz="2900" b="1" i="0" dirty="0">
                <a:solidFill>
                  <a:srgbClr val="374151"/>
                </a:solidFill>
                <a:effectLst/>
              </a:rPr>
              <a:t>Encryption Methods Used:</a:t>
            </a:r>
            <a:endParaRPr lang="en-US" sz="2900" b="0" i="0" dirty="0">
              <a:solidFill>
                <a:srgbClr val="374151"/>
              </a:solidFill>
              <a:effectLst/>
            </a:endParaRPr>
          </a:p>
          <a:p>
            <a:pPr algn="l">
              <a:buFont typeface="+mj-lt"/>
              <a:buAutoNum type="arabicPeriod"/>
            </a:pPr>
            <a:r>
              <a:rPr lang="en-US" sz="2900" b="1" i="0" dirty="0">
                <a:solidFill>
                  <a:srgbClr val="374151"/>
                </a:solidFill>
                <a:effectLst/>
              </a:rPr>
              <a:t>PyPDF2's </a:t>
            </a:r>
            <a:r>
              <a:rPr lang="en-US" sz="2900" b="1" i="0" dirty="0" err="1">
                <a:solidFill>
                  <a:srgbClr val="374151"/>
                </a:solidFill>
                <a:effectLst/>
              </a:rPr>
              <a:t>PdfWriter</a:t>
            </a:r>
            <a:r>
              <a:rPr lang="en-US" sz="2900" b="1" i="0" dirty="0">
                <a:solidFill>
                  <a:srgbClr val="374151"/>
                </a:solidFill>
                <a:effectLst/>
              </a:rPr>
              <a:t>:</a:t>
            </a:r>
            <a:endParaRPr lang="en-US" sz="2900" b="0" i="0" dirty="0">
              <a:solidFill>
                <a:srgbClr val="374151"/>
              </a:solidFill>
              <a:effectLst/>
            </a:endParaRPr>
          </a:p>
          <a:p>
            <a:pPr marL="742950" lvl="1" indent="-285750" algn="l">
              <a:buFont typeface="+mj-lt"/>
              <a:buAutoNum type="arabicPeriod"/>
            </a:pPr>
            <a:r>
              <a:rPr lang="en-US" sz="2900" b="0" i="0" dirty="0">
                <a:solidFill>
                  <a:srgbClr val="374151"/>
                </a:solidFill>
                <a:effectLst/>
              </a:rPr>
              <a:t>The code leverages PyPDF2's </a:t>
            </a:r>
            <a:r>
              <a:rPr lang="en-US" sz="2900" b="0" i="0" dirty="0" err="1">
                <a:solidFill>
                  <a:srgbClr val="374151"/>
                </a:solidFill>
                <a:effectLst/>
              </a:rPr>
              <a:t>PdfWriter</a:t>
            </a:r>
            <a:r>
              <a:rPr lang="en-US" sz="2900" b="0" i="0" dirty="0">
                <a:solidFill>
                  <a:srgbClr val="374151"/>
                </a:solidFill>
                <a:effectLst/>
              </a:rPr>
              <a:t> class for encrypting PDF files, a key component in the encryption process.</a:t>
            </a:r>
          </a:p>
          <a:p>
            <a:pPr marL="742950" lvl="1" indent="-285750" algn="l">
              <a:buFont typeface="+mj-lt"/>
              <a:buAutoNum type="arabicPeriod"/>
            </a:pPr>
            <a:r>
              <a:rPr lang="en-US" sz="2900" b="0" i="0" dirty="0" err="1">
                <a:solidFill>
                  <a:srgbClr val="374151"/>
                </a:solidFill>
                <a:effectLst/>
              </a:rPr>
              <a:t>PdfWriter</a:t>
            </a:r>
            <a:r>
              <a:rPr lang="en-US" sz="2900" b="0" i="0" dirty="0">
                <a:solidFill>
                  <a:srgbClr val="374151"/>
                </a:solidFill>
                <a:effectLst/>
              </a:rPr>
              <a:t> enables the creation of a new PDF file with specified encryption settings, including password protection.</a:t>
            </a:r>
          </a:p>
          <a:p>
            <a:pPr algn="l">
              <a:buFont typeface="+mj-lt"/>
              <a:buAutoNum type="arabicPeriod"/>
            </a:pPr>
            <a:r>
              <a:rPr lang="en-US" sz="2900" b="1" i="0" dirty="0">
                <a:solidFill>
                  <a:srgbClr val="374151"/>
                </a:solidFill>
                <a:effectLst/>
              </a:rPr>
              <a:t>Password-Based Encryption:</a:t>
            </a:r>
            <a:endParaRPr lang="en-US" sz="2900" b="0" i="0" dirty="0">
              <a:solidFill>
                <a:srgbClr val="374151"/>
              </a:solidFill>
              <a:effectLst/>
            </a:endParaRPr>
          </a:p>
          <a:p>
            <a:pPr marL="742950" lvl="1" indent="-285750" algn="l">
              <a:buFont typeface="+mj-lt"/>
              <a:buAutoNum type="arabicPeriod"/>
            </a:pPr>
            <a:r>
              <a:rPr lang="en-US" sz="2900" b="0" i="0" dirty="0">
                <a:solidFill>
                  <a:srgbClr val="374151"/>
                </a:solidFill>
                <a:effectLst/>
              </a:rPr>
              <a:t>The primary encryption technique employed is password-based encryption.</a:t>
            </a:r>
          </a:p>
          <a:p>
            <a:pPr marL="742950" lvl="1" indent="-285750" algn="l">
              <a:buFont typeface="+mj-lt"/>
              <a:buAutoNum type="arabicPeriod"/>
            </a:pPr>
            <a:r>
              <a:rPr lang="en-US" sz="2900" b="0" i="0" dirty="0">
                <a:solidFill>
                  <a:srgbClr val="374151"/>
                </a:solidFill>
                <a:effectLst/>
              </a:rPr>
              <a:t>Users are prompted to set a password through the Tkinter interface, and this password is used to encrypt the PDF file, adding a layer of security to the document.</a:t>
            </a:r>
          </a:p>
          <a:p>
            <a:pPr algn="l">
              <a:buFont typeface="+mj-lt"/>
              <a:buAutoNum type="arabicPeriod"/>
            </a:pPr>
            <a:r>
              <a:rPr lang="en-US" sz="2900" b="1" i="0" dirty="0">
                <a:solidFill>
                  <a:srgbClr val="374151"/>
                </a:solidFill>
                <a:effectLst/>
              </a:rPr>
              <a:t>Advanced Encryption Standard (AES):</a:t>
            </a:r>
            <a:endParaRPr lang="en-US" sz="2900" b="0" i="0" dirty="0">
              <a:solidFill>
                <a:srgbClr val="374151"/>
              </a:solidFill>
              <a:effectLst/>
            </a:endParaRPr>
          </a:p>
          <a:p>
            <a:pPr marL="742950" lvl="1" indent="-285750" algn="l">
              <a:buFont typeface="+mj-lt"/>
              <a:buAutoNum type="arabicPeriod"/>
            </a:pPr>
            <a:r>
              <a:rPr lang="en-US" sz="2900" b="0" i="0" dirty="0">
                <a:solidFill>
                  <a:srgbClr val="374151"/>
                </a:solidFill>
                <a:effectLst/>
              </a:rPr>
              <a:t>PyPDF2's </a:t>
            </a:r>
            <a:r>
              <a:rPr lang="en-US" sz="2900" b="0" i="0" dirty="0" err="1">
                <a:solidFill>
                  <a:srgbClr val="374151"/>
                </a:solidFill>
                <a:effectLst/>
              </a:rPr>
              <a:t>PdfWriter</a:t>
            </a:r>
            <a:r>
              <a:rPr lang="en-US" sz="2900" b="0" i="0" dirty="0">
                <a:solidFill>
                  <a:srgbClr val="374151"/>
                </a:solidFill>
                <a:effectLst/>
              </a:rPr>
              <a:t> utilizes the Advanced Encryption Standard (AES) algorithm for encrypting the content of the PDF file.</a:t>
            </a:r>
          </a:p>
          <a:p>
            <a:pPr marL="742950" lvl="1" indent="-285750" algn="l">
              <a:buFont typeface="+mj-lt"/>
              <a:buAutoNum type="arabicPeriod"/>
            </a:pPr>
            <a:r>
              <a:rPr lang="en-US" sz="2900" b="0" i="0" dirty="0">
                <a:solidFill>
                  <a:srgbClr val="374151"/>
                </a:solidFill>
                <a:effectLst/>
              </a:rPr>
              <a:t>AES is widely recognized for its strength and effectiveness in securing sensitive information.</a:t>
            </a:r>
          </a:p>
          <a:p>
            <a:endParaRPr lang="en-US" dirty="0"/>
          </a:p>
        </p:txBody>
      </p:sp>
    </p:spTree>
    <p:extLst>
      <p:ext uri="{BB962C8B-B14F-4D97-AF65-F5344CB8AC3E}">
        <p14:creationId xmlns:p14="http://schemas.microsoft.com/office/powerpoint/2010/main" val="360195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7791-FDD6-6F08-65CF-209C079A59C8}"/>
              </a:ext>
            </a:extLst>
          </p:cNvPr>
          <p:cNvSpPr>
            <a:spLocks noGrp="1"/>
          </p:cNvSpPr>
          <p:nvPr>
            <p:ph type="title"/>
          </p:nvPr>
        </p:nvSpPr>
        <p:spPr>
          <a:xfrm>
            <a:off x="164317" y="194692"/>
            <a:ext cx="7335835" cy="1268984"/>
          </a:xfrm>
        </p:spPr>
        <p:txBody>
          <a:bodyPr/>
          <a:lstStyle/>
          <a:p>
            <a:r>
              <a:rPr lang="en-US" dirty="0"/>
              <a:t>INVALID USER INPUTS:</a:t>
            </a:r>
          </a:p>
        </p:txBody>
      </p:sp>
      <p:sp>
        <p:nvSpPr>
          <p:cNvPr id="3" name="Content Placeholder 2">
            <a:extLst>
              <a:ext uri="{FF2B5EF4-FFF2-40B4-BE49-F238E27FC236}">
                <a16:creationId xmlns:a16="http://schemas.microsoft.com/office/drawing/2014/main" id="{D848FB4D-2C28-C1E8-35E2-E38ABE2E24BA}"/>
              </a:ext>
            </a:extLst>
          </p:cNvPr>
          <p:cNvSpPr>
            <a:spLocks noGrp="1"/>
          </p:cNvSpPr>
          <p:nvPr>
            <p:ph idx="1"/>
          </p:nvPr>
        </p:nvSpPr>
        <p:spPr>
          <a:xfrm>
            <a:off x="277051" y="1032673"/>
            <a:ext cx="7335835" cy="4741826"/>
          </a:xfrm>
        </p:spPr>
        <p:txBody>
          <a:bodyPr>
            <a:normAutofit fontScale="85000" lnSpcReduction="20000"/>
          </a:bodyPr>
          <a:lstStyle/>
          <a:p>
            <a:pPr algn="l"/>
            <a:r>
              <a:rPr lang="en-US" b="1" i="0" dirty="0">
                <a:solidFill>
                  <a:srgbClr val="374151"/>
                </a:solidFill>
                <a:effectLst/>
                <a:latin typeface="Söhne"/>
              </a:rPr>
              <a:t>Handling Invalid User Inputs: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Comprehensive Validation Checks: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code incorporates thorough validation checks to ensure that essential details are provided by the user.</a:t>
            </a:r>
          </a:p>
          <a:p>
            <a:pPr marL="742950" lvl="1" indent="-285750" algn="l">
              <a:buFont typeface="+mj-lt"/>
              <a:buAutoNum type="arabicPeriod"/>
            </a:pPr>
            <a:r>
              <a:rPr lang="en-US" b="0" i="0" dirty="0">
                <a:solidFill>
                  <a:srgbClr val="374151"/>
                </a:solidFill>
                <a:effectLst/>
                <a:latin typeface="Söhne"/>
              </a:rPr>
              <a:t>Checks include verifying the presence of source and target file details, as well as ensuring a password is entered.</a:t>
            </a:r>
          </a:p>
          <a:p>
            <a:pPr algn="l">
              <a:buFont typeface="+mj-lt"/>
              <a:buAutoNum type="arabicPeriod"/>
            </a:pPr>
            <a:r>
              <a:rPr lang="en-US" b="1" i="0" dirty="0">
                <a:solidFill>
                  <a:srgbClr val="374151"/>
                </a:solidFill>
                <a:effectLst/>
                <a:latin typeface="Söhne"/>
              </a:rPr>
              <a:t>Error Messages for Missing Information: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If any critical information is missing, the code displays clear and informative error messages.</a:t>
            </a:r>
          </a:p>
          <a:p>
            <a:pPr marL="742950" lvl="1" indent="-285750" algn="l">
              <a:buFont typeface="+mj-lt"/>
              <a:buAutoNum type="arabicPeriod"/>
            </a:pPr>
            <a:r>
              <a:rPr lang="en-US" b="0" i="0" dirty="0">
                <a:solidFill>
                  <a:srgbClr val="374151"/>
                </a:solidFill>
                <a:effectLst/>
                <a:latin typeface="Söhne"/>
              </a:rPr>
              <a:t>This proactive approach guides users to rectify input issues before proceeding with PDF protection.</a:t>
            </a:r>
          </a:p>
          <a:p>
            <a:pPr algn="l">
              <a:buFont typeface="+mj-lt"/>
              <a:buAutoNum type="arabicPeriod"/>
            </a:pPr>
            <a:r>
              <a:rPr lang="en-US" b="1" i="0" dirty="0">
                <a:solidFill>
                  <a:srgbClr val="374151"/>
                </a:solidFill>
                <a:effectLst/>
                <a:latin typeface="Söhne"/>
              </a:rPr>
              <a:t>Exception Handling: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code utilizes a try-except block to catch potential errors during file processing and password encryption.</a:t>
            </a:r>
          </a:p>
          <a:p>
            <a:pPr marL="742950" lvl="1" indent="-285750" algn="l">
              <a:buFont typeface="+mj-lt"/>
              <a:buAutoNum type="arabicPeriod"/>
            </a:pPr>
            <a:r>
              <a:rPr lang="en-US" b="0" i="0" dirty="0">
                <a:solidFill>
                  <a:srgbClr val="374151"/>
                </a:solidFill>
                <a:effectLst/>
                <a:latin typeface="Söhne"/>
              </a:rPr>
              <a:t>Exception handling ensures that users receive meaningful error messages in case of issues, enhancing the overall user experience.</a:t>
            </a:r>
          </a:p>
          <a:p>
            <a:endParaRPr lang="en-US" dirty="0"/>
          </a:p>
        </p:txBody>
      </p:sp>
    </p:spTree>
    <p:extLst>
      <p:ext uri="{BB962C8B-B14F-4D97-AF65-F5344CB8AC3E}">
        <p14:creationId xmlns:p14="http://schemas.microsoft.com/office/powerpoint/2010/main" val="385291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6C6B-00C5-8B11-45A7-3C255E223A8B}"/>
              </a:ext>
            </a:extLst>
          </p:cNvPr>
          <p:cNvSpPr>
            <a:spLocks noGrp="1"/>
          </p:cNvSpPr>
          <p:nvPr>
            <p:ph type="title"/>
          </p:nvPr>
        </p:nvSpPr>
        <p:spPr>
          <a:xfrm>
            <a:off x="277052" y="244797"/>
            <a:ext cx="7335835" cy="1268984"/>
          </a:xfrm>
        </p:spPr>
        <p:txBody>
          <a:bodyPr>
            <a:normAutofit fontScale="90000"/>
          </a:bodyPr>
          <a:lstStyle/>
          <a:p>
            <a:r>
              <a:rPr lang="en-US" dirty="0"/>
              <a:t>IMPORTANCE OF CYBER SECURITY:</a:t>
            </a:r>
          </a:p>
        </p:txBody>
      </p:sp>
      <p:sp>
        <p:nvSpPr>
          <p:cNvPr id="3" name="Content Placeholder 2">
            <a:extLst>
              <a:ext uri="{FF2B5EF4-FFF2-40B4-BE49-F238E27FC236}">
                <a16:creationId xmlns:a16="http://schemas.microsoft.com/office/drawing/2014/main" id="{39A0A4D8-4F7C-7EE7-3A21-6E55637E1BB8}"/>
              </a:ext>
            </a:extLst>
          </p:cNvPr>
          <p:cNvSpPr>
            <a:spLocks noGrp="1"/>
          </p:cNvSpPr>
          <p:nvPr>
            <p:ph idx="1"/>
          </p:nvPr>
        </p:nvSpPr>
        <p:spPr>
          <a:xfrm>
            <a:off x="277052" y="1383402"/>
            <a:ext cx="7335835" cy="3601212"/>
          </a:xfrm>
        </p:spPr>
        <p:txBody>
          <a:bodyPr/>
          <a:lstStyle/>
          <a:p>
            <a:pPr marL="0" indent="0">
              <a:buNone/>
            </a:pPr>
            <a:r>
              <a:rPr lang="en-US" dirty="0"/>
              <a:t>A robust cybersecurity strategy is indispensable in the modern digital landscape. It is not only about protecting data and systems but also about safeguarding the trust, integrity, and resilience of individuals, organizations, and nations in the face of evolving cyber threats.</a:t>
            </a:r>
          </a:p>
        </p:txBody>
      </p:sp>
    </p:spTree>
    <p:extLst>
      <p:ext uri="{BB962C8B-B14F-4D97-AF65-F5344CB8AC3E}">
        <p14:creationId xmlns:p14="http://schemas.microsoft.com/office/powerpoint/2010/main" val="3991069569"/>
      </p:ext>
    </p:extLst>
  </p:cSld>
  <p:clrMapOvr>
    <a:masterClrMapping/>
  </p:clrMapOvr>
</p:sld>
</file>

<file path=ppt/theme/theme1.xml><?xml version="1.0" encoding="utf-8"?>
<a:theme xmlns:a="http://schemas.openxmlformats.org/drawingml/2006/main" name="PunchcardVTI">
  <a:themeElements>
    <a:clrScheme name="AnalogousFromDarkSeedRightStep">
      <a:dk1>
        <a:srgbClr val="000000"/>
      </a:dk1>
      <a:lt1>
        <a:srgbClr val="FFFFFF"/>
      </a:lt1>
      <a:dk2>
        <a:srgbClr val="1B302C"/>
      </a:dk2>
      <a:lt2>
        <a:srgbClr val="F3F0F1"/>
      </a:lt2>
      <a:accent1>
        <a:srgbClr val="45B19F"/>
      </a:accent1>
      <a:accent2>
        <a:srgbClr val="3B94B1"/>
      </a:accent2>
      <a:accent3>
        <a:srgbClr val="4D74C3"/>
      </a:accent3>
      <a:accent4>
        <a:srgbClr val="534AB7"/>
      </a:accent4>
      <a:accent5>
        <a:srgbClr val="884DC3"/>
      </a:accent5>
      <a:accent6>
        <a:srgbClr val="A73BB1"/>
      </a:accent6>
      <a:hlink>
        <a:srgbClr val="74953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75</TotalTime>
  <Words>698</Words>
  <Application>Microsoft Office PowerPoint</Application>
  <PresentationFormat>Widescreen</PresentationFormat>
  <Paragraphs>59</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10</vt:i4>
      </vt:variant>
      <vt:variant>
        <vt:lpstr>Custom Shows</vt:lpstr>
      </vt:variant>
      <vt:variant>
        <vt:i4>1</vt:i4>
      </vt:variant>
    </vt:vector>
  </HeadingPairs>
  <TitlesOfParts>
    <vt:vector size="17" baseType="lpstr">
      <vt:lpstr>Arial</vt:lpstr>
      <vt:lpstr>Avenir Next</vt:lpstr>
      <vt:lpstr>Neue Haas Grotesk Text Pro</vt:lpstr>
      <vt:lpstr>Söhne</vt:lpstr>
      <vt:lpstr>Wingdings</vt:lpstr>
      <vt:lpstr>PunchcardVTI</vt:lpstr>
      <vt:lpstr>PDF FILE PROTECTOR</vt:lpstr>
      <vt:lpstr>CYBER SECURITY AND PDF PROTECTION</vt:lpstr>
      <vt:lpstr>CODE OVERVEIW</vt:lpstr>
      <vt:lpstr>LIBRARIES USED:</vt:lpstr>
      <vt:lpstr>PowerPoint Presentation</vt:lpstr>
      <vt:lpstr>KEY FEATURES:</vt:lpstr>
      <vt:lpstr>ENCRYPTION TECHNIQUES USED:</vt:lpstr>
      <vt:lpstr>INVALID USER INPUTS:</vt:lpstr>
      <vt:lpstr>IMPORTANCE OF CYBER SECURITY:</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FILE PROTECTOR</dc:title>
  <dc:creator>BHUPESH SINGH NEGI</dc:creator>
  <cp:lastModifiedBy>BHUPESH SINGH NEGI</cp:lastModifiedBy>
  <cp:revision>2</cp:revision>
  <dcterms:created xsi:type="dcterms:W3CDTF">2024-01-13T04:00:37Z</dcterms:created>
  <dcterms:modified xsi:type="dcterms:W3CDTF">2024-01-13T06:28:18Z</dcterms:modified>
</cp:coreProperties>
</file>