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4" r:id="rId2"/>
    <p:sldId id="405" r:id="rId3"/>
    <p:sldId id="404" r:id="rId4"/>
    <p:sldId id="398" r:id="rId5"/>
    <p:sldId id="482" r:id="rId6"/>
    <p:sldId id="483" r:id="rId7"/>
    <p:sldId id="401" r:id="rId8"/>
    <p:sldId id="402" r:id="rId9"/>
    <p:sldId id="429" r:id="rId10"/>
    <p:sldId id="427" r:id="rId11"/>
    <p:sldId id="455" r:id="rId12"/>
    <p:sldId id="479" r:id="rId13"/>
    <p:sldId id="451" r:id="rId14"/>
    <p:sldId id="481" r:id="rId15"/>
    <p:sldId id="484" r:id="rId16"/>
    <p:sldId id="4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55B"/>
    <a:srgbClr val="DE6E4B"/>
    <a:srgbClr val="2F8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1" autoAdjust="0"/>
  </p:normalViewPr>
  <p:slideViewPr>
    <p:cSldViewPr>
      <p:cViewPr varScale="1">
        <p:scale>
          <a:sx n="84" d="100"/>
          <a:sy n="84" d="100"/>
        </p:scale>
        <p:origin x="7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BDCB1-170D-4023-914C-CDAEA840CF00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78626E2-939B-443B-9C37-6187613D6ADC}">
      <dgm:prSet phldrT="[Text]" custT="1"/>
      <dgm:spPr/>
      <dgm:t>
        <a:bodyPr/>
        <a:lstStyle/>
        <a:p>
          <a:r>
            <a:rPr lang="en-US" sz="1800" dirty="0"/>
            <a:t>VARS / Now casting</a:t>
          </a:r>
        </a:p>
      </dgm:t>
    </dgm:pt>
    <dgm:pt modelId="{E2D6DF6F-4846-447B-8456-A1ADDF735B1D}" type="parTrans" cxnId="{99EB6DBB-FAFD-45CE-9643-3E22C7E59122}">
      <dgm:prSet/>
      <dgm:spPr/>
      <dgm:t>
        <a:bodyPr/>
        <a:lstStyle/>
        <a:p>
          <a:endParaRPr lang="en-US" sz="2200"/>
        </a:p>
      </dgm:t>
    </dgm:pt>
    <dgm:pt modelId="{EC1848BA-1BDE-4922-A704-22382204C592}" type="sibTrans" cxnId="{99EB6DBB-FAFD-45CE-9643-3E22C7E59122}">
      <dgm:prSet/>
      <dgm:spPr/>
      <dgm:t>
        <a:bodyPr/>
        <a:lstStyle/>
        <a:p>
          <a:endParaRPr lang="en-US" sz="2200"/>
        </a:p>
      </dgm:t>
    </dgm:pt>
    <dgm:pt modelId="{BC97B882-14BA-41A9-AFEE-0919048E5A9A}">
      <dgm:prSet phldrT="[Text]" custT="1"/>
      <dgm:spPr/>
      <dgm:t>
        <a:bodyPr/>
        <a:lstStyle/>
        <a:p>
          <a:r>
            <a:rPr lang="en-US" sz="1800" dirty="0"/>
            <a:t>SVARS</a:t>
          </a:r>
        </a:p>
      </dgm:t>
    </dgm:pt>
    <dgm:pt modelId="{08340EF7-1AA9-4F8A-86FD-C4CEC9AAECC0}" type="parTrans" cxnId="{2BE0FD45-D31B-4AB8-9A0A-CCE89EB95737}">
      <dgm:prSet/>
      <dgm:spPr/>
      <dgm:t>
        <a:bodyPr/>
        <a:lstStyle/>
        <a:p>
          <a:endParaRPr lang="en-US" sz="2200"/>
        </a:p>
      </dgm:t>
    </dgm:pt>
    <dgm:pt modelId="{0A811374-BB9A-4681-8327-CCE154783787}" type="sibTrans" cxnId="{2BE0FD45-D31B-4AB8-9A0A-CCE89EB95737}">
      <dgm:prSet/>
      <dgm:spPr/>
      <dgm:t>
        <a:bodyPr/>
        <a:lstStyle/>
        <a:p>
          <a:endParaRPr lang="en-US" sz="2200"/>
        </a:p>
      </dgm:t>
    </dgm:pt>
    <dgm:pt modelId="{5AB3C465-A1EB-4399-B38C-BF6A106C6A2D}">
      <dgm:prSet phldrT="[Text]" custT="1"/>
      <dgm:spPr/>
      <dgm:t>
        <a:bodyPr/>
        <a:lstStyle/>
        <a:p>
          <a:r>
            <a:rPr lang="en-US" sz="1800" dirty="0"/>
            <a:t>Structural Macroeconometric</a:t>
          </a:r>
        </a:p>
      </dgm:t>
    </dgm:pt>
    <dgm:pt modelId="{94330DE3-F0CD-4E1B-A25B-7E39EF1570DC}" type="parTrans" cxnId="{58FD4D77-BF0B-476D-A6D8-AE1B1A22C067}">
      <dgm:prSet/>
      <dgm:spPr/>
      <dgm:t>
        <a:bodyPr/>
        <a:lstStyle/>
        <a:p>
          <a:endParaRPr lang="en-US" sz="2200"/>
        </a:p>
      </dgm:t>
    </dgm:pt>
    <dgm:pt modelId="{127813FB-092B-4247-8F9F-F7836D0ADF00}" type="sibTrans" cxnId="{58FD4D77-BF0B-476D-A6D8-AE1B1A22C067}">
      <dgm:prSet/>
      <dgm:spPr/>
      <dgm:t>
        <a:bodyPr/>
        <a:lstStyle/>
        <a:p>
          <a:endParaRPr lang="en-US" sz="2200"/>
        </a:p>
      </dgm:t>
    </dgm:pt>
    <dgm:pt modelId="{C5A4F183-E400-4BDF-8367-C44373B17EEC}">
      <dgm:prSet phldrT="[Text]" custT="1"/>
      <dgm:spPr/>
      <dgm:t>
        <a:bodyPr/>
        <a:lstStyle/>
        <a:p>
          <a:r>
            <a:rPr lang="en-US" sz="1800" dirty="0"/>
            <a:t>DSGE</a:t>
          </a:r>
        </a:p>
      </dgm:t>
    </dgm:pt>
    <dgm:pt modelId="{281FA168-5FD7-4328-A7E9-82CD6E058E59}" type="parTrans" cxnId="{62A6070C-5A23-4479-9D7F-FA9D152569E3}">
      <dgm:prSet/>
      <dgm:spPr/>
      <dgm:t>
        <a:bodyPr/>
        <a:lstStyle/>
        <a:p>
          <a:endParaRPr lang="en-US" sz="2200"/>
        </a:p>
      </dgm:t>
    </dgm:pt>
    <dgm:pt modelId="{E98B05EB-57EB-4825-A92C-1592A2D34B8E}" type="sibTrans" cxnId="{62A6070C-5A23-4479-9D7F-FA9D152569E3}">
      <dgm:prSet/>
      <dgm:spPr/>
      <dgm:t>
        <a:bodyPr/>
        <a:lstStyle/>
        <a:p>
          <a:endParaRPr lang="en-US" sz="2200"/>
        </a:p>
      </dgm:t>
    </dgm:pt>
    <dgm:pt modelId="{32C51C29-0AA7-456B-9755-08579F8FBDC4}">
      <dgm:prSet phldrT="[Text]" custT="1"/>
      <dgm:spPr/>
      <dgm:t>
        <a:bodyPr/>
        <a:lstStyle/>
        <a:p>
          <a:r>
            <a:rPr lang="en-US" sz="1800" dirty="0"/>
            <a:t>CGE</a:t>
          </a:r>
        </a:p>
      </dgm:t>
    </dgm:pt>
    <dgm:pt modelId="{4C0F179F-BBF7-4443-AD4B-6530A04D3242}" type="parTrans" cxnId="{D4348662-E118-4C25-B0F3-B380760A336B}">
      <dgm:prSet/>
      <dgm:spPr/>
      <dgm:t>
        <a:bodyPr/>
        <a:lstStyle/>
        <a:p>
          <a:endParaRPr lang="en-US" sz="2200"/>
        </a:p>
      </dgm:t>
    </dgm:pt>
    <dgm:pt modelId="{7B5DCC18-FEE0-4A18-BD42-3919F27CF064}" type="sibTrans" cxnId="{D4348662-E118-4C25-B0F3-B380760A336B}">
      <dgm:prSet/>
      <dgm:spPr/>
      <dgm:t>
        <a:bodyPr/>
        <a:lstStyle/>
        <a:p>
          <a:endParaRPr lang="en-US" sz="2200"/>
        </a:p>
      </dgm:t>
    </dgm:pt>
    <dgm:pt modelId="{2F7DE7AF-9E70-41AE-9F34-94CF4B2E5183}">
      <dgm:prSet phldrT="[Text]" custT="1"/>
      <dgm:spPr/>
      <dgm:t>
        <a:bodyPr/>
        <a:lstStyle/>
        <a:p>
          <a:r>
            <a:rPr lang="en-US" sz="1800" dirty="0"/>
            <a:t>Input-Output</a:t>
          </a:r>
        </a:p>
      </dgm:t>
    </dgm:pt>
    <dgm:pt modelId="{ACB81153-4416-446C-BB9C-79AD317D653A}" type="parTrans" cxnId="{617E0FF5-197C-4EB3-A6C1-8F45903DC4D4}">
      <dgm:prSet/>
      <dgm:spPr/>
      <dgm:t>
        <a:bodyPr/>
        <a:lstStyle/>
        <a:p>
          <a:endParaRPr lang="en-US"/>
        </a:p>
      </dgm:t>
    </dgm:pt>
    <dgm:pt modelId="{3DC435F7-E8DC-4477-B784-9EFE81C19D6E}" type="sibTrans" cxnId="{617E0FF5-197C-4EB3-A6C1-8F45903DC4D4}">
      <dgm:prSet/>
      <dgm:spPr/>
      <dgm:t>
        <a:bodyPr/>
        <a:lstStyle/>
        <a:p>
          <a:endParaRPr lang="en-US"/>
        </a:p>
      </dgm:t>
    </dgm:pt>
    <dgm:pt modelId="{F4FE5BF6-7E2A-4316-8EA7-59123600B258}">
      <dgm:prSet phldrT="[Text]" custT="1"/>
      <dgm:spPr/>
      <dgm:t>
        <a:bodyPr/>
        <a:lstStyle/>
        <a:p>
          <a:r>
            <a:rPr lang="en-US" sz="1800" dirty="0"/>
            <a:t>Financial Programing</a:t>
          </a:r>
        </a:p>
      </dgm:t>
    </dgm:pt>
    <dgm:pt modelId="{EC144C41-EB58-4C22-8DE9-7D2B7C1AEE93}" type="parTrans" cxnId="{F0B8BD20-D3FB-4F19-A60E-CE0A5AA1F72A}">
      <dgm:prSet/>
      <dgm:spPr/>
      <dgm:t>
        <a:bodyPr/>
        <a:lstStyle/>
        <a:p>
          <a:endParaRPr lang="en-US"/>
        </a:p>
      </dgm:t>
    </dgm:pt>
    <dgm:pt modelId="{D8800AC5-2EF0-44B1-89B5-D50C618DDD31}" type="sibTrans" cxnId="{F0B8BD20-D3FB-4F19-A60E-CE0A5AA1F72A}">
      <dgm:prSet/>
      <dgm:spPr/>
      <dgm:t>
        <a:bodyPr/>
        <a:lstStyle/>
        <a:p>
          <a:endParaRPr lang="en-US"/>
        </a:p>
      </dgm:t>
    </dgm:pt>
    <dgm:pt modelId="{72A8452D-7E74-4C2E-B363-5950CCDBF875}" type="pres">
      <dgm:prSet presAssocID="{F4BBDCB1-170D-4023-914C-CDAEA840CF00}" presName="Name0" presStyleCnt="0">
        <dgm:presLayoutVars>
          <dgm:dir/>
          <dgm:resizeHandles val="exact"/>
        </dgm:presLayoutVars>
      </dgm:prSet>
      <dgm:spPr/>
    </dgm:pt>
    <dgm:pt modelId="{C47E2D92-C590-414C-A96A-06AEE681F3E2}" type="pres">
      <dgm:prSet presAssocID="{078626E2-939B-443B-9C37-6187613D6ADC}" presName="parTxOnly" presStyleLbl="node1" presStyleIdx="0" presStyleCnt="7" custScaleX="302815" custScaleY="222441" custLinFactX="100000" custLinFactNeighborX="149226" custLinFactNeighborY="0">
        <dgm:presLayoutVars>
          <dgm:bulletEnabled val="1"/>
        </dgm:presLayoutVars>
      </dgm:prSet>
      <dgm:spPr/>
    </dgm:pt>
    <dgm:pt modelId="{CED93932-3F54-4F1E-85D3-2B1D15862331}" type="pres">
      <dgm:prSet presAssocID="{EC1848BA-1BDE-4922-A704-22382204C592}" presName="parSpace" presStyleCnt="0"/>
      <dgm:spPr/>
    </dgm:pt>
    <dgm:pt modelId="{2F88259E-E134-43FF-AE3F-40072005E832}" type="pres">
      <dgm:prSet presAssocID="{BC97B882-14BA-41A9-AFEE-0919048E5A9A}" presName="parTxOnly" presStyleLbl="node1" presStyleIdx="1" presStyleCnt="7" custScaleX="227091" custScaleY="222441" custLinFactX="99190" custLinFactNeighborX="100000" custLinFactNeighborY="0">
        <dgm:presLayoutVars>
          <dgm:bulletEnabled val="1"/>
        </dgm:presLayoutVars>
      </dgm:prSet>
      <dgm:spPr/>
    </dgm:pt>
    <dgm:pt modelId="{4AC76B55-F2EA-42CA-A1F8-3A1122535EFB}" type="pres">
      <dgm:prSet presAssocID="{0A811374-BB9A-4681-8327-CCE154783787}" presName="parSpace" presStyleCnt="0"/>
      <dgm:spPr/>
    </dgm:pt>
    <dgm:pt modelId="{275C8C70-2068-4DB4-B0FE-8A798EFAB8B5}" type="pres">
      <dgm:prSet presAssocID="{2F7DE7AF-9E70-41AE-9F34-94CF4B2E5183}" presName="parTxOnly" presStyleLbl="node1" presStyleIdx="2" presStyleCnt="7" custScaleX="261834" custScaleY="222441" custLinFactX="66951" custLinFactNeighborX="100000" custLinFactNeighborY="0">
        <dgm:presLayoutVars>
          <dgm:bulletEnabled val="1"/>
        </dgm:presLayoutVars>
      </dgm:prSet>
      <dgm:spPr/>
    </dgm:pt>
    <dgm:pt modelId="{80354DD8-875B-41C5-A734-F5DFD9433422}" type="pres">
      <dgm:prSet presAssocID="{3DC435F7-E8DC-4477-B784-9EFE81C19D6E}" presName="parSpace" presStyleCnt="0"/>
      <dgm:spPr/>
    </dgm:pt>
    <dgm:pt modelId="{D7AFE997-C092-4C46-B758-FF599E9195F9}" type="pres">
      <dgm:prSet presAssocID="{F4FE5BF6-7E2A-4316-8EA7-59123600B258}" presName="parTxOnly" presStyleLbl="node1" presStyleIdx="3" presStyleCnt="7" custScaleX="341631" custScaleY="222441" custLinFactX="47093" custLinFactNeighborX="100000" custLinFactNeighborY="8496">
        <dgm:presLayoutVars>
          <dgm:bulletEnabled val="1"/>
        </dgm:presLayoutVars>
      </dgm:prSet>
      <dgm:spPr/>
    </dgm:pt>
    <dgm:pt modelId="{FC68B584-4300-4480-B086-08FAFC576531}" type="pres">
      <dgm:prSet presAssocID="{D8800AC5-2EF0-44B1-89B5-D50C618DDD31}" presName="parSpace" presStyleCnt="0"/>
      <dgm:spPr/>
    </dgm:pt>
    <dgm:pt modelId="{F3AD585C-3DBC-461B-B05C-00B5D8BA2F44}" type="pres">
      <dgm:prSet presAssocID="{5AB3C465-A1EB-4399-B38C-BF6A106C6A2D}" presName="parTxOnly" presStyleLbl="node1" presStyleIdx="4" presStyleCnt="7" custScaleX="436630" custScaleY="222441" custLinFactX="20794" custLinFactNeighborX="100000" custLinFactNeighborY="12358">
        <dgm:presLayoutVars>
          <dgm:bulletEnabled val="1"/>
        </dgm:presLayoutVars>
      </dgm:prSet>
      <dgm:spPr/>
    </dgm:pt>
    <dgm:pt modelId="{8340C3E4-79FA-4D04-A3B2-84C5D4413134}" type="pres">
      <dgm:prSet presAssocID="{127813FB-092B-4247-8F9F-F7836D0ADF00}" presName="parSpace" presStyleCnt="0"/>
      <dgm:spPr/>
    </dgm:pt>
    <dgm:pt modelId="{749F36D3-A539-451D-B2D2-4ABF81DAB50A}" type="pres">
      <dgm:prSet presAssocID="{C5A4F183-E400-4BDF-8367-C44373B17EEC}" presName="parTxOnly" presStyleLbl="node1" presStyleIdx="5" presStyleCnt="7" custScaleX="305059" custScaleY="222441" custLinFactNeighborX="64836" custLinFactNeighborY="21165">
        <dgm:presLayoutVars>
          <dgm:bulletEnabled val="1"/>
        </dgm:presLayoutVars>
      </dgm:prSet>
      <dgm:spPr/>
    </dgm:pt>
    <dgm:pt modelId="{A10ED4C4-6767-4FA6-A718-E957361F81F5}" type="pres">
      <dgm:prSet presAssocID="{E98B05EB-57EB-4825-A92C-1592A2D34B8E}" presName="parSpace" presStyleCnt="0"/>
      <dgm:spPr/>
    </dgm:pt>
    <dgm:pt modelId="{1C9F88F0-D509-48D2-BFAF-31F7A8F6694B}" type="pres">
      <dgm:prSet presAssocID="{32C51C29-0AA7-456B-9755-08579F8FBDC4}" presName="parTxOnly" presStyleLbl="node1" presStyleIdx="6" presStyleCnt="7" custScaleX="216073" custScaleY="222441" custLinFactNeighborX="-75713" custLinFactNeighborY="25177">
        <dgm:presLayoutVars>
          <dgm:bulletEnabled val="1"/>
        </dgm:presLayoutVars>
      </dgm:prSet>
      <dgm:spPr/>
    </dgm:pt>
  </dgm:ptLst>
  <dgm:cxnLst>
    <dgm:cxn modelId="{62A6070C-5A23-4479-9D7F-FA9D152569E3}" srcId="{F4BBDCB1-170D-4023-914C-CDAEA840CF00}" destId="{C5A4F183-E400-4BDF-8367-C44373B17EEC}" srcOrd="5" destOrd="0" parTransId="{281FA168-5FD7-4328-A7E9-82CD6E058E59}" sibTransId="{E98B05EB-57EB-4825-A92C-1592A2D34B8E}"/>
    <dgm:cxn modelId="{F0B8BD20-D3FB-4F19-A60E-CE0A5AA1F72A}" srcId="{F4BBDCB1-170D-4023-914C-CDAEA840CF00}" destId="{F4FE5BF6-7E2A-4316-8EA7-59123600B258}" srcOrd="3" destOrd="0" parTransId="{EC144C41-EB58-4C22-8DE9-7D2B7C1AEE93}" sibTransId="{D8800AC5-2EF0-44B1-89B5-D50C618DDD31}"/>
    <dgm:cxn modelId="{D4348662-E118-4C25-B0F3-B380760A336B}" srcId="{F4BBDCB1-170D-4023-914C-CDAEA840CF00}" destId="{32C51C29-0AA7-456B-9755-08579F8FBDC4}" srcOrd="6" destOrd="0" parTransId="{4C0F179F-BBF7-4443-AD4B-6530A04D3242}" sibTransId="{7B5DCC18-FEE0-4A18-BD42-3919F27CF064}"/>
    <dgm:cxn modelId="{04B2D344-F575-422C-B104-E4CC5471221F}" type="presOf" srcId="{C5A4F183-E400-4BDF-8367-C44373B17EEC}" destId="{749F36D3-A539-451D-B2D2-4ABF81DAB50A}" srcOrd="0" destOrd="0" presId="urn:microsoft.com/office/officeart/2005/8/layout/hChevron3"/>
    <dgm:cxn modelId="{2BE0FD45-D31B-4AB8-9A0A-CCE89EB95737}" srcId="{F4BBDCB1-170D-4023-914C-CDAEA840CF00}" destId="{BC97B882-14BA-41A9-AFEE-0919048E5A9A}" srcOrd="1" destOrd="0" parTransId="{08340EF7-1AA9-4F8A-86FD-C4CEC9AAECC0}" sibTransId="{0A811374-BB9A-4681-8327-CCE154783787}"/>
    <dgm:cxn modelId="{08FE1A75-5EA5-4ECE-8E56-B9B74A3D8A12}" type="presOf" srcId="{F4BBDCB1-170D-4023-914C-CDAEA840CF00}" destId="{72A8452D-7E74-4C2E-B363-5950CCDBF875}" srcOrd="0" destOrd="0" presId="urn:microsoft.com/office/officeart/2005/8/layout/hChevron3"/>
    <dgm:cxn modelId="{58FD4D77-BF0B-476D-A6D8-AE1B1A22C067}" srcId="{F4BBDCB1-170D-4023-914C-CDAEA840CF00}" destId="{5AB3C465-A1EB-4399-B38C-BF6A106C6A2D}" srcOrd="4" destOrd="0" parTransId="{94330DE3-F0CD-4E1B-A25B-7E39EF1570DC}" sibTransId="{127813FB-092B-4247-8F9F-F7836D0ADF00}"/>
    <dgm:cxn modelId="{B2BD449B-012B-4619-9B8B-91068B2CD333}" type="presOf" srcId="{2F7DE7AF-9E70-41AE-9F34-94CF4B2E5183}" destId="{275C8C70-2068-4DB4-B0FE-8A798EFAB8B5}" srcOrd="0" destOrd="0" presId="urn:microsoft.com/office/officeart/2005/8/layout/hChevron3"/>
    <dgm:cxn modelId="{5B90D2A3-4611-4D95-8E08-E4F1FACE5591}" type="presOf" srcId="{078626E2-939B-443B-9C37-6187613D6ADC}" destId="{C47E2D92-C590-414C-A96A-06AEE681F3E2}" srcOrd="0" destOrd="0" presId="urn:microsoft.com/office/officeart/2005/8/layout/hChevron3"/>
    <dgm:cxn modelId="{F27A69BA-24B5-46C1-BCE9-D0F060DA2368}" type="presOf" srcId="{F4FE5BF6-7E2A-4316-8EA7-59123600B258}" destId="{D7AFE997-C092-4C46-B758-FF599E9195F9}" srcOrd="0" destOrd="0" presId="urn:microsoft.com/office/officeart/2005/8/layout/hChevron3"/>
    <dgm:cxn modelId="{18A295BA-3A5D-488F-AEDC-AE71786C8581}" type="presOf" srcId="{5AB3C465-A1EB-4399-B38C-BF6A106C6A2D}" destId="{F3AD585C-3DBC-461B-B05C-00B5D8BA2F44}" srcOrd="0" destOrd="0" presId="urn:microsoft.com/office/officeart/2005/8/layout/hChevron3"/>
    <dgm:cxn modelId="{99EB6DBB-FAFD-45CE-9643-3E22C7E59122}" srcId="{F4BBDCB1-170D-4023-914C-CDAEA840CF00}" destId="{078626E2-939B-443B-9C37-6187613D6ADC}" srcOrd="0" destOrd="0" parTransId="{E2D6DF6F-4846-447B-8456-A1ADDF735B1D}" sibTransId="{EC1848BA-1BDE-4922-A704-22382204C592}"/>
    <dgm:cxn modelId="{20776ECD-2FE6-4A16-9B81-CD1B2D20EA4B}" type="presOf" srcId="{BC97B882-14BA-41A9-AFEE-0919048E5A9A}" destId="{2F88259E-E134-43FF-AE3F-40072005E832}" srcOrd="0" destOrd="0" presId="urn:microsoft.com/office/officeart/2005/8/layout/hChevron3"/>
    <dgm:cxn modelId="{E8EACDD3-84A5-4810-B9DE-FF6B88C0441D}" type="presOf" srcId="{32C51C29-0AA7-456B-9755-08579F8FBDC4}" destId="{1C9F88F0-D509-48D2-BFAF-31F7A8F6694B}" srcOrd="0" destOrd="0" presId="urn:microsoft.com/office/officeart/2005/8/layout/hChevron3"/>
    <dgm:cxn modelId="{617E0FF5-197C-4EB3-A6C1-8F45903DC4D4}" srcId="{F4BBDCB1-170D-4023-914C-CDAEA840CF00}" destId="{2F7DE7AF-9E70-41AE-9F34-94CF4B2E5183}" srcOrd="2" destOrd="0" parTransId="{ACB81153-4416-446C-BB9C-79AD317D653A}" sibTransId="{3DC435F7-E8DC-4477-B784-9EFE81C19D6E}"/>
    <dgm:cxn modelId="{E079D8C5-1A50-4BC9-9960-1CA55D0062DE}" type="presParOf" srcId="{72A8452D-7E74-4C2E-B363-5950CCDBF875}" destId="{C47E2D92-C590-414C-A96A-06AEE681F3E2}" srcOrd="0" destOrd="0" presId="urn:microsoft.com/office/officeart/2005/8/layout/hChevron3"/>
    <dgm:cxn modelId="{80F7269B-EDA0-46F9-9F46-BDE2927FE09E}" type="presParOf" srcId="{72A8452D-7E74-4C2E-B363-5950CCDBF875}" destId="{CED93932-3F54-4F1E-85D3-2B1D15862331}" srcOrd="1" destOrd="0" presId="urn:microsoft.com/office/officeart/2005/8/layout/hChevron3"/>
    <dgm:cxn modelId="{7A9125B5-7DFB-4D7A-A259-594E576CDFAA}" type="presParOf" srcId="{72A8452D-7E74-4C2E-B363-5950CCDBF875}" destId="{2F88259E-E134-43FF-AE3F-40072005E832}" srcOrd="2" destOrd="0" presId="urn:microsoft.com/office/officeart/2005/8/layout/hChevron3"/>
    <dgm:cxn modelId="{7DB9BF38-A501-4F0F-B251-1DC84CEC6050}" type="presParOf" srcId="{72A8452D-7E74-4C2E-B363-5950CCDBF875}" destId="{4AC76B55-F2EA-42CA-A1F8-3A1122535EFB}" srcOrd="3" destOrd="0" presId="urn:microsoft.com/office/officeart/2005/8/layout/hChevron3"/>
    <dgm:cxn modelId="{79F427A2-8913-4F0E-A570-A800965603F0}" type="presParOf" srcId="{72A8452D-7E74-4C2E-B363-5950CCDBF875}" destId="{275C8C70-2068-4DB4-B0FE-8A798EFAB8B5}" srcOrd="4" destOrd="0" presId="urn:microsoft.com/office/officeart/2005/8/layout/hChevron3"/>
    <dgm:cxn modelId="{5BF58045-CED9-41A5-9C8E-B1AB9F5BFBC3}" type="presParOf" srcId="{72A8452D-7E74-4C2E-B363-5950CCDBF875}" destId="{80354DD8-875B-41C5-A734-F5DFD9433422}" srcOrd="5" destOrd="0" presId="urn:microsoft.com/office/officeart/2005/8/layout/hChevron3"/>
    <dgm:cxn modelId="{C764A689-EDD2-4459-82E1-5D2273FA96F9}" type="presParOf" srcId="{72A8452D-7E74-4C2E-B363-5950CCDBF875}" destId="{D7AFE997-C092-4C46-B758-FF599E9195F9}" srcOrd="6" destOrd="0" presId="urn:microsoft.com/office/officeart/2005/8/layout/hChevron3"/>
    <dgm:cxn modelId="{A1765BFA-467B-42D5-B198-015971520A84}" type="presParOf" srcId="{72A8452D-7E74-4C2E-B363-5950CCDBF875}" destId="{FC68B584-4300-4480-B086-08FAFC576531}" srcOrd="7" destOrd="0" presId="urn:microsoft.com/office/officeart/2005/8/layout/hChevron3"/>
    <dgm:cxn modelId="{9A1B3AC5-9074-4851-B137-6F79C704B029}" type="presParOf" srcId="{72A8452D-7E74-4C2E-B363-5950CCDBF875}" destId="{F3AD585C-3DBC-461B-B05C-00B5D8BA2F44}" srcOrd="8" destOrd="0" presId="urn:microsoft.com/office/officeart/2005/8/layout/hChevron3"/>
    <dgm:cxn modelId="{3535F271-5FC6-4829-B51A-625658004C14}" type="presParOf" srcId="{72A8452D-7E74-4C2E-B363-5950CCDBF875}" destId="{8340C3E4-79FA-4D04-A3B2-84C5D4413134}" srcOrd="9" destOrd="0" presId="urn:microsoft.com/office/officeart/2005/8/layout/hChevron3"/>
    <dgm:cxn modelId="{34D3FE8C-6A11-4B13-B9B9-BD59DBDFA8F1}" type="presParOf" srcId="{72A8452D-7E74-4C2E-B363-5950CCDBF875}" destId="{749F36D3-A539-451D-B2D2-4ABF81DAB50A}" srcOrd="10" destOrd="0" presId="urn:microsoft.com/office/officeart/2005/8/layout/hChevron3"/>
    <dgm:cxn modelId="{7114578D-9AE5-4513-818C-28E854031860}" type="presParOf" srcId="{72A8452D-7E74-4C2E-B363-5950CCDBF875}" destId="{A10ED4C4-6767-4FA6-A718-E957361F81F5}" srcOrd="11" destOrd="0" presId="urn:microsoft.com/office/officeart/2005/8/layout/hChevron3"/>
    <dgm:cxn modelId="{28078285-97AD-453C-BFC9-15F20D7D0E0E}" type="presParOf" srcId="{72A8452D-7E74-4C2E-B363-5950CCDBF875}" destId="{1C9F88F0-D509-48D2-BFAF-31F7A8F6694B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EAEF91-8D13-4961-8CC8-819A05012EBF}" type="doc">
      <dgm:prSet loTypeId="urn:microsoft.com/office/officeart/2005/8/layout/list1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DD78C2D7-22BE-4632-8460-D3D97B7DCF25}">
      <dgm:prSet phldrT="[Text]" custT="1"/>
      <dgm:spPr>
        <a:solidFill>
          <a:srgbClr val="21455B"/>
        </a:solidFill>
      </dgm:spPr>
      <dgm:t>
        <a:bodyPr/>
        <a:lstStyle/>
        <a:p>
          <a:r>
            <a:rPr lang="en-US" sz="1800" b="1" dirty="0"/>
            <a:t>GDP by Expenditure</a:t>
          </a:r>
        </a:p>
      </dgm:t>
    </dgm:pt>
    <dgm:pt modelId="{EFF9B30F-40E3-476F-86B0-3F67C46F5F3A}" type="parTrans" cxnId="{0912C7F7-E047-44E0-8180-19DB653B4C0A}">
      <dgm:prSet/>
      <dgm:spPr/>
      <dgm:t>
        <a:bodyPr/>
        <a:lstStyle/>
        <a:p>
          <a:endParaRPr lang="en-US" sz="1800"/>
        </a:p>
      </dgm:t>
    </dgm:pt>
    <dgm:pt modelId="{2F53469E-5756-4EAA-B69C-25B67A78336B}" type="sibTrans" cxnId="{0912C7F7-E047-44E0-8180-19DB653B4C0A}">
      <dgm:prSet/>
      <dgm:spPr/>
      <dgm:t>
        <a:bodyPr/>
        <a:lstStyle/>
        <a:p>
          <a:endParaRPr lang="en-US" sz="1800"/>
        </a:p>
      </dgm:t>
    </dgm:pt>
    <dgm:pt modelId="{B1C25D09-091C-45BA-84D8-BBE3EDB95575}">
      <dgm:prSet phldrT="[Text]" custT="1"/>
      <dgm:spPr>
        <a:solidFill>
          <a:srgbClr val="3798AF"/>
        </a:solidFill>
      </dgm:spPr>
      <dgm:t>
        <a:bodyPr/>
        <a:lstStyle/>
        <a:p>
          <a:r>
            <a:rPr lang="en-US" sz="1800" b="1" dirty="0"/>
            <a:t>Government Fiscal Accounts</a:t>
          </a:r>
        </a:p>
      </dgm:t>
    </dgm:pt>
    <dgm:pt modelId="{9CD37075-54A7-47A3-BBF8-59BB6AE177CE}" type="parTrans" cxnId="{2DF3F613-6E34-4F2B-BF58-E1A2F3789E68}">
      <dgm:prSet/>
      <dgm:spPr/>
      <dgm:t>
        <a:bodyPr/>
        <a:lstStyle/>
        <a:p>
          <a:endParaRPr lang="en-US" sz="1800"/>
        </a:p>
      </dgm:t>
    </dgm:pt>
    <dgm:pt modelId="{81B4E1F9-A00D-43EB-9328-0FAF30BC82C6}" type="sibTrans" cxnId="{2DF3F613-6E34-4F2B-BF58-E1A2F3789E68}">
      <dgm:prSet/>
      <dgm:spPr/>
      <dgm:t>
        <a:bodyPr/>
        <a:lstStyle/>
        <a:p>
          <a:endParaRPr lang="en-US" sz="1800"/>
        </a:p>
      </dgm:t>
    </dgm:pt>
    <dgm:pt modelId="{19DE23CB-D8A1-47BA-98A2-AD9CE6FCD77A}">
      <dgm:prSet phldrT="[Text]" custT="1"/>
      <dgm:spPr>
        <a:solidFill>
          <a:srgbClr val="41AAC3"/>
        </a:solidFill>
      </dgm:spPr>
      <dgm:t>
        <a:bodyPr/>
        <a:lstStyle/>
        <a:p>
          <a:r>
            <a:rPr lang="en-US" sz="1800" b="1" dirty="0"/>
            <a:t>Other</a:t>
          </a:r>
        </a:p>
      </dgm:t>
    </dgm:pt>
    <dgm:pt modelId="{44202A2D-B585-45B6-BFC7-5BF629C48F4B}" type="parTrans" cxnId="{02AE53A5-E615-4F37-82B0-10D90C3ADA94}">
      <dgm:prSet/>
      <dgm:spPr/>
      <dgm:t>
        <a:bodyPr/>
        <a:lstStyle/>
        <a:p>
          <a:endParaRPr lang="en-US" sz="1800"/>
        </a:p>
      </dgm:t>
    </dgm:pt>
    <dgm:pt modelId="{C7F6CF49-37E1-498A-88A5-25642EDB4D1B}" type="sibTrans" cxnId="{02AE53A5-E615-4F37-82B0-10D90C3ADA94}">
      <dgm:prSet/>
      <dgm:spPr/>
      <dgm:t>
        <a:bodyPr/>
        <a:lstStyle/>
        <a:p>
          <a:endParaRPr lang="en-US" sz="1800"/>
        </a:p>
      </dgm:t>
    </dgm:pt>
    <dgm:pt modelId="{3A0EEF9D-99BA-4C48-9BC7-7EC0F2FB93D2}">
      <dgm:prSet phldrT="[Text]" custT="1"/>
      <dgm:spPr>
        <a:ln>
          <a:solidFill>
            <a:srgbClr val="21455B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Expenditure accounts: Y=C+I+G+ (X-M)</a:t>
          </a:r>
        </a:p>
      </dgm:t>
    </dgm:pt>
    <dgm:pt modelId="{7798ED53-CF50-4A20-96D4-7D64D53B2949}" type="parTrans" cxnId="{35FB6368-8E50-4CD2-A005-CC0DB45F223A}">
      <dgm:prSet/>
      <dgm:spPr/>
      <dgm:t>
        <a:bodyPr/>
        <a:lstStyle/>
        <a:p>
          <a:endParaRPr lang="en-US" sz="1800"/>
        </a:p>
      </dgm:t>
    </dgm:pt>
    <dgm:pt modelId="{4BB3A4C8-F089-4366-88E8-F0A5A6869A4E}" type="sibTrans" cxnId="{35FB6368-8E50-4CD2-A005-CC0DB45F223A}">
      <dgm:prSet/>
      <dgm:spPr/>
      <dgm:t>
        <a:bodyPr/>
        <a:lstStyle/>
        <a:p>
          <a:endParaRPr lang="en-US" sz="1800"/>
        </a:p>
      </dgm:t>
    </dgm:pt>
    <dgm:pt modelId="{8D83BEAC-11DB-4AE3-8EE5-782B83D68671}">
      <dgm:prSet phldrT="[Text]" custT="1"/>
      <dgm:spPr>
        <a:ln>
          <a:solidFill>
            <a:srgbClr val="21455B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Current Account of Balance of Payments: X, M and net income payments</a:t>
          </a:r>
        </a:p>
      </dgm:t>
    </dgm:pt>
    <dgm:pt modelId="{9DED0B3A-6948-428A-9237-17C044ED8A9B}" type="parTrans" cxnId="{8F7601CF-2FE5-41C0-A843-FF5DE8DA6553}">
      <dgm:prSet/>
      <dgm:spPr/>
      <dgm:t>
        <a:bodyPr/>
        <a:lstStyle/>
        <a:p>
          <a:endParaRPr lang="en-US" sz="1800"/>
        </a:p>
      </dgm:t>
    </dgm:pt>
    <dgm:pt modelId="{E095221D-60A4-49D5-B9F4-36BE3083DE19}" type="sibTrans" cxnId="{8F7601CF-2FE5-41C0-A843-FF5DE8DA6553}">
      <dgm:prSet/>
      <dgm:spPr/>
      <dgm:t>
        <a:bodyPr/>
        <a:lstStyle/>
        <a:p>
          <a:endParaRPr lang="en-US" sz="1800"/>
        </a:p>
      </dgm:t>
    </dgm:pt>
    <dgm:pt modelId="{9AD62886-F65E-4764-B656-3BF3161E5B39}">
      <dgm:prSet phldrT="[Text]" custT="1"/>
      <dgm:spPr>
        <a:ln>
          <a:solidFill>
            <a:srgbClr val="2F8396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Agriculture, Industry, Services</a:t>
          </a:r>
        </a:p>
      </dgm:t>
    </dgm:pt>
    <dgm:pt modelId="{54299D5E-1090-4D37-AE26-F2FA918B96E9}" type="parTrans" cxnId="{0497EAB5-7F3B-40A6-B572-CAAB8E542917}">
      <dgm:prSet/>
      <dgm:spPr/>
      <dgm:t>
        <a:bodyPr/>
        <a:lstStyle/>
        <a:p>
          <a:endParaRPr lang="en-US" sz="1800"/>
        </a:p>
      </dgm:t>
    </dgm:pt>
    <dgm:pt modelId="{4BD0ADBF-3884-471B-808D-0A5BA48142D0}" type="sibTrans" cxnId="{0497EAB5-7F3B-40A6-B572-CAAB8E542917}">
      <dgm:prSet/>
      <dgm:spPr/>
      <dgm:t>
        <a:bodyPr/>
        <a:lstStyle/>
        <a:p>
          <a:endParaRPr lang="en-US" sz="1800"/>
        </a:p>
      </dgm:t>
    </dgm:pt>
    <dgm:pt modelId="{CE2CFED5-4C7E-46F7-8719-9429CCBFB1B8}">
      <dgm:prSet custT="1"/>
      <dgm:spPr>
        <a:ln>
          <a:solidFill>
            <a:srgbClr val="3798AF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Revenue sources</a:t>
          </a:r>
        </a:p>
      </dgm:t>
    </dgm:pt>
    <dgm:pt modelId="{BE61A618-8AAA-4B1D-B17C-0A9772C38D60}" type="parTrans" cxnId="{574CB19C-4646-44EB-B646-4D39F1A91A7E}">
      <dgm:prSet/>
      <dgm:spPr/>
      <dgm:t>
        <a:bodyPr/>
        <a:lstStyle/>
        <a:p>
          <a:endParaRPr lang="en-US" sz="1800"/>
        </a:p>
      </dgm:t>
    </dgm:pt>
    <dgm:pt modelId="{F8807208-C677-439F-97CC-439339B2DE5A}" type="sibTrans" cxnId="{574CB19C-4646-44EB-B646-4D39F1A91A7E}">
      <dgm:prSet/>
      <dgm:spPr/>
      <dgm:t>
        <a:bodyPr/>
        <a:lstStyle/>
        <a:p>
          <a:endParaRPr lang="en-US" sz="1800"/>
        </a:p>
      </dgm:t>
    </dgm:pt>
    <dgm:pt modelId="{5A2BBFB2-89B6-4DCB-B703-E011817FC5BC}">
      <dgm:prSet custT="1"/>
      <dgm:spPr>
        <a:ln>
          <a:solidFill>
            <a:srgbClr val="41AAC3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Employment by industry</a:t>
          </a:r>
        </a:p>
      </dgm:t>
    </dgm:pt>
    <dgm:pt modelId="{55804AD0-B87B-490E-A83B-A0B12C6486AE}" type="parTrans" cxnId="{173676D7-101E-4EC1-86C1-CF20D764C756}">
      <dgm:prSet/>
      <dgm:spPr/>
      <dgm:t>
        <a:bodyPr/>
        <a:lstStyle/>
        <a:p>
          <a:endParaRPr lang="en-US" sz="1800"/>
        </a:p>
      </dgm:t>
    </dgm:pt>
    <dgm:pt modelId="{23D582F7-9414-48B1-9AAC-267198D51C34}" type="sibTrans" cxnId="{173676D7-101E-4EC1-86C1-CF20D764C756}">
      <dgm:prSet/>
      <dgm:spPr/>
      <dgm:t>
        <a:bodyPr/>
        <a:lstStyle/>
        <a:p>
          <a:endParaRPr lang="en-US" sz="1800"/>
        </a:p>
      </dgm:t>
    </dgm:pt>
    <dgm:pt modelId="{178CEC2B-76DF-4D02-A4EF-E5E3804052E0}">
      <dgm:prSet phldrT="[Text]" custT="1"/>
      <dgm:spPr>
        <a:solidFill>
          <a:srgbClr val="2F8396"/>
        </a:solidFill>
      </dgm:spPr>
      <dgm:t>
        <a:bodyPr/>
        <a:lstStyle/>
        <a:p>
          <a:r>
            <a:rPr lang="en-US" sz="1800" b="1" dirty="0"/>
            <a:t>GDP by Industry</a:t>
          </a:r>
        </a:p>
      </dgm:t>
    </dgm:pt>
    <dgm:pt modelId="{06CF1308-D3C9-45B2-85D9-69AD5AF67EAC}" type="sibTrans" cxnId="{15AB02FA-C375-4849-9578-2FBE8C27DABF}">
      <dgm:prSet/>
      <dgm:spPr/>
      <dgm:t>
        <a:bodyPr/>
        <a:lstStyle/>
        <a:p>
          <a:endParaRPr lang="en-US" sz="1800"/>
        </a:p>
      </dgm:t>
    </dgm:pt>
    <dgm:pt modelId="{5587B300-C188-43DF-9D10-4E7176EAF918}" type="parTrans" cxnId="{15AB02FA-C375-4849-9578-2FBE8C27DABF}">
      <dgm:prSet/>
      <dgm:spPr/>
      <dgm:t>
        <a:bodyPr/>
        <a:lstStyle/>
        <a:p>
          <a:endParaRPr lang="en-US" sz="1800"/>
        </a:p>
      </dgm:t>
    </dgm:pt>
    <dgm:pt modelId="{1C626497-281B-47B5-85DA-718506A454E4}">
      <dgm:prSet phldrT="[Text]" custT="1"/>
      <dgm:spPr>
        <a:ln>
          <a:solidFill>
            <a:srgbClr val="2F8396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Level of detail depends on data availability</a:t>
          </a:r>
        </a:p>
      </dgm:t>
    </dgm:pt>
    <dgm:pt modelId="{8ECC74B9-E87E-4471-AAD8-340E6A772ABF}" type="parTrans" cxnId="{02AFAD0B-C084-4E56-BCCF-A543C78F06BC}">
      <dgm:prSet/>
      <dgm:spPr/>
      <dgm:t>
        <a:bodyPr/>
        <a:lstStyle/>
        <a:p>
          <a:endParaRPr lang="en-US" sz="1800"/>
        </a:p>
      </dgm:t>
    </dgm:pt>
    <dgm:pt modelId="{3058FCE0-FF52-42A4-85E0-C00407DEEC8E}" type="sibTrans" cxnId="{02AFAD0B-C084-4E56-BCCF-A543C78F06BC}">
      <dgm:prSet/>
      <dgm:spPr/>
      <dgm:t>
        <a:bodyPr/>
        <a:lstStyle/>
        <a:p>
          <a:endParaRPr lang="en-US" sz="1800"/>
        </a:p>
      </dgm:t>
    </dgm:pt>
    <dgm:pt modelId="{CFD171C5-6D74-466E-80CB-8F3EB062299A}">
      <dgm:prSet custT="1"/>
      <dgm:spPr>
        <a:ln>
          <a:solidFill>
            <a:srgbClr val="3798AF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Expenditure pattern</a:t>
          </a:r>
        </a:p>
      </dgm:t>
    </dgm:pt>
    <dgm:pt modelId="{49C776E7-5725-4EE6-AE3D-279F83DE932E}" type="parTrans" cxnId="{83333363-4C2A-4CEA-BF4C-9C5DE817F859}">
      <dgm:prSet/>
      <dgm:spPr/>
      <dgm:t>
        <a:bodyPr/>
        <a:lstStyle/>
        <a:p>
          <a:endParaRPr lang="en-US" sz="1800"/>
        </a:p>
      </dgm:t>
    </dgm:pt>
    <dgm:pt modelId="{2BA47AE3-D3EF-4C57-8E44-92CDF321B605}" type="sibTrans" cxnId="{83333363-4C2A-4CEA-BF4C-9C5DE817F859}">
      <dgm:prSet/>
      <dgm:spPr/>
      <dgm:t>
        <a:bodyPr/>
        <a:lstStyle/>
        <a:p>
          <a:endParaRPr lang="en-US" sz="1800"/>
        </a:p>
      </dgm:t>
    </dgm:pt>
    <dgm:pt modelId="{1D793172-1566-4A1C-83C8-FF5F182BB765}">
      <dgm:prSet custT="1"/>
      <dgm:spPr>
        <a:ln>
          <a:solidFill>
            <a:srgbClr val="3798AF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Government debt/asset holdings</a:t>
          </a:r>
        </a:p>
      </dgm:t>
    </dgm:pt>
    <dgm:pt modelId="{6B355F37-DF05-4830-9353-F69F2DE8C00A}" type="parTrans" cxnId="{42A1BC8A-8144-430F-8ABE-B0CE1BA49CAA}">
      <dgm:prSet/>
      <dgm:spPr/>
      <dgm:t>
        <a:bodyPr/>
        <a:lstStyle/>
        <a:p>
          <a:endParaRPr lang="en-US" sz="1800"/>
        </a:p>
      </dgm:t>
    </dgm:pt>
    <dgm:pt modelId="{19650A2C-9B53-49D4-9015-8CDD54C65A13}" type="sibTrans" cxnId="{42A1BC8A-8144-430F-8ABE-B0CE1BA49CAA}">
      <dgm:prSet/>
      <dgm:spPr/>
      <dgm:t>
        <a:bodyPr/>
        <a:lstStyle/>
        <a:p>
          <a:endParaRPr lang="en-US" sz="1800"/>
        </a:p>
      </dgm:t>
    </dgm:pt>
    <dgm:pt modelId="{29A020F5-EE6F-4DEB-94A2-CDF24BE3D3D9}">
      <dgm:prSet custT="1"/>
      <dgm:spPr>
        <a:ln>
          <a:solidFill>
            <a:srgbClr val="41AAC3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Real Wages</a:t>
          </a:r>
        </a:p>
      </dgm:t>
    </dgm:pt>
    <dgm:pt modelId="{8E9BFBBC-8403-4C22-9E0D-14BA2E1D0B35}" type="parTrans" cxnId="{D55A9F86-A59E-45BF-82BE-BA39048B4510}">
      <dgm:prSet/>
      <dgm:spPr/>
      <dgm:t>
        <a:bodyPr/>
        <a:lstStyle/>
        <a:p>
          <a:endParaRPr lang="en-US" sz="1800"/>
        </a:p>
      </dgm:t>
    </dgm:pt>
    <dgm:pt modelId="{B11EBE19-D0EB-44A8-B16B-E7BFF0687535}" type="sibTrans" cxnId="{D55A9F86-A59E-45BF-82BE-BA39048B4510}">
      <dgm:prSet/>
      <dgm:spPr/>
      <dgm:t>
        <a:bodyPr/>
        <a:lstStyle/>
        <a:p>
          <a:endParaRPr lang="en-US" sz="1800"/>
        </a:p>
      </dgm:t>
    </dgm:pt>
    <dgm:pt modelId="{649498DF-5DFD-46B4-B843-4B1350D2E33A}">
      <dgm:prSet custT="1"/>
      <dgm:spPr>
        <a:ln>
          <a:solidFill>
            <a:srgbClr val="41AAC3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Relative prices e.g. the price of agricultural commodities</a:t>
          </a:r>
        </a:p>
      </dgm:t>
    </dgm:pt>
    <dgm:pt modelId="{BC02B953-74A3-471A-874D-BFCAC0213873}" type="parTrans" cxnId="{2F412707-C8C0-41DD-881D-F5D1040CD17B}">
      <dgm:prSet/>
      <dgm:spPr/>
      <dgm:t>
        <a:bodyPr/>
        <a:lstStyle/>
        <a:p>
          <a:endParaRPr lang="en-US" sz="1800"/>
        </a:p>
      </dgm:t>
    </dgm:pt>
    <dgm:pt modelId="{47A08FE9-4DBB-4C08-823C-425F3B6ECB24}" type="sibTrans" cxnId="{2F412707-C8C0-41DD-881D-F5D1040CD17B}">
      <dgm:prSet/>
      <dgm:spPr/>
      <dgm:t>
        <a:bodyPr/>
        <a:lstStyle/>
        <a:p>
          <a:endParaRPr lang="en-US" sz="1800"/>
        </a:p>
      </dgm:t>
    </dgm:pt>
    <dgm:pt modelId="{FB3C0174-BBEC-4FAD-88D2-81310A3DCC6F}">
      <dgm:prSet custT="1"/>
      <dgm:spPr>
        <a:ln>
          <a:solidFill>
            <a:srgbClr val="41AAC3"/>
          </a:solidFill>
        </a:ln>
      </dgm:spPr>
      <dgm:t>
        <a:bodyPr/>
        <a:lstStyle/>
        <a:p>
          <a:r>
            <a:rPr lang="en-US" sz="1800" dirty="0">
              <a:solidFill>
                <a:srgbClr val="21455B"/>
              </a:solidFill>
            </a:rPr>
            <a:t>Household consumption patterns</a:t>
          </a:r>
        </a:p>
      </dgm:t>
    </dgm:pt>
    <dgm:pt modelId="{C3C60201-D934-4F27-AF1E-1B5FB123290E}" type="parTrans" cxnId="{74A67959-733E-431E-BA31-54A416EC71D8}">
      <dgm:prSet/>
      <dgm:spPr/>
      <dgm:t>
        <a:bodyPr/>
        <a:lstStyle/>
        <a:p>
          <a:endParaRPr lang="en-US" sz="1800"/>
        </a:p>
      </dgm:t>
    </dgm:pt>
    <dgm:pt modelId="{01776A27-F606-47EC-B6E3-012DC9A934F1}" type="sibTrans" cxnId="{74A67959-733E-431E-BA31-54A416EC71D8}">
      <dgm:prSet/>
      <dgm:spPr/>
      <dgm:t>
        <a:bodyPr/>
        <a:lstStyle/>
        <a:p>
          <a:endParaRPr lang="en-US" sz="1800"/>
        </a:p>
      </dgm:t>
    </dgm:pt>
    <dgm:pt modelId="{FB5FDA52-4917-41C8-BF84-6AF910CD34D5}" type="pres">
      <dgm:prSet presAssocID="{65EAEF91-8D13-4961-8CC8-819A05012EBF}" presName="linear" presStyleCnt="0">
        <dgm:presLayoutVars>
          <dgm:dir/>
          <dgm:animLvl val="lvl"/>
          <dgm:resizeHandles val="exact"/>
        </dgm:presLayoutVars>
      </dgm:prSet>
      <dgm:spPr/>
    </dgm:pt>
    <dgm:pt modelId="{963107A6-27F0-4C80-BFC8-30FCB7C2BBA7}" type="pres">
      <dgm:prSet presAssocID="{DD78C2D7-22BE-4632-8460-D3D97B7DCF25}" presName="parentLin" presStyleCnt="0"/>
      <dgm:spPr/>
    </dgm:pt>
    <dgm:pt modelId="{13ED05CC-D300-4F17-98B2-475332F1CBF2}" type="pres">
      <dgm:prSet presAssocID="{DD78C2D7-22BE-4632-8460-D3D97B7DCF25}" presName="parentLeftMargin" presStyleLbl="node1" presStyleIdx="0" presStyleCnt="4"/>
      <dgm:spPr/>
    </dgm:pt>
    <dgm:pt modelId="{38DF5B02-3341-4BE7-B73A-48002501BBAD}" type="pres">
      <dgm:prSet presAssocID="{DD78C2D7-22BE-4632-8460-D3D97B7DCF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6A1F2C-D82D-446D-8B90-6D99791A38D5}" type="pres">
      <dgm:prSet presAssocID="{DD78C2D7-22BE-4632-8460-D3D97B7DCF25}" presName="negativeSpace" presStyleCnt="0"/>
      <dgm:spPr/>
    </dgm:pt>
    <dgm:pt modelId="{1719D7C5-0A7F-4633-BD81-A6C6D2B5688B}" type="pres">
      <dgm:prSet presAssocID="{DD78C2D7-22BE-4632-8460-D3D97B7DCF25}" presName="childText" presStyleLbl="conFgAcc1" presStyleIdx="0" presStyleCnt="4">
        <dgm:presLayoutVars>
          <dgm:bulletEnabled val="1"/>
        </dgm:presLayoutVars>
      </dgm:prSet>
      <dgm:spPr/>
    </dgm:pt>
    <dgm:pt modelId="{4A2727EE-9B97-46C9-8FCB-8AAE41406E6A}" type="pres">
      <dgm:prSet presAssocID="{2F53469E-5756-4EAA-B69C-25B67A78336B}" presName="spaceBetweenRectangles" presStyleCnt="0"/>
      <dgm:spPr/>
    </dgm:pt>
    <dgm:pt modelId="{01A0CBAD-BCF2-47ED-936C-6C32381FB37A}" type="pres">
      <dgm:prSet presAssocID="{178CEC2B-76DF-4D02-A4EF-E5E3804052E0}" presName="parentLin" presStyleCnt="0"/>
      <dgm:spPr/>
    </dgm:pt>
    <dgm:pt modelId="{193AE7F0-3345-40B5-889D-8717E639AD66}" type="pres">
      <dgm:prSet presAssocID="{178CEC2B-76DF-4D02-A4EF-E5E3804052E0}" presName="parentLeftMargin" presStyleLbl="node1" presStyleIdx="0" presStyleCnt="4"/>
      <dgm:spPr/>
    </dgm:pt>
    <dgm:pt modelId="{9A583F1E-A6F7-47B0-9F08-348A371BF5C3}" type="pres">
      <dgm:prSet presAssocID="{178CEC2B-76DF-4D02-A4EF-E5E3804052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F9424C-9595-4EC2-8551-DC1798B1B851}" type="pres">
      <dgm:prSet presAssocID="{178CEC2B-76DF-4D02-A4EF-E5E3804052E0}" presName="negativeSpace" presStyleCnt="0"/>
      <dgm:spPr/>
    </dgm:pt>
    <dgm:pt modelId="{D25EE9DC-0AE7-49BE-A278-1B49D46730D4}" type="pres">
      <dgm:prSet presAssocID="{178CEC2B-76DF-4D02-A4EF-E5E3804052E0}" presName="childText" presStyleLbl="conFgAcc1" presStyleIdx="1" presStyleCnt="4">
        <dgm:presLayoutVars>
          <dgm:bulletEnabled val="1"/>
        </dgm:presLayoutVars>
      </dgm:prSet>
      <dgm:spPr/>
    </dgm:pt>
    <dgm:pt modelId="{391F5078-BC04-48A4-960F-79145EC53CA6}" type="pres">
      <dgm:prSet presAssocID="{06CF1308-D3C9-45B2-85D9-69AD5AF67EAC}" presName="spaceBetweenRectangles" presStyleCnt="0"/>
      <dgm:spPr/>
    </dgm:pt>
    <dgm:pt modelId="{F464F7E8-592D-4B82-8503-7EF971001D9E}" type="pres">
      <dgm:prSet presAssocID="{B1C25D09-091C-45BA-84D8-BBE3EDB95575}" presName="parentLin" presStyleCnt="0"/>
      <dgm:spPr/>
    </dgm:pt>
    <dgm:pt modelId="{E4C81F46-1B64-445D-9B1F-88A38C26FEE1}" type="pres">
      <dgm:prSet presAssocID="{B1C25D09-091C-45BA-84D8-BBE3EDB95575}" presName="parentLeftMargin" presStyleLbl="node1" presStyleIdx="1" presStyleCnt="4"/>
      <dgm:spPr/>
    </dgm:pt>
    <dgm:pt modelId="{EA2C2385-EB63-44AA-8A85-848603FB2980}" type="pres">
      <dgm:prSet presAssocID="{B1C25D09-091C-45BA-84D8-BBE3EDB955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CB008E-CE1C-45D3-930C-035FE3FAC7A1}" type="pres">
      <dgm:prSet presAssocID="{B1C25D09-091C-45BA-84D8-BBE3EDB95575}" presName="negativeSpace" presStyleCnt="0"/>
      <dgm:spPr/>
    </dgm:pt>
    <dgm:pt modelId="{E486639C-0740-4A4F-88A1-BE0F32526743}" type="pres">
      <dgm:prSet presAssocID="{B1C25D09-091C-45BA-84D8-BBE3EDB95575}" presName="childText" presStyleLbl="conFgAcc1" presStyleIdx="2" presStyleCnt="4">
        <dgm:presLayoutVars>
          <dgm:bulletEnabled val="1"/>
        </dgm:presLayoutVars>
      </dgm:prSet>
      <dgm:spPr/>
    </dgm:pt>
    <dgm:pt modelId="{449D03E3-C390-4792-8EAF-8118A74D5465}" type="pres">
      <dgm:prSet presAssocID="{81B4E1F9-A00D-43EB-9328-0FAF30BC82C6}" presName="spaceBetweenRectangles" presStyleCnt="0"/>
      <dgm:spPr/>
    </dgm:pt>
    <dgm:pt modelId="{402F95E9-BCCE-4090-B1F1-474B47DD7E07}" type="pres">
      <dgm:prSet presAssocID="{19DE23CB-D8A1-47BA-98A2-AD9CE6FCD77A}" presName="parentLin" presStyleCnt="0"/>
      <dgm:spPr/>
    </dgm:pt>
    <dgm:pt modelId="{D3BC2F4B-602C-4E0F-88BC-EC4E3A2CDF5E}" type="pres">
      <dgm:prSet presAssocID="{19DE23CB-D8A1-47BA-98A2-AD9CE6FCD77A}" presName="parentLeftMargin" presStyleLbl="node1" presStyleIdx="2" presStyleCnt="4"/>
      <dgm:spPr/>
    </dgm:pt>
    <dgm:pt modelId="{08CDC3EB-508E-401F-ADB6-D34DD7F33BE4}" type="pres">
      <dgm:prSet presAssocID="{19DE23CB-D8A1-47BA-98A2-AD9CE6FCD77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FD5BCF3-98D9-495E-A972-B000DD1FA398}" type="pres">
      <dgm:prSet presAssocID="{19DE23CB-D8A1-47BA-98A2-AD9CE6FCD77A}" presName="negativeSpace" presStyleCnt="0"/>
      <dgm:spPr/>
    </dgm:pt>
    <dgm:pt modelId="{C691C220-CD5E-46E3-B3F9-367617A360CD}" type="pres">
      <dgm:prSet presAssocID="{19DE23CB-D8A1-47BA-98A2-AD9CE6FCD77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A44FE06-1AC1-4A7E-9ADE-41B028A63275}" type="presOf" srcId="{29A020F5-EE6F-4DEB-94A2-CDF24BE3D3D9}" destId="{C691C220-CD5E-46E3-B3F9-367617A360CD}" srcOrd="0" destOrd="1" presId="urn:microsoft.com/office/officeart/2005/8/layout/list1"/>
    <dgm:cxn modelId="{2F412707-C8C0-41DD-881D-F5D1040CD17B}" srcId="{19DE23CB-D8A1-47BA-98A2-AD9CE6FCD77A}" destId="{649498DF-5DFD-46B4-B843-4B1350D2E33A}" srcOrd="2" destOrd="0" parTransId="{BC02B953-74A3-471A-874D-BFCAC0213873}" sibTransId="{47A08FE9-4DBB-4C08-823C-425F3B6ECB24}"/>
    <dgm:cxn modelId="{02AFAD0B-C084-4E56-BCCF-A543C78F06BC}" srcId="{178CEC2B-76DF-4D02-A4EF-E5E3804052E0}" destId="{1C626497-281B-47B5-85DA-718506A454E4}" srcOrd="1" destOrd="0" parTransId="{8ECC74B9-E87E-4471-AAD8-340E6A772ABF}" sibTransId="{3058FCE0-FF52-42A4-85E0-C00407DEEC8E}"/>
    <dgm:cxn modelId="{2DF3F613-6E34-4F2B-BF58-E1A2F3789E68}" srcId="{65EAEF91-8D13-4961-8CC8-819A05012EBF}" destId="{B1C25D09-091C-45BA-84D8-BBE3EDB95575}" srcOrd="2" destOrd="0" parTransId="{9CD37075-54A7-47A3-BBF8-59BB6AE177CE}" sibTransId="{81B4E1F9-A00D-43EB-9328-0FAF30BC82C6}"/>
    <dgm:cxn modelId="{AB126C1B-6C48-417E-AFA5-BC32C21899BD}" type="presOf" srcId="{3A0EEF9D-99BA-4C48-9BC7-7EC0F2FB93D2}" destId="{1719D7C5-0A7F-4633-BD81-A6C6D2B5688B}" srcOrd="0" destOrd="0" presId="urn:microsoft.com/office/officeart/2005/8/layout/list1"/>
    <dgm:cxn modelId="{D6188120-E905-429F-AF49-C59D06BCBD26}" type="presOf" srcId="{B1C25D09-091C-45BA-84D8-BBE3EDB95575}" destId="{EA2C2385-EB63-44AA-8A85-848603FB2980}" srcOrd="1" destOrd="0" presId="urn:microsoft.com/office/officeart/2005/8/layout/list1"/>
    <dgm:cxn modelId="{DD35D728-73C9-406C-AB60-BB54338F9DF6}" type="presOf" srcId="{9AD62886-F65E-4764-B656-3BF3161E5B39}" destId="{D25EE9DC-0AE7-49BE-A278-1B49D46730D4}" srcOrd="0" destOrd="0" presId="urn:microsoft.com/office/officeart/2005/8/layout/list1"/>
    <dgm:cxn modelId="{8533B52B-E95A-45F6-97CE-044179371C21}" type="presOf" srcId="{649498DF-5DFD-46B4-B843-4B1350D2E33A}" destId="{C691C220-CD5E-46E3-B3F9-367617A360CD}" srcOrd="0" destOrd="2" presId="urn:microsoft.com/office/officeart/2005/8/layout/list1"/>
    <dgm:cxn modelId="{0AA71B3C-0274-4221-95C3-D6681ACA025B}" type="presOf" srcId="{178CEC2B-76DF-4D02-A4EF-E5E3804052E0}" destId="{9A583F1E-A6F7-47B0-9F08-348A371BF5C3}" srcOrd="1" destOrd="0" presId="urn:microsoft.com/office/officeart/2005/8/layout/list1"/>
    <dgm:cxn modelId="{00A0DE40-8881-487A-AEB3-8C38C1FF4133}" type="presOf" srcId="{CE2CFED5-4C7E-46F7-8719-9429CCBFB1B8}" destId="{E486639C-0740-4A4F-88A1-BE0F32526743}" srcOrd="0" destOrd="0" presId="urn:microsoft.com/office/officeart/2005/8/layout/list1"/>
    <dgm:cxn modelId="{580E5361-1457-4C78-9EBE-633DD0B2F798}" type="presOf" srcId="{178CEC2B-76DF-4D02-A4EF-E5E3804052E0}" destId="{193AE7F0-3345-40B5-889D-8717E639AD66}" srcOrd="0" destOrd="0" presId="urn:microsoft.com/office/officeart/2005/8/layout/list1"/>
    <dgm:cxn modelId="{83333363-4C2A-4CEA-BF4C-9C5DE817F859}" srcId="{B1C25D09-091C-45BA-84D8-BBE3EDB95575}" destId="{CFD171C5-6D74-466E-80CB-8F3EB062299A}" srcOrd="1" destOrd="0" parTransId="{49C776E7-5725-4EE6-AE3D-279F83DE932E}" sibTransId="{2BA47AE3-D3EF-4C57-8E44-92CDF321B605}"/>
    <dgm:cxn modelId="{35FB6368-8E50-4CD2-A005-CC0DB45F223A}" srcId="{DD78C2D7-22BE-4632-8460-D3D97B7DCF25}" destId="{3A0EEF9D-99BA-4C48-9BC7-7EC0F2FB93D2}" srcOrd="0" destOrd="0" parTransId="{7798ED53-CF50-4A20-96D4-7D64D53B2949}" sibTransId="{4BB3A4C8-F089-4366-88E8-F0A5A6869A4E}"/>
    <dgm:cxn modelId="{B0EDC453-F73C-45DB-86CE-6124E8A2F513}" type="presOf" srcId="{5A2BBFB2-89B6-4DCB-B703-E011817FC5BC}" destId="{C691C220-CD5E-46E3-B3F9-367617A360CD}" srcOrd="0" destOrd="0" presId="urn:microsoft.com/office/officeart/2005/8/layout/list1"/>
    <dgm:cxn modelId="{74A67959-733E-431E-BA31-54A416EC71D8}" srcId="{19DE23CB-D8A1-47BA-98A2-AD9CE6FCD77A}" destId="{FB3C0174-BBEC-4FAD-88D2-81310A3DCC6F}" srcOrd="3" destOrd="0" parTransId="{C3C60201-D934-4F27-AF1E-1B5FB123290E}" sibTransId="{01776A27-F606-47EC-B6E3-012DC9A934F1}"/>
    <dgm:cxn modelId="{D55A9F86-A59E-45BF-82BE-BA39048B4510}" srcId="{19DE23CB-D8A1-47BA-98A2-AD9CE6FCD77A}" destId="{29A020F5-EE6F-4DEB-94A2-CDF24BE3D3D9}" srcOrd="1" destOrd="0" parTransId="{8E9BFBBC-8403-4C22-9E0D-14BA2E1D0B35}" sibTransId="{B11EBE19-D0EB-44A8-B16B-E7BFF0687535}"/>
    <dgm:cxn modelId="{42A1BC8A-8144-430F-8ABE-B0CE1BA49CAA}" srcId="{B1C25D09-091C-45BA-84D8-BBE3EDB95575}" destId="{1D793172-1566-4A1C-83C8-FF5F182BB765}" srcOrd="2" destOrd="0" parTransId="{6B355F37-DF05-4830-9353-F69F2DE8C00A}" sibTransId="{19650A2C-9B53-49D4-9015-8CDD54C65A13}"/>
    <dgm:cxn modelId="{9D4C4591-C412-4819-9A48-CC7A94792A25}" type="presOf" srcId="{19DE23CB-D8A1-47BA-98A2-AD9CE6FCD77A}" destId="{D3BC2F4B-602C-4E0F-88BC-EC4E3A2CDF5E}" srcOrd="0" destOrd="0" presId="urn:microsoft.com/office/officeart/2005/8/layout/list1"/>
    <dgm:cxn modelId="{574CB19C-4646-44EB-B646-4D39F1A91A7E}" srcId="{B1C25D09-091C-45BA-84D8-BBE3EDB95575}" destId="{CE2CFED5-4C7E-46F7-8719-9429CCBFB1B8}" srcOrd="0" destOrd="0" parTransId="{BE61A618-8AAA-4B1D-B17C-0A9772C38D60}" sibTransId="{F8807208-C677-439F-97CC-439339B2DE5A}"/>
    <dgm:cxn modelId="{B562BFA4-3AF2-4800-A21B-18273DF66508}" type="presOf" srcId="{19DE23CB-D8A1-47BA-98A2-AD9CE6FCD77A}" destId="{08CDC3EB-508E-401F-ADB6-D34DD7F33BE4}" srcOrd="1" destOrd="0" presId="urn:microsoft.com/office/officeart/2005/8/layout/list1"/>
    <dgm:cxn modelId="{02AE53A5-E615-4F37-82B0-10D90C3ADA94}" srcId="{65EAEF91-8D13-4961-8CC8-819A05012EBF}" destId="{19DE23CB-D8A1-47BA-98A2-AD9CE6FCD77A}" srcOrd="3" destOrd="0" parTransId="{44202A2D-B585-45B6-BFC7-5BF629C48F4B}" sibTransId="{C7F6CF49-37E1-498A-88A5-25642EDB4D1B}"/>
    <dgm:cxn modelId="{C0CAB4A9-F670-4178-AAF1-17AD093216D7}" type="presOf" srcId="{DD78C2D7-22BE-4632-8460-D3D97B7DCF25}" destId="{13ED05CC-D300-4F17-98B2-475332F1CBF2}" srcOrd="0" destOrd="0" presId="urn:microsoft.com/office/officeart/2005/8/layout/list1"/>
    <dgm:cxn modelId="{531639AC-7A0A-4DDE-A8A6-2EBF623ABBDE}" type="presOf" srcId="{1C626497-281B-47B5-85DA-718506A454E4}" destId="{D25EE9DC-0AE7-49BE-A278-1B49D46730D4}" srcOrd="0" destOrd="1" presId="urn:microsoft.com/office/officeart/2005/8/layout/list1"/>
    <dgm:cxn modelId="{4BE8D1AF-3E3A-48FE-AD04-1CC21C3EC098}" type="presOf" srcId="{DD78C2D7-22BE-4632-8460-D3D97B7DCF25}" destId="{38DF5B02-3341-4BE7-B73A-48002501BBAD}" srcOrd="1" destOrd="0" presId="urn:microsoft.com/office/officeart/2005/8/layout/list1"/>
    <dgm:cxn modelId="{49558AB0-C018-402A-9E21-86D88A88E6F2}" type="presOf" srcId="{1D793172-1566-4A1C-83C8-FF5F182BB765}" destId="{E486639C-0740-4A4F-88A1-BE0F32526743}" srcOrd="0" destOrd="2" presId="urn:microsoft.com/office/officeart/2005/8/layout/list1"/>
    <dgm:cxn modelId="{54CDF5B4-22C0-4635-9FD8-5A4733597DFA}" type="presOf" srcId="{8D83BEAC-11DB-4AE3-8EE5-782B83D68671}" destId="{1719D7C5-0A7F-4633-BD81-A6C6D2B5688B}" srcOrd="0" destOrd="1" presId="urn:microsoft.com/office/officeart/2005/8/layout/list1"/>
    <dgm:cxn modelId="{0497EAB5-7F3B-40A6-B572-CAAB8E542917}" srcId="{178CEC2B-76DF-4D02-A4EF-E5E3804052E0}" destId="{9AD62886-F65E-4764-B656-3BF3161E5B39}" srcOrd="0" destOrd="0" parTransId="{54299D5E-1090-4D37-AE26-F2FA918B96E9}" sibTransId="{4BD0ADBF-3884-471B-808D-0A5BA48142D0}"/>
    <dgm:cxn modelId="{FC26F4C0-E2C7-4FEB-94C6-D6BC085ADBE8}" type="presOf" srcId="{FB3C0174-BBEC-4FAD-88D2-81310A3DCC6F}" destId="{C691C220-CD5E-46E3-B3F9-367617A360CD}" srcOrd="0" destOrd="3" presId="urn:microsoft.com/office/officeart/2005/8/layout/list1"/>
    <dgm:cxn modelId="{8F7601CF-2FE5-41C0-A843-FF5DE8DA6553}" srcId="{DD78C2D7-22BE-4632-8460-D3D97B7DCF25}" destId="{8D83BEAC-11DB-4AE3-8EE5-782B83D68671}" srcOrd="1" destOrd="0" parTransId="{9DED0B3A-6948-428A-9237-17C044ED8A9B}" sibTransId="{E095221D-60A4-49D5-B9F4-36BE3083DE19}"/>
    <dgm:cxn modelId="{87E242D0-31F0-4F74-94F4-28FFE5659E9C}" type="presOf" srcId="{B1C25D09-091C-45BA-84D8-BBE3EDB95575}" destId="{E4C81F46-1B64-445D-9B1F-88A38C26FEE1}" srcOrd="0" destOrd="0" presId="urn:microsoft.com/office/officeart/2005/8/layout/list1"/>
    <dgm:cxn modelId="{F95A6ED2-F5B3-4435-948D-ABADFD7A9865}" type="presOf" srcId="{CFD171C5-6D74-466E-80CB-8F3EB062299A}" destId="{E486639C-0740-4A4F-88A1-BE0F32526743}" srcOrd="0" destOrd="1" presId="urn:microsoft.com/office/officeart/2005/8/layout/list1"/>
    <dgm:cxn modelId="{173676D7-101E-4EC1-86C1-CF20D764C756}" srcId="{19DE23CB-D8A1-47BA-98A2-AD9CE6FCD77A}" destId="{5A2BBFB2-89B6-4DCB-B703-E011817FC5BC}" srcOrd="0" destOrd="0" parTransId="{55804AD0-B87B-490E-A83B-A0B12C6486AE}" sibTransId="{23D582F7-9414-48B1-9AAC-267198D51C34}"/>
    <dgm:cxn modelId="{A737B2EB-E51D-4E30-B299-AC55C7DA39D2}" type="presOf" srcId="{65EAEF91-8D13-4961-8CC8-819A05012EBF}" destId="{FB5FDA52-4917-41C8-BF84-6AF910CD34D5}" srcOrd="0" destOrd="0" presId="urn:microsoft.com/office/officeart/2005/8/layout/list1"/>
    <dgm:cxn modelId="{0912C7F7-E047-44E0-8180-19DB653B4C0A}" srcId="{65EAEF91-8D13-4961-8CC8-819A05012EBF}" destId="{DD78C2D7-22BE-4632-8460-D3D97B7DCF25}" srcOrd="0" destOrd="0" parTransId="{EFF9B30F-40E3-476F-86B0-3F67C46F5F3A}" sibTransId="{2F53469E-5756-4EAA-B69C-25B67A78336B}"/>
    <dgm:cxn modelId="{15AB02FA-C375-4849-9578-2FBE8C27DABF}" srcId="{65EAEF91-8D13-4961-8CC8-819A05012EBF}" destId="{178CEC2B-76DF-4D02-A4EF-E5E3804052E0}" srcOrd="1" destOrd="0" parTransId="{5587B300-C188-43DF-9D10-4E7176EAF918}" sibTransId="{06CF1308-D3C9-45B2-85D9-69AD5AF67EAC}"/>
    <dgm:cxn modelId="{DC2C62A2-0D6D-4E18-B9EC-5F524E8827BF}" type="presParOf" srcId="{FB5FDA52-4917-41C8-BF84-6AF910CD34D5}" destId="{963107A6-27F0-4C80-BFC8-30FCB7C2BBA7}" srcOrd="0" destOrd="0" presId="urn:microsoft.com/office/officeart/2005/8/layout/list1"/>
    <dgm:cxn modelId="{054D12B6-7FBE-4C51-B991-CF3C683C200B}" type="presParOf" srcId="{963107A6-27F0-4C80-BFC8-30FCB7C2BBA7}" destId="{13ED05CC-D300-4F17-98B2-475332F1CBF2}" srcOrd="0" destOrd="0" presId="urn:microsoft.com/office/officeart/2005/8/layout/list1"/>
    <dgm:cxn modelId="{C5681981-734B-4AAC-9881-08F78CCAAC82}" type="presParOf" srcId="{963107A6-27F0-4C80-BFC8-30FCB7C2BBA7}" destId="{38DF5B02-3341-4BE7-B73A-48002501BBAD}" srcOrd="1" destOrd="0" presId="urn:microsoft.com/office/officeart/2005/8/layout/list1"/>
    <dgm:cxn modelId="{54A051DD-5C00-4B0B-A12B-52F80829BC06}" type="presParOf" srcId="{FB5FDA52-4917-41C8-BF84-6AF910CD34D5}" destId="{406A1F2C-D82D-446D-8B90-6D99791A38D5}" srcOrd="1" destOrd="0" presId="urn:microsoft.com/office/officeart/2005/8/layout/list1"/>
    <dgm:cxn modelId="{8E1D036D-455A-4E0F-8DA2-04E3EE478C9D}" type="presParOf" srcId="{FB5FDA52-4917-41C8-BF84-6AF910CD34D5}" destId="{1719D7C5-0A7F-4633-BD81-A6C6D2B5688B}" srcOrd="2" destOrd="0" presId="urn:microsoft.com/office/officeart/2005/8/layout/list1"/>
    <dgm:cxn modelId="{F5EAA7AF-C793-4234-BB7D-C9A8C6AFAA9B}" type="presParOf" srcId="{FB5FDA52-4917-41C8-BF84-6AF910CD34D5}" destId="{4A2727EE-9B97-46C9-8FCB-8AAE41406E6A}" srcOrd="3" destOrd="0" presId="urn:microsoft.com/office/officeart/2005/8/layout/list1"/>
    <dgm:cxn modelId="{ED1FA524-A73E-435C-A41B-AED040B4543B}" type="presParOf" srcId="{FB5FDA52-4917-41C8-BF84-6AF910CD34D5}" destId="{01A0CBAD-BCF2-47ED-936C-6C32381FB37A}" srcOrd="4" destOrd="0" presId="urn:microsoft.com/office/officeart/2005/8/layout/list1"/>
    <dgm:cxn modelId="{64D68B8F-E126-4866-9015-45537D16CA39}" type="presParOf" srcId="{01A0CBAD-BCF2-47ED-936C-6C32381FB37A}" destId="{193AE7F0-3345-40B5-889D-8717E639AD66}" srcOrd="0" destOrd="0" presId="urn:microsoft.com/office/officeart/2005/8/layout/list1"/>
    <dgm:cxn modelId="{2A82E1B8-1E4C-4FD6-AB82-E43A6F21FC4E}" type="presParOf" srcId="{01A0CBAD-BCF2-47ED-936C-6C32381FB37A}" destId="{9A583F1E-A6F7-47B0-9F08-348A371BF5C3}" srcOrd="1" destOrd="0" presId="urn:microsoft.com/office/officeart/2005/8/layout/list1"/>
    <dgm:cxn modelId="{C1195356-42A6-4EC0-B2AE-3B44B6E398FE}" type="presParOf" srcId="{FB5FDA52-4917-41C8-BF84-6AF910CD34D5}" destId="{9AF9424C-9595-4EC2-8551-DC1798B1B851}" srcOrd="5" destOrd="0" presId="urn:microsoft.com/office/officeart/2005/8/layout/list1"/>
    <dgm:cxn modelId="{0941C37F-D747-41F0-B4CA-BFA68EA7D86C}" type="presParOf" srcId="{FB5FDA52-4917-41C8-BF84-6AF910CD34D5}" destId="{D25EE9DC-0AE7-49BE-A278-1B49D46730D4}" srcOrd="6" destOrd="0" presId="urn:microsoft.com/office/officeart/2005/8/layout/list1"/>
    <dgm:cxn modelId="{51D6C169-D60F-47BC-BC29-0A7ECAC31597}" type="presParOf" srcId="{FB5FDA52-4917-41C8-BF84-6AF910CD34D5}" destId="{391F5078-BC04-48A4-960F-79145EC53CA6}" srcOrd="7" destOrd="0" presId="urn:microsoft.com/office/officeart/2005/8/layout/list1"/>
    <dgm:cxn modelId="{130BE179-C9D4-434E-825E-7BCA783D459E}" type="presParOf" srcId="{FB5FDA52-4917-41C8-BF84-6AF910CD34D5}" destId="{F464F7E8-592D-4B82-8503-7EF971001D9E}" srcOrd="8" destOrd="0" presId="urn:microsoft.com/office/officeart/2005/8/layout/list1"/>
    <dgm:cxn modelId="{B1B4E7F6-E4A9-4CCB-A4A6-ECC04BE12C41}" type="presParOf" srcId="{F464F7E8-592D-4B82-8503-7EF971001D9E}" destId="{E4C81F46-1B64-445D-9B1F-88A38C26FEE1}" srcOrd="0" destOrd="0" presId="urn:microsoft.com/office/officeart/2005/8/layout/list1"/>
    <dgm:cxn modelId="{6F377071-AFC9-4E0E-BC06-82739CC44CC4}" type="presParOf" srcId="{F464F7E8-592D-4B82-8503-7EF971001D9E}" destId="{EA2C2385-EB63-44AA-8A85-848603FB2980}" srcOrd="1" destOrd="0" presId="urn:microsoft.com/office/officeart/2005/8/layout/list1"/>
    <dgm:cxn modelId="{52D959CC-7CCD-4E4F-8C89-7DE031C1E1FF}" type="presParOf" srcId="{FB5FDA52-4917-41C8-BF84-6AF910CD34D5}" destId="{A0CB008E-CE1C-45D3-930C-035FE3FAC7A1}" srcOrd="9" destOrd="0" presId="urn:microsoft.com/office/officeart/2005/8/layout/list1"/>
    <dgm:cxn modelId="{6A69F49B-FC6D-465A-9A21-94B7AFB83C77}" type="presParOf" srcId="{FB5FDA52-4917-41C8-BF84-6AF910CD34D5}" destId="{E486639C-0740-4A4F-88A1-BE0F32526743}" srcOrd="10" destOrd="0" presId="urn:microsoft.com/office/officeart/2005/8/layout/list1"/>
    <dgm:cxn modelId="{9D4A11C5-EC4C-40A5-BECD-89B174414C21}" type="presParOf" srcId="{FB5FDA52-4917-41C8-BF84-6AF910CD34D5}" destId="{449D03E3-C390-4792-8EAF-8118A74D5465}" srcOrd="11" destOrd="0" presId="urn:microsoft.com/office/officeart/2005/8/layout/list1"/>
    <dgm:cxn modelId="{017619FA-95BA-49F3-B680-15C0ED58BD8D}" type="presParOf" srcId="{FB5FDA52-4917-41C8-BF84-6AF910CD34D5}" destId="{402F95E9-BCCE-4090-B1F1-474B47DD7E07}" srcOrd="12" destOrd="0" presId="urn:microsoft.com/office/officeart/2005/8/layout/list1"/>
    <dgm:cxn modelId="{60F62435-3FBB-4996-8E8F-6C7D31C063AC}" type="presParOf" srcId="{402F95E9-BCCE-4090-B1F1-474B47DD7E07}" destId="{D3BC2F4B-602C-4E0F-88BC-EC4E3A2CDF5E}" srcOrd="0" destOrd="0" presId="urn:microsoft.com/office/officeart/2005/8/layout/list1"/>
    <dgm:cxn modelId="{F2CF92C7-B6C3-4289-88B9-6BAD64757B4B}" type="presParOf" srcId="{402F95E9-BCCE-4090-B1F1-474B47DD7E07}" destId="{08CDC3EB-508E-401F-ADB6-D34DD7F33BE4}" srcOrd="1" destOrd="0" presId="urn:microsoft.com/office/officeart/2005/8/layout/list1"/>
    <dgm:cxn modelId="{A9F3C32B-CEF7-4AA3-A5B4-B3F802A5894B}" type="presParOf" srcId="{FB5FDA52-4917-41C8-BF84-6AF910CD34D5}" destId="{8FD5BCF3-98D9-495E-A972-B000DD1FA398}" srcOrd="13" destOrd="0" presId="urn:microsoft.com/office/officeart/2005/8/layout/list1"/>
    <dgm:cxn modelId="{4316D9EC-1524-433D-BE9D-8037315A1172}" type="presParOf" srcId="{FB5FDA52-4917-41C8-BF84-6AF910CD34D5}" destId="{C691C220-CD5E-46E3-B3F9-367617A360C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E2D92-C590-414C-A96A-06AEE681F3E2}">
      <dsp:nvSpPr>
        <dsp:cNvPr id="0" name=""/>
        <dsp:cNvSpPr/>
      </dsp:nvSpPr>
      <dsp:spPr>
        <a:xfrm>
          <a:off x="703835" y="216481"/>
          <a:ext cx="1638481" cy="48143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VARS / Now casting</a:t>
          </a:r>
        </a:p>
      </dsp:txBody>
      <dsp:txXfrm>
        <a:off x="703835" y="216481"/>
        <a:ext cx="1518122" cy="481436"/>
      </dsp:txXfrm>
    </dsp:sp>
    <dsp:sp modelId="{2F88259E-E134-43FF-AE3F-40072005E832}">
      <dsp:nvSpPr>
        <dsp:cNvPr id="0" name=""/>
        <dsp:cNvSpPr/>
      </dsp:nvSpPr>
      <dsp:spPr>
        <a:xfrm>
          <a:off x="2176446" y="216481"/>
          <a:ext cx="1228751" cy="48143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SVARS</a:t>
          </a:r>
        </a:p>
      </dsp:txBody>
      <dsp:txXfrm>
        <a:off x="2417164" y="216481"/>
        <a:ext cx="747315" cy="481436"/>
      </dsp:txXfrm>
    </dsp:sp>
    <dsp:sp modelId="{275C8C70-2068-4DB4-B0FE-8A798EFAB8B5}">
      <dsp:nvSpPr>
        <dsp:cNvPr id="0" name=""/>
        <dsp:cNvSpPr/>
      </dsp:nvSpPr>
      <dsp:spPr>
        <a:xfrm>
          <a:off x="3122541" y="216481"/>
          <a:ext cx="1416739" cy="48143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Input-Output</a:t>
          </a:r>
        </a:p>
      </dsp:txBody>
      <dsp:txXfrm>
        <a:off x="3363259" y="216481"/>
        <a:ext cx="935303" cy="481436"/>
      </dsp:txXfrm>
    </dsp:sp>
    <dsp:sp modelId="{D7AFE997-C092-4C46-B758-FF599E9195F9}">
      <dsp:nvSpPr>
        <dsp:cNvPr id="0" name=""/>
        <dsp:cNvSpPr/>
      </dsp:nvSpPr>
      <dsp:spPr>
        <a:xfrm>
          <a:off x="4323616" y="234869"/>
          <a:ext cx="1848508" cy="48143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 Programing</a:t>
          </a:r>
        </a:p>
      </dsp:txBody>
      <dsp:txXfrm>
        <a:off x="4564334" y="234869"/>
        <a:ext cx="1367072" cy="481436"/>
      </dsp:txXfrm>
    </dsp:sp>
    <dsp:sp modelId="{F3AD585C-3DBC-461B-B05C-00B5D8BA2F44}">
      <dsp:nvSpPr>
        <dsp:cNvPr id="0" name=""/>
        <dsp:cNvSpPr/>
      </dsp:nvSpPr>
      <dsp:spPr>
        <a:xfrm>
          <a:off x="5921608" y="243228"/>
          <a:ext cx="2362531" cy="48143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Structural Macroeconometric</a:t>
          </a:r>
        </a:p>
      </dsp:txBody>
      <dsp:txXfrm>
        <a:off x="6162326" y="243228"/>
        <a:ext cx="1881095" cy="481436"/>
      </dsp:txXfrm>
    </dsp:sp>
    <dsp:sp modelId="{749F36D3-A539-451D-B2D2-4ABF81DAB50A}">
      <dsp:nvSpPr>
        <dsp:cNvPr id="0" name=""/>
        <dsp:cNvSpPr/>
      </dsp:nvSpPr>
      <dsp:spPr>
        <a:xfrm>
          <a:off x="8025357" y="262289"/>
          <a:ext cx="1650623" cy="4814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DSGE</a:t>
          </a:r>
        </a:p>
      </dsp:txBody>
      <dsp:txXfrm>
        <a:off x="8266075" y="262289"/>
        <a:ext cx="1169187" cy="481436"/>
      </dsp:txXfrm>
    </dsp:sp>
    <dsp:sp modelId="{1C9F88F0-D509-48D2-BFAF-31F7A8F6694B}">
      <dsp:nvSpPr>
        <dsp:cNvPr id="0" name=""/>
        <dsp:cNvSpPr/>
      </dsp:nvSpPr>
      <dsp:spPr>
        <a:xfrm>
          <a:off x="9415666" y="270973"/>
          <a:ext cx="1169134" cy="48143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CGE</a:t>
          </a:r>
        </a:p>
      </dsp:txBody>
      <dsp:txXfrm>
        <a:off x="9656384" y="270973"/>
        <a:ext cx="687698" cy="481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9D7C5-0A7F-4633-BD81-A6C6D2B5688B}">
      <dsp:nvSpPr>
        <dsp:cNvPr id="0" name=""/>
        <dsp:cNvSpPr/>
      </dsp:nvSpPr>
      <dsp:spPr>
        <a:xfrm>
          <a:off x="0" y="184065"/>
          <a:ext cx="868680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1455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Expenditure accounts: Y=C+I+G+ (X-M)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Current Account of Balance of Payments: X, M and net income payments</a:t>
          </a:r>
        </a:p>
      </dsp:txBody>
      <dsp:txXfrm>
        <a:off x="0" y="184065"/>
        <a:ext cx="8686800" cy="918225"/>
      </dsp:txXfrm>
    </dsp:sp>
    <dsp:sp modelId="{38DF5B02-3341-4BE7-B73A-48002501BBAD}">
      <dsp:nvSpPr>
        <dsp:cNvPr id="0" name=""/>
        <dsp:cNvSpPr/>
      </dsp:nvSpPr>
      <dsp:spPr>
        <a:xfrm>
          <a:off x="434340" y="21705"/>
          <a:ext cx="6080760" cy="324720"/>
        </a:xfrm>
        <a:prstGeom prst="roundRect">
          <a:avLst/>
        </a:prstGeom>
        <a:solidFill>
          <a:srgbClr val="21455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GDP by Expenditure</a:t>
          </a:r>
        </a:p>
      </dsp:txBody>
      <dsp:txXfrm>
        <a:off x="450192" y="37557"/>
        <a:ext cx="6049056" cy="293016"/>
      </dsp:txXfrm>
    </dsp:sp>
    <dsp:sp modelId="{D25EE9DC-0AE7-49BE-A278-1B49D46730D4}">
      <dsp:nvSpPr>
        <dsp:cNvPr id="0" name=""/>
        <dsp:cNvSpPr/>
      </dsp:nvSpPr>
      <dsp:spPr>
        <a:xfrm>
          <a:off x="0" y="1324050"/>
          <a:ext cx="868680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F839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Agriculture, Industry, Services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Level of detail depends on data availability</a:t>
          </a:r>
        </a:p>
      </dsp:txBody>
      <dsp:txXfrm>
        <a:off x="0" y="1324050"/>
        <a:ext cx="8686800" cy="918225"/>
      </dsp:txXfrm>
    </dsp:sp>
    <dsp:sp modelId="{9A583F1E-A6F7-47B0-9F08-348A371BF5C3}">
      <dsp:nvSpPr>
        <dsp:cNvPr id="0" name=""/>
        <dsp:cNvSpPr/>
      </dsp:nvSpPr>
      <dsp:spPr>
        <a:xfrm>
          <a:off x="434340" y="1161690"/>
          <a:ext cx="6080760" cy="324720"/>
        </a:xfrm>
        <a:prstGeom prst="roundRect">
          <a:avLst/>
        </a:prstGeom>
        <a:solidFill>
          <a:srgbClr val="2F839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GDP by Industry</a:t>
          </a:r>
        </a:p>
      </dsp:txBody>
      <dsp:txXfrm>
        <a:off x="450192" y="1177542"/>
        <a:ext cx="6049056" cy="293016"/>
      </dsp:txXfrm>
    </dsp:sp>
    <dsp:sp modelId="{E486639C-0740-4A4F-88A1-BE0F32526743}">
      <dsp:nvSpPr>
        <dsp:cNvPr id="0" name=""/>
        <dsp:cNvSpPr/>
      </dsp:nvSpPr>
      <dsp:spPr>
        <a:xfrm>
          <a:off x="0" y="2464035"/>
          <a:ext cx="86868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798A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Revenue sources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Expenditure pattern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Government debt/asset holdings</a:t>
          </a:r>
        </a:p>
      </dsp:txBody>
      <dsp:txXfrm>
        <a:off x="0" y="2464035"/>
        <a:ext cx="8686800" cy="1212750"/>
      </dsp:txXfrm>
    </dsp:sp>
    <dsp:sp modelId="{EA2C2385-EB63-44AA-8A85-848603FB2980}">
      <dsp:nvSpPr>
        <dsp:cNvPr id="0" name=""/>
        <dsp:cNvSpPr/>
      </dsp:nvSpPr>
      <dsp:spPr>
        <a:xfrm>
          <a:off x="434340" y="2301675"/>
          <a:ext cx="6080760" cy="324720"/>
        </a:xfrm>
        <a:prstGeom prst="roundRect">
          <a:avLst/>
        </a:prstGeom>
        <a:solidFill>
          <a:srgbClr val="3798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Government Fiscal Accounts</a:t>
          </a:r>
        </a:p>
      </dsp:txBody>
      <dsp:txXfrm>
        <a:off x="450192" y="2317527"/>
        <a:ext cx="6049056" cy="293016"/>
      </dsp:txXfrm>
    </dsp:sp>
    <dsp:sp modelId="{C691C220-CD5E-46E3-B3F9-367617A360CD}">
      <dsp:nvSpPr>
        <dsp:cNvPr id="0" name=""/>
        <dsp:cNvSpPr/>
      </dsp:nvSpPr>
      <dsp:spPr>
        <a:xfrm>
          <a:off x="0" y="3898545"/>
          <a:ext cx="8686800" cy="148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1AAC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Employment by industry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Real Wages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Relative prices e.g. the price of agricultural commodities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455B"/>
              </a:solidFill>
            </a:rPr>
            <a:t>Household consumption patterns</a:t>
          </a:r>
        </a:p>
      </dsp:txBody>
      <dsp:txXfrm>
        <a:off x="0" y="3898545"/>
        <a:ext cx="8686800" cy="1489950"/>
      </dsp:txXfrm>
    </dsp:sp>
    <dsp:sp modelId="{08CDC3EB-508E-401F-ADB6-D34DD7F33BE4}">
      <dsp:nvSpPr>
        <dsp:cNvPr id="0" name=""/>
        <dsp:cNvSpPr/>
      </dsp:nvSpPr>
      <dsp:spPr>
        <a:xfrm>
          <a:off x="434340" y="3736185"/>
          <a:ext cx="6080760" cy="324720"/>
        </a:xfrm>
        <a:prstGeom prst="roundRect">
          <a:avLst/>
        </a:prstGeom>
        <a:solidFill>
          <a:srgbClr val="41AA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Other</a:t>
          </a:r>
        </a:p>
      </dsp:txBody>
      <dsp:txXfrm>
        <a:off x="450192" y="3752037"/>
        <a:ext cx="604905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02F72-8D00-448E-AA9F-C6F39AFB8554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BDAAA-511C-4F9F-9FFA-A9ED7927B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8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494"/>
            <a:fld id="{E9B47CF9-50F8-4331-9AD1-9673E84DF3B4}" type="slidenum">
              <a:rPr lang="en-US"/>
              <a:pPr defTabSz="913494"/>
              <a:t>1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494"/>
            <a:fld id="{E9B47CF9-50F8-4331-9AD1-9673E84DF3B4}" type="slidenum">
              <a:rPr lang="en-US"/>
              <a:pPr defTabSz="913494"/>
              <a:t>2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6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494"/>
            <a:fld id="{E9B47CF9-50F8-4331-9AD1-9673E84DF3B4}" type="slidenum">
              <a:rPr lang="en-US"/>
              <a:pPr defTabSz="913494"/>
              <a:t>10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8BEA6-957E-42B1-B235-140AD223BFC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1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DAAA-511C-4F9F-9FFA-A9ED7927B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DAAA-511C-4F9F-9FFA-A9ED7927B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DAAA-511C-4F9F-9FFA-A9ED7927BE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DAAA-511C-4F9F-9FFA-A9ED7927B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9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BA5A-C24A-46BD-9F87-33EBE3F3CF98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6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5145-2FB3-4E65-A43B-62754BB7B91E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6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54A4-A1E7-4C9B-A002-DB08EB57BBF6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6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3pPr marL="361950" indent="-3619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09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3C4-9EEF-456D-AE01-C3362712D165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5D59-1990-43AA-AA20-434BDA8AFCD5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6973-27C9-427F-B8F9-3C5DCEB5ACB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4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857E-D11A-4632-B645-69E8AC76E740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5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0BDE-0298-4BA2-8216-452F478914D8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5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DFA3-FD49-4F0D-89CC-9668503405A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177D-1EE2-4C3A-A4A3-0C844A68A78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AC1-224E-497B-BDDA-80499D8F1F79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888B-97CC-48BF-A8E7-299041F196D9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493D-D2C8-4739-9D7B-0B076F6BC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9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1828800" y="2209800"/>
            <a:ext cx="85344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CGE models</a:t>
            </a:r>
          </a:p>
          <a:p>
            <a:pPr>
              <a:spcBef>
                <a:spcPts val="1200"/>
              </a:spcBef>
            </a:pPr>
            <a:br>
              <a:rPr lang="en-US" sz="14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200"/>
              </a:spcBef>
            </a:pP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2700" dirty="0">
                <a:solidFill>
                  <a:schemeClr val="tx2"/>
                </a:solidFill>
              </a:rPr>
            </a:br>
            <a:br>
              <a:rPr lang="en-US" sz="3600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1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1828800" y="2209800"/>
            <a:ext cx="85344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CGE models</a:t>
            </a:r>
          </a:p>
          <a:p>
            <a:pPr>
              <a:spcBef>
                <a:spcPts val="1200"/>
              </a:spcBef>
            </a:pPr>
            <a:br>
              <a:rPr lang="en-US" sz="14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bg1"/>
                </a:solidFill>
              </a:rPr>
              <a:t>a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2700" dirty="0">
                <a:solidFill>
                  <a:schemeClr val="tx2"/>
                </a:solidFill>
              </a:rPr>
            </a:br>
            <a:br>
              <a:rPr lang="en-US" sz="3600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8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0" y="253426"/>
            <a:ext cx="9144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CGE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342900" lvl="2" indent="-342900"/>
            <a:r>
              <a:rPr lang="en-US" sz="3200" dirty="0">
                <a:solidFill>
                  <a:srgbClr val="21455B"/>
                </a:solidFill>
              </a:rPr>
              <a:t>Computable General Equilibrium models capture the interactions between economic agents (e.g. households, firms, governments and external sector) in a simplified way</a:t>
            </a:r>
          </a:p>
          <a:p>
            <a:pPr marL="342900" lvl="2" indent="-342900"/>
            <a:r>
              <a:rPr lang="en-US" sz="3200" dirty="0">
                <a:solidFill>
                  <a:srgbClr val="21455B"/>
                </a:solidFill>
              </a:rPr>
              <a:t>Provide a snapshot of the economy in equilibrium where all agents are maximizing their utility/profit subject to constraints and markets clear</a:t>
            </a:r>
            <a:endParaRPr lang="en-US" sz="2800" dirty="0">
              <a:solidFill>
                <a:srgbClr val="21455B"/>
              </a:solidFill>
            </a:endParaRPr>
          </a:p>
          <a:p>
            <a:pPr marL="342900" lvl="2" indent="-342900"/>
            <a:r>
              <a:rPr lang="en-US" sz="3200" dirty="0">
                <a:solidFill>
                  <a:srgbClr val="21455B"/>
                </a:solidFill>
              </a:rPr>
              <a:t>Supply-side dominates; size of economy determined by the factors of production</a:t>
            </a:r>
          </a:p>
          <a:p>
            <a:pPr marL="342900" lvl="2" indent="-342900"/>
            <a:r>
              <a:rPr lang="en-US" sz="3200" dirty="0">
                <a:solidFill>
                  <a:srgbClr val="21455B"/>
                </a:solidFill>
              </a:rPr>
              <a:t>Usually run on specialized software: GAMS or </a:t>
            </a:r>
            <a:r>
              <a:rPr lang="en-US" sz="3200" dirty="0" err="1">
                <a:solidFill>
                  <a:srgbClr val="21455B"/>
                </a:solidFill>
              </a:rPr>
              <a:t>Gempack</a:t>
            </a:r>
            <a:endParaRPr lang="en-US" sz="3200" dirty="0">
              <a:solidFill>
                <a:srgbClr val="2145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7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DE6E4B"/>
                </a:solidFill>
              </a:rPr>
              <a:t>Flow of Payments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816080" y="1408094"/>
            <a:ext cx="136815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Households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16080" y="3069896"/>
            <a:ext cx="140009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Government</a:t>
            </a:r>
          </a:p>
          <a:p>
            <a:pPr algn="ctr"/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816080" y="4941169"/>
            <a:ext cx="1368152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Rest of World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9048328" y="3429000"/>
            <a:ext cx="1368152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Private Capital Account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935760" y="4653136"/>
            <a:ext cx="1368152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Domestic Commodity Markets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135560" y="4288414"/>
            <a:ext cx="13681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Activities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775520" y="1268761"/>
            <a:ext cx="136815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Factor Markets</a:t>
            </a:r>
          </a:p>
        </p:txBody>
      </p:sp>
      <p:cxnSp>
        <p:nvCxnSpPr>
          <p:cNvPr id="12" name="11 Conector recto de flecha"/>
          <p:cNvCxnSpPr>
            <a:stCxn id="10" idx="3"/>
            <a:endCxn id="4" idx="1"/>
          </p:cNvCxnSpPr>
          <p:nvPr/>
        </p:nvCxnSpPr>
        <p:spPr>
          <a:xfrm>
            <a:off x="3143672" y="1591926"/>
            <a:ext cx="3672408" cy="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935760" y="126876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domestic wages and rents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2350424" y="1916832"/>
            <a:ext cx="1161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991544" y="2348880"/>
            <a:ext cx="400110" cy="12961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factor demand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2639616" y="479715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2639616" y="537321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423592" y="537321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domestic demand</a:t>
            </a:r>
          </a:p>
        </p:txBody>
      </p:sp>
      <p:cxnSp>
        <p:nvCxnSpPr>
          <p:cNvPr id="27" name="26 Conector recto"/>
          <p:cNvCxnSpPr/>
          <p:nvPr/>
        </p:nvCxnSpPr>
        <p:spPr>
          <a:xfrm flipV="1">
            <a:off x="2495600" y="39330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2495600" y="3933056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423592" y="3625279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intermediate input demand</a:t>
            </a:r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4151784" y="393305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H="1">
            <a:off x="4655840" y="1772816"/>
            <a:ext cx="21602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4655840" y="1772816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295800" y="1916832"/>
            <a:ext cx="400110" cy="1800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private consumption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5159896" y="3409256"/>
            <a:ext cx="151216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gov cons and inv</a:t>
            </a:r>
          </a:p>
        </p:txBody>
      </p:sp>
      <p:cxnSp>
        <p:nvCxnSpPr>
          <p:cNvPr id="49" name="48 Conector recto"/>
          <p:cNvCxnSpPr/>
          <p:nvPr/>
        </p:nvCxnSpPr>
        <p:spPr>
          <a:xfrm flipH="1">
            <a:off x="5087888" y="3717032"/>
            <a:ext cx="172819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5087888" y="3717032"/>
            <a:ext cx="0" cy="9361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4799856" y="3284984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4799856" y="3284984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231904" y="299695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indir taxes</a:t>
            </a:r>
          </a:p>
        </p:txBody>
      </p:sp>
      <p:cxnSp>
        <p:nvCxnSpPr>
          <p:cNvPr id="60" name="59 Conector recto"/>
          <p:cNvCxnSpPr/>
          <p:nvPr/>
        </p:nvCxnSpPr>
        <p:spPr>
          <a:xfrm>
            <a:off x="1919536" y="1916832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1919536" y="6309320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 flipV="1">
            <a:off x="7968208" y="558924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1919536" y="630932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foreign wages and rents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6528049" y="1916832"/>
            <a:ext cx="384721" cy="11521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300" dirty="0"/>
              <a:t>trnsfr+interest</a:t>
            </a:r>
          </a:p>
        </p:txBody>
      </p:sp>
      <p:cxnSp>
        <p:nvCxnSpPr>
          <p:cNvPr id="80" name="79 Conector recto de flecha"/>
          <p:cNvCxnSpPr/>
          <p:nvPr/>
        </p:nvCxnSpPr>
        <p:spPr>
          <a:xfrm flipV="1">
            <a:off x="6888088" y="1916832"/>
            <a:ext cx="0" cy="11521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4" idx="2"/>
            <a:endCxn id="5" idx="0"/>
          </p:cNvCxnSpPr>
          <p:nvPr/>
        </p:nvCxnSpPr>
        <p:spPr>
          <a:xfrm>
            <a:off x="7500157" y="1777426"/>
            <a:ext cx="15969" cy="1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36050" y="1916832"/>
            <a:ext cx="400110" cy="11521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dir taxes</a:t>
            </a:r>
          </a:p>
        </p:txBody>
      </p:sp>
      <p:cxnSp>
        <p:nvCxnSpPr>
          <p:cNvPr id="85" name="84 Conector recto"/>
          <p:cNvCxnSpPr/>
          <p:nvPr/>
        </p:nvCxnSpPr>
        <p:spPr>
          <a:xfrm>
            <a:off x="8184232" y="5229200"/>
            <a:ext cx="3600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 flipV="1">
            <a:off x="8544272" y="1772816"/>
            <a:ext cx="0" cy="34563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flipH="1">
            <a:off x="8184232" y="17728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8216170" y="2204864"/>
            <a:ext cx="400110" cy="21602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trnsfr-interest</a:t>
            </a:r>
          </a:p>
        </p:txBody>
      </p:sp>
      <p:cxnSp>
        <p:nvCxnSpPr>
          <p:cNvPr id="96" name="95 Conector recto"/>
          <p:cNvCxnSpPr/>
          <p:nvPr/>
        </p:nvCxnSpPr>
        <p:spPr>
          <a:xfrm>
            <a:off x="8184232" y="5373216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 flipV="1">
            <a:off x="10272464" y="436510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101 CuadroTexto"/>
          <p:cNvSpPr txBox="1"/>
          <p:nvPr/>
        </p:nvSpPr>
        <p:spPr>
          <a:xfrm>
            <a:off x="9872354" y="4581128"/>
            <a:ext cx="400110" cy="5760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FDI</a:t>
            </a:r>
          </a:p>
        </p:txBody>
      </p:sp>
      <p:cxnSp>
        <p:nvCxnSpPr>
          <p:cNvPr id="104" name="103 Conector recto"/>
          <p:cNvCxnSpPr/>
          <p:nvPr/>
        </p:nvCxnSpPr>
        <p:spPr>
          <a:xfrm>
            <a:off x="9264352" y="4365104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H="1">
            <a:off x="4223792" y="6669360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/>
          <p:nvPr/>
        </p:nvCxnSpPr>
        <p:spPr>
          <a:xfrm flipV="1">
            <a:off x="4223792" y="5589240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CuadroTexto"/>
          <p:cNvSpPr txBox="1"/>
          <p:nvPr/>
        </p:nvSpPr>
        <p:spPr>
          <a:xfrm>
            <a:off x="4943872" y="638132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  investment</a:t>
            </a:r>
          </a:p>
        </p:txBody>
      </p:sp>
      <p:sp>
        <p:nvSpPr>
          <p:cNvPr id="110" name="109 CuadroTexto"/>
          <p:cNvSpPr txBox="1"/>
          <p:nvPr/>
        </p:nvSpPr>
        <p:spPr>
          <a:xfrm>
            <a:off x="6199946" y="3861048"/>
            <a:ext cx="400110" cy="11521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trnsfr-interest</a:t>
            </a:r>
          </a:p>
        </p:txBody>
      </p:sp>
      <p:cxnSp>
        <p:nvCxnSpPr>
          <p:cNvPr id="114" name="113 Conector recto de flecha"/>
          <p:cNvCxnSpPr/>
          <p:nvPr/>
        </p:nvCxnSpPr>
        <p:spPr>
          <a:xfrm>
            <a:off x="5303912" y="551723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5447928" y="522920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imports</a:t>
            </a:r>
          </a:p>
        </p:txBody>
      </p:sp>
      <p:cxnSp>
        <p:nvCxnSpPr>
          <p:cNvPr id="117" name="116 Conector recto"/>
          <p:cNvCxnSpPr/>
          <p:nvPr/>
        </p:nvCxnSpPr>
        <p:spPr>
          <a:xfrm>
            <a:off x="7032104" y="5589240"/>
            <a:ext cx="0" cy="5040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118 Conector recto"/>
          <p:cNvCxnSpPr/>
          <p:nvPr/>
        </p:nvCxnSpPr>
        <p:spPr>
          <a:xfrm flipH="1">
            <a:off x="2279576" y="6093296"/>
            <a:ext cx="4752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120 Conector recto de flecha"/>
          <p:cNvCxnSpPr/>
          <p:nvPr/>
        </p:nvCxnSpPr>
        <p:spPr>
          <a:xfrm flipV="1">
            <a:off x="2279576" y="4797152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121 CuadroTexto"/>
          <p:cNvSpPr txBox="1"/>
          <p:nvPr/>
        </p:nvSpPr>
        <p:spPr>
          <a:xfrm>
            <a:off x="5591944" y="580526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exports</a:t>
            </a:r>
          </a:p>
        </p:txBody>
      </p:sp>
      <p:cxnSp>
        <p:nvCxnSpPr>
          <p:cNvPr id="124" name="123 Conector recto"/>
          <p:cNvCxnSpPr/>
          <p:nvPr/>
        </p:nvCxnSpPr>
        <p:spPr>
          <a:xfrm>
            <a:off x="8184232" y="5517232"/>
            <a:ext cx="151216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125 Conector recto de flecha"/>
          <p:cNvCxnSpPr/>
          <p:nvPr/>
        </p:nvCxnSpPr>
        <p:spPr>
          <a:xfrm flipV="1">
            <a:off x="9696400" y="436510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9296290" y="4509120"/>
            <a:ext cx="400110" cy="7920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lending</a:t>
            </a:r>
          </a:p>
        </p:txBody>
      </p:sp>
      <p:sp>
        <p:nvSpPr>
          <p:cNvPr id="131" name="130 CuadroTexto"/>
          <p:cNvSpPr txBox="1"/>
          <p:nvPr/>
        </p:nvSpPr>
        <p:spPr>
          <a:xfrm>
            <a:off x="7640106" y="3933056"/>
            <a:ext cx="400110" cy="11521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lending</a:t>
            </a:r>
          </a:p>
        </p:txBody>
      </p:sp>
      <p:cxnSp>
        <p:nvCxnSpPr>
          <p:cNvPr id="133" name="132 Conector recto de flecha"/>
          <p:cNvCxnSpPr/>
          <p:nvPr/>
        </p:nvCxnSpPr>
        <p:spPr>
          <a:xfrm flipV="1">
            <a:off x="8040216" y="400506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134 Conector recto de flecha"/>
          <p:cNvCxnSpPr/>
          <p:nvPr/>
        </p:nvCxnSpPr>
        <p:spPr>
          <a:xfrm>
            <a:off x="7896200" y="1916832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6" name="135 CuadroTexto"/>
          <p:cNvSpPr txBox="1"/>
          <p:nvPr/>
        </p:nvSpPr>
        <p:spPr>
          <a:xfrm>
            <a:off x="7568098" y="1916832"/>
            <a:ext cx="400110" cy="11521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lending</a:t>
            </a:r>
          </a:p>
        </p:txBody>
      </p:sp>
      <p:cxnSp>
        <p:nvCxnSpPr>
          <p:cNvPr id="145" name="144 Conector recto"/>
          <p:cNvCxnSpPr/>
          <p:nvPr/>
        </p:nvCxnSpPr>
        <p:spPr>
          <a:xfrm>
            <a:off x="8184232" y="1628800"/>
            <a:ext cx="158417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9768408" y="1628800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8" name="147 CuadroTexto"/>
          <p:cNvSpPr txBox="1"/>
          <p:nvPr/>
        </p:nvSpPr>
        <p:spPr>
          <a:xfrm>
            <a:off x="8216170" y="1321024"/>
            <a:ext cx="245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 investment financing</a:t>
            </a:r>
          </a:p>
        </p:txBody>
      </p:sp>
      <p:cxnSp>
        <p:nvCxnSpPr>
          <p:cNvPr id="195" name="194 Conector recto"/>
          <p:cNvCxnSpPr/>
          <p:nvPr/>
        </p:nvCxnSpPr>
        <p:spPr>
          <a:xfrm flipH="1">
            <a:off x="6600056" y="5013176"/>
            <a:ext cx="2160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196 Conector recto"/>
          <p:cNvCxnSpPr/>
          <p:nvPr/>
        </p:nvCxnSpPr>
        <p:spPr>
          <a:xfrm flipV="1">
            <a:off x="6600056" y="3861048"/>
            <a:ext cx="0" cy="11521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198 Conector recto de flecha"/>
          <p:cNvCxnSpPr/>
          <p:nvPr/>
        </p:nvCxnSpPr>
        <p:spPr>
          <a:xfrm>
            <a:off x="6600056" y="386104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4 CuadroTexto">
            <a:extLst>
              <a:ext uri="{FF2B5EF4-FFF2-40B4-BE49-F238E27FC236}">
                <a16:creationId xmlns:a16="http://schemas.microsoft.com/office/drawing/2014/main" id="{870201C1-1F84-4D21-BE0A-7647AC1EDBC6}"/>
              </a:ext>
            </a:extLst>
          </p:cNvPr>
          <p:cNvSpPr txBox="1"/>
          <p:nvPr/>
        </p:nvSpPr>
        <p:spPr>
          <a:xfrm>
            <a:off x="10072409" y="643896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Lofgren et al </a:t>
            </a:r>
          </a:p>
        </p:txBody>
      </p:sp>
    </p:spTree>
    <p:extLst>
      <p:ext uri="{BB962C8B-B14F-4D97-AF65-F5344CB8AC3E}">
        <p14:creationId xmlns:p14="http://schemas.microsoft.com/office/powerpoint/2010/main" val="33436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  <p:bldP spid="18" grpId="0"/>
      <p:bldP spid="25" grpId="0"/>
      <p:bldP spid="30" grpId="0"/>
      <p:bldP spid="47" grpId="0"/>
      <p:bldP spid="48" grpId="0"/>
      <p:bldP spid="58" grpId="0"/>
      <p:bldP spid="65" grpId="0"/>
      <p:bldP spid="74" grpId="0"/>
      <p:bldP spid="83" grpId="0"/>
      <p:bldP spid="93" grpId="0"/>
      <p:bldP spid="102" grpId="0"/>
      <p:bldP spid="109" grpId="0"/>
      <p:bldP spid="110" grpId="0"/>
      <p:bldP spid="115" grpId="0"/>
      <p:bldP spid="122" grpId="0"/>
      <p:bldP spid="130" grpId="0"/>
      <p:bldP spid="131" grpId="0"/>
      <p:bldP spid="136" grpId="0"/>
      <p:bldP spid="148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304800"/>
            <a:ext cx="1220724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CGE Outputs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3612696"/>
              </p:ext>
            </p:extLst>
          </p:nvPr>
        </p:nvGraphicFramePr>
        <p:xfrm>
          <a:off x="1828800" y="12192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514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850" y="26035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CGE models can help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7200" y="1371600"/>
            <a:ext cx="11430000" cy="5181600"/>
          </a:xfrm>
        </p:spPr>
        <p:txBody>
          <a:bodyPr>
            <a:normAutofit fontScale="77500" lnSpcReduction="20000"/>
          </a:bodyPr>
          <a:lstStyle/>
          <a:p>
            <a:pPr marL="342900" lvl="2" indent="-342900"/>
            <a:r>
              <a:rPr lang="en-US" sz="3200" dirty="0">
                <a:solidFill>
                  <a:srgbClr val="21455B"/>
                </a:solidFill>
              </a:rPr>
              <a:t>CGE models are well suited for estimating the economy-wide effects of policy reforms</a:t>
            </a:r>
          </a:p>
          <a:p>
            <a:pPr marL="1238250" lvl="3" indent="-381000">
              <a:spcAft>
                <a:spcPts val="600"/>
              </a:spcAft>
            </a:pPr>
            <a:r>
              <a:rPr lang="en-US" sz="2800" dirty="0">
                <a:solidFill>
                  <a:srgbClr val="21455B"/>
                </a:solidFill>
              </a:rPr>
              <a:t>Estimates the direct and indirect or flow-on effects of the policy change. E.g. removing a subsidy leads to more revenue and how this revenue is spent has different economic consequences</a:t>
            </a:r>
          </a:p>
          <a:p>
            <a:pPr marL="1238250" lvl="3" indent="-381000">
              <a:spcAft>
                <a:spcPts val="600"/>
              </a:spcAft>
            </a:pPr>
            <a:r>
              <a:rPr lang="en-US" sz="2800" dirty="0">
                <a:solidFill>
                  <a:srgbClr val="21455B"/>
                </a:solidFill>
              </a:rPr>
              <a:t>Captures how the long-term structure of the economy changes in response to government policy</a:t>
            </a:r>
          </a:p>
          <a:p>
            <a:pPr marL="342900" lvl="2" indent="-342900">
              <a:spcAft>
                <a:spcPts val="600"/>
              </a:spcAft>
            </a:pPr>
            <a:r>
              <a:rPr lang="en-US" sz="3200" dirty="0">
                <a:solidFill>
                  <a:srgbClr val="21455B"/>
                </a:solidFill>
              </a:rPr>
              <a:t>Can be used to </a:t>
            </a:r>
            <a:r>
              <a:rPr lang="en-US" sz="3200" dirty="0" err="1">
                <a:solidFill>
                  <a:srgbClr val="21455B"/>
                </a:solidFill>
              </a:rPr>
              <a:t>analyse</a:t>
            </a:r>
            <a:r>
              <a:rPr lang="en-US" sz="3200" dirty="0">
                <a:solidFill>
                  <a:srgbClr val="21455B"/>
                </a:solidFill>
              </a:rPr>
              <a:t> distributional effects when combined with a microsimulation module</a:t>
            </a:r>
          </a:p>
          <a:p>
            <a:pPr marL="1238250" lvl="3" indent="-381000">
              <a:spcAft>
                <a:spcPts val="600"/>
              </a:spcAft>
            </a:pPr>
            <a:r>
              <a:rPr lang="en-US" sz="2800" dirty="0">
                <a:solidFill>
                  <a:srgbClr val="21455B"/>
                </a:solidFill>
              </a:rPr>
              <a:t>E.g. how will the income and welfare of a rural, low income household be affected? </a:t>
            </a:r>
          </a:p>
          <a:p>
            <a:pPr marL="0" lvl="2" indent="-381000">
              <a:spcAft>
                <a:spcPts val="600"/>
              </a:spcAft>
            </a:pPr>
            <a:r>
              <a:rPr lang="en-US" sz="3200" dirty="0">
                <a:solidFill>
                  <a:srgbClr val="21455B"/>
                </a:solidFill>
              </a:rPr>
              <a:t>Models are customized to the needs of policy analysts</a:t>
            </a:r>
          </a:p>
          <a:p>
            <a:pPr marL="1238250" lvl="3" indent="-381000">
              <a:spcAft>
                <a:spcPts val="600"/>
              </a:spcAft>
            </a:pPr>
            <a:r>
              <a:rPr lang="en-US" sz="2800" dirty="0">
                <a:solidFill>
                  <a:srgbClr val="21455B"/>
                </a:solidFill>
              </a:rPr>
              <a:t>Sectoral detail</a:t>
            </a:r>
          </a:p>
          <a:p>
            <a:pPr marL="1238250" lvl="3" indent="-381000">
              <a:spcAft>
                <a:spcPts val="600"/>
              </a:spcAft>
            </a:pPr>
            <a:r>
              <a:rPr lang="en-US" sz="2800" dirty="0">
                <a:solidFill>
                  <a:srgbClr val="21455B"/>
                </a:solidFill>
              </a:rPr>
              <a:t>Factors of production (e.g. natural resource in oil-rich countries, foreign workers </a:t>
            </a:r>
            <a:r>
              <a:rPr lang="en-US" sz="2800" dirty="0" err="1">
                <a:solidFill>
                  <a:srgbClr val="21455B"/>
                </a:solidFill>
              </a:rPr>
              <a:t>etc</a:t>
            </a:r>
            <a:r>
              <a:rPr lang="en-US" sz="2800" dirty="0">
                <a:solidFill>
                  <a:srgbClr val="21455B"/>
                </a:solidFill>
              </a:rPr>
              <a:t>)</a:t>
            </a:r>
          </a:p>
          <a:p>
            <a:pPr marL="1238250" lvl="3" indent="-381000">
              <a:spcAft>
                <a:spcPts val="600"/>
              </a:spcAft>
            </a:pPr>
            <a:r>
              <a:rPr lang="en-US" sz="2800" dirty="0">
                <a:solidFill>
                  <a:srgbClr val="21455B"/>
                </a:solidFill>
              </a:rPr>
              <a:t>Policy levers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5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07845" y="136813"/>
            <a:ext cx="8591550" cy="80645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 used by government to assess policy and generate debate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8D004-589F-4B52-8039-37A3296F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1295400"/>
            <a:ext cx="7524750" cy="53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3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DDD8C5-5AB0-4BFC-A783-DBB0F7B2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35" y="13447"/>
            <a:ext cx="6735097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27489C-E3C9-462A-9520-41F3EA6F2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732" y="1389574"/>
            <a:ext cx="6400800" cy="548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8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84881" y="3267363"/>
            <a:ext cx="1124712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1828800" y="2209800"/>
            <a:ext cx="85344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models</a:t>
            </a:r>
          </a:p>
          <a:p>
            <a:pPr>
              <a:spcBef>
                <a:spcPts val="1200"/>
              </a:spcBef>
            </a:pPr>
            <a:br>
              <a:rPr lang="en-US" sz="14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bg1"/>
                </a:solidFill>
              </a:rPr>
              <a:t>a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2700" dirty="0">
                <a:solidFill>
                  <a:schemeClr val="tx2"/>
                </a:solidFill>
              </a:rPr>
            </a:br>
            <a:br>
              <a:rPr lang="en-US" sz="3600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0" y="253426"/>
            <a:ext cx="9144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1455B"/>
                </a:solidFill>
              </a:rPr>
              <a:t>Using models often forces us to be clearer about our economic thinking</a:t>
            </a:r>
          </a:p>
          <a:p>
            <a:r>
              <a:rPr lang="en-US" dirty="0">
                <a:solidFill>
                  <a:srgbClr val="21455B"/>
                </a:solidFill>
              </a:rPr>
              <a:t>Can help us quantify the effects we anticipate from a policy change or in the future</a:t>
            </a:r>
          </a:p>
          <a:p>
            <a:r>
              <a:rPr lang="en-US" dirty="0">
                <a:solidFill>
                  <a:srgbClr val="21455B"/>
                </a:solidFill>
              </a:rPr>
              <a:t>Can force us to make our assumptions explicit, and allows us to evaluate the sensitivity of results to different assumptions</a:t>
            </a:r>
          </a:p>
        </p:txBody>
      </p:sp>
    </p:spTree>
    <p:extLst>
      <p:ext uri="{BB962C8B-B14F-4D97-AF65-F5344CB8AC3E}">
        <p14:creationId xmlns:p14="http://schemas.microsoft.com/office/powerpoint/2010/main" val="22621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968" y="1417638"/>
            <a:ext cx="9829800" cy="345916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21455B"/>
                </a:solidFill>
              </a:rPr>
              <a:t>Single-equation </a:t>
            </a:r>
            <a:r>
              <a:rPr lang="en-US" sz="2000" dirty="0">
                <a:solidFill>
                  <a:srgbClr val="21455B"/>
                </a:solidFill>
              </a:rPr>
              <a:t>(MVARs) approaches often best for very short-term analyses / bridge equations</a:t>
            </a:r>
          </a:p>
          <a:p>
            <a:r>
              <a:rPr lang="en-US" sz="2000" b="1" dirty="0">
                <a:solidFill>
                  <a:srgbClr val="21455B"/>
                </a:solidFill>
              </a:rPr>
              <a:t>Input-Output fixed coefficient models</a:t>
            </a:r>
            <a:r>
              <a:rPr lang="en-US" sz="2000" dirty="0">
                <a:solidFill>
                  <a:srgbClr val="21455B"/>
                </a:solidFill>
              </a:rPr>
              <a:t> allow to break out impacts at very detailed level</a:t>
            </a:r>
          </a:p>
          <a:p>
            <a:r>
              <a:rPr lang="en-US" sz="2000" b="1" dirty="0">
                <a:solidFill>
                  <a:srgbClr val="21455B"/>
                </a:solidFill>
              </a:rPr>
              <a:t>Financial Programming models</a:t>
            </a:r>
            <a:r>
              <a:rPr lang="en-US" sz="2000" dirty="0">
                <a:solidFill>
                  <a:srgbClr val="21455B"/>
                </a:solidFill>
              </a:rPr>
              <a:t> allow for significant detail, respect identities may have some limited behavioral qualities</a:t>
            </a:r>
            <a:endParaRPr lang="en-US" sz="2000" b="1" dirty="0">
              <a:solidFill>
                <a:srgbClr val="21455B"/>
              </a:solidFill>
            </a:endParaRPr>
          </a:p>
          <a:p>
            <a:r>
              <a:rPr lang="en-US" sz="2000" b="1" dirty="0">
                <a:solidFill>
                  <a:srgbClr val="21455B"/>
                </a:solidFill>
              </a:rPr>
              <a:t>Macro-econometric</a:t>
            </a:r>
            <a:r>
              <a:rPr lang="en-US" sz="2000" dirty="0">
                <a:solidFill>
                  <a:srgbClr val="21455B"/>
                </a:solidFill>
              </a:rPr>
              <a:t> models suited for short-term judgment-assisted forecasting and macro simulation both at country and global level</a:t>
            </a:r>
          </a:p>
          <a:p>
            <a:r>
              <a:rPr lang="en-US" sz="2000" b="1" dirty="0">
                <a:solidFill>
                  <a:srgbClr val="21455B"/>
                </a:solidFill>
              </a:rPr>
              <a:t>Static CGE models </a:t>
            </a:r>
            <a:r>
              <a:rPr lang="en-US" sz="2000" dirty="0">
                <a:solidFill>
                  <a:srgbClr val="21455B"/>
                </a:solidFill>
              </a:rPr>
              <a:t>allow detailed examination of all-in affects of policy changes (i.e. tax and trade policy changes)</a:t>
            </a:r>
          </a:p>
          <a:p>
            <a:r>
              <a:rPr lang="en-US" sz="2000" b="1" dirty="0">
                <a:solidFill>
                  <a:srgbClr val="21455B"/>
                </a:solidFill>
              </a:rPr>
              <a:t>Recursive Dynamic CGE models, </a:t>
            </a:r>
            <a:r>
              <a:rPr lang="en-US" sz="2000" dirty="0">
                <a:solidFill>
                  <a:srgbClr val="21455B"/>
                </a:solidFill>
              </a:rPr>
              <a:t>as above plus well suited for examining long-term structural questions (China 2030, Climate change)</a:t>
            </a:r>
          </a:p>
          <a:p>
            <a:r>
              <a:rPr lang="en-US" sz="2000" b="1" dirty="0">
                <a:solidFill>
                  <a:srgbClr val="21455B"/>
                </a:solidFill>
              </a:rPr>
              <a:t>Dynamic Stochastic GE</a:t>
            </a:r>
            <a:r>
              <a:rPr lang="en-US" sz="2000" dirty="0">
                <a:solidFill>
                  <a:srgbClr val="21455B"/>
                </a:solidFill>
              </a:rPr>
              <a:t> models good for financial policy simulations (IMF, Central Banks)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33333"/>
            <a:ext cx="12192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problems require different approaches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723900" y="5410200"/>
          <a:ext cx="10668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068" y="6085915"/>
            <a:ext cx="138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Data driven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1364968" y="6390715"/>
            <a:ext cx="9829800" cy="448235"/>
          </a:xfrm>
          <a:prstGeom prst="leftRightArrow">
            <a:avLst/>
          </a:prstGeom>
          <a:gradFill>
            <a:gsLst>
              <a:gs pos="1000">
                <a:schemeClr val="accent1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69519" y="6085915"/>
            <a:ext cx="205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Theoretical purity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028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837"/>
            <a:ext cx="11353800" cy="4983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21455B"/>
                </a:solidFill>
              </a:rPr>
              <a:t>VARS / SVARs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1455B"/>
                </a:solidFill>
              </a:rPr>
              <a:t>Widely used in ad hoc work and short-term data driven forecasting work (Used in IMF WEO; World bank GEP; academic working papers; and journals)</a:t>
            </a:r>
          </a:p>
          <a:p>
            <a:pPr marL="0" indent="0">
              <a:buNone/>
            </a:pPr>
            <a:endParaRPr lang="en-US" sz="2000" dirty="0">
              <a:solidFill>
                <a:srgbClr val="21455B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21455B"/>
                </a:solidFill>
              </a:rPr>
              <a:t>Advantages include: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Low data requirements, relatively easy to estimate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Good short-term forecasting properties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Good dynamic properties (when estimated using HF data)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>
                <a:solidFill>
                  <a:srgbClr val="21455B"/>
                </a:solidFill>
              </a:rPr>
              <a:t>Disadvantages include: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Generally require higher frequency data to be useful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Causality difficult to identify 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Identification restrictions tend to be arbitrary and interpretation of results very sensitive to these</a:t>
            </a:r>
          </a:p>
          <a:p>
            <a:pPr lvl="1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83458"/>
            <a:ext cx="12192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models have different strengths/weaknesses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5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837"/>
            <a:ext cx="11430000" cy="4983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21455B"/>
                </a:solidFill>
              </a:rPr>
              <a:t>Financial Programming models / Input-output models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1455B"/>
                </a:solidFill>
              </a:rPr>
              <a:t>Widely used in weak data environments and for budget planning and macro consistency work (IMF Financial Programming models; World Bank Debt models; WB RMSM-X)</a:t>
            </a:r>
          </a:p>
          <a:p>
            <a:pPr marL="0" indent="0">
              <a:buNone/>
            </a:pPr>
            <a:endParaRPr lang="en-US" sz="2200" dirty="0">
              <a:solidFill>
                <a:srgbClr val="21455B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21455B"/>
                </a:solidFill>
              </a:rPr>
              <a:t>Advantages: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Ensure consistency across modelled economic sectors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Causal chains relatively easily followed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Relatively easy to add detail, low technical requirements from users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>
                <a:solidFill>
                  <a:srgbClr val="21455B"/>
                </a:solidFill>
              </a:rPr>
              <a:t>Disadvantages: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Limited economic logic / behavior – tend to be highly linear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Often excel based which makes them error prone</a:t>
            </a:r>
          </a:p>
          <a:p>
            <a:pPr marL="685800" lvl="1">
              <a:lnSpc>
                <a:spcPct val="110000"/>
              </a:lnSpc>
            </a:pPr>
            <a:r>
              <a:rPr lang="en-US" sz="2200" dirty="0">
                <a:solidFill>
                  <a:srgbClr val="21455B"/>
                </a:solidFill>
              </a:rPr>
              <a:t>Simulation properties tend to be weak due to fixed parameters</a:t>
            </a:r>
          </a:p>
          <a:p>
            <a:pPr lvl="1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83458"/>
            <a:ext cx="12192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models have different strengths/weaknesses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5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963"/>
            <a:ext cx="11506200" cy="5267037"/>
          </a:xfrm>
        </p:spPr>
        <p:txBody>
          <a:bodyPr>
            <a:noAutofit/>
          </a:bodyPr>
          <a:lstStyle/>
          <a:p>
            <a:pPr marL="0" indent="0">
              <a:spcBef>
                <a:spcPts val="480"/>
              </a:spcBef>
              <a:buNone/>
            </a:pPr>
            <a:r>
              <a:rPr lang="en-US" sz="2500" b="1" dirty="0">
                <a:solidFill>
                  <a:srgbClr val="21455B"/>
                </a:solidFill>
              </a:rPr>
              <a:t>Macro-structural models </a:t>
            </a:r>
          </a:p>
          <a:p>
            <a:pPr marL="0" indent="0">
              <a:spcBef>
                <a:spcPts val="480"/>
              </a:spcBef>
              <a:buNone/>
            </a:pPr>
            <a:r>
              <a:rPr lang="en-US" sz="1800" dirty="0">
                <a:solidFill>
                  <a:srgbClr val="21455B"/>
                </a:solidFill>
              </a:rPr>
              <a:t>Widely used to generate short-term forecasts  (IMF: </a:t>
            </a:r>
            <a:r>
              <a:rPr lang="en-US" sz="1800" dirty="0" err="1">
                <a:solidFill>
                  <a:srgbClr val="21455B"/>
                </a:solidFill>
              </a:rPr>
              <a:t>Multimod</a:t>
            </a:r>
            <a:r>
              <a:rPr lang="en-US" sz="1800" dirty="0">
                <a:solidFill>
                  <a:srgbClr val="21455B"/>
                </a:solidFill>
              </a:rPr>
              <a:t>; OECD: Interlink; World Bank MFMod; US Federal Reserve FRB/US model)</a:t>
            </a:r>
          </a:p>
          <a:p>
            <a:pPr marL="0" indent="0">
              <a:spcBef>
                <a:spcPts val="480"/>
              </a:spcBef>
              <a:buNone/>
            </a:pPr>
            <a:endParaRPr lang="en-US" sz="1800" b="1" dirty="0">
              <a:solidFill>
                <a:srgbClr val="21455B"/>
              </a:solidFill>
            </a:endParaRPr>
          </a:p>
          <a:p>
            <a:pPr marL="0" indent="0">
              <a:spcBef>
                <a:spcPts val="480"/>
              </a:spcBef>
              <a:buNone/>
            </a:pPr>
            <a:r>
              <a:rPr lang="en-US" sz="1800" b="1" dirty="0">
                <a:solidFill>
                  <a:srgbClr val="21455B"/>
                </a:solidFill>
              </a:rPr>
              <a:t>Advantages include:</a:t>
            </a:r>
          </a:p>
          <a:p>
            <a:pPr marL="685800" lvl="1">
              <a:spcBef>
                <a:spcPts val="480"/>
              </a:spcBef>
            </a:pPr>
            <a:r>
              <a:rPr lang="en-US" sz="1800" dirty="0">
                <a:solidFill>
                  <a:srgbClr val="21455B"/>
                </a:solidFill>
              </a:rPr>
              <a:t>Interactions and causal chains easily to follow and disentangle</a:t>
            </a:r>
          </a:p>
          <a:p>
            <a:pPr marL="685800" lvl="1">
              <a:spcBef>
                <a:spcPts val="480"/>
              </a:spcBef>
            </a:pPr>
            <a:r>
              <a:rPr lang="en-US" sz="1800" dirty="0">
                <a:solidFill>
                  <a:srgbClr val="21455B"/>
                </a:solidFill>
              </a:rPr>
              <a:t>Historic forecast errors can be used to inform future</a:t>
            </a:r>
          </a:p>
          <a:p>
            <a:pPr marL="685800" lvl="1">
              <a:spcBef>
                <a:spcPts val="480"/>
              </a:spcBef>
            </a:pPr>
            <a:r>
              <a:rPr lang="en-US" sz="1800" dirty="0">
                <a:solidFill>
                  <a:srgbClr val="21455B"/>
                </a:solidFill>
              </a:rPr>
              <a:t>Allow forecasts to incorporate judgment</a:t>
            </a:r>
          </a:p>
          <a:p>
            <a:pPr marL="685800" lvl="1">
              <a:spcBef>
                <a:spcPts val="480"/>
              </a:spcBef>
            </a:pPr>
            <a:r>
              <a:rPr lang="en-US" sz="1800" dirty="0">
                <a:solidFill>
                  <a:srgbClr val="21455B"/>
                </a:solidFill>
              </a:rPr>
              <a:t>Decent inter-temporal tracking (length of time between a shock and full impacts)</a:t>
            </a:r>
          </a:p>
          <a:p>
            <a:pPr marL="685800" lvl="1">
              <a:spcBef>
                <a:spcPts val="480"/>
              </a:spcBef>
            </a:pPr>
            <a:r>
              <a:rPr lang="en-US" sz="1800" dirty="0">
                <a:solidFill>
                  <a:srgbClr val="21455B"/>
                </a:solidFill>
              </a:rPr>
              <a:t>Relatively low data requirements</a:t>
            </a:r>
          </a:p>
          <a:p>
            <a:pPr marL="685800" lvl="1">
              <a:spcBef>
                <a:spcPts val="480"/>
              </a:spcBef>
            </a:pPr>
            <a:r>
              <a:rPr lang="en-US" sz="1800" dirty="0">
                <a:solidFill>
                  <a:srgbClr val="21455B"/>
                </a:solidFill>
              </a:rPr>
              <a:t>Models with structural detail exist, but tend to be top-down rather than bottom up</a:t>
            </a:r>
          </a:p>
          <a:p>
            <a:pPr marL="0" indent="0">
              <a:spcBef>
                <a:spcPts val="480"/>
              </a:spcBef>
              <a:buNone/>
            </a:pPr>
            <a:r>
              <a:rPr lang="en-US" sz="1800" b="1" dirty="0">
                <a:solidFill>
                  <a:srgbClr val="21455B"/>
                </a:solidFill>
              </a:rPr>
              <a:t>Disadvantages include:</a:t>
            </a:r>
          </a:p>
          <a:p>
            <a:pPr marL="685800" lvl="1">
              <a:spcBef>
                <a:spcPts val="480"/>
              </a:spcBef>
            </a:pPr>
            <a:r>
              <a:rPr lang="en-US" sz="1800" dirty="0">
                <a:solidFill>
                  <a:srgbClr val="21455B"/>
                </a:solidFill>
              </a:rPr>
              <a:t>Behavior based on backward-looking regressions (Lucas critique)</a:t>
            </a:r>
          </a:p>
          <a:p>
            <a:pPr marL="685800" lvl="1">
              <a:spcBef>
                <a:spcPts val="480"/>
              </a:spcBef>
            </a:pPr>
            <a:r>
              <a:rPr lang="en-US" sz="1800" dirty="0">
                <a:solidFill>
                  <a:srgbClr val="21455B"/>
                </a:solidFill>
              </a:rPr>
              <a:t>Expectations tend to be irrational</a:t>
            </a:r>
          </a:p>
          <a:p>
            <a:pPr marL="685800" lvl="1">
              <a:spcBef>
                <a:spcPts val="480"/>
              </a:spcBef>
            </a:pPr>
            <a:r>
              <a:rPr lang="en-US" sz="1800" dirty="0">
                <a:solidFill>
                  <a:srgbClr val="21455B"/>
                </a:solidFill>
              </a:rPr>
              <a:t>Theoretical underpinnings not as well established as in other models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83458"/>
            <a:ext cx="12192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models have different strengths/weaknesses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9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962"/>
            <a:ext cx="11582400" cy="5343237"/>
          </a:xfrm>
        </p:spPr>
        <p:txBody>
          <a:bodyPr>
            <a:noAutofit/>
          </a:bodyPr>
          <a:lstStyle/>
          <a:p>
            <a:pPr marL="0" indent="0">
              <a:spcBef>
                <a:spcPts val="480"/>
              </a:spcBef>
              <a:buNone/>
            </a:pPr>
            <a:r>
              <a:rPr lang="en-US" sz="2500" b="1" dirty="0">
                <a:solidFill>
                  <a:srgbClr val="21455B"/>
                </a:solidFill>
              </a:rPr>
              <a:t>Recursive Computable General Equilibrium </a:t>
            </a:r>
          </a:p>
          <a:p>
            <a:pPr marL="0" indent="0">
              <a:spcBef>
                <a:spcPts val="480"/>
              </a:spcBef>
              <a:buNone/>
            </a:pPr>
            <a:r>
              <a:rPr lang="en-US" sz="1900" dirty="0">
                <a:solidFill>
                  <a:srgbClr val="21455B"/>
                </a:solidFill>
              </a:rPr>
              <a:t>Tend to be used for long-term policy analysis (WBG Linkage, ENVISAGE, MAMS; OECD GREEN; GTAP Trade model </a:t>
            </a:r>
            <a:r>
              <a:rPr lang="en-US" sz="1900" dirty="0" err="1">
                <a:solidFill>
                  <a:srgbClr val="21455B"/>
                </a:solidFill>
              </a:rPr>
              <a:t>etc</a:t>
            </a:r>
            <a:r>
              <a:rPr lang="en-US" sz="1900" dirty="0">
                <a:solidFill>
                  <a:srgbClr val="21455B"/>
                </a:solidFill>
              </a:rPr>
              <a:t>)</a:t>
            </a:r>
          </a:p>
          <a:p>
            <a:pPr marL="0" indent="0">
              <a:spcBef>
                <a:spcPts val="480"/>
              </a:spcBef>
              <a:buNone/>
            </a:pPr>
            <a:endParaRPr lang="en-US" sz="1900" dirty="0">
              <a:solidFill>
                <a:srgbClr val="21455B"/>
              </a:solidFill>
            </a:endParaRPr>
          </a:p>
          <a:p>
            <a:pPr marL="0" indent="0">
              <a:spcBef>
                <a:spcPts val="480"/>
              </a:spcBef>
              <a:buNone/>
            </a:pPr>
            <a:r>
              <a:rPr lang="en-US" sz="1900" b="1" dirty="0">
                <a:solidFill>
                  <a:srgbClr val="21455B"/>
                </a:solidFill>
              </a:rPr>
              <a:t>Advantages:</a:t>
            </a:r>
          </a:p>
          <a:p>
            <a:pPr lvl="1">
              <a:spcBef>
                <a:spcPts val="480"/>
              </a:spcBef>
            </a:pPr>
            <a:r>
              <a:rPr lang="en-US" sz="1900" dirty="0">
                <a:solidFill>
                  <a:srgbClr val="21455B"/>
                </a:solidFill>
              </a:rPr>
              <a:t>Scalable, can have very or less detailed structure (derived from NIA input/output tables; GTAP project)</a:t>
            </a:r>
          </a:p>
          <a:p>
            <a:pPr lvl="1">
              <a:spcBef>
                <a:spcPts val="480"/>
              </a:spcBef>
            </a:pPr>
            <a:r>
              <a:rPr lang="en-US" sz="1900" dirty="0">
                <a:solidFill>
                  <a:srgbClr val="21455B"/>
                </a:solidFill>
              </a:rPr>
              <a:t>Computationally efficient </a:t>
            </a:r>
          </a:p>
          <a:p>
            <a:pPr lvl="1">
              <a:spcBef>
                <a:spcPts val="480"/>
              </a:spcBef>
            </a:pPr>
            <a:r>
              <a:rPr lang="en-US" sz="1900" dirty="0">
                <a:solidFill>
                  <a:srgbClr val="21455B"/>
                </a:solidFill>
              </a:rPr>
              <a:t>Allows analysis of how policies can change a country’s economic structure</a:t>
            </a:r>
          </a:p>
          <a:p>
            <a:pPr lvl="1">
              <a:spcBef>
                <a:spcPts val="480"/>
              </a:spcBef>
            </a:pPr>
            <a:r>
              <a:rPr lang="en-US" sz="1900" dirty="0">
                <a:solidFill>
                  <a:srgbClr val="21455B"/>
                </a:solidFill>
              </a:rPr>
              <a:t>Can often illuminate unexpected consequences because of multiple channels of interdependence</a:t>
            </a:r>
          </a:p>
          <a:p>
            <a:pPr marL="57150" indent="0">
              <a:spcBef>
                <a:spcPts val="480"/>
              </a:spcBef>
              <a:buNone/>
            </a:pPr>
            <a:r>
              <a:rPr lang="en-US" sz="1900" b="1" dirty="0">
                <a:solidFill>
                  <a:srgbClr val="21455B"/>
                </a:solidFill>
              </a:rPr>
              <a:t>Disadvantages:</a:t>
            </a:r>
          </a:p>
          <a:p>
            <a:pPr lvl="1">
              <a:spcBef>
                <a:spcPts val="480"/>
              </a:spcBef>
            </a:pPr>
            <a:r>
              <a:rPr lang="en-US" sz="1900" dirty="0">
                <a:solidFill>
                  <a:srgbClr val="21455B"/>
                </a:solidFill>
              </a:rPr>
              <a:t>Relatively heavy data requirements </a:t>
            </a:r>
          </a:p>
          <a:p>
            <a:pPr lvl="1">
              <a:spcBef>
                <a:spcPts val="480"/>
              </a:spcBef>
            </a:pPr>
            <a:r>
              <a:rPr lang="en-US" sz="1900" dirty="0">
                <a:solidFill>
                  <a:srgbClr val="21455B"/>
                </a:solidFill>
              </a:rPr>
              <a:t>Calibrated and imposed (drawn from literature) behavioral coefficients rather than estimated </a:t>
            </a:r>
          </a:p>
          <a:p>
            <a:pPr lvl="1">
              <a:spcBef>
                <a:spcPts val="480"/>
              </a:spcBef>
            </a:pPr>
            <a:r>
              <a:rPr lang="en-US" sz="1900" dirty="0">
                <a:solidFill>
                  <a:srgbClr val="21455B"/>
                </a:solidFill>
              </a:rPr>
              <a:t>Not really suited for cyclical analysis / shocks – although  models can be built that explicitly include cyclical behavior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283458"/>
            <a:ext cx="12192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models have different strengths/weaknesses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837"/>
            <a:ext cx="11049000" cy="5059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21455B"/>
                </a:solidFill>
              </a:rPr>
              <a:t>Dynamic Stochastic General Equilibrium </a:t>
            </a:r>
            <a:r>
              <a:rPr lang="en-US" sz="2900" dirty="0">
                <a:solidFill>
                  <a:srgbClr val="21455B"/>
                </a:solidFill>
              </a:rPr>
              <a:t>models (various country-level IMF papers; G-Cubed) </a:t>
            </a:r>
          </a:p>
          <a:p>
            <a:pPr marL="0" indent="0">
              <a:buNone/>
            </a:pPr>
            <a:endParaRPr lang="en-US" sz="2800" dirty="0">
              <a:solidFill>
                <a:srgbClr val="21455B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1455B"/>
                </a:solidFill>
              </a:rPr>
              <a:t>Advantages: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21455B"/>
                </a:solidFill>
              </a:rPr>
              <a:t>Micro foundations well defined (firm and consumer optimization), all interlinkages mapped out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21455B"/>
                </a:solidFill>
              </a:rPr>
              <a:t>Account for inter-temporal optimization</a:t>
            </a:r>
          </a:p>
          <a:p>
            <a:pPr marL="57150" indent="0">
              <a:lnSpc>
                <a:spcPct val="110000"/>
              </a:lnSpc>
              <a:buNone/>
            </a:pPr>
            <a:endParaRPr lang="en-US" sz="2400" dirty="0">
              <a:solidFill>
                <a:srgbClr val="21455B"/>
              </a:solidFill>
            </a:endParaRPr>
          </a:p>
          <a:p>
            <a:pPr marL="5715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21455B"/>
                </a:solidFill>
              </a:rPr>
              <a:t>Disadvantages: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21455B"/>
                </a:solidFill>
              </a:rPr>
              <a:t>Heavy data requirements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21455B"/>
                </a:solidFill>
              </a:rPr>
              <a:t>Tend to be best for shock-control analysis (unaided forecasts are often unreliable)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21455B"/>
                </a:solidFill>
              </a:rPr>
              <a:t>Computationally expensive (can take very long time to solve)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21455B"/>
                </a:solidFill>
              </a:rPr>
              <a:t>Can be difficult to trace out logic behind results because of influence of forward looking behavior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21455B"/>
                </a:solidFill>
              </a:rPr>
              <a:t>Combination of data and computational requirements means tend to be highly aggregated as compared with CGE models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283458"/>
            <a:ext cx="12192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models have different strengths/weaknesses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563"/>
            <a:ext cx="1220724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6016</TotalTime>
  <Words>1094</Words>
  <Application>Microsoft Office PowerPoint</Application>
  <PresentationFormat>Widescreen</PresentationFormat>
  <Paragraphs>167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of Payments</vt:lpstr>
      <vt:lpstr>PowerPoint Presentation</vt:lpstr>
      <vt:lpstr>How CGE models can help</vt:lpstr>
      <vt:lpstr>Often used by government to assess policy and generate debate  </vt:lpstr>
      <vt:lpstr>PowerPoint Presentation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Dilek Aykut</dc:creator>
  <cp:lastModifiedBy>Dinar Dhamma Prihardini</cp:lastModifiedBy>
  <cp:revision>168</cp:revision>
  <dcterms:created xsi:type="dcterms:W3CDTF">2014-12-03T17:11:40Z</dcterms:created>
  <dcterms:modified xsi:type="dcterms:W3CDTF">2018-07-30T15:12:15Z</dcterms:modified>
</cp:coreProperties>
</file>