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93" r:id="rId2"/>
    <p:sldId id="444" r:id="rId3"/>
    <p:sldId id="492" r:id="rId4"/>
    <p:sldId id="436" r:id="rId5"/>
    <p:sldId id="437" r:id="rId6"/>
    <p:sldId id="438" r:id="rId7"/>
    <p:sldId id="43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D1B9"/>
    <a:srgbClr val="DE6E4B"/>
    <a:srgbClr val="21455B"/>
    <a:srgbClr val="41AAC3"/>
    <a:srgbClr val="7CC5D6"/>
    <a:srgbClr val="2F8396"/>
    <a:srgbClr val="276D7D"/>
    <a:srgbClr val="3798AF"/>
    <a:srgbClr val="CACAAA"/>
    <a:srgbClr val="2361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10" autoAdjust="0"/>
    <p:restoredTop sz="93943" autoAdjust="0"/>
  </p:normalViewPr>
  <p:slideViewPr>
    <p:cSldViewPr>
      <p:cViewPr varScale="1">
        <p:scale>
          <a:sx n="82" d="100"/>
          <a:sy n="82" d="100"/>
        </p:scale>
        <p:origin x="8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5E4F1-C351-483A-B25C-85E29E0A965D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78CD6-EAAD-42D5-8557-F05FB1E9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27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494"/>
            <a:fld id="{E9B47CF9-50F8-4331-9AD1-9673E84DF3B4}" type="slidenum">
              <a:rPr lang="en-US"/>
              <a:pPr defTabSz="913494"/>
              <a:t>1</a:t>
            </a:fld>
            <a:endParaRPr lang="en-US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1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93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Titlemaster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22964D-F447-423D-B875-ADC24C4EFD4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3pPr marL="361950" indent="-36195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noProof="0" dirty="0" err="1"/>
              <a:t>Textmaster</a:t>
            </a:r>
            <a:endParaRPr lang="en-US" noProof="0" dirty="0"/>
          </a:p>
          <a:p>
            <a:pPr lvl="1"/>
            <a:r>
              <a:rPr lang="en-US" noProof="0" dirty="0"/>
              <a:t>Second Layer</a:t>
            </a:r>
          </a:p>
          <a:p>
            <a:pPr lvl="2"/>
            <a:r>
              <a:rPr lang="en-US" noProof="0" dirty="0"/>
              <a:t>Third Layer</a:t>
            </a:r>
          </a:p>
          <a:p>
            <a:pPr lvl="3"/>
            <a:r>
              <a:rPr lang="en-US" noProof="0" dirty="0"/>
              <a:t>Fourth Layer</a:t>
            </a:r>
          </a:p>
          <a:p>
            <a:pPr lvl="4"/>
            <a:r>
              <a:rPr lang="en-US" noProof="0" dirty="0"/>
              <a:t>Fifth Layer</a:t>
            </a:r>
          </a:p>
          <a:p>
            <a:pPr lvl="5"/>
            <a:r>
              <a:rPr lang="en-US" noProof="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568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4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7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8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3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4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7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F4C9-3311-429C-A075-05F924DA3C22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9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3F4C9-3311-429C-A075-05F924DA3C22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A618-18E3-4408-BA47-011360816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1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9600" y="2209800"/>
            <a:ext cx="7924800" cy="2133600"/>
          </a:xfrm>
        </p:spPr>
        <p:txBody>
          <a:bodyPr>
            <a:normAutofit fontScale="90000"/>
          </a:bodyPr>
          <a:lstStyle/>
          <a:p>
            <a:pPr>
              <a:spcBef>
                <a:spcPts val="1200"/>
              </a:spcBef>
            </a:pP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Accounting Matrix</a:t>
            </a:r>
            <a:br>
              <a:rPr lang="en-US" sz="3900" b="1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9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b="1" dirty="0">
                <a:solidFill>
                  <a:schemeClr val="tx2"/>
                </a:solidFill>
              </a:rPr>
            </a:br>
            <a:br>
              <a:rPr lang="en-US" b="1" dirty="0">
                <a:solidFill>
                  <a:schemeClr val="tx2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a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</a:t>
            </a:r>
            <a:br>
              <a:rPr lang="en-US" sz="2700" dirty="0">
                <a:solidFill>
                  <a:schemeClr val="tx2"/>
                </a:solidFill>
              </a:rPr>
            </a:br>
            <a:br>
              <a:rPr lang="en-US" sz="3600" i="1" dirty="0"/>
            </a:b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84909" y="3352800"/>
            <a:ext cx="8201891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32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850" y="184150"/>
            <a:ext cx="8496300" cy="8064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KSA SAM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228601" y="1295400"/>
            <a:ext cx="8686800" cy="5181600"/>
          </a:xfrm>
        </p:spPr>
        <p:txBody>
          <a:bodyPr vert="horz" lIns="91440" tIns="45720" rIns="91440" bIns="45720" rtlCol="0">
            <a:noAutofit/>
          </a:bodyPr>
          <a:lstStyle/>
          <a:p>
            <a:pPr marL="819150" lvl="2" indent="-457200">
              <a:buFont typeface="Arial" charset="0"/>
              <a:buChar char="•"/>
            </a:pPr>
            <a:r>
              <a:rPr lang="en-US" sz="2500" dirty="0">
                <a:solidFill>
                  <a:srgbClr val="21455B"/>
                </a:solidFill>
              </a:rPr>
              <a:t>Main data requirement for CGE models is a Social Accounting Matrix (SAM)</a:t>
            </a:r>
          </a:p>
          <a:p>
            <a:pPr marL="819150" lvl="2" indent="-457200">
              <a:buFont typeface="Arial" charset="0"/>
              <a:buChar char="•"/>
            </a:pPr>
            <a:r>
              <a:rPr lang="en-US" sz="2500" dirty="0">
                <a:solidFill>
                  <a:srgbClr val="21455B"/>
                </a:solidFill>
              </a:rPr>
              <a:t>SAM combines information from:</a:t>
            </a:r>
          </a:p>
          <a:p>
            <a:pPr marL="2057400" lvl="3" indent="-457200">
              <a:buFont typeface="Arial" charset="0"/>
              <a:buChar char="•"/>
            </a:pPr>
            <a:r>
              <a:rPr lang="en-US" sz="2100" dirty="0">
                <a:solidFill>
                  <a:srgbClr val="21455B"/>
                </a:solidFill>
              </a:rPr>
              <a:t>the Input-Output table or Supply Use Table</a:t>
            </a:r>
          </a:p>
          <a:p>
            <a:pPr marL="2057400" lvl="3" indent="-457200">
              <a:buFont typeface="Arial" charset="0"/>
              <a:buChar char="•"/>
            </a:pPr>
            <a:r>
              <a:rPr lang="en-US" sz="2100" dirty="0">
                <a:solidFill>
                  <a:srgbClr val="21455B"/>
                </a:solidFill>
              </a:rPr>
              <a:t>National Accounts</a:t>
            </a:r>
          </a:p>
          <a:p>
            <a:pPr marL="2057400" lvl="3" indent="-457200">
              <a:buFont typeface="Arial" charset="0"/>
              <a:buChar char="•"/>
            </a:pPr>
            <a:r>
              <a:rPr lang="en-US" sz="2100" dirty="0">
                <a:solidFill>
                  <a:srgbClr val="21455B"/>
                </a:solidFill>
              </a:rPr>
              <a:t>Government Finances</a:t>
            </a:r>
          </a:p>
          <a:p>
            <a:pPr marL="2057400" lvl="3" indent="-457200">
              <a:buFont typeface="Arial" charset="0"/>
              <a:buChar char="•"/>
            </a:pPr>
            <a:r>
              <a:rPr lang="en-US" sz="2100" dirty="0">
                <a:solidFill>
                  <a:srgbClr val="21455B"/>
                </a:solidFill>
              </a:rPr>
              <a:t>Balance of Payments</a:t>
            </a:r>
          </a:p>
          <a:p>
            <a:pPr marL="2057400" lvl="3" indent="-457200">
              <a:buFont typeface="Arial" charset="0"/>
              <a:buChar char="•"/>
            </a:pPr>
            <a:r>
              <a:rPr lang="en-US" sz="2100" dirty="0">
                <a:solidFill>
                  <a:srgbClr val="21455B"/>
                </a:solidFill>
              </a:rPr>
              <a:t>Household surveys </a:t>
            </a:r>
          </a:p>
          <a:p>
            <a:pPr marL="819150" lvl="2" indent="-457200">
              <a:buFont typeface="Arial" charset="0"/>
              <a:buChar char="•"/>
            </a:pPr>
            <a:r>
              <a:rPr lang="en-US" sz="2500" dirty="0">
                <a:solidFill>
                  <a:srgbClr val="21455B"/>
                </a:solidFill>
              </a:rPr>
              <a:t>Gives a snapshot of the flows between economic agents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66800"/>
            <a:ext cx="914400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22964D-F447-423D-B875-ADC24C4EFD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0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63912CC-BA3B-4005-AB87-C13091B99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562099"/>
              </p:ext>
            </p:extLst>
          </p:nvPr>
        </p:nvGraphicFramePr>
        <p:xfrm>
          <a:off x="335573" y="1169822"/>
          <a:ext cx="8557853" cy="5119018"/>
        </p:xfrm>
        <a:graphic>
          <a:graphicData uri="http://schemas.openxmlformats.org/drawingml/2006/table">
            <a:tbl>
              <a:tblPr/>
              <a:tblGrid>
                <a:gridCol w="468389">
                  <a:extLst>
                    <a:ext uri="{9D8B030D-6E8A-4147-A177-3AD203B41FA5}">
                      <a16:colId xmlns:a16="http://schemas.microsoft.com/office/drawing/2014/main" val="963655892"/>
                    </a:ext>
                  </a:extLst>
                </a:gridCol>
                <a:gridCol w="468389">
                  <a:extLst>
                    <a:ext uri="{9D8B030D-6E8A-4147-A177-3AD203B41FA5}">
                      <a16:colId xmlns:a16="http://schemas.microsoft.com/office/drawing/2014/main" val="83940564"/>
                    </a:ext>
                  </a:extLst>
                </a:gridCol>
                <a:gridCol w="708849">
                  <a:extLst>
                    <a:ext uri="{9D8B030D-6E8A-4147-A177-3AD203B41FA5}">
                      <a16:colId xmlns:a16="http://schemas.microsoft.com/office/drawing/2014/main" val="3010240452"/>
                    </a:ext>
                  </a:extLst>
                </a:gridCol>
                <a:gridCol w="354783">
                  <a:extLst>
                    <a:ext uri="{9D8B030D-6E8A-4147-A177-3AD203B41FA5}">
                      <a16:colId xmlns:a16="http://schemas.microsoft.com/office/drawing/2014/main" val="2789072017"/>
                    </a:ext>
                  </a:extLst>
                </a:gridCol>
                <a:gridCol w="468389">
                  <a:extLst>
                    <a:ext uri="{9D8B030D-6E8A-4147-A177-3AD203B41FA5}">
                      <a16:colId xmlns:a16="http://schemas.microsoft.com/office/drawing/2014/main" val="175207041"/>
                    </a:ext>
                  </a:extLst>
                </a:gridCol>
                <a:gridCol w="468389">
                  <a:extLst>
                    <a:ext uri="{9D8B030D-6E8A-4147-A177-3AD203B41FA5}">
                      <a16:colId xmlns:a16="http://schemas.microsoft.com/office/drawing/2014/main" val="4010677588"/>
                    </a:ext>
                  </a:extLst>
                </a:gridCol>
                <a:gridCol w="468389">
                  <a:extLst>
                    <a:ext uri="{9D8B030D-6E8A-4147-A177-3AD203B41FA5}">
                      <a16:colId xmlns:a16="http://schemas.microsoft.com/office/drawing/2014/main" val="552593391"/>
                    </a:ext>
                  </a:extLst>
                </a:gridCol>
                <a:gridCol w="468389">
                  <a:extLst>
                    <a:ext uri="{9D8B030D-6E8A-4147-A177-3AD203B41FA5}">
                      <a16:colId xmlns:a16="http://schemas.microsoft.com/office/drawing/2014/main" val="1373331797"/>
                    </a:ext>
                  </a:extLst>
                </a:gridCol>
                <a:gridCol w="624518">
                  <a:extLst>
                    <a:ext uri="{9D8B030D-6E8A-4147-A177-3AD203B41FA5}">
                      <a16:colId xmlns:a16="http://schemas.microsoft.com/office/drawing/2014/main" val="3958345305"/>
                    </a:ext>
                  </a:extLst>
                </a:gridCol>
                <a:gridCol w="468389">
                  <a:extLst>
                    <a:ext uri="{9D8B030D-6E8A-4147-A177-3AD203B41FA5}">
                      <a16:colId xmlns:a16="http://schemas.microsoft.com/office/drawing/2014/main" val="824623680"/>
                    </a:ext>
                  </a:extLst>
                </a:gridCol>
                <a:gridCol w="468389">
                  <a:extLst>
                    <a:ext uri="{9D8B030D-6E8A-4147-A177-3AD203B41FA5}">
                      <a16:colId xmlns:a16="http://schemas.microsoft.com/office/drawing/2014/main" val="3444322276"/>
                    </a:ext>
                  </a:extLst>
                </a:gridCol>
                <a:gridCol w="468389">
                  <a:extLst>
                    <a:ext uri="{9D8B030D-6E8A-4147-A177-3AD203B41FA5}">
                      <a16:colId xmlns:a16="http://schemas.microsoft.com/office/drawing/2014/main" val="4054764021"/>
                    </a:ext>
                  </a:extLst>
                </a:gridCol>
                <a:gridCol w="546453">
                  <a:extLst>
                    <a:ext uri="{9D8B030D-6E8A-4147-A177-3AD203B41FA5}">
                      <a16:colId xmlns:a16="http://schemas.microsoft.com/office/drawing/2014/main" val="441247582"/>
                    </a:ext>
                  </a:extLst>
                </a:gridCol>
                <a:gridCol w="468389">
                  <a:extLst>
                    <a:ext uri="{9D8B030D-6E8A-4147-A177-3AD203B41FA5}">
                      <a16:colId xmlns:a16="http://schemas.microsoft.com/office/drawing/2014/main" val="1646515382"/>
                    </a:ext>
                  </a:extLst>
                </a:gridCol>
                <a:gridCol w="468389">
                  <a:extLst>
                    <a:ext uri="{9D8B030D-6E8A-4147-A177-3AD203B41FA5}">
                      <a16:colId xmlns:a16="http://schemas.microsoft.com/office/drawing/2014/main" val="1984602598"/>
                    </a:ext>
                  </a:extLst>
                </a:gridCol>
                <a:gridCol w="702582">
                  <a:extLst>
                    <a:ext uri="{9D8B030D-6E8A-4147-A177-3AD203B41FA5}">
                      <a16:colId xmlns:a16="http://schemas.microsoft.com/office/drawing/2014/main" val="3732656516"/>
                    </a:ext>
                  </a:extLst>
                </a:gridCol>
                <a:gridCol w="468389">
                  <a:extLst>
                    <a:ext uri="{9D8B030D-6E8A-4147-A177-3AD203B41FA5}">
                      <a16:colId xmlns:a16="http://schemas.microsoft.com/office/drawing/2014/main" val="2053977628"/>
                    </a:ext>
                  </a:extLst>
                </a:gridCol>
              </a:tblGrid>
              <a:tr h="343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NTR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DTX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IDT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HOH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GOV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816996"/>
                  </a:ext>
                </a:extLst>
              </a:tr>
              <a:tr h="27913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E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E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E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E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1B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1B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1B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1B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050816"/>
                  </a:ext>
                </a:extLst>
              </a:tr>
              <a:tr h="27913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E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E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E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E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1B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1B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1B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866.4351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1B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1015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105968"/>
                  </a:ext>
                </a:extLst>
              </a:tr>
              <a:tr h="27913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E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E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E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E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1B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1B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1B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1B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1738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931903"/>
                  </a:ext>
                </a:extLst>
              </a:tr>
              <a:tr h="27913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E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E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E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E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1B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1B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1B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1B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1837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798578"/>
                  </a:ext>
                </a:extLst>
              </a:tr>
              <a:tr h="27913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E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E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E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E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196600"/>
                  </a:ext>
                </a:extLst>
              </a:tr>
              <a:tr h="27913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E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E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E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E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1051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797214"/>
                  </a:ext>
                </a:extLst>
              </a:tr>
              <a:tr h="27913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E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E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E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E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125943"/>
                  </a:ext>
                </a:extLst>
              </a:tr>
              <a:tr h="27913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NTR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E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890.435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E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E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E4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890.4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20941"/>
                  </a:ext>
                </a:extLst>
              </a:tr>
              <a:tr h="27913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DTX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948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948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066091"/>
                  </a:ext>
                </a:extLst>
              </a:tr>
              <a:tr h="27913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IDT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581583"/>
                  </a:ext>
                </a:extLst>
              </a:tr>
              <a:tr h="27913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68353"/>
                  </a:ext>
                </a:extLst>
              </a:tr>
              <a:tr h="27913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HOH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1051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890.435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2616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46923"/>
                  </a:ext>
                </a:extLst>
              </a:tr>
              <a:tr h="27913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GOV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948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978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206024"/>
                  </a:ext>
                </a:extLst>
              </a:tr>
              <a:tr h="27913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19664"/>
                  </a:ext>
                </a:extLst>
              </a:tr>
              <a:tr h="27913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1B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1B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1B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1B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641.435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1504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995482"/>
                  </a:ext>
                </a:extLst>
              </a:tr>
              <a:tr h="34355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1015.44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1738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1837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1051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890.435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948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2616.4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978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1504.435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38" marR="7038" marT="7038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455148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850" y="184150"/>
            <a:ext cx="8496300" cy="8064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Simplified SAM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66800"/>
            <a:ext cx="914400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22964D-F447-423D-B875-ADC24C4EFD4E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106648"/>
            <a:ext cx="2209800" cy="685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Firm’s production technology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5562600"/>
            <a:ext cx="2209800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Imports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33700" y="4914893"/>
            <a:ext cx="1981200" cy="3429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Household Income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2999" y="5181593"/>
            <a:ext cx="1447800" cy="914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Government Revenue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8400" y="2819400"/>
            <a:ext cx="2667000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C          G       I       Exports</a:t>
            </a:r>
          </a:p>
        </p:txBody>
      </p:sp>
    </p:spTree>
    <p:extLst>
      <p:ext uri="{BB962C8B-B14F-4D97-AF65-F5344CB8AC3E}">
        <p14:creationId xmlns:p14="http://schemas.microsoft.com/office/powerpoint/2010/main" val="393465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850" y="0"/>
            <a:ext cx="8496300" cy="8064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Social Accounting Matrix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47644" y="762000"/>
          <a:ext cx="8667756" cy="59321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2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2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2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2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2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23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2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2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23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Activities (C1)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Commodities (C2)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Transaction cost (C3)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Factors (C4)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Households (C5)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Firms (C6)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Government (C7)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Taxes (C8)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Savings &amp; investment (C9)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ROW (C10)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Activities (R1)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Domestic supply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Gross Output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Commodities (R2)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Intermediate inputs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Transaction cost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Household consumption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Government consumption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Investment demand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Exports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Total commodity demand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Transaction cost (R3)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Transaction costs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Total transaction costs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Factors (R4)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Factors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Total factor income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Households (R5)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Wages, factor rents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Profits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Transfers to households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Foreign remittance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Total household income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Firms (R6)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Profits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Total firm income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28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Government (R7)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Profit paid to government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Direct and  indirect taxes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Foreign aid/grant and all other income received from abroad by the government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Total government income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Taxes (R8)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Production taxes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Commodity &amp; import taxes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Personal income tax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Company income tax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Total tax income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Savings &amp; investment (R9)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Household savings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Government savings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Current account balance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Total savings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ROW (R10)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Imports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Payments to foreign capital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Total foreign exchange outflow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Gross output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Total supply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Total transaction Cost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Total factor spending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Total household expenditure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Total firm expenditure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Total government expenditure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Total tax spending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Total Investment spending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Total foreign exchangeinflow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199" marR="8199" marT="8199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88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850" y="260350"/>
            <a:ext cx="8496300" cy="8064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Accounting Matrix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1000" y="1524000"/>
            <a:ext cx="8229600" cy="5029200"/>
          </a:xfrm>
        </p:spPr>
        <p:txBody>
          <a:bodyPr>
            <a:noAutofit/>
          </a:bodyPr>
          <a:lstStyle/>
          <a:p>
            <a:pPr marL="819150" lvl="2" indent="-457200">
              <a:buFont typeface="Arial" charset="0"/>
              <a:buChar char="•"/>
            </a:pPr>
            <a:r>
              <a:rPr lang="en-US" sz="2500" b="1" dirty="0">
                <a:solidFill>
                  <a:srgbClr val="21455B"/>
                </a:solidFill>
              </a:rPr>
              <a:t>Activities column </a:t>
            </a:r>
            <a:r>
              <a:rPr lang="en-US" sz="2500" dirty="0">
                <a:solidFill>
                  <a:srgbClr val="21455B"/>
                </a:solidFill>
              </a:rPr>
              <a:t>show the production technology for that activity (intermediate inputs, wage bill and profits)</a:t>
            </a:r>
          </a:p>
          <a:p>
            <a:pPr marL="819150" lvl="2" indent="-457200">
              <a:buFont typeface="Arial" charset="0"/>
              <a:buChar char="•"/>
            </a:pPr>
            <a:r>
              <a:rPr lang="en-US" sz="2500" b="1" dirty="0">
                <a:solidFill>
                  <a:srgbClr val="21455B"/>
                </a:solidFill>
              </a:rPr>
              <a:t>Commodities column </a:t>
            </a:r>
            <a:r>
              <a:rPr lang="en-US" sz="2500" dirty="0">
                <a:solidFill>
                  <a:srgbClr val="21455B"/>
                </a:solidFill>
              </a:rPr>
              <a:t>show which activity produces the commodity</a:t>
            </a:r>
          </a:p>
          <a:p>
            <a:pPr marL="819150" lvl="2" indent="-457200">
              <a:buFont typeface="Arial" charset="0"/>
              <a:buChar char="•"/>
            </a:pPr>
            <a:r>
              <a:rPr lang="en-US" sz="2500" b="1" dirty="0">
                <a:solidFill>
                  <a:srgbClr val="21455B"/>
                </a:solidFill>
              </a:rPr>
              <a:t>Household</a:t>
            </a:r>
            <a:r>
              <a:rPr lang="en-US" sz="2500" dirty="0">
                <a:solidFill>
                  <a:srgbClr val="21455B"/>
                </a:solidFill>
              </a:rPr>
              <a:t> </a:t>
            </a:r>
            <a:r>
              <a:rPr lang="en-US" sz="2500" b="1" dirty="0">
                <a:solidFill>
                  <a:srgbClr val="21455B"/>
                </a:solidFill>
              </a:rPr>
              <a:t>column</a:t>
            </a:r>
            <a:r>
              <a:rPr lang="en-US" sz="2500" dirty="0">
                <a:solidFill>
                  <a:srgbClr val="21455B"/>
                </a:solidFill>
              </a:rPr>
              <a:t> show how households spend their income</a:t>
            </a:r>
          </a:p>
          <a:p>
            <a:pPr marL="819150" lvl="2" indent="-457200">
              <a:buFont typeface="Arial" charset="0"/>
              <a:buChar char="•"/>
            </a:pPr>
            <a:r>
              <a:rPr lang="en-US" sz="2500" b="1" dirty="0">
                <a:solidFill>
                  <a:srgbClr val="21455B"/>
                </a:solidFill>
              </a:rPr>
              <a:t>Government column </a:t>
            </a:r>
            <a:r>
              <a:rPr lang="en-US" sz="2500" dirty="0">
                <a:solidFill>
                  <a:srgbClr val="21455B"/>
                </a:solidFill>
              </a:rPr>
              <a:t>show how government spends their income</a:t>
            </a:r>
          </a:p>
          <a:p>
            <a:pPr lvl="2" indent="0">
              <a:buNone/>
            </a:pPr>
            <a:endParaRPr lang="en-US" sz="2500" dirty="0">
              <a:solidFill>
                <a:srgbClr val="21455B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86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850" y="260350"/>
            <a:ext cx="8496300" cy="8064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Accounting Matrix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04800" y="1524000"/>
            <a:ext cx="8229600" cy="4953000"/>
          </a:xfrm>
        </p:spPr>
        <p:txBody>
          <a:bodyPr>
            <a:noAutofit/>
          </a:bodyPr>
          <a:lstStyle/>
          <a:p>
            <a:pPr marL="819150" lvl="2" indent="-457200">
              <a:buFont typeface="Arial" charset="0"/>
              <a:buChar char="•"/>
            </a:pPr>
            <a:r>
              <a:rPr lang="en-US" sz="2500" b="1" dirty="0">
                <a:solidFill>
                  <a:srgbClr val="21455B"/>
                </a:solidFill>
              </a:rPr>
              <a:t>Savings and Investment column </a:t>
            </a:r>
            <a:r>
              <a:rPr lang="en-US" sz="2500" dirty="0">
                <a:solidFill>
                  <a:srgbClr val="21455B"/>
                </a:solidFill>
              </a:rPr>
              <a:t>show the pattern of investment demand e.g. how much investment is in machinery &amp; equipment and how much is in construction</a:t>
            </a:r>
          </a:p>
          <a:p>
            <a:pPr marL="819150" lvl="2" indent="-457200">
              <a:buFont typeface="Arial" charset="0"/>
              <a:buChar char="•"/>
            </a:pPr>
            <a:r>
              <a:rPr lang="en-US" sz="2500" b="1" dirty="0">
                <a:solidFill>
                  <a:srgbClr val="21455B"/>
                </a:solidFill>
              </a:rPr>
              <a:t>Rest Of World (ROW)</a:t>
            </a:r>
            <a:r>
              <a:rPr lang="en-US" sz="2500" dirty="0">
                <a:solidFill>
                  <a:srgbClr val="21455B"/>
                </a:solidFill>
              </a:rPr>
              <a:t> column shows the pattern of exports and remittances/transfers from foreigners and the net flow of funds from foreigners (Current Account Balance).</a:t>
            </a:r>
          </a:p>
          <a:p>
            <a:pPr lvl="2" indent="0">
              <a:buNone/>
            </a:pPr>
            <a:endParaRPr lang="en-US" sz="2500" dirty="0">
              <a:solidFill>
                <a:srgbClr val="21455B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98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850" y="0"/>
            <a:ext cx="8496300" cy="8064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E6E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Accounting Matrix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04800" y="1219200"/>
            <a:ext cx="8229600" cy="6019800"/>
          </a:xfrm>
        </p:spPr>
        <p:txBody>
          <a:bodyPr>
            <a:noAutofit/>
          </a:bodyPr>
          <a:lstStyle/>
          <a:p>
            <a:pPr marL="819150" lvl="2" indent="-457200">
              <a:buFont typeface="Arial" charset="0"/>
              <a:buChar char="•"/>
            </a:pPr>
            <a:r>
              <a:rPr lang="en-US" sz="2500" b="1" dirty="0">
                <a:solidFill>
                  <a:srgbClr val="21455B"/>
                </a:solidFill>
              </a:rPr>
              <a:t>Household row </a:t>
            </a:r>
            <a:r>
              <a:rPr lang="en-US" sz="2500" dirty="0">
                <a:solidFill>
                  <a:srgbClr val="21455B"/>
                </a:solidFill>
              </a:rPr>
              <a:t>shows the different sources of income for households</a:t>
            </a:r>
          </a:p>
          <a:p>
            <a:pPr marL="819150" lvl="2" indent="-457200">
              <a:buFont typeface="Arial" charset="0"/>
              <a:buChar char="•"/>
            </a:pPr>
            <a:r>
              <a:rPr lang="en-US" sz="2500" b="1" dirty="0">
                <a:solidFill>
                  <a:srgbClr val="21455B"/>
                </a:solidFill>
              </a:rPr>
              <a:t>Government row </a:t>
            </a:r>
            <a:r>
              <a:rPr lang="en-US" sz="2500" dirty="0">
                <a:solidFill>
                  <a:srgbClr val="21455B"/>
                </a:solidFill>
              </a:rPr>
              <a:t>shows the different sources of income for Government</a:t>
            </a:r>
          </a:p>
          <a:p>
            <a:pPr marL="819150" lvl="2" indent="-457200">
              <a:buFont typeface="Arial" charset="0"/>
              <a:buChar char="•"/>
            </a:pPr>
            <a:r>
              <a:rPr lang="en-US" sz="2500" b="1" dirty="0">
                <a:solidFill>
                  <a:srgbClr val="21455B"/>
                </a:solidFill>
              </a:rPr>
              <a:t>Savings &amp; Investment row</a:t>
            </a:r>
            <a:r>
              <a:rPr lang="en-US" sz="2500" dirty="0">
                <a:solidFill>
                  <a:srgbClr val="21455B"/>
                </a:solidFill>
              </a:rPr>
              <a:t> shows how domestic investment is financed (public saving, household saving and foreign funds)</a:t>
            </a:r>
          </a:p>
          <a:p>
            <a:pPr marL="819150" lvl="2" indent="-457200">
              <a:buFont typeface="Arial" charset="0"/>
              <a:buChar char="•"/>
            </a:pPr>
            <a:r>
              <a:rPr lang="en-US" sz="2500" b="1" dirty="0">
                <a:solidFill>
                  <a:srgbClr val="21455B"/>
                </a:solidFill>
              </a:rPr>
              <a:t>Rest of World row </a:t>
            </a:r>
            <a:r>
              <a:rPr lang="en-US" sz="2500" dirty="0">
                <a:solidFill>
                  <a:srgbClr val="21455B"/>
                </a:solidFill>
              </a:rPr>
              <a:t>shows imports and payments made to foreigners</a:t>
            </a:r>
          </a:p>
          <a:p>
            <a:pPr marL="819150" lvl="2" indent="-457200">
              <a:buFont typeface="Arial" charset="0"/>
              <a:buChar char="•"/>
            </a:pPr>
            <a:r>
              <a:rPr lang="en-US" sz="2500" dirty="0">
                <a:solidFill>
                  <a:srgbClr val="21455B"/>
                </a:solidFill>
              </a:rPr>
              <a:t>Column totals = Row totals </a:t>
            </a:r>
          </a:p>
          <a:p>
            <a:pPr marL="819150" lvl="2" indent="-457200">
              <a:buFont typeface="Arial" charset="0"/>
              <a:buChar char="•"/>
            </a:pPr>
            <a:r>
              <a:rPr lang="en-US" sz="2500" dirty="0">
                <a:solidFill>
                  <a:srgbClr val="21455B"/>
                </a:solidFill>
              </a:rPr>
              <a:t>E.g. household </a:t>
            </a:r>
            <a:r>
              <a:rPr lang="en-US" sz="2500" dirty="0" err="1">
                <a:solidFill>
                  <a:srgbClr val="21455B"/>
                </a:solidFill>
              </a:rPr>
              <a:t>spending+direct</a:t>
            </a:r>
            <a:r>
              <a:rPr lang="en-US" sz="2500" dirty="0">
                <a:solidFill>
                  <a:srgbClr val="21455B"/>
                </a:solidFill>
              </a:rPr>
              <a:t> </a:t>
            </a:r>
            <a:r>
              <a:rPr lang="en-US" sz="2500" dirty="0" err="1">
                <a:solidFill>
                  <a:srgbClr val="21455B"/>
                </a:solidFill>
              </a:rPr>
              <a:t>taxes+transfers+saving</a:t>
            </a:r>
            <a:r>
              <a:rPr lang="en-US" sz="2500" dirty="0">
                <a:solidFill>
                  <a:srgbClr val="21455B"/>
                </a:solidFill>
              </a:rPr>
              <a:t>=household income</a:t>
            </a:r>
          </a:p>
          <a:p>
            <a:pPr marL="819150" lvl="2" indent="-457200">
              <a:buFont typeface="Arial" charset="0"/>
              <a:buChar char="•"/>
            </a:pPr>
            <a:endParaRPr lang="en-US" sz="2500" dirty="0">
              <a:solidFill>
                <a:srgbClr val="21455B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38200"/>
            <a:ext cx="9144000" cy="9237"/>
          </a:xfrm>
          <a:prstGeom prst="line">
            <a:avLst/>
          </a:prstGeom>
          <a:ln w="88900">
            <a:solidFill>
              <a:srgbClr val="2F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36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10629</TotalTime>
  <Words>755</Words>
  <Application>Microsoft Office PowerPoint</Application>
  <PresentationFormat>On-screen Show (4:3)</PresentationFormat>
  <Paragraphs>468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Tahoma</vt:lpstr>
      <vt:lpstr>Office Theme</vt:lpstr>
      <vt:lpstr>     Social Accounting Matrix    a    </vt:lpstr>
      <vt:lpstr>KSA SAM</vt:lpstr>
      <vt:lpstr>Simplified SAM</vt:lpstr>
      <vt:lpstr>General Social Accounting Matrix</vt:lpstr>
      <vt:lpstr>Social Accounting Matrix</vt:lpstr>
      <vt:lpstr>Social Accounting Matrix</vt:lpstr>
      <vt:lpstr>Social Accounting Matrix</vt:lpstr>
    </vt:vector>
  </TitlesOfParts>
  <Company>The World Bank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the Macro Fiscal Model a a  Andrew Burns  a</dc:title>
  <dc:creator>Andrew Burns</dc:creator>
  <cp:lastModifiedBy>Dinar Dhamma Prihardini</cp:lastModifiedBy>
  <cp:revision>316</cp:revision>
  <dcterms:created xsi:type="dcterms:W3CDTF">2014-12-01T22:56:41Z</dcterms:created>
  <dcterms:modified xsi:type="dcterms:W3CDTF">2018-07-30T15:29:27Z</dcterms:modified>
</cp:coreProperties>
</file>