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480" r:id="rId3"/>
    <p:sldId id="481" r:id="rId4"/>
    <p:sldId id="482" r:id="rId5"/>
    <p:sldId id="483" r:id="rId6"/>
    <p:sldId id="488" r:id="rId7"/>
    <p:sldId id="491" r:id="rId8"/>
    <p:sldId id="49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55B"/>
    <a:srgbClr val="7FD1B9"/>
    <a:srgbClr val="DE6E4B"/>
    <a:srgbClr val="41AAC3"/>
    <a:srgbClr val="7CC5D6"/>
    <a:srgbClr val="2F8396"/>
    <a:srgbClr val="276D7D"/>
    <a:srgbClr val="3798AF"/>
    <a:srgbClr val="CACAAA"/>
    <a:srgbClr val="2361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3943" autoAdjust="0"/>
  </p:normalViewPr>
  <p:slideViewPr>
    <p:cSldViewPr>
      <p:cViewPr varScale="1">
        <p:scale>
          <a:sx n="84" d="100"/>
          <a:sy n="84" d="100"/>
        </p:scale>
        <p:origin x="48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5E4F1-C351-483A-B25C-85E29E0A965D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78CD6-EAAD-42D5-8557-F05FB1E9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27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494"/>
            <a:fld id="{E9B47CF9-50F8-4331-9AD1-9673E84DF3B4}" type="slidenum">
              <a:rPr lang="en-US"/>
              <a:pPr defTabSz="913494"/>
              <a:t>1</a:t>
            </a:fld>
            <a:endParaRPr lang="en-US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02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494"/>
            <a:fld id="{E9B47CF9-50F8-4331-9AD1-9673E84DF3B4}" type="slidenum">
              <a:rPr lang="en-US"/>
              <a:pPr defTabSz="913494"/>
              <a:t>2</a:t>
            </a:fld>
            <a:endParaRPr lang="en-US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1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494"/>
            <a:fld id="{E9B47CF9-50F8-4331-9AD1-9673E84DF3B4}" type="slidenum">
              <a:rPr lang="en-US"/>
              <a:pPr defTabSz="913494"/>
              <a:t>4</a:t>
            </a:fld>
            <a:endParaRPr lang="en-US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2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F4C9-3311-429C-A075-05F924DA3C22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A618-18E3-4408-BA47-01136081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9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F4C9-3311-429C-A075-05F924DA3C22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A618-18E3-4408-BA47-01136081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F4C9-3311-429C-A075-05F924DA3C22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A618-18E3-4408-BA47-01136081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93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err="1"/>
              <a:t>Titlemaster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22964D-F447-423D-B875-ADC24C4EFD4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3pPr marL="361950" indent="-36195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noProof="0" dirty="0" err="1"/>
              <a:t>Textmaster</a:t>
            </a:r>
            <a:endParaRPr lang="en-US" noProof="0" dirty="0"/>
          </a:p>
          <a:p>
            <a:pPr lvl="1"/>
            <a:r>
              <a:rPr lang="en-US" noProof="0" dirty="0"/>
              <a:t>Second Layer</a:t>
            </a:r>
          </a:p>
          <a:p>
            <a:pPr lvl="2"/>
            <a:r>
              <a:rPr lang="en-US" noProof="0" dirty="0"/>
              <a:t>Third Layer</a:t>
            </a:r>
          </a:p>
          <a:p>
            <a:pPr lvl="3"/>
            <a:r>
              <a:rPr lang="en-US" noProof="0" dirty="0"/>
              <a:t>Fourth Layer</a:t>
            </a:r>
          </a:p>
          <a:p>
            <a:pPr lvl="4"/>
            <a:r>
              <a:rPr lang="en-US" noProof="0" dirty="0"/>
              <a:t>Fifth Layer</a:t>
            </a:r>
          </a:p>
          <a:p>
            <a:pPr lvl="5"/>
            <a:r>
              <a:rPr lang="en-US" noProof="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568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F4C9-3311-429C-A075-05F924DA3C22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A618-18E3-4408-BA47-01136081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4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F4C9-3311-429C-A075-05F924DA3C22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A618-18E3-4408-BA47-01136081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7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F4C9-3311-429C-A075-05F924DA3C22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A618-18E3-4408-BA47-01136081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F4C9-3311-429C-A075-05F924DA3C22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A618-18E3-4408-BA47-01136081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8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F4C9-3311-429C-A075-05F924DA3C22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A618-18E3-4408-BA47-01136081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3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F4C9-3311-429C-A075-05F924DA3C22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A618-18E3-4408-BA47-01136081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4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F4C9-3311-429C-A075-05F924DA3C22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A618-18E3-4408-BA47-01136081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7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F4C9-3311-429C-A075-05F924DA3C22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A618-18E3-4408-BA47-01136081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9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3F4C9-3311-429C-A075-05F924DA3C22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DA618-18E3-4408-BA47-01136081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1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09600" y="2209800"/>
            <a:ext cx="7924800" cy="2133600"/>
          </a:xfrm>
        </p:spPr>
        <p:txBody>
          <a:bodyPr>
            <a:normAutofit fontScale="90000"/>
          </a:bodyPr>
          <a:lstStyle/>
          <a:p>
            <a:pPr>
              <a:spcBef>
                <a:spcPts val="1200"/>
              </a:spcBef>
            </a:pP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Sensitivity analysis and closures</a:t>
            </a: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9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b="1" dirty="0">
                <a:solidFill>
                  <a:schemeClr val="tx2"/>
                </a:solidFill>
              </a:rPr>
            </a:br>
            <a:br>
              <a:rPr lang="en-US" b="1" dirty="0">
                <a:solidFill>
                  <a:schemeClr val="tx2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a</a:t>
            </a: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</a:t>
            </a:r>
            <a:br>
              <a:rPr lang="en-US" sz="2700" dirty="0">
                <a:solidFill>
                  <a:schemeClr val="tx2"/>
                </a:solidFill>
              </a:rPr>
            </a:br>
            <a:br>
              <a:rPr lang="en-US" sz="3600" i="1" dirty="0"/>
            </a:b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84909" y="3352800"/>
            <a:ext cx="8201891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90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7924800" cy="2133600"/>
          </a:xfrm>
        </p:spPr>
        <p:txBody>
          <a:bodyPr>
            <a:normAutofit fontScale="90000"/>
          </a:bodyPr>
          <a:lstStyle/>
          <a:p>
            <a:pPr>
              <a:spcBef>
                <a:spcPts val="1200"/>
              </a:spcBef>
            </a:pP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Sensitivity analysis</a:t>
            </a: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b="1" dirty="0">
                <a:solidFill>
                  <a:schemeClr val="tx2"/>
                </a:solidFill>
              </a:rPr>
            </a:br>
            <a:br>
              <a:rPr lang="en-US" b="1" dirty="0">
                <a:solidFill>
                  <a:schemeClr val="tx2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a</a:t>
            </a:r>
            <a:br>
              <a:rPr lang="en-US" sz="4000" dirty="0">
                <a:solidFill>
                  <a:schemeClr val="tx2"/>
                </a:solidFill>
              </a:rPr>
            </a:b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</a:t>
            </a:r>
            <a:br>
              <a:rPr lang="en-US" sz="2700" dirty="0">
                <a:solidFill>
                  <a:schemeClr val="tx2"/>
                </a:solidFill>
              </a:rPr>
            </a:br>
            <a:br>
              <a:rPr lang="en-US" sz="3600" i="1" dirty="0"/>
            </a:b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84909" y="3352800"/>
            <a:ext cx="8201891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22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850" y="184150"/>
            <a:ext cx="8496300" cy="806450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Sensitivity analysis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04800" y="1371600"/>
            <a:ext cx="8229600" cy="4953000"/>
          </a:xfrm>
        </p:spPr>
        <p:txBody>
          <a:bodyPr>
            <a:noAutofit/>
          </a:bodyPr>
          <a:lstStyle/>
          <a:p>
            <a:r>
              <a:rPr lang="en-US" sz="2500" dirty="0">
                <a:solidFill>
                  <a:srgbClr val="21455B"/>
                </a:solidFill>
              </a:rPr>
              <a:t>CGE models are based on economic assumptions regarding the linkages in the economy and the strength of different economic relationships.</a:t>
            </a:r>
          </a:p>
          <a:p>
            <a:r>
              <a:rPr lang="en-US" sz="2500" dirty="0">
                <a:solidFill>
                  <a:srgbClr val="21455B"/>
                </a:solidFill>
              </a:rPr>
              <a:t>Results of a simulation can often be sensitive to these assumptions. To improve the robustness of the policy analysis it is a good idea to run a sensitivity analysis for the results. </a:t>
            </a:r>
          </a:p>
          <a:p>
            <a:r>
              <a:rPr lang="en-US" sz="2500" dirty="0">
                <a:solidFill>
                  <a:srgbClr val="21455B"/>
                </a:solidFill>
              </a:rPr>
              <a:t>In a sensitivity analysis, the policies are simulated under different values for the model’s parameters or alternative closure assumptions. This provides policy makers with a range of plausible results for the policy option under consideration. </a:t>
            </a:r>
          </a:p>
          <a:p>
            <a:pPr marL="0" indent="0">
              <a:buNone/>
            </a:pPr>
            <a:endParaRPr lang="en-US" sz="2500" dirty="0"/>
          </a:p>
          <a:p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endParaRPr lang="en-US" sz="2500" dirty="0"/>
          </a:p>
          <a:p>
            <a:endParaRPr lang="en-US" sz="25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066800"/>
            <a:ext cx="914400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22964D-F447-423D-B875-ADC24C4EFD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7924800" cy="2133600"/>
          </a:xfrm>
        </p:spPr>
        <p:txBody>
          <a:bodyPr>
            <a:normAutofit fontScale="90000"/>
          </a:bodyPr>
          <a:lstStyle/>
          <a:p>
            <a:pPr>
              <a:spcBef>
                <a:spcPts val="1200"/>
              </a:spcBef>
            </a:pP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Macro Closures</a:t>
            </a: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b="1" dirty="0">
                <a:solidFill>
                  <a:schemeClr val="tx2"/>
                </a:solidFill>
              </a:rPr>
            </a:br>
            <a:br>
              <a:rPr lang="en-US" b="1" dirty="0">
                <a:solidFill>
                  <a:schemeClr val="tx2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a</a:t>
            </a:r>
            <a:br>
              <a:rPr lang="en-US" sz="4000" dirty="0">
                <a:solidFill>
                  <a:schemeClr val="tx2"/>
                </a:solidFill>
              </a:rPr>
            </a:b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</a:t>
            </a:r>
            <a:br>
              <a:rPr lang="en-US" sz="2700" dirty="0">
                <a:solidFill>
                  <a:schemeClr val="tx2"/>
                </a:solidFill>
              </a:rPr>
            </a:br>
            <a:br>
              <a:rPr lang="en-US" sz="3600" i="1" dirty="0"/>
            </a:b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84909" y="3352800"/>
            <a:ext cx="8201891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96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850" y="184150"/>
            <a:ext cx="8496300" cy="806450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Closure assumptions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04800" y="1371600"/>
            <a:ext cx="8229600" cy="4953000"/>
          </a:xfrm>
        </p:spPr>
        <p:txBody>
          <a:bodyPr>
            <a:noAutofit/>
          </a:bodyPr>
          <a:lstStyle/>
          <a:p>
            <a:pPr marL="819150" lvl="2" indent="-457200">
              <a:buFont typeface="Arial" charset="0"/>
              <a:buChar char="•"/>
            </a:pPr>
            <a:r>
              <a:rPr lang="en-US" sz="2500" dirty="0">
                <a:solidFill>
                  <a:srgbClr val="21455B"/>
                </a:solidFill>
              </a:rPr>
              <a:t>Macro closures reflect our assumptions for economic behavior </a:t>
            </a:r>
            <a:r>
              <a:rPr lang="en-US" sz="2500" dirty="0">
                <a:solidFill>
                  <a:srgbClr val="21455B"/>
                </a:solidFill>
                <a:sym typeface="Wingdings" panose="05000000000000000000" pitchFamily="2" charset="2"/>
              </a:rPr>
              <a:t> (particularly saving and investment)</a:t>
            </a:r>
            <a:endParaRPr lang="en-US" sz="2500" dirty="0">
              <a:solidFill>
                <a:srgbClr val="21455B"/>
              </a:solidFill>
            </a:endParaRPr>
          </a:p>
          <a:p>
            <a:pPr marL="819150" lvl="2" indent="-457200">
              <a:buFont typeface="Arial" charset="0"/>
              <a:buChar char="•"/>
            </a:pPr>
            <a:r>
              <a:rPr lang="en-US" sz="2500" dirty="0">
                <a:solidFill>
                  <a:srgbClr val="21455B"/>
                </a:solidFill>
              </a:rPr>
              <a:t>The closures determine which key variables are exogenous and which are endogenous. The key closure choices are:</a:t>
            </a:r>
          </a:p>
          <a:p>
            <a:pPr marL="2057400" lvl="3" indent="-457200">
              <a:buFont typeface="Arial" charset="0"/>
              <a:buChar char="•"/>
            </a:pPr>
            <a:r>
              <a:rPr lang="en-US" sz="1700" dirty="0">
                <a:solidFill>
                  <a:srgbClr val="21455B"/>
                </a:solidFill>
              </a:rPr>
              <a:t>How is the government budget balance determined?</a:t>
            </a:r>
          </a:p>
          <a:p>
            <a:pPr marL="2057400" lvl="3" indent="-457200">
              <a:buFont typeface="Arial" charset="0"/>
              <a:buChar char="•"/>
            </a:pPr>
            <a:r>
              <a:rPr lang="en-US" sz="1700" dirty="0">
                <a:solidFill>
                  <a:srgbClr val="21455B"/>
                </a:solidFill>
              </a:rPr>
              <a:t>How does the country achieve external balance?</a:t>
            </a:r>
          </a:p>
          <a:p>
            <a:pPr marL="2057400" lvl="3" indent="-457200">
              <a:buFont typeface="Arial" charset="0"/>
              <a:buChar char="•"/>
            </a:pPr>
            <a:r>
              <a:rPr lang="en-US" sz="1700" dirty="0">
                <a:solidFill>
                  <a:srgbClr val="21455B"/>
                </a:solidFill>
              </a:rPr>
              <a:t>How is the level of saving and investment determined?</a:t>
            </a:r>
          </a:p>
          <a:p>
            <a:pPr marL="819150" lvl="2" indent="-457200">
              <a:buFont typeface="Arial" charset="0"/>
              <a:buChar char="•"/>
            </a:pPr>
            <a:r>
              <a:rPr lang="en-US" sz="2500" dirty="0">
                <a:solidFill>
                  <a:srgbClr val="21455B"/>
                </a:solidFill>
              </a:rPr>
              <a:t>Macro closures need to be determined by the model user before running the model. </a:t>
            </a:r>
            <a:endParaRPr lang="en-US" sz="2100" dirty="0">
              <a:solidFill>
                <a:srgbClr val="21455B"/>
              </a:solidFill>
            </a:endParaRPr>
          </a:p>
          <a:p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endParaRPr lang="en-US" sz="2500" dirty="0"/>
          </a:p>
          <a:p>
            <a:endParaRPr lang="en-US" sz="25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066800"/>
            <a:ext cx="914400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22964D-F447-423D-B875-ADC24C4EFD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9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850" y="184150"/>
            <a:ext cx="8496300" cy="806450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Budget Balance Closure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04800" y="1143000"/>
            <a:ext cx="8229600" cy="4953000"/>
          </a:xfrm>
        </p:spPr>
        <p:txBody>
          <a:bodyPr>
            <a:noAutofit/>
          </a:bodyPr>
          <a:lstStyle/>
          <a:p>
            <a:pPr marL="819150" lvl="2" indent="-457200">
              <a:buFont typeface="Arial" charset="0"/>
              <a:buChar char="•"/>
            </a:pPr>
            <a:r>
              <a:rPr lang="en-US" sz="2500" dirty="0">
                <a:solidFill>
                  <a:srgbClr val="21455B"/>
                </a:solidFill>
              </a:rPr>
              <a:t>Model user needs to decide how the budget balance will be determined i.e. how is government saving decided</a:t>
            </a:r>
          </a:p>
          <a:p>
            <a:pPr marL="819150" lvl="2" indent="-457200">
              <a:buFont typeface="Arial" charset="0"/>
              <a:buChar char="•"/>
            </a:pPr>
            <a:r>
              <a:rPr lang="en-US" sz="2500" dirty="0">
                <a:solidFill>
                  <a:srgbClr val="21455B"/>
                </a:solidFill>
              </a:rPr>
              <a:t>Option 1: Budget balance endogenous and </a:t>
            </a:r>
            <a:r>
              <a:rPr lang="en-US" sz="2500" b="1" dirty="0">
                <a:solidFill>
                  <a:srgbClr val="21455B"/>
                </a:solidFill>
              </a:rPr>
              <a:t>tax rates </a:t>
            </a:r>
            <a:r>
              <a:rPr lang="en-US" sz="2500" dirty="0">
                <a:solidFill>
                  <a:srgbClr val="21455B"/>
                </a:solidFill>
              </a:rPr>
              <a:t>are fixed. Government consumption and investment is fixed as a share of GDP. </a:t>
            </a:r>
          </a:p>
          <a:p>
            <a:pPr marL="2057400" lvl="3" indent="-457200">
              <a:buFont typeface="Arial" charset="0"/>
              <a:buChar char="•"/>
            </a:pPr>
            <a:r>
              <a:rPr lang="en-US" sz="2100" dirty="0">
                <a:solidFill>
                  <a:srgbClr val="21455B"/>
                </a:solidFill>
              </a:rPr>
              <a:t>Most common closure for policy simulations</a:t>
            </a:r>
          </a:p>
          <a:p>
            <a:pPr marL="2057400" lvl="3" indent="-457200">
              <a:buFont typeface="Arial" charset="0"/>
              <a:buChar char="•"/>
            </a:pPr>
            <a:r>
              <a:rPr lang="en-US" sz="2100" dirty="0">
                <a:solidFill>
                  <a:srgbClr val="21455B"/>
                </a:solidFill>
              </a:rPr>
              <a:t>Any surplus is used to pay off debt. Conversely any deficit is funded by debt</a:t>
            </a:r>
          </a:p>
          <a:p>
            <a:pPr marL="819150" lvl="2" indent="-457200">
              <a:buFont typeface="Arial" charset="0"/>
              <a:buChar char="•"/>
            </a:pPr>
            <a:r>
              <a:rPr lang="en-US" sz="2500" dirty="0">
                <a:solidFill>
                  <a:srgbClr val="21455B"/>
                </a:solidFill>
              </a:rPr>
              <a:t>Option 2: Budget balance exogenous and </a:t>
            </a:r>
            <a:r>
              <a:rPr lang="en-US" sz="2500" b="1" dirty="0">
                <a:solidFill>
                  <a:srgbClr val="21455B"/>
                </a:solidFill>
              </a:rPr>
              <a:t>tax rates </a:t>
            </a:r>
            <a:r>
              <a:rPr lang="en-US" sz="2500" dirty="0">
                <a:solidFill>
                  <a:srgbClr val="21455B"/>
                </a:solidFill>
              </a:rPr>
              <a:t>adjust to hit this deficit</a:t>
            </a:r>
          </a:p>
          <a:p>
            <a:pPr marL="2057400" lvl="3" indent="-457200">
              <a:buFont typeface="Arial" charset="0"/>
              <a:buChar char="•"/>
            </a:pPr>
            <a:r>
              <a:rPr lang="en-US" sz="2100" dirty="0">
                <a:solidFill>
                  <a:srgbClr val="21455B"/>
                </a:solidFill>
              </a:rPr>
              <a:t>Good closure to use for looking at policies which increase government spending </a:t>
            </a:r>
            <a:r>
              <a:rPr lang="en-US" sz="2100" dirty="0">
                <a:solidFill>
                  <a:srgbClr val="21455B"/>
                </a:solidFill>
                <a:sym typeface="Wingdings" panose="05000000000000000000" pitchFamily="2" charset="2"/>
              </a:rPr>
              <a:t> forces us to think about how the additional spending will be funded in the long term</a:t>
            </a:r>
            <a:r>
              <a:rPr lang="en-US" sz="2100" dirty="0">
                <a:solidFill>
                  <a:srgbClr val="21455B"/>
                </a:solidFill>
              </a:rPr>
              <a:t> </a:t>
            </a:r>
          </a:p>
          <a:p>
            <a:pPr marL="0" indent="0">
              <a:buNone/>
            </a:pPr>
            <a:endParaRPr lang="en-US" sz="2500" dirty="0"/>
          </a:p>
          <a:p>
            <a:endParaRPr lang="en-US" sz="2500" dirty="0"/>
          </a:p>
          <a:p>
            <a:endParaRPr lang="en-US" sz="25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066800"/>
            <a:ext cx="914400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22964D-F447-423D-B875-ADC24C4EFD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1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850" y="184150"/>
            <a:ext cx="8496300" cy="806450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Investment and savings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23850" y="1066800"/>
            <a:ext cx="8286750" cy="5054257"/>
          </a:xfrm>
        </p:spPr>
        <p:txBody>
          <a:bodyPr>
            <a:noAutofit/>
          </a:bodyPr>
          <a:lstStyle/>
          <a:p>
            <a:pPr marL="819150" lvl="2" indent="-457200">
              <a:buFont typeface="Arial" charset="0"/>
              <a:buChar char="•"/>
            </a:pPr>
            <a:r>
              <a:rPr lang="en-US" sz="2500" dirty="0">
                <a:solidFill>
                  <a:srgbClr val="21455B"/>
                </a:solidFill>
              </a:rPr>
              <a:t>The savings of household, government and foreigners fund investment the economy. Hence the choice of budget balance closure, external balance closure and investment are interrelated.</a:t>
            </a:r>
          </a:p>
          <a:p>
            <a:pPr marL="819150" lvl="2" indent="-457200">
              <a:buFont typeface="Arial" charset="0"/>
              <a:buChar char="•"/>
            </a:pPr>
            <a:r>
              <a:rPr lang="en-US" sz="2500" dirty="0">
                <a:solidFill>
                  <a:srgbClr val="21455B"/>
                </a:solidFill>
              </a:rPr>
              <a:t>Option 1: Investment is determined by profit maximizing decisions by firms and foreign savings adjust to meet any funding needs</a:t>
            </a:r>
          </a:p>
          <a:p>
            <a:pPr marL="2057400" lvl="3" indent="-457200">
              <a:buFont typeface="Arial" charset="0"/>
              <a:buChar char="•"/>
            </a:pPr>
            <a:r>
              <a:rPr lang="en-US" sz="2100" dirty="0">
                <a:solidFill>
                  <a:srgbClr val="21455B"/>
                </a:solidFill>
              </a:rPr>
              <a:t>Appropriate with an open economy that can attract foreign funds easily</a:t>
            </a:r>
          </a:p>
          <a:p>
            <a:pPr marL="819150" lvl="2" indent="-457200">
              <a:buFont typeface="Arial" charset="0"/>
              <a:buChar char="•"/>
            </a:pPr>
            <a:r>
              <a:rPr lang="en-US" sz="2500" dirty="0">
                <a:solidFill>
                  <a:srgbClr val="21455B"/>
                </a:solidFill>
              </a:rPr>
              <a:t>Option 2: Investment driven by the level of available saving and foreign saving is fixed</a:t>
            </a:r>
          </a:p>
          <a:p>
            <a:pPr marL="2057400" lvl="3" indent="-457200">
              <a:buFont typeface="Arial" charset="0"/>
              <a:buChar char="•"/>
            </a:pPr>
            <a:r>
              <a:rPr lang="en-US" sz="2100" dirty="0">
                <a:solidFill>
                  <a:srgbClr val="21455B"/>
                </a:solidFill>
              </a:rPr>
              <a:t>Appropriate for developing countries which cannot attract foreign funding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066800"/>
            <a:ext cx="914400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22964D-F447-423D-B875-ADC24C4EFD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850" y="184150"/>
            <a:ext cx="8496300" cy="806450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External balance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23850" y="1066800"/>
            <a:ext cx="8286750" cy="5054257"/>
          </a:xfrm>
        </p:spPr>
        <p:txBody>
          <a:bodyPr>
            <a:noAutofit/>
          </a:bodyPr>
          <a:lstStyle/>
          <a:p>
            <a:pPr marL="819150" lvl="2" indent="-457200">
              <a:buFont typeface="Arial" charset="0"/>
              <a:buChar char="•"/>
            </a:pPr>
            <a:r>
              <a:rPr lang="en-US" sz="2500" dirty="0">
                <a:solidFill>
                  <a:srgbClr val="21455B"/>
                </a:solidFill>
              </a:rPr>
              <a:t>Achieving external balance ensures that the economy’s stock of assets or debt are sustainable i.e. how are foreign savings determined</a:t>
            </a:r>
          </a:p>
          <a:p>
            <a:pPr marL="2057400" lvl="3" indent="-457200">
              <a:buFont typeface="Arial" charset="0"/>
              <a:buChar char="•"/>
            </a:pPr>
            <a:r>
              <a:rPr lang="en-US" sz="2100" dirty="0">
                <a:solidFill>
                  <a:srgbClr val="21455B"/>
                </a:solidFill>
              </a:rPr>
              <a:t>We don’t want the path of assets or debt to explode</a:t>
            </a:r>
          </a:p>
          <a:p>
            <a:pPr marL="819150" lvl="2" indent="-457200">
              <a:buFont typeface="Arial" charset="0"/>
              <a:buChar char="•"/>
            </a:pPr>
            <a:r>
              <a:rPr lang="en-US" sz="2500" dirty="0">
                <a:solidFill>
                  <a:srgbClr val="21455B"/>
                </a:solidFill>
              </a:rPr>
              <a:t>The outflow of funds from the economy is equivalent to the current account surplus. So in this closure we are determining how the size of the current account is determined</a:t>
            </a:r>
          </a:p>
          <a:p>
            <a:pPr marL="819150" lvl="2" indent="-457200">
              <a:buFont typeface="Arial" charset="0"/>
              <a:buChar char="•"/>
            </a:pPr>
            <a:r>
              <a:rPr lang="en-US" sz="2500" dirty="0">
                <a:solidFill>
                  <a:srgbClr val="21455B"/>
                </a:solidFill>
              </a:rPr>
              <a:t>Option 1: fixed (exogenous) size of current account and exchange rate adjusts to maintain this balance</a:t>
            </a:r>
          </a:p>
          <a:p>
            <a:pPr marL="2057400" lvl="3" indent="-457200">
              <a:buFont typeface="Arial" charset="0"/>
              <a:buChar char="•"/>
            </a:pPr>
            <a:r>
              <a:rPr lang="en-US" sz="2100" dirty="0">
                <a:solidFill>
                  <a:srgbClr val="21455B"/>
                </a:solidFill>
              </a:rPr>
              <a:t>Appropriate closure in developing countries where the availability of foreign saving is limited</a:t>
            </a:r>
          </a:p>
          <a:p>
            <a:pPr marL="819150" lvl="2" indent="-457200">
              <a:buFont typeface="Arial" charset="0"/>
              <a:buChar char="•"/>
            </a:pPr>
            <a:r>
              <a:rPr lang="en-US" sz="2500" dirty="0">
                <a:solidFill>
                  <a:srgbClr val="21455B"/>
                </a:solidFill>
              </a:rPr>
              <a:t>Option 2: flexible (endogenous) current account </a:t>
            </a:r>
            <a:endParaRPr lang="en-US" sz="2100" dirty="0"/>
          </a:p>
          <a:p>
            <a:endParaRPr lang="en-US" sz="25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066800"/>
            <a:ext cx="914400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22964D-F447-423D-B875-ADC24C4EFD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7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11302</TotalTime>
  <Words>489</Words>
  <Application>Microsoft Office PowerPoint</Application>
  <PresentationFormat>On-screen Show (4:3)</PresentationFormat>
  <Paragraphs>48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Tahoma</vt:lpstr>
      <vt:lpstr>Wingdings</vt:lpstr>
      <vt:lpstr>Office Theme</vt:lpstr>
      <vt:lpstr>     Sensitivity analysis and closures     a    </vt:lpstr>
      <vt:lpstr>     Sensitivity analysis    a     </vt:lpstr>
      <vt:lpstr>Sensitivity analysis</vt:lpstr>
      <vt:lpstr>     Macro Closures    a     </vt:lpstr>
      <vt:lpstr>Closure assumptions</vt:lpstr>
      <vt:lpstr>Budget Balance Closure</vt:lpstr>
      <vt:lpstr>Investment and savings</vt:lpstr>
      <vt:lpstr>External balance</vt:lpstr>
    </vt:vector>
  </TitlesOfParts>
  <Company>The World Bank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the Macro Fiscal Model a a  Andrew Burns  a</dc:title>
  <dc:creator>Andrew Burns</dc:creator>
  <cp:lastModifiedBy>Dinar Dhamma Prihardini</cp:lastModifiedBy>
  <cp:revision>327</cp:revision>
  <dcterms:created xsi:type="dcterms:W3CDTF">2014-12-01T22:56:41Z</dcterms:created>
  <dcterms:modified xsi:type="dcterms:W3CDTF">2018-07-26T15:25:50Z</dcterms:modified>
</cp:coreProperties>
</file>