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404" r:id="rId2"/>
    <p:sldId id="389" r:id="rId3"/>
    <p:sldId id="407" r:id="rId4"/>
    <p:sldId id="360" r:id="rId5"/>
    <p:sldId id="435" r:id="rId6"/>
    <p:sldId id="438" r:id="rId7"/>
    <p:sldId id="409" r:id="rId8"/>
    <p:sldId id="410" r:id="rId9"/>
    <p:sldId id="436" r:id="rId10"/>
    <p:sldId id="443" r:id="rId11"/>
    <p:sldId id="452" r:id="rId12"/>
    <p:sldId id="453" r:id="rId13"/>
    <p:sldId id="444" r:id="rId14"/>
    <p:sldId id="446" r:id="rId15"/>
    <p:sldId id="447" r:id="rId16"/>
    <p:sldId id="448" r:id="rId17"/>
    <p:sldId id="454" r:id="rId18"/>
    <p:sldId id="449" r:id="rId19"/>
    <p:sldId id="450" r:id="rId20"/>
    <p:sldId id="455" r:id="rId21"/>
    <p:sldId id="457" r:id="rId22"/>
    <p:sldId id="458" r:id="rId23"/>
    <p:sldId id="465" r:id="rId24"/>
    <p:sldId id="466" r:id="rId25"/>
    <p:sldId id="4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55B"/>
    <a:srgbClr val="DE6E4B"/>
    <a:srgbClr val="41AAC3"/>
    <a:srgbClr val="7CC5D6"/>
    <a:srgbClr val="2F8396"/>
    <a:srgbClr val="7FD1B9"/>
    <a:srgbClr val="276D7D"/>
    <a:srgbClr val="3798AF"/>
    <a:srgbClr val="CACAAA"/>
    <a:srgbClr val="236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3943" autoAdjust="0"/>
  </p:normalViewPr>
  <p:slideViewPr>
    <p:cSldViewPr>
      <p:cViewPr varScale="1">
        <p:scale>
          <a:sx n="82" d="100"/>
          <a:sy n="82" d="100"/>
        </p:scale>
        <p:origin x="13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25E4F1-C351-483A-B25C-85E29E0A965D}" type="datetimeFigureOut">
              <a:rPr lang="en-US" smtClean="0"/>
              <a:t>7/27/2018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878CD6-EAAD-42D5-8557-F05FB1E917AC}" type="slidenum">
              <a:rPr lang="en-US" smtClean="0"/>
              <a:t>‹#›</a:t>
            </a:fld>
            <a:endParaRPr lang="en-US"/>
          </a:p>
        </p:txBody>
      </p:sp>
    </p:spTree>
    <p:extLst>
      <p:ext uri="{BB962C8B-B14F-4D97-AF65-F5344CB8AC3E}">
        <p14:creationId xmlns:p14="http://schemas.microsoft.com/office/powerpoint/2010/main" val="194192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defTabSz="913494"/>
            <a:fld id="{E9B47CF9-50F8-4331-9AD1-9673E84DF3B4}" type="slidenum">
              <a:rPr lang="en-US"/>
              <a:pPr defTabSz="913494"/>
              <a:t>1</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5082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3F4C9-3311-429C-A075-05F924DA3C2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42689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3F4C9-3311-429C-A075-05F924DA3C2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112261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3F4C9-3311-429C-A075-05F924DA3C2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780693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err="1"/>
              <a:t>Titlemaster</a:t>
            </a:r>
            <a:endParaRPr lang="en-US" noProof="0" dirty="0"/>
          </a:p>
        </p:txBody>
      </p:sp>
      <p:sp>
        <p:nvSpPr>
          <p:cNvPr id="3" name="Fußzeilenplatzhalter 2"/>
          <p:cNvSpPr>
            <a:spLocks noGrp="1"/>
          </p:cNvSpPr>
          <p:nvPr>
            <p:ph type="ftr" sz="quarter" idx="10"/>
          </p:nvPr>
        </p:nvSpPr>
        <p:spPr/>
        <p:txBody>
          <a:bodyPr/>
          <a:lstStyle/>
          <a:p>
            <a:endParaRPr lang="en-US"/>
          </a:p>
        </p:txBody>
      </p:sp>
      <p:sp>
        <p:nvSpPr>
          <p:cNvPr id="4" name="Foliennummernplatzhalter 3"/>
          <p:cNvSpPr>
            <a:spLocks noGrp="1"/>
          </p:cNvSpPr>
          <p:nvPr>
            <p:ph type="sldNum" sz="quarter" idx="11"/>
          </p:nvPr>
        </p:nvSpPr>
        <p:spPr/>
        <p:txBody>
          <a:bodyPr/>
          <a:lstStyle/>
          <a:p>
            <a:fld id="{C022964D-F447-423D-B875-ADC24C4EFD4E}" type="slidenum">
              <a:rPr lang="en-US" smtClean="0"/>
              <a:t>‹#›</a:t>
            </a:fld>
            <a:endParaRPr lang="en-US"/>
          </a:p>
        </p:txBody>
      </p:sp>
      <p:sp>
        <p:nvSpPr>
          <p:cNvPr id="6" name="Inhaltsplatzhalter 5"/>
          <p:cNvSpPr>
            <a:spLocks noGrp="1"/>
          </p:cNvSpPr>
          <p:nvPr>
            <p:ph sz="quarter" idx="12" hasCustomPrompt="1"/>
          </p:nvPr>
        </p:nvSpPr>
        <p:spPr/>
        <p:txBody>
          <a:bodyPr/>
          <a:lstStyle>
            <a:lvl3pPr marL="361950" indent="-361950">
              <a:buFont typeface="Arial" panose="020B0604020202020204" pitchFamily="34" charset="0"/>
              <a:buChar char="•"/>
              <a:defRPr/>
            </a:lvl3pPr>
          </a:lstStyle>
          <a:p>
            <a:pPr lvl="0"/>
            <a:r>
              <a:rPr lang="en-US" noProof="0" dirty="0" err="1"/>
              <a:t>Textmaster</a:t>
            </a:r>
            <a:endParaRPr lang="en-US" noProof="0" dirty="0"/>
          </a:p>
          <a:p>
            <a:pPr lvl="1"/>
            <a:r>
              <a:rPr lang="en-US" noProof="0" dirty="0"/>
              <a:t>Second Layer</a:t>
            </a:r>
          </a:p>
          <a:p>
            <a:pPr lvl="2"/>
            <a:r>
              <a:rPr lang="en-US" noProof="0" dirty="0"/>
              <a:t>Third Layer</a:t>
            </a:r>
          </a:p>
          <a:p>
            <a:pPr lvl="3"/>
            <a:r>
              <a:rPr lang="en-US" noProof="0" dirty="0"/>
              <a:t>Fourth Layer</a:t>
            </a:r>
          </a:p>
          <a:p>
            <a:pPr lvl="4"/>
            <a:r>
              <a:rPr lang="en-US" noProof="0" dirty="0"/>
              <a:t>Fifth Layer</a:t>
            </a:r>
          </a:p>
          <a:p>
            <a:pPr lvl="5"/>
            <a:r>
              <a:rPr lang="en-US" noProof="0" dirty="0"/>
              <a:t>6</a:t>
            </a:r>
          </a:p>
        </p:txBody>
      </p:sp>
    </p:spTree>
    <p:extLst>
      <p:ext uri="{BB962C8B-B14F-4D97-AF65-F5344CB8AC3E}">
        <p14:creationId xmlns:p14="http://schemas.microsoft.com/office/powerpoint/2010/main" val="21568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3F4C9-3311-429C-A075-05F924DA3C2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174884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3F4C9-3311-429C-A075-05F924DA3C22}"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65557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3F4C9-3311-429C-A075-05F924DA3C22}"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39004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3F4C9-3311-429C-A075-05F924DA3C22}"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176958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3F4C9-3311-429C-A075-05F924DA3C22}" type="datetimeFigureOut">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94283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3F4C9-3311-429C-A075-05F924DA3C22}" type="datetimeFigureOut">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26344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3F4C9-3311-429C-A075-05F924DA3C22}"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55847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3F4C9-3311-429C-A075-05F924DA3C22}"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DA618-18E3-4408-BA47-011360816A70}" type="slidenum">
              <a:rPr lang="en-US" smtClean="0"/>
              <a:t>‹#›</a:t>
            </a:fld>
            <a:endParaRPr lang="en-US"/>
          </a:p>
        </p:txBody>
      </p:sp>
    </p:spTree>
    <p:extLst>
      <p:ext uri="{BB962C8B-B14F-4D97-AF65-F5344CB8AC3E}">
        <p14:creationId xmlns:p14="http://schemas.microsoft.com/office/powerpoint/2010/main" val="271819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3F4C9-3311-429C-A075-05F924DA3C22}" type="datetimeFigureOut">
              <a:rPr lang="en-US" smtClean="0"/>
              <a:t>7/27/2018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DA618-18E3-4408-BA47-011360816A70}" type="slidenum">
              <a:rPr lang="en-US" smtClean="0"/>
              <a:t>‹#›</a:t>
            </a:fld>
            <a:endParaRPr lang="en-US"/>
          </a:p>
        </p:txBody>
      </p:sp>
    </p:spTree>
    <p:extLst>
      <p:ext uri="{BB962C8B-B14F-4D97-AF65-F5344CB8AC3E}">
        <p14:creationId xmlns:p14="http://schemas.microsoft.com/office/powerpoint/2010/main" val="3158911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09600" y="2209800"/>
            <a:ext cx="7924800" cy="2133600"/>
          </a:xfrm>
        </p:spPr>
        <p:txBody>
          <a:bodyPr>
            <a:normAutofit fontScale="90000"/>
          </a:bodyPr>
          <a:lstStyle/>
          <a:p>
            <a:pPr>
              <a:spcBef>
                <a:spcPts val="1200"/>
              </a:spcBef>
            </a:pP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t>Simulations with the CGE model</a:t>
            </a:r>
            <a:br>
              <a:rPr lang="en-US" sz="3900" b="1" dirty="0">
                <a:solidFill>
                  <a:srgbClr val="DE6E4B"/>
                </a:solidFill>
                <a:latin typeface="Tahoma" panose="020B0604030504040204" pitchFamily="34" charset="0"/>
                <a:ea typeface="Tahoma" panose="020B0604030504040204" pitchFamily="34" charset="0"/>
                <a:cs typeface="Tahoma" panose="020B0604030504040204" pitchFamily="34" charset="0"/>
              </a:rPr>
            </a:br>
            <a:br>
              <a:rPr lang="en-US" sz="3900" b="1" dirty="0">
                <a:solidFill>
                  <a:schemeClr val="tx2"/>
                </a:solidFill>
                <a:latin typeface="Tahoma" panose="020B0604030504040204" pitchFamily="34" charset="0"/>
                <a:ea typeface="Tahoma" panose="020B0604030504040204" pitchFamily="34" charset="0"/>
                <a:cs typeface="Tahoma" panose="020B0604030504040204" pitchFamily="34" charset="0"/>
              </a:rPr>
            </a:br>
            <a:br>
              <a:rPr lang="en-US" b="1" dirty="0">
                <a:solidFill>
                  <a:schemeClr val="tx2"/>
                </a:solidFill>
              </a:rPr>
            </a:br>
            <a:br>
              <a:rPr lang="en-US" b="1" dirty="0">
                <a:solidFill>
                  <a:schemeClr val="tx2"/>
                </a:solidFill>
              </a:rPr>
            </a:br>
            <a:r>
              <a:rPr lang="en-US" sz="2200" dirty="0">
                <a:solidFill>
                  <a:schemeClr val="bg1"/>
                </a:solidFill>
              </a:rPr>
              <a:t>a</a:t>
            </a:r>
            <a:br>
              <a:rPr lang="en-US" sz="4000" dirty="0">
                <a:solidFill>
                  <a:schemeClr val="tx2"/>
                </a:solidFill>
              </a:rPr>
            </a:br>
            <a:br>
              <a:rPr lang="en-US" sz="4000" dirty="0">
                <a:solidFill>
                  <a:schemeClr val="tx2"/>
                </a:solidFill>
              </a:rPr>
            </a:br>
            <a:r>
              <a:rPr lang="en-US" sz="1800" dirty="0">
                <a:solidFill>
                  <a:schemeClr val="bg1"/>
                </a:solidFill>
              </a:rPr>
              <a:t> </a:t>
            </a:r>
            <a:br>
              <a:rPr lang="en-US" sz="2700" dirty="0">
                <a:solidFill>
                  <a:schemeClr val="tx2"/>
                </a:solidFill>
              </a:rPr>
            </a:br>
            <a:br>
              <a:rPr lang="en-US" sz="3600" i="1" dirty="0"/>
            </a:br>
            <a:endParaRPr lang="en-US" dirty="0"/>
          </a:p>
        </p:txBody>
      </p:sp>
      <p:cxnSp>
        <p:nvCxnSpPr>
          <p:cNvPr id="3" name="Straight Connector 2"/>
          <p:cNvCxnSpPr/>
          <p:nvPr/>
        </p:nvCxnSpPr>
        <p:spPr>
          <a:xfrm>
            <a:off x="484909" y="3352800"/>
            <a:ext cx="8201891"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02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Policy analysis with CGE models</a:t>
            </a:r>
          </a:p>
        </p:txBody>
      </p:sp>
      <p:sp>
        <p:nvSpPr>
          <p:cNvPr id="7" name="Content Placeholder 6"/>
          <p:cNvSpPr>
            <a:spLocks noGrp="1"/>
          </p:cNvSpPr>
          <p:nvPr>
            <p:ph sz="quarter" idx="12"/>
          </p:nvPr>
        </p:nvSpPr>
        <p:spPr>
          <a:xfrm>
            <a:off x="1981200" y="1752600"/>
            <a:ext cx="5181600" cy="3657600"/>
          </a:xfrm>
        </p:spPr>
        <p:txBody>
          <a:bodyPr>
            <a:noAutofit/>
          </a:bodyPr>
          <a:lstStyle/>
          <a:p>
            <a:pPr marL="819150" lvl="2" indent="-457200">
              <a:buFont typeface="Arial" charset="0"/>
              <a:buChar char="•"/>
            </a:pPr>
            <a:r>
              <a:rPr lang="en-US" sz="3000" dirty="0">
                <a:solidFill>
                  <a:srgbClr val="21455B"/>
                </a:solidFill>
              </a:rPr>
              <a:t>Lift in price level</a:t>
            </a:r>
          </a:p>
          <a:p>
            <a:pPr marL="819150" lvl="2" indent="-457200">
              <a:buFont typeface="Arial" charset="0"/>
              <a:buChar char="•"/>
            </a:pPr>
            <a:r>
              <a:rPr lang="en-US" sz="3000" dirty="0">
                <a:solidFill>
                  <a:srgbClr val="DE6E4B"/>
                </a:solidFill>
              </a:rPr>
              <a:t>Boost in factors of production</a:t>
            </a:r>
          </a:p>
          <a:p>
            <a:pPr marL="819150" lvl="2" indent="-457200">
              <a:buFont typeface="Arial" charset="0"/>
              <a:buChar char="•"/>
            </a:pPr>
            <a:r>
              <a:rPr lang="en-US" sz="3000" dirty="0">
                <a:solidFill>
                  <a:srgbClr val="21455B"/>
                </a:solidFill>
              </a:rPr>
              <a:t>Boost TFP</a:t>
            </a:r>
          </a:p>
          <a:p>
            <a:pPr marL="819150" lvl="2" indent="-457200">
              <a:buFont typeface="Arial" charset="0"/>
              <a:buChar char="•"/>
            </a:pPr>
            <a:r>
              <a:rPr lang="en-US" sz="3000" dirty="0">
                <a:solidFill>
                  <a:srgbClr val="21455B"/>
                </a:solidFill>
              </a:rPr>
              <a:t>Higher export prices</a:t>
            </a:r>
          </a:p>
        </p:txBody>
      </p:sp>
      <p:cxnSp>
        <p:nvCxnSpPr>
          <p:cNvPr id="5" name="Straight Connector 4"/>
          <p:cNvCxnSpPr/>
          <p:nvPr/>
        </p:nvCxnSpPr>
        <p:spPr>
          <a:xfrm>
            <a:off x="0" y="13623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9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Boost in factors of production</a:t>
            </a:r>
          </a:p>
        </p:txBody>
      </p:sp>
      <p:sp>
        <p:nvSpPr>
          <p:cNvPr id="3" name="Content Placeholder 2"/>
          <p:cNvSpPr>
            <a:spLocks noGrp="1"/>
          </p:cNvSpPr>
          <p:nvPr>
            <p:ph sz="quarter" idx="12"/>
          </p:nvPr>
        </p:nvSpPr>
        <p:spPr>
          <a:xfrm>
            <a:off x="304800" y="1265237"/>
            <a:ext cx="8229600" cy="4525963"/>
          </a:xfrm>
        </p:spPr>
        <p:txBody>
          <a:bodyPr vert="horz" lIns="91440" tIns="45720" rIns="91440" bIns="45720" rtlCol="0">
            <a:noAutofit/>
          </a:bodyPr>
          <a:lstStyle/>
          <a:p>
            <a:pPr marL="971550" lvl="1" indent="-514350">
              <a:buChar char="•"/>
            </a:pPr>
            <a:r>
              <a:rPr lang="en-US" sz="2500" dirty="0">
                <a:solidFill>
                  <a:srgbClr val="21455B"/>
                </a:solidFill>
              </a:rPr>
              <a:t>Simulation investigates what happens when we increase all inputs (natural resource, land, </a:t>
            </a:r>
            <a:r>
              <a:rPr lang="en-US" sz="2500" dirty="0" err="1">
                <a:solidFill>
                  <a:srgbClr val="21455B"/>
                </a:solidFill>
              </a:rPr>
              <a:t>labour</a:t>
            </a:r>
            <a:r>
              <a:rPr lang="en-US" sz="2500" dirty="0">
                <a:solidFill>
                  <a:srgbClr val="21455B"/>
                </a:solidFill>
              </a:rPr>
              <a:t> and capital) into production by 10%</a:t>
            </a:r>
          </a:p>
          <a:p>
            <a:pPr marL="457200" lvl="1" indent="0">
              <a:buNone/>
            </a:pPr>
            <a:endParaRPr lang="en-US" sz="2500" dirty="0">
              <a:solidFill>
                <a:srgbClr val="21455B"/>
              </a:solidFill>
            </a:endParaRPr>
          </a:p>
          <a:p>
            <a:pPr marL="971550" lvl="1" indent="-514350">
              <a:buChar char="•"/>
            </a:pPr>
            <a:r>
              <a:rPr lang="en-US" sz="2500" dirty="0">
                <a:solidFill>
                  <a:srgbClr val="21455B"/>
                </a:solidFill>
              </a:rPr>
              <a:t>A boost in the </a:t>
            </a:r>
            <a:r>
              <a:rPr lang="en-US" sz="2500" dirty="0" err="1">
                <a:solidFill>
                  <a:srgbClr val="21455B"/>
                </a:solidFill>
              </a:rPr>
              <a:t>labour</a:t>
            </a:r>
            <a:r>
              <a:rPr lang="en-US" sz="2500" dirty="0">
                <a:solidFill>
                  <a:srgbClr val="21455B"/>
                </a:solidFill>
              </a:rPr>
              <a:t> used in production is a proxy for policies which :</a:t>
            </a:r>
          </a:p>
          <a:p>
            <a:pPr marL="1828800" lvl="3" indent="-514350"/>
            <a:r>
              <a:rPr lang="en-US" dirty="0">
                <a:solidFill>
                  <a:srgbClr val="21455B"/>
                </a:solidFill>
              </a:rPr>
              <a:t>Lift female participation rates</a:t>
            </a:r>
          </a:p>
          <a:p>
            <a:pPr marL="1828800" lvl="3" indent="-514350"/>
            <a:r>
              <a:rPr lang="en-US" dirty="0">
                <a:solidFill>
                  <a:srgbClr val="21455B"/>
                </a:solidFill>
              </a:rPr>
              <a:t>Permanently lower unemployment rate</a:t>
            </a:r>
          </a:p>
          <a:p>
            <a:pPr marL="590550" lvl="2" indent="-514350"/>
            <a:endParaRPr lang="en-US" sz="2500" dirty="0">
              <a:solidFill>
                <a:srgbClr val="21455B"/>
              </a:solidFill>
            </a:endParaRPr>
          </a:p>
          <a:p>
            <a:pPr marL="1828800" lvl="3" indent="-514350"/>
            <a:endParaRPr lang="en-US" sz="2500" dirty="0">
              <a:solidFill>
                <a:srgbClr val="21455B"/>
              </a:solidFill>
            </a:endParaRP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49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Boost in factors of production</a:t>
            </a:r>
          </a:p>
        </p:txBody>
      </p:sp>
      <p:sp>
        <p:nvSpPr>
          <p:cNvPr id="3" name="Content Placeholder 2"/>
          <p:cNvSpPr>
            <a:spLocks noGrp="1"/>
          </p:cNvSpPr>
          <p:nvPr>
            <p:ph sz="quarter" idx="12"/>
          </p:nvPr>
        </p:nvSpPr>
        <p:spPr>
          <a:xfrm>
            <a:off x="228600" y="1265237"/>
            <a:ext cx="8229600" cy="4525963"/>
          </a:xfrm>
        </p:spPr>
        <p:txBody>
          <a:bodyPr vert="horz" lIns="91440" tIns="45720" rIns="91440" bIns="45720" rtlCol="0">
            <a:noAutofit/>
          </a:bodyPr>
          <a:lstStyle/>
          <a:p>
            <a:pPr marL="971550" lvl="1" indent="-514350">
              <a:buChar char="•"/>
            </a:pPr>
            <a:r>
              <a:rPr lang="en-US" sz="2500" dirty="0">
                <a:solidFill>
                  <a:srgbClr val="21455B"/>
                </a:solidFill>
              </a:rPr>
              <a:t>A boost in capital is a proxy for policies which:</a:t>
            </a:r>
          </a:p>
          <a:p>
            <a:pPr marL="1828800" lvl="3" indent="-514350"/>
            <a:r>
              <a:rPr lang="en-US" dirty="0">
                <a:solidFill>
                  <a:srgbClr val="21455B"/>
                </a:solidFill>
              </a:rPr>
              <a:t>Lower the cost of investing domestically</a:t>
            </a:r>
          </a:p>
          <a:p>
            <a:pPr marL="1828800" lvl="3" indent="-514350"/>
            <a:r>
              <a:rPr lang="en-US" dirty="0">
                <a:solidFill>
                  <a:srgbClr val="21455B"/>
                </a:solidFill>
              </a:rPr>
              <a:t>Increase openness to foreign investment in KSA</a:t>
            </a:r>
          </a:p>
          <a:p>
            <a:pPr marL="971550" lvl="1" indent="-514350">
              <a:buChar char="•"/>
            </a:pPr>
            <a:r>
              <a:rPr lang="en-US" dirty="0">
                <a:solidFill>
                  <a:srgbClr val="21455B"/>
                </a:solidFill>
              </a:rPr>
              <a:t> </a:t>
            </a:r>
            <a:r>
              <a:rPr lang="en-US" sz="2500" dirty="0">
                <a:solidFill>
                  <a:srgbClr val="21455B"/>
                </a:solidFill>
              </a:rPr>
              <a:t>A boost in the natural resource is a proxy for :</a:t>
            </a:r>
          </a:p>
          <a:p>
            <a:pPr marL="1828800" lvl="3" indent="-514350"/>
            <a:r>
              <a:rPr lang="en-US" dirty="0">
                <a:solidFill>
                  <a:srgbClr val="21455B"/>
                </a:solidFill>
              </a:rPr>
              <a:t>Discovery of new reserves</a:t>
            </a:r>
          </a:p>
          <a:p>
            <a:pPr marL="971550" lvl="1" indent="-514350">
              <a:buChar char="•"/>
            </a:pPr>
            <a:r>
              <a:rPr lang="en-US" sz="2500" dirty="0">
                <a:solidFill>
                  <a:srgbClr val="21455B"/>
                </a:solidFill>
              </a:rPr>
              <a:t>A boost in land is a proxy for :</a:t>
            </a:r>
          </a:p>
          <a:p>
            <a:pPr marL="1828800" lvl="3" indent="-514350"/>
            <a:r>
              <a:rPr lang="en-US" dirty="0">
                <a:solidFill>
                  <a:srgbClr val="21455B"/>
                </a:solidFill>
              </a:rPr>
              <a:t>Increases in the amount of arable land</a:t>
            </a:r>
          </a:p>
          <a:p>
            <a:pPr marL="971550" lvl="1" indent="-514350">
              <a:buFont typeface="Arial" pitchFamily="34" charset="0"/>
              <a:buChar char="•"/>
            </a:pPr>
            <a:r>
              <a:rPr lang="en-US" sz="2500" dirty="0">
                <a:solidFill>
                  <a:srgbClr val="21455B"/>
                </a:solidFill>
              </a:rPr>
              <a:t>In this simulation we boost all the factors of production by the same amount to illustrate some model properties</a:t>
            </a:r>
          </a:p>
          <a:p>
            <a:pPr marL="1314450" lvl="3" indent="0">
              <a:buNone/>
            </a:pPr>
            <a:endParaRPr lang="en-US" sz="2500" dirty="0">
              <a:solidFill>
                <a:srgbClr val="21455B"/>
              </a:solidFill>
            </a:endParaRP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l="8518" t="42077" r="75670" b="37201"/>
          <a:stretch/>
        </p:blipFill>
        <p:spPr>
          <a:xfrm>
            <a:off x="323851" y="1295400"/>
            <a:ext cx="7753350" cy="2857729"/>
          </a:xfrm>
          <a:prstGeom prst="rect">
            <a:avLst/>
          </a:prstGeom>
        </p:spPr>
      </p:pic>
      <p:sp>
        <p:nvSpPr>
          <p:cNvPr id="4" name="Title 3"/>
          <p:cNvSpPr>
            <a:spLocks noGrp="1"/>
          </p:cNvSpPr>
          <p:nvPr>
            <p:ph type="title"/>
          </p:nvPr>
        </p:nvSpPr>
        <p:spPr>
          <a:xfrm>
            <a:off x="323850" y="0"/>
            <a:ext cx="8496300" cy="806450"/>
          </a:xfrm>
        </p:spPr>
        <p:txBody>
          <a:bodyPr>
            <a:normAutofit fontScale="90000"/>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Entering the alternative scenario (#3 &amp; #4)</a:t>
            </a:r>
          </a:p>
        </p:txBody>
      </p:sp>
      <p:cxnSp>
        <p:nvCxnSpPr>
          <p:cNvPr id="5" name="Straight Connector 4"/>
          <p:cNvCxnSpPr/>
          <p:nvPr/>
        </p:nvCxnSpPr>
        <p:spPr>
          <a:xfrm>
            <a:off x="0" y="7620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52400" y="1266818"/>
            <a:ext cx="5105400" cy="1295400"/>
          </a:xfrm>
          <a:prstGeom prst="ellipse">
            <a:avLst/>
          </a:prstGeom>
          <a:noFill/>
          <a:ln>
            <a:solidFill>
              <a:srgbClr val="DE6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43000" y="4641850"/>
            <a:ext cx="70104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21455B"/>
                </a:solidFill>
              </a:rPr>
              <a:t>Increase baseline inputs</a:t>
            </a:r>
          </a:p>
          <a:p>
            <a:pPr marL="457200" indent="-457200">
              <a:buFont typeface="Arial" panose="020B0604020202020204" pitchFamily="34" charset="0"/>
              <a:buChar char="•"/>
            </a:pPr>
            <a:r>
              <a:rPr lang="en-US" sz="2800" dirty="0">
                <a:solidFill>
                  <a:srgbClr val="21455B"/>
                </a:solidFill>
              </a:rPr>
              <a:t>Increase size of foreign saving</a:t>
            </a:r>
          </a:p>
        </p:txBody>
      </p:sp>
    </p:spTree>
    <p:extLst>
      <p:ext uri="{BB962C8B-B14F-4D97-AF65-F5344CB8AC3E}">
        <p14:creationId xmlns:p14="http://schemas.microsoft.com/office/powerpoint/2010/main" val="146280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Double factors of production</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62129969"/>
              </p:ext>
            </p:extLst>
          </p:nvPr>
        </p:nvGraphicFramePr>
        <p:xfrm>
          <a:off x="685801" y="1752600"/>
          <a:ext cx="7772397" cy="4766018"/>
        </p:xfrm>
        <a:graphic>
          <a:graphicData uri="http://schemas.openxmlformats.org/drawingml/2006/table">
            <a:tbl>
              <a:tblPr firstRow="1" bandRow="1">
                <a:tableStyleId>{2D5ABB26-0587-4C30-8999-92F81FD0307C}</a:tableStyleId>
              </a:tblPr>
              <a:tblGrid>
                <a:gridCol w="1828798">
                  <a:extLst>
                    <a:ext uri="{9D8B030D-6E8A-4147-A177-3AD203B41FA5}">
                      <a16:colId xmlns:a16="http://schemas.microsoft.com/office/drawing/2014/main" val="20000"/>
                    </a:ext>
                  </a:extLst>
                </a:gridCol>
                <a:gridCol w="1240973">
                  <a:extLst>
                    <a:ext uri="{9D8B030D-6E8A-4147-A177-3AD203B41FA5}">
                      <a16:colId xmlns:a16="http://schemas.microsoft.com/office/drawing/2014/main" val="20001"/>
                    </a:ext>
                  </a:extLst>
                </a:gridCol>
                <a:gridCol w="1306285">
                  <a:extLst>
                    <a:ext uri="{9D8B030D-6E8A-4147-A177-3AD203B41FA5}">
                      <a16:colId xmlns:a16="http://schemas.microsoft.com/office/drawing/2014/main" val="20002"/>
                    </a:ext>
                  </a:extLst>
                </a:gridCol>
                <a:gridCol w="1306285">
                  <a:extLst>
                    <a:ext uri="{9D8B030D-6E8A-4147-A177-3AD203B41FA5}">
                      <a16:colId xmlns:a16="http://schemas.microsoft.com/office/drawing/2014/main" val="20003"/>
                    </a:ext>
                  </a:extLst>
                </a:gridCol>
                <a:gridCol w="1045028">
                  <a:extLst>
                    <a:ext uri="{9D8B030D-6E8A-4147-A177-3AD203B41FA5}">
                      <a16:colId xmlns:a16="http://schemas.microsoft.com/office/drawing/2014/main" val="20004"/>
                    </a:ext>
                  </a:extLst>
                </a:gridCol>
                <a:gridCol w="1045028">
                  <a:extLst>
                    <a:ext uri="{9D8B030D-6E8A-4147-A177-3AD203B41FA5}">
                      <a16:colId xmlns:a16="http://schemas.microsoft.com/office/drawing/2014/main" val="20005"/>
                    </a:ext>
                  </a:extLst>
                </a:gridCol>
              </a:tblGrid>
              <a:tr h="504599">
                <a:tc>
                  <a:txBody>
                    <a:bodyPr/>
                    <a:lstStyle/>
                    <a:p>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Agriculture</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Oil</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Industry </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Services</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Total</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5113">
                <a:tc>
                  <a:txBody>
                    <a:bodyPr/>
                    <a:lstStyle/>
                    <a:p>
                      <a:r>
                        <a:rPr lang="en-US" dirty="0"/>
                        <a:t>Price of domestic sales</a:t>
                      </a:r>
                    </a:p>
                  </a:txBody>
                  <a:tcPr>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tc>
                  <a:txBody>
                    <a:bodyPr/>
                    <a:lstStyle/>
                    <a:p>
                      <a:r>
                        <a:rPr lang="en-US"/>
                        <a:t>0</a:t>
                      </a:r>
                      <a:endParaRPr lang="en-US" dirty="0"/>
                    </a:p>
                  </a:txBody>
                  <a:tcPr>
                    <a:lnT w="12700" cap="flat" cmpd="sng" algn="ctr">
                      <a:solidFill>
                        <a:schemeClr val="tx1"/>
                      </a:solidFill>
                      <a:prstDash val="solid"/>
                      <a:round/>
                      <a:headEnd type="none" w="med" len="med"/>
                      <a:tailEnd type="none" w="med" len="med"/>
                    </a:lnT>
                  </a:tcPr>
                </a:tc>
                <a:tc>
                  <a:txBody>
                    <a:bodyPr/>
                    <a:lstStyle/>
                    <a:p>
                      <a:r>
                        <a:rPr lang="en-US"/>
                        <a:t>0</a:t>
                      </a:r>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45113">
                <a:tc>
                  <a:txBody>
                    <a:bodyPr/>
                    <a:lstStyle/>
                    <a:p>
                      <a:r>
                        <a:rPr lang="en-US" dirty="0"/>
                        <a:t>Price of consumption</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4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624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Household</a:t>
                      </a:r>
                      <a:r>
                        <a:rPr lang="en-US" baseline="0" dirty="0"/>
                        <a:t> </a:t>
                      </a:r>
                      <a:r>
                        <a:rPr lang="en-US" dirty="0"/>
                        <a:t>Consumption</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0004"/>
                  </a:ext>
                </a:extLst>
              </a:tr>
              <a:tr h="445113">
                <a:tc>
                  <a:txBody>
                    <a:bodyPr/>
                    <a:lstStyle/>
                    <a:p>
                      <a:r>
                        <a:rPr lang="en-US" dirty="0"/>
                        <a:t>Government</a:t>
                      </a:r>
                      <a:r>
                        <a:rPr lang="en-US" baseline="0" dirty="0"/>
                        <a:t> Consumption</a:t>
                      </a:r>
                      <a:endParaRPr lang="en-US" dirty="0"/>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0005"/>
                  </a:ext>
                </a:extLst>
              </a:tr>
              <a:tr h="445113">
                <a:tc>
                  <a:txBody>
                    <a:bodyPr/>
                    <a:lstStyle/>
                    <a:p>
                      <a:r>
                        <a:rPr lang="en-US" dirty="0"/>
                        <a:t>Investment</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0006"/>
                  </a:ext>
                </a:extLst>
              </a:tr>
              <a:tr h="445113">
                <a:tc>
                  <a:txBody>
                    <a:bodyPr/>
                    <a:lstStyle/>
                    <a:p>
                      <a:r>
                        <a:rPr lang="en-US" dirty="0"/>
                        <a:t>Exports</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0007"/>
                  </a:ext>
                </a:extLst>
              </a:tr>
              <a:tr h="445113">
                <a:tc>
                  <a:txBody>
                    <a:bodyPr/>
                    <a:lstStyle/>
                    <a:p>
                      <a:r>
                        <a:rPr lang="en-US" baseline="0" dirty="0"/>
                        <a:t>Imports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TextBox 6"/>
          <p:cNvSpPr txBox="1"/>
          <p:nvPr/>
        </p:nvSpPr>
        <p:spPr>
          <a:xfrm>
            <a:off x="609602" y="1262716"/>
            <a:ext cx="6553200" cy="369332"/>
          </a:xfrm>
          <a:prstGeom prst="rect">
            <a:avLst/>
          </a:prstGeom>
          <a:noFill/>
        </p:spPr>
        <p:txBody>
          <a:bodyPr wrap="square" rtlCol="0">
            <a:spAutoFit/>
          </a:bodyPr>
          <a:lstStyle/>
          <a:p>
            <a:r>
              <a:rPr lang="en-US" dirty="0">
                <a:solidFill>
                  <a:srgbClr val="21455B"/>
                </a:solidFill>
              </a:rPr>
              <a:t>Impact on key aggregates (% deviation from baseline)</a:t>
            </a:r>
          </a:p>
        </p:txBody>
      </p:sp>
    </p:spTree>
    <p:extLst>
      <p:ext uri="{BB962C8B-B14F-4D97-AF65-F5344CB8AC3E}">
        <p14:creationId xmlns:p14="http://schemas.microsoft.com/office/powerpoint/2010/main" val="41267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Double factors of production</a:t>
            </a:r>
          </a:p>
        </p:txBody>
      </p:sp>
      <p:sp>
        <p:nvSpPr>
          <p:cNvPr id="3" name="Content Placeholder 2"/>
          <p:cNvSpPr>
            <a:spLocks noGrp="1"/>
          </p:cNvSpPr>
          <p:nvPr>
            <p:ph sz="quarter" idx="12"/>
          </p:nvPr>
        </p:nvSpPr>
        <p:spPr>
          <a:xfrm>
            <a:off x="304800" y="1265237"/>
            <a:ext cx="8229600" cy="5287963"/>
          </a:xfrm>
        </p:spPr>
        <p:txBody>
          <a:bodyPr vert="horz" lIns="91440" tIns="45720" rIns="91440" bIns="45720" rtlCol="0">
            <a:noAutofit/>
          </a:bodyPr>
          <a:lstStyle/>
          <a:p>
            <a:pPr marL="971550" lvl="1" indent="-514350">
              <a:buChar char="•"/>
            </a:pPr>
            <a:r>
              <a:rPr lang="en-US" sz="2500" dirty="0">
                <a:solidFill>
                  <a:srgbClr val="21455B"/>
                </a:solidFill>
              </a:rPr>
              <a:t>CGE models generally display constant returns to scale production technology</a:t>
            </a:r>
          </a:p>
          <a:p>
            <a:pPr marL="457200" lvl="1" indent="0">
              <a:buNone/>
            </a:pPr>
            <a:endParaRPr lang="en-US" sz="2500" dirty="0">
              <a:solidFill>
                <a:srgbClr val="21455B"/>
              </a:solidFill>
            </a:endParaRPr>
          </a:p>
          <a:p>
            <a:pPr marL="971550" lvl="1" indent="-514350">
              <a:buChar char="•"/>
            </a:pPr>
            <a:r>
              <a:rPr lang="en-US" sz="2500" dirty="0">
                <a:solidFill>
                  <a:srgbClr val="21455B"/>
                </a:solidFill>
              </a:rPr>
              <a:t>So increasing all factors of production by 10% leads to a 10% increase of all outputs and no changes in prices</a:t>
            </a:r>
          </a:p>
          <a:p>
            <a:pPr marL="457200" lvl="1" indent="0">
              <a:buNone/>
            </a:pPr>
            <a:endParaRPr lang="en-US" sz="2500" dirty="0">
              <a:solidFill>
                <a:srgbClr val="21455B"/>
              </a:solidFill>
            </a:endParaRPr>
          </a:p>
          <a:p>
            <a:pPr marL="971550" lvl="1" indent="-514350">
              <a:buChar char="•"/>
            </a:pPr>
            <a:r>
              <a:rPr lang="en-US" sz="2500" dirty="0">
                <a:solidFill>
                  <a:srgbClr val="21455B"/>
                </a:solidFill>
              </a:rPr>
              <a:t>The structure of the economy has not changed since there has been no change in relative prices – economy just becomes twice as large</a:t>
            </a:r>
          </a:p>
          <a:p>
            <a:pPr marL="457200" lvl="1" indent="0">
              <a:buNone/>
            </a:pPr>
            <a:endParaRPr lang="en-US" sz="2500" dirty="0">
              <a:solidFill>
                <a:srgbClr val="21455B"/>
              </a:solidFill>
            </a:endParaRPr>
          </a:p>
          <a:p>
            <a:pPr marL="971550" lvl="1" indent="-514350">
              <a:buChar char="•"/>
            </a:pPr>
            <a:r>
              <a:rPr lang="en-US" sz="2500" dirty="0">
                <a:solidFill>
                  <a:srgbClr val="21455B"/>
                </a:solidFill>
              </a:rPr>
              <a:t>Foreign saving also increased to allow investment to expand and get “nice” results</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15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Policy analysis with CGE models</a:t>
            </a:r>
          </a:p>
        </p:txBody>
      </p:sp>
      <p:sp>
        <p:nvSpPr>
          <p:cNvPr id="7" name="Content Placeholder 6"/>
          <p:cNvSpPr>
            <a:spLocks noGrp="1"/>
          </p:cNvSpPr>
          <p:nvPr>
            <p:ph sz="quarter" idx="12"/>
          </p:nvPr>
        </p:nvSpPr>
        <p:spPr>
          <a:xfrm>
            <a:off x="1600200" y="1752600"/>
            <a:ext cx="5943600" cy="4419600"/>
          </a:xfrm>
        </p:spPr>
        <p:txBody>
          <a:bodyPr>
            <a:noAutofit/>
          </a:bodyPr>
          <a:lstStyle/>
          <a:p>
            <a:pPr marL="819150" lvl="2" indent="-457200">
              <a:buFont typeface="Arial" charset="0"/>
              <a:buChar char="•"/>
            </a:pPr>
            <a:r>
              <a:rPr lang="en-US" sz="3000" dirty="0">
                <a:solidFill>
                  <a:srgbClr val="21455B"/>
                </a:solidFill>
              </a:rPr>
              <a:t>Lift in price level</a:t>
            </a:r>
          </a:p>
          <a:p>
            <a:pPr marL="819150" lvl="2" indent="-457200">
              <a:buFont typeface="Arial" charset="0"/>
              <a:buChar char="•"/>
            </a:pPr>
            <a:r>
              <a:rPr lang="en-US" sz="3000" dirty="0">
                <a:solidFill>
                  <a:srgbClr val="21455B"/>
                </a:solidFill>
              </a:rPr>
              <a:t>Boost in factors of production</a:t>
            </a:r>
          </a:p>
          <a:p>
            <a:pPr marL="819150" lvl="2" indent="-457200">
              <a:buFont typeface="Arial" charset="0"/>
              <a:buChar char="•"/>
            </a:pPr>
            <a:r>
              <a:rPr lang="en-US" sz="3000" dirty="0">
                <a:solidFill>
                  <a:srgbClr val="DE6E4B"/>
                </a:solidFill>
              </a:rPr>
              <a:t>Boost TFP</a:t>
            </a:r>
          </a:p>
          <a:p>
            <a:pPr marL="819150" lvl="2" indent="-457200">
              <a:buFont typeface="Arial" charset="0"/>
              <a:buChar char="•"/>
            </a:pPr>
            <a:r>
              <a:rPr lang="en-US" sz="3000" dirty="0">
                <a:solidFill>
                  <a:srgbClr val="21455B"/>
                </a:solidFill>
              </a:rPr>
              <a:t>Higher export prices</a:t>
            </a:r>
          </a:p>
        </p:txBody>
      </p:sp>
      <p:cxnSp>
        <p:nvCxnSpPr>
          <p:cNvPr id="5" name="Straight Connector 4"/>
          <p:cNvCxnSpPr/>
          <p:nvPr/>
        </p:nvCxnSpPr>
        <p:spPr>
          <a:xfrm>
            <a:off x="0" y="13623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25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Boost Total Factor Productivity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2"/>
              </p:nvPr>
            </p:nvSpPr>
            <p:spPr>
              <a:xfrm>
                <a:off x="304800" y="1112837"/>
                <a:ext cx="8229600" cy="5440363"/>
              </a:xfrm>
            </p:spPr>
            <p:txBody>
              <a:bodyPr vert="horz" lIns="91440" tIns="45720" rIns="91440" bIns="45720" rtlCol="0">
                <a:noAutofit/>
              </a:bodyPr>
              <a:lstStyle/>
              <a:p>
                <a:pPr marL="971550" lvl="1" indent="-514350">
                  <a:buChar char="•"/>
                </a:pPr>
                <a:r>
                  <a:rPr lang="en-US" sz="2500" dirty="0">
                    <a:solidFill>
                      <a:srgbClr val="21455B"/>
                    </a:solidFill>
                  </a:rPr>
                  <a:t>In this simulation we boost TFP in Agriculture by 10% relative to the baseline case</a:t>
                </a:r>
              </a:p>
              <a:p>
                <a:pPr marL="457200" lvl="1" indent="0" algn="ctr">
                  <a:buNone/>
                </a:pPr>
                <a14:m>
                  <m:oMathPara xmlns:m="http://schemas.openxmlformats.org/officeDocument/2006/math">
                    <m:oMathParaPr>
                      <m:jc m:val="centerGroup"/>
                    </m:oMathParaPr>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𝑌</m:t>
                      </m:r>
                      <m:r>
                        <a:rPr lang="en-US" sz="2500" i="1">
                          <a:solidFill>
                            <a:srgbClr val="21455B"/>
                          </a:solidFill>
                          <a:latin typeface="Cambria Math" panose="02040503050406030204" pitchFamily="18" charset="0"/>
                          <a:ea typeface="Cambria Math" panose="02040503050406030204" pitchFamily="18" charset="0"/>
                        </a:rPr>
                        <m:t>=</m:t>
                      </m:r>
                      <m:r>
                        <a:rPr lang="en-US" sz="2500" i="1" smtClean="0">
                          <a:solidFill>
                            <a:srgbClr val="DE6E4B"/>
                          </a:solidFill>
                          <a:latin typeface="Cambria Math" panose="02040503050406030204" pitchFamily="18" charset="0"/>
                          <a:ea typeface="Cambria Math" panose="02040503050406030204" pitchFamily="18" charset="0"/>
                        </a:rPr>
                        <m:t>𝑏</m:t>
                      </m:r>
                      <m:sSup>
                        <m:sSupPr>
                          <m:ctrlPr>
                            <a:rPr lang="en-US" sz="2500" i="1">
                              <a:solidFill>
                                <a:srgbClr val="21455B"/>
                              </a:solidFill>
                              <a:latin typeface="Cambria Math" panose="02040503050406030204" pitchFamily="18" charset="0"/>
                              <a:ea typeface="Cambria Math" panose="02040503050406030204" pitchFamily="18" charset="0"/>
                            </a:rPr>
                          </m:ctrlPr>
                        </m:sSupPr>
                        <m:e>
                          <m:sSup>
                            <m:sSupPr>
                              <m:ctrlPr>
                                <a:rPr lang="en-US" sz="2500" i="1">
                                  <a:solidFill>
                                    <a:srgbClr val="21455B"/>
                                  </a:solidFill>
                                  <a:latin typeface="Cambria Math" panose="02040503050406030204" pitchFamily="18" charset="0"/>
                                  <a:ea typeface="Cambria Math" panose="02040503050406030204" pitchFamily="18" charset="0"/>
                                </a:rPr>
                              </m:ctrlPr>
                            </m:sSupPr>
                            <m:e>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b="0" i="1" smtClean="0">
                                      <a:solidFill>
                                        <a:srgbClr val="21455B"/>
                                      </a:solidFill>
                                      <a:latin typeface="Cambria Math" panose="02040503050406030204" pitchFamily="18" charset="0"/>
                                      <a:ea typeface="Cambria Math" panose="02040503050406030204" pitchFamily="18" charset="0"/>
                                    </a:rPr>
                                    <m:t>𝑂</m:t>
                                  </m:r>
                                </m:e>
                                <m:sup>
                                  <m:r>
                                    <a:rPr lang="en-US" sz="2500" i="1" smtClean="0">
                                      <a:solidFill>
                                        <a:srgbClr val="21455B"/>
                                      </a:solidFill>
                                      <a:latin typeface="Cambria Math" panose="02040503050406030204" pitchFamily="18" charset="0"/>
                                      <a:ea typeface="Cambria Math" panose="02040503050406030204" pitchFamily="18" charset="0"/>
                                    </a:rPr>
                                    <m:t>𝛼</m:t>
                                  </m:r>
                                </m:sup>
                              </m:sSup>
                              <m:r>
                                <a:rPr lang="en-US" sz="2500" b="0" i="1" smtClean="0">
                                  <a:solidFill>
                                    <a:srgbClr val="21455B"/>
                                  </a:solidFill>
                                  <a:latin typeface="Cambria Math" panose="02040503050406030204" pitchFamily="18" charset="0"/>
                                  <a:ea typeface="Cambria Math" panose="02040503050406030204" pitchFamily="18" charset="0"/>
                                </a:rPr>
                                <m:t>𝑁</m:t>
                              </m:r>
                            </m:e>
                            <m:sup>
                              <m:r>
                                <a:rPr lang="en-US" sz="2500" i="1">
                                  <a:solidFill>
                                    <a:srgbClr val="21455B"/>
                                  </a:solidFill>
                                  <a:latin typeface="Cambria Math" panose="02040503050406030204" pitchFamily="18" charset="0"/>
                                  <a:ea typeface="Cambria Math" panose="02040503050406030204" pitchFamily="18" charset="0"/>
                                </a:rPr>
                                <m:t>𝛽</m:t>
                              </m:r>
                            </m:sup>
                          </m:sSup>
                          <m:r>
                            <a:rPr lang="en-US" sz="2500" i="1">
                              <a:solidFill>
                                <a:srgbClr val="21455B"/>
                              </a:solidFill>
                              <a:latin typeface="Cambria Math" panose="02040503050406030204" pitchFamily="18" charset="0"/>
                              <a:ea typeface="Cambria Math" panose="02040503050406030204" pitchFamily="18" charset="0"/>
                            </a:rPr>
                            <m:t>𝐾</m:t>
                          </m:r>
                        </m:e>
                        <m:sup>
                          <m:r>
                            <a:rPr lang="en-US" sz="2500" i="1" smtClean="0">
                              <a:solidFill>
                                <a:srgbClr val="21455B"/>
                              </a:solidFill>
                              <a:latin typeface="Cambria Math" panose="02040503050406030204" pitchFamily="18" charset="0"/>
                              <a:ea typeface="Cambria Math" panose="02040503050406030204" pitchFamily="18" charset="0"/>
                            </a:rPr>
                            <m:t>𝛾</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𝐿</m:t>
                          </m:r>
                        </m:e>
                        <m:sup>
                          <m:r>
                            <a:rPr lang="en-US" sz="2500" i="1">
                              <a:solidFill>
                                <a:srgbClr val="21455B"/>
                              </a:solidFill>
                              <a:latin typeface="Cambria Math" panose="02040503050406030204" pitchFamily="18" charset="0"/>
                              <a:ea typeface="Cambria Math" panose="02040503050406030204" pitchFamily="18" charset="0"/>
                            </a:rPr>
                            <m:t>1−</m:t>
                          </m:r>
                          <m:r>
                            <a:rPr lang="en-US" sz="2500" i="1" smtClean="0">
                              <a:solidFill>
                                <a:srgbClr val="21455B"/>
                              </a:solidFill>
                              <a:latin typeface="Cambria Math" panose="02040503050406030204" pitchFamily="18" charset="0"/>
                              <a:ea typeface="Cambria Math" panose="02040503050406030204" pitchFamily="18" charset="0"/>
                            </a:rPr>
                            <m:t>𝛼</m:t>
                          </m:r>
                          <m:r>
                            <a:rPr lang="en-US" sz="2500" b="0" i="1" smtClean="0">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𝛽</m:t>
                          </m:r>
                          <m:r>
                            <a:rPr lang="en-US" sz="2500" b="0" i="1" smtClean="0">
                              <a:solidFill>
                                <a:srgbClr val="21455B"/>
                              </a:solidFill>
                              <a:latin typeface="Cambria Math" panose="02040503050406030204" pitchFamily="18" charset="0"/>
                              <a:ea typeface="Cambria Math" panose="02040503050406030204" pitchFamily="18" charset="0"/>
                            </a:rPr>
                            <m:t>−</m:t>
                          </m:r>
                          <m:r>
                            <a:rPr lang="en-US" sz="2500" b="0" i="1" smtClean="0">
                              <a:solidFill>
                                <a:srgbClr val="21455B"/>
                              </a:solidFill>
                              <a:latin typeface="Cambria Math" panose="02040503050406030204" pitchFamily="18" charset="0"/>
                              <a:ea typeface="Cambria Math" panose="02040503050406030204" pitchFamily="18" charset="0"/>
                            </a:rPr>
                            <m:t>𝛾</m:t>
                          </m:r>
                        </m:sup>
                      </m:sSup>
                    </m:oMath>
                  </m:oMathPara>
                </a14:m>
                <a:endParaRPr lang="en-US" sz="2500" dirty="0">
                  <a:solidFill>
                    <a:srgbClr val="21455B"/>
                  </a:solidFill>
                  <a:sym typeface="Wingdings" panose="05000000000000000000" pitchFamily="2" charset="2"/>
                </a:endParaRPr>
              </a:p>
              <a:p>
                <a:pPr marL="457200" lvl="1" indent="0" algn="ctr">
                  <a:buNone/>
                </a:pPr>
                <a:r>
                  <a:rPr lang="en-US" sz="2500" dirty="0">
                    <a:solidFill>
                      <a:srgbClr val="21455B"/>
                    </a:solidFill>
                    <a:sym typeface="Wingdings" panose="05000000000000000000" pitchFamily="2" charset="2"/>
                  </a:rPr>
                  <a:t></a:t>
                </a:r>
                <a14:m>
                  <m:oMath xmlns:m="http://schemas.openxmlformats.org/officeDocument/2006/math">
                    <m:r>
                      <a:rPr lang="en-US" sz="2500" i="1">
                        <a:solidFill>
                          <a:srgbClr val="21455B"/>
                        </a:solidFill>
                        <a:latin typeface="Cambria Math" panose="02040503050406030204" pitchFamily="18" charset="0"/>
                        <a:ea typeface="Cambria Math" panose="02040503050406030204" pitchFamily="18" charset="0"/>
                      </a:rPr>
                      <m:t>𝑌</m:t>
                    </m:r>
                    <m:r>
                      <a:rPr lang="en-US" sz="2500" i="1">
                        <a:solidFill>
                          <a:srgbClr val="21455B"/>
                        </a:solidFill>
                        <a:latin typeface="Cambria Math" panose="02040503050406030204" pitchFamily="18" charset="0"/>
                        <a:ea typeface="Cambria Math" panose="02040503050406030204" pitchFamily="18" charset="0"/>
                      </a:rPr>
                      <m:t>=</m:t>
                    </m:r>
                    <m:d>
                      <m:dPr>
                        <m:ctrlPr>
                          <a:rPr lang="en-US" sz="2500" i="1" smtClean="0">
                            <a:solidFill>
                              <a:srgbClr val="21455B"/>
                            </a:solidFill>
                            <a:latin typeface="Cambria Math" panose="02040503050406030204" pitchFamily="18" charset="0"/>
                            <a:ea typeface="Cambria Math" panose="02040503050406030204" pitchFamily="18" charset="0"/>
                          </a:rPr>
                        </m:ctrlPr>
                      </m:dPr>
                      <m:e>
                        <m:r>
                          <a:rPr lang="en-US" sz="2500" i="1">
                            <a:solidFill>
                              <a:srgbClr val="21455B"/>
                            </a:solidFill>
                            <a:latin typeface="Cambria Math" panose="02040503050406030204" pitchFamily="18" charset="0"/>
                            <a:ea typeface="Cambria Math" panose="02040503050406030204" pitchFamily="18" charset="0"/>
                          </a:rPr>
                          <m:t>1.1∗</m:t>
                        </m:r>
                        <m:r>
                          <a:rPr lang="en-US" sz="2500" i="1">
                            <a:solidFill>
                              <a:srgbClr val="DE6E4B"/>
                            </a:solidFill>
                            <a:latin typeface="Cambria Math" panose="02040503050406030204" pitchFamily="18" charset="0"/>
                            <a:ea typeface="Cambria Math" panose="02040503050406030204" pitchFamily="18" charset="0"/>
                          </a:rPr>
                          <m:t>𝑏</m:t>
                        </m:r>
                      </m:e>
                    </m:d>
                    <m:sSup>
                      <m:sSupPr>
                        <m:ctrlPr>
                          <a:rPr lang="en-US" sz="2500" i="1">
                            <a:solidFill>
                              <a:srgbClr val="21455B"/>
                            </a:solidFill>
                            <a:latin typeface="Cambria Math" panose="02040503050406030204" pitchFamily="18" charset="0"/>
                            <a:ea typeface="Cambria Math" panose="02040503050406030204" pitchFamily="18" charset="0"/>
                          </a:rPr>
                        </m:ctrlPr>
                      </m:sSupPr>
                      <m:e>
                        <m:sSup>
                          <m:sSupPr>
                            <m:ctrlPr>
                              <a:rPr lang="en-US" sz="2500" i="1">
                                <a:solidFill>
                                  <a:srgbClr val="21455B"/>
                                </a:solidFill>
                                <a:latin typeface="Cambria Math" panose="02040503050406030204" pitchFamily="18" charset="0"/>
                                <a:ea typeface="Cambria Math" panose="02040503050406030204" pitchFamily="18" charset="0"/>
                              </a:rPr>
                            </m:ctrlPr>
                          </m:sSupPr>
                          <m:e>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𝑂</m:t>
                                </m:r>
                              </m:e>
                              <m:sup>
                                <m:r>
                                  <a:rPr lang="en-US" sz="2500" i="1">
                                    <a:solidFill>
                                      <a:srgbClr val="21455B"/>
                                    </a:solidFill>
                                    <a:latin typeface="Cambria Math" panose="02040503050406030204" pitchFamily="18" charset="0"/>
                                    <a:ea typeface="Cambria Math" panose="02040503050406030204" pitchFamily="18" charset="0"/>
                                  </a:rPr>
                                  <m:t>𝛼</m:t>
                                </m:r>
                              </m:sup>
                            </m:sSup>
                            <m:r>
                              <a:rPr lang="en-US" sz="2500" i="1">
                                <a:solidFill>
                                  <a:srgbClr val="21455B"/>
                                </a:solidFill>
                                <a:latin typeface="Cambria Math" panose="02040503050406030204" pitchFamily="18" charset="0"/>
                                <a:ea typeface="Cambria Math" panose="02040503050406030204" pitchFamily="18" charset="0"/>
                              </a:rPr>
                              <m:t>𝑁</m:t>
                            </m:r>
                          </m:e>
                          <m:sup>
                            <m:r>
                              <a:rPr lang="en-US" sz="2500" i="1">
                                <a:solidFill>
                                  <a:srgbClr val="21455B"/>
                                </a:solidFill>
                                <a:latin typeface="Cambria Math" panose="02040503050406030204" pitchFamily="18" charset="0"/>
                                <a:ea typeface="Cambria Math" panose="02040503050406030204" pitchFamily="18" charset="0"/>
                              </a:rPr>
                              <m:t>𝛽</m:t>
                            </m:r>
                          </m:sup>
                        </m:sSup>
                        <m:r>
                          <a:rPr lang="en-US" sz="2500" i="1">
                            <a:solidFill>
                              <a:srgbClr val="21455B"/>
                            </a:solidFill>
                            <a:latin typeface="Cambria Math" panose="02040503050406030204" pitchFamily="18" charset="0"/>
                            <a:ea typeface="Cambria Math" panose="02040503050406030204" pitchFamily="18" charset="0"/>
                          </a:rPr>
                          <m:t>𝐾</m:t>
                        </m:r>
                      </m:e>
                      <m:sup>
                        <m:r>
                          <a:rPr lang="en-US" sz="2500" i="1">
                            <a:solidFill>
                              <a:srgbClr val="21455B"/>
                            </a:solidFill>
                            <a:latin typeface="Cambria Math" panose="02040503050406030204" pitchFamily="18" charset="0"/>
                            <a:ea typeface="Cambria Math" panose="02040503050406030204" pitchFamily="18" charset="0"/>
                          </a:rPr>
                          <m:t>𝛾</m:t>
                        </m:r>
                      </m:sup>
                    </m:sSup>
                    <m:sSup>
                      <m:sSupPr>
                        <m:ctrlPr>
                          <a:rPr lang="en-US" sz="2500" i="1">
                            <a:solidFill>
                              <a:srgbClr val="21455B"/>
                            </a:solidFill>
                            <a:latin typeface="Cambria Math" panose="02040503050406030204" pitchFamily="18" charset="0"/>
                            <a:ea typeface="Cambria Math" panose="02040503050406030204" pitchFamily="18" charset="0"/>
                          </a:rPr>
                        </m:ctrlPr>
                      </m:sSupPr>
                      <m:e>
                        <m:r>
                          <a:rPr lang="en-US" sz="2500" i="1">
                            <a:solidFill>
                              <a:srgbClr val="21455B"/>
                            </a:solidFill>
                            <a:latin typeface="Cambria Math" panose="02040503050406030204" pitchFamily="18" charset="0"/>
                            <a:ea typeface="Cambria Math" panose="02040503050406030204" pitchFamily="18" charset="0"/>
                          </a:rPr>
                          <m:t>𝐿</m:t>
                        </m:r>
                      </m:e>
                      <m:sup>
                        <m:r>
                          <a:rPr lang="en-US" sz="2500" i="1">
                            <a:solidFill>
                              <a:srgbClr val="21455B"/>
                            </a:solidFill>
                            <a:latin typeface="Cambria Math" panose="02040503050406030204" pitchFamily="18" charset="0"/>
                            <a:ea typeface="Cambria Math" panose="02040503050406030204" pitchFamily="18" charset="0"/>
                          </a:rPr>
                          <m:t>1−</m:t>
                        </m:r>
                        <m:r>
                          <a:rPr lang="en-US" sz="2500" i="1">
                            <a:solidFill>
                              <a:srgbClr val="21455B"/>
                            </a:solidFill>
                            <a:latin typeface="Cambria Math" panose="02040503050406030204" pitchFamily="18" charset="0"/>
                            <a:ea typeface="Cambria Math" panose="02040503050406030204" pitchFamily="18" charset="0"/>
                          </a:rPr>
                          <m:t>𝛼</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𝛽</m:t>
                        </m:r>
                        <m:r>
                          <a:rPr lang="en-US" sz="2500" i="1">
                            <a:solidFill>
                              <a:srgbClr val="21455B"/>
                            </a:solidFill>
                            <a:latin typeface="Cambria Math" panose="02040503050406030204" pitchFamily="18" charset="0"/>
                            <a:ea typeface="Cambria Math" panose="02040503050406030204" pitchFamily="18" charset="0"/>
                          </a:rPr>
                          <m:t>−</m:t>
                        </m:r>
                        <m:r>
                          <a:rPr lang="en-US" sz="2500" i="1">
                            <a:solidFill>
                              <a:srgbClr val="21455B"/>
                            </a:solidFill>
                            <a:latin typeface="Cambria Math" panose="02040503050406030204" pitchFamily="18" charset="0"/>
                            <a:ea typeface="Cambria Math" panose="02040503050406030204" pitchFamily="18" charset="0"/>
                          </a:rPr>
                          <m:t>𝛾</m:t>
                        </m:r>
                      </m:sup>
                    </m:sSup>
                  </m:oMath>
                </a14:m>
                <a:endParaRPr lang="en-US" sz="2500" dirty="0">
                  <a:solidFill>
                    <a:srgbClr val="21455B"/>
                  </a:solidFill>
                </a:endParaRPr>
              </a:p>
              <a:p>
                <a:pPr marL="457200" lvl="1" indent="0" algn="ctr">
                  <a:buNone/>
                </a:pPr>
                <a:endParaRPr lang="en-US" sz="2500" dirty="0">
                  <a:solidFill>
                    <a:srgbClr val="21455B"/>
                  </a:solidFill>
                </a:endParaRPr>
              </a:p>
              <a:p>
                <a:pPr marL="971550" lvl="1" indent="-514350">
                  <a:buChar char="•"/>
                </a:pPr>
                <a:r>
                  <a:rPr lang="en-US" sz="2500" dirty="0">
                    <a:solidFill>
                      <a:srgbClr val="21455B"/>
                    </a:solidFill>
                  </a:rPr>
                  <a:t>This is a proxy for policies which help boost either </a:t>
                </a:r>
                <a:r>
                  <a:rPr lang="en-US" sz="2500" dirty="0" err="1">
                    <a:solidFill>
                      <a:srgbClr val="21455B"/>
                    </a:solidFill>
                  </a:rPr>
                  <a:t>labour</a:t>
                </a:r>
                <a:r>
                  <a:rPr lang="en-US" sz="2500" dirty="0">
                    <a:solidFill>
                      <a:srgbClr val="21455B"/>
                    </a:solidFill>
                  </a:rPr>
                  <a:t> productivity or capital productivity in Agriculture e.g. Research and Development into disease-resistant crops</a:t>
                </a:r>
              </a:p>
              <a:p>
                <a:pPr marL="457200" lvl="1" indent="0">
                  <a:buNone/>
                </a:pPr>
                <a:endParaRPr lang="en-US" sz="2500" dirty="0">
                  <a:solidFill>
                    <a:srgbClr val="21455B"/>
                  </a:solidFill>
                </a:endParaRPr>
              </a:p>
              <a:p>
                <a:pPr marL="971550" lvl="1" indent="-514350">
                  <a:buChar char="•"/>
                </a:pPr>
                <a:r>
                  <a:rPr lang="en-US" sz="2500" dirty="0">
                    <a:solidFill>
                      <a:srgbClr val="21455B"/>
                    </a:solidFill>
                  </a:rPr>
                  <a:t>Notably, the simulation does not include the cost of these policies e.g. the cost of Research and Development, so they are only a guide to the impacts</a:t>
                </a:r>
              </a:p>
            </p:txBody>
          </p:sp>
        </mc:Choice>
        <mc:Fallback xmlns="">
          <p:sp>
            <p:nvSpPr>
              <p:cNvPr id="3" name="Content Placeholder 2"/>
              <p:cNvSpPr>
                <a:spLocks noGrp="1" noRot="1" noChangeAspect="1" noMove="1" noResize="1" noEditPoints="1" noAdjustHandles="1" noChangeArrowheads="1" noChangeShapeType="1" noTextEdit="1"/>
              </p:cNvSpPr>
              <p:nvPr>
                <p:ph sz="quarter" idx="12"/>
              </p:nvPr>
            </p:nvSpPr>
            <p:spPr>
              <a:xfrm>
                <a:off x="304800" y="1112837"/>
                <a:ext cx="8229600" cy="5440363"/>
              </a:xfrm>
              <a:blipFill rotWithShape="0">
                <a:blip r:embed="rId2"/>
                <a:stretch>
                  <a:fillRect t="-897" b="-3251"/>
                </a:stretch>
              </a:blipFill>
            </p:spPr>
            <p:txBody>
              <a:bodyPr/>
              <a:lstStyle/>
              <a:p>
                <a:r>
                  <a:rPr lang="en-US">
                    <a:noFill/>
                  </a:rPr>
                  <a:t> </a:t>
                </a:r>
              </a:p>
            </p:txBody>
          </p:sp>
        </mc:Fallback>
      </mc:AlternateContent>
      <p:cxnSp>
        <p:nvCxnSpPr>
          <p:cNvPr id="4" name="Straight Connector 3"/>
          <p:cNvCxnSpPr/>
          <p:nvPr/>
        </p:nvCxnSpPr>
        <p:spPr>
          <a:xfrm>
            <a:off x="0" y="7620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0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1320" t="8916" r="24085" b="57056"/>
          <a:stretch/>
        </p:blipFill>
        <p:spPr>
          <a:xfrm>
            <a:off x="609600" y="1214568"/>
            <a:ext cx="6705600" cy="4397113"/>
          </a:xfrm>
          <a:prstGeom prst="rect">
            <a:avLst/>
          </a:prstGeom>
        </p:spPr>
      </p:pic>
      <p:sp>
        <p:nvSpPr>
          <p:cNvPr id="4" name="Title 3"/>
          <p:cNvSpPr>
            <a:spLocks noGrp="1"/>
          </p:cNvSpPr>
          <p:nvPr>
            <p:ph type="title"/>
          </p:nvPr>
        </p:nvSpPr>
        <p:spPr>
          <a:xfrm>
            <a:off x="323850" y="0"/>
            <a:ext cx="8496300" cy="806450"/>
          </a:xfrm>
        </p:spPr>
        <p:txBody>
          <a:bodyPr>
            <a:normAutofit fontScale="90000"/>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Entering the alternative scenario (#3 &amp; #4)</a:t>
            </a:r>
          </a:p>
        </p:txBody>
      </p:sp>
      <p:cxnSp>
        <p:nvCxnSpPr>
          <p:cNvPr id="5" name="Straight Connector 4"/>
          <p:cNvCxnSpPr/>
          <p:nvPr/>
        </p:nvCxnSpPr>
        <p:spPr>
          <a:xfrm>
            <a:off x="0" y="7620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16688" y="3733800"/>
            <a:ext cx="5105400" cy="1295400"/>
          </a:xfrm>
          <a:prstGeom prst="ellipse">
            <a:avLst/>
          </a:prstGeom>
          <a:noFill/>
          <a:ln>
            <a:solidFill>
              <a:srgbClr val="DE6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5400" y="6019800"/>
            <a:ext cx="7010400" cy="477054"/>
          </a:xfrm>
          <a:prstGeom prst="rect">
            <a:avLst/>
          </a:prstGeom>
          <a:noFill/>
        </p:spPr>
        <p:txBody>
          <a:bodyPr wrap="square" rtlCol="0">
            <a:spAutoFit/>
          </a:bodyPr>
          <a:lstStyle/>
          <a:p>
            <a:pPr marL="457200" indent="-457200">
              <a:buFont typeface="Arial" panose="020B0604020202020204" pitchFamily="34" charset="0"/>
              <a:buChar char="•"/>
            </a:pPr>
            <a:r>
              <a:rPr lang="en-US" sz="2500" dirty="0">
                <a:solidFill>
                  <a:srgbClr val="21455B"/>
                </a:solidFill>
              </a:rPr>
              <a:t>10% lift in Agriculture productivity</a:t>
            </a:r>
          </a:p>
        </p:txBody>
      </p:sp>
    </p:spTree>
    <p:extLst>
      <p:ext uri="{BB962C8B-B14F-4D97-AF65-F5344CB8AC3E}">
        <p14:creationId xmlns:p14="http://schemas.microsoft.com/office/powerpoint/2010/main" val="260867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Lift in Agriculture productivity</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46253088"/>
              </p:ext>
            </p:extLst>
          </p:nvPr>
        </p:nvGraphicFramePr>
        <p:xfrm>
          <a:off x="1219200" y="1281913"/>
          <a:ext cx="7010403" cy="5374312"/>
        </p:xfrm>
        <a:graphic>
          <a:graphicData uri="http://schemas.openxmlformats.org/drawingml/2006/table">
            <a:tbl>
              <a:tblPr firstRow="1" bandRow="1">
                <a:tableStyleId>{2D5ABB26-0587-4C30-8999-92F81FD0307C}</a:tableStyleId>
              </a:tblPr>
              <a:tblGrid>
                <a:gridCol w="1826240">
                  <a:extLst>
                    <a:ext uri="{9D8B030D-6E8A-4147-A177-3AD203B41FA5}">
                      <a16:colId xmlns:a16="http://schemas.microsoft.com/office/drawing/2014/main" val="20000"/>
                    </a:ext>
                  </a:extLst>
                </a:gridCol>
                <a:gridCol w="1221762">
                  <a:extLst>
                    <a:ext uri="{9D8B030D-6E8A-4147-A177-3AD203B41FA5}">
                      <a16:colId xmlns:a16="http://schemas.microsoft.com/office/drawing/2014/main" val="20001"/>
                    </a:ext>
                  </a:extLst>
                </a:gridCol>
                <a:gridCol w="899032">
                  <a:extLst>
                    <a:ext uri="{9D8B030D-6E8A-4147-A177-3AD203B41FA5}">
                      <a16:colId xmlns:a16="http://schemas.microsoft.com/office/drawing/2014/main" val="20002"/>
                    </a:ext>
                  </a:extLst>
                </a:gridCol>
                <a:gridCol w="1178218">
                  <a:extLst>
                    <a:ext uri="{9D8B030D-6E8A-4147-A177-3AD203B41FA5}">
                      <a16:colId xmlns:a16="http://schemas.microsoft.com/office/drawing/2014/main" val="20003"/>
                    </a:ext>
                  </a:extLst>
                </a:gridCol>
                <a:gridCol w="1008851">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tblGrid>
              <a:tr h="619432">
                <a:tc>
                  <a:txBody>
                    <a:bodyPr/>
                    <a:lstStyle/>
                    <a:p>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Agriculture</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Oil</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Industry </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Services</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Total</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99768">
                <a:tc>
                  <a:txBody>
                    <a:bodyPr/>
                    <a:lstStyle/>
                    <a:p>
                      <a:r>
                        <a:rPr lang="en-US" dirty="0"/>
                        <a:t>Price of domestic production</a:t>
                      </a:r>
                    </a:p>
                  </a:txBody>
                  <a:tcPr>
                    <a:lnT w="12700" cap="flat" cmpd="sng" algn="ctr">
                      <a:solidFill>
                        <a:schemeClr val="tx1"/>
                      </a:solidFill>
                      <a:prstDash val="solid"/>
                      <a:round/>
                      <a:headEnd type="none" w="med" len="med"/>
                      <a:tailEnd type="none" w="med" len="med"/>
                    </a:lnT>
                  </a:tcPr>
                </a:tc>
                <a:tc>
                  <a:txBody>
                    <a:bodyPr/>
                    <a:lstStyle/>
                    <a:p>
                      <a:r>
                        <a:rPr lang="en-US" dirty="0"/>
                        <a:t>-6.4</a:t>
                      </a:r>
                    </a:p>
                  </a:txBody>
                  <a:tcPr>
                    <a:lnT w="12700" cap="flat" cmpd="sng" algn="ctr">
                      <a:solidFill>
                        <a:schemeClr val="tx1"/>
                      </a:solidFill>
                      <a:prstDash val="solid"/>
                      <a:round/>
                      <a:headEnd type="none" w="med" len="med"/>
                      <a:tailEnd type="none" w="med" len="med"/>
                    </a:lnT>
                  </a:tcPr>
                </a:tc>
                <a:tc>
                  <a:txBody>
                    <a:bodyPr/>
                    <a:lstStyle/>
                    <a:p>
                      <a:r>
                        <a:rPr lang="en-US" dirty="0"/>
                        <a:t>0.03</a:t>
                      </a:r>
                    </a:p>
                  </a:txBody>
                  <a:tcPr>
                    <a:lnT w="12700" cap="flat" cmpd="sng" algn="ctr">
                      <a:solidFill>
                        <a:schemeClr val="tx1"/>
                      </a:solidFill>
                      <a:prstDash val="solid"/>
                      <a:round/>
                      <a:headEnd type="none" w="med" len="med"/>
                      <a:tailEnd type="none" w="med" len="med"/>
                    </a:lnT>
                  </a:tcPr>
                </a:tc>
                <a:tc>
                  <a:txBody>
                    <a:bodyPr/>
                    <a:lstStyle/>
                    <a:p>
                      <a:r>
                        <a:rPr lang="en-US" dirty="0"/>
                        <a:t>0.01</a:t>
                      </a:r>
                    </a:p>
                  </a:txBody>
                  <a:tcPr>
                    <a:lnT w="12700" cap="flat" cmpd="sng" algn="ctr">
                      <a:solidFill>
                        <a:schemeClr val="tx1"/>
                      </a:solidFill>
                      <a:prstDash val="solid"/>
                      <a:round/>
                      <a:headEnd type="none" w="med" len="med"/>
                      <a:tailEnd type="none" w="med" len="med"/>
                    </a:lnT>
                  </a:tcPr>
                </a:tc>
                <a:tc>
                  <a:txBody>
                    <a:bodyPr/>
                    <a:lstStyle/>
                    <a:p>
                      <a:r>
                        <a:rPr lang="en-US" dirty="0"/>
                        <a:t>0.3</a:t>
                      </a:r>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619432">
                <a:tc>
                  <a:txBody>
                    <a:bodyPr/>
                    <a:lstStyle/>
                    <a:p>
                      <a:r>
                        <a:rPr lang="en-US" dirty="0"/>
                        <a:t>Domestic production</a:t>
                      </a:r>
                    </a:p>
                  </a:txBody>
                  <a:tcPr/>
                </a:tc>
                <a:tc>
                  <a:txBody>
                    <a:bodyPr/>
                    <a:lstStyle/>
                    <a:p>
                      <a:r>
                        <a:rPr lang="en-US" dirty="0"/>
                        <a:t>8.8</a:t>
                      </a:r>
                    </a:p>
                  </a:txBody>
                  <a:tcPr/>
                </a:tc>
                <a:tc>
                  <a:txBody>
                    <a:bodyPr/>
                    <a:lstStyle/>
                    <a:p>
                      <a:r>
                        <a:rPr lang="en-US" dirty="0"/>
                        <a:t>-0.05</a:t>
                      </a:r>
                    </a:p>
                  </a:txBody>
                  <a:tcPr/>
                </a:tc>
                <a:tc>
                  <a:txBody>
                    <a:bodyPr/>
                    <a:lstStyle/>
                    <a:p>
                      <a:r>
                        <a:rPr lang="en-US" dirty="0"/>
                        <a:t>0.2</a:t>
                      </a:r>
                    </a:p>
                  </a:txBody>
                  <a:tcPr/>
                </a:tc>
                <a:tc>
                  <a:txBody>
                    <a:bodyPr/>
                    <a:lstStyle/>
                    <a:p>
                      <a:r>
                        <a:rPr lang="en-US" dirty="0"/>
                        <a:t>-0.06</a:t>
                      </a:r>
                    </a:p>
                  </a:txBody>
                  <a:tcPr/>
                </a:tc>
                <a:tc>
                  <a:txBody>
                    <a:bodyPr/>
                    <a:lstStyle/>
                    <a:p>
                      <a:endParaRPr lang="en-US" dirty="0"/>
                    </a:p>
                  </a:txBody>
                  <a:tcPr/>
                </a:tc>
                <a:extLst>
                  <a:ext uri="{0D108BD9-81ED-4DB2-BD59-A6C34878D82A}">
                    <a16:rowId xmlns:a16="http://schemas.microsoft.com/office/drawing/2014/main" val="10002"/>
                  </a:ext>
                </a:extLst>
              </a:tr>
              <a:tr h="353961">
                <a:tc>
                  <a:txBody>
                    <a:bodyPr/>
                    <a:lstStyle/>
                    <a:p>
                      <a:r>
                        <a:rPr lang="en-US" dirty="0" err="1"/>
                        <a:t>Labour</a:t>
                      </a:r>
                      <a:endParaRPr lang="en-US" dirty="0"/>
                    </a:p>
                  </a:txBody>
                  <a:tcPr/>
                </a:tc>
                <a:tc>
                  <a:txBody>
                    <a:bodyPr/>
                    <a:lstStyle/>
                    <a:p>
                      <a:r>
                        <a:rPr lang="en-US" dirty="0"/>
                        <a:t>-1.8</a:t>
                      </a:r>
                    </a:p>
                  </a:txBody>
                  <a:tcPr/>
                </a:tc>
                <a:tc>
                  <a:txBody>
                    <a:bodyPr/>
                    <a:lstStyle/>
                    <a:p>
                      <a:r>
                        <a:rPr lang="en-US" dirty="0"/>
                        <a:t>-0.4</a:t>
                      </a:r>
                    </a:p>
                  </a:txBody>
                  <a:tcPr/>
                </a:tc>
                <a:tc>
                  <a:txBody>
                    <a:bodyPr/>
                    <a:lstStyle/>
                    <a:p>
                      <a:r>
                        <a:rPr lang="en-US" dirty="0"/>
                        <a:t>0.3</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3"/>
                  </a:ext>
                </a:extLst>
              </a:tr>
              <a:tr h="353961">
                <a:tc>
                  <a:txBody>
                    <a:bodyPr/>
                    <a:lstStyle/>
                    <a:p>
                      <a:r>
                        <a:rPr lang="en-US" dirty="0"/>
                        <a:t>Capital</a:t>
                      </a:r>
                    </a:p>
                  </a:txBody>
                  <a:tcPr>
                    <a:lnB w="12700" cap="flat" cmpd="sng" algn="ctr">
                      <a:solidFill>
                        <a:schemeClr val="tx1"/>
                      </a:solidFill>
                      <a:prstDash val="solid"/>
                      <a:round/>
                      <a:headEnd type="none" w="med" len="med"/>
                      <a:tailEnd type="none" w="med" len="med"/>
                    </a:lnB>
                  </a:tcPr>
                </a:tc>
                <a:tc>
                  <a:txBody>
                    <a:bodyPr/>
                    <a:lstStyle/>
                    <a:p>
                      <a:r>
                        <a:rPr lang="en-US" dirty="0"/>
                        <a:t>-1.9</a:t>
                      </a:r>
                    </a:p>
                  </a:txBody>
                  <a:tcPr>
                    <a:lnB w="12700" cap="flat" cmpd="sng" algn="ctr">
                      <a:solidFill>
                        <a:schemeClr val="tx1"/>
                      </a:solidFill>
                      <a:prstDash val="solid"/>
                      <a:round/>
                      <a:headEnd type="none" w="med" len="med"/>
                      <a:tailEnd type="none" w="med" len="med"/>
                    </a:lnB>
                  </a:tcPr>
                </a:tc>
                <a:tc>
                  <a:txBody>
                    <a:bodyPr/>
                    <a:lstStyle/>
                    <a:p>
                      <a:r>
                        <a:rPr lang="en-US" dirty="0"/>
                        <a:t>-0.5</a:t>
                      </a:r>
                    </a:p>
                  </a:txBody>
                  <a:tcPr>
                    <a:lnB w="12700" cap="flat" cmpd="sng" algn="ctr">
                      <a:solidFill>
                        <a:schemeClr val="tx1"/>
                      </a:solidFill>
                      <a:prstDash val="solid"/>
                      <a:round/>
                      <a:headEnd type="none" w="med" len="med"/>
                      <a:tailEnd type="none" w="med" len="med"/>
                    </a:lnB>
                  </a:tcPr>
                </a:tc>
                <a:tc>
                  <a:txBody>
                    <a:bodyPr/>
                    <a:lstStyle/>
                    <a:p>
                      <a:r>
                        <a:rPr lang="en-US" dirty="0"/>
                        <a:t>0.2</a:t>
                      </a:r>
                    </a:p>
                  </a:txBody>
                  <a:tcPr>
                    <a:lnB w="12700" cap="flat" cmpd="sng" algn="ctr">
                      <a:solidFill>
                        <a:schemeClr val="tx1"/>
                      </a:solidFill>
                      <a:prstDash val="solid"/>
                      <a:round/>
                      <a:headEnd type="none" w="med" len="med"/>
                      <a:tailEnd type="none" w="med" len="med"/>
                    </a:lnB>
                  </a:tcPr>
                </a:tc>
                <a:tc>
                  <a:txBody>
                    <a:bodyPr/>
                    <a:lstStyle/>
                    <a:p>
                      <a:r>
                        <a:rPr lang="en-US" dirty="0"/>
                        <a:t>-0.1</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3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194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Household</a:t>
                      </a:r>
                      <a:r>
                        <a:rPr lang="en-US" baseline="0" dirty="0"/>
                        <a:t> </a:t>
                      </a:r>
                      <a:r>
                        <a:rPr lang="en-US" dirty="0"/>
                        <a:t>Consumption</a:t>
                      </a:r>
                    </a:p>
                  </a:txBody>
                  <a:tcPr/>
                </a:tc>
                <a:tc>
                  <a:txBody>
                    <a:bodyPr/>
                    <a:lstStyle/>
                    <a:p>
                      <a:r>
                        <a:rPr lang="en-US" dirty="0"/>
                        <a:t>5.4</a:t>
                      </a:r>
                    </a:p>
                  </a:txBody>
                  <a:tcPr/>
                </a:tc>
                <a:tc>
                  <a:txBody>
                    <a:bodyPr/>
                    <a:lstStyle/>
                    <a:p>
                      <a:r>
                        <a:rPr lang="en-US" dirty="0"/>
                        <a:t>-</a:t>
                      </a:r>
                    </a:p>
                  </a:txBody>
                  <a:tcPr/>
                </a:tc>
                <a:tc>
                  <a:txBody>
                    <a:bodyPr/>
                    <a:lstStyle/>
                    <a:p>
                      <a:r>
                        <a:rPr lang="en-US" dirty="0"/>
                        <a:t>0.4</a:t>
                      </a:r>
                    </a:p>
                  </a:txBody>
                  <a:tcPr/>
                </a:tc>
                <a:tc>
                  <a:txBody>
                    <a:bodyPr/>
                    <a:lstStyle/>
                    <a:p>
                      <a:r>
                        <a:rPr lang="en-US" dirty="0"/>
                        <a:t>0.1</a:t>
                      </a:r>
                    </a:p>
                  </a:txBody>
                  <a:tcPr/>
                </a:tc>
                <a:tc>
                  <a:txBody>
                    <a:bodyPr/>
                    <a:lstStyle/>
                    <a:p>
                      <a:r>
                        <a:rPr lang="en-US" dirty="0"/>
                        <a:t>0.4</a:t>
                      </a:r>
                    </a:p>
                  </a:txBody>
                  <a:tcPr/>
                </a:tc>
                <a:extLst>
                  <a:ext uri="{0D108BD9-81ED-4DB2-BD59-A6C34878D82A}">
                    <a16:rowId xmlns:a16="http://schemas.microsoft.com/office/drawing/2014/main" val="10006"/>
                  </a:ext>
                </a:extLst>
              </a:tr>
              <a:tr h="619432">
                <a:tc>
                  <a:txBody>
                    <a:bodyPr/>
                    <a:lstStyle/>
                    <a:p>
                      <a:r>
                        <a:rPr lang="en-US" dirty="0"/>
                        <a:t>Government</a:t>
                      </a:r>
                      <a:r>
                        <a:rPr lang="en-US" baseline="0" dirty="0"/>
                        <a:t> Consumption</a:t>
                      </a:r>
                      <a:endParaRPr lang="en-US" dirty="0"/>
                    </a:p>
                  </a:txBody>
                  <a:tcPr/>
                </a:tc>
                <a:tc>
                  <a:txBody>
                    <a:bodyPr/>
                    <a:lstStyle/>
                    <a:p>
                      <a:r>
                        <a:rPr lang="en-US" dirty="0"/>
                        <a:t>0.03</a:t>
                      </a:r>
                    </a:p>
                  </a:txBody>
                  <a:tcPr/>
                </a:tc>
                <a:tc>
                  <a:txBody>
                    <a:bodyPr/>
                    <a:lstStyle/>
                    <a:p>
                      <a:r>
                        <a:rPr lang="en-US" dirty="0"/>
                        <a:t>-</a:t>
                      </a:r>
                    </a:p>
                  </a:txBody>
                  <a:tcPr/>
                </a:tc>
                <a:tc>
                  <a:txBody>
                    <a:bodyPr/>
                    <a:lstStyle/>
                    <a:p>
                      <a:r>
                        <a:rPr lang="en-US" dirty="0"/>
                        <a:t>0.03</a:t>
                      </a:r>
                    </a:p>
                  </a:txBody>
                  <a:tcPr/>
                </a:tc>
                <a:tc>
                  <a:txBody>
                    <a:bodyPr/>
                    <a:lstStyle/>
                    <a:p>
                      <a:r>
                        <a:rPr lang="en-US" dirty="0"/>
                        <a:t>0.03</a:t>
                      </a:r>
                    </a:p>
                  </a:txBody>
                  <a:tcPr/>
                </a:tc>
                <a:tc>
                  <a:txBody>
                    <a:bodyPr/>
                    <a:lstStyle/>
                    <a:p>
                      <a:r>
                        <a:rPr lang="en-US" dirty="0"/>
                        <a:t>0.03</a:t>
                      </a:r>
                    </a:p>
                  </a:txBody>
                  <a:tcPr/>
                </a:tc>
                <a:extLst>
                  <a:ext uri="{0D108BD9-81ED-4DB2-BD59-A6C34878D82A}">
                    <a16:rowId xmlns:a16="http://schemas.microsoft.com/office/drawing/2014/main" val="10007"/>
                  </a:ext>
                </a:extLst>
              </a:tr>
              <a:tr h="353961">
                <a:tc>
                  <a:txBody>
                    <a:bodyPr/>
                    <a:lstStyle/>
                    <a:p>
                      <a:r>
                        <a:rPr lang="en-US" dirty="0"/>
                        <a:t>Investment</a:t>
                      </a:r>
                    </a:p>
                  </a:txBody>
                  <a:tcPr/>
                </a:tc>
                <a:tc>
                  <a:txBody>
                    <a:bodyPr/>
                    <a:lstStyle/>
                    <a:p>
                      <a:r>
                        <a:rPr lang="en-US" dirty="0"/>
                        <a:t>-</a:t>
                      </a:r>
                    </a:p>
                  </a:txBody>
                  <a:tcPr/>
                </a:tc>
                <a:tc>
                  <a:txBody>
                    <a:bodyPr/>
                    <a:lstStyle/>
                    <a:p>
                      <a:r>
                        <a:rPr lang="en-US" dirty="0"/>
                        <a:t>-</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10008"/>
                  </a:ext>
                </a:extLst>
              </a:tr>
              <a:tr h="353961">
                <a:tc>
                  <a:txBody>
                    <a:bodyPr/>
                    <a:lstStyle/>
                    <a:p>
                      <a:r>
                        <a:rPr lang="en-US" dirty="0"/>
                        <a:t>Exports</a:t>
                      </a:r>
                    </a:p>
                  </a:txBody>
                  <a:tcPr/>
                </a:tc>
                <a:tc>
                  <a:txBody>
                    <a:bodyPr/>
                    <a:lstStyle/>
                    <a:p>
                      <a:r>
                        <a:rPr lang="en-US" dirty="0"/>
                        <a:t>33</a:t>
                      </a:r>
                    </a:p>
                  </a:txBody>
                  <a:tcPr/>
                </a:tc>
                <a:tc>
                  <a:txBody>
                    <a:bodyPr/>
                    <a:lstStyle/>
                    <a:p>
                      <a:r>
                        <a:rPr lang="en-US" dirty="0"/>
                        <a:t>-0.1</a:t>
                      </a:r>
                    </a:p>
                  </a:txBody>
                  <a:tcPr/>
                </a:tc>
                <a:tc>
                  <a:txBody>
                    <a:bodyPr/>
                    <a:lstStyle/>
                    <a:p>
                      <a:r>
                        <a:rPr lang="en-US" dirty="0"/>
                        <a:t>0.1</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10009"/>
                  </a:ext>
                </a:extLst>
              </a:tr>
              <a:tr h="353961">
                <a:tc>
                  <a:txBody>
                    <a:bodyPr/>
                    <a:lstStyle/>
                    <a:p>
                      <a:r>
                        <a:rPr lang="en-US" baseline="0" dirty="0"/>
                        <a:t>Imports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0.4</a:t>
                      </a:r>
                    </a:p>
                  </a:txBody>
                  <a:tcPr>
                    <a:lnB w="12700" cap="flat" cmpd="sng" algn="ctr">
                      <a:solidFill>
                        <a:schemeClr val="tx1"/>
                      </a:solidFill>
                      <a:prstDash val="solid"/>
                      <a:round/>
                      <a:headEnd type="none" w="med" len="med"/>
                      <a:tailEnd type="none" w="med" len="med"/>
                    </a:lnB>
                  </a:tcPr>
                </a:tc>
                <a:tc>
                  <a:txBody>
                    <a:bodyPr/>
                    <a:lstStyle/>
                    <a:p>
                      <a:r>
                        <a:rPr lang="en-US" dirty="0"/>
                        <a:t>0.2</a:t>
                      </a:r>
                    </a:p>
                  </a:txBody>
                  <a:tcPr>
                    <a:lnB w="12700" cap="flat" cmpd="sng" algn="ctr">
                      <a:solidFill>
                        <a:schemeClr val="tx1"/>
                      </a:solidFill>
                      <a:prstDash val="solid"/>
                      <a:round/>
                      <a:headEnd type="none" w="med" len="med"/>
                      <a:tailEnd type="none" w="med" len="med"/>
                    </a:lnB>
                  </a:tcPr>
                </a:tc>
                <a:tc>
                  <a:txBody>
                    <a:bodyPr/>
                    <a:lstStyle/>
                    <a:p>
                      <a:r>
                        <a:rPr lang="en-US" dirty="0"/>
                        <a:t>0.9</a:t>
                      </a:r>
                    </a:p>
                  </a:txBody>
                  <a:tcPr>
                    <a:lnB w="12700" cap="flat" cmpd="sng" algn="ctr">
                      <a:solidFill>
                        <a:schemeClr val="tx1"/>
                      </a:solidFill>
                      <a:prstDash val="solid"/>
                      <a:round/>
                      <a:headEnd type="none" w="med" len="med"/>
                      <a:tailEnd type="none" w="med" len="med"/>
                    </a:lnB>
                  </a:tcPr>
                </a:tc>
                <a:tc>
                  <a:txBody>
                    <a:bodyPr/>
                    <a:lstStyle/>
                    <a:p>
                      <a:r>
                        <a:rPr lang="en-US" dirty="0"/>
                        <a:t>-0.1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TextBox 6"/>
          <p:cNvSpPr txBox="1"/>
          <p:nvPr/>
        </p:nvSpPr>
        <p:spPr>
          <a:xfrm>
            <a:off x="1066797" y="914400"/>
            <a:ext cx="6553202" cy="367513"/>
          </a:xfrm>
          <a:prstGeom prst="rect">
            <a:avLst/>
          </a:prstGeom>
          <a:noFill/>
        </p:spPr>
        <p:txBody>
          <a:bodyPr wrap="square" rtlCol="0">
            <a:spAutoFit/>
          </a:bodyPr>
          <a:lstStyle/>
          <a:p>
            <a:r>
              <a:rPr lang="en-US" dirty="0">
                <a:solidFill>
                  <a:srgbClr val="21455B"/>
                </a:solidFill>
              </a:rPr>
              <a:t>Impact on key aggregates (% deviation from baseline)</a:t>
            </a:r>
          </a:p>
        </p:txBody>
      </p:sp>
    </p:spTree>
    <p:extLst>
      <p:ext uri="{BB962C8B-B14F-4D97-AF65-F5344CB8AC3E}">
        <p14:creationId xmlns:p14="http://schemas.microsoft.com/office/powerpoint/2010/main" val="213816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Policy analysis with CGE models</a:t>
            </a:r>
          </a:p>
        </p:txBody>
      </p:sp>
      <p:sp>
        <p:nvSpPr>
          <p:cNvPr id="7" name="Content Placeholder 6"/>
          <p:cNvSpPr>
            <a:spLocks noGrp="1"/>
          </p:cNvSpPr>
          <p:nvPr>
            <p:ph sz="quarter" idx="12"/>
          </p:nvPr>
        </p:nvSpPr>
        <p:spPr>
          <a:xfrm>
            <a:off x="1981200" y="1752600"/>
            <a:ext cx="5410200" cy="3657600"/>
          </a:xfrm>
        </p:spPr>
        <p:txBody>
          <a:bodyPr>
            <a:noAutofit/>
          </a:bodyPr>
          <a:lstStyle/>
          <a:p>
            <a:pPr marL="819150" lvl="2" indent="-457200">
              <a:buFont typeface="Arial" charset="0"/>
              <a:buChar char="•"/>
            </a:pPr>
            <a:r>
              <a:rPr lang="en-US" sz="3000" dirty="0">
                <a:solidFill>
                  <a:srgbClr val="21455B"/>
                </a:solidFill>
              </a:rPr>
              <a:t>Lift in price level</a:t>
            </a:r>
          </a:p>
          <a:p>
            <a:pPr marL="819150" lvl="2" indent="-457200">
              <a:buFont typeface="Arial" charset="0"/>
              <a:buChar char="•"/>
            </a:pPr>
            <a:r>
              <a:rPr lang="en-US" sz="3000" dirty="0">
                <a:solidFill>
                  <a:srgbClr val="21455B"/>
                </a:solidFill>
              </a:rPr>
              <a:t>Boost in factors of production</a:t>
            </a:r>
          </a:p>
          <a:p>
            <a:pPr marL="819150" lvl="2" indent="-457200">
              <a:buFont typeface="Arial" charset="0"/>
              <a:buChar char="•"/>
            </a:pPr>
            <a:r>
              <a:rPr lang="en-US" sz="3000" dirty="0">
                <a:solidFill>
                  <a:srgbClr val="21455B"/>
                </a:solidFill>
              </a:rPr>
              <a:t>Boost TFP</a:t>
            </a:r>
          </a:p>
          <a:p>
            <a:pPr marL="819150" lvl="2" indent="-457200">
              <a:buFont typeface="Arial" charset="0"/>
              <a:buChar char="•"/>
            </a:pPr>
            <a:r>
              <a:rPr lang="en-US" sz="3000" dirty="0">
                <a:solidFill>
                  <a:srgbClr val="21455B"/>
                </a:solidFill>
              </a:rPr>
              <a:t>Higher export prices</a:t>
            </a:r>
          </a:p>
        </p:txBody>
      </p:sp>
      <p:cxnSp>
        <p:nvCxnSpPr>
          <p:cNvPr id="5" name="Straight Connector 4"/>
          <p:cNvCxnSpPr/>
          <p:nvPr/>
        </p:nvCxnSpPr>
        <p:spPr>
          <a:xfrm>
            <a:off x="0" y="13623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520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Lift in Agriculture Productivity</a:t>
            </a:r>
          </a:p>
        </p:txBody>
      </p:sp>
      <p:sp>
        <p:nvSpPr>
          <p:cNvPr id="3" name="Content Placeholder 2"/>
          <p:cNvSpPr>
            <a:spLocks noGrp="1"/>
          </p:cNvSpPr>
          <p:nvPr>
            <p:ph sz="quarter" idx="12"/>
          </p:nvPr>
        </p:nvSpPr>
        <p:spPr>
          <a:xfrm>
            <a:off x="304800" y="1265237"/>
            <a:ext cx="8229600" cy="4830763"/>
          </a:xfrm>
        </p:spPr>
        <p:txBody>
          <a:bodyPr vert="horz" lIns="91440" tIns="45720" rIns="91440" bIns="45720" rtlCol="0">
            <a:noAutofit/>
          </a:bodyPr>
          <a:lstStyle/>
          <a:p>
            <a:pPr marL="971550" lvl="1" indent="-514350">
              <a:buChar char="•"/>
            </a:pPr>
            <a:r>
              <a:rPr lang="en-US" sz="2500" dirty="0">
                <a:solidFill>
                  <a:srgbClr val="21455B"/>
                </a:solidFill>
              </a:rPr>
              <a:t>A boost in productivity means we can produce more output with the same amount of inputs, so the economy expands</a:t>
            </a:r>
          </a:p>
          <a:p>
            <a:pPr marL="971550" lvl="1" indent="-514350">
              <a:buChar char="•"/>
            </a:pPr>
            <a:r>
              <a:rPr lang="en-US" sz="2500" dirty="0">
                <a:solidFill>
                  <a:srgbClr val="21455B"/>
                </a:solidFill>
              </a:rPr>
              <a:t>The price of Agriculture commodities falls relative to baseline because we have become more efficient in producing these goods</a:t>
            </a:r>
          </a:p>
          <a:p>
            <a:pPr marL="971550" lvl="1" indent="-514350">
              <a:buChar char="•"/>
            </a:pPr>
            <a:r>
              <a:rPr lang="en-US" sz="2500" dirty="0">
                <a:solidFill>
                  <a:srgbClr val="21455B"/>
                </a:solidFill>
              </a:rPr>
              <a:t>Agriculture expands by the greatest percentage since it directly enjoys the productivity boost </a:t>
            </a:r>
            <a:r>
              <a:rPr lang="en-US" sz="2500" dirty="0">
                <a:solidFill>
                  <a:srgbClr val="21455B"/>
                </a:solidFill>
                <a:sym typeface="Wingdings" panose="05000000000000000000" pitchFamily="2" charset="2"/>
              </a:rPr>
              <a:t> Agriculture becomes a larger component of the economy</a:t>
            </a:r>
          </a:p>
          <a:p>
            <a:pPr marL="971550" lvl="1" indent="-514350">
              <a:buFont typeface="Arial" pitchFamily="34" charset="0"/>
              <a:buChar char="•"/>
            </a:pPr>
            <a:r>
              <a:rPr lang="en-US" sz="2500" dirty="0">
                <a:solidFill>
                  <a:srgbClr val="21455B"/>
                </a:solidFill>
                <a:sym typeface="Wingdings" panose="05000000000000000000" pitchFamily="2" charset="2"/>
              </a:rPr>
              <a:t>Lower production cost means Agriculture is more internationally competitive  boosts exports and lowers imports of Agriculture </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441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Lift in Agriculture Productivity</a:t>
            </a:r>
          </a:p>
        </p:txBody>
      </p:sp>
      <p:sp>
        <p:nvSpPr>
          <p:cNvPr id="3" name="Content Placeholder 2"/>
          <p:cNvSpPr>
            <a:spLocks noGrp="1"/>
          </p:cNvSpPr>
          <p:nvPr>
            <p:ph sz="quarter" idx="12"/>
          </p:nvPr>
        </p:nvSpPr>
        <p:spPr>
          <a:xfrm>
            <a:off x="304800" y="1265237"/>
            <a:ext cx="8229600" cy="4525963"/>
          </a:xfrm>
        </p:spPr>
        <p:txBody>
          <a:bodyPr vert="horz" lIns="91440" tIns="45720" rIns="91440" bIns="45720" rtlCol="0">
            <a:noAutofit/>
          </a:bodyPr>
          <a:lstStyle/>
          <a:p>
            <a:pPr marL="971550" lvl="1" indent="-514350">
              <a:buChar char="•"/>
            </a:pPr>
            <a:r>
              <a:rPr lang="en-US" sz="2500" dirty="0">
                <a:solidFill>
                  <a:srgbClr val="21455B"/>
                </a:solidFill>
                <a:sym typeface="Wingdings" panose="05000000000000000000" pitchFamily="2" charset="2"/>
              </a:rPr>
              <a:t>Industry also expand. They use Agriculture as an input to production and the fall in the cost of Agriculture commodities lowers the relative price of Industry. Lower prices encourage greater demand. The rise in incomes from the productivity boost also supports demand for goods from the Industry sector.</a:t>
            </a:r>
          </a:p>
          <a:p>
            <a:pPr marL="971550" lvl="1" indent="-514350">
              <a:buChar char="•"/>
            </a:pPr>
            <a:r>
              <a:rPr lang="en-US" sz="2500" dirty="0">
                <a:solidFill>
                  <a:srgbClr val="21455B"/>
                </a:solidFill>
                <a:sym typeface="Wingdings" panose="05000000000000000000" pitchFamily="2" charset="2"/>
              </a:rPr>
              <a:t>Production of Services and Oil contract. Agriculture is not an important input into production for these sectors so they only benefit slightly from the fall in Agriculture prices. On the other hand, these sectors have to compete for inputs with Industry. The rise in wages and capital rents increase costs, which are passed on as higher prices and lowers demand. </a:t>
            </a:r>
          </a:p>
          <a:p>
            <a:pPr marL="457200" lvl="1" indent="0">
              <a:buNone/>
            </a:pPr>
            <a:endParaRPr lang="en-US" sz="2500" dirty="0">
              <a:solidFill>
                <a:srgbClr val="21455B"/>
              </a:solidFill>
              <a:sym typeface="Wingdings" panose="05000000000000000000" pitchFamily="2" charset="2"/>
            </a:endParaRP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526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Lift in Agriculture Productivity</a:t>
            </a:r>
          </a:p>
        </p:txBody>
      </p:sp>
      <p:sp>
        <p:nvSpPr>
          <p:cNvPr id="3" name="Content Placeholder 2"/>
          <p:cNvSpPr>
            <a:spLocks noGrp="1"/>
          </p:cNvSpPr>
          <p:nvPr>
            <p:ph sz="quarter" idx="12"/>
          </p:nvPr>
        </p:nvSpPr>
        <p:spPr>
          <a:xfrm>
            <a:off x="457200" y="1087725"/>
            <a:ext cx="8229600" cy="5287963"/>
          </a:xfrm>
        </p:spPr>
        <p:txBody>
          <a:bodyPr vert="horz" lIns="91440" tIns="45720" rIns="91440" bIns="45720" rtlCol="0">
            <a:noAutofit/>
          </a:bodyPr>
          <a:lstStyle/>
          <a:p>
            <a:pPr marL="590550" lvl="2" indent="-514350"/>
            <a:r>
              <a:rPr lang="en-US" dirty="0">
                <a:solidFill>
                  <a:srgbClr val="21455B"/>
                </a:solidFill>
                <a:sym typeface="Wingdings" panose="05000000000000000000" pitchFamily="2" charset="2"/>
              </a:rPr>
              <a:t>The amount of </a:t>
            </a:r>
            <a:r>
              <a:rPr lang="en-US" dirty="0" err="1">
                <a:solidFill>
                  <a:srgbClr val="21455B"/>
                </a:solidFill>
                <a:sym typeface="Wingdings" panose="05000000000000000000" pitchFamily="2" charset="2"/>
              </a:rPr>
              <a:t>labour</a:t>
            </a:r>
            <a:r>
              <a:rPr lang="en-US" dirty="0">
                <a:solidFill>
                  <a:srgbClr val="21455B"/>
                </a:solidFill>
                <a:sym typeface="Wingdings" panose="05000000000000000000" pitchFamily="2" charset="2"/>
              </a:rPr>
              <a:t> and capital used in Agriculture production is lower relative to the baseline. There are two effects which work in opposite directions:</a:t>
            </a:r>
          </a:p>
          <a:p>
            <a:pPr marL="1828800" lvl="3" indent="-514350"/>
            <a:r>
              <a:rPr lang="en-US" sz="2400" dirty="0">
                <a:solidFill>
                  <a:srgbClr val="21455B"/>
                </a:solidFill>
                <a:sym typeface="Wingdings" panose="05000000000000000000" pitchFamily="2" charset="2"/>
              </a:rPr>
              <a:t>Production effect: Lower price boost demand and this induces firm to hire more factors of production   works to lift </a:t>
            </a:r>
            <a:r>
              <a:rPr lang="en-US" sz="2400" dirty="0" err="1">
                <a:solidFill>
                  <a:srgbClr val="21455B"/>
                </a:solidFill>
                <a:sym typeface="Wingdings" panose="05000000000000000000" pitchFamily="2" charset="2"/>
              </a:rPr>
              <a:t>labour</a:t>
            </a:r>
            <a:r>
              <a:rPr lang="en-US" sz="2400" dirty="0">
                <a:solidFill>
                  <a:srgbClr val="21455B"/>
                </a:solidFill>
                <a:sym typeface="Wingdings" panose="05000000000000000000" pitchFamily="2" charset="2"/>
              </a:rPr>
              <a:t> and capital used in Agriculture</a:t>
            </a:r>
          </a:p>
          <a:p>
            <a:pPr marL="1828800" lvl="3" indent="-514350"/>
            <a:r>
              <a:rPr lang="en-US" sz="2400" dirty="0">
                <a:solidFill>
                  <a:srgbClr val="21455B"/>
                </a:solidFill>
                <a:sym typeface="Wingdings" panose="05000000000000000000" pitchFamily="2" charset="2"/>
              </a:rPr>
              <a:t>Productivity effect: Boost to productivity means we can produce any given level of output with less input  works to cut </a:t>
            </a:r>
            <a:r>
              <a:rPr lang="en-US" sz="2400" dirty="0" err="1">
                <a:solidFill>
                  <a:srgbClr val="21455B"/>
                </a:solidFill>
                <a:sym typeface="Wingdings" panose="05000000000000000000" pitchFamily="2" charset="2"/>
              </a:rPr>
              <a:t>labour</a:t>
            </a:r>
            <a:r>
              <a:rPr lang="en-US" sz="2400" dirty="0">
                <a:solidFill>
                  <a:srgbClr val="21455B"/>
                </a:solidFill>
                <a:sym typeface="Wingdings" panose="05000000000000000000" pitchFamily="2" charset="2"/>
              </a:rPr>
              <a:t> and capital used in Agriculture</a:t>
            </a:r>
          </a:p>
          <a:p>
            <a:pPr marL="1828800" lvl="3" indent="-514350"/>
            <a:r>
              <a:rPr lang="en-US" sz="2400" dirty="0">
                <a:solidFill>
                  <a:srgbClr val="21455B"/>
                </a:solidFill>
                <a:sym typeface="Wingdings" panose="05000000000000000000" pitchFamily="2" charset="2"/>
              </a:rPr>
              <a:t>In this case productivity effect offsets production effect</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52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Higher export prices</a:t>
            </a:r>
          </a:p>
        </p:txBody>
      </p:sp>
      <p:cxnSp>
        <p:nvCxnSpPr>
          <p:cNvPr id="4" name="Straight Connector 3"/>
          <p:cNvCxnSpPr/>
          <p:nvPr/>
        </p:nvCxnSpPr>
        <p:spPr>
          <a:xfrm>
            <a:off x="0" y="7620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2"/>
          <a:srcRect l="60771" t="10290" r="24438" b="48553"/>
          <a:stretch/>
        </p:blipFill>
        <p:spPr>
          <a:xfrm>
            <a:off x="1143000" y="838200"/>
            <a:ext cx="6172200" cy="4830417"/>
          </a:xfrm>
          <a:prstGeom prst="rect">
            <a:avLst/>
          </a:prstGeom>
        </p:spPr>
      </p:pic>
      <p:sp>
        <p:nvSpPr>
          <p:cNvPr id="6" name="Oval 5"/>
          <p:cNvSpPr/>
          <p:nvPr/>
        </p:nvSpPr>
        <p:spPr>
          <a:xfrm>
            <a:off x="616688" y="3733800"/>
            <a:ext cx="5105400" cy="1295400"/>
          </a:xfrm>
          <a:prstGeom prst="ellipse">
            <a:avLst/>
          </a:prstGeom>
          <a:noFill/>
          <a:ln>
            <a:solidFill>
              <a:srgbClr val="DE6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360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Higher oil prices</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969537200"/>
              </p:ext>
            </p:extLst>
          </p:nvPr>
        </p:nvGraphicFramePr>
        <p:xfrm>
          <a:off x="1219200" y="1281913"/>
          <a:ext cx="7010403" cy="5374312"/>
        </p:xfrm>
        <a:graphic>
          <a:graphicData uri="http://schemas.openxmlformats.org/drawingml/2006/table">
            <a:tbl>
              <a:tblPr firstRow="1" bandRow="1">
                <a:tableStyleId>{2D5ABB26-0587-4C30-8999-92F81FD0307C}</a:tableStyleId>
              </a:tblPr>
              <a:tblGrid>
                <a:gridCol w="1826240">
                  <a:extLst>
                    <a:ext uri="{9D8B030D-6E8A-4147-A177-3AD203B41FA5}">
                      <a16:colId xmlns:a16="http://schemas.microsoft.com/office/drawing/2014/main" val="20000"/>
                    </a:ext>
                  </a:extLst>
                </a:gridCol>
                <a:gridCol w="1221762">
                  <a:extLst>
                    <a:ext uri="{9D8B030D-6E8A-4147-A177-3AD203B41FA5}">
                      <a16:colId xmlns:a16="http://schemas.microsoft.com/office/drawing/2014/main" val="20001"/>
                    </a:ext>
                  </a:extLst>
                </a:gridCol>
                <a:gridCol w="899032">
                  <a:extLst>
                    <a:ext uri="{9D8B030D-6E8A-4147-A177-3AD203B41FA5}">
                      <a16:colId xmlns:a16="http://schemas.microsoft.com/office/drawing/2014/main" val="20002"/>
                    </a:ext>
                  </a:extLst>
                </a:gridCol>
                <a:gridCol w="1178218">
                  <a:extLst>
                    <a:ext uri="{9D8B030D-6E8A-4147-A177-3AD203B41FA5}">
                      <a16:colId xmlns:a16="http://schemas.microsoft.com/office/drawing/2014/main" val="20003"/>
                    </a:ext>
                  </a:extLst>
                </a:gridCol>
                <a:gridCol w="1008851">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tblGrid>
              <a:tr h="619432">
                <a:tc>
                  <a:txBody>
                    <a:bodyPr/>
                    <a:lstStyle/>
                    <a:p>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Agriculture</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Oil</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Industry </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Services</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Total</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99768">
                <a:tc>
                  <a:txBody>
                    <a:bodyPr/>
                    <a:lstStyle/>
                    <a:p>
                      <a:r>
                        <a:rPr lang="en-US" dirty="0"/>
                        <a:t>Price of domestic production</a:t>
                      </a:r>
                    </a:p>
                  </a:txBody>
                  <a:tcPr>
                    <a:lnT w="12700" cap="flat" cmpd="sng" algn="ctr">
                      <a:solidFill>
                        <a:schemeClr val="tx1"/>
                      </a:solidFill>
                      <a:prstDash val="solid"/>
                      <a:round/>
                      <a:headEnd type="none" w="med" len="med"/>
                      <a:tailEnd type="none" w="med" len="med"/>
                    </a:lnT>
                  </a:tcPr>
                </a:tc>
                <a:tc>
                  <a:txBody>
                    <a:bodyPr/>
                    <a:lstStyle/>
                    <a:p>
                      <a:r>
                        <a:rPr lang="en-US" dirty="0"/>
                        <a:t>2</a:t>
                      </a:r>
                    </a:p>
                  </a:txBody>
                  <a:tcPr>
                    <a:lnT w="12700" cap="flat" cmpd="sng" algn="ctr">
                      <a:solidFill>
                        <a:schemeClr val="tx1"/>
                      </a:solidFill>
                      <a:prstDash val="solid"/>
                      <a:round/>
                      <a:headEnd type="none" w="med" len="med"/>
                      <a:tailEnd type="none" w="med" len="med"/>
                    </a:lnT>
                  </a:tcPr>
                </a:tc>
                <a:tc>
                  <a:txBody>
                    <a:bodyPr/>
                    <a:lstStyle/>
                    <a:p>
                      <a:r>
                        <a:rPr lang="en-US" dirty="0"/>
                        <a:t>9.3</a:t>
                      </a:r>
                    </a:p>
                  </a:txBody>
                  <a:tcPr>
                    <a:lnT w="12700" cap="flat" cmpd="sng" algn="ctr">
                      <a:solidFill>
                        <a:schemeClr val="tx1"/>
                      </a:solidFill>
                      <a:prstDash val="solid"/>
                      <a:round/>
                      <a:headEnd type="none" w="med" len="med"/>
                      <a:tailEnd type="none" w="med" len="med"/>
                    </a:lnT>
                  </a:tcPr>
                </a:tc>
                <a:tc>
                  <a:txBody>
                    <a:bodyPr/>
                    <a:lstStyle/>
                    <a:p>
                      <a:r>
                        <a:rPr lang="en-US" dirty="0"/>
                        <a:t>2.6</a:t>
                      </a:r>
                    </a:p>
                  </a:txBody>
                  <a:tcPr>
                    <a:lnT w="12700" cap="flat" cmpd="sng" algn="ctr">
                      <a:solidFill>
                        <a:schemeClr val="tx1"/>
                      </a:solidFill>
                      <a:prstDash val="solid"/>
                      <a:round/>
                      <a:headEnd type="none" w="med" len="med"/>
                      <a:tailEnd type="none" w="med" len="med"/>
                    </a:lnT>
                  </a:tcPr>
                </a:tc>
                <a:tc>
                  <a:txBody>
                    <a:bodyPr/>
                    <a:lstStyle/>
                    <a:p>
                      <a:r>
                        <a:rPr lang="en-US" dirty="0"/>
                        <a:t>2.7</a:t>
                      </a:r>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619432">
                <a:tc>
                  <a:txBody>
                    <a:bodyPr/>
                    <a:lstStyle/>
                    <a:p>
                      <a:r>
                        <a:rPr lang="en-US" dirty="0"/>
                        <a:t>Domestic production</a:t>
                      </a:r>
                    </a:p>
                  </a:txBody>
                  <a:tcPr/>
                </a:tc>
                <a:tc>
                  <a:txBody>
                    <a:bodyPr/>
                    <a:lstStyle/>
                    <a:p>
                      <a:r>
                        <a:rPr lang="en-US" dirty="0"/>
                        <a:t>-0.8</a:t>
                      </a:r>
                    </a:p>
                  </a:txBody>
                  <a:tcPr/>
                </a:tc>
                <a:tc>
                  <a:txBody>
                    <a:bodyPr/>
                    <a:lstStyle/>
                    <a:p>
                      <a:r>
                        <a:rPr lang="en-US" dirty="0"/>
                        <a:t>0.7</a:t>
                      </a:r>
                    </a:p>
                  </a:txBody>
                  <a:tcPr/>
                </a:tc>
                <a:tc>
                  <a:txBody>
                    <a:bodyPr/>
                    <a:lstStyle/>
                    <a:p>
                      <a:r>
                        <a:rPr lang="en-US" dirty="0"/>
                        <a:t>-4.5</a:t>
                      </a:r>
                    </a:p>
                  </a:txBody>
                  <a:tcPr/>
                </a:tc>
                <a:tc>
                  <a:txBody>
                    <a:bodyPr/>
                    <a:lstStyle/>
                    <a:p>
                      <a:r>
                        <a:rPr lang="en-US" dirty="0"/>
                        <a:t>2.3</a:t>
                      </a:r>
                    </a:p>
                  </a:txBody>
                  <a:tcPr/>
                </a:tc>
                <a:tc>
                  <a:txBody>
                    <a:bodyPr/>
                    <a:lstStyle/>
                    <a:p>
                      <a:endParaRPr lang="en-US" dirty="0"/>
                    </a:p>
                  </a:txBody>
                  <a:tcPr/>
                </a:tc>
                <a:extLst>
                  <a:ext uri="{0D108BD9-81ED-4DB2-BD59-A6C34878D82A}">
                    <a16:rowId xmlns:a16="http://schemas.microsoft.com/office/drawing/2014/main" val="10002"/>
                  </a:ext>
                </a:extLst>
              </a:tr>
              <a:tr h="353961">
                <a:tc>
                  <a:txBody>
                    <a:bodyPr/>
                    <a:lstStyle/>
                    <a:p>
                      <a:r>
                        <a:rPr lang="en-US" dirty="0" err="1"/>
                        <a:t>Labour</a:t>
                      </a:r>
                      <a:endParaRPr lang="en-US" dirty="0"/>
                    </a:p>
                  </a:txBody>
                  <a:tcPr/>
                </a:tc>
                <a:tc>
                  <a:txBody>
                    <a:bodyPr/>
                    <a:lstStyle/>
                    <a:p>
                      <a:r>
                        <a:rPr lang="en-US" dirty="0"/>
                        <a:t>-3.1</a:t>
                      </a:r>
                    </a:p>
                  </a:txBody>
                  <a:tcPr/>
                </a:tc>
                <a:tc>
                  <a:txBody>
                    <a:bodyPr/>
                    <a:lstStyle/>
                    <a:p>
                      <a:r>
                        <a:rPr lang="en-US" dirty="0"/>
                        <a:t>5.8</a:t>
                      </a:r>
                    </a:p>
                  </a:txBody>
                  <a:tcPr/>
                </a:tc>
                <a:tc>
                  <a:txBody>
                    <a:bodyPr/>
                    <a:lstStyle/>
                    <a:p>
                      <a:r>
                        <a:rPr lang="en-US" dirty="0"/>
                        <a:t>-6.3</a:t>
                      </a:r>
                    </a:p>
                  </a:txBody>
                  <a:tcPr/>
                </a:tc>
                <a:tc>
                  <a:txBody>
                    <a:bodyPr/>
                    <a:lstStyle/>
                    <a:p>
                      <a:r>
                        <a:rPr lang="en-US" dirty="0"/>
                        <a:t>1.0</a:t>
                      </a:r>
                    </a:p>
                  </a:txBody>
                  <a:tcPr/>
                </a:tc>
                <a:tc>
                  <a:txBody>
                    <a:bodyPr/>
                    <a:lstStyle/>
                    <a:p>
                      <a:endParaRPr lang="en-US" dirty="0"/>
                    </a:p>
                  </a:txBody>
                  <a:tcPr/>
                </a:tc>
                <a:extLst>
                  <a:ext uri="{0D108BD9-81ED-4DB2-BD59-A6C34878D82A}">
                    <a16:rowId xmlns:a16="http://schemas.microsoft.com/office/drawing/2014/main" val="10003"/>
                  </a:ext>
                </a:extLst>
              </a:tr>
              <a:tr h="353961">
                <a:tc>
                  <a:txBody>
                    <a:bodyPr/>
                    <a:lstStyle/>
                    <a:p>
                      <a:r>
                        <a:rPr lang="en-US" dirty="0"/>
                        <a:t>Capital</a:t>
                      </a:r>
                    </a:p>
                  </a:txBody>
                  <a:tcPr>
                    <a:lnB w="12700" cap="flat" cmpd="sng" algn="ctr">
                      <a:solidFill>
                        <a:schemeClr val="tx1"/>
                      </a:solidFill>
                      <a:prstDash val="solid"/>
                      <a:round/>
                      <a:headEnd type="none" w="med" len="med"/>
                      <a:tailEnd type="none" w="med" len="med"/>
                    </a:lnB>
                  </a:tcPr>
                </a:tc>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8</a:t>
                      </a:r>
                    </a:p>
                  </a:txBody>
                  <a:tcPr>
                    <a:lnB w="12700" cap="flat" cmpd="sng" algn="ctr">
                      <a:solidFill>
                        <a:schemeClr val="tx1"/>
                      </a:solidFill>
                      <a:prstDash val="solid"/>
                      <a:round/>
                      <a:headEnd type="none" w="med" len="med"/>
                      <a:tailEnd type="none" w="med" len="med"/>
                    </a:lnB>
                  </a:tcPr>
                </a:tc>
                <a:tc>
                  <a:txBody>
                    <a:bodyPr/>
                    <a:lstStyle/>
                    <a:p>
                      <a:r>
                        <a:rPr lang="en-US" dirty="0"/>
                        <a:t>-4.1</a:t>
                      </a:r>
                    </a:p>
                  </a:txBody>
                  <a:tcPr>
                    <a:lnB w="12700" cap="flat" cmpd="sng" algn="ctr">
                      <a:solidFill>
                        <a:schemeClr val="tx1"/>
                      </a:solidFill>
                      <a:prstDash val="solid"/>
                      <a:round/>
                      <a:headEnd type="none" w="med" len="med"/>
                      <a:tailEnd type="none" w="med" len="med"/>
                    </a:lnB>
                  </a:tcPr>
                </a:tc>
                <a:tc>
                  <a:txBody>
                    <a:bodyPr/>
                    <a:lstStyle/>
                    <a:p>
                      <a:r>
                        <a:rPr lang="en-US" dirty="0"/>
                        <a:t>3.3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3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194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Household</a:t>
                      </a:r>
                      <a:r>
                        <a:rPr lang="en-US" baseline="0" dirty="0"/>
                        <a:t> </a:t>
                      </a:r>
                      <a:r>
                        <a:rPr lang="en-US" dirty="0"/>
                        <a:t>Consumption</a:t>
                      </a:r>
                    </a:p>
                  </a:txBody>
                  <a:tcPr/>
                </a:tc>
                <a:tc>
                  <a:txBody>
                    <a:bodyPr/>
                    <a:lstStyle/>
                    <a:p>
                      <a:r>
                        <a:rPr lang="en-US" dirty="0"/>
                        <a:t>10</a:t>
                      </a:r>
                    </a:p>
                  </a:txBody>
                  <a:tcPr/>
                </a:tc>
                <a:tc>
                  <a:txBody>
                    <a:bodyPr/>
                    <a:lstStyle/>
                    <a:p>
                      <a:r>
                        <a:rPr lang="en-US" dirty="0"/>
                        <a:t>-</a:t>
                      </a:r>
                    </a:p>
                  </a:txBody>
                  <a:tcPr/>
                </a:tc>
                <a:tc>
                  <a:txBody>
                    <a:bodyPr/>
                    <a:lstStyle/>
                    <a:p>
                      <a:r>
                        <a:rPr lang="en-US" dirty="0"/>
                        <a:t>9.4</a:t>
                      </a:r>
                    </a:p>
                  </a:txBody>
                  <a:tcPr/>
                </a:tc>
                <a:tc>
                  <a:txBody>
                    <a:bodyPr/>
                    <a:lstStyle/>
                    <a:p>
                      <a:r>
                        <a:rPr lang="en-US" dirty="0"/>
                        <a:t>8.8</a:t>
                      </a:r>
                    </a:p>
                  </a:txBody>
                  <a:tcPr/>
                </a:tc>
                <a:tc>
                  <a:txBody>
                    <a:bodyPr/>
                    <a:lstStyle/>
                    <a:p>
                      <a:r>
                        <a:rPr lang="en-US" dirty="0"/>
                        <a:t>9.2</a:t>
                      </a:r>
                    </a:p>
                  </a:txBody>
                  <a:tcPr/>
                </a:tc>
                <a:extLst>
                  <a:ext uri="{0D108BD9-81ED-4DB2-BD59-A6C34878D82A}">
                    <a16:rowId xmlns:a16="http://schemas.microsoft.com/office/drawing/2014/main" val="10006"/>
                  </a:ext>
                </a:extLst>
              </a:tr>
              <a:tr h="619432">
                <a:tc>
                  <a:txBody>
                    <a:bodyPr/>
                    <a:lstStyle/>
                    <a:p>
                      <a:r>
                        <a:rPr lang="en-US" dirty="0"/>
                        <a:t>Government</a:t>
                      </a:r>
                      <a:r>
                        <a:rPr lang="en-US" baseline="0" dirty="0"/>
                        <a:t> Consumption</a:t>
                      </a:r>
                      <a:endParaRPr lang="en-US" dirty="0"/>
                    </a:p>
                  </a:txBody>
                  <a:tcPr/>
                </a:tc>
                <a:tc>
                  <a:txBody>
                    <a:bodyPr/>
                    <a:lstStyle/>
                    <a:p>
                      <a:r>
                        <a:rPr lang="en-US" dirty="0"/>
                        <a:t>3.8</a:t>
                      </a:r>
                    </a:p>
                  </a:txBody>
                  <a:tcPr/>
                </a:tc>
                <a:tc>
                  <a:txBody>
                    <a:bodyPr/>
                    <a:lstStyle/>
                    <a:p>
                      <a:r>
                        <a:rPr lang="en-US" dirty="0"/>
                        <a:t>-</a:t>
                      </a:r>
                    </a:p>
                  </a:txBody>
                  <a:tcPr/>
                </a:tc>
                <a:tc>
                  <a:txBody>
                    <a:bodyPr/>
                    <a:lstStyle/>
                    <a:p>
                      <a:r>
                        <a:rPr lang="en-US" dirty="0"/>
                        <a:t>3.8</a:t>
                      </a:r>
                    </a:p>
                  </a:txBody>
                  <a:tcPr/>
                </a:tc>
                <a:tc>
                  <a:txBody>
                    <a:bodyPr/>
                    <a:lstStyle/>
                    <a:p>
                      <a:r>
                        <a:rPr lang="en-US" dirty="0"/>
                        <a:t>3.8</a:t>
                      </a:r>
                    </a:p>
                  </a:txBody>
                  <a:tcPr/>
                </a:tc>
                <a:tc>
                  <a:txBody>
                    <a:bodyPr/>
                    <a:lstStyle/>
                    <a:p>
                      <a:r>
                        <a:rPr lang="en-US" dirty="0"/>
                        <a:t>3.8</a:t>
                      </a:r>
                    </a:p>
                  </a:txBody>
                  <a:tcPr/>
                </a:tc>
                <a:extLst>
                  <a:ext uri="{0D108BD9-81ED-4DB2-BD59-A6C34878D82A}">
                    <a16:rowId xmlns:a16="http://schemas.microsoft.com/office/drawing/2014/main" val="10007"/>
                  </a:ext>
                </a:extLst>
              </a:tr>
              <a:tr h="353961">
                <a:tc>
                  <a:txBody>
                    <a:bodyPr/>
                    <a:lstStyle/>
                    <a:p>
                      <a:r>
                        <a:rPr lang="en-US" dirty="0"/>
                        <a:t>Investment</a:t>
                      </a:r>
                    </a:p>
                  </a:txBody>
                  <a:tcPr/>
                </a:tc>
                <a:tc>
                  <a:txBody>
                    <a:bodyPr/>
                    <a:lstStyle/>
                    <a:p>
                      <a:r>
                        <a:rPr lang="en-US" dirty="0"/>
                        <a:t>-</a:t>
                      </a:r>
                    </a:p>
                  </a:txBody>
                  <a:tcPr/>
                </a:tc>
                <a:tc>
                  <a:txBody>
                    <a:bodyPr/>
                    <a:lstStyle/>
                    <a:p>
                      <a:r>
                        <a:rPr lang="en-US" dirty="0"/>
                        <a:t>-</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0008"/>
                  </a:ext>
                </a:extLst>
              </a:tr>
              <a:tr h="353961">
                <a:tc>
                  <a:txBody>
                    <a:bodyPr/>
                    <a:lstStyle/>
                    <a:p>
                      <a:r>
                        <a:rPr lang="en-US" dirty="0"/>
                        <a:t>Exports</a:t>
                      </a:r>
                    </a:p>
                  </a:txBody>
                  <a:tcPr/>
                </a:tc>
                <a:tc>
                  <a:txBody>
                    <a:bodyPr/>
                    <a:lstStyle/>
                    <a:p>
                      <a:r>
                        <a:rPr lang="en-US" dirty="0"/>
                        <a:t>-6.3</a:t>
                      </a:r>
                    </a:p>
                  </a:txBody>
                  <a:tcPr/>
                </a:tc>
                <a:tc>
                  <a:txBody>
                    <a:bodyPr/>
                    <a:lstStyle/>
                    <a:p>
                      <a:r>
                        <a:rPr lang="en-US" dirty="0"/>
                        <a:t>1.5</a:t>
                      </a:r>
                    </a:p>
                  </a:txBody>
                  <a:tcPr/>
                </a:tc>
                <a:tc>
                  <a:txBody>
                    <a:bodyPr/>
                    <a:lstStyle/>
                    <a:p>
                      <a:r>
                        <a:rPr lang="en-US" dirty="0"/>
                        <a:t>-11.5</a:t>
                      </a:r>
                    </a:p>
                  </a:txBody>
                  <a:tcPr/>
                </a:tc>
                <a:tc>
                  <a:txBody>
                    <a:bodyPr/>
                    <a:lstStyle/>
                    <a:p>
                      <a:r>
                        <a:rPr lang="en-US" dirty="0"/>
                        <a:t>-5.6</a:t>
                      </a:r>
                    </a:p>
                  </a:txBody>
                  <a:tcPr/>
                </a:tc>
                <a:tc>
                  <a:txBody>
                    <a:bodyPr/>
                    <a:lstStyle/>
                    <a:p>
                      <a:r>
                        <a:rPr lang="en-US" dirty="0"/>
                        <a:t>-2</a:t>
                      </a:r>
                    </a:p>
                  </a:txBody>
                  <a:tcPr/>
                </a:tc>
                <a:extLst>
                  <a:ext uri="{0D108BD9-81ED-4DB2-BD59-A6C34878D82A}">
                    <a16:rowId xmlns:a16="http://schemas.microsoft.com/office/drawing/2014/main" val="10009"/>
                  </a:ext>
                </a:extLst>
              </a:tr>
              <a:tr h="353961">
                <a:tc>
                  <a:txBody>
                    <a:bodyPr/>
                    <a:lstStyle/>
                    <a:p>
                      <a:r>
                        <a:rPr lang="en-US" baseline="0" dirty="0"/>
                        <a:t>Imports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5.3</a:t>
                      </a:r>
                    </a:p>
                  </a:txBody>
                  <a:tcPr>
                    <a:lnB w="12700" cap="flat" cmpd="sng" algn="ctr">
                      <a:solidFill>
                        <a:schemeClr val="tx1"/>
                      </a:solidFill>
                      <a:prstDash val="solid"/>
                      <a:round/>
                      <a:headEnd type="none" w="med" len="med"/>
                      <a:tailEnd type="none" w="med" len="med"/>
                    </a:lnB>
                  </a:tcPr>
                </a:tc>
                <a:tc>
                  <a:txBody>
                    <a:bodyPr/>
                    <a:lstStyle/>
                    <a:p>
                      <a:r>
                        <a:rPr lang="en-US" dirty="0"/>
                        <a:t>1.8</a:t>
                      </a:r>
                    </a:p>
                  </a:txBody>
                  <a:tcPr>
                    <a:lnB w="12700" cap="flat" cmpd="sng" algn="ctr">
                      <a:solidFill>
                        <a:schemeClr val="tx1"/>
                      </a:solidFill>
                      <a:prstDash val="solid"/>
                      <a:round/>
                      <a:headEnd type="none" w="med" len="med"/>
                      <a:tailEnd type="none" w="med" len="med"/>
                    </a:lnB>
                  </a:tcPr>
                </a:tc>
                <a:tc>
                  <a:txBody>
                    <a:bodyPr/>
                    <a:lstStyle/>
                    <a:p>
                      <a:r>
                        <a:rPr lang="en-US" dirty="0"/>
                        <a:t>8.9</a:t>
                      </a:r>
                    </a:p>
                  </a:txBody>
                  <a:tcPr>
                    <a:lnB w="12700" cap="flat" cmpd="sng" algn="ctr">
                      <a:solidFill>
                        <a:schemeClr val="tx1"/>
                      </a:solidFill>
                      <a:prstDash val="solid"/>
                      <a:round/>
                      <a:headEnd type="none" w="med" len="med"/>
                      <a:tailEnd type="none" w="med" len="med"/>
                    </a:lnB>
                  </a:tcPr>
                </a:tc>
                <a:tc>
                  <a:txBody>
                    <a:bodyPr/>
                    <a:lstStyle/>
                    <a:p>
                      <a:r>
                        <a:rPr lang="en-US"/>
                        <a:t>11.2</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9.2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TextBox 6"/>
          <p:cNvSpPr txBox="1"/>
          <p:nvPr/>
        </p:nvSpPr>
        <p:spPr>
          <a:xfrm>
            <a:off x="1066797" y="914400"/>
            <a:ext cx="6553202" cy="367513"/>
          </a:xfrm>
          <a:prstGeom prst="rect">
            <a:avLst/>
          </a:prstGeom>
          <a:noFill/>
        </p:spPr>
        <p:txBody>
          <a:bodyPr wrap="square" rtlCol="0">
            <a:spAutoFit/>
          </a:bodyPr>
          <a:lstStyle/>
          <a:p>
            <a:r>
              <a:rPr lang="en-US" dirty="0">
                <a:solidFill>
                  <a:srgbClr val="21455B"/>
                </a:solidFill>
              </a:rPr>
              <a:t>Impact on key aggregates (% deviation from baseline)</a:t>
            </a:r>
          </a:p>
        </p:txBody>
      </p:sp>
    </p:spTree>
    <p:extLst>
      <p:ext uri="{BB962C8B-B14F-4D97-AF65-F5344CB8AC3E}">
        <p14:creationId xmlns:p14="http://schemas.microsoft.com/office/powerpoint/2010/main" val="497768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Higher export prices</a:t>
            </a:r>
          </a:p>
        </p:txBody>
      </p:sp>
      <p:sp>
        <p:nvSpPr>
          <p:cNvPr id="3" name="Content Placeholder 2"/>
          <p:cNvSpPr>
            <a:spLocks noGrp="1"/>
          </p:cNvSpPr>
          <p:nvPr>
            <p:ph sz="quarter" idx="12"/>
          </p:nvPr>
        </p:nvSpPr>
        <p:spPr>
          <a:xfrm>
            <a:off x="457200" y="1087725"/>
            <a:ext cx="8229600" cy="5287963"/>
          </a:xfrm>
        </p:spPr>
        <p:txBody>
          <a:bodyPr vert="horz" lIns="91440" tIns="45720" rIns="91440" bIns="45720" rtlCol="0">
            <a:noAutofit/>
          </a:bodyPr>
          <a:lstStyle/>
          <a:p>
            <a:pPr marL="590550" lvl="2" indent="-514350"/>
            <a:r>
              <a:rPr lang="en-US" dirty="0">
                <a:solidFill>
                  <a:srgbClr val="21455B"/>
                </a:solidFill>
                <a:sym typeface="Wingdings" panose="05000000000000000000" pitchFamily="2" charset="2"/>
              </a:rPr>
              <a:t>Oil sector expands to take advantage of the higher export prices</a:t>
            </a:r>
          </a:p>
          <a:p>
            <a:pPr marL="590550" lvl="2" indent="-514350"/>
            <a:r>
              <a:rPr lang="en-US" dirty="0">
                <a:solidFill>
                  <a:srgbClr val="21455B"/>
                </a:solidFill>
                <a:sym typeface="Wingdings" panose="05000000000000000000" pitchFamily="2" charset="2"/>
              </a:rPr>
              <a:t>Boost in export prices increases the real incomes of domestic households and this supports a boost in consumption. The consumption boost supports an expansion of the services sector</a:t>
            </a:r>
          </a:p>
          <a:p>
            <a:pPr marL="590550" lvl="2" indent="-514350"/>
            <a:r>
              <a:rPr lang="en-US" dirty="0">
                <a:solidFill>
                  <a:srgbClr val="21455B"/>
                </a:solidFill>
                <a:sym typeface="Wingdings" panose="05000000000000000000" pitchFamily="2" charset="2"/>
              </a:rPr>
              <a:t>Greater demand for </a:t>
            </a:r>
            <a:r>
              <a:rPr lang="en-US" dirty="0" err="1">
                <a:solidFill>
                  <a:srgbClr val="21455B"/>
                </a:solidFill>
                <a:sym typeface="Wingdings" panose="05000000000000000000" pitchFamily="2" charset="2"/>
              </a:rPr>
              <a:t>labour</a:t>
            </a:r>
            <a:r>
              <a:rPr lang="en-US" dirty="0">
                <a:solidFill>
                  <a:srgbClr val="21455B"/>
                </a:solidFill>
                <a:sym typeface="Wingdings" panose="05000000000000000000" pitchFamily="2" charset="2"/>
              </a:rPr>
              <a:t> and capital from the Oil industry pushes up wages and capital rents. This increases the cost of domestic production making imports more price competitive and non-oil exports less competitive </a:t>
            </a:r>
          </a:p>
          <a:p>
            <a:pPr marL="590550" lvl="2" indent="-514350"/>
            <a:r>
              <a:rPr lang="en-US" dirty="0">
                <a:solidFill>
                  <a:srgbClr val="21455B"/>
                </a:solidFill>
                <a:sym typeface="Wingdings" panose="05000000000000000000" pitchFamily="2" charset="2"/>
              </a:rPr>
              <a:t>Not </a:t>
            </a:r>
            <a:r>
              <a:rPr lang="en-US">
                <a:solidFill>
                  <a:srgbClr val="21455B"/>
                </a:solidFill>
                <a:sym typeface="Wingdings" panose="05000000000000000000" pitchFamily="2" charset="2"/>
              </a:rPr>
              <a:t>a large change </a:t>
            </a:r>
            <a:r>
              <a:rPr lang="en-US" dirty="0">
                <a:solidFill>
                  <a:srgbClr val="21455B"/>
                </a:solidFill>
                <a:sym typeface="Wingdings" panose="05000000000000000000" pitchFamily="2" charset="2"/>
              </a:rPr>
              <a:t>in overall size of the economy because the available factors of production and technology has not changed. But there is a change in the structure of the economy, with the Oil and Services sector expanding</a:t>
            </a:r>
          </a:p>
          <a:p>
            <a:pPr marL="590550" lvl="2" indent="-514350"/>
            <a:endParaRPr lang="en-US" dirty="0">
              <a:solidFill>
                <a:srgbClr val="21455B"/>
              </a:solidFill>
              <a:sym typeface="Wingdings" panose="05000000000000000000" pitchFamily="2" charset="2"/>
            </a:endParaRPr>
          </a:p>
          <a:p>
            <a:pPr marL="590550" lvl="2" indent="-514350"/>
            <a:endParaRPr lang="en-US" dirty="0">
              <a:solidFill>
                <a:srgbClr val="21455B"/>
              </a:solidFill>
              <a:sym typeface="Wingdings" panose="05000000000000000000" pitchFamily="2" charset="2"/>
            </a:endParaRP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29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Interpreting results</a:t>
            </a:r>
          </a:p>
        </p:txBody>
      </p:sp>
      <p:sp>
        <p:nvSpPr>
          <p:cNvPr id="3" name="Content Placeholder 2"/>
          <p:cNvSpPr>
            <a:spLocks noGrp="1"/>
          </p:cNvSpPr>
          <p:nvPr>
            <p:ph sz="quarter" idx="12"/>
          </p:nvPr>
        </p:nvSpPr>
        <p:spPr>
          <a:xfrm>
            <a:off x="304800" y="1265237"/>
            <a:ext cx="8229600" cy="4449763"/>
          </a:xfrm>
        </p:spPr>
        <p:txBody>
          <a:bodyPr vert="horz" lIns="91440" tIns="45720" rIns="91440" bIns="45720" rtlCol="0">
            <a:noAutofit/>
          </a:bodyPr>
          <a:lstStyle/>
          <a:p>
            <a:pPr marL="971550" lvl="1" indent="-514350">
              <a:buChar char="•"/>
            </a:pPr>
            <a:r>
              <a:rPr lang="en-US" sz="2500" dirty="0">
                <a:solidFill>
                  <a:srgbClr val="21455B"/>
                </a:solidFill>
              </a:rPr>
              <a:t>For any policy analysis there are two simulations run using the CGE model</a:t>
            </a:r>
          </a:p>
          <a:p>
            <a:pPr marL="971550" lvl="1" indent="-514350">
              <a:buChar char="•"/>
            </a:pPr>
            <a:r>
              <a:rPr lang="en-US" sz="2500" dirty="0">
                <a:solidFill>
                  <a:srgbClr val="21455B"/>
                </a:solidFill>
              </a:rPr>
              <a:t>Baseline or business-as-usual case where there has been no change in policy</a:t>
            </a:r>
          </a:p>
          <a:p>
            <a:pPr marL="971550" lvl="1" indent="-514350">
              <a:buChar char="•"/>
            </a:pPr>
            <a:r>
              <a:rPr lang="en-US" sz="2500" dirty="0">
                <a:solidFill>
                  <a:srgbClr val="21455B"/>
                </a:solidFill>
              </a:rPr>
              <a:t>An alternative scenario where the policy change is implemented</a:t>
            </a:r>
          </a:p>
          <a:p>
            <a:pPr marL="971550" lvl="1" indent="-514350">
              <a:buChar char="•"/>
            </a:pPr>
            <a:r>
              <a:rPr lang="en-US" sz="2500" dirty="0">
                <a:solidFill>
                  <a:srgbClr val="21455B"/>
                </a:solidFill>
              </a:rPr>
              <a:t>Comparing the alternative scenario with the baseline scenario gives estimates of the impact of the policy change</a:t>
            </a:r>
          </a:p>
          <a:p>
            <a:pPr marL="971550" lvl="1" indent="-514350">
              <a:buChar char="•"/>
            </a:pPr>
            <a:r>
              <a:rPr lang="en-US" sz="2500" dirty="0">
                <a:solidFill>
                  <a:srgbClr val="21455B"/>
                </a:solidFill>
              </a:rPr>
              <a:t>Results are usually presented as percent deviation from baseline</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07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Quick tips for policy analysis</a:t>
            </a:r>
          </a:p>
        </p:txBody>
      </p:sp>
      <p:sp>
        <p:nvSpPr>
          <p:cNvPr id="3" name="Content Placeholder 2"/>
          <p:cNvSpPr>
            <a:spLocks noGrp="1"/>
          </p:cNvSpPr>
          <p:nvPr>
            <p:ph sz="quarter" idx="12"/>
          </p:nvPr>
        </p:nvSpPr>
        <p:spPr>
          <a:xfrm>
            <a:off x="304800" y="1265237"/>
            <a:ext cx="8229600" cy="4525963"/>
          </a:xfrm>
        </p:spPr>
        <p:txBody>
          <a:bodyPr>
            <a:noAutofit/>
          </a:bodyPr>
          <a:lstStyle/>
          <a:p>
            <a:pPr marL="971550" lvl="1" indent="-514350">
              <a:buFont typeface="Arial" pitchFamily="34" charset="0"/>
              <a:buChar char="•"/>
            </a:pPr>
            <a:r>
              <a:rPr lang="en-US" sz="2500" dirty="0">
                <a:solidFill>
                  <a:srgbClr val="21455B"/>
                </a:solidFill>
              </a:rPr>
              <a:t>Think about what you expect to happen first, then run the simulation in the model</a:t>
            </a:r>
          </a:p>
          <a:p>
            <a:pPr marL="457200" lvl="1" indent="0">
              <a:buNone/>
            </a:pPr>
            <a:endParaRPr lang="en-US" sz="2500" dirty="0">
              <a:solidFill>
                <a:srgbClr val="21455B"/>
              </a:solidFill>
            </a:endParaRPr>
          </a:p>
          <a:p>
            <a:pPr marL="971550" lvl="1" indent="-514350">
              <a:buFont typeface="Arial" pitchFamily="34" charset="0"/>
              <a:buChar char="•"/>
            </a:pPr>
            <a:r>
              <a:rPr lang="en-US" sz="2500" dirty="0">
                <a:solidFill>
                  <a:srgbClr val="21455B"/>
                </a:solidFill>
              </a:rPr>
              <a:t>Compare expectations with model results</a:t>
            </a:r>
          </a:p>
          <a:p>
            <a:pPr marL="1828800" lvl="3" indent="-514350"/>
            <a:r>
              <a:rPr lang="en-US" dirty="0">
                <a:solidFill>
                  <a:srgbClr val="21455B"/>
                </a:solidFill>
              </a:rPr>
              <a:t>Did the model allow for some interactions that you did not?</a:t>
            </a:r>
          </a:p>
          <a:p>
            <a:pPr marL="1828800" lvl="3" indent="-514350"/>
            <a:r>
              <a:rPr lang="en-US" dirty="0">
                <a:solidFill>
                  <a:srgbClr val="21455B"/>
                </a:solidFill>
              </a:rPr>
              <a:t>Is there an error with the model or the way the simulation is set up?</a:t>
            </a:r>
          </a:p>
          <a:p>
            <a:pPr marL="1314450" lvl="3" indent="0">
              <a:buNone/>
            </a:pPr>
            <a:endParaRPr lang="en-US" dirty="0">
              <a:solidFill>
                <a:srgbClr val="21455B"/>
              </a:solidFill>
            </a:endParaRPr>
          </a:p>
          <a:p>
            <a:pPr marL="971550" lvl="1" indent="-514350">
              <a:buFont typeface="Arial" pitchFamily="34" charset="0"/>
              <a:buChar char="•"/>
            </a:pPr>
            <a:r>
              <a:rPr lang="en-US" sz="2500" dirty="0">
                <a:solidFill>
                  <a:srgbClr val="21455B"/>
                </a:solidFill>
              </a:rPr>
              <a:t>Consider the direct impacts of the shock first, then the follow-on or indirect impacts</a:t>
            </a:r>
          </a:p>
          <a:p>
            <a:pPr marL="1314450" lvl="3" indent="0">
              <a:buNone/>
            </a:pPr>
            <a:r>
              <a:rPr lang="en-US" sz="2500" dirty="0">
                <a:solidFill>
                  <a:srgbClr val="21455B"/>
                </a:solidFill>
              </a:rPr>
              <a:t>	</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48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260350"/>
            <a:ext cx="8496300" cy="806450"/>
          </a:xfrm>
        </p:spPr>
        <p:txBody>
          <a:bodyPr>
            <a:normAutofit/>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Policy analysis with CGE models</a:t>
            </a:r>
          </a:p>
        </p:txBody>
      </p:sp>
      <p:sp>
        <p:nvSpPr>
          <p:cNvPr id="7" name="Content Placeholder 6"/>
          <p:cNvSpPr>
            <a:spLocks noGrp="1"/>
          </p:cNvSpPr>
          <p:nvPr>
            <p:ph sz="quarter" idx="12"/>
          </p:nvPr>
        </p:nvSpPr>
        <p:spPr>
          <a:xfrm>
            <a:off x="2057400" y="1752600"/>
            <a:ext cx="5181600" cy="3657600"/>
          </a:xfrm>
        </p:spPr>
        <p:txBody>
          <a:bodyPr>
            <a:noAutofit/>
          </a:bodyPr>
          <a:lstStyle/>
          <a:p>
            <a:pPr marL="819150" lvl="2" indent="-457200">
              <a:buFont typeface="Arial" charset="0"/>
              <a:buChar char="•"/>
            </a:pPr>
            <a:r>
              <a:rPr lang="en-US" sz="3000" dirty="0">
                <a:solidFill>
                  <a:srgbClr val="DE6E4B"/>
                </a:solidFill>
              </a:rPr>
              <a:t>Lift in price level</a:t>
            </a:r>
          </a:p>
          <a:p>
            <a:pPr marL="819150" lvl="2" indent="-457200">
              <a:buFont typeface="Arial" charset="0"/>
              <a:buChar char="•"/>
            </a:pPr>
            <a:r>
              <a:rPr lang="en-US" sz="3000" dirty="0">
                <a:solidFill>
                  <a:srgbClr val="21455B"/>
                </a:solidFill>
              </a:rPr>
              <a:t>Boost in factors of production</a:t>
            </a:r>
          </a:p>
          <a:p>
            <a:pPr marL="819150" lvl="2" indent="-457200">
              <a:buFont typeface="Arial" charset="0"/>
              <a:buChar char="•"/>
            </a:pPr>
            <a:r>
              <a:rPr lang="en-US" sz="3000" dirty="0">
                <a:solidFill>
                  <a:srgbClr val="21455B"/>
                </a:solidFill>
              </a:rPr>
              <a:t>Boost TFP</a:t>
            </a:r>
          </a:p>
          <a:p>
            <a:pPr marL="819150" lvl="2" indent="-457200">
              <a:buFont typeface="Arial" charset="0"/>
              <a:buChar char="•"/>
            </a:pPr>
            <a:r>
              <a:rPr lang="en-US" sz="3000" dirty="0">
                <a:solidFill>
                  <a:srgbClr val="21455B"/>
                </a:solidFill>
              </a:rPr>
              <a:t>Higher export prices</a:t>
            </a:r>
          </a:p>
        </p:txBody>
      </p:sp>
      <p:cxnSp>
        <p:nvCxnSpPr>
          <p:cNvPr id="5" name="Straight Connector 4"/>
          <p:cNvCxnSpPr/>
          <p:nvPr/>
        </p:nvCxnSpPr>
        <p:spPr>
          <a:xfrm>
            <a:off x="0" y="13623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50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0208" t="18827" r="72480" b="32717"/>
          <a:stretch/>
        </p:blipFill>
        <p:spPr>
          <a:xfrm>
            <a:off x="457200" y="1295399"/>
            <a:ext cx="6477000" cy="5098915"/>
          </a:xfrm>
          <a:prstGeom prst="rect">
            <a:avLst/>
          </a:prstGeom>
        </p:spPr>
      </p:pic>
      <p:sp>
        <p:nvSpPr>
          <p:cNvPr id="4" name="Title 3"/>
          <p:cNvSpPr>
            <a:spLocks noGrp="1"/>
          </p:cNvSpPr>
          <p:nvPr>
            <p:ph type="title"/>
          </p:nvPr>
        </p:nvSpPr>
        <p:spPr>
          <a:xfrm>
            <a:off x="323850" y="0"/>
            <a:ext cx="8496300" cy="806450"/>
          </a:xfrm>
        </p:spPr>
        <p:txBody>
          <a:bodyPr>
            <a:normAutofit fontScale="90000"/>
          </a:bodyPr>
          <a:lstStyle/>
          <a:p>
            <a:r>
              <a:rPr lang="en-US" sz="3600" dirty="0">
                <a:solidFill>
                  <a:srgbClr val="DE6E4B"/>
                </a:solidFill>
                <a:latin typeface="Tahoma" panose="020B0604030504040204" pitchFamily="34" charset="0"/>
                <a:ea typeface="Tahoma" panose="020B0604030504040204" pitchFamily="34" charset="0"/>
                <a:cs typeface="Tahoma" panose="020B0604030504040204" pitchFamily="34" charset="0"/>
              </a:rPr>
              <a:t>Entering the alternative scenario (#3 &amp; #4)</a:t>
            </a:r>
          </a:p>
        </p:txBody>
      </p:sp>
      <p:cxnSp>
        <p:nvCxnSpPr>
          <p:cNvPr id="5" name="Straight Connector 4"/>
          <p:cNvCxnSpPr/>
          <p:nvPr/>
        </p:nvCxnSpPr>
        <p:spPr>
          <a:xfrm>
            <a:off x="0" y="762000"/>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23850" y="3429000"/>
            <a:ext cx="5105400" cy="1295400"/>
          </a:xfrm>
          <a:prstGeom prst="ellipse">
            <a:avLst/>
          </a:prstGeom>
          <a:noFill/>
          <a:ln>
            <a:solidFill>
              <a:srgbClr val="DE6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25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Lift in price level</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2"/>
              </p:nvPr>
            </p:nvSpPr>
            <p:spPr>
              <a:xfrm>
                <a:off x="304800" y="1265237"/>
                <a:ext cx="8229600" cy="4525963"/>
              </a:xfrm>
            </p:spPr>
            <p:txBody>
              <a:bodyPr vert="horz" lIns="91440" tIns="45720" rIns="91440" bIns="45720" rtlCol="0">
                <a:noAutofit/>
              </a:bodyPr>
              <a:lstStyle/>
              <a:p>
                <a:pPr marL="971550" lvl="1" indent="-514350">
                  <a:buChar char="•"/>
                </a:pPr>
                <a:r>
                  <a:rPr lang="en-US" sz="2500" dirty="0">
                    <a:solidFill>
                      <a:srgbClr val="21455B"/>
                    </a:solidFill>
                  </a:rPr>
                  <a:t>CGE models are able to determine relative prices but not absolute prices</a:t>
                </a:r>
              </a:p>
              <a:p>
                <a:pPr marL="1314450" lvl="3" indent="0">
                  <a:buNone/>
                </a:pPr>
                <a14:m>
                  <m:oMathPara xmlns:m="http://schemas.openxmlformats.org/officeDocument/2006/math">
                    <m:oMathParaPr>
                      <m:jc m:val="centerGroup"/>
                    </m:oMathParaPr>
                    <m:oMath xmlns:m="http://schemas.openxmlformats.org/officeDocument/2006/math">
                      <m:f>
                        <m:fPr>
                          <m:ctrlPr>
                            <a:rPr lang="en-US" sz="2500" i="1">
                              <a:solidFill>
                                <a:srgbClr val="21455B"/>
                              </a:solidFill>
                              <a:latin typeface="Cambria Math" panose="02040503050406030204" pitchFamily="18" charset="0"/>
                              <a:ea typeface="Cambria Math" panose="02040503050406030204" pitchFamily="18" charset="0"/>
                            </a:rPr>
                          </m:ctrlPr>
                        </m:fPr>
                        <m:num>
                          <m:sSub>
                            <m:sSubPr>
                              <m:ctrlPr>
                                <a:rPr lang="en-US" sz="2500" i="1" smtClean="0">
                                  <a:solidFill>
                                    <a:srgbClr val="21455B"/>
                                  </a:solidFill>
                                  <a:latin typeface="Cambria Math" panose="02040503050406030204" pitchFamily="18" charset="0"/>
                                  <a:ea typeface="Cambria Math" panose="02040503050406030204" pitchFamily="18" charset="0"/>
                                </a:rPr>
                              </m:ctrlPr>
                            </m:sSubPr>
                            <m:e>
                              <m:r>
                                <a:rPr lang="en-US" sz="2500" b="0" i="1" smtClean="0">
                                  <a:solidFill>
                                    <a:srgbClr val="21455B"/>
                                  </a:solidFill>
                                  <a:latin typeface="Cambria Math" panose="02040503050406030204" pitchFamily="18" charset="0"/>
                                  <a:ea typeface="Cambria Math" panose="02040503050406030204" pitchFamily="18" charset="0"/>
                                </a:rPr>
                                <m:t>𝑃</m:t>
                              </m:r>
                            </m:e>
                            <m:sub>
                              <m:r>
                                <a:rPr lang="en-US" sz="2500" b="0" i="1" smtClean="0">
                                  <a:solidFill>
                                    <a:srgbClr val="21455B"/>
                                  </a:solidFill>
                                  <a:latin typeface="Cambria Math" panose="02040503050406030204" pitchFamily="18" charset="0"/>
                                  <a:ea typeface="Cambria Math" panose="02040503050406030204" pitchFamily="18" charset="0"/>
                                </a:rPr>
                                <m:t>𝑐𝑎𝑝𝑖𝑡𝑎𝑙</m:t>
                              </m:r>
                            </m:sub>
                          </m:sSub>
                        </m:num>
                        <m:den>
                          <m:sSub>
                            <m:sSubPr>
                              <m:ctrlPr>
                                <a:rPr lang="en-US" sz="2500" i="1">
                                  <a:solidFill>
                                    <a:srgbClr val="21455B"/>
                                  </a:solidFill>
                                  <a:latin typeface="Cambria Math" panose="02040503050406030204" pitchFamily="18" charset="0"/>
                                  <a:ea typeface="Cambria Math" panose="02040503050406030204" pitchFamily="18" charset="0"/>
                                </a:rPr>
                              </m:ctrlPr>
                            </m:sSubPr>
                            <m:e>
                              <m:r>
                                <a:rPr lang="en-US" sz="2500" i="1">
                                  <a:solidFill>
                                    <a:srgbClr val="21455B"/>
                                  </a:solidFill>
                                  <a:latin typeface="Cambria Math" panose="02040503050406030204" pitchFamily="18" charset="0"/>
                                  <a:ea typeface="Cambria Math" panose="02040503050406030204" pitchFamily="18" charset="0"/>
                                </a:rPr>
                                <m:t>𝑃</m:t>
                              </m:r>
                            </m:e>
                            <m:sub>
                              <m:r>
                                <a:rPr lang="en-US" sz="2500" i="1">
                                  <a:solidFill>
                                    <a:srgbClr val="21455B"/>
                                  </a:solidFill>
                                  <a:latin typeface="Cambria Math" panose="02040503050406030204" pitchFamily="18" charset="0"/>
                                  <a:ea typeface="Cambria Math" panose="02040503050406030204" pitchFamily="18" charset="0"/>
                                </a:rPr>
                                <m:t>𝑙</m:t>
                              </m:r>
                              <m:r>
                                <a:rPr lang="en-US" sz="2500" b="0" i="1" smtClean="0">
                                  <a:solidFill>
                                    <a:srgbClr val="21455B"/>
                                  </a:solidFill>
                                  <a:latin typeface="Cambria Math" panose="02040503050406030204" pitchFamily="18" charset="0"/>
                                  <a:ea typeface="Cambria Math" panose="02040503050406030204" pitchFamily="18" charset="0"/>
                                </a:rPr>
                                <m:t>𝑎𝑏𝑜𝑢𝑟</m:t>
                              </m:r>
                            </m:sub>
                          </m:sSub>
                        </m:den>
                      </m:f>
                    </m:oMath>
                  </m:oMathPara>
                </a14:m>
                <a:endParaRPr lang="en-US" sz="2500" dirty="0">
                  <a:solidFill>
                    <a:srgbClr val="21455B"/>
                  </a:solidFill>
                </a:endParaRPr>
              </a:p>
              <a:p>
                <a:pPr marL="971550" lvl="1" indent="-514350">
                  <a:buFont typeface="Arial" pitchFamily="34" charset="0"/>
                  <a:buChar char="•"/>
                </a:pPr>
                <a:r>
                  <a:rPr lang="en-US" sz="2500" dirty="0">
                    <a:solidFill>
                      <a:srgbClr val="21455B"/>
                    </a:solidFill>
                  </a:rPr>
                  <a:t>To give results in absolute prices need to set one price to 1, this price is known as the </a:t>
                </a:r>
                <a:r>
                  <a:rPr lang="en-US" sz="2500" dirty="0" err="1">
                    <a:solidFill>
                      <a:srgbClr val="21455B"/>
                    </a:solidFill>
                  </a:rPr>
                  <a:t>numeraire</a:t>
                </a:r>
                <a:endParaRPr lang="en-US" sz="2500" dirty="0">
                  <a:solidFill>
                    <a:srgbClr val="21455B"/>
                  </a:solidFill>
                </a:endParaRPr>
              </a:p>
              <a:p>
                <a:pPr marL="971550" lvl="1" indent="-514350">
                  <a:buFont typeface="Arial" pitchFamily="34" charset="0"/>
                  <a:buChar char="•"/>
                </a:pPr>
                <a:r>
                  <a:rPr lang="en-US" sz="2500" dirty="0">
                    <a:solidFill>
                      <a:srgbClr val="21455B"/>
                    </a:solidFill>
                  </a:rPr>
                  <a:t>In the simple CGE model the exchange rate is the numeraire </a:t>
                </a:r>
              </a:p>
              <a:p>
                <a:pPr marL="971550" lvl="1" indent="-514350">
                  <a:buFont typeface="Arial" pitchFamily="34" charset="0"/>
                  <a:buChar char="•"/>
                </a:pPr>
                <a:r>
                  <a:rPr lang="en-US" sz="2500" dirty="0">
                    <a:solidFill>
                      <a:srgbClr val="21455B"/>
                    </a:solidFill>
                  </a:rPr>
                  <a:t>Simulation shows what happens when the numeraire is increase by 10%</a:t>
                </a:r>
              </a:p>
              <a:p>
                <a:pPr marL="971550" lvl="1" indent="-514350">
                  <a:buFont typeface="Arial" pitchFamily="34" charset="0"/>
                  <a:buChar char="•"/>
                </a:pPr>
                <a:r>
                  <a:rPr lang="en-US" sz="2500" dirty="0">
                    <a:solidFill>
                      <a:srgbClr val="21455B"/>
                    </a:solidFill>
                  </a:rPr>
                  <a:t>E.g. </a:t>
                </a:r>
              </a:p>
            </p:txBody>
          </p:sp>
        </mc:Choice>
        <mc:Fallback xmlns="">
          <p:sp>
            <p:nvSpPr>
              <p:cNvPr id="3" name="Content Placeholder 2"/>
              <p:cNvSpPr>
                <a:spLocks noGrp="1" noRot="1" noChangeAspect="1" noMove="1" noResize="1" noEditPoints="1" noAdjustHandles="1" noChangeArrowheads="1" noChangeShapeType="1" noTextEdit="1"/>
              </p:cNvSpPr>
              <p:nvPr>
                <p:ph sz="quarter" idx="12"/>
              </p:nvPr>
            </p:nvSpPr>
            <p:spPr>
              <a:xfrm>
                <a:off x="304800" y="1265237"/>
                <a:ext cx="8229600" cy="4525963"/>
              </a:xfrm>
              <a:blipFill>
                <a:blip r:embed="rId2"/>
                <a:stretch>
                  <a:fillRect t="-1078" r="-519" b="-5256"/>
                </a:stretch>
              </a:blipFill>
            </p:spPr>
            <p:txBody>
              <a:bodyPr/>
              <a:lstStyle/>
              <a:p>
                <a:r>
                  <a:rPr lang="en-US">
                    <a:noFill/>
                  </a:rPr>
                  <a:t> </a:t>
                </a:r>
              </a:p>
            </p:txBody>
          </p:sp>
        </mc:Fallback>
      </mc:AlternateContent>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84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Lift in price level</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04774258"/>
              </p:ext>
            </p:extLst>
          </p:nvPr>
        </p:nvGraphicFramePr>
        <p:xfrm>
          <a:off x="685801" y="1828800"/>
          <a:ext cx="7772397" cy="4766018"/>
        </p:xfrm>
        <a:graphic>
          <a:graphicData uri="http://schemas.openxmlformats.org/drawingml/2006/table">
            <a:tbl>
              <a:tblPr firstRow="1" bandRow="1">
                <a:tableStyleId>{2D5ABB26-0587-4C30-8999-92F81FD0307C}</a:tableStyleId>
              </a:tblPr>
              <a:tblGrid>
                <a:gridCol w="1752598">
                  <a:extLst>
                    <a:ext uri="{9D8B030D-6E8A-4147-A177-3AD203B41FA5}">
                      <a16:colId xmlns:a16="http://schemas.microsoft.com/office/drawing/2014/main" val="20000"/>
                    </a:ext>
                  </a:extLst>
                </a:gridCol>
                <a:gridCol w="1317173">
                  <a:extLst>
                    <a:ext uri="{9D8B030D-6E8A-4147-A177-3AD203B41FA5}">
                      <a16:colId xmlns:a16="http://schemas.microsoft.com/office/drawing/2014/main" val="20001"/>
                    </a:ext>
                  </a:extLst>
                </a:gridCol>
                <a:gridCol w="1306285">
                  <a:extLst>
                    <a:ext uri="{9D8B030D-6E8A-4147-A177-3AD203B41FA5}">
                      <a16:colId xmlns:a16="http://schemas.microsoft.com/office/drawing/2014/main" val="20002"/>
                    </a:ext>
                  </a:extLst>
                </a:gridCol>
                <a:gridCol w="1306285">
                  <a:extLst>
                    <a:ext uri="{9D8B030D-6E8A-4147-A177-3AD203B41FA5}">
                      <a16:colId xmlns:a16="http://schemas.microsoft.com/office/drawing/2014/main" val="20003"/>
                    </a:ext>
                  </a:extLst>
                </a:gridCol>
                <a:gridCol w="1045028">
                  <a:extLst>
                    <a:ext uri="{9D8B030D-6E8A-4147-A177-3AD203B41FA5}">
                      <a16:colId xmlns:a16="http://schemas.microsoft.com/office/drawing/2014/main" val="20004"/>
                    </a:ext>
                  </a:extLst>
                </a:gridCol>
                <a:gridCol w="1045028">
                  <a:extLst>
                    <a:ext uri="{9D8B030D-6E8A-4147-A177-3AD203B41FA5}">
                      <a16:colId xmlns:a16="http://schemas.microsoft.com/office/drawing/2014/main" val="20005"/>
                    </a:ext>
                  </a:extLst>
                </a:gridCol>
              </a:tblGrid>
              <a:tr h="504599">
                <a:tc>
                  <a:txBody>
                    <a:bodyPr/>
                    <a:lstStyle/>
                    <a:p>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Agriculture</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a:t>Oil</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Industry </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Services</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Total</a:t>
                      </a:r>
                      <a:endParaRPr lang="en-US" b="1"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5113">
                <a:tc>
                  <a:txBody>
                    <a:bodyPr/>
                    <a:lstStyle/>
                    <a:p>
                      <a:r>
                        <a:rPr lang="en-US" dirty="0"/>
                        <a:t>Price of domestic sales</a:t>
                      </a:r>
                    </a:p>
                  </a:txBody>
                  <a:tcPr>
                    <a:lnT w="12700" cap="flat" cmpd="sng" algn="ctr">
                      <a:solidFill>
                        <a:schemeClr val="tx1"/>
                      </a:solidFill>
                      <a:prstDash val="solid"/>
                      <a:round/>
                      <a:headEnd type="none" w="med" len="med"/>
                      <a:tailEnd type="none" w="med" len="med"/>
                    </a:lnT>
                  </a:tcPr>
                </a:tc>
                <a:tc>
                  <a:txBody>
                    <a:bodyPr/>
                    <a:lstStyle/>
                    <a:p>
                      <a:r>
                        <a:rPr lang="en-US" dirty="0"/>
                        <a:t>10</a:t>
                      </a:r>
                    </a:p>
                  </a:txBody>
                  <a:tcPr>
                    <a:lnT w="12700" cap="flat" cmpd="sng" algn="ctr">
                      <a:solidFill>
                        <a:schemeClr val="tx1"/>
                      </a:solidFill>
                      <a:prstDash val="solid"/>
                      <a:round/>
                      <a:headEnd type="none" w="med" len="med"/>
                      <a:tailEnd type="none" w="med" len="med"/>
                    </a:lnT>
                  </a:tcPr>
                </a:tc>
                <a:tc>
                  <a:txBody>
                    <a:bodyPr/>
                    <a:lstStyle/>
                    <a:p>
                      <a:r>
                        <a:rPr lang="en-US" dirty="0"/>
                        <a:t>10</a:t>
                      </a:r>
                    </a:p>
                  </a:txBody>
                  <a:tcPr>
                    <a:lnT w="12700" cap="flat" cmpd="sng" algn="ctr">
                      <a:solidFill>
                        <a:schemeClr val="tx1"/>
                      </a:solidFill>
                      <a:prstDash val="solid"/>
                      <a:round/>
                      <a:headEnd type="none" w="med" len="med"/>
                      <a:tailEnd type="none" w="med" len="med"/>
                    </a:lnT>
                  </a:tcPr>
                </a:tc>
                <a:tc>
                  <a:txBody>
                    <a:bodyPr/>
                    <a:lstStyle/>
                    <a:p>
                      <a:r>
                        <a:rPr lang="en-US" dirty="0"/>
                        <a:t>10</a:t>
                      </a:r>
                    </a:p>
                  </a:txBody>
                  <a:tcPr>
                    <a:lnT w="12700" cap="flat" cmpd="sng" algn="ctr">
                      <a:solidFill>
                        <a:schemeClr val="tx1"/>
                      </a:solidFill>
                      <a:prstDash val="solid"/>
                      <a:round/>
                      <a:headEnd type="none" w="med" len="med"/>
                      <a:tailEnd type="none" w="med" len="med"/>
                    </a:lnT>
                  </a:tcPr>
                </a:tc>
                <a:tc>
                  <a:txBody>
                    <a:bodyPr/>
                    <a:lstStyle/>
                    <a:p>
                      <a:r>
                        <a:rPr lang="en-US" dirty="0"/>
                        <a:t>10</a:t>
                      </a:r>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45113">
                <a:tc>
                  <a:txBody>
                    <a:bodyPr/>
                    <a:lstStyle/>
                    <a:p>
                      <a:r>
                        <a:rPr lang="en-US" dirty="0"/>
                        <a:t>Price of consumption</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4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624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Household</a:t>
                      </a:r>
                      <a:r>
                        <a:rPr lang="en-US" baseline="0" dirty="0"/>
                        <a:t> </a:t>
                      </a:r>
                      <a:r>
                        <a:rPr lang="en-US" dirty="0"/>
                        <a:t>Consumption</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a:t>0</a:t>
                      </a:r>
                      <a:endParaRPr lang="en-US" dirty="0"/>
                    </a:p>
                  </a:txBody>
                  <a:tcPr/>
                </a:tc>
                <a:tc>
                  <a:txBody>
                    <a:bodyPr/>
                    <a:lstStyle/>
                    <a:p>
                      <a:r>
                        <a:rPr lang="en-US"/>
                        <a:t>0</a:t>
                      </a:r>
                      <a:endParaRPr lang="en-US" dirty="0"/>
                    </a:p>
                  </a:txBody>
                  <a:tcPr/>
                </a:tc>
                <a:extLst>
                  <a:ext uri="{0D108BD9-81ED-4DB2-BD59-A6C34878D82A}">
                    <a16:rowId xmlns:a16="http://schemas.microsoft.com/office/drawing/2014/main" val="10004"/>
                  </a:ext>
                </a:extLst>
              </a:tr>
              <a:tr h="445113">
                <a:tc>
                  <a:txBody>
                    <a:bodyPr/>
                    <a:lstStyle/>
                    <a:p>
                      <a:r>
                        <a:rPr lang="en-US" dirty="0"/>
                        <a:t>Government</a:t>
                      </a:r>
                      <a:r>
                        <a:rPr lang="en-US" baseline="0" dirty="0"/>
                        <a:t> Consumption</a:t>
                      </a:r>
                      <a:endParaRPr lang="en-US" dirty="0"/>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a:t>0</a:t>
                      </a:r>
                      <a:endParaRPr lang="en-US" dirty="0"/>
                    </a:p>
                  </a:txBody>
                  <a:tcPr/>
                </a:tc>
                <a:extLst>
                  <a:ext uri="{0D108BD9-81ED-4DB2-BD59-A6C34878D82A}">
                    <a16:rowId xmlns:a16="http://schemas.microsoft.com/office/drawing/2014/main" val="10005"/>
                  </a:ext>
                </a:extLst>
              </a:tr>
              <a:tr h="445113">
                <a:tc>
                  <a:txBody>
                    <a:bodyPr/>
                    <a:lstStyle/>
                    <a:p>
                      <a:r>
                        <a:rPr lang="en-US" dirty="0"/>
                        <a:t>Investment</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a:t>0</a:t>
                      </a:r>
                      <a:endParaRPr lang="en-US" dirty="0"/>
                    </a:p>
                  </a:txBody>
                  <a:tcPr/>
                </a:tc>
                <a:tc>
                  <a:txBody>
                    <a:bodyPr/>
                    <a:lstStyle/>
                    <a:p>
                      <a:r>
                        <a:rPr lang="en-US"/>
                        <a:t>0</a:t>
                      </a:r>
                      <a:endParaRPr lang="en-US" dirty="0"/>
                    </a:p>
                  </a:txBody>
                  <a:tcPr/>
                </a:tc>
                <a:extLst>
                  <a:ext uri="{0D108BD9-81ED-4DB2-BD59-A6C34878D82A}">
                    <a16:rowId xmlns:a16="http://schemas.microsoft.com/office/drawing/2014/main" val="10006"/>
                  </a:ext>
                </a:extLst>
              </a:tr>
              <a:tr h="445113">
                <a:tc>
                  <a:txBody>
                    <a:bodyPr/>
                    <a:lstStyle/>
                    <a:p>
                      <a:r>
                        <a:rPr lang="en-US" dirty="0"/>
                        <a:t>Exports</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a:t>0</a:t>
                      </a:r>
                      <a:endParaRPr lang="en-US" dirty="0"/>
                    </a:p>
                  </a:txBody>
                  <a:tcPr/>
                </a:tc>
                <a:tc>
                  <a:txBody>
                    <a:bodyPr/>
                    <a:lstStyle/>
                    <a:p>
                      <a:r>
                        <a:rPr lang="en-US"/>
                        <a:t>0</a:t>
                      </a:r>
                      <a:endParaRPr lang="en-US" dirty="0"/>
                    </a:p>
                  </a:txBody>
                  <a:tcPr/>
                </a:tc>
                <a:extLst>
                  <a:ext uri="{0D108BD9-81ED-4DB2-BD59-A6C34878D82A}">
                    <a16:rowId xmlns:a16="http://schemas.microsoft.com/office/drawing/2014/main" val="10007"/>
                  </a:ext>
                </a:extLst>
              </a:tr>
              <a:tr h="445113">
                <a:tc>
                  <a:txBody>
                    <a:bodyPr/>
                    <a:lstStyle/>
                    <a:p>
                      <a:r>
                        <a:rPr lang="en-US" baseline="0" dirty="0"/>
                        <a:t>Imports</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tc>
                  <a:txBody>
                    <a:bodyPr/>
                    <a:lstStyle/>
                    <a:p>
                      <a:r>
                        <a:rPr lang="en-US"/>
                        <a:t>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TextBox 6"/>
          <p:cNvSpPr txBox="1"/>
          <p:nvPr/>
        </p:nvSpPr>
        <p:spPr>
          <a:xfrm>
            <a:off x="609600" y="1262716"/>
            <a:ext cx="6553200" cy="369332"/>
          </a:xfrm>
          <a:prstGeom prst="rect">
            <a:avLst/>
          </a:prstGeom>
          <a:noFill/>
        </p:spPr>
        <p:txBody>
          <a:bodyPr wrap="square" rtlCol="0">
            <a:spAutoFit/>
          </a:bodyPr>
          <a:lstStyle/>
          <a:p>
            <a:r>
              <a:rPr lang="en-US" dirty="0">
                <a:solidFill>
                  <a:srgbClr val="21455B"/>
                </a:solidFill>
              </a:rPr>
              <a:t>Impact on key aggregates (% deviation from baseline)</a:t>
            </a:r>
          </a:p>
        </p:txBody>
      </p:sp>
    </p:spTree>
    <p:extLst>
      <p:ext uri="{BB962C8B-B14F-4D97-AF65-F5344CB8AC3E}">
        <p14:creationId xmlns:p14="http://schemas.microsoft.com/office/powerpoint/2010/main" val="237496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79438"/>
          </a:xfrm>
        </p:spPr>
        <p:txBody>
          <a:bodyPr>
            <a:normAutofit/>
          </a:bodyPr>
          <a:lstStyle/>
          <a:p>
            <a:r>
              <a:rPr lang="en-US" sz="3200" dirty="0">
                <a:solidFill>
                  <a:srgbClr val="DE6E4B"/>
                </a:solidFill>
                <a:latin typeface="Tahoma" panose="020B0604030504040204" pitchFamily="34" charset="0"/>
                <a:ea typeface="Tahoma" panose="020B0604030504040204" pitchFamily="34" charset="0"/>
                <a:cs typeface="Tahoma" panose="020B0604030504040204" pitchFamily="34" charset="0"/>
              </a:rPr>
              <a:t>Lift in price level</a:t>
            </a:r>
          </a:p>
        </p:txBody>
      </p:sp>
      <p:sp>
        <p:nvSpPr>
          <p:cNvPr id="3" name="Content Placeholder 2"/>
          <p:cNvSpPr>
            <a:spLocks noGrp="1"/>
          </p:cNvSpPr>
          <p:nvPr>
            <p:ph sz="quarter" idx="12"/>
          </p:nvPr>
        </p:nvSpPr>
        <p:spPr>
          <a:xfrm>
            <a:off x="304800" y="1265237"/>
            <a:ext cx="8229600" cy="5135563"/>
          </a:xfrm>
        </p:spPr>
        <p:txBody>
          <a:bodyPr vert="horz" lIns="91440" tIns="45720" rIns="91440" bIns="45720" rtlCol="0">
            <a:noAutofit/>
          </a:bodyPr>
          <a:lstStyle/>
          <a:p>
            <a:pPr marL="971550" lvl="1" indent="-514350">
              <a:buChar char="•"/>
            </a:pPr>
            <a:r>
              <a:rPr lang="en-US" sz="2500" dirty="0">
                <a:solidFill>
                  <a:srgbClr val="21455B"/>
                </a:solidFill>
              </a:rPr>
              <a:t>Increasing the numeraire by 10% leads to all prices increasing by 10% but does not change volumes</a:t>
            </a:r>
          </a:p>
          <a:p>
            <a:pPr marL="457200" lvl="1" indent="0">
              <a:buNone/>
            </a:pPr>
            <a:endParaRPr lang="en-US" sz="2500" dirty="0">
              <a:solidFill>
                <a:srgbClr val="21455B"/>
              </a:solidFill>
            </a:endParaRPr>
          </a:p>
          <a:p>
            <a:pPr marL="971550" lvl="1" indent="-514350">
              <a:buChar char="•"/>
            </a:pPr>
            <a:r>
              <a:rPr lang="en-US" sz="2500" dirty="0">
                <a:solidFill>
                  <a:srgbClr val="21455B"/>
                </a:solidFill>
              </a:rPr>
              <a:t>No change to the composition of GDP by expenditure or GDP by industry</a:t>
            </a:r>
          </a:p>
          <a:p>
            <a:pPr marL="457200" lvl="1" indent="0">
              <a:buNone/>
            </a:pPr>
            <a:endParaRPr lang="en-US" sz="2500" dirty="0">
              <a:solidFill>
                <a:srgbClr val="21455B"/>
              </a:solidFill>
            </a:endParaRPr>
          </a:p>
          <a:p>
            <a:pPr marL="971550" lvl="1" indent="-514350">
              <a:buChar char="•"/>
            </a:pPr>
            <a:r>
              <a:rPr lang="en-US" sz="2500" dirty="0">
                <a:solidFill>
                  <a:srgbClr val="21455B"/>
                </a:solidFill>
              </a:rPr>
              <a:t>This is because there has been no change to relative price levels only a change in the absolute price level</a:t>
            </a:r>
          </a:p>
          <a:p>
            <a:pPr marL="457200" lvl="1" indent="0">
              <a:buNone/>
            </a:pPr>
            <a:endParaRPr lang="en-US" sz="2500" dirty="0">
              <a:solidFill>
                <a:srgbClr val="21455B"/>
              </a:solidFill>
            </a:endParaRPr>
          </a:p>
          <a:p>
            <a:pPr marL="971550" lvl="1" indent="-514350">
              <a:buChar char="•"/>
            </a:pPr>
            <a:r>
              <a:rPr lang="en-US" sz="2500" dirty="0">
                <a:solidFill>
                  <a:srgbClr val="21455B"/>
                </a:solidFill>
              </a:rPr>
              <a:t>No change in relative prices means that there is no change in the behavior of households or firms</a:t>
            </a:r>
          </a:p>
        </p:txBody>
      </p:sp>
      <p:cxnSp>
        <p:nvCxnSpPr>
          <p:cNvPr id="4" name="Straight Connector 3"/>
          <p:cNvCxnSpPr/>
          <p:nvPr/>
        </p:nvCxnSpPr>
        <p:spPr>
          <a:xfrm>
            <a:off x="0" y="905163"/>
            <a:ext cx="9144000" cy="9237"/>
          </a:xfrm>
          <a:prstGeom prst="line">
            <a:avLst/>
          </a:prstGeom>
          <a:ln w="88900">
            <a:solidFill>
              <a:srgbClr val="2F8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22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9443</TotalTime>
  <Words>1411</Words>
  <Application>Microsoft Office PowerPoint</Application>
  <PresentationFormat>On-screen Show (4:3)</PresentationFormat>
  <Paragraphs>316</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Tahoma</vt:lpstr>
      <vt:lpstr>Wingdings</vt:lpstr>
      <vt:lpstr>Office Theme</vt:lpstr>
      <vt:lpstr>     Simulations with the CGE model    a     </vt:lpstr>
      <vt:lpstr>Policy analysis with CGE models</vt:lpstr>
      <vt:lpstr>Interpreting results</vt:lpstr>
      <vt:lpstr>Quick tips for policy analysis</vt:lpstr>
      <vt:lpstr>Policy analysis with CGE models</vt:lpstr>
      <vt:lpstr>Entering the alternative scenario (#3 &amp; #4)</vt:lpstr>
      <vt:lpstr>Lift in price level</vt:lpstr>
      <vt:lpstr>Lift in price level</vt:lpstr>
      <vt:lpstr>Lift in price level</vt:lpstr>
      <vt:lpstr>Policy analysis with CGE models</vt:lpstr>
      <vt:lpstr>Boost in factors of production</vt:lpstr>
      <vt:lpstr>Boost in factors of production</vt:lpstr>
      <vt:lpstr>Entering the alternative scenario (#3 &amp; #4)</vt:lpstr>
      <vt:lpstr>Double factors of production</vt:lpstr>
      <vt:lpstr>Double factors of production</vt:lpstr>
      <vt:lpstr>Policy analysis with CGE models</vt:lpstr>
      <vt:lpstr>Boost Total Factor Productivity</vt:lpstr>
      <vt:lpstr>Entering the alternative scenario (#3 &amp; #4)</vt:lpstr>
      <vt:lpstr>Lift in Agriculture productivity</vt:lpstr>
      <vt:lpstr>Lift in Agriculture Productivity</vt:lpstr>
      <vt:lpstr>Lift in Agriculture Productivity</vt:lpstr>
      <vt:lpstr>Lift in Agriculture Productivity</vt:lpstr>
      <vt:lpstr>Higher export prices</vt:lpstr>
      <vt:lpstr>Higher oil prices</vt:lpstr>
      <vt:lpstr>Higher export prices</vt:lpstr>
    </vt:vector>
  </TitlesOfParts>
  <Company>The World Bank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the Macro Fiscal Model a a  Andrew Burns  a</dc:title>
  <dc:creator>Andrew Burns</dc:creator>
  <cp:lastModifiedBy>Dinar Dhamma Prihardini</cp:lastModifiedBy>
  <cp:revision>273</cp:revision>
  <dcterms:created xsi:type="dcterms:W3CDTF">2014-12-01T22:56:41Z</dcterms:created>
  <dcterms:modified xsi:type="dcterms:W3CDTF">2018-07-29T15:36:43Z</dcterms:modified>
</cp:coreProperties>
</file>