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sldIdLst>
    <p:sldId id="257" r:id="rId2"/>
    <p:sldId id="497" r:id="rId3"/>
    <p:sldId id="498" r:id="rId4"/>
    <p:sldId id="496" r:id="rId5"/>
    <p:sldId id="517" r:id="rId6"/>
    <p:sldId id="499" r:id="rId7"/>
    <p:sldId id="419" r:id="rId8"/>
    <p:sldId id="500" r:id="rId9"/>
    <p:sldId id="501" r:id="rId10"/>
    <p:sldId id="383" r:id="rId11"/>
    <p:sldId id="502" r:id="rId12"/>
    <p:sldId id="478" r:id="rId13"/>
    <p:sldId id="503" r:id="rId14"/>
    <p:sldId id="513" r:id="rId15"/>
    <p:sldId id="477" r:id="rId16"/>
    <p:sldId id="479" r:id="rId17"/>
    <p:sldId id="489" r:id="rId18"/>
    <p:sldId id="490" r:id="rId19"/>
    <p:sldId id="491" r:id="rId20"/>
    <p:sldId id="492" r:id="rId21"/>
    <p:sldId id="493" r:id="rId22"/>
    <p:sldId id="508" r:id="rId23"/>
    <p:sldId id="481" r:id="rId24"/>
    <p:sldId id="480" r:id="rId25"/>
    <p:sldId id="474" r:id="rId26"/>
    <p:sldId id="506" r:id="rId27"/>
    <p:sldId id="423" r:id="rId28"/>
    <p:sldId id="514" r:id="rId29"/>
    <p:sldId id="422" r:id="rId30"/>
    <p:sldId id="516" r:id="rId31"/>
    <p:sldId id="385" r:id="rId32"/>
    <p:sldId id="509" r:id="rId33"/>
    <p:sldId id="510" r:id="rId34"/>
    <p:sldId id="511" r:id="rId35"/>
    <p:sldId id="387" r:id="rId36"/>
    <p:sldId id="388" r:id="rId37"/>
    <p:sldId id="512" r:id="rId38"/>
    <p:sldId id="46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6E4B"/>
    <a:srgbClr val="21455B"/>
    <a:srgbClr val="41AAC3"/>
    <a:srgbClr val="7CC5D6"/>
    <a:srgbClr val="2F8396"/>
    <a:srgbClr val="7FD1B9"/>
    <a:srgbClr val="276D7D"/>
    <a:srgbClr val="3798AF"/>
    <a:srgbClr val="CACAAA"/>
    <a:srgbClr val="2361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25" autoAdjust="0"/>
    <p:restoredTop sz="93943" autoAdjust="0"/>
  </p:normalViewPr>
  <p:slideViewPr>
    <p:cSldViewPr>
      <p:cViewPr varScale="1">
        <p:scale>
          <a:sx n="82" d="100"/>
          <a:sy n="82" d="100"/>
        </p:scale>
        <p:origin x="75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25E4F1-C351-483A-B25C-85E29E0A965D}" type="datetimeFigureOut">
              <a:rPr lang="en-US" smtClean="0"/>
              <a:t>7/30/2018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878CD6-EAAD-42D5-8557-F05FB1E917AC}" type="slidenum">
              <a:rPr lang="en-US" smtClean="0"/>
              <a:t>‹#›</a:t>
            </a:fld>
            <a:endParaRPr lang="en-US"/>
          </a:p>
        </p:txBody>
      </p:sp>
    </p:spTree>
    <p:extLst>
      <p:ext uri="{BB962C8B-B14F-4D97-AF65-F5344CB8AC3E}">
        <p14:creationId xmlns:p14="http://schemas.microsoft.com/office/powerpoint/2010/main" val="1941927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pPr defTabSz="913494"/>
            <a:fld id="{E9B47CF9-50F8-4331-9AD1-9673E84DF3B4}" type="slidenum">
              <a:rPr lang="en-US"/>
              <a:pPr defTabSz="913494"/>
              <a:t>1</a:t>
            </a:fld>
            <a:endParaRPr lang="en-US" dirty="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79702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254DBC-5671-4FA4-B0EE-624CDB29213F}" type="slidenum">
              <a:rPr lang="es-AR" smtClean="0"/>
              <a:t>23</a:t>
            </a:fld>
            <a:endParaRPr lang="es-AR" dirty="0"/>
          </a:p>
        </p:txBody>
      </p:sp>
    </p:spTree>
    <p:extLst>
      <p:ext uri="{BB962C8B-B14F-4D97-AF65-F5344CB8AC3E}">
        <p14:creationId xmlns:p14="http://schemas.microsoft.com/office/powerpoint/2010/main" val="473463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DA618-18E3-4408-BA47-011360816A70}" type="slidenum">
              <a:rPr lang="en-US" smtClean="0"/>
              <a:t>‹#›</a:t>
            </a:fld>
            <a:endParaRPr lang="en-US"/>
          </a:p>
        </p:txBody>
      </p:sp>
    </p:spTree>
    <p:extLst>
      <p:ext uri="{BB962C8B-B14F-4D97-AF65-F5344CB8AC3E}">
        <p14:creationId xmlns:p14="http://schemas.microsoft.com/office/powerpoint/2010/main" val="2426894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DA618-18E3-4408-BA47-011360816A70}" type="slidenum">
              <a:rPr lang="en-US" smtClean="0"/>
              <a:t>‹#›</a:t>
            </a:fld>
            <a:endParaRPr lang="en-US"/>
          </a:p>
        </p:txBody>
      </p:sp>
    </p:spTree>
    <p:extLst>
      <p:ext uri="{BB962C8B-B14F-4D97-AF65-F5344CB8AC3E}">
        <p14:creationId xmlns:p14="http://schemas.microsoft.com/office/powerpoint/2010/main" val="1122610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DA618-18E3-4408-BA47-011360816A70}" type="slidenum">
              <a:rPr lang="en-US" smtClean="0"/>
              <a:t>‹#›</a:t>
            </a:fld>
            <a:endParaRPr lang="en-US"/>
          </a:p>
        </p:txBody>
      </p:sp>
    </p:spTree>
    <p:extLst>
      <p:ext uri="{BB962C8B-B14F-4D97-AF65-F5344CB8AC3E}">
        <p14:creationId xmlns:p14="http://schemas.microsoft.com/office/powerpoint/2010/main" val="2780693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err="1"/>
              <a:t>Titlemaster</a:t>
            </a:r>
            <a:endParaRPr lang="en-US" noProof="0" dirty="0"/>
          </a:p>
        </p:txBody>
      </p:sp>
      <p:sp>
        <p:nvSpPr>
          <p:cNvPr id="3" name="Fußzeilenplatzhalter 2"/>
          <p:cNvSpPr>
            <a:spLocks noGrp="1"/>
          </p:cNvSpPr>
          <p:nvPr>
            <p:ph type="ftr" sz="quarter" idx="10"/>
          </p:nvPr>
        </p:nvSpPr>
        <p:spPr/>
        <p:txBody>
          <a:bodyPr/>
          <a:lstStyle/>
          <a:p>
            <a:endParaRPr lang="en-US"/>
          </a:p>
        </p:txBody>
      </p:sp>
      <p:sp>
        <p:nvSpPr>
          <p:cNvPr id="4" name="Foliennummernplatzhalter 3"/>
          <p:cNvSpPr>
            <a:spLocks noGrp="1"/>
          </p:cNvSpPr>
          <p:nvPr>
            <p:ph type="sldNum" sz="quarter" idx="11"/>
          </p:nvPr>
        </p:nvSpPr>
        <p:spPr/>
        <p:txBody>
          <a:bodyPr/>
          <a:lstStyle/>
          <a:p>
            <a:fld id="{C022964D-F447-423D-B875-ADC24C4EFD4E}" type="slidenum">
              <a:rPr lang="en-US" smtClean="0"/>
              <a:t>‹#›</a:t>
            </a:fld>
            <a:endParaRPr lang="en-US"/>
          </a:p>
        </p:txBody>
      </p:sp>
      <p:sp>
        <p:nvSpPr>
          <p:cNvPr id="6" name="Inhaltsplatzhalter 5"/>
          <p:cNvSpPr>
            <a:spLocks noGrp="1"/>
          </p:cNvSpPr>
          <p:nvPr>
            <p:ph sz="quarter" idx="12" hasCustomPrompt="1"/>
          </p:nvPr>
        </p:nvSpPr>
        <p:spPr/>
        <p:txBody>
          <a:bodyPr/>
          <a:lstStyle>
            <a:lvl3pPr marL="361950" indent="-361950">
              <a:buFont typeface="Arial" panose="020B0604020202020204" pitchFamily="34" charset="0"/>
              <a:buChar char="•"/>
              <a:defRPr/>
            </a:lvl3pPr>
          </a:lstStyle>
          <a:p>
            <a:pPr lvl="0"/>
            <a:r>
              <a:rPr lang="en-US" noProof="0" dirty="0" err="1"/>
              <a:t>Textmaster</a:t>
            </a:r>
            <a:endParaRPr lang="en-US" noProof="0" dirty="0"/>
          </a:p>
          <a:p>
            <a:pPr lvl="1"/>
            <a:r>
              <a:rPr lang="en-US" noProof="0" dirty="0"/>
              <a:t>Second Layer</a:t>
            </a:r>
          </a:p>
          <a:p>
            <a:pPr lvl="2"/>
            <a:r>
              <a:rPr lang="en-US" noProof="0" dirty="0"/>
              <a:t>Third Layer</a:t>
            </a:r>
          </a:p>
          <a:p>
            <a:pPr lvl="3"/>
            <a:r>
              <a:rPr lang="en-US" noProof="0" dirty="0"/>
              <a:t>Fourth Layer</a:t>
            </a:r>
          </a:p>
          <a:p>
            <a:pPr lvl="4"/>
            <a:r>
              <a:rPr lang="en-US" noProof="0" dirty="0"/>
              <a:t>Fifth Layer</a:t>
            </a:r>
          </a:p>
          <a:p>
            <a:pPr lvl="5"/>
            <a:r>
              <a:rPr lang="en-US" noProof="0" dirty="0"/>
              <a:t>6</a:t>
            </a:r>
          </a:p>
        </p:txBody>
      </p:sp>
    </p:spTree>
    <p:extLst>
      <p:ext uri="{BB962C8B-B14F-4D97-AF65-F5344CB8AC3E}">
        <p14:creationId xmlns:p14="http://schemas.microsoft.com/office/powerpoint/2010/main" val="215683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DA618-18E3-4408-BA47-011360816A70}" type="slidenum">
              <a:rPr lang="en-US" smtClean="0"/>
              <a:t>‹#›</a:t>
            </a:fld>
            <a:endParaRPr lang="en-US"/>
          </a:p>
        </p:txBody>
      </p:sp>
    </p:spTree>
    <p:extLst>
      <p:ext uri="{BB962C8B-B14F-4D97-AF65-F5344CB8AC3E}">
        <p14:creationId xmlns:p14="http://schemas.microsoft.com/office/powerpoint/2010/main" val="1748845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DA618-18E3-4408-BA47-011360816A70}" type="slidenum">
              <a:rPr lang="en-US" smtClean="0"/>
              <a:t>‹#›</a:t>
            </a:fld>
            <a:endParaRPr lang="en-US"/>
          </a:p>
        </p:txBody>
      </p:sp>
    </p:spTree>
    <p:extLst>
      <p:ext uri="{BB962C8B-B14F-4D97-AF65-F5344CB8AC3E}">
        <p14:creationId xmlns:p14="http://schemas.microsoft.com/office/powerpoint/2010/main" val="2655578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9DA618-18E3-4408-BA47-011360816A70}" type="slidenum">
              <a:rPr lang="en-US" smtClean="0"/>
              <a:t>‹#›</a:t>
            </a:fld>
            <a:endParaRPr lang="en-US"/>
          </a:p>
        </p:txBody>
      </p:sp>
    </p:spTree>
    <p:extLst>
      <p:ext uri="{BB962C8B-B14F-4D97-AF65-F5344CB8AC3E}">
        <p14:creationId xmlns:p14="http://schemas.microsoft.com/office/powerpoint/2010/main" val="390040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9DA618-18E3-4408-BA47-011360816A70}" type="slidenum">
              <a:rPr lang="en-US" smtClean="0"/>
              <a:t>‹#›</a:t>
            </a:fld>
            <a:endParaRPr lang="en-US"/>
          </a:p>
        </p:txBody>
      </p:sp>
    </p:spTree>
    <p:extLst>
      <p:ext uri="{BB962C8B-B14F-4D97-AF65-F5344CB8AC3E}">
        <p14:creationId xmlns:p14="http://schemas.microsoft.com/office/powerpoint/2010/main" val="176958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9DA618-18E3-4408-BA47-011360816A70}" type="slidenum">
              <a:rPr lang="en-US" smtClean="0"/>
              <a:t>‹#›</a:t>
            </a:fld>
            <a:endParaRPr lang="en-US"/>
          </a:p>
        </p:txBody>
      </p:sp>
    </p:spTree>
    <p:extLst>
      <p:ext uri="{BB962C8B-B14F-4D97-AF65-F5344CB8AC3E}">
        <p14:creationId xmlns:p14="http://schemas.microsoft.com/office/powerpoint/2010/main" val="94283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9DA618-18E3-4408-BA47-011360816A70}" type="slidenum">
              <a:rPr lang="en-US" smtClean="0"/>
              <a:t>‹#›</a:t>
            </a:fld>
            <a:endParaRPr lang="en-US"/>
          </a:p>
        </p:txBody>
      </p:sp>
    </p:spTree>
    <p:extLst>
      <p:ext uri="{BB962C8B-B14F-4D97-AF65-F5344CB8AC3E}">
        <p14:creationId xmlns:p14="http://schemas.microsoft.com/office/powerpoint/2010/main" val="2263440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9DA618-18E3-4408-BA47-011360816A70}" type="slidenum">
              <a:rPr lang="en-US" smtClean="0"/>
              <a:t>‹#›</a:t>
            </a:fld>
            <a:endParaRPr lang="en-US"/>
          </a:p>
        </p:txBody>
      </p:sp>
    </p:spTree>
    <p:extLst>
      <p:ext uri="{BB962C8B-B14F-4D97-AF65-F5344CB8AC3E}">
        <p14:creationId xmlns:p14="http://schemas.microsoft.com/office/powerpoint/2010/main" val="2558478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9DA618-18E3-4408-BA47-011360816A70}" type="slidenum">
              <a:rPr lang="en-US" smtClean="0"/>
              <a:t>‹#›</a:t>
            </a:fld>
            <a:endParaRPr lang="en-US"/>
          </a:p>
        </p:txBody>
      </p:sp>
    </p:spTree>
    <p:extLst>
      <p:ext uri="{BB962C8B-B14F-4D97-AF65-F5344CB8AC3E}">
        <p14:creationId xmlns:p14="http://schemas.microsoft.com/office/powerpoint/2010/main" val="2718198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9DA618-18E3-4408-BA47-011360816A70}" type="slidenum">
              <a:rPr lang="en-US" smtClean="0"/>
              <a:t>‹#›</a:t>
            </a:fld>
            <a:endParaRPr lang="en-US"/>
          </a:p>
        </p:txBody>
      </p:sp>
    </p:spTree>
    <p:extLst>
      <p:ext uri="{BB962C8B-B14F-4D97-AF65-F5344CB8AC3E}">
        <p14:creationId xmlns:p14="http://schemas.microsoft.com/office/powerpoint/2010/main" val="3158911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609600" y="2514600"/>
            <a:ext cx="7924800" cy="2133600"/>
          </a:xfrm>
        </p:spPr>
        <p:txBody>
          <a:bodyPr>
            <a:normAutofit fontScale="90000"/>
          </a:bodyPr>
          <a:lstStyle/>
          <a:p>
            <a:pPr>
              <a:spcBef>
                <a:spcPts val="1200"/>
              </a:spcBef>
            </a:pPr>
            <a:br>
              <a:rPr lang="en-US" sz="3900" b="1" dirty="0">
                <a:solidFill>
                  <a:srgbClr val="DE6E4B"/>
                </a:solidFill>
                <a:latin typeface="Tahoma" panose="020B0604030504040204" pitchFamily="34" charset="0"/>
                <a:ea typeface="Tahoma" panose="020B0604030504040204" pitchFamily="34" charset="0"/>
                <a:cs typeface="Tahoma" panose="020B0604030504040204" pitchFamily="34" charset="0"/>
              </a:rPr>
            </a:br>
            <a:br>
              <a:rPr lang="en-US" sz="3900" b="1" dirty="0">
                <a:solidFill>
                  <a:srgbClr val="DE6E4B"/>
                </a:solidFill>
                <a:latin typeface="Tahoma" panose="020B0604030504040204" pitchFamily="34" charset="0"/>
                <a:ea typeface="Tahoma" panose="020B0604030504040204" pitchFamily="34" charset="0"/>
                <a:cs typeface="Tahoma" panose="020B0604030504040204" pitchFamily="34" charset="0"/>
              </a:rPr>
            </a:br>
            <a:br>
              <a:rPr lang="en-US" sz="3900" b="1" dirty="0">
                <a:solidFill>
                  <a:srgbClr val="DE6E4B"/>
                </a:solidFill>
                <a:latin typeface="Tahoma" panose="020B0604030504040204" pitchFamily="34" charset="0"/>
                <a:ea typeface="Tahoma" panose="020B0604030504040204" pitchFamily="34" charset="0"/>
                <a:cs typeface="Tahoma" panose="020B0604030504040204" pitchFamily="34" charset="0"/>
              </a:rPr>
            </a:br>
            <a:br>
              <a:rPr lang="en-US" sz="3900" b="1" dirty="0">
                <a:solidFill>
                  <a:srgbClr val="DE6E4B"/>
                </a:solidFill>
                <a:latin typeface="Tahoma" panose="020B0604030504040204" pitchFamily="34" charset="0"/>
                <a:ea typeface="Tahoma" panose="020B0604030504040204" pitchFamily="34" charset="0"/>
                <a:cs typeface="Tahoma" panose="020B0604030504040204" pitchFamily="34" charset="0"/>
              </a:rPr>
            </a:br>
            <a:br>
              <a:rPr lang="en-US" sz="3900" b="1" dirty="0">
                <a:solidFill>
                  <a:srgbClr val="DE6E4B"/>
                </a:solidFill>
                <a:latin typeface="Tahoma" panose="020B0604030504040204" pitchFamily="34" charset="0"/>
                <a:ea typeface="Tahoma" panose="020B0604030504040204" pitchFamily="34" charset="0"/>
                <a:cs typeface="Tahoma" panose="020B0604030504040204" pitchFamily="34" charset="0"/>
              </a:rPr>
            </a:br>
            <a:r>
              <a:rPr lang="en-US" sz="3900" b="1" dirty="0">
                <a:solidFill>
                  <a:srgbClr val="DE6E4B"/>
                </a:solidFill>
                <a:latin typeface="Tahoma" panose="020B0604030504040204" pitchFamily="34" charset="0"/>
                <a:ea typeface="Tahoma" panose="020B0604030504040204" pitchFamily="34" charset="0"/>
                <a:cs typeface="Tahoma" panose="020B0604030504040204" pitchFamily="34" charset="0"/>
              </a:rPr>
              <a:t>A Standard CGE model</a:t>
            </a:r>
            <a:br>
              <a:rPr lang="en-US" sz="3900" b="1" dirty="0">
                <a:solidFill>
                  <a:srgbClr val="DE6E4B"/>
                </a:solidFill>
                <a:latin typeface="Tahoma" panose="020B0604030504040204" pitchFamily="34" charset="0"/>
                <a:ea typeface="Tahoma" panose="020B0604030504040204" pitchFamily="34" charset="0"/>
                <a:cs typeface="Tahoma" panose="020B0604030504040204" pitchFamily="34" charset="0"/>
              </a:rPr>
            </a:br>
            <a:br>
              <a:rPr lang="en-US" sz="3900" b="1" dirty="0">
                <a:solidFill>
                  <a:schemeClr val="tx2"/>
                </a:solidFill>
                <a:latin typeface="Tahoma" panose="020B0604030504040204" pitchFamily="34" charset="0"/>
                <a:ea typeface="Tahoma" panose="020B0604030504040204" pitchFamily="34" charset="0"/>
                <a:cs typeface="Tahoma" panose="020B0604030504040204" pitchFamily="34" charset="0"/>
              </a:rPr>
            </a:br>
            <a:br>
              <a:rPr lang="en-US" b="1" dirty="0">
                <a:solidFill>
                  <a:schemeClr val="tx2"/>
                </a:solidFill>
              </a:rPr>
            </a:br>
            <a:br>
              <a:rPr lang="en-US" b="1" dirty="0">
                <a:solidFill>
                  <a:schemeClr val="tx2"/>
                </a:solidFill>
              </a:rPr>
            </a:br>
            <a:r>
              <a:rPr lang="en-US" sz="2200" dirty="0">
                <a:solidFill>
                  <a:schemeClr val="bg1"/>
                </a:solidFill>
              </a:rPr>
              <a:t>a</a:t>
            </a:r>
            <a:br>
              <a:rPr lang="en-US" sz="4000" dirty="0">
                <a:solidFill>
                  <a:schemeClr val="tx2"/>
                </a:solidFill>
              </a:rPr>
            </a:br>
            <a:br>
              <a:rPr lang="en-US" sz="4000" dirty="0">
                <a:solidFill>
                  <a:schemeClr val="tx2"/>
                </a:solidFill>
              </a:rPr>
            </a:br>
            <a:r>
              <a:rPr lang="en-US" sz="1800" dirty="0">
                <a:solidFill>
                  <a:schemeClr val="bg1"/>
                </a:solidFill>
              </a:rPr>
              <a:t> </a:t>
            </a:r>
            <a:br>
              <a:rPr lang="en-US" sz="2700" dirty="0">
                <a:solidFill>
                  <a:schemeClr val="tx2"/>
                </a:solidFill>
              </a:rPr>
            </a:br>
            <a:br>
              <a:rPr lang="en-US" sz="3600" i="1" dirty="0"/>
            </a:br>
            <a:endParaRPr lang="en-US" dirty="0"/>
          </a:p>
        </p:txBody>
      </p:sp>
      <p:cxnSp>
        <p:nvCxnSpPr>
          <p:cNvPr id="3" name="Straight Connector 2"/>
          <p:cNvCxnSpPr/>
          <p:nvPr/>
        </p:nvCxnSpPr>
        <p:spPr>
          <a:xfrm>
            <a:off x="484909" y="3495963"/>
            <a:ext cx="8201891"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906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184150"/>
            <a:ext cx="8496300" cy="80645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Firms</a:t>
            </a:r>
          </a:p>
        </p:txBody>
      </p:sp>
      <p:sp>
        <p:nvSpPr>
          <p:cNvPr id="7" name="Content Placeholder 6"/>
          <p:cNvSpPr>
            <a:spLocks noGrp="1"/>
          </p:cNvSpPr>
          <p:nvPr>
            <p:ph sz="quarter" idx="12"/>
          </p:nvPr>
        </p:nvSpPr>
        <p:spPr>
          <a:xfrm>
            <a:off x="381000" y="1371600"/>
            <a:ext cx="8305800" cy="4984750"/>
          </a:xfrm>
        </p:spPr>
        <p:txBody>
          <a:bodyPr>
            <a:noAutofit/>
          </a:bodyPr>
          <a:lstStyle/>
          <a:p>
            <a:pPr lvl="2" indent="0">
              <a:buNone/>
            </a:pPr>
            <a:r>
              <a:rPr lang="en-US" sz="2500" dirty="0">
                <a:solidFill>
                  <a:srgbClr val="21455B"/>
                </a:solidFill>
              </a:rPr>
              <a:t>CGE models use a nested production function to better capture the production decisions made by firms</a:t>
            </a:r>
          </a:p>
          <a:p>
            <a:pPr lvl="2" indent="0">
              <a:buNone/>
            </a:pPr>
            <a:endParaRPr lang="en-US" sz="2500" dirty="0">
              <a:solidFill>
                <a:srgbClr val="21455B"/>
              </a:solidFill>
            </a:endParaRPr>
          </a:p>
          <a:p>
            <a:pPr lvl="2" indent="0">
              <a:buNone/>
            </a:pPr>
            <a:r>
              <a:rPr lang="en-US" sz="2500" dirty="0">
                <a:solidFill>
                  <a:srgbClr val="21455B"/>
                </a:solidFill>
              </a:rPr>
              <a:t>Nested </a:t>
            </a:r>
            <a:r>
              <a:rPr lang="en-US" sz="2500" dirty="0">
                <a:solidFill>
                  <a:srgbClr val="21455B"/>
                </a:solidFill>
                <a:sym typeface="Wingdings" panose="05000000000000000000" pitchFamily="2" charset="2"/>
              </a:rPr>
              <a:t> make decisions step by step. E.g. first decide how much total </a:t>
            </a:r>
            <a:r>
              <a:rPr lang="en-US" sz="2500" dirty="0" err="1">
                <a:solidFill>
                  <a:srgbClr val="21455B"/>
                </a:solidFill>
                <a:sym typeface="Wingdings" panose="05000000000000000000" pitchFamily="2" charset="2"/>
              </a:rPr>
              <a:t>labour</a:t>
            </a:r>
            <a:r>
              <a:rPr lang="en-US" sz="2500" dirty="0">
                <a:solidFill>
                  <a:srgbClr val="21455B"/>
                </a:solidFill>
                <a:sym typeface="Wingdings" panose="05000000000000000000" pitchFamily="2" charset="2"/>
              </a:rPr>
              <a:t> to use in production, then decide how many foreign workers to use</a:t>
            </a:r>
          </a:p>
          <a:p>
            <a:pPr lvl="2" indent="0">
              <a:buNone/>
            </a:pPr>
            <a:endParaRPr lang="en-US" sz="2500" dirty="0">
              <a:solidFill>
                <a:srgbClr val="21455B"/>
              </a:solidFill>
              <a:sym typeface="Wingdings" panose="05000000000000000000" pitchFamily="2" charset="2"/>
            </a:endParaRPr>
          </a:p>
          <a:p>
            <a:pPr lvl="2" indent="0">
              <a:buNone/>
            </a:pPr>
            <a:r>
              <a:rPr lang="en-US" sz="2500" dirty="0">
                <a:solidFill>
                  <a:srgbClr val="21455B"/>
                </a:solidFill>
                <a:sym typeface="Wingdings" panose="05000000000000000000" pitchFamily="2" charset="2"/>
              </a:rPr>
              <a:t>Here we will simplify the nesting structure to two levels:</a:t>
            </a:r>
          </a:p>
          <a:p>
            <a:pPr marL="819150" lvl="2" indent="-457200">
              <a:buAutoNum type="arabicPeriod"/>
            </a:pPr>
            <a:r>
              <a:rPr lang="en-US" sz="2500" dirty="0">
                <a:solidFill>
                  <a:srgbClr val="21455B"/>
                </a:solidFill>
                <a:sym typeface="Wingdings" panose="05000000000000000000" pitchFamily="2" charset="2"/>
              </a:rPr>
              <a:t>Combine factors of production into value added</a:t>
            </a:r>
          </a:p>
          <a:p>
            <a:pPr marL="819150" lvl="2" indent="-457200">
              <a:buAutoNum type="arabicPeriod"/>
            </a:pPr>
            <a:r>
              <a:rPr lang="en-US" sz="2500" dirty="0">
                <a:solidFill>
                  <a:srgbClr val="21455B"/>
                </a:solidFill>
                <a:sym typeface="Wingdings" panose="05000000000000000000" pitchFamily="2" charset="2"/>
              </a:rPr>
              <a:t>Combine value added with intermediate inputs to produce output</a:t>
            </a:r>
          </a:p>
        </p:txBody>
      </p:sp>
      <p:cxnSp>
        <p:nvCxnSpPr>
          <p:cNvPr id="6" name="Straight Connector 5"/>
          <p:cNvCxnSpPr/>
          <p:nvPr/>
        </p:nvCxnSpPr>
        <p:spPr>
          <a:xfrm>
            <a:off x="0" y="10668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C022964D-F447-423D-B875-ADC24C4EFD4E}" type="slidenum">
              <a:rPr lang="en-US" smtClean="0"/>
              <a:t>10</a:t>
            </a:fld>
            <a:endParaRPr lang="en-US"/>
          </a:p>
        </p:txBody>
      </p:sp>
    </p:spTree>
    <p:extLst>
      <p:ext uri="{BB962C8B-B14F-4D97-AF65-F5344CB8AC3E}">
        <p14:creationId xmlns:p14="http://schemas.microsoft.com/office/powerpoint/2010/main" val="2852218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184150"/>
            <a:ext cx="8496300" cy="80645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Structure</a:t>
            </a:r>
          </a:p>
        </p:txBody>
      </p:sp>
      <p:cxnSp>
        <p:nvCxnSpPr>
          <p:cNvPr id="6" name="Straight Connector 5"/>
          <p:cNvCxnSpPr/>
          <p:nvPr/>
        </p:nvCxnSpPr>
        <p:spPr>
          <a:xfrm>
            <a:off x="0" y="10668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C022964D-F447-423D-B875-ADC24C4EFD4E}" type="slidenum">
              <a:rPr lang="en-US" smtClean="0"/>
              <a:t>11</a:t>
            </a:fld>
            <a:endParaRPr lang="en-US"/>
          </a:p>
        </p:txBody>
      </p:sp>
      <p:pic>
        <p:nvPicPr>
          <p:cNvPr id="10" name="Picture 9">
            <a:extLst>
              <a:ext uri="{FF2B5EF4-FFF2-40B4-BE49-F238E27FC236}">
                <a16:creationId xmlns:a16="http://schemas.microsoft.com/office/drawing/2014/main" id="{B22A6E8D-5D59-48E8-B073-9B4366614AB3}"/>
              </a:ext>
            </a:extLst>
          </p:cNvPr>
          <p:cNvPicPr>
            <a:picLocks noChangeAspect="1"/>
          </p:cNvPicPr>
          <p:nvPr/>
        </p:nvPicPr>
        <p:blipFill>
          <a:blip r:embed="rId2"/>
          <a:stretch>
            <a:fillRect/>
          </a:stretch>
        </p:blipFill>
        <p:spPr>
          <a:xfrm>
            <a:off x="457200" y="1295400"/>
            <a:ext cx="8493953" cy="4800600"/>
          </a:xfrm>
          <a:prstGeom prst="rect">
            <a:avLst/>
          </a:prstGeom>
        </p:spPr>
      </p:pic>
      <p:sp>
        <p:nvSpPr>
          <p:cNvPr id="11" name="64 CuadroTexto">
            <a:extLst>
              <a:ext uri="{FF2B5EF4-FFF2-40B4-BE49-F238E27FC236}">
                <a16:creationId xmlns:a16="http://schemas.microsoft.com/office/drawing/2014/main" id="{F77127E5-8561-4EBA-833E-D353F38C4048}"/>
              </a:ext>
            </a:extLst>
          </p:cNvPr>
          <p:cNvSpPr txBox="1"/>
          <p:nvPr/>
        </p:nvSpPr>
        <p:spPr>
          <a:xfrm>
            <a:off x="457200" y="6072287"/>
            <a:ext cx="2016224" cy="307777"/>
          </a:xfrm>
          <a:prstGeom prst="rect">
            <a:avLst/>
          </a:prstGeom>
          <a:noFill/>
        </p:spPr>
        <p:txBody>
          <a:bodyPr wrap="square" rtlCol="0">
            <a:spAutoFit/>
          </a:bodyPr>
          <a:lstStyle/>
          <a:p>
            <a:pPr algn="ctr"/>
            <a:r>
              <a:rPr lang="en-US" sz="1400" dirty="0"/>
              <a:t>Source: </a:t>
            </a:r>
            <a:r>
              <a:rPr lang="en-US" sz="1400" dirty="0" err="1"/>
              <a:t>Hosoe</a:t>
            </a:r>
            <a:r>
              <a:rPr lang="en-US" sz="1400" dirty="0"/>
              <a:t> et al 2010</a:t>
            </a:r>
          </a:p>
        </p:txBody>
      </p:sp>
      <p:sp>
        <p:nvSpPr>
          <p:cNvPr id="3" name="Rectangle 2">
            <a:extLst>
              <a:ext uri="{FF2B5EF4-FFF2-40B4-BE49-F238E27FC236}">
                <a16:creationId xmlns:a16="http://schemas.microsoft.com/office/drawing/2014/main" id="{4490FB13-ACBB-4BB3-B10D-D3BA6F16ED3D}"/>
              </a:ext>
            </a:extLst>
          </p:cNvPr>
          <p:cNvSpPr/>
          <p:nvPr/>
        </p:nvSpPr>
        <p:spPr>
          <a:xfrm>
            <a:off x="2819400" y="3962400"/>
            <a:ext cx="5334000" cy="1905000"/>
          </a:xfrm>
          <a:prstGeom prst="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5531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0"/>
            <a:ext cx="8991600" cy="91440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Profit maximization problem</a:t>
            </a:r>
          </a:p>
        </p:txBody>
      </p:sp>
      <mc:AlternateContent xmlns:mc="http://schemas.openxmlformats.org/markup-compatibility/2006">
        <mc:Choice xmlns:a14="http://schemas.microsoft.com/office/drawing/2010/main" Requires="a14">
          <p:sp>
            <p:nvSpPr>
              <p:cNvPr id="7" name="Content Placeholder 6"/>
              <p:cNvSpPr>
                <a:spLocks noGrp="1"/>
              </p:cNvSpPr>
              <p:nvPr>
                <p:ph sz="quarter" idx="12"/>
              </p:nvPr>
            </p:nvSpPr>
            <p:spPr>
              <a:xfrm>
                <a:off x="304800" y="914400"/>
                <a:ext cx="8229600" cy="4800600"/>
              </a:xfrm>
            </p:spPr>
            <p:txBody>
              <a:bodyPr>
                <a:noAutofit/>
              </a:bodyPr>
              <a:lstStyle/>
              <a:p>
                <a:pPr lvl="2" indent="0">
                  <a:buNone/>
                </a:pPr>
                <a:r>
                  <a:rPr lang="en-US" sz="2500" dirty="0">
                    <a:solidFill>
                      <a:srgbClr val="21455B"/>
                    </a:solidFill>
                  </a:rPr>
                  <a:t>Maximise profits…</a:t>
                </a:r>
              </a:p>
              <a:p>
                <a:pPr lvl="2" indent="0">
                  <a:buNone/>
                </a:pPr>
                <a14:m>
                  <m:oMathPara xmlns:m="http://schemas.openxmlformats.org/officeDocument/2006/math">
                    <m:oMathParaPr>
                      <m:jc m:val="centerGroup"/>
                    </m:oMathParaPr>
                    <m:oMath xmlns:m="http://schemas.openxmlformats.org/officeDocument/2006/math">
                      <m:r>
                        <a:rPr lang="en-US" sz="2500" b="0" i="1" smtClean="0">
                          <a:solidFill>
                            <a:srgbClr val="21455B"/>
                          </a:solidFill>
                          <a:latin typeface="Cambria Math" panose="02040503050406030204" pitchFamily="18" charset="0"/>
                          <a:ea typeface="Cambria Math" panose="02040503050406030204" pitchFamily="18" charset="0"/>
                        </a:rPr>
                        <m:t>𝑃𝑟𝑜𝑓𝑖</m:t>
                      </m:r>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𝑡</m:t>
                          </m:r>
                        </m:e>
                        <m:sub>
                          <m:r>
                            <a:rPr lang="en-US" sz="2500" b="0" i="1" smtClean="0">
                              <a:solidFill>
                                <a:srgbClr val="21455B"/>
                              </a:solidFill>
                              <a:latin typeface="Cambria Math" panose="02040503050406030204" pitchFamily="18" charset="0"/>
                              <a:ea typeface="Cambria Math" panose="02040503050406030204" pitchFamily="18" charset="0"/>
                            </a:rPr>
                            <m:t>𝑗</m:t>
                          </m:r>
                        </m:sub>
                      </m:sSub>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𝑝</m:t>
                      </m:r>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𝑦</m:t>
                          </m:r>
                        </m:e>
                        <m:sub>
                          <m:r>
                            <a:rPr lang="en-US" sz="2500" b="0" i="1" smtClean="0">
                              <a:solidFill>
                                <a:srgbClr val="21455B"/>
                              </a:solidFill>
                              <a:latin typeface="Cambria Math" panose="02040503050406030204" pitchFamily="18" charset="0"/>
                              <a:ea typeface="Cambria Math" panose="02040503050406030204" pitchFamily="18" charset="0"/>
                            </a:rPr>
                            <m:t>𝑗</m:t>
                          </m:r>
                        </m:sub>
                      </m:sSub>
                      <m:r>
                        <a:rPr lang="en-US" sz="2500" b="0" i="1" smtClean="0">
                          <a:solidFill>
                            <a:srgbClr val="21455B"/>
                          </a:solidFill>
                          <a:latin typeface="Cambria Math" panose="02040503050406030204" pitchFamily="18" charset="0"/>
                          <a:ea typeface="Cambria Math" panose="02040503050406030204" pitchFamily="18" charset="0"/>
                        </a:rPr>
                        <m:t>∙</m:t>
                      </m:r>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𝑌</m:t>
                          </m:r>
                        </m:e>
                        <m:sub>
                          <m:r>
                            <a:rPr lang="en-US" sz="2500" b="0" i="1" smtClean="0">
                              <a:solidFill>
                                <a:srgbClr val="21455B"/>
                              </a:solidFill>
                              <a:latin typeface="Cambria Math" panose="02040503050406030204" pitchFamily="18" charset="0"/>
                              <a:ea typeface="Cambria Math" panose="02040503050406030204" pitchFamily="18" charset="0"/>
                            </a:rPr>
                            <m:t>𝑗</m:t>
                          </m:r>
                        </m:sub>
                      </m:sSub>
                      <m:r>
                        <a:rPr lang="en-US" sz="2500" b="0" i="1" smtClean="0">
                          <a:solidFill>
                            <a:srgbClr val="21455B"/>
                          </a:solidFill>
                          <a:latin typeface="Cambria Math" panose="02040503050406030204" pitchFamily="18" charset="0"/>
                          <a:ea typeface="Cambria Math" panose="02040503050406030204" pitchFamily="18" charset="0"/>
                        </a:rPr>
                        <m:t>−</m:t>
                      </m:r>
                      <m:nary>
                        <m:naryPr>
                          <m:chr m:val="∑"/>
                          <m:limLoc m:val="subSup"/>
                          <m:supHide m:val="on"/>
                          <m:ctrlPr>
                            <a:rPr lang="en-US" sz="2500" i="1">
                              <a:solidFill>
                                <a:srgbClr val="21455B"/>
                              </a:solidFill>
                              <a:latin typeface="Cambria Math" panose="02040503050406030204" pitchFamily="18" charset="0"/>
                            </a:rPr>
                          </m:ctrlPr>
                        </m:naryPr>
                        <m:sub>
                          <m:r>
                            <m:rPr>
                              <m:brk m:alnAt="9"/>
                            </m:rPr>
                            <a:rPr lang="en-US" sz="2500" i="1">
                              <a:solidFill>
                                <a:srgbClr val="21455B"/>
                              </a:solidFill>
                              <a:latin typeface="Cambria Math" panose="02040503050406030204" pitchFamily="18" charset="0"/>
                            </a:rPr>
                            <m:t>h</m:t>
                          </m:r>
                        </m:sub>
                        <m:sup/>
                        <m:e>
                          <m:r>
                            <a:rPr lang="en-US" sz="2500" b="0" i="1" smtClean="0">
                              <a:solidFill>
                                <a:srgbClr val="21455B"/>
                              </a:solidFill>
                              <a:latin typeface="Cambria Math" panose="02040503050406030204" pitchFamily="18" charset="0"/>
                            </a:rPr>
                            <m:t>𝑝</m:t>
                          </m:r>
                          <m:sSub>
                            <m:sSubPr>
                              <m:ctrlPr>
                                <a:rPr lang="en-US" sz="2500" i="1">
                                  <a:solidFill>
                                    <a:srgbClr val="21455B"/>
                                  </a:solidFill>
                                  <a:latin typeface="Cambria Math" panose="02040503050406030204" pitchFamily="18" charset="0"/>
                                </a:rPr>
                              </m:ctrlPr>
                            </m:sSubPr>
                            <m:e>
                              <m:r>
                                <a:rPr lang="en-US" sz="2500" i="1">
                                  <a:solidFill>
                                    <a:srgbClr val="21455B"/>
                                  </a:solidFill>
                                  <a:latin typeface="Cambria Math" panose="02040503050406030204" pitchFamily="18" charset="0"/>
                                </a:rPr>
                                <m:t>𝑓</m:t>
                              </m:r>
                            </m:e>
                            <m:sub>
                              <m:r>
                                <a:rPr lang="en-US" sz="2500" i="1">
                                  <a:solidFill>
                                    <a:srgbClr val="21455B"/>
                                  </a:solidFill>
                                  <a:latin typeface="Cambria Math" panose="02040503050406030204" pitchFamily="18" charset="0"/>
                                </a:rPr>
                                <m:t>h</m:t>
                              </m:r>
                              <m:r>
                                <a:rPr lang="en-US" sz="2500" b="0" i="1" smtClean="0">
                                  <a:solidFill>
                                    <a:srgbClr val="21455B"/>
                                  </a:solidFill>
                                  <a:latin typeface="Cambria Math" panose="02040503050406030204" pitchFamily="18" charset="0"/>
                                </a:rPr>
                                <m:t>,</m:t>
                              </m:r>
                              <m:r>
                                <a:rPr lang="en-US" sz="2500" b="0" i="1" smtClean="0">
                                  <a:solidFill>
                                    <a:srgbClr val="21455B"/>
                                  </a:solidFill>
                                  <a:latin typeface="Cambria Math" panose="02040503050406030204" pitchFamily="18" charset="0"/>
                                </a:rPr>
                                <m:t>𝑗</m:t>
                              </m:r>
                            </m:sub>
                          </m:sSub>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rPr>
                            <m:t>𝐹</m:t>
                          </m:r>
                          <m:sSub>
                            <m:sSubPr>
                              <m:ctrlPr>
                                <a:rPr lang="en-US" sz="2500" i="1">
                                  <a:solidFill>
                                    <a:srgbClr val="21455B"/>
                                  </a:solidFill>
                                  <a:latin typeface="Cambria Math" panose="02040503050406030204" pitchFamily="18" charset="0"/>
                                </a:rPr>
                              </m:ctrlPr>
                            </m:sSubPr>
                            <m:e>
                              <m:r>
                                <a:rPr lang="en-US" sz="2500" i="1">
                                  <a:solidFill>
                                    <a:srgbClr val="21455B"/>
                                  </a:solidFill>
                                  <a:latin typeface="Cambria Math" panose="02040503050406030204" pitchFamily="18" charset="0"/>
                                </a:rPr>
                                <m:t>𝐹</m:t>
                              </m:r>
                            </m:e>
                            <m:sub>
                              <m:r>
                                <a:rPr lang="en-US" sz="2500" i="1">
                                  <a:solidFill>
                                    <a:srgbClr val="21455B"/>
                                  </a:solidFill>
                                  <a:latin typeface="Cambria Math" panose="02040503050406030204" pitchFamily="18" charset="0"/>
                                </a:rPr>
                                <m:t>h</m:t>
                              </m:r>
                              <m:r>
                                <a:rPr lang="en-US" sz="2500" b="0" i="1" smtClean="0">
                                  <a:solidFill>
                                    <a:srgbClr val="21455B"/>
                                  </a:solidFill>
                                  <a:latin typeface="Cambria Math" panose="02040503050406030204" pitchFamily="18" charset="0"/>
                                </a:rPr>
                                <m:t>,</m:t>
                              </m:r>
                              <m:r>
                                <a:rPr lang="en-US" sz="2500" b="0" i="1" smtClean="0">
                                  <a:solidFill>
                                    <a:srgbClr val="21455B"/>
                                  </a:solidFill>
                                  <a:latin typeface="Cambria Math" panose="02040503050406030204" pitchFamily="18" charset="0"/>
                                </a:rPr>
                                <m:t>𝑗</m:t>
                              </m:r>
                            </m:sub>
                          </m:sSub>
                        </m:e>
                      </m:nary>
                    </m:oMath>
                  </m:oMathPara>
                </a14:m>
                <a:endParaRPr lang="en-US" sz="2500" dirty="0">
                  <a:solidFill>
                    <a:srgbClr val="21455B"/>
                  </a:solidFill>
                </a:endParaRPr>
              </a:p>
              <a:p>
                <a:pPr lvl="2" indent="0">
                  <a:buNone/>
                </a:pPr>
                <a:r>
                  <a:rPr lang="en-US" sz="2500" dirty="0">
                    <a:solidFill>
                      <a:srgbClr val="21455B"/>
                    </a:solidFill>
                  </a:rPr>
                  <a:t>…given the Cobb Douglas production function…</a:t>
                </a:r>
              </a:p>
              <a:p>
                <a:pPr lvl="2" indent="0">
                  <a:buNone/>
                </a:pPr>
                <a14:m>
                  <m:oMathPara xmlns:m="http://schemas.openxmlformats.org/officeDocument/2006/math">
                    <m:oMathParaPr>
                      <m:jc m:val="centerGroup"/>
                    </m:oMathParaPr>
                    <m:oMath xmlns:m="http://schemas.openxmlformats.org/officeDocument/2006/math">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𝑌</m:t>
                          </m:r>
                        </m:e>
                        <m:sub>
                          <m:r>
                            <a:rPr lang="en-US" sz="2500" b="0" i="1" smtClean="0">
                              <a:solidFill>
                                <a:srgbClr val="21455B"/>
                              </a:solidFill>
                              <a:latin typeface="Cambria Math" panose="02040503050406030204" pitchFamily="18" charset="0"/>
                              <a:ea typeface="Cambria Math" panose="02040503050406030204" pitchFamily="18" charset="0"/>
                            </a:rPr>
                            <m:t>𝑗</m:t>
                          </m:r>
                        </m:sub>
                      </m:sSub>
                      <m:r>
                        <a:rPr lang="en-US" sz="2500" i="1">
                          <a:solidFill>
                            <a:srgbClr val="21455B"/>
                          </a:solidFill>
                          <a:latin typeface="Cambria Math" panose="02040503050406030204" pitchFamily="18" charset="0"/>
                          <a:ea typeface="Cambria Math" panose="02040503050406030204" pitchFamily="18" charset="0"/>
                        </a:rPr>
                        <m:t>=</m:t>
                      </m:r>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𝑏</m:t>
                          </m:r>
                        </m:e>
                        <m:sub>
                          <m:r>
                            <a:rPr lang="en-US" sz="2500" b="0" i="1" smtClean="0">
                              <a:solidFill>
                                <a:srgbClr val="21455B"/>
                              </a:solidFill>
                              <a:latin typeface="Cambria Math" panose="02040503050406030204" pitchFamily="18" charset="0"/>
                              <a:ea typeface="Cambria Math" panose="02040503050406030204" pitchFamily="18" charset="0"/>
                            </a:rPr>
                            <m:t>𝑗</m:t>
                          </m:r>
                        </m:sub>
                      </m:sSub>
                      <m:nary>
                        <m:naryPr>
                          <m:chr m:val="∏"/>
                          <m:supHide m:val="on"/>
                          <m:ctrlPr>
                            <a:rPr lang="en-US" sz="2500" b="0" i="1" smtClean="0">
                              <a:solidFill>
                                <a:srgbClr val="21455B"/>
                              </a:solidFill>
                              <a:latin typeface="Cambria Math" panose="02040503050406030204" pitchFamily="18" charset="0"/>
                              <a:ea typeface="Cambria Math" panose="02040503050406030204" pitchFamily="18" charset="0"/>
                            </a:rPr>
                          </m:ctrlPr>
                        </m:naryPr>
                        <m:sub>
                          <m:r>
                            <m:rPr>
                              <m:brk m:alnAt="7"/>
                            </m:rPr>
                            <a:rPr lang="en-US" sz="2500" b="0" i="1" smtClean="0">
                              <a:solidFill>
                                <a:srgbClr val="21455B"/>
                              </a:solidFill>
                              <a:latin typeface="Cambria Math" panose="02040503050406030204" pitchFamily="18" charset="0"/>
                              <a:ea typeface="Cambria Math" panose="02040503050406030204" pitchFamily="18" charset="0"/>
                            </a:rPr>
                            <m:t>h</m:t>
                          </m:r>
                        </m:sub>
                        <m:sup/>
                        <m:e>
                          <m:sSubSup>
                            <m:sSubSupPr>
                              <m:ctrlPr>
                                <a:rPr lang="en-US" sz="2500" b="0" i="1" smtClean="0">
                                  <a:solidFill>
                                    <a:srgbClr val="21455B"/>
                                  </a:solidFill>
                                  <a:latin typeface="Cambria Math" panose="02040503050406030204" pitchFamily="18" charset="0"/>
                                  <a:ea typeface="Cambria Math" panose="02040503050406030204" pitchFamily="18" charset="0"/>
                                </a:rPr>
                              </m:ctrlPr>
                            </m:sSubSupPr>
                            <m:e>
                              <m:r>
                                <a:rPr lang="en-US" sz="2500" b="0" i="1" smtClean="0">
                                  <a:solidFill>
                                    <a:srgbClr val="21455B"/>
                                  </a:solidFill>
                                  <a:latin typeface="Cambria Math" panose="02040503050406030204" pitchFamily="18" charset="0"/>
                                  <a:ea typeface="Cambria Math" panose="02040503050406030204" pitchFamily="18" charset="0"/>
                                </a:rPr>
                                <m:t>𝐹</m:t>
                              </m:r>
                            </m:e>
                            <m:sub>
                              <m:r>
                                <a:rPr lang="en-US" sz="2500" b="0" i="1" smtClean="0">
                                  <a:solidFill>
                                    <a:srgbClr val="21455B"/>
                                  </a:solidFill>
                                  <a:latin typeface="Cambria Math" panose="02040503050406030204" pitchFamily="18" charset="0"/>
                                  <a:ea typeface="Cambria Math" panose="02040503050406030204" pitchFamily="18" charset="0"/>
                                </a:rPr>
                                <m:t>h</m:t>
                              </m:r>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𝑗</m:t>
                              </m:r>
                            </m:sub>
                            <m:sup>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𝛽</m:t>
                                  </m:r>
                                </m:e>
                                <m:sub>
                                  <m:r>
                                    <a:rPr lang="en-US" sz="2500" b="0" i="1" smtClean="0">
                                      <a:solidFill>
                                        <a:srgbClr val="21455B"/>
                                      </a:solidFill>
                                      <a:latin typeface="Cambria Math" panose="02040503050406030204" pitchFamily="18" charset="0"/>
                                      <a:ea typeface="Cambria Math" panose="02040503050406030204" pitchFamily="18" charset="0"/>
                                    </a:rPr>
                                    <m:t>h</m:t>
                                  </m:r>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𝑗</m:t>
                                  </m:r>
                                </m:sub>
                              </m:sSub>
                            </m:sup>
                          </m:sSubSup>
                        </m:e>
                      </m:nary>
                    </m:oMath>
                  </m:oMathPara>
                </a14:m>
                <a:endParaRPr lang="en-US" sz="2500" dirty="0">
                  <a:solidFill>
                    <a:srgbClr val="21455B"/>
                  </a:solidFill>
                  <a:ea typeface="Cambria Math" panose="02040503050406030204" pitchFamily="18" charset="0"/>
                </a:endParaRPr>
              </a:p>
              <a:p>
                <a:pPr lvl="2" indent="0">
                  <a:buNone/>
                </a:pPr>
                <a:r>
                  <a:rPr lang="en-US" sz="2500" dirty="0">
                    <a:solidFill>
                      <a:srgbClr val="21455B"/>
                    </a:solidFill>
                  </a:rPr>
                  <a:t>Where:</a:t>
                </a:r>
              </a:p>
              <a:p>
                <a:pPr lvl="2" indent="0">
                  <a:buNone/>
                </a:pPr>
                <a14:m>
                  <m:oMath xmlns:m="http://schemas.openxmlformats.org/officeDocument/2006/math">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𝑌</m:t>
                        </m:r>
                      </m:e>
                      <m:sub>
                        <m:r>
                          <a:rPr lang="en-US" sz="2500" i="1">
                            <a:solidFill>
                              <a:srgbClr val="21455B"/>
                            </a:solidFill>
                            <a:latin typeface="Cambria Math" panose="02040503050406030204" pitchFamily="18" charset="0"/>
                            <a:ea typeface="Cambria Math" panose="02040503050406030204" pitchFamily="18" charset="0"/>
                          </a:rPr>
                          <m:t>𝑗</m:t>
                        </m:r>
                      </m:sub>
                    </m:sSub>
                  </m:oMath>
                </a14:m>
                <a:r>
                  <a:rPr lang="en-US" sz="2500" dirty="0">
                    <a:solidFill>
                      <a:srgbClr val="21455B"/>
                    </a:solidFill>
                  </a:rPr>
                  <a:t> is value added of good </a:t>
                </a:r>
                <a14:m>
                  <m:oMath xmlns:m="http://schemas.openxmlformats.org/officeDocument/2006/math">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𝑗</m:t>
                        </m:r>
                      </m:e>
                      <m:sub>
                        <m:r>
                          <a:rPr lang="en-US" sz="2500" b="0" i="1" smtClean="0">
                            <a:solidFill>
                              <a:srgbClr val="21455B"/>
                            </a:solidFill>
                            <a:latin typeface="Cambria Math" panose="02040503050406030204" pitchFamily="18" charset="0"/>
                            <a:ea typeface="Cambria Math" panose="02040503050406030204" pitchFamily="18" charset="0"/>
                          </a:rPr>
                          <m:t> </m:t>
                        </m:r>
                      </m:sub>
                    </m:sSub>
                  </m:oMath>
                </a14:m>
                <a:endParaRPr lang="en-US" sz="2500" dirty="0">
                  <a:solidFill>
                    <a:srgbClr val="21455B"/>
                  </a:solidFill>
                </a:endParaRPr>
              </a:p>
              <a:p>
                <a:pPr lvl="2" indent="0">
                  <a:buNone/>
                </a:pPr>
                <a14:m>
                  <m:oMath xmlns:m="http://schemas.openxmlformats.org/officeDocument/2006/math">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𝐹</m:t>
                        </m:r>
                      </m:e>
                      <m:sub>
                        <m:r>
                          <a:rPr lang="en-US" sz="2500" i="1">
                            <a:solidFill>
                              <a:srgbClr val="21455B"/>
                            </a:solidFill>
                            <a:latin typeface="Cambria Math" panose="02040503050406030204" pitchFamily="18" charset="0"/>
                            <a:ea typeface="Cambria Math" panose="02040503050406030204" pitchFamily="18" charset="0"/>
                          </a:rPr>
                          <m:t>h</m:t>
                        </m:r>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𝑗</m:t>
                        </m:r>
                      </m:sub>
                      <m:sup>
                        <m:r>
                          <a:rPr lang="en-US" sz="2500" i="1">
                            <a:solidFill>
                              <a:srgbClr val="21455B"/>
                            </a:solidFill>
                            <a:latin typeface="Cambria Math" panose="02040503050406030204" pitchFamily="18" charset="0"/>
                            <a:ea typeface="Cambria Math" panose="02040503050406030204" pitchFamily="18" charset="0"/>
                          </a:rPr>
                          <m:t> </m:t>
                        </m:r>
                      </m:sup>
                    </m:sSubSup>
                  </m:oMath>
                </a14:m>
                <a:r>
                  <a:rPr lang="en-US" sz="2500" dirty="0">
                    <a:solidFill>
                      <a:srgbClr val="21455B"/>
                    </a:solidFill>
                  </a:rPr>
                  <a:t> is the use of factor </a:t>
                </a:r>
                <a14:m>
                  <m:oMath xmlns:m="http://schemas.openxmlformats.org/officeDocument/2006/math">
                    <m:r>
                      <a:rPr lang="en-US" sz="2500" i="1">
                        <a:solidFill>
                          <a:srgbClr val="21455B"/>
                        </a:solidFill>
                        <a:latin typeface="Cambria Math" panose="02040503050406030204" pitchFamily="18" charset="0"/>
                      </a:rPr>
                      <m:t>h</m:t>
                    </m:r>
                  </m:oMath>
                </a14:m>
                <a:r>
                  <a:rPr lang="en-US" sz="2500" dirty="0">
                    <a:solidFill>
                      <a:srgbClr val="21455B"/>
                    </a:solidFill>
                  </a:rPr>
                  <a:t> in production of </a:t>
                </a:r>
                <a14:m>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𝑗</m:t>
                    </m:r>
                    <m:r>
                      <a:rPr lang="en-US" sz="2500" i="1">
                        <a:solidFill>
                          <a:srgbClr val="21455B"/>
                        </a:solidFill>
                        <a:latin typeface="Cambria Math" panose="02040503050406030204" pitchFamily="18" charset="0"/>
                        <a:ea typeface="Cambria Math" panose="02040503050406030204" pitchFamily="18" charset="0"/>
                      </a:rPr>
                      <m:t> </m:t>
                    </m:r>
                  </m:oMath>
                </a14:m>
                <a:endParaRPr lang="en-US" sz="2500" i="1" dirty="0">
                  <a:solidFill>
                    <a:srgbClr val="21455B"/>
                  </a:solidFill>
                  <a:latin typeface="Cambria Math" panose="02040503050406030204" pitchFamily="18" charset="0"/>
                  <a:ea typeface="Cambria Math" panose="02040503050406030204" pitchFamily="18" charset="0"/>
                </a:endParaRPr>
              </a:p>
              <a:p>
                <a:pPr lvl="2" indent="0">
                  <a:buNone/>
                </a:pPr>
                <a14:m>
                  <m:oMath xmlns:m="http://schemas.openxmlformats.org/officeDocument/2006/math">
                    <m:r>
                      <a:rPr lang="en-US" sz="2500" b="0" i="1" smtClean="0">
                        <a:solidFill>
                          <a:srgbClr val="21455B"/>
                        </a:solidFill>
                        <a:latin typeface="Cambria Math" panose="02040503050406030204" pitchFamily="18" charset="0"/>
                        <a:ea typeface="Cambria Math" panose="02040503050406030204" pitchFamily="18" charset="0"/>
                      </a:rPr>
                      <m:t>𝑝</m:t>
                    </m:r>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𝑦</m:t>
                        </m:r>
                      </m:e>
                      <m:sub>
                        <m:r>
                          <a:rPr lang="en-US" sz="2500" i="1">
                            <a:solidFill>
                              <a:srgbClr val="21455B"/>
                            </a:solidFill>
                            <a:latin typeface="Cambria Math" panose="02040503050406030204" pitchFamily="18" charset="0"/>
                            <a:ea typeface="Cambria Math" panose="02040503050406030204" pitchFamily="18" charset="0"/>
                          </a:rPr>
                          <m:t>𝑗</m:t>
                        </m:r>
                      </m:sub>
                    </m:sSub>
                  </m:oMath>
                </a14:m>
                <a:r>
                  <a:rPr lang="en-US" sz="2500" dirty="0">
                    <a:solidFill>
                      <a:srgbClr val="21455B"/>
                    </a:solidFill>
                  </a:rPr>
                  <a:t> is the price of value added for good </a:t>
                </a:r>
                <a14:m>
                  <m:oMath xmlns:m="http://schemas.openxmlformats.org/officeDocument/2006/math">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𝑗</m:t>
                        </m:r>
                      </m:e>
                      <m:sub>
                        <m:r>
                          <a:rPr lang="en-US" sz="2500" i="1">
                            <a:solidFill>
                              <a:srgbClr val="21455B"/>
                            </a:solidFill>
                            <a:latin typeface="Cambria Math" panose="02040503050406030204" pitchFamily="18" charset="0"/>
                            <a:ea typeface="Cambria Math" panose="02040503050406030204" pitchFamily="18" charset="0"/>
                          </a:rPr>
                          <m:t> </m:t>
                        </m:r>
                      </m:sub>
                    </m:sSub>
                  </m:oMath>
                </a14:m>
                <a:endParaRPr lang="en-US" sz="2500" dirty="0">
                  <a:solidFill>
                    <a:srgbClr val="21455B"/>
                  </a:solidFill>
                </a:endParaRPr>
              </a:p>
              <a:p>
                <a:pPr lvl="2" indent="0">
                  <a:buNone/>
                </a:pPr>
                <a14:m>
                  <m:oMath xmlns:m="http://schemas.openxmlformats.org/officeDocument/2006/math">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𝑗</m:t>
                        </m:r>
                      </m:sub>
                    </m:sSub>
                  </m:oMath>
                </a14:m>
                <a:r>
                  <a:rPr lang="en-US" sz="2500" dirty="0">
                    <a:solidFill>
                      <a:srgbClr val="21455B"/>
                    </a:solidFill>
                  </a:rPr>
                  <a:t> is the scale parameter for good </a:t>
                </a:r>
                <a14:m>
                  <m:oMath xmlns:m="http://schemas.openxmlformats.org/officeDocument/2006/math">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𝑗</m:t>
                        </m:r>
                      </m:e>
                      <m:sub>
                        <m:r>
                          <a:rPr lang="en-US" sz="2500" i="1">
                            <a:solidFill>
                              <a:srgbClr val="21455B"/>
                            </a:solidFill>
                            <a:latin typeface="Cambria Math" panose="02040503050406030204" pitchFamily="18" charset="0"/>
                            <a:ea typeface="Cambria Math" panose="02040503050406030204" pitchFamily="18" charset="0"/>
                          </a:rPr>
                          <m:t> </m:t>
                        </m:r>
                      </m:sub>
                    </m:sSub>
                  </m:oMath>
                </a14:m>
                <a:endParaRPr lang="en-US" sz="2500" dirty="0">
                  <a:solidFill>
                    <a:srgbClr val="21455B"/>
                  </a:solidFill>
                </a:endParaRPr>
              </a:p>
              <a:p>
                <a:pPr lvl="2" indent="0">
                  <a:buNone/>
                </a:pPr>
                <a14:m>
                  <m:oMath xmlns:m="http://schemas.openxmlformats.org/officeDocument/2006/math">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𝛽</m:t>
                        </m:r>
                      </m:e>
                      <m:sub>
                        <m:r>
                          <a:rPr lang="en-US" sz="2500" i="1">
                            <a:solidFill>
                              <a:srgbClr val="21455B"/>
                            </a:solidFill>
                            <a:latin typeface="Cambria Math" panose="02040503050406030204" pitchFamily="18" charset="0"/>
                            <a:ea typeface="Cambria Math" panose="02040503050406030204" pitchFamily="18" charset="0"/>
                          </a:rPr>
                          <m:t>h</m:t>
                        </m:r>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𝑗</m:t>
                        </m:r>
                      </m:sub>
                    </m:sSub>
                  </m:oMath>
                </a14:m>
                <a:r>
                  <a:rPr lang="en-US" sz="2500" dirty="0">
                    <a:solidFill>
                      <a:srgbClr val="21455B"/>
                    </a:solidFill>
                  </a:rPr>
                  <a:t> is a share parameter</a:t>
                </a:r>
              </a:p>
              <a:p>
                <a:pPr lvl="2" indent="0">
                  <a:buNone/>
                </a:pPr>
                <a:endParaRPr lang="en-US" sz="2500" dirty="0">
                  <a:solidFill>
                    <a:srgbClr val="21455B"/>
                  </a:solidFill>
                </a:endParaRPr>
              </a:p>
            </p:txBody>
          </p:sp>
        </mc:Choice>
        <mc:Fallback>
          <p:sp>
            <p:nvSpPr>
              <p:cNvPr id="7" name="Content Placeholder 6"/>
              <p:cNvSpPr>
                <a:spLocks noGrp="1" noRot="1" noChangeAspect="1" noMove="1" noResize="1" noEditPoints="1" noAdjustHandles="1" noChangeArrowheads="1" noChangeShapeType="1" noTextEdit="1"/>
              </p:cNvSpPr>
              <p:nvPr>
                <p:ph sz="quarter" idx="12"/>
              </p:nvPr>
            </p:nvSpPr>
            <p:spPr>
              <a:xfrm>
                <a:off x="304800" y="914400"/>
                <a:ext cx="8229600" cy="4800600"/>
              </a:xfrm>
              <a:blipFill>
                <a:blip r:embed="rId2"/>
                <a:stretch>
                  <a:fillRect t="-888" b="-17005"/>
                </a:stretch>
              </a:blipFill>
            </p:spPr>
            <p:txBody>
              <a:bodyPr/>
              <a:lstStyle/>
              <a:p>
                <a:r>
                  <a:rPr lang="en-US">
                    <a:noFill/>
                  </a:rPr>
                  <a:t> </a:t>
                </a:r>
              </a:p>
            </p:txBody>
          </p:sp>
        </mc:Fallback>
      </mc:AlternateContent>
      <p:cxnSp>
        <p:nvCxnSpPr>
          <p:cNvPr id="5" name="Straight Connector 4"/>
          <p:cNvCxnSpPr/>
          <p:nvPr/>
        </p:nvCxnSpPr>
        <p:spPr>
          <a:xfrm>
            <a:off x="0" y="9144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627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0"/>
            <a:ext cx="8991600" cy="91440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Profit maximization problem</a:t>
            </a:r>
          </a:p>
        </p:txBody>
      </p:sp>
      <mc:AlternateContent xmlns:mc="http://schemas.openxmlformats.org/markup-compatibility/2006" xmlns:a14="http://schemas.microsoft.com/office/drawing/2010/main">
        <mc:Choice Requires="a14">
          <p:sp>
            <p:nvSpPr>
              <p:cNvPr id="7" name="Content Placeholder 6"/>
              <p:cNvSpPr>
                <a:spLocks noGrp="1"/>
              </p:cNvSpPr>
              <p:nvPr>
                <p:ph sz="quarter" idx="12"/>
              </p:nvPr>
            </p:nvSpPr>
            <p:spPr>
              <a:xfrm>
                <a:off x="304800" y="1143000"/>
                <a:ext cx="8229600" cy="4800600"/>
              </a:xfrm>
            </p:spPr>
            <p:txBody>
              <a:bodyPr>
                <a:noAutofit/>
              </a:bodyPr>
              <a:lstStyle/>
              <a:p>
                <a:pPr lvl="2" indent="0">
                  <a:buNone/>
                </a:pPr>
                <a:r>
                  <a:rPr lang="en-US" sz="2500" dirty="0">
                    <a:solidFill>
                      <a:srgbClr val="21455B"/>
                    </a:solidFill>
                  </a:rPr>
                  <a:t>This gives the following factor demand equations</a:t>
                </a:r>
              </a:p>
              <a:p>
                <a:pPr lvl="2" indent="0">
                  <a:buNone/>
                </a:pPr>
                <a:endParaRPr lang="en-US" sz="2500" dirty="0">
                  <a:solidFill>
                    <a:srgbClr val="21455B"/>
                  </a:solidFill>
                </a:endParaRPr>
              </a:p>
              <a:p>
                <a:pPr lvl="2" indent="0">
                  <a:buNone/>
                </a:pPr>
                <a14:m>
                  <m:oMathPara xmlns:m="http://schemas.openxmlformats.org/officeDocument/2006/math">
                    <m:oMathParaPr>
                      <m:jc m:val="centerGroup"/>
                    </m:oMathParaPr>
                    <m:oMath xmlns:m="http://schemas.openxmlformats.org/officeDocument/2006/math">
                      <m:sSub>
                        <m:sSubPr>
                          <m:ctrlPr>
                            <a:rPr lang="en-US" sz="2500" i="1" smtClean="0">
                              <a:solidFill>
                                <a:srgbClr val="21455B"/>
                              </a:solidFill>
                              <a:latin typeface="Cambria Math" panose="02040503050406030204" pitchFamily="18" charset="0"/>
                              <a:ea typeface="Cambria Math" panose="02040503050406030204" pitchFamily="18" charset="0"/>
                            </a:rPr>
                          </m:ctrlPr>
                        </m:sSubPr>
                        <m:e>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𝐹</m:t>
                              </m:r>
                            </m:e>
                            <m:sub>
                              <m:r>
                                <a:rPr lang="en-US" sz="2500" i="1">
                                  <a:solidFill>
                                    <a:srgbClr val="21455B"/>
                                  </a:solidFill>
                                  <a:latin typeface="Cambria Math" panose="02040503050406030204" pitchFamily="18" charset="0"/>
                                  <a:ea typeface="Cambria Math" panose="02040503050406030204" pitchFamily="18" charset="0"/>
                                </a:rPr>
                                <m:t>h</m:t>
                              </m:r>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𝑗</m:t>
                              </m:r>
                            </m:sub>
                            <m:sup>
                              <m:r>
                                <a:rPr lang="en-US" sz="2500" b="0" i="1" smtClean="0">
                                  <a:solidFill>
                                    <a:srgbClr val="21455B"/>
                                  </a:solidFill>
                                  <a:latin typeface="Cambria Math" panose="02040503050406030204" pitchFamily="18" charset="0"/>
                                  <a:ea typeface="Cambria Math" panose="02040503050406030204" pitchFamily="18" charset="0"/>
                                </a:rPr>
                                <m:t> </m:t>
                              </m:r>
                            </m:sup>
                          </m:sSubSup>
                        </m:e>
                        <m:sub>
                          <m:r>
                            <a:rPr lang="en-US" sz="2500" b="0" i="1" smtClean="0">
                              <a:solidFill>
                                <a:srgbClr val="21455B"/>
                              </a:solidFill>
                              <a:latin typeface="Cambria Math" panose="02040503050406030204" pitchFamily="18" charset="0"/>
                              <a:ea typeface="Cambria Math" panose="02040503050406030204" pitchFamily="18" charset="0"/>
                            </a:rPr>
                            <m:t> </m:t>
                          </m:r>
                        </m:sub>
                      </m:sSub>
                      <m:r>
                        <a:rPr lang="en-US" sz="2500" i="1">
                          <a:solidFill>
                            <a:srgbClr val="21455B"/>
                          </a:solidFill>
                          <a:latin typeface="Cambria Math" panose="02040503050406030204" pitchFamily="18" charset="0"/>
                          <a:ea typeface="Cambria Math" panose="02040503050406030204" pitchFamily="18" charset="0"/>
                        </a:rPr>
                        <m:t>=</m:t>
                      </m:r>
                      <m:sSub>
                        <m:sSubPr>
                          <m:ctrlPr>
                            <a:rPr lang="en-US" sz="2500" i="1" smtClean="0">
                              <a:solidFill>
                                <a:srgbClr val="21455B"/>
                              </a:solidFill>
                              <a:latin typeface="Cambria Math" panose="02040503050406030204" pitchFamily="18" charset="0"/>
                              <a:ea typeface="Cambria Math" panose="02040503050406030204" pitchFamily="18" charset="0"/>
                            </a:rPr>
                          </m:ctrlPr>
                        </m:sSubPr>
                        <m:e>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𝛽</m:t>
                              </m:r>
                            </m:e>
                            <m:sub>
                              <m:r>
                                <a:rPr lang="en-US" sz="2500" i="1">
                                  <a:solidFill>
                                    <a:srgbClr val="21455B"/>
                                  </a:solidFill>
                                  <a:latin typeface="Cambria Math" panose="02040503050406030204" pitchFamily="18" charset="0"/>
                                  <a:ea typeface="Cambria Math" panose="02040503050406030204" pitchFamily="18" charset="0"/>
                                </a:rPr>
                                <m:t>h</m:t>
                              </m:r>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𝑗</m:t>
                              </m:r>
                            </m:sub>
                          </m:sSub>
                          <m:r>
                            <a:rPr lang="en-US" sz="2500" i="1" smtClean="0">
                              <a:solidFill>
                                <a:srgbClr val="21455B"/>
                              </a:solidFill>
                              <a:latin typeface="Cambria Math" panose="02040503050406030204" pitchFamily="18" charset="0"/>
                              <a:ea typeface="Cambria Math" panose="02040503050406030204" pitchFamily="18" charset="0"/>
                            </a:rPr>
                            <m:t>∙</m:t>
                          </m:r>
                          <m:f>
                            <m:fPr>
                              <m:ctrlPr>
                                <a:rPr lang="en-US" sz="2500" i="1" smtClean="0">
                                  <a:solidFill>
                                    <a:srgbClr val="21455B"/>
                                  </a:solidFill>
                                  <a:latin typeface="Cambria Math" panose="02040503050406030204" pitchFamily="18" charset="0"/>
                                  <a:ea typeface="Cambria Math" panose="02040503050406030204" pitchFamily="18" charset="0"/>
                                </a:rPr>
                              </m:ctrlPr>
                            </m:fPr>
                            <m:num>
                              <m:r>
                                <a:rPr lang="en-US" sz="2500" b="0" i="1" smtClean="0">
                                  <a:solidFill>
                                    <a:srgbClr val="21455B"/>
                                  </a:solidFill>
                                  <a:latin typeface="Cambria Math" panose="02040503050406030204" pitchFamily="18" charset="0"/>
                                  <a:ea typeface="Cambria Math" panose="02040503050406030204" pitchFamily="18" charset="0"/>
                                </a:rPr>
                                <m:t>𝑝</m:t>
                              </m:r>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𝑦</m:t>
                                  </m:r>
                                </m:e>
                                <m:sub>
                                  <m:r>
                                    <a:rPr lang="en-US" sz="2500" i="1">
                                      <a:solidFill>
                                        <a:srgbClr val="21455B"/>
                                      </a:solidFill>
                                      <a:latin typeface="Cambria Math" panose="02040503050406030204" pitchFamily="18" charset="0"/>
                                      <a:ea typeface="Cambria Math" panose="02040503050406030204" pitchFamily="18" charset="0"/>
                                    </a:rPr>
                                    <m:t>𝑗</m:t>
                                  </m:r>
                                </m:sub>
                              </m:sSub>
                            </m:num>
                            <m:den>
                              <m:r>
                                <a:rPr lang="en-US" sz="2500" b="0" i="1" smtClean="0">
                                  <a:solidFill>
                                    <a:srgbClr val="21455B"/>
                                  </a:solidFill>
                                  <a:latin typeface="Cambria Math" panose="02040503050406030204" pitchFamily="18" charset="0"/>
                                  <a:ea typeface="Cambria Math" panose="02040503050406030204" pitchFamily="18" charset="0"/>
                                </a:rPr>
                                <m:t>𝑝</m:t>
                              </m:r>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𝑓</m:t>
                                  </m:r>
                                </m:e>
                                <m:sub>
                                  <m:r>
                                    <a:rPr lang="en-US" sz="2500" b="0" i="1" smtClean="0">
                                      <a:solidFill>
                                        <a:srgbClr val="21455B"/>
                                      </a:solidFill>
                                      <a:latin typeface="Cambria Math" panose="02040503050406030204" pitchFamily="18" charset="0"/>
                                      <a:ea typeface="Cambria Math" panose="02040503050406030204" pitchFamily="18" charset="0"/>
                                    </a:rPr>
                                    <m:t>h</m:t>
                                  </m:r>
                                </m:sub>
                              </m:sSub>
                            </m:den>
                          </m:f>
                          <m:r>
                            <a:rPr lang="en-US" sz="250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𝑌</m:t>
                          </m:r>
                        </m:e>
                        <m:sub>
                          <m:r>
                            <a:rPr lang="en-US" sz="2500" i="1">
                              <a:solidFill>
                                <a:srgbClr val="21455B"/>
                              </a:solidFill>
                              <a:latin typeface="Cambria Math" panose="02040503050406030204" pitchFamily="18" charset="0"/>
                              <a:ea typeface="Cambria Math" panose="02040503050406030204" pitchFamily="18" charset="0"/>
                            </a:rPr>
                            <m:t>𝑗</m:t>
                          </m:r>
                        </m:sub>
                      </m:sSub>
                    </m:oMath>
                  </m:oMathPara>
                </a14:m>
                <a:endParaRPr lang="en-US" sz="2500" dirty="0">
                  <a:solidFill>
                    <a:srgbClr val="21455B"/>
                  </a:solidFill>
                  <a:ea typeface="Cambria Math" panose="02040503050406030204" pitchFamily="18" charset="0"/>
                </a:endParaRPr>
              </a:p>
              <a:p>
                <a:pPr lvl="2" indent="0">
                  <a:buNone/>
                </a:pPr>
                <a:endParaRPr lang="en-US" sz="2500" dirty="0">
                  <a:solidFill>
                    <a:srgbClr val="21455B"/>
                  </a:solidFill>
                </a:endParaRPr>
              </a:p>
              <a:p>
                <a:pPr lvl="2" indent="0">
                  <a:buNone/>
                </a:pPr>
                <a:r>
                  <a:rPr lang="en-US" sz="2500" dirty="0">
                    <a:solidFill>
                      <a:srgbClr val="21455B"/>
                    </a:solidFill>
                    <a:ea typeface="Cambria Math" panose="02040503050406030204" pitchFamily="18" charset="0"/>
                  </a:rPr>
                  <a:t>So we can interpret </a:t>
                </a:r>
                <a14:m>
                  <m:oMath xmlns:m="http://schemas.openxmlformats.org/officeDocument/2006/math">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𝛽</m:t>
                        </m:r>
                      </m:e>
                      <m:sub>
                        <m:r>
                          <a:rPr lang="en-US" sz="2500" i="1">
                            <a:solidFill>
                              <a:srgbClr val="21455B"/>
                            </a:solidFill>
                            <a:latin typeface="Cambria Math" panose="02040503050406030204" pitchFamily="18" charset="0"/>
                            <a:ea typeface="Cambria Math" panose="02040503050406030204" pitchFamily="18" charset="0"/>
                          </a:rPr>
                          <m:t>h</m:t>
                        </m:r>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𝑗</m:t>
                        </m:r>
                      </m:sub>
                    </m:sSub>
                  </m:oMath>
                </a14:m>
                <a:r>
                  <a:rPr lang="en-US" sz="2500" dirty="0">
                    <a:solidFill>
                      <a:srgbClr val="21455B"/>
                    </a:solidFill>
                    <a:ea typeface="Cambria Math" panose="02040503050406030204" pitchFamily="18" charset="0"/>
                  </a:rPr>
                  <a:t> as the cost share of </a:t>
                </a:r>
                <a:r>
                  <a:rPr lang="en-US" sz="2500" dirty="0">
                    <a:solidFill>
                      <a:srgbClr val="21455B"/>
                    </a:solidFill>
                  </a:rPr>
                  <a:t>factor </a:t>
                </a:r>
                <a14:m>
                  <m:oMath xmlns:m="http://schemas.openxmlformats.org/officeDocument/2006/math">
                    <m:r>
                      <a:rPr lang="en-US" sz="2500" i="1">
                        <a:solidFill>
                          <a:srgbClr val="21455B"/>
                        </a:solidFill>
                        <a:latin typeface="Cambria Math" panose="02040503050406030204" pitchFamily="18" charset="0"/>
                      </a:rPr>
                      <m:t>h</m:t>
                    </m:r>
                  </m:oMath>
                </a14:m>
                <a:r>
                  <a:rPr lang="en-US" sz="2500" dirty="0">
                    <a:solidFill>
                      <a:srgbClr val="21455B"/>
                    </a:solidFill>
                  </a:rPr>
                  <a:t> in production of </a:t>
                </a:r>
                <a14:m>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𝑗</m:t>
                    </m:r>
                  </m:oMath>
                </a14:m>
                <a:r>
                  <a:rPr lang="en-US" sz="2500" dirty="0">
                    <a:solidFill>
                      <a:srgbClr val="21455B"/>
                    </a:solidFill>
                    <a:ea typeface="Cambria Math" panose="02040503050406030204" pitchFamily="18" charset="0"/>
                  </a:rPr>
                  <a:t> since</a:t>
                </a:r>
              </a:p>
              <a:p>
                <a:pPr lvl="2" indent="0">
                  <a:buNone/>
                </a:pPr>
                <a:endParaRPr lang="en-US" sz="2500" dirty="0">
                  <a:solidFill>
                    <a:srgbClr val="21455B"/>
                  </a:solidFill>
                  <a:ea typeface="Cambria Math" panose="02040503050406030204" pitchFamily="18" charset="0"/>
                </a:endParaRPr>
              </a:p>
              <a:p>
                <a:pPr lvl="2" indent="0">
                  <a:buNone/>
                </a:pPr>
                <a14:m>
                  <m:oMathPara xmlns:m="http://schemas.openxmlformats.org/officeDocument/2006/math">
                    <m:oMathParaPr>
                      <m:jc m:val="centerGroup"/>
                    </m:oMathParaPr>
                    <m:oMath xmlns:m="http://schemas.openxmlformats.org/officeDocument/2006/math">
                      <m:f>
                        <m:fPr>
                          <m:ctrlPr>
                            <a:rPr lang="en-US" sz="2500" i="1" smtClean="0">
                              <a:solidFill>
                                <a:srgbClr val="21455B"/>
                              </a:solidFill>
                              <a:latin typeface="Cambria Math" panose="02040503050406030204" pitchFamily="18" charset="0"/>
                              <a:ea typeface="Cambria Math" panose="02040503050406030204" pitchFamily="18" charset="0"/>
                            </a:rPr>
                          </m:ctrlPr>
                        </m:fPr>
                        <m:num>
                          <m:r>
                            <a:rPr lang="en-US" sz="2500" i="1">
                              <a:solidFill>
                                <a:srgbClr val="21455B"/>
                              </a:solidFill>
                              <a:latin typeface="Cambria Math" panose="02040503050406030204" pitchFamily="18" charset="0"/>
                              <a:ea typeface="Cambria Math" panose="02040503050406030204" pitchFamily="18" charset="0"/>
                            </a:rPr>
                            <m:t>𝑝</m:t>
                          </m:r>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𝑓</m:t>
                              </m:r>
                            </m:e>
                            <m:sub>
                              <m:r>
                                <a:rPr lang="en-US" sz="2500" i="1">
                                  <a:solidFill>
                                    <a:srgbClr val="21455B"/>
                                  </a:solidFill>
                                  <a:latin typeface="Cambria Math" panose="02040503050406030204" pitchFamily="18" charset="0"/>
                                  <a:ea typeface="Cambria Math" panose="02040503050406030204" pitchFamily="18" charset="0"/>
                                </a:rPr>
                                <m:t>h</m:t>
                              </m:r>
                            </m:sub>
                          </m:sSub>
                          <m:r>
                            <a:rPr lang="en-US" sz="2500" i="1">
                              <a:solidFill>
                                <a:srgbClr val="21455B"/>
                              </a:solidFill>
                              <a:latin typeface="Cambria Math" panose="02040503050406030204" pitchFamily="18" charset="0"/>
                              <a:ea typeface="Cambria Math" panose="02040503050406030204" pitchFamily="18" charset="0"/>
                            </a:rPr>
                            <m:t> ∙</m:t>
                          </m:r>
                          <m:sSub>
                            <m:sSubPr>
                              <m:ctrlPr>
                                <a:rPr lang="en-US" sz="2500" i="1">
                                  <a:solidFill>
                                    <a:srgbClr val="21455B"/>
                                  </a:solidFill>
                                  <a:latin typeface="Cambria Math" panose="02040503050406030204" pitchFamily="18" charset="0"/>
                                  <a:ea typeface="Cambria Math" panose="02040503050406030204" pitchFamily="18" charset="0"/>
                                </a:rPr>
                              </m:ctrlPr>
                            </m:sSubPr>
                            <m:e>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𝐹</m:t>
                                  </m:r>
                                </m:e>
                                <m:sub>
                                  <m:r>
                                    <a:rPr lang="en-US" sz="2500" i="1">
                                      <a:solidFill>
                                        <a:srgbClr val="21455B"/>
                                      </a:solidFill>
                                      <a:latin typeface="Cambria Math" panose="02040503050406030204" pitchFamily="18" charset="0"/>
                                      <a:ea typeface="Cambria Math" panose="02040503050406030204" pitchFamily="18" charset="0"/>
                                    </a:rPr>
                                    <m:t>h</m:t>
                                  </m:r>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𝑗</m:t>
                                  </m:r>
                                </m:sub>
                                <m:sup>
                                  <m:r>
                                    <a:rPr lang="en-US" sz="2500" i="1">
                                      <a:solidFill>
                                        <a:srgbClr val="21455B"/>
                                      </a:solidFill>
                                      <a:latin typeface="Cambria Math" panose="02040503050406030204" pitchFamily="18" charset="0"/>
                                      <a:ea typeface="Cambria Math" panose="02040503050406030204" pitchFamily="18" charset="0"/>
                                    </a:rPr>
                                    <m:t> </m:t>
                                  </m:r>
                                </m:sup>
                              </m:sSubSup>
                            </m:e>
                            <m:sub>
                              <m:r>
                                <a:rPr lang="en-US" sz="2500" i="1">
                                  <a:solidFill>
                                    <a:srgbClr val="21455B"/>
                                  </a:solidFill>
                                  <a:latin typeface="Cambria Math" panose="02040503050406030204" pitchFamily="18" charset="0"/>
                                  <a:ea typeface="Cambria Math" panose="02040503050406030204" pitchFamily="18" charset="0"/>
                                </a:rPr>
                                <m:t> </m:t>
                              </m:r>
                            </m:sub>
                          </m:sSub>
                        </m:num>
                        <m:den>
                          <m:r>
                            <a:rPr lang="en-US" sz="2500" i="1">
                              <a:solidFill>
                                <a:srgbClr val="21455B"/>
                              </a:solidFill>
                              <a:latin typeface="Cambria Math" panose="02040503050406030204" pitchFamily="18" charset="0"/>
                              <a:ea typeface="Cambria Math" panose="02040503050406030204" pitchFamily="18" charset="0"/>
                            </a:rPr>
                            <m:t>𝑝</m:t>
                          </m:r>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𝑦</m:t>
                              </m:r>
                            </m:e>
                            <m:sub>
                              <m:r>
                                <a:rPr lang="en-US" sz="2500" i="1">
                                  <a:solidFill>
                                    <a:srgbClr val="21455B"/>
                                  </a:solidFill>
                                  <a:latin typeface="Cambria Math" panose="02040503050406030204" pitchFamily="18" charset="0"/>
                                  <a:ea typeface="Cambria Math" panose="02040503050406030204" pitchFamily="18" charset="0"/>
                                </a:rPr>
                                <m:t>𝑗</m:t>
                              </m:r>
                            </m:sub>
                          </m:sSub>
                          <m:r>
                            <a:rPr lang="en-US" sz="2500" i="1" smtClean="0">
                              <a:solidFill>
                                <a:srgbClr val="21455B"/>
                              </a:solidFill>
                              <a:latin typeface="Cambria Math" panose="02040503050406030204" pitchFamily="18" charset="0"/>
                              <a:ea typeface="Cambria Math" panose="02040503050406030204" pitchFamily="18" charset="0"/>
                            </a:rPr>
                            <m:t>∙</m:t>
                          </m:r>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𝑌</m:t>
                              </m:r>
                            </m:e>
                            <m:sub>
                              <m:r>
                                <a:rPr lang="en-US" sz="2500" b="0" i="1" smtClean="0">
                                  <a:solidFill>
                                    <a:srgbClr val="21455B"/>
                                  </a:solidFill>
                                  <a:latin typeface="Cambria Math" panose="02040503050406030204" pitchFamily="18" charset="0"/>
                                  <a:ea typeface="Cambria Math" panose="02040503050406030204" pitchFamily="18" charset="0"/>
                                </a:rPr>
                                <m:t>𝑗</m:t>
                              </m:r>
                            </m:sub>
                          </m:sSub>
                        </m:den>
                      </m:f>
                      <m:r>
                        <a:rPr lang="en-US" sz="2500" i="1">
                          <a:solidFill>
                            <a:srgbClr val="21455B"/>
                          </a:solidFill>
                          <a:latin typeface="Cambria Math" panose="02040503050406030204" pitchFamily="18" charset="0"/>
                          <a:ea typeface="Cambria Math" panose="02040503050406030204" pitchFamily="18" charset="0"/>
                        </a:rPr>
                        <m:t>=</m:t>
                      </m:r>
                      <m:sSub>
                        <m:sSubPr>
                          <m:ctrlPr>
                            <a:rPr lang="en-US" sz="2500" i="1">
                              <a:solidFill>
                                <a:srgbClr val="21455B"/>
                              </a:solidFill>
                              <a:latin typeface="Cambria Math" panose="02040503050406030204" pitchFamily="18" charset="0"/>
                              <a:ea typeface="Cambria Math" panose="02040503050406030204" pitchFamily="18" charset="0"/>
                            </a:rPr>
                          </m:ctrlPr>
                        </m:sSubPr>
                        <m:e>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𝛽</m:t>
                              </m:r>
                            </m:e>
                            <m:sub>
                              <m:r>
                                <a:rPr lang="en-US" sz="2500" i="1">
                                  <a:solidFill>
                                    <a:srgbClr val="21455B"/>
                                  </a:solidFill>
                                  <a:latin typeface="Cambria Math" panose="02040503050406030204" pitchFamily="18" charset="0"/>
                                  <a:ea typeface="Cambria Math" panose="02040503050406030204" pitchFamily="18" charset="0"/>
                                </a:rPr>
                                <m:t>h</m:t>
                              </m:r>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𝑗</m:t>
                              </m:r>
                            </m:sub>
                          </m:sSub>
                        </m:e>
                        <m:sub>
                          <m:r>
                            <a:rPr lang="en-US" sz="2500" b="0" i="1" smtClean="0">
                              <a:solidFill>
                                <a:srgbClr val="21455B"/>
                              </a:solidFill>
                              <a:latin typeface="Cambria Math" panose="02040503050406030204" pitchFamily="18" charset="0"/>
                              <a:ea typeface="Cambria Math" panose="02040503050406030204" pitchFamily="18" charset="0"/>
                            </a:rPr>
                            <m:t> </m:t>
                          </m:r>
                        </m:sub>
                      </m:sSub>
                    </m:oMath>
                  </m:oMathPara>
                </a14:m>
                <a:endParaRPr lang="en-US" sz="2500" dirty="0">
                  <a:solidFill>
                    <a:srgbClr val="21455B"/>
                  </a:solidFill>
                  <a:ea typeface="Cambria Math" panose="02040503050406030204" pitchFamily="18" charset="0"/>
                </a:endParaRPr>
              </a:p>
              <a:p>
                <a:pPr lvl="2" indent="0">
                  <a:buNone/>
                </a:pPr>
                <a:endParaRPr lang="en-US" sz="2500" dirty="0">
                  <a:solidFill>
                    <a:srgbClr val="21455B"/>
                  </a:solidFill>
                  <a:ea typeface="Cambria Math" panose="02040503050406030204" pitchFamily="18" charset="0"/>
                </a:endParaRPr>
              </a:p>
              <a:p>
                <a:pPr lvl="2" indent="0">
                  <a:buNone/>
                </a:pPr>
                <a:r>
                  <a:rPr lang="en-US" sz="2500" dirty="0">
                    <a:solidFill>
                      <a:srgbClr val="21455B"/>
                    </a:solidFill>
                    <a:ea typeface="Cambria Math" panose="02040503050406030204" pitchFamily="18" charset="0"/>
                  </a:rPr>
                  <a:t> </a:t>
                </a:r>
              </a:p>
              <a:p>
                <a:pPr lvl="2" indent="0">
                  <a:buNone/>
                </a:pPr>
                <a:endParaRPr lang="en-US" sz="2500" dirty="0">
                  <a:solidFill>
                    <a:srgbClr val="21455B"/>
                  </a:solidFill>
                  <a:ea typeface="Cambria Math" panose="02040503050406030204" pitchFamily="18" charset="0"/>
                </a:endParaRPr>
              </a:p>
              <a:p>
                <a:pPr lvl="2" indent="0">
                  <a:buNone/>
                </a:pPr>
                <a:endParaRPr lang="en-US" sz="2500" dirty="0">
                  <a:solidFill>
                    <a:srgbClr val="21455B"/>
                  </a:solidFill>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2"/>
              </p:nvPr>
            </p:nvSpPr>
            <p:spPr>
              <a:xfrm>
                <a:off x="304800" y="1143000"/>
                <a:ext cx="8229600" cy="4800600"/>
              </a:xfrm>
              <a:blipFill>
                <a:blip r:embed="rId2"/>
                <a:stretch>
                  <a:fillRect t="-1017"/>
                </a:stretch>
              </a:blipFill>
            </p:spPr>
            <p:txBody>
              <a:bodyPr/>
              <a:lstStyle/>
              <a:p>
                <a:r>
                  <a:rPr lang="en-US">
                    <a:noFill/>
                  </a:rPr>
                  <a:t> </a:t>
                </a:r>
              </a:p>
            </p:txBody>
          </p:sp>
        </mc:Fallback>
      </mc:AlternateContent>
      <p:cxnSp>
        <p:nvCxnSpPr>
          <p:cNvPr id="5" name="Straight Connector 4"/>
          <p:cNvCxnSpPr/>
          <p:nvPr/>
        </p:nvCxnSpPr>
        <p:spPr>
          <a:xfrm>
            <a:off x="0" y="9144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1882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0"/>
            <a:ext cx="8991600" cy="91440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Profit </a:t>
            </a:r>
            <a:r>
              <a:rPr lang="en-US" sz="3600" dirty="0" err="1">
                <a:solidFill>
                  <a:srgbClr val="DE6E4B"/>
                </a:solidFill>
                <a:latin typeface="Tahoma" panose="020B0604030504040204" pitchFamily="34" charset="0"/>
                <a:ea typeface="Tahoma" panose="020B0604030504040204" pitchFamily="34" charset="0"/>
                <a:cs typeface="Tahoma" panose="020B0604030504040204" pitchFamily="34" charset="0"/>
              </a:rPr>
              <a:t>maximisation</a:t>
            </a:r>
            <a:endPar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7" name="Content Placeholder 6"/>
              <p:cNvSpPr>
                <a:spLocks noGrp="1"/>
              </p:cNvSpPr>
              <p:nvPr>
                <p:ph sz="quarter" idx="12"/>
              </p:nvPr>
            </p:nvSpPr>
            <p:spPr>
              <a:xfrm>
                <a:off x="163286" y="914400"/>
                <a:ext cx="8675914" cy="4876800"/>
              </a:xfrm>
            </p:spPr>
            <p:txBody>
              <a:bodyPr>
                <a:noAutofit/>
              </a:bodyPr>
              <a:lstStyle/>
              <a:p>
                <a:pPr lvl="2" indent="0">
                  <a:buNone/>
                </a:pPr>
                <a:r>
                  <a:rPr lang="en-US" sz="2500" dirty="0">
                    <a:solidFill>
                      <a:srgbClr val="21455B"/>
                    </a:solidFill>
                    <a:ea typeface="Cambria Math" panose="02040503050406030204" pitchFamily="18" charset="0"/>
                  </a:rPr>
                  <a:t>Value added is combined with intermediate inputs using Leontief production function </a:t>
                </a:r>
                <a:r>
                  <a:rPr lang="en-US" sz="2500" dirty="0">
                    <a:solidFill>
                      <a:srgbClr val="21455B"/>
                    </a:solidFill>
                    <a:ea typeface="Cambria Math" panose="02040503050406030204" pitchFamily="18" charset="0"/>
                    <a:sym typeface="Wingdings" panose="05000000000000000000" pitchFamily="2" charset="2"/>
                  </a:rPr>
                  <a:t> i.e. in fixed proportions</a:t>
                </a:r>
              </a:p>
              <a:p>
                <a:pPr lvl="2" indent="0">
                  <a:buNone/>
                </a:pPr>
                <a:endParaRPr lang="en-US" sz="2500" dirty="0">
                  <a:solidFill>
                    <a:srgbClr val="21455B"/>
                  </a:solidFill>
                  <a:ea typeface="Cambria Math" panose="02040503050406030204" pitchFamily="18" charset="0"/>
                  <a:sym typeface="Wingdings" panose="05000000000000000000" pitchFamily="2" charset="2"/>
                </a:endParaRPr>
              </a:p>
              <a:p>
                <a:pPr lvl="2" indent="0">
                  <a:buNone/>
                </a:pPr>
                <a14:m>
                  <m:oMathPara xmlns:m="http://schemas.openxmlformats.org/officeDocument/2006/math">
                    <m:oMathParaPr>
                      <m:jc m:val="centerGroup"/>
                    </m:oMathParaPr>
                    <m:oMath xmlns:m="http://schemas.openxmlformats.org/officeDocument/2006/math">
                      <m:sSub>
                        <m:sSubPr>
                          <m:ctrlP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ctrlPr>
                        </m:sSubPr>
                        <m:e>
                          <m: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t>𝑌</m:t>
                          </m:r>
                        </m:e>
                        <m:sub>
                          <m: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t>𝑗</m:t>
                          </m:r>
                        </m:sub>
                      </m:sSub>
                      <m: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t>=</m:t>
                      </m:r>
                      <m: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t>𝑎</m:t>
                      </m:r>
                      <m:sSub>
                        <m:sSubPr>
                          <m:ctrlP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ctrlPr>
                        </m:sSubPr>
                        <m:e>
                          <m: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t>𝑦</m:t>
                          </m:r>
                        </m:e>
                        <m:sub>
                          <m: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t>𝑗</m:t>
                          </m:r>
                        </m:sub>
                      </m:sSub>
                      <m: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t>∙</m:t>
                      </m:r>
                      <m:sSub>
                        <m:sSubPr>
                          <m:ctrlP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ctrlPr>
                        </m:sSubPr>
                        <m:e>
                          <m: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t>𝑍</m:t>
                          </m:r>
                        </m:e>
                        <m:sub>
                          <m: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t>𝑗</m:t>
                          </m:r>
                        </m:sub>
                      </m:sSub>
                    </m:oMath>
                  </m:oMathPara>
                </a14:m>
                <a:endParaRPr lang="en-US" sz="2500" b="0" dirty="0">
                  <a:solidFill>
                    <a:srgbClr val="21455B"/>
                  </a:solidFill>
                  <a:ea typeface="Cambria Math" panose="02040503050406030204" pitchFamily="18" charset="0"/>
                  <a:sym typeface="Wingdings" panose="05000000000000000000" pitchFamily="2" charset="2"/>
                </a:endParaRPr>
              </a:p>
              <a:p>
                <a:pPr lvl="2" indent="0">
                  <a:buNone/>
                </a:pPr>
                <a14:m>
                  <m:oMath xmlns:m="http://schemas.openxmlformats.org/officeDocument/2006/math">
                    <m:sSub>
                      <m:sSubPr>
                        <m:ctrlPr>
                          <a:rPr lang="en-US" sz="2500" i="1">
                            <a:solidFill>
                              <a:srgbClr val="21455B"/>
                            </a:solidFill>
                            <a:latin typeface="Cambria Math" panose="02040503050406030204" pitchFamily="18" charset="0"/>
                            <a:ea typeface="Cambria Math" panose="02040503050406030204" pitchFamily="18" charset="0"/>
                            <a:sym typeface="Wingdings" panose="05000000000000000000" pitchFamily="2" charset="2"/>
                          </a:rPr>
                        </m:ctrlPr>
                      </m:sSubPr>
                      <m:e>
                        <m:r>
                          <a:rPr lang="en-US" sz="2500" i="1">
                            <a:solidFill>
                              <a:srgbClr val="21455B"/>
                            </a:solidFill>
                            <a:latin typeface="Cambria Math" panose="02040503050406030204" pitchFamily="18" charset="0"/>
                            <a:ea typeface="Cambria Math" panose="02040503050406030204" pitchFamily="18" charset="0"/>
                            <a:sym typeface="Wingdings" panose="05000000000000000000" pitchFamily="2" charset="2"/>
                          </a:rPr>
                          <m:t>𝑍</m:t>
                        </m:r>
                      </m:e>
                      <m:sub>
                        <m:r>
                          <a:rPr lang="en-US" sz="2500" i="1">
                            <a:solidFill>
                              <a:srgbClr val="21455B"/>
                            </a:solidFill>
                            <a:latin typeface="Cambria Math" panose="02040503050406030204" pitchFamily="18" charset="0"/>
                            <a:ea typeface="Cambria Math" panose="02040503050406030204" pitchFamily="18" charset="0"/>
                            <a:sym typeface="Wingdings" panose="05000000000000000000" pitchFamily="2" charset="2"/>
                          </a:rPr>
                          <m:t>𝑗</m:t>
                        </m:r>
                      </m:sub>
                    </m:sSub>
                  </m:oMath>
                </a14:m>
                <a:r>
                  <a:rPr lang="en-US" sz="2500" dirty="0">
                    <a:solidFill>
                      <a:srgbClr val="21455B"/>
                    </a:solidFill>
                    <a:ea typeface="Cambria Math" panose="02040503050406030204" pitchFamily="18" charset="0"/>
                    <a:sym typeface="Wingdings" panose="05000000000000000000" pitchFamily="2" charset="2"/>
                  </a:rPr>
                  <a:t> is output of industry </a:t>
                </a:r>
                <a14:m>
                  <m:oMath xmlns:m="http://schemas.openxmlformats.org/officeDocument/2006/math">
                    <m: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t>𝑗</m:t>
                    </m:r>
                  </m:oMath>
                </a14:m>
                <a:endParaRPr lang="en-US" sz="2500" dirty="0">
                  <a:solidFill>
                    <a:srgbClr val="21455B"/>
                  </a:solidFill>
                  <a:ea typeface="Cambria Math" panose="02040503050406030204" pitchFamily="18" charset="0"/>
                  <a:sym typeface="Wingdings" panose="05000000000000000000" pitchFamily="2" charset="2"/>
                </a:endParaRPr>
              </a:p>
              <a:p>
                <a:pPr lvl="2" indent="0">
                  <a:buNone/>
                </a:pPr>
                <a14:m>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sym typeface="Wingdings" panose="05000000000000000000" pitchFamily="2" charset="2"/>
                      </a:rPr>
                      <m:t>𝑎</m:t>
                    </m:r>
                    <m:sSub>
                      <m:sSubPr>
                        <m:ctrlPr>
                          <a:rPr lang="en-US" sz="2500" i="1">
                            <a:solidFill>
                              <a:srgbClr val="21455B"/>
                            </a:solidFill>
                            <a:latin typeface="Cambria Math" panose="02040503050406030204" pitchFamily="18" charset="0"/>
                            <a:ea typeface="Cambria Math" panose="02040503050406030204" pitchFamily="18" charset="0"/>
                            <a:sym typeface="Wingdings" panose="05000000000000000000" pitchFamily="2" charset="2"/>
                          </a:rPr>
                        </m:ctrlPr>
                      </m:sSubPr>
                      <m:e>
                        <m:r>
                          <a:rPr lang="en-US" sz="2500" i="1">
                            <a:solidFill>
                              <a:srgbClr val="21455B"/>
                            </a:solidFill>
                            <a:latin typeface="Cambria Math" panose="02040503050406030204" pitchFamily="18" charset="0"/>
                            <a:ea typeface="Cambria Math" panose="02040503050406030204" pitchFamily="18" charset="0"/>
                            <a:sym typeface="Wingdings" panose="05000000000000000000" pitchFamily="2" charset="2"/>
                          </a:rPr>
                          <m:t>𝑦</m:t>
                        </m:r>
                      </m:e>
                      <m:sub>
                        <m:r>
                          <a:rPr lang="en-US" sz="2500" i="1">
                            <a:solidFill>
                              <a:srgbClr val="21455B"/>
                            </a:solidFill>
                            <a:latin typeface="Cambria Math" panose="02040503050406030204" pitchFamily="18" charset="0"/>
                            <a:ea typeface="Cambria Math" panose="02040503050406030204" pitchFamily="18" charset="0"/>
                            <a:sym typeface="Wingdings" panose="05000000000000000000" pitchFamily="2" charset="2"/>
                          </a:rPr>
                          <m:t>𝑗</m:t>
                        </m:r>
                      </m:sub>
                    </m:sSub>
                  </m:oMath>
                </a14:m>
                <a:r>
                  <a:rPr lang="en-US" sz="2500" dirty="0">
                    <a:solidFill>
                      <a:srgbClr val="21455B"/>
                    </a:solidFill>
                    <a:ea typeface="Cambria Math" panose="02040503050406030204" pitchFamily="18" charset="0"/>
                    <a:sym typeface="Wingdings" panose="05000000000000000000" pitchFamily="2" charset="2"/>
                  </a:rPr>
                  <a:t> is a production parameter</a:t>
                </a:r>
              </a:p>
              <a:p>
                <a:pPr lvl="2" indent="0">
                  <a:buNone/>
                </a:pPr>
                <a:endParaRPr lang="en-US" sz="2500" dirty="0">
                  <a:solidFill>
                    <a:srgbClr val="21455B"/>
                  </a:solidFill>
                  <a:ea typeface="Cambria Math" panose="02040503050406030204" pitchFamily="18" charset="0"/>
                  <a:sym typeface="Wingdings" panose="05000000000000000000" pitchFamily="2" charset="2"/>
                </a:endParaRPr>
              </a:p>
              <a:p>
                <a:pPr lvl="2" indent="0">
                  <a:buNone/>
                </a:pPr>
                <a:r>
                  <a:rPr lang="en-US" sz="2500" dirty="0">
                    <a:solidFill>
                      <a:srgbClr val="21455B"/>
                    </a:solidFill>
                    <a:ea typeface="Cambria Math" panose="02040503050406030204" pitchFamily="18" charset="0"/>
                    <a:sym typeface="Wingdings" panose="05000000000000000000" pitchFamily="2" charset="2"/>
                  </a:rPr>
                  <a:t>Similarly,  each intermediate input is used in fixed proportions </a:t>
                </a:r>
              </a:p>
              <a:p>
                <a:pPr lvl="2" indent="0">
                  <a:buNone/>
                </a:pPr>
                <a14:m>
                  <m:oMathPara xmlns:m="http://schemas.openxmlformats.org/officeDocument/2006/math">
                    <m:oMathParaPr>
                      <m:jc m:val="centerGroup"/>
                    </m:oMathParaPr>
                    <m:oMath xmlns:m="http://schemas.openxmlformats.org/officeDocument/2006/math">
                      <m:sSub>
                        <m:sSubPr>
                          <m:ctrlPr>
                            <a:rPr lang="en-US" sz="2500" i="1">
                              <a:solidFill>
                                <a:srgbClr val="21455B"/>
                              </a:solidFill>
                              <a:latin typeface="Cambria Math" panose="02040503050406030204" pitchFamily="18" charset="0"/>
                              <a:ea typeface="Cambria Math" panose="02040503050406030204" pitchFamily="18" charset="0"/>
                              <a:sym typeface="Wingdings" panose="05000000000000000000" pitchFamily="2" charset="2"/>
                            </a:rPr>
                          </m:ctrlPr>
                        </m:sSubPr>
                        <m:e>
                          <m: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t>𝑋</m:t>
                          </m:r>
                        </m:e>
                        <m:sub>
                          <m: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t>𝑖</m:t>
                          </m:r>
                          <m: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t>,</m:t>
                          </m:r>
                          <m:r>
                            <a:rPr lang="en-US" sz="2500" i="1">
                              <a:solidFill>
                                <a:srgbClr val="21455B"/>
                              </a:solidFill>
                              <a:latin typeface="Cambria Math" panose="02040503050406030204" pitchFamily="18" charset="0"/>
                              <a:ea typeface="Cambria Math" panose="02040503050406030204" pitchFamily="18" charset="0"/>
                              <a:sym typeface="Wingdings" panose="05000000000000000000" pitchFamily="2" charset="2"/>
                            </a:rPr>
                            <m:t>𝑗</m:t>
                          </m:r>
                        </m:sub>
                      </m:sSub>
                      <m:r>
                        <a:rPr lang="en-US" sz="2500" i="1">
                          <a:solidFill>
                            <a:srgbClr val="21455B"/>
                          </a:solidFill>
                          <a:latin typeface="Cambria Math" panose="02040503050406030204" pitchFamily="18" charset="0"/>
                          <a:ea typeface="Cambria Math" panose="02040503050406030204" pitchFamily="18" charset="0"/>
                          <a:sym typeface="Wingdings" panose="05000000000000000000" pitchFamily="2" charset="2"/>
                        </a:rPr>
                        <m:t>=</m:t>
                      </m:r>
                      <m:r>
                        <a:rPr lang="en-US" sz="2500" i="1">
                          <a:solidFill>
                            <a:srgbClr val="21455B"/>
                          </a:solidFill>
                          <a:latin typeface="Cambria Math" panose="02040503050406030204" pitchFamily="18" charset="0"/>
                          <a:ea typeface="Cambria Math" panose="02040503050406030204" pitchFamily="18" charset="0"/>
                          <a:sym typeface="Wingdings" panose="05000000000000000000" pitchFamily="2" charset="2"/>
                        </a:rPr>
                        <m:t>𝑎</m:t>
                      </m:r>
                      <m:sSub>
                        <m:sSubPr>
                          <m:ctrlPr>
                            <a:rPr lang="en-US" sz="2500" i="1">
                              <a:solidFill>
                                <a:srgbClr val="21455B"/>
                              </a:solidFill>
                              <a:latin typeface="Cambria Math" panose="02040503050406030204" pitchFamily="18" charset="0"/>
                              <a:ea typeface="Cambria Math" panose="02040503050406030204" pitchFamily="18" charset="0"/>
                              <a:sym typeface="Wingdings" panose="05000000000000000000" pitchFamily="2" charset="2"/>
                            </a:rPr>
                          </m:ctrlPr>
                        </m:sSubPr>
                        <m:e>
                          <m: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t>𝑥</m:t>
                          </m:r>
                        </m:e>
                        <m:sub>
                          <m: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t>𝑖</m:t>
                          </m:r>
                          <m: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t>,</m:t>
                          </m:r>
                          <m: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t>𝑗</m:t>
                          </m:r>
                        </m:sub>
                      </m:sSub>
                      <m:r>
                        <a:rPr lang="en-US" sz="2500" i="1">
                          <a:solidFill>
                            <a:srgbClr val="21455B"/>
                          </a:solidFill>
                          <a:latin typeface="Cambria Math" panose="02040503050406030204" pitchFamily="18" charset="0"/>
                          <a:ea typeface="Cambria Math" panose="02040503050406030204" pitchFamily="18" charset="0"/>
                          <a:sym typeface="Wingdings" panose="05000000000000000000" pitchFamily="2" charset="2"/>
                        </a:rPr>
                        <m:t>∙</m:t>
                      </m:r>
                      <m:sSub>
                        <m:sSubPr>
                          <m:ctrlPr>
                            <a:rPr lang="en-US" sz="2500" i="1">
                              <a:solidFill>
                                <a:srgbClr val="21455B"/>
                              </a:solidFill>
                              <a:latin typeface="Cambria Math" panose="02040503050406030204" pitchFamily="18" charset="0"/>
                              <a:ea typeface="Cambria Math" panose="02040503050406030204" pitchFamily="18" charset="0"/>
                              <a:sym typeface="Wingdings" panose="05000000000000000000" pitchFamily="2" charset="2"/>
                            </a:rPr>
                          </m:ctrlPr>
                        </m:sSubPr>
                        <m:e>
                          <m:r>
                            <a:rPr lang="en-US" sz="2500" i="1">
                              <a:solidFill>
                                <a:srgbClr val="21455B"/>
                              </a:solidFill>
                              <a:latin typeface="Cambria Math" panose="02040503050406030204" pitchFamily="18" charset="0"/>
                              <a:ea typeface="Cambria Math" panose="02040503050406030204" pitchFamily="18" charset="0"/>
                              <a:sym typeface="Wingdings" panose="05000000000000000000" pitchFamily="2" charset="2"/>
                            </a:rPr>
                            <m:t>𝑍</m:t>
                          </m:r>
                        </m:e>
                        <m:sub>
                          <m:r>
                            <a:rPr lang="en-US" sz="2500" i="1">
                              <a:solidFill>
                                <a:srgbClr val="21455B"/>
                              </a:solidFill>
                              <a:latin typeface="Cambria Math" panose="02040503050406030204" pitchFamily="18" charset="0"/>
                              <a:ea typeface="Cambria Math" panose="02040503050406030204" pitchFamily="18" charset="0"/>
                              <a:sym typeface="Wingdings" panose="05000000000000000000" pitchFamily="2" charset="2"/>
                            </a:rPr>
                            <m:t>𝑗</m:t>
                          </m:r>
                        </m:sub>
                      </m:sSub>
                    </m:oMath>
                  </m:oMathPara>
                </a14:m>
                <a:endParaRPr lang="en-US" sz="2500" dirty="0">
                  <a:solidFill>
                    <a:srgbClr val="21455B"/>
                  </a:solidFill>
                  <a:ea typeface="Cambria Math" panose="02040503050406030204" pitchFamily="18" charset="0"/>
                </a:endParaRPr>
              </a:p>
              <a:p>
                <a:pPr lvl="2" indent="0">
                  <a:buNone/>
                </a:pPr>
                <a:endParaRPr lang="en-US" sz="2500" dirty="0">
                  <a:solidFill>
                    <a:srgbClr val="21455B"/>
                  </a:solidFill>
                  <a:ea typeface="Cambria Math" panose="02040503050406030204" pitchFamily="18" charset="0"/>
                </a:endParaRPr>
              </a:p>
              <a:p>
                <a:pPr lvl="2" indent="0">
                  <a:buNone/>
                </a:pPr>
                <a:r>
                  <a:rPr lang="en-US" sz="2500" dirty="0">
                    <a:solidFill>
                      <a:srgbClr val="21455B"/>
                    </a:solidFill>
                    <a:ea typeface="Cambria Math" panose="02040503050406030204" pitchFamily="18" charset="0"/>
                  </a:rPr>
                  <a:t>With perfect competition, the price of output is</a:t>
                </a:r>
                <a:r>
                  <a:rPr lang="en-US" sz="2500" dirty="0">
                    <a:solidFill>
                      <a:srgbClr val="21455B"/>
                    </a:solidFill>
                    <a:ea typeface="Cambria Math" panose="02040503050406030204" pitchFamily="18" charset="0"/>
                    <a:sym typeface="Wingdings" panose="05000000000000000000" pitchFamily="2" charset="2"/>
                  </a:rPr>
                  <a:t> </a:t>
                </a:r>
                <a:endParaRPr lang="en-US" sz="2500" i="1" dirty="0">
                  <a:solidFill>
                    <a:srgbClr val="21455B"/>
                  </a:solidFill>
                  <a:latin typeface="Cambria Math" panose="02040503050406030204" pitchFamily="18" charset="0"/>
                  <a:ea typeface="Cambria Math" panose="02040503050406030204" pitchFamily="18" charset="0"/>
                  <a:sym typeface="Wingdings" panose="05000000000000000000" pitchFamily="2" charset="2"/>
                </a:endParaRPr>
              </a:p>
              <a:p>
                <a:pPr lvl="2" indent="0">
                  <a:buNone/>
                </a:pPr>
                <a14:m>
                  <m:oMathPara xmlns:m="http://schemas.openxmlformats.org/officeDocument/2006/math">
                    <m:oMathParaPr>
                      <m:jc m:val="centerGroup"/>
                    </m:oMathParaPr>
                    <m:oMath xmlns:m="http://schemas.openxmlformats.org/officeDocument/2006/math">
                      <m:sSub>
                        <m:sSubPr>
                          <m:ctrlPr>
                            <a:rPr lang="en-US" sz="2500" i="1">
                              <a:solidFill>
                                <a:srgbClr val="21455B"/>
                              </a:solidFill>
                              <a:latin typeface="Cambria Math" panose="02040503050406030204" pitchFamily="18" charset="0"/>
                              <a:ea typeface="Cambria Math" panose="02040503050406030204" pitchFamily="18" charset="0"/>
                              <a:sym typeface="Wingdings" panose="05000000000000000000" pitchFamily="2" charset="2"/>
                            </a:rPr>
                          </m:ctrlPr>
                        </m:sSubPr>
                        <m:e>
                          <m: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t>𝑝𝑧</m:t>
                          </m:r>
                        </m:e>
                        <m:sub>
                          <m:r>
                            <a:rPr lang="en-US" sz="2500" i="1">
                              <a:solidFill>
                                <a:srgbClr val="21455B"/>
                              </a:solidFill>
                              <a:latin typeface="Cambria Math" panose="02040503050406030204" pitchFamily="18" charset="0"/>
                              <a:ea typeface="Cambria Math" panose="02040503050406030204" pitchFamily="18" charset="0"/>
                              <a:sym typeface="Wingdings" panose="05000000000000000000" pitchFamily="2" charset="2"/>
                            </a:rPr>
                            <m:t>𝑗</m:t>
                          </m:r>
                        </m:sub>
                      </m:sSub>
                      <m:r>
                        <a:rPr lang="en-US" sz="2500" i="1">
                          <a:solidFill>
                            <a:srgbClr val="21455B"/>
                          </a:solidFill>
                          <a:latin typeface="Cambria Math" panose="02040503050406030204" pitchFamily="18" charset="0"/>
                          <a:ea typeface="Cambria Math" panose="02040503050406030204" pitchFamily="18" charset="0"/>
                          <a:sym typeface="Wingdings" panose="05000000000000000000" pitchFamily="2" charset="2"/>
                        </a:rPr>
                        <m:t>=</m:t>
                      </m:r>
                      <m:r>
                        <a:rPr lang="en-US" sz="2500" i="1">
                          <a:solidFill>
                            <a:srgbClr val="21455B"/>
                          </a:solidFill>
                          <a:latin typeface="Cambria Math" panose="02040503050406030204" pitchFamily="18" charset="0"/>
                          <a:ea typeface="Cambria Math" panose="02040503050406030204" pitchFamily="18" charset="0"/>
                          <a:sym typeface="Wingdings" panose="05000000000000000000" pitchFamily="2" charset="2"/>
                        </a:rPr>
                        <m:t>𝑎</m:t>
                      </m:r>
                      <m:sSub>
                        <m:sSubPr>
                          <m:ctrlPr>
                            <a:rPr lang="en-US" sz="2500" i="1">
                              <a:solidFill>
                                <a:srgbClr val="21455B"/>
                              </a:solidFill>
                              <a:latin typeface="Cambria Math" panose="02040503050406030204" pitchFamily="18" charset="0"/>
                              <a:ea typeface="Cambria Math" panose="02040503050406030204" pitchFamily="18" charset="0"/>
                              <a:sym typeface="Wingdings" panose="05000000000000000000" pitchFamily="2" charset="2"/>
                            </a:rPr>
                          </m:ctrlPr>
                        </m:sSubPr>
                        <m:e>
                          <m:r>
                            <a:rPr lang="en-US" sz="2500" i="1">
                              <a:solidFill>
                                <a:srgbClr val="21455B"/>
                              </a:solidFill>
                              <a:latin typeface="Cambria Math" panose="02040503050406030204" pitchFamily="18" charset="0"/>
                              <a:ea typeface="Cambria Math" panose="02040503050406030204" pitchFamily="18" charset="0"/>
                              <a:sym typeface="Wingdings" panose="05000000000000000000" pitchFamily="2" charset="2"/>
                            </a:rPr>
                            <m:t>𝑦</m:t>
                          </m:r>
                        </m:e>
                        <m:sub>
                          <m:r>
                            <a:rPr lang="en-US" sz="2500" i="1">
                              <a:solidFill>
                                <a:srgbClr val="21455B"/>
                              </a:solidFill>
                              <a:latin typeface="Cambria Math" panose="02040503050406030204" pitchFamily="18" charset="0"/>
                              <a:ea typeface="Cambria Math" panose="02040503050406030204" pitchFamily="18" charset="0"/>
                              <a:sym typeface="Wingdings" panose="05000000000000000000" pitchFamily="2" charset="2"/>
                            </a:rPr>
                            <m:t>𝑗</m:t>
                          </m:r>
                        </m:sub>
                      </m:sSub>
                      <m:r>
                        <a:rPr lang="en-US" sz="2500" i="1">
                          <a:solidFill>
                            <a:srgbClr val="21455B"/>
                          </a:solidFill>
                          <a:latin typeface="Cambria Math" panose="02040503050406030204" pitchFamily="18" charset="0"/>
                          <a:ea typeface="Cambria Math" panose="02040503050406030204" pitchFamily="18" charset="0"/>
                          <a:sym typeface="Wingdings" panose="05000000000000000000" pitchFamily="2" charset="2"/>
                        </a:rPr>
                        <m:t>∙</m:t>
                      </m:r>
                      <m: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t>𝑝</m:t>
                      </m:r>
                      <m:sSub>
                        <m:sSubPr>
                          <m:ctrlP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ctrlPr>
                        </m:sSubPr>
                        <m:e>
                          <m: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t>𝑦</m:t>
                          </m:r>
                        </m:e>
                        <m:sub>
                          <m: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t>𝑗</m:t>
                          </m:r>
                        </m:sub>
                      </m:sSub>
                      <m: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t>+</m:t>
                      </m:r>
                      <m:nary>
                        <m:naryPr>
                          <m:chr m:val="∑"/>
                          <m:supHide m:val="on"/>
                          <m:ctrlP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ctrlPr>
                        </m:naryPr>
                        <m:sub>
                          <m:r>
                            <m:rPr>
                              <m:brk m:alnAt="7"/>
                            </m:rP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t>𝑖</m:t>
                          </m:r>
                        </m:sub>
                        <m:sup/>
                        <m:e>
                          <m:r>
                            <a:rPr lang="en-US" sz="2500" i="1">
                              <a:solidFill>
                                <a:srgbClr val="21455B"/>
                              </a:solidFill>
                              <a:latin typeface="Cambria Math" panose="02040503050406030204" pitchFamily="18" charset="0"/>
                              <a:ea typeface="Cambria Math" panose="02040503050406030204" pitchFamily="18" charset="0"/>
                              <a:sym typeface="Wingdings" panose="05000000000000000000" pitchFamily="2" charset="2"/>
                            </a:rPr>
                            <m:t>𝑎</m:t>
                          </m:r>
                          <m:sSub>
                            <m:sSubPr>
                              <m:ctrlPr>
                                <a:rPr lang="en-US" sz="2500" i="1">
                                  <a:solidFill>
                                    <a:srgbClr val="21455B"/>
                                  </a:solidFill>
                                  <a:latin typeface="Cambria Math" panose="02040503050406030204" pitchFamily="18" charset="0"/>
                                  <a:ea typeface="Cambria Math" panose="02040503050406030204" pitchFamily="18" charset="0"/>
                                  <a:sym typeface="Wingdings" panose="05000000000000000000" pitchFamily="2" charset="2"/>
                                </a:rPr>
                              </m:ctrlPr>
                            </m:sSubPr>
                            <m:e>
                              <m:r>
                                <a:rPr lang="en-US" sz="2500" i="1">
                                  <a:solidFill>
                                    <a:srgbClr val="21455B"/>
                                  </a:solidFill>
                                  <a:latin typeface="Cambria Math" panose="02040503050406030204" pitchFamily="18" charset="0"/>
                                  <a:ea typeface="Cambria Math" panose="02040503050406030204" pitchFamily="18" charset="0"/>
                                  <a:sym typeface="Wingdings" panose="05000000000000000000" pitchFamily="2" charset="2"/>
                                </a:rPr>
                                <m:t>𝑥</m:t>
                              </m:r>
                            </m:e>
                            <m:sub>
                              <m:r>
                                <a:rPr lang="en-US" sz="2500" i="1">
                                  <a:solidFill>
                                    <a:srgbClr val="21455B"/>
                                  </a:solidFill>
                                  <a:latin typeface="Cambria Math" panose="02040503050406030204" pitchFamily="18" charset="0"/>
                                  <a:ea typeface="Cambria Math" panose="02040503050406030204" pitchFamily="18" charset="0"/>
                                  <a:sym typeface="Wingdings" panose="05000000000000000000" pitchFamily="2" charset="2"/>
                                </a:rPr>
                                <m:t>𝑖</m:t>
                              </m:r>
                              <m:r>
                                <a:rPr lang="en-US" sz="2500" i="1">
                                  <a:solidFill>
                                    <a:srgbClr val="21455B"/>
                                  </a:solidFill>
                                  <a:latin typeface="Cambria Math" panose="02040503050406030204" pitchFamily="18" charset="0"/>
                                  <a:ea typeface="Cambria Math" panose="02040503050406030204" pitchFamily="18" charset="0"/>
                                  <a:sym typeface="Wingdings" panose="05000000000000000000" pitchFamily="2" charset="2"/>
                                </a:rPr>
                                <m:t>,</m:t>
                              </m:r>
                              <m:r>
                                <a:rPr lang="en-US" sz="2500" i="1">
                                  <a:solidFill>
                                    <a:srgbClr val="21455B"/>
                                  </a:solidFill>
                                  <a:latin typeface="Cambria Math" panose="02040503050406030204" pitchFamily="18" charset="0"/>
                                  <a:ea typeface="Cambria Math" panose="02040503050406030204" pitchFamily="18" charset="0"/>
                                  <a:sym typeface="Wingdings" panose="05000000000000000000" pitchFamily="2" charset="2"/>
                                </a:rPr>
                                <m:t>𝑗</m:t>
                              </m:r>
                            </m:sub>
                          </m:sSub>
                          <m: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t> ∙</m:t>
                          </m:r>
                          <m: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t>𝑝</m:t>
                          </m:r>
                          <m:sSub>
                            <m:sSubPr>
                              <m:ctrlP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ctrlPr>
                            </m:sSubPr>
                            <m:e>
                              <m: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t>𝑞</m:t>
                              </m:r>
                            </m:e>
                            <m:sub>
                              <m:r>
                                <a:rPr lang="en-US" sz="2500" b="0" i="1" smtClean="0">
                                  <a:solidFill>
                                    <a:srgbClr val="21455B"/>
                                  </a:solidFill>
                                  <a:latin typeface="Cambria Math" panose="02040503050406030204" pitchFamily="18" charset="0"/>
                                  <a:ea typeface="Cambria Math" panose="02040503050406030204" pitchFamily="18" charset="0"/>
                                  <a:sym typeface="Wingdings" panose="05000000000000000000" pitchFamily="2" charset="2"/>
                                </a:rPr>
                                <m:t>𝑖</m:t>
                              </m:r>
                            </m:sub>
                          </m:sSub>
                        </m:e>
                      </m:nary>
                    </m:oMath>
                  </m:oMathPara>
                </a14:m>
                <a:endParaRPr lang="en-US" sz="2500" dirty="0">
                  <a:solidFill>
                    <a:srgbClr val="21455B"/>
                  </a:solidFill>
                  <a:ea typeface="Cambria Math" panose="02040503050406030204" pitchFamily="18" charset="0"/>
                </a:endParaRPr>
              </a:p>
              <a:p>
                <a:pPr lvl="2" indent="0">
                  <a:buNone/>
                </a:pPr>
                <a:r>
                  <a:rPr lang="en-US" sz="2500" dirty="0">
                    <a:solidFill>
                      <a:srgbClr val="21455B"/>
                    </a:solidFill>
                    <a:ea typeface="Cambria Math" panose="02040503050406030204" pitchFamily="18" charset="0"/>
                  </a:rPr>
                  <a:t> </a:t>
                </a:r>
              </a:p>
              <a:p>
                <a:pPr lvl="2" indent="0">
                  <a:buNone/>
                </a:pPr>
                <a:endParaRPr lang="en-US" sz="2500" dirty="0">
                  <a:solidFill>
                    <a:srgbClr val="21455B"/>
                  </a:solidFill>
                  <a:ea typeface="Cambria Math" panose="02040503050406030204" pitchFamily="18" charset="0"/>
                </a:endParaRPr>
              </a:p>
              <a:p>
                <a:pPr lvl="2" indent="0">
                  <a:buNone/>
                </a:pPr>
                <a:endParaRPr lang="en-US" sz="2500" dirty="0">
                  <a:solidFill>
                    <a:srgbClr val="21455B"/>
                  </a:solidFill>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2"/>
              </p:nvPr>
            </p:nvSpPr>
            <p:spPr>
              <a:xfrm>
                <a:off x="163286" y="914400"/>
                <a:ext cx="8675914" cy="4876800"/>
              </a:xfrm>
              <a:blipFill>
                <a:blip r:embed="rId2"/>
                <a:stretch>
                  <a:fillRect t="-875" b="-19500"/>
                </a:stretch>
              </a:blipFill>
            </p:spPr>
            <p:txBody>
              <a:bodyPr/>
              <a:lstStyle/>
              <a:p>
                <a:r>
                  <a:rPr lang="en-US">
                    <a:noFill/>
                  </a:rPr>
                  <a:t> </a:t>
                </a:r>
              </a:p>
            </p:txBody>
          </p:sp>
        </mc:Fallback>
      </mc:AlternateContent>
      <p:cxnSp>
        <p:nvCxnSpPr>
          <p:cNvPr id="5" name="Straight Connector 4"/>
          <p:cNvCxnSpPr/>
          <p:nvPr/>
        </p:nvCxnSpPr>
        <p:spPr>
          <a:xfrm>
            <a:off x="0" y="9144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162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31750"/>
            <a:ext cx="8496300" cy="80645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Production function</a:t>
            </a:r>
          </a:p>
        </p:txBody>
      </p:sp>
      <mc:AlternateContent xmlns:mc="http://schemas.openxmlformats.org/markup-compatibility/2006" xmlns:a14="http://schemas.microsoft.com/office/drawing/2010/main">
        <mc:Choice Requires="a14">
          <p:sp>
            <p:nvSpPr>
              <p:cNvPr id="7" name="Content Placeholder 6"/>
              <p:cNvSpPr>
                <a:spLocks noGrp="1"/>
              </p:cNvSpPr>
              <p:nvPr>
                <p:ph sz="quarter" idx="12"/>
              </p:nvPr>
            </p:nvSpPr>
            <p:spPr>
              <a:xfrm>
                <a:off x="128337" y="838200"/>
                <a:ext cx="8991600" cy="5525289"/>
              </a:xfrm>
            </p:spPr>
            <p:txBody>
              <a:bodyPr>
                <a:noAutofit/>
              </a:bodyPr>
              <a:lstStyle/>
              <a:p>
                <a:pPr marL="819150" lvl="2" indent="-457200">
                  <a:buFont typeface="Arial" charset="0"/>
                  <a:buChar char="•"/>
                </a:pPr>
                <a:r>
                  <a:rPr lang="en-US" sz="2500" dirty="0">
                    <a:solidFill>
                      <a:srgbClr val="21455B"/>
                    </a:solidFill>
                  </a:rPr>
                  <a:t>Simple CGE model uses a Cobb-Douglas production function</a:t>
                </a:r>
                <a:r>
                  <a:rPr lang="en-US" sz="2500" dirty="0">
                    <a:solidFill>
                      <a:srgbClr val="21455B"/>
                    </a:solidFill>
                    <a:ea typeface="Cambria Math" panose="02040503050406030204" pitchFamily="18" charset="0"/>
                  </a:rPr>
                  <a:t> (</a:t>
                </a:r>
                <a14:m>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𝛽</m:t>
                    </m:r>
                  </m:oMath>
                </a14:m>
                <a:r>
                  <a:rPr lang="en-US" sz="2500" dirty="0">
                    <a:solidFill>
                      <a:srgbClr val="21455B"/>
                    </a:solidFill>
                  </a:rPr>
                  <a:t> is the income share of capital)</a:t>
                </a:r>
              </a:p>
              <a:p>
                <a:pPr lvl="2" indent="0">
                  <a:buNone/>
                </a:pPr>
                <a14:m>
                  <m:oMathPara xmlns:m="http://schemas.openxmlformats.org/officeDocument/2006/math">
                    <m:oMathParaPr>
                      <m:jc m:val="centerGroup"/>
                    </m:oMathParaPr>
                    <m:oMath xmlns:m="http://schemas.openxmlformats.org/officeDocument/2006/math">
                      <m:r>
                        <a:rPr lang="en-US" sz="2500" b="0" i="1" smtClean="0">
                          <a:solidFill>
                            <a:srgbClr val="21455B"/>
                          </a:solidFill>
                          <a:latin typeface="Cambria Math" panose="02040503050406030204" pitchFamily="18" charset="0"/>
                          <a:ea typeface="Cambria Math" panose="02040503050406030204" pitchFamily="18" charset="0"/>
                        </a:rPr>
                        <m:t>𝑌</m:t>
                      </m:r>
                      <m:r>
                        <a:rPr lang="en-US" sz="250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𝑏</m:t>
                      </m:r>
                      <m:sSup>
                        <m:sSupPr>
                          <m:ctrlPr>
                            <a:rPr lang="en-US" sz="2500" b="0" i="1" smtClean="0">
                              <a:solidFill>
                                <a:srgbClr val="21455B"/>
                              </a:solidFill>
                              <a:latin typeface="Cambria Math" panose="02040503050406030204" pitchFamily="18" charset="0"/>
                              <a:ea typeface="Cambria Math" panose="02040503050406030204" pitchFamily="18" charset="0"/>
                            </a:rPr>
                          </m:ctrlPr>
                        </m:sSupPr>
                        <m:e>
                          <m:r>
                            <a:rPr lang="en-US" sz="2500" b="0" i="1" smtClean="0">
                              <a:solidFill>
                                <a:srgbClr val="21455B"/>
                              </a:solidFill>
                              <a:latin typeface="Cambria Math" panose="02040503050406030204" pitchFamily="18" charset="0"/>
                              <a:ea typeface="Cambria Math" panose="02040503050406030204" pitchFamily="18" charset="0"/>
                            </a:rPr>
                            <m:t>𝐾</m:t>
                          </m:r>
                        </m:e>
                        <m:sup>
                          <m:r>
                            <a:rPr lang="en-US" sz="2500" b="0" i="1" smtClean="0">
                              <a:solidFill>
                                <a:srgbClr val="21455B"/>
                              </a:solidFill>
                              <a:latin typeface="Cambria Math" panose="02040503050406030204" pitchFamily="18" charset="0"/>
                              <a:ea typeface="Cambria Math" panose="02040503050406030204" pitchFamily="18" charset="0"/>
                            </a:rPr>
                            <m:t>𝛽</m:t>
                          </m:r>
                        </m:sup>
                      </m:sSup>
                      <m:sSup>
                        <m:sSupPr>
                          <m:ctrlPr>
                            <a:rPr lang="en-US" sz="2500" i="1">
                              <a:solidFill>
                                <a:srgbClr val="21455B"/>
                              </a:solidFill>
                              <a:latin typeface="Cambria Math" panose="02040503050406030204" pitchFamily="18" charset="0"/>
                              <a:ea typeface="Cambria Math" panose="02040503050406030204" pitchFamily="18" charset="0"/>
                            </a:rPr>
                          </m:ctrlPr>
                        </m:sSupPr>
                        <m:e>
                          <m:r>
                            <a:rPr lang="en-US" sz="2500" b="0" i="1" smtClean="0">
                              <a:solidFill>
                                <a:srgbClr val="21455B"/>
                              </a:solidFill>
                              <a:latin typeface="Cambria Math" panose="02040503050406030204" pitchFamily="18" charset="0"/>
                              <a:ea typeface="Cambria Math" panose="02040503050406030204" pitchFamily="18" charset="0"/>
                            </a:rPr>
                            <m:t>𝐿</m:t>
                          </m:r>
                        </m:e>
                        <m:sup>
                          <m:r>
                            <a:rPr lang="en-US" sz="2500" b="0" i="1" smtClean="0">
                              <a:solidFill>
                                <a:srgbClr val="21455B"/>
                              </a:solidFill>
                              <a:latin typeface="Cambria Math" panose="02040503050406030204" pitchFamily="18" charset="0"/>
                              <a:ea typeface="Cambria Math" panose="02040503050406030204" pitchFamily="18" charset="0"/>
                            </a:rPr>
                            <m:t>1−</m:t>
                          </m:r>
                          <m:r>
                            <a:rPr lang="en-US" sz="2500" i="1">
                              <a:solidFill>
                                <a:srgbClr val="21455B"/>
                              </a:solidFill>
                              <a:latin typeface="Cambria Math" panose="02040503050406030204" pitchFamily="18" charset="0"/>
                              <a:ea typeface="Cambria Math" panose="02040503050406030204" pitchFamily="18" charset="0"/>
                            </a:rPr>
                            <m:t>𝛽</m:t>
                          </m:r>
                        </m:sup>
                      </m:sSup>
                    </m:oMath>
                  </m:oMathPara>
                </a14:m>
                <a:endParaRPr lang="en-US" sz="2500" dirty="0">
                  <a:solidFill>
                    <a:srgbClr val="21455B"/>
                  </a:solidFill>
                </a:endParaRPr>
              </a:p>
              <a:p>
                <a:pPr marL="819150" lvl="2" indent="-457200">
                  <a:buFont typeface="Arial" charset="0"/>
                  <a:buChar char="•"/>
                </a:pPr>
                <a:r>
                  <a:rPr lang="en-US" sz="2500" dirty="0">
                    <a:solidFill>
                      <a:srgbClr val="21455B"/>
                    </a:solidFill>
                  </a:rPr>
                  <a:t>Standard CGE models generally use a Constant Elasticity of Substitution (CES) function (</a:t>
                </a:r>
                <a14:m>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𝜎</m:t>
                    </m:r>
                  </m:oMath>
                </a14:m>
                <a:r>
                  <a:rPr lang="en-US" sz="2500" dirty="0">
                    <a:solidFill>
                      <a:srgbClr val="21455B"/>
                    </a:solidFill>
                  </a:rPr>
                  <a:t> is the elasticity of substitution</a:t>
                </a:r>
                <a:r>
                  <a:rPr lang="en-US" sz="2500" dirty="0">
                    <a:solidFill>
                      <a:srgbClr val="21455B"/>
                    </a:solidFill>
                    <a:sym typeface="Wingdings" panose="05000000000000000000" pitchFamily="2" charset="2"/>
                  </a:rPr>
                  <a:t> higher, more substitutable</a:t>
                </a:r>
                <a:r>
                  <a:rPr lang="en-US" sz="2500" dirty="0">
                    <a:solidFill>
                      <a:srgbClr val="21455B"/>
                    </a:solidFill>
                  </a:rPr>
                  <a:t>)</a:t>
                </a:r>
              </a:p>
              <a:p>
                <a:pPr lvl="2" indent="0">
                  <a:buNone/>
                </a:pPr>
                <a14:m>
                  <m:oMathPara xmlns:m="http://schemas.openxmlformats.org/officeDocument/2006/math">
                    <m:oMathParaPr>
                      <m:jc m:val="centerGroup"/>
                    </m:oMathParaPr>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𝑌</m:t>
                      </m:r>
                      <m:r>
                        <a:rPr lang="en-US" sz="2500" i="1">
                          <a:solidFill>
                            <a:srgbClr val="21455B"/>
                          </a:solidFill>
                          <a:latin typeface="Cambria Math" panose="02040503050406030204" pitchFamily="18" charset="0"/>
                          <a:ea typeface="Cambria Math" panose="02040503050406030204" pitchFamily="18" charset="0"/>
                        </a:rPr>
                        <m:t>=</m:t>
                      </m:r>
                      <m:sSup>
                        <m:sSupPr>
                          <m:ctrlPr>
                            <a:rPr lang="en-US" sz="2500" i="1" smtClean="0">
                              <a:solidFill>
                                <a:srgbClr val="21455B"/>
                              </a:solidFill>
                              <a:latin typeface="Cambria Math" panose="02040503050406030204" pitchFamily="18" charset="0"/>
                              <a:ea typeface="Cambria Math" panose="02040503050406030204" pitchFamily="18" charset="0"/>
                            </a:rPr>
                          </m:ctrlPr>
                        </m:sSupPr>
                        <m:e>
                          <m:d>
                            <m:dPr>
                              <m:begChr m:val="["/>
                              <m:endChr m:val="]"/>
                              <m:ctrlPr>
                                <a:rPr lang="en-US" sz="2500" i="1">
                                  <a:solidFill>
                                    <a:srgbClr val="21455B"/>
                                  </a:solidFill>
                                  <a:latin typeface="Cambria Math" panose="02040503050406030204" pitchFamily="18" charset="0"/>
                                  <a:ea typeface="Cambria Math" panose="02040503050406030204" pitchFamily="18" charset="0"/>
                                </a:rPr>
                              </m:ctrlPr>
                            </m:dPr>
                            <m:e>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𝐾</m:t>
                                          </m:r>
                                        </m:sub>
                                      </m:sSub>
                                      <m:r>
                                        <a:rPr lang="en-US" sz="2500" i="1">
                                          <a:solidFill>
                                            <a:srgbClr val="21455B"/>
                                          </a:solidFill>
                                          <a:latin typeface="Cambria Math" panose="02040503050406030204" pitchFamily="18" charset="0"/>
                                          <a:ea typeface="Cambria Math" panose="02040503050406030204" pitchFamily="18" charset="0"/>
                                        </a:rPr>
                                        <m:t>𝐾</m:t>
                                      </m:r>
                                    </m:e>
                                  </m:d>
                                </m:e>
                                <m:sup>
                                  <m:r>
                                    <a:rPr lang="en-US" sz="2500" i="1">
                                      <a:solidFill>
                                        <a:srgbClr val="21455B"/>
                                      </a:solidFill>
                                      <a:latin typeface="Cambria Math" panose="02040503050406030204" pitchFamily="18" charset="0"/>
                                      <a:ea typeface="Cambria Math" panose="02040503050406030204" pitchFamily="18" charset="0"/>
                                    </a:rPr>
                                    <m:t>𝜌</m:t>
                                  </m:r>
                                </m:sup>
                              </m:sSup>
                              <m:r>
                                <a:rPr lang="en-US" sz="2500" i="1">
                                  <a:solidFill>
                                    <a:srgbClr val="21455B"/>
                                  </a:solidFill>
                                  <a:latin typeface="Cambria Math" panose="02040503050406030204" pitchFamily="18" charset="0"/>
                                  <a:ea typeface="Cambria Math" panose="02040503050406030204" pitchFamily="18" charset="0"/>
                                </a:rPr>
                                <m:t>+</m:t>
                              </m:r>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smtClean="0">
                                          <a:solidFill>
                                            <a:srgbClr val="21455B"/>
                                          </a:solidFill>
                                          <a:latin typeface="Cambria Math" panose="02040503050406030204" pitchFamily="18" charset="0"/>
                                          <a:ea typeface="Cambria Math" panose="02040503050406030204" pitchFamily="18" charset="0"/>
                                        </a:rPr>
                                      </m:ctrlPr>
                                    </m:dPr>
                                    <m:e>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𝐿</m:t>
                                          </m:r>
                                        </m:sub>
                                      </m:sSub>
                                      <m:r>
                                        <a:rPr lang="en-US" sz="2500" i="1">
                                          <a:solidFill>
                                            <a:srgbClr val="21455B"/>
                                          </a:solidFill>
                                          <a:latin typeface="Cambria Math" panose="02040503050406030204" pitchFamily="18" charset="0"/>
                                          <a:ea typeface="Cambria Math" panose="02040503050406030204" pitchFamily="18" charset="0"/>
                                        </a:rPr>
                                        <m:t>𝐿</m:t>
                                      </m:r>
                                    </m:e>
                                  </m:d>
                                </m:e>
                                <m:sup>
                                  <m:r>
                                    <a:rPr lang="en-US" sz="2500" i="1">
                                      <a:solidFill>
                                        <a:srgbClr val="21455B"/>
                                      </a:solidFill>
                                      <a:latin typeface="Cambria Math" panose="02040503050406030204" pitchFamily="18" charset="0"/>
                                      <a:ea typeface="Cambria Math" panose="02040503050406030204" pitchFamily="18" charset="0"/>
                                    </a:rPr>
                                    <m:t>𝜌</m:t>
                                  </m:r>
                                </m:sup>
                              </m:sSup>
                            </m:e>
                          </m:d>
                        </m:e>
                        <m:sup>
                          <m:f>
                            <m:fPr>
                              <m:type m:val="skw"/>
                              <m:ctrlPr>
                                <a:rPr lang="en-US" sz="2500" i="1" smtClean="0">
                                  <a:solidFill>
                                    <a:srgbClr val="21455B"/>
                                  </a:solidFill>
                                  <a:latin typeface="Cambria Math" panose="02040503050406030204" pitchFamily="18" charset="0"/>
                                  <a:ea typeface="Cambria Math" panose="02040503050406030204" pitchFamily="18" charset="0"/>
                                </a:rPr>
                              </m:ctrlPr>
                            </m:fPr>
                            <m:num>
                              <m:r>
                                <a:rPr lang="en-US" sz="2500" b="0" i="1" smtClean="0">
                                  <a:solidFill>
                                    <a:srgbClr val="21455B"/>
                                  </a:solidFill>
                                  <a:latin typeface="Cambria Math" panose="02040503050406030204" pitchFamily="18" charset="0"/>
                                  <a:ea typeface="Cambria Math" panose="02040503050406030204" pitchFamily="18" charset="0"/>
                                </a:rPr>
                                <m:t>1</m:t>
                              </m:r>
                            </m:num>
                            <m:den>
                              <m:r>
                                <a:rPr lang="en-US" sz="2500" i="1" smtClean="0">
                                  <a:solidFill>
                                    <a:srgbClr val="21455B"/>
                                  </a:solidFill>
                                  <a:latin typeface="Cambria Math" panose="02040503050406030204" pitchFamily="18" charset="0"/>
                                  <a:ea typeface="Cambria Math" panose="02040503050406030204" pitchFamily="18" charset="0"/>
                                </a:rPr>
                                <m:t>𝜌</m:t>
                              </m:r>
                            </m:den>
                          </m:f>
                        </m:sup>
                      </m:sSup>
                    </m:oMath>
                  </m:oMathPara>
                </a14:m>
                <a:endParaRPr lang="en-US" sz="2500" dirty="0">
                  <a:solidFill>
                    <a:srgbClr val="21455B"/>
                  </a:solidFill>
                </a:endParaRPr>
              </a:p>
              <a:p>
                <a:pPr lvl="2" indent="0">
                  <a:buNone/>
                </a:pPr>
                <a14:m>
                  <m:oMathPara xmlns:m="http://schemas.openxmlformats.org/officeDocument/2006/math">
                    <m:oMathParaPr>
                      <m:jc m:val="centerGroup"/>
                    </m:oMathParaPr>
                    <m:oMath xmlns:m="http://schemas.openxmlformats.org/officeDocument/2006/math">
                      <m:r>
                        <a:rPr lang="en-US" sz="2500" i="1" smtClean="0">
                          <a:solidFill>
                            <a:srgbClr val="21455B"/>
                          </a:solidFill>
                          <a:latin typeface="Cambria Math" panose="02040503050406030204" pitchFamily="18" charset="0"/>
                          <a:ea typeface="Cambria Math" panose="02040503050406030204" pitchFamily="18" charset="0"/>
                        </a:rPr>
                        <m:t>𝜌</m:t>
                      </m:r>
                      <m:r>
                        <a:rPr lang="en-US" sz="2500" i="1">
                          <a:solidFill>
                            <a:srgbClr val="21455B"/>
                          </a:solidFill>
                          <a:latin typeface="Cambria Math" panose="02040503050406030204" pitchFamily="18" charset="0"/>
                          <a:ea typeface="Cambria Math" panose="02040503050406030204" pitchFamily="18" charset="0"/>
                        </a:rPr>
                        <m:t>=</m:t>
                      </m:r>
                      <m:f>
                        <m:fPr>
                          <m:ctrlPr>
                            <a:rPr lang="en-US" sz="2500" i="1" smtClean="0">
                              <a:solidFill>
                                <a:srgbClr val="21455B"/>
                              </a:solidFill>
                              <a:latin typeface="Cambria Math" panose="02040503050406030204" pitchFamily="18" charset="0"/>
                              <a:ea typeface="Cambria Math" panose="02040503050406030204" pitchFamily="18" charset="0"/>
                            </a:rPr>
                          </m:ctrlPr>
                        </m:fPr>
                        <m:num>
                          <m:r>
                            <a:rPr lang="en-US" sz="2500" i="1" smtClean="0">
                              <a:solidFill>
                                <a:srgbClr val="21455B"/>
                              </a:solidFill>
                              <a:latin typeface="Cambria Math" panose="02040503050406030204" pitchFamily="18" charset="0"/>
                              <a:ea typeface="Cambria Math" panose="02040503050406030204" pitchFamily="18" charset="0"/>
                            </a:rPr>
                            <m:t>𝜎</m:t>
                          </m:r>
                          <m:r>
                            <a:rPr lang="en-US" sz="2500" b="0" i="1" smtClean="0">
                              <a:solidFill>
                                <a:srgbClr val="21455B"/>
                              </a:solidFill>
                              <a:latin typeface="Cambria Math" panose="02040503050406030204" pitchFamily="18" charset="0"/>
                              <a:ea typeface="Cambria Math" panose="02040503050406030204" pitchFamily="18" charset="0"/>
                            </a:rPr>
                            <m:t>−1</m:t>
                          </m:r>
                        </m:num>
                        <m:den>
                          <m:r>
                            <a:rPr lang="en-US" sz="2500" i="1" smtClean="0">
                              <a:solidFill>
                                <a:srgbClr val="21455B"/>
                              </a:solidFill>
                              <a:latin typeface="Cambria Math" panose="02040503050406030204" pitchFamily="18" charset="0"/>
                              <a:ea typeface="Cambria Math" panose="02040503050406030204" pitchFamily="18" charset="0"/>
                            </a:rPr>
                            <m:t>𝜎</m:t>
                          </m:r>
                        </m:den>
                      </m:f>
                    </m:oMath>
                  </m:oMathPara>
                </a14:m>
                <a:endParaRPr lang="en-US" sz="2500" dirty="0">
                  <a:solidFill>
                    <a:srgbClr val="21455B"/>
                  </a:solidFill>
                </a:endParaRPr>
              </a:p>
              <a:p>
                <a:pPr marL="819150" lvl="2" indent="-457200"/>
                <a:r>
                  <a:rPr lang="en-US" sz="2500" dirty="0">
                    <a:solidFill>
                      <a:srgbClr val="21455B"/>
                    </a:solidFill>
                  </a:rPr>
                  <a:t>CES has more realistic properties while still maintaining flexibility.</a:t>
                </a:r>
              </a:p>
              <a:p>
                <a:pPr marL="2057400" lvl="3" indent="-457200"/>
                <a14:m>
                  <m:oMath xmlns:m="http://schemas.openxmlformats.org/officeDocument/2006/math">
                    <m:r>
                      <a:rPr lang="en-US" sz="2100" b="0" i="1" smtClean="0">
                        <a:solidFill>
                          <a:srgbClr val="21455B"/>
                        </a:solidFill>
                        <a:latin typeface="Cambria Math" panose="02040503050406030204" pitchFamily="18" charset="0"/>
                      </a:rPr>
                      <m:t>𝜌</m:t>
                    </m:r>
                    <m:r>
                      <a:rPr lang="en-US" sz="2100" b="0" i="1" smtClean="0">
                        <a:solidFill>
                          <a:srgbClr val="21455B"/>
                        </a:solidFill>
                        <a:latin typeface="Cambria Math" panose="02040503050406030204" pitchFamily="18" charset="0"/>
                        <a:ea typeface="Cambria Math" panose="02040503050406030204" pitchFamily="18" charset="0"/>
                      </a:rPr>
                      <m:t>→1</m:t>
                    </m:r>
                  </m:oMath>
                </a14:m>
                <a:r>
                  <a:rPr lang="en-US" sz="2100" dirty="0">
                    <a:solidFill>
                      <a:srgbClr val="21455B"/>
                    </a:solidFill>
                  </a:rPr>
                  <a:t> we have perfect substitutes</a:t>
                </a:r>
              </a:p>
              <a:p>
                <a:pPr marL="2057400" lvl="3" indent="-457200"/>
                <a14:m>
                  <m:oMath xmlns:m="http://schemas.openxmlformats.org/officeDocument/2006/math">
                    <m:r>
                      <a:rPr lang="en-US" sz="2100" i="1">
                        <a:solidFill>
                          <a:srgbClr val="21455B"/>
                        </a:solidFill>
                        <a:latin typeface="Cambria Math" panose="02040503050406030204" pitchFamily="18" charset="0"/>
                      </a:rPr>
                      <m:t>𝜌</m:t>
                    </m:r>
                    <m:r>
                      <a:rPr lang="en-US" sz="2100" i="1">
                        <a:solidFill>
                          <a:srgbClr val="21455B"/>
                        </a:solidFill>
                        <a:latin typeface="Cambria Math" panose="02040503050406030204" pitchFamily="18" charset="0"/>
                        <a:ea typeface="Cambria Math" panose="02040503050406030204" pitchFamily="18" charset="0"/>
                      </a:rPr>
                      <m:t>→</m:t>
                    </m:r>
                    <m:r>
                      <a:rPr lang="en-US" sz="2100" b="0" i="1" smtClean="0">
                        <a:solidFill>
                          <a:srgbClr val="21455B"/>
                        </a:solidFill>
                        <a:latin typeface="Cambria Math" panose="02040503050406030204" pitchFamily="18" charset="0"/>
                        <a:ea typeface="Cambria Math" panose="02040503050406030204" pitchFamily="18" charset="0"/>
                      </a:rPr>
                      <m:t>0 </m:t>
                    </m:r>
                  </m:oMath>
                </a14:m>
                <a:r>
                  <a:rPr lang="en-US" sz="2100" dirty="0">
                    <a:solidFill>
                      <a:srgbClr val="21455B"/>
                    </a:solidFill>
                  </a:rPr>
                  <a:t>we have Cobb Douglas</a:t>
                </a:r>
              </a:p>
              <a:p>
                <a:pPr marL="2057400" lvl="3" indent="-457200"/>
                <a14:m>
                  <m:oMath xmlns:m="http://schemas.openxmlformats.org/officeDocument/2006/math">
                    <m:r>
                      <a:rPr lang="en-US" sz="2100" i="1">
                        <a:solidFill>
                          <a:srgbClr val="21455B"/>
                        </a:solidFill>
                        <a:latin typeface="Cambria Math" panose="02040503050406030204" pitchFamily="18" charset="0"/>
                      </a:rPr>
                      <m:t>𝜌</m:t>
                    </m:r>
                    <m:r>
                      <a:rPr lang="en-US" sz="2100" i="1">
                        <a:solidFill>
                          <a:srgbClr val="21455B"/>
                        </a:solidFill>
                        <a:latin typeface="Cambria Math" panose="02040503050406030204" pitchFamily="18" charset="0"/>
                        <a:ea typeface="Cambria Math" panose="02040503050406030204" pitchFamily="18" charset="0"/>
                      </a:rPr>
                      <m:t>→</m:t>
                    </m:r>
                    <m:r>
                      <a:rPr lang="en-US" sz="2100" b="0" i="1" smtClean="0">
                        <a:solidFill>
                          <a:srgbClr val="21455B"/>
                        </a:solidFill>
                        <a:latin typeface="Cambria Math" panose="02040503050406030204" pitchFamily="18" charset="0"/>
                        <a:ea typeface="Cambria Math" panose="02040503050406030204" pitchFamily="18" charset="0"/>
                      </a:rPr>
                      <m:t>−∞</m:t>
                    </m:r>
                  </m:oMath>
                </a14:m>
                <a:r>
                  <a:rPr lang="en-US" sz="2100" dirty="0">
                    <a:solidFill>
                      <a:srgbClr val="21455B"/>
                    </a:solidFill>
                  </a:rPr>
                  <a:t> we have no substitution</a:t>
                </a:r>
              </a:p>
            </p:txBody>
          </p:sp>
        </mc:Choice>
        <mc:Fallback xmlns="">
          <p:sp>
            <p:nvSpPr>
              <p:cNvPr id="7" name="Content Placeholder 6"/>
              <p:cNvSpPr>
                <a:spLocks noGrp="1" noRot="1" noChangeAspect="1" noMove="1" noResize="1" noEditPoints="1" noAdjustHandles="1" noChangeArrowheads="1" noChangeShapeType="1" noTextEdit="1"/>
              </p:cNvSpPr>
              <p:nvPr>
                <p:ph sz="quarter" idx="12"/>
              </p:nvPr>
            </p:nvSpPr>
            <p:spPr>
              <a:xfrm>
                <a:off x="128337" y="838200"/>
                <a:ext cx="8991600" cy="5525289"/>
              </a:xfrm>
              <a:blipFill>
                <a:blip r:embed="rId2"/>
                <a:stretch>
                  <a:fillRect t="-883" b="-4525"/>
                </a:stretch>
              </a:blipFill>
            </p:spPr>
            <p:txBody>
              <a:bodyPr/>
              <a:lstStyle/>
              <a:p>
                <a:r>
                  <a:rPr lang="en-US">
                    <a:noFill/>
                  </a:rPr>
                  <a:t> </a:t>
                </a:r>
              </a:p>
            </p:txBody>
          </p:sp>
        </mc:Fallback>
      </mc:AlternateContent>
      <p:cxnSp>
        <p:nvCxnSpPr>
          <p:cNvPr id="5" name="Straight Connector 4"/>
          <p:cNvCxnSpPr/>
          <p:nvPr/>
        </p:nvCxnSpPr>
        <p:spPr>
          <a:xfrm>
            <a:off x="0" y="9906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138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260350"/>
            <a:ext cx="8496300" cy="806450"/>
          </a:xfrm>
        </p:spPr>
        <p:txBody>
          <a:bodyPr>
            <a:normAutofit fontScale="90000"/>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Profit maximization problem in the CGE model </a:t>
            </a:r>
          </a:p>
        </p:txBody>
      </p:sp>
      <mc:AlternateContent xmlns:mc="http://schemas.openxmlformats.org/markup-compatibility/2006" xmlns:a14="http://schemas.microsoft.com/office/drawing/2010/main">
        <mc:Choice Requires="a14">
          <p:sp>
            <p:nvSpPr>
              <p:cNvPr id="7" name="Content Placeholder 6"/>
              <p:cNvSpPr>
                <a:spLocks noGrp="1"/>
              </p:cNvSpPr>
              <p:nvPr>
                <p:ph sz="quarter" idx="12"/>
              </p:nvPr>
            </p:nvSpPr>
            <p:spPr>
              <a:xfrm>
                <a:off x="304800" y="1066800"/>
                <a:ext cx="8229600" cy="4800600"/>
              </a:xfrm>
            </p:spPr>
            <p:txBody>
              <a:bodyPr>
                <a:noAutofit/>
              </a:bodyPr>
              <a:lstStyle/>
              <a:p>
                <a:pPr lvl="2" indent="0">
                  <a:buNone/>
                </a:pPr>
                <a:r>
                  <a:rPr lang="en-US" sz="2500" dirty="0">
                    <a:solidFill>
                      <a:srgbClr val="21455B"/>
                    </a:solidFill>
                  </a:rPr>
                  <a:t>Maximise profits…</a:t>
                </a:r>
              </a:p>
              <a:p>
                <a:pPr lvl="2" indent="0">
                  <a:buNone/>
                </a:pPr>
                <a14:m>
                  <m:oMathPara xmlns:m="http://schemas.openxmlformats.org/officeDocument/2006/math">
                    <m:oMathParaPr>
                      <m:jc m:val="centerGroup"/>
                    </m:oMathParaPr>
                    <m:oMath xmlns:m="http://schemas.openxmlformats.org/officeDocument/2006/math">
                      <m:r>
                        <a:rPr lang="en-US" sz="2500" b="0" i="1" smtClean="0">
                          <a:solidFill>
                            <a:srgbClr val="21455B"/>
                          </a:solidFill>
                          <a:latin typeface="Cambria Math" panose="02040503050406030204" pitchFamily="18" charset="0"/>
                          <a:ea typeface="Cambria Math" panose="02040503050406030204" pitchFamily="18" charset="0"/>
                        </a:rPr>
                        <m:t>𝑃𝑟𝑜𝑓𝑖𝑡</m:t>
                      </m:r>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𝑃</m:t>
                      </m:r>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𝑌</m:t>
                      </m:r>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𝑅</m:t>
                      </m:r>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𝐾</m:t>
                      </m:r>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𝑊</m:t>
                      </m:r>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𝐿</m:t>
                      </m:r>
                    </m:oMath>
                  </m:oMathPara>
                </a14:m>
                <a:endParaRPr lang="en-US" sz="2500" dirty="0">
                  <a:solidFill>
                    <a:srgbClr val="21455B"/>
                  </a:solidFill>
                </a:endParaRPr>
              </a:p>
              <a:p>
                <a:pPr lvl="2" indent="0">
                  <a:buNone/>
                </a:pPr>
                <a:r>
                  <a:rPr lang="en-US" sz="2500" dirty="0">
                    <a:solidFill>
                      <a:srgbClr val="21455B"/>
                    </a:solidFill>
                  </a:rPr>
                  <a:t>…given the CES production function…</a:t>
                </a:r>
              </a:p>
              <a:p>
                <a:pPr lvl="2" indent="0">
                  <a:buNone/>
                </a:pPr>
                <a:endParaRPr lang="en-US" sz="2500" dirty="0">
                  <a:solidFill>
                    <a:srgbClr val="21455B"/>
                  </a:solidFill>
                </a:endParaRPr>
              </a:p>
              <a:p>
                <a:pPr lvl="2" indent="0">
                  <a:buNone/>
                </a:pPr>
                <a14:m>
                  <m:oMathPara xmlns:m="http://schemas.openxmlformats.org/officeDocument/2006/math">
                    <m:oMathParaPr>
                      <m:jc m:val="centerGroup"/>
                    </m:oMathParaPr>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𝑌</m:t>
                      </m:r>
                      <m:r>
                        <a:rPr lang="en-US" sz="2500" b="0" i="1" smtClean="0">
                          <a:solidFill>
                            <a:srgbClr val="21455B"/>
                          </a:solidFill>
                          <a:latin typeface="Cambria Math" panose="02040503050406030204" pitchFamily="18" charset="0"/>
                          <a:ea typeface="Cambria Math" panose="02040503050406030204" pitchFamily="18" charset="0"/>
                        </a:rPr>
                        <m:t>=</m:t>
                      </m:r>
                      <m:sSup>
                        <m:sSupPr>
                          <m:ctrlPr>
                            <a:rPr lang="en-US" sz="2500" i="1">
                              <a:solidFill>
                                <a:srgbClr val="21455B"/>
                              </a:solidFill>
                              <a:latin typeface="Cambria Math" panose="02040503050406030204" pitchFamily="18" charset="0"/>
                              <a:ea typeface="Cambria Math" panose="02040503050406030204" pitchFamily="18" charset="0"/>
                            </a:rPr>
                          </m:ctrlPr>
                        </m:sSupPr>
                        <m:e>
                          <m:d>
                            <m:dPr>
                              <m:begChr m:val="["/>
                              <m:endChr m:val="]"/>
                              <m:ctrlPr>
                                <a:rPr lang="en-US" sz="2500" i="1">
                                  <a:solidFill>
                                    <a:srgbClr val="21455B"/>
                                  </a:solidFill>
                                  <a:latin typeface="Cambria Math" panose="02040503050406030204" pitchFamily="18" charset="0"/>
                                  <a:ea typeface="Cambria Math" panose="02040503050406030204" pitchFamily="18" charset="0"/>
                                </a:rPr>
                              </m:ctrlPr>
                            </m:dPr>
                            <m:e>
                              <m:sSup>
                                <m:sSupPr>
                                  <m:ctrlPr>
                                    <a:rPr lang="en-US" sz="2500" i="1" smtClean="0">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𝐿</m:t>
                                          </m:r>
                                        </m:sub>
                                        <m:sup>
                                          <m:r>
                                            <a:rPr lang="en-US" sz="2500" b="0" i="1" smtClean="0">
                                              <a:solidFill>
                                                <a:srgbClr val="21455B"/>
                                              </a:solidFill>
                                              <a:latin typeface="Cambria Math" panose="02040503050406030204" pitchFamily="18" charset="0"/>
                                              <a:ea typeface="Cambria Math" panose="02040503050406030204" pitchFamily="18" charset="0"/>
                                            </a:rPr>
                                            <m:t> </m:t>
                                          </m:r>
                                        </m:sup>
                                      </m:sSubSup>
                                      <m:r>
                                        <a:rPr lang="en-US" sz="2500" i="1">
                                          <a:solidFill>
                                            <a:srgbClr val="21455B"/>
                                          </a:solidFill>
                                          <a:latin typeface="Cambria Math" panose="02040503050406030204" pitchFamily="18" charset="0"/>
                                          <a:ea typeface="Cambria Math" panose="02040503050406030204" pitchFamily="18" charset="0"/>
                                        </a:rPr>
                                        <m:t>𝐿</m:t>
                                      </m:r>
                                    </m:e>
                                  </m:d>
                                </m:e>
                                <m:sup>
                                  <m:r>
                                    <a:rPr lang="en-US" sz="2500" i="1" smtClean="0">
                                      <a:solidFill>
                                        <a:srgbClr val="21455B"/>
                                      </a:solidFill>
                                      <a:latin typeface="Cambria Math" panose="02040503050406030204" pitchFamily="18" charset="0"/>
                                      <a:ea typeface="Cambria Math" panose="02040503050406030204" pitchFamily="18" charset="0"/>
                                    </a:rPr>
                                    <m:t>𝜌</m:t>
                                  </m:r>
                                </m:sup>
                              </m:sSup>
                              <m:r>
                                <a:rPr lang="en-US" sz="2500" b="0" i="1" smtClean="0">
                                  <a:solidFill>
                                    <a:srgbClr val="21455B"/>
                                  </a:solidFill>
                                  <a:latin typeface="Cambria Math" panose="02040503050406030204" pitchFamily="18" charset="0"/>
                                  <a:ea typeface="Cambria Math" panose="02040503050406030204" pitchFamily="18" charset="0"/>
                                </a:rPr>
                                <m:t>+</m:t>
                              </m:r>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b="0" i="1" smtClean="0">
                                              <a:solidFill>
                                                <a:srgbClr val="21455B"/>
                                              </a:solidFill>
                                              <a:latin typeface="Cambria Math" panose="02040503050406030204" pitchFamily="18" charset="0"/>
                                              <a:ea typeface="Cambria Math" panose="02040503050406030204" pitchFamily="18" charset="0"/>
                                            </a:rPr>
                                            <m:t>𝐾</m:t>
                                          </m:r>
                                        </m:sub>
                                        <m:sup>
                                          <m:r>
                                            <a:rPr lang="en-US" sz="2500" b="0" i="1" smtClean="0">
                                              <a:solidFill>
                                                <a:srgbClr val="21455B"/>
                                              </a:solidFill>
                                              <a:latin typeface="Cambria Math" panose="02040503050406030204" pitchFamily="18" charset="0"/>
                                              <a:ea typeface="Cambria Math" panose="02040503050406030204" pitchFamily="18" charset="0"/>
                                            </a:rPr>
                                            <m:t> </m:t>
                                          </m:r>
                                        </m:sup>
                                      </m:sSubSup>
                                      <m:r>
                                        <a:rPr lang="en-US" sz="2500" b="0" i="1" smtClean="0">
                                          <a:solidFill>
                                            <a:srgbClr val="21455B"/>
                                          </a:solidFill>
                                          <a:latin typeface="Cambria Math" panose="02040503050406030204" pitchFamily="18" charset="0"/>
                                          <a:ea typeface="Cambria Math" panose="02040503050406030204" pitchFamily="18" charset="0"/>
                                        </a:rPr>
                                        <m:t>𝐾</m:t>
                                      </m:r>
                                    </m:e>
                                  </m:d>
                                </m:e>
                                <m:sup>
                                  <m:r>
                                    <a:rPr lang="en-US" sz="2500" i="1">
                                      <a:solidFill>
                                        <a:srgbClr val="21455B"/>
                                      </a:solidFill>
                                      <a:latin typeface="Cambria Math" panose="02040503050406030204" pitchFamily="18" charset="0"/>
                                      <a:ea typeface="Cambria Math" panose="02040503050406030204" pitchFamily="18" charset="0"/>
                                    </a:rPr>
                                    <m:t>𝜌</m:t>
                                  </m:r>
                                </m:sup>
                              </m:sSup>
                            </m:e>
                          </m:d>
                        </m:e>
                        <m:sup>
                          <m:f>
                            <m:fPr>
                              <m:ctrlPr>
                                <a:rPr lang="en-US" sz="2500" i="1" smtClean="0">
                                  <a:solidFill>
                                    <a:srgbClr val="21455B"/>
                                  </a:solidFill>
                                  <a:latin typeface="Cambria Math" panose="02040503050406030204" pitchFamily="18" charset="0"/>
                                  <a:ea typeface="Cambria Math" panose="02040503050406030204" pitchFamily="18" charset="0"/>
                                </a:rPr>
                              </m:ctrlPr>
                            </m:fPr>
                            <m:num>
                              <m:r>
                                <a:rPr lang="en-US" sz="2500" b="0" i="1" smtClean="0">
                                  <a:solidFill>
                                    <a:srgbClr val="21455B"/>
                                  </a:solidFill>
                                  <a:latin typeface="Cambria Math" panose="02040503050406030204" pitchFamily="18" charset="0"/>
                                  <a:ea typeface="Cambria Math" panose="02040503050406030204" pitchFamily="18" charset="0"/>
                                </a:rPr>
                                <m:t>1</m:t>
                              </m:r>
                            </m:num>
                            <m:den>
                              <m:r>
                                <a:rPr lang="en-US" sz="2500" i="1" smtClean="0">
                                  <a:solidFill>
                                    <a:srgbClr val="21455B"/>
                                  </a:solidFill>
                                  <a:latin typeface="Cambria Math" panose="02040503050406030204" pitchFamily="18" charset="0"/>
                                  <a:ea typeface="Cambria Math" panose="02040503050406030204" pitchFamily="18" charset="0"/>
                                </a:rPr>
                                <m:t>𝜌</m:t>
                              </m:r>
                            </m:den>
                          </m:f>
                        </m:sup>
                      </m:sSup>
                    </m:oMath>
                  </m:oMathPara>
                </a14:m>
                <a:endParaRPr lang="en-US" sz="2500" dirty="0">
                  <a:solidFill>
                    <a:srgbClr val="21455B"/>
                  </a:solidFill>
                  <a:ea typeface="Cambria Math" panose="02040503050406030204" pitchFamily="18" charset="0"/>
                </a:endParaRPr>
              </a:p>
              <a:p>
                <a:pPr lvl="2" indent="0">
                  <a:buNone/>
                </a:pPr>
                <a:endParaRPr lang="en-US" sz="2500" dirty="0">
                  <a:solidFill>
                    <a:srgbClr val="21455B"/>
                  </a:solidFill>
                </a:endParaRPr>
              </a:p>
              <a:p>
                <a:pPr lvl="2" indent="0">
                  <a:buNone/>
                </a:pPr>
                <a:r>
                  <a:rPr lang="en-US" sz="2500" dirty="0">
                    <a:solidFill>
                      <a:srgbClr val="21455B"/>
                    </a:solidFill>
                  </a:rPr>
                  <a:t>…the first order condition for </a:t>
                </a:r>
                <a:r>
                  <a:rPr lang="en-US" sz="2500" dirty="0" err="1">
                    <a:solidFill>
                      <a:srgbClr val="21455B"/>
                    </a:solidFill>
                  </a:rPr>
                  <a:t>labour</a:t>
                </a:r>
                <a:r>
                  <a:rPr lang="en-US" sz="2500" dirty="0">
                    <a:solidFill>
                      <a:srgbClr val="21455B"/>
                    </a:solidFill>
                  </a:rPr>
                  <a:t> is</a:t>
                </a:r>
              </a:p>
              <a:p>
                <a:pPr lvl="2" indent="0">
                  <a:buNone/>
                </a:pPr>
                <a14:m>
                  <m:oMathPara xmlns:m="http://schemas.openxmlformats.org/officeDocument/2006/math">
                    <m:oMathParaPr>
                      <m:jc m:val="centerGroup"/>
                    </m:oMathParaPr>
                    <m:oMath xmlns:m="http://schemas.openxmlformats.org/officeDocument/2006/math">
                      <m:f>
                        <m:fPr>
                          <m:ctrlPr>
                            <a:rPr lang="en-US" sz="2500" i="1" smtClean="0">
                              <a:solidFill>
                                <a:srgbClr val="21455B"/>
                              </a:solidFill>
                              <a:latin typeface="Cambria Math" panose="02040503050406030204" pitchFamily="18" charset="0"/>
                              <a:ea typeface="Cambria Math" panose="02040503050406030204" pitchFamily="18" charset="0"/>
                            </a:rPr>
                          </m:ctrlPr>
                        </m:fPr>
                        <m:num>
                          <m:r>
                            <a:rPr lang="en-US" sz="2500" b="0" i="1" smtClean="0">
                              <a:solidFill>
                                <a:srgbClr val="21455B"/>
                              </a:solidFill>
                              <a:latin typeface="Cambria Math" panose="02040503050406030204" pitchFamily="18" charset="0"/>
                              <a:ea typeface="Cambria Math" panose="02040503050406030204" pitchFamily="18" charset="0"/>
                            </a:rPr>
                            <m:t>𝑊</m:t>
                          </m:r>
                        </m:num>
                        <m:den>
                          <m:r>
                            <a:rPr lang="en-US" sz="2500" b="0" i="1" smtClean="0">
                              <a:solidFill>
                                <a:srgbClr val="21455B"/>
                              </a:solidFill>
                              <a:latin typeface="Cambria Math" panose="02040503050406030204" pitchFamily="18" charset="0"/>
                              <a:ea typeface="Cambria Math" panose="02040503050406030204" pitchFamily="18" charset="0"/>
                            </a:rPr>
                            <m:t>𝑃</m:t>
                          </m:r>
                        </m:den>
                      </m:f>
                      <m:r>
                        <a:rPr lang="en-US" sz="2500" i="1">
                          <a:solidFill>
                            <a:srgbClr val="21455B"/>
                          </a:solidFill>
                          <a:latin typeface="Cambria Math" panose="02040503050406030204" pitchFamily="18" charset="0"/>
                          <a:ea typeface="Cambria Math" panose="02040503050406030204" pitchFamily="18" charset="0"/>
                        </a:rPr>
                        <m:t>=</m:t>
                      </m:r>
                      <m:sSubSup>
                        <m:sSubSupPr>
                          <m:ctrlPr>
                            <a:rPr lang="en-US" sz="2500" i="1" smtClean="0">
                              <a:solidFill>
                                <a:srgbClr val="21455B"/>
                              </a:solidFill>
                              <a:latin typeface="Cambria Math" panose="02040503050406030204" pitchFamily="18" charset="0"/>
                              <a:ea typeface="Cambria Math" panose="02040503050406030204" pitchFamily="18" charset="0"/>
                            </a:rPr>
                          </m:ctrlPr>
                        </m:sSubSupPr>
                        <m:e>
                          <m:r>
                            <a:rPr lang="en-US" sz="2500" b="0" i="1" smtClean="0">
                              <a:solidFill>
                                <a:srgbClr val="21455B"/>
                              </a:solidFill>
                              <a:latin typeface="Cambria Math" panose="02040503050406030204" pitchFamily="18" charset="0"/>
                              <a:ea typeface="Cambria Math" panose="02040503050406030204" pitchFamily="18" charset="0"/>
                            </a:rPr>
                            <m:t>𝑏</m:t>
                          </m:r>
                        </m:e>
                        <m:sub>
                          <m:r>
                            <a:rPr lang="en-US" sz="2500" b="0" i="1" smtClean="0">
                              <a:solidFill>
                                <a:srgbClr val="21455B"/>
                              </a:solidFill>
                              <a:latin typeface="Cambria Math" panose="02040503050406030204" pitchFamily="18" charset="0"/>
                              <a:ea typeface="Cambria Math" panose="02040503050406030204" pitchFamily="18" charset="0"/>
                            </a:rPr>
                            <m:t>𝐿</m:t>
                          </m:r>
                        </m:sub>
                        <m:sup>
                          <m:r>
                            <a:rPr lang="en-US" sz="2500" i="1" smtClean="0">
                              <a:solidFill>
                                <a:srgbClr val="21455B"/>
                              </a:solidFill>
                              <a:latin typeface="Cambria Math" panose="02040503050406030204" pitchFamily="18" charset="0"/>
                              <a:ea typeface="Cambria Math" panose="02040503050406030204" pitchFamily="18" charset="0"/>
                            </a:rPr>
                            <m:t>𝜌</m:t>
                          </m:r>
                        </m:sup>
                      </m:sSubSup>
                      <m:sSup>
                        <m:sSupPr>
                          <m:ctrlPr>
                            <a:rPr lang="en-US" sz="2500" i="1">
                              <a:solidFill>
                                <a:srgbClr val="21455B"/>
                              </a:solidFill>
                              <a:latin typeface="Cambria Math" panose="02040503050406030204" pitchFamily="18" charset="0"/>
                              <a:ea typeface="Cambria Math" panose="02040503050406030204" pitchFamily="18" charset="0"/>
                            </a:rPr>
                          </m:ctrlPr>
                        </m:sSupPr>
                        <m:e>
                          <m:d>
                            <m:dPr>
                              <m:begChr m:val="["/>
                              <m:endChr m:val="]"/>
                              <m:ctrlPr>
                                <a:rPr lang="en-US" sz="2500" i="1">
                                  <a:solidFill>
                                    <a:srgbClr val="21455B"/>
                                  </a:solidFill>
                                  <a:latin typeface="Cambria Math" panose="02040503050406030204" pitchFamily="18" charset="0"/>
                                  <a:ea typeface="Cambria Math" panose="02040503050406030204" pitchFamily="18" charset="0"/>
                                </a:rPr>
                              </m:ctrlPr>
                            </m:dPr>
                            <m:e>
                              <m:f>
                                <m:fPr>
                                  <m:ctrlPr>
                                    <a:rPr lang="en-US" sz="2500" i="1" smtClean="0">
                                      <a:solidFill>
                                        <a:srgbClr val="21455B"/>
                                      </a:solidFill>
                                      <a:latin typeface="Cambria Math" panose="02040503050406030204" pitchFamily="18" charset="0"/>
                                      <a:ea typeface="Cambria Math" panose="02040503050406030204" pitchFamily="18" charset="0"/>
                                    </a:rPr>
                                  </m:ctrlPr>
                                </m:fPr>
                                <m:num>
                                  <m:r>
                                    <a:rPr lang="en-US" sz="2500" b="0" i="1" smtClean="0">
                                      <a:solidFill>
                                        <a:srgbClr val="21455B"/>
                                      </a:solidFill>
                                      <a:latin typeface="Cambria Math" panose="02040503050406030204" pitchFamily="18" charset="0"/>
                                      <a:ea typeface="Cambria Math" panose="02040503050406030204" pitchFamily="18" charset="0"/>
                                    </a:rPr>
                                    <m:t>𝐿</m:t>
                                  </m:r>
                                </m:num>
                                <m:den>
                                  <m:r>
                                    <a:rPr lang="en-US" sz="2500" b="0" i="1" smtClean="0">
                                      <a:solidFill>
                                        <a:srgbClr val="21455B"/>
                                      </a:solidFill>
                                      <a:latin typeface="Cambria Math" panose="02040503050406030204" pitchFamily="18" charset="0"/>
                                      <a:ea typeface="Cambria Math" panose="02040503050406030204" pitchFamily="18" charset="0"/>
                                    </a:rPr>
                                    <m:t>𝑌</m:t>
                                  </m:r>
                                </m:den>
                              </m:f>
                            </m:e>
                          </m:d>
                        </m:e>
                        <m:sup>
                          <m:r>
                            <a:rPr lang="en-US" sz="2500" i="1" smtClean="0">
                              <a:solidFill>
                                <a:srgbClr val="21455B"/>
                              </a:solidFill>
                              <a:latin typeface="Cambria Math" panose="02040503050406030204" pitchFamily="18" charset="0"/>
                              <a:ea typeface="Cambria Math" panose="02040503050406030204" pitchFamily="18" charset="0"/>
                            </a:rPr>
                            <m:t>𝜌</m:t>
                          </m:r>
                          <m:r>
                            <a:rPr lang="en-US" sz="2500" b="0" i="1" smtClean="0">
                              <a:solidFill>
                                <a:srgbClr val="21455B"/>
                              </a:solidFill>
                              <a:latin typeface="Cambria Math" panose="02040503050406030204" pitchFamily="18" charset="0"/>
                              <a:ea typeface="Cambria Math" panose="02040503050406030204" pitchFamily="18" charset="0"/>
                            </a:rPr>
                            <m:t>−1</m:t>
                          </m:r>
                        </m:sup>
                      </m:sSup>
                    </m:oMath>
                  </m:oMathPara>
                </a14:m>
                <a:endParaRPr lang="en-US" sz="2500" dirty="0">
                  <a:solidFill>
                    <a:srgbClr val="21455B"/>
                  </a:solidFill>
                </a:endParaRPr>
              </a:p>
              <a:p>
                <a:pPr marL="819150" lvl="2" indent="-457200">
                  <a:buFont typeface="Arial" charset="0"/>
                  <a:buChar char="•"/>
                </a:pPr>
                <a:endParaRPr lang="en-US" sz="2500" dirty="0">
                  <a:solidFill>
                    <a:srgbClr val="21455B"/>
                  </a:solidFill>
                </a:endParaRPr>
              </a:p>
              <a:p>
                <a:pPr lvl="2" indent="0">
                  <a:buNone/>
                </a:pPr>
                <a:endParaRPr lang="en-US" sz="2500" dirty="0">
                  <a:solidFill>
                    <a:srgbClr val="21455B"/>
                  </a:solidFill>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2"/>
              </p:nvPr>
            </p:nvSpPr>
            <p:spPr>
              <a:xfrm>
                <a:off x="304800" y="1066800"/>
                <a:ext cx="8229600" cy="4800600"/>
              </a:xfrm>
              <a:blipFill>
                <a:blip r:embed="rId2"/>
                <a:stretch>
                  <a:fillRect t="-888"/>
                </a:stretch>
              </a:blipFill>
            </p:spPr>
            <p:txBody>
              <a:bodyPr/>
              <a:lstStyle/>
              <a:p>
                <a:r>
                  <a:rPr lang="en-US">
                    <a:noFill/>
                  </a:rPr>
                  <a:t> </a:t>
                </a:r>
              </a:p>
            </p:txBody>
          </p:sp>
        </mc:Fallback>
      </mc:AlternateContent>
      <p:cxnSp>
        <p:nvCxnSpPr>
          <p:cNvPr id="5" name="Straight Connector 4"/>
          <p:cNvCxnSpPr/>
          <p:nvPr/>
        </p:nvCxnSpPr>
        <p:spPr>
          <a:xfrm>
            <a:off x="0" y="10668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225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260350"/>
            <a:ext cx="8496300" cy="806450"/>
          </a:xfrm>
        </p:spPr>
        <p:txBody>
          <a:bodyPr>
            <a:normAutofit fontScale="90000"/>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Profit maximization problem in the CGE model </a:t>
            </a:r>
          </a:p>
        </p:txBody>
      </p:sp>
      <mc:AlternateContent xmlns:mc="http://schemas.openxmlformats.org/markup-compatibility/2006" xmlns:a14="http://schemas.microsoft.com/office/drawing/2010/main">
        <mc:Choice Requires="a14">
          <p:sp>
            <p:nvSpPr>
              <p:cNvPr id="7" name="Content Placeholder 6"/>
              <p:cNvSpPr>
                <a:spLocks noGrp="1"/>
              </p:cNvSpPr>
              <p:nvPr>
                <p:ph sz="quarter" idx="12"/>
              </p:nvPr>
            </p:nvSpPr>
            <p:spPr>
              <a:xfrm>
                <a:off x="304800" y="1066800"/>
                <a:ext cx="8229600" cy="4800600"/>
              </a:xfrm>
            </p:spPr>
            <p:txBody>
              <a:bodyPr>
                <a:noAutofit/>
              </a:bodyPr>
              <a:lstStyle/>
              <a:p>
                <a:pPr lvl="2" indent="0">
                  <a:buNone/>
                </a:pPr>
                <a:r>
                  <a:rPr lang="en-US" sz="2500" dirty="0">
                    <a:solidFill>
                      <a:srgbClr val="21455B"/>
                    </a:solidFill>
                  </a:rPr>
                  <a:t>Maximise profits…</a:t>
                </a:r>
              </a:p>
              <a:p>
                <a:pPr lvl="2" indent="0">
                  <a:buNone/>
                </a:pPr>
                <a14:m>
                  <m:oMathPara xmlns:m="http://schemas.openxmlformats.org/officeDocument/2006/math">
                    <m:oMathParaPr>
                      <m:jc m:val="centerGroup"/>
                    </m:oMathParaPr>
                    <m:oMath xmlns:m="http://schemas.openxmlformats.org/officeDocument/2006/math">
                      <m:r>
                        <a:rPr lang="en-US" sz="2500" b="0" i="1" smtClean="0">
                          <a:solidFill>
                            <a:srgbClr val="21455B"/>
                          </a:solidFill>
                          <a:latin typeface="Cambria Math" panose="02040503050406030204" pitchFamily="18" charset="0"/>
                          <a:ea typeface="Cambria Math" panose="02040503050406030204" pitchFamily="18" charset="0"/>
                        </a:rPr>
                        <m:t>𝑃𝑟𝑜𝑓𝑖𝑡</m:t>
                      </m:r>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𝑃</m:t>
                      </m:r>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𝑌</m:t>
                      </m:r>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𝑅</m:t>
                      </m:r>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𝐾</m:t>
                      </m:r>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𝑊</m:t>
                      </m:r>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𝐿</m:t>
                      </m:r>
                    </m:oMath>
                  </m:oMathPara>
                </a14:m>
                <a:endParaRPr lang="en-US" sz="2500" dirty="0">
                  <a:solidFill>
                    <a:srgbClr val="21455B"/>
                  </a:solidFill>
                </a:endParaRPr>
              </a:p>
              <a:p>
                <a:pPr lvl="2" indent="0">
                  <a:buNone/>
                </a:pPr>
                <a:r>
                  <a:rPr lang="en-US" sz="2500" dirty="0">
                    <a:solidFill>
                      <a:srgbClr val="21455B"/>
                    </a:solidFill>
                  </a:rPr>
                  <a:t>…given the CES production function…</a:t>
                </a:r>
              </a:p>
              <a:p>
                <a:pPr lvl="2" indent="0">
                  <a:buNone/>
                </a:pPr>
                <a:endParaRPr lang="en-US" sz="2500" dirty="0">
                  <a:solidFill>
                    <a:srgbClr val="21455B"/>
                  </a:solidFill>
                </a:endParaRPr>
              </a:p>
              <a:p>
                <a:pPr lvl="2" indent="0">
                  <a:buNone/>
                </a:pPr>
                <a14:m>
                  <m:oMathPara xmlns:m="http://schemas.openxmlformats.org/officeDocument/2006/math">
                    <m:oMathParaPr>
                      <m:jc m:val="centerGroup"/>
                    </m:oMathParaPr>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𝑌</m:t>
                      </m:r>
                      <m:r>
                        <a:rPr lang="en-US" sz="2500" b="0" i="1" smtClean="0">
                          <a:solidFill>
                            <a:srgbClr val="21455B"/>
                          </a:solidFill>
                          <a:latin typeface="Cambria Math" panose="02040503050406030204" pitchFamily="18" charset="0"/>
                          <a:ea typeface="Cambria Math" panose="02040503050406030204" pitchFamily="18" charset="0"/>
                        </a:rPr>
                        <m:t>=</m:t>
                      </m:r>
                      <m:sSup>
                        <m:sSupPr>
                          <m:ctrlPr>
                            <a:rPr lang="en-US" sz="2500" i="1">
                              <a:solidFill>
                                <a:srgbClr val="21455B"/>
                              </a:solidFill>
                              <a:latin typeface="Cambria Math" panose="02040503050406030204" pitchFamily="18" charset="0"/>
                              <a:ea typeface="Cambria Math" panose="02040503050406030204" pitchFamily="18" charset="0"/>
                            </a:rPr>
                          </m:ctrlPr>
                        </m:sSupPr>
                        <m:e>
                          <m:d>
                            <m:dPr>
                              <m:begChr m:val="["/>
                              <m:endChr m:val="]"/>
                              <m:ctrlPr>
                                <a:rPr lang="en-US" sz="2500" i="1">
                                  <a:solidFill>
                                    <a:srgbClr val="21455B"/>
                                  </a:solidFill>
                                  <a:latin typeface="Cambria Math" panose="02040503050406030204" pitchFamily="18" charset="0"/>
                                  <a:ea typeface="Cambria Math" panose="02040503050406030204" pitchFamily="18" charset="0"/>
                                </a:rPr>
                              </m:ctrlPr>
                            </m:dPr>
                            <m:e>
                              <m:sSup>
                                <m:sSupPr>
                                  <m:ctrlPr>
                                    <a:rPr lang="en-US" sz="2500" i="1" smtClean="0">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𝐿</m:t>
                                          </m:r>
                                        </m:sub>
                                        <m:sup>
                                          <m:r>
                                            <a:rPr lang="en-US" sz="2500" b="0" i="1" smtClean="0">
                                              <a:solidFill>
                                                <a:srgbClr val="21455B"/>
                                              </a:solidFill>
                                              <a:latin typeface="Cambria Math" panose="02040503050406030204" pitchFamily="18" charset="0"/>
                                              <a:ea typeface="Cambria Math" panose="02040503050406030204" pitchFamily="18" charset="0"/>
                                            </a:rPr>
                                            <m:t> </m:t>
                                          </m:r>
                                        </m:sup>
                                      </m:sSubSup>
                                      <m:r>
                                        <a:rPr lang="en-US" sz="2500" i="1">
                                          <a:solidFill>
                                            <a:srgbClr val="21455B"/>
                                          </a:solidFill>
                                          <a:latin typeface="Cambria Math" panose="02040503050406030204" pitchFamily="18" charset="0"/>
                                          <a:ea typeface="Cambria Math" panose="02040503050406030204" pitchFamily="18" charset="0"/>
                                        </a:rPr>
                                        <m:t>𝐿</m:t>
                                      </m:r>
                                    </m:e>
                                  </m:d>
                                </m:e>
                                <m:sup>
                                  <m:r>
                                    <a:rPr lang="en-US" sz="2500" i="1" smtClean="0">
                                      <a:solidFill>
                                        <a:srgbClr val="21455B"/>
                                      </a:solidFill>
                                      <a:latin typeface="Cambria Math" panose="02040503050406030204" pitchFamily="18" charset="0"/>
                                      <a:ea typeface="Cambria Math" panose="02040503050406030204" pitchFamily="18" charset="0"/>
                                    </a:rPr>
                                    <m:t>𝜌</m:t>
                                  </m:r>
                                </m:sup>
                              </m:sSup>
                              <m:r>
                                <a:rPr lang="en-US" sz="2500" b="0" i="1" smtClean="0">
                                  <a:solidFill>
                                    <a:srgbClr val="21455B"/>
                                  </a:solidFill>
                                  <a:latin typeface="Cambria Math" panose="02040503050406030204" pitchFamily="18" charset="0"/>
                                  <a:ea typeface="Cambria Math" panose="02040503050406030204" pitchFamily="18" charset="0"/>
                                </a:rPr>
                                <m:t>+</m:t>
                              </m:r>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b="0" i="1" smtClean="0">
                                              <a:solidFill>
                                                <a:srgbClr val="21455B"/>
                                              </a:solidFill>
                                              <a:latin typeface="Cambria Math" panose="02040503050406030204" pitchFamily="18" charset="0"/>
                                              <a:ea typeface="Cambria Math" panose="02040503050406030204" pitchFamily="18" charset="0"/>
                                            </a:rPr>
                                            <m:t>𝐾</m:t>
                                          </m:r>
                                        </m:sub>
                                        <m:sup>
                                          <m:r>
                                            <a:rPr lang="en-US" sz="2500" b="0" i="1" smtClean="0">
                                              <a:solidFill>
                                                <a:srgbClr val="21455B"/>
                                              </a:solidFill>
                                              <a:latin typeface="Cambria Math" panose="02040503050406030204" pitchFamily="18" charset="0"/>
                                              <a:ea typeface="Cambria Math" panose="02040503050406030204" pitchFamily="18" charset="0"/>
                                            </a:rPr>
                                            <m:t> </m:t>
                                          </m:r>
                                        </m:sup>
                                      </m:sSubSup>
                                      <m:r>
                                        <a:rPr lang="en-US" sz="2500" b="0" i="1" smtClean="0">
                                          <a:solidFill>
                                            <a:srgbClr val="21455B"/>
                                          </a:solidFill>
                                          <a:latin typeface="Cambria Math" panose="02040503050406030204" pitchFamily="18" charset="0"/>
                                          <a:ea typeface="Cambria Math" panose="02040503050406030204" pitchFamily="18" charset="0"/>
                                        </a:rPr>
                                        <m:t>𝐾</m:t>
                                      </m:r>
                                    </m:e>
                                  </m:d>
                                </m:e>
                                <m:sup>
                                  <m:r>
                                    <a:rPr lang="en-US" sz="2500" i="1">
                                      <a:solidFill>
                                        <a:srgbClr val="21455B"/>
                                      </a:solidFill>
                                      <a:latin typeface="Cambria Math" panose="02040503050406030204" pitchFamily="18" charset="0"/>
                                      <a:ea typeface="Cambria Math" panose="02040503050406030204" pitchFamily="18" charset="0"/>
                                    </a:rPr>
                                    <m:t>𝜌</m:t>
                                  </m:r>
                                </m:sup>
                              </m:sSup>
                            </m:e>
                          </m:d>
                        </m:e>
                        <m:sup>
                          <m:f>
                            <m:fPr>
                              <m:ctrlPr>
                                <a:rPr lang="en-US" sz="2500" i="1" smtClean="0">
                                  <a:solidFill>
                                    <a:srgbClr val="21455B"/>
                                  </a:solidFill>
                                  <a:latin typeface="Cambria Math" panose="02040503050406030204" pitchFamily="18" charset="0"/>
                                  <a:ea typeface="Cambria Math" panose="02040503050406030204" pitchFamily="18" charset="0"/>
                                </a:rPr>
                              </m:ctrlPr>
                            </m:fPr>
                            <m:num>
                              <m:r>
                                <a:rPr lang="en-US" sz="2500" b="0" i="1" smtClean="0">
                                  <a:solidFill>
                                    <a:srgbClr val="21455B"/>
                                  </a:solidFill>
                                  <a:latin typeface="Cambria Math" panose="02040503050406030204" pitchFamily="18" charset="0"/>
                                  <a:ea typeface="Cambria Math" panose="02040503050406030204" pitchFamily="18" charset="0"/>
                                </a:rPr>
                                <m:t>1</m:t>
                              </m:r>
                            </m:num>
                            <m:den>
                              <m:r>
                                <a:rPr lang="en-US" sz="2500" i="1" smtClean="0">
                                  <a:solidFill>
                                    <a:srgbClr val="21455B"/>
                                  </a:solidFill>
                                  <a:latin typeface="Cambria Math" panose="02040503050406030204" pitchFamily="18" charset="0"/>
                                  <a:ea typeface="Cambria Math" panose="02040503050406030204" pitchFamily="18" charset="0"/>
                                </a:rPr>
                                <m:t>𝜌</m:t>
                              </m:r>
                            </m:den>
                          </m:f>
                        </m:sup>
                      </m:sSup>
                    </m:oMath>
                  </m:oMathPara>
                </a14:m>
                <a:endParaRPr lang="en-US" sz="2500" dirty="0">
                  <a:solidFill>
                    <a:srgbClr val="21455B"/>
                  </a:solidFill>
                  <a:ea typeface="Cambria Math" panose="02040503050406030204" pitchFamily="18" charset="0"/>
                </a:endParaRPr>
              </a:p>
              <a:p>
                <a:pPr lvl="2" indent="0">
                  <a:buNone/>
                </a:pPr>
                <a:endParaRPr lang="en-US" sz="2500" i="1" dirty="0">
                  <a:solidFill>
                    <a:srgbClr val="21455B"/>
                  </a:solidFill>
                  <a:latin typeface="Cambria Math" panose="02040503050406030204" pitchFamily="18" charset="0"/>
                  <a:ea typeface="Cambria Math" panose="02040503050406030204" pitchFamily="18" charset="0"/>
                </a:endParaRPr>
              </a:p>
              <a:p>
                <a:pPr lvl="2" indent="0">
                  <a:buNone/>
                </a:pPr>
                <a14:m>
                  <m:oMathPara xmlns:m="http://schemas.openxmlformats.org/officeDocument/2006/math">
                    <m:oMathParaPr>
                      <m:jc m:val="centerGroup"/>
                    </m:oMathParaPr>
                    <m:oMath xmlns:m="http://schemas.openxmlformats.org/officeDocument/2006/math">
                      <m:r>
                        <a:rPr lang="en-US" sz="2500" b="0" i="1" smtClean="0">
                          <a:solidFill>
                            <a:srgbClr val="21455B"/>
                          </a:solidFill>
                          <a:latin typeface="Cambria Math" panose="02040503050406030204" pitchFamily="18" charset="0"/>
                          <a:ea typeface="Cambria Math" panose="02040503050406030204" pitchFamily="18" charset="0"/>
                        </a:rPr>
                        <m:t>𝐿</m:t>
                      </m:r>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𝑃</m:t>
                      </m:r>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𝑌</m:t>
                      </m:r>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𝑅</m:t>
                      </m:r>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𝐾</m:t>
                      </m:r>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𝑊</m:t>
                      </m:r>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𝐿</m:t>
                      </m:r>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𝛾</m:t>
                      </m:r>
                      <m:d>
                        <m:dPr>
                          <m:begChr m:val="["/>
                          <m:endChr m:val="]"/>
                          <m:ctrlPr>
                            <a:rPr lang="en-US" sz="2500" b="0" i="1" smtClean="0">
                              <a:solidFill>
                                <a:srgbClr val="21455B"/>
                              </a:solidFill>
                              <a:latin typeface="Cambria Math" panose="02040503050406030204" pitchFamily="18" charset="0"/>
                              <a:ea typeface="Cambria Math" panose="02040503050406030204" pitchFamily="18" charset="0"/>
                            </a:rPr>
                          </m:ctrlPr>
                        </m:dPr>
                        <m:e>
                          <m:sSup>
                            <m:sSupPr>
                              <m:ctrlPr>
                                <a:rPr lang="en-US" sz="2500" i="1">
                                  <a:solidFill>
                                    <a:srgbClr val="21455B"/>
                                  </a:solidFill>
                                  <a:latin typeface="Cambria Math" panose="02040503050406030204" pitchFamily="18" charset="0"/>
                                  <a:ea typeface="Cambria Math" panose="02040503050406030204" pitchFamily="18" charset="0"/>
                                </a:rPr>
                              </m:ctrlPr>
                            </m:sSupPr>
                            <m:e>
                              <m:d>
                                <m:dPr>
                                  <m:begChr m:val="["/>
                                  <m:endChr m:val="]"/>
                                  <m:ctrlPr>
                                    <a:rPr lang="en-US" sz="2500" i="1">
                                      <a:solidFill>
                                        <a:srgbClr val="21455B"/>
                                      </a:solidFill>
                                      <a:latin typeface="Cambria Math" panose="02040503050406030204" pitchFamily="18" charset="0"/>
                                      <a:ea typeface="Cambria Math" panose="02040503050406030204" pitchFamily="18" charset="0"/>
                                    </a:rPr>
                                  </m:ctrlPr>
                                </m:dPr>
                                <m:e>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𝐿</m:t>
                                              </m:r>
                                            </m:sub>
                                            <m:sup>
                                              <m:r>
                                                <a:rPr lang="en-US" sz="2500" b="0" i="1" smtClean="0">
                                                  <a:solidFill>
                                                    <a:srgbClr val="21455B"/>
                                                  </a:solidFill>
                                                  <a:latin typeface="Cambria Math" panose="02040503050406030204" pitchFamily="18" charset="0"/>
                                                  <a:ea typeface="Cambria Math" panose="02040503050406030204" pitchFamily="18" charset="0"/>
                                                </a:rPr>
                                                <m:t> </m:t>
                                              </m:r>
                                            </m:sup>
                                          </m:sSubSup>
                                          <m:r>
                                            <a:rPr lang="en-US" sz="2500" i="1">
                                              <a:solidFill>
                                                <a:srgbClr val="21455B"/>
                                              </a:solidFill>
                                              <a:latin typeface="Cambria Math" panose="02040503050406030204" pitchFamily="18" charset="0"/>
                                              <a:ea typeface="Cambria Math" panose="02040503050406030204" pitchFamily="18" charset="0"/>
                                            </a:rPr>
                                            <m:t>𝐿</m:t>
                                          </m:r>
                                        </m:e>
                                      </m:d>
                                    </m:e>
                                    <m:sup>
                                      <m:r>
                                        <a:rPr lang="en-US" sz="2500" i="1">
                                          <a:solidFill>
                                            <a:srgbClr val="21455B"/>
                                          </a:solidFill>
                                          <a:latin typeface="Cambria Math" panose="02040503050406030204" pitchFamily="18" charset="0"/>
                                          <a:ea typeface="Cambria Math" panose="02040503050406030204" pitchFamily="18" charset="0"/>
                                        </a:rPr>
                                        <m:t>𝜌</m:t>
                                      </m:r>
                                    </m:sup>
                                  </m:sSup>
                                  <m:r>
                                    <a:rPr lang="en-US" sz="2500" i="1">
                                      <a:solidFill>
                                        <a:srgbClr val="21455B"/>
                                      </a:solidFill>
                                      <a:latin typeface="Cambria Math" panose="02040503050406030204" pitchFamily="18" charset="0"/>
                                      <a:ea typeface="Cambria Math" panose="02040503050406030204" pitchFamily="18" charset="0"/>
                                    </a:rPr>
                                    <m:t>+</m:t>
                                  </m:r>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𝐾</m:t>
                                              </m:r>
                                            </m:sub>
                                            <m:sup>
                                              <m:r>
                                                <a:rPr lang="en-US" sz="2500" b="0" i="1" smtClean="0">
                                                  <a:solidFill>
                                                    <a:srgbClr val="21455B"/>
                                                  </a:solidFill>
                                                  <a:latin typeface="Cambria Math" panose="02040503050406030204" pitchFamily="18" charset="0"/>
                                                  <a:ea typeface="Cambria Math" panose="02040503050406030204" pitchFamily="18" charset="0"/>
                                                </a:rPr>
                                                <m:t> </m:t>
                                              </m:r>
                                            </m:sup>
                                          </m:sSubSup>
                                          <m:r>
                                            <a:rPr lang="en-US" sz="2500" i="1">
                                              <a:solidFill>
                                                <a:srgbClr val="21455B"/>
                                              </a:solidFill>
                                              <a:latin typeface="Cambria Math" panose="02040503050406030204" pitchFamily="18" charset="0"/>
                                              <a:ea typeface="Cambria Math" panose="02040503050406030204" pitchFamily="18" charset="0"/>
                                            </a:rPr>
                                            <m:t>𝐾</m:t>
                                          </m:r>
                                        </m:e>
                                      </m:d>
                                    </m:e>
                                    <m:sup>
                                      <m:r>
                                        <a:rPr lang="en-US" sz="2500" i="1">
                                          <a:solidFill>
                                            <a:srgbClr val="21455B"/>
                                          </a:solidFill>
                                          <a:latin typeface="Cambria Math" panose="02040503050406030204" pitchFamily="18" charset="0"/>
                                          <a:ea typeface="Cambria Math" panose="02040503050406030204" pitchFamily="18" charset="0"/>
                                        </a:rPr>
                                        <m:t>𝜌</m:t>
                                      </m:r>
                                    </m:sup>
                                  </m:sSup>
                                </m:e>
                              </m:d>
                            </m:e>
                            <m:sup>
                              <m:f>
                                <m:fPr>
                                  <m:ctrlPr>
                                    <a:rPr lang="en-US" sz="2500" i="1">
                                      <a:solidFill>
                                        <a:srgbClr val="21455B"/>
                                      </a:solidFill>
                                      <a:latin typeface="Cambria Math" panose="02040503050406030204" pitchFamily="18" charset="0"/>
                                      <a:ea typeface="Cambria Math" panose="02040503050406030204" pitchFamily="18" charset="0"/>
                                    </a:rPr>
                                  </m:ctrlPr>
                                </m:fPr>
                                <m:num>
                                  <m:r>
                                    <a:rPr lang="en-US" sz="2500" i="1">
                                      <a:solidFill>
                                        <a:srgbClr val="21455B"/>
                                      </a:solidFill>
                                      <a:latin typeface="Cambria Math" panose="02040503050406030204" pitchFamily="18" charset="0"/>
                                      <a:ea typeface="Cambria Math" panose="02040503050406030204" pitchFamily="18" charset="0"/>
                                    </a:rPr>
                                    <m:t>1</m:t>
                                  </m:r>
                                </m:num>
                                <m:den>
                                  <m:r>
                                    <a:rPr lang="en-US" sz="2500" i="1">
                                      <a:solidFill>
                                        <a:srgbClr val="21455B"/>
                                      </a:solidFill>
                                      <a:latin typeface="Cambria Math" panose="02040503050406030204" pitchFamily="18" charset="0"/>
                                      <a:ea typeface="Cambria Math" panose="02040503050406030204" pitchFamily="18" charset="0"/>
                                    </a:rPr>
                                    <m:t>𝜌</m:t>
                                  </m:r>
                                </m:den>
                              </m:f>
                            </m:sup>
                          </m:sSup>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𝑌</m:t>
                          </m:r>
                        </m:e>
                      </m:d>
                    </m:oMath>
                  </m:oMathPara>
                </a14:m>
                <a:endParaRPr lang="en-US" sz="2500" dirty="0">
                  <a:solidFill>
                    <a:srgbClr val="21455B"/>
                  </a:solidFill>
                </a:endParaRPr>
              </a:p>
              <a:p>
                <a:pPr lvl="2" indent="0">
                  <a:buNone/>
                </a:pPr>
                <a:endParaRPr lang="en-US" sz="2500" dirty="0">
                  <a:solidFill>
                    <a:srgbClr val="21455B"/>
                  </a:solidFill>
                </a:endParaRPr>
              </a:p>
              <a:p>
                <a:pPr lvl="2" indent="0">
                  <a:buNone/>
                </a:pPr>
                <a:endParaRPr lang="en-US" sz="2500" dirty="0">
                  <a:solidFill>
                    <a:srgbClr val="21455B"/>
                  </a:solidFill>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2"/>
              </p:nvPr>
            </p:nvSpPr>
            <p:spPr>
              <a:xfrm>
                <a:off x="304800" y="1066800"/>
                <a:ext cx="8229600" cy="4800600"/>
              </a:xfrm>
              <a:blipFill>
                <a:blip r:embed="rId2"/>
                <a:stretch>
                  <a:fillRect t="-888"/>
                </a:stretch>
              </a:blipFill>
            </p:spPr>
            <p:txBody>
              <a:bodyPr/>
              <a:lstStyle/>
              <a:p>
                <a:r>
                  <a:rPr lang="en-US">
                    <a:noFill/>
                  </a:rPr>
                  <a:t> </a:t>
                </a:r>
              </a:p>
            </p:txBody>
          </p:sp>
        </mc:Fallback>
      </mc:AlternateContent>
      <p:cxnSp>
        <p:nvCxnSpPr>
          <p:cNvPr id="5" name="Straight Connector 4"/>
          <p:cNvCxnSpPr/>
          <p:nvPr/>
        </p:nvCxnSpPr>
        <p:spPr>
          <a:xfrm>
            <a:off x="0" y="10668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125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260350"/>
            <a:ext cx="8496300" cy="806450"/>
          </a:xfrm>
        </p:spPr>
        <p:txBody>
          <a:bodyPr>
            <a:normAutofit fontScale="90000"/>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Profit maximization problem in the CGE model </a:t>
            </a:r>
          </a:p>
        </p:txBody>
      </p:sp>
      <mc:AlternateContent xmlns:mc="http://schemas.openxmlformats.org/markup-compatibility/2006" xmlns:a14="http://schemas.microsoft.com/office/drawing/2010/main">
        <mc:Choice Requires="a14">
          <p:sp>
            <p:nvSpPr>
              <p:cNvPr id="7" name="Content Placeholder 6"/>
              <p:cNvSpPr>
                <a:spLocks noGrp="1"/>
              </p:cNvSpPr>
              <p:nvPr>
                <p:ph sz="quarter" idx="12"/>
              </p:nvPr>
            </p:nvSpPr>
            <p:spPr>
              <a:xfrm>
                <a:off x="304800" y="1066800"/>
                <a:ext cx="8229600" cy="4800600"/>
              </a:xfrm>
            </p:spPr>
            <p:txBody>
              <a:bodyPr>
                <a:noAutofit/>
              </a:bodyPr>
              <a:lstStyle/>
              <a:p>
                <a:pPr lvl="2" indent="0">
                  <a:buNone/>
                </a:pPr>
                <a:endParaRPr lang="en-US" sz="2500" dirty="0">
                  <a:solidFill>
                    <a:srgbClr val="21455B"/>
                  </a:solidFill>
                  <a:ea typeface="Cambria Math" panose="02040503050406030204" pitchFamily="18" charset="0"/>
                </a:endParaRPr>
              </a:p>
              <a:p>
                <a:pPr lvl="2" indent="0">
                  <a:buNone/>
                </a:pPr>
                <a:endParaRPr lang="en-US" sz="2500" i="1" dirty="0">
                  <a:solidFill>
                    <a:srgbClr val="21455B"/>
                  </a:solidFill>
                  <a:latin typeface="Cambria Math" panose="02040503050406030204" pitchFamily="18" charset="0"/>
                  <a:ea typeface="Cambria Math" panose="02040503050406030204" pitchFamily="18" charset="0"/>
                </a:endParaRPr>
              </a:p>
              <a:p>
                <a:pPr lvl="2" indent="0">
                  <a:buNone/>
                </a:pPr>
                <a14:m>
                  <m:oMathPara xmlns:m="http://schemas.openxmlformats.org/officeDocument/2006/math">
                    <m:oMathParaPr>
                      <m:jc m:val="centerGroup"/>
                    </m:oMathParaPr>
                    <m:oMath xmlns:m="http://schemas.openxmlformats.org/officeDocument/2006/math">
                      <m:r>
                        <a:rPr lang="en-US" sz="2500" b="0" i="1" smtClean="0">
                          <a:solidFill>
                            <a:srgbClr val="21455B"/>
                          </a:solidFill>
                          <a:latin typeface="Cambria Math" panose="02040503050406030204" pitchFamily="18" charset="0"/>
                          <a:ea typeface="Cambria Math" panose="02040503050406030204" pitchFamily="18" charset="0"/>
                        </a:rPr>
                        <m:t>𝐿</m:t>
                      </m:r>
                      <m:r>
                        <a:rPr lang="en-US" sz="2500" b="0" i="1" smtClean="0">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𝑃</m:t>
                      </m:r>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𝑌</m:t>
                      </m:r>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𝑅</m:t>
                      </m:r>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𝐾</m:t>
                      </m:r>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𝑊</m:t>
                      </m:r>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𝐿</m:t>
                      </m:r>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𝛾</m:t>
                      </m:r>
                      <m:d>
                        <m:dPr>
                          <m:begChr m:val="["/>
                          <m:endChr m:val="]"/>
                          <m:ctrlPr>
                            <a:rPr lang="en-US" sz="2500" b="0" i="1" smtClean="0">
                              <a:solidFill>
                                <a:srgbClr val="21455B"/>
                              </a:solidFill>
                              <a:latin typeface="Cambria Math" panose="02040503050406030204" pitchFamily="18" charset="0"/>
                              <a:ea typeface="Cambria Math" panose="02040503050406030204" pitchFamily="18" charset="0"/>
                            </a:rPr>
                          </m:ctrlPr>
                        </m:dPr>
                        <m:e>
                          <m:sSup>
                            <m:sSupPr>
                              <m:ctrlPr>
                                <a:rPr lang="en-US" sz="2500" i="1">
                                  <a:solidFill>
                                    <a:srgbClr val="21455B"/>
                                  </a:solidFill>
                                  <a:latin typeface="Cambria Math" panose="02040503050406030204" pitchFamily="18" charset="0"/>
                                  <a:ea typeface="Cambria Math" panose="02040503050406030204" pitchFamily="18" charset="0"/>
                                </a:rPr>
                              </m:ctrlPr>
                            </m:sSupPr>
                            <m:e>
                              <m:d>
                                <m:dPr>
                                  <m:begChr m:val="["/>
                                  <m:endChr m:val="]"/>
                                  <m:ctrlPr>
                                    <a:rPr lang="en-US" sz="2500" i="1">
                                      <a:solidFill>
                                        <a:srgbClr val="21455B"/>
                                      </a:solidFill>
                                      <a:latin typeface="Cambria Math" panose="02040503050406030204" pitchFamily="18" charset="0"/>
                                      <a:ea typeface="Cambria Math" panose="02040503050406030204" pitchFamily="18" charset="0"/>
                                    </a:rPr>
                                  </m:ctrlPr>
                                </m:dPr>
                                <m:e>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𝐿</m:t>
                                              </m:r>
                                            </m:sub>
                                            <m:sup>
                                              <m:r>
                                                <a:rPr lang="en-US" sz="2500" b="0" i="1" smtClean="0">
                                                  <a:solidFill>
                                                    <a:srgbClr val="21455B"/>
                                                  </a:solidFill>
                                                  <a:latin typeface="Cambria Math" panose="02040503050406030204" pitchFamily="18" charset="0"/>
                                                  <a:ea typeface="Cambria Math" panose="02040503050406030204" pitchFamily="18" charset="0"/>
                                                </a:rPr>
                                                <m:t> </m:t>
                                              </m:r>
                                            </m:sup>
                                          </m:sSubSup>
                                          <m:r>
                                            <a:rPr lang="en-US" sz="2500" i="1">
                                              <a:solidFill>
                                                <a:srgbClr val="21455B"/>
                                              </a:solidFill>
                                              <a:latin typeface="Cambria Math" panose="02040503050406030204" pitchFamily="18" charset="0"/>
                                              <a:ea typeface="Cambria Math" panose="02040503050406030204" pitchFamily="18" charset="0"/>
                                            </a:rPr>
                                            <m:t>𝐿</m:t>
                                          </m:r>
                                        </m:e>
                                      </m:d>
                                    </m:e>
                                    <m:sup>
                                      <m:r>
                                        <a:rPr lang="en-US" sz="2500" i="1">
                                          <a:solidFill>
                                            <a:srgbClr val="21455B"/>
                                          </a:solidFill>
                                          <a:latin typeface="Cambria Math" panose="02040503050406030204" pitchFamily="18" charset="0"/>
                                          <a:ea typeface="Cambria Math" panose="02040503050406030204" pitchFamily="18" charset="0"/>
                                        </a:rPr>
                                        <m:t>𝜌</m:t>
                                      </m:r>
                                    </m:sup>
                                  </m:sSup>
                                  <m:r>
                                    <a:rPr lang="en-US" sz="2500" i="1">
                                      <a:solidFill>
                                        <a:srgbClr val="21455B"/>
                                      </a:solidFill>
                                      <a:latin typeface="Cambria Math" panose="02040503050406030204" pitchFamily="18" charset="0"/>
                                      <a:ea typeface="Cambria Math" panose="02040503050406030204" pitchFamily="18" charset="0"/>
                                    </a:rPr>
                                    <m:t>+</m:t>
                                  </m:r>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𝐾</m:t>
                                              </m:r>
                                            </m:sub>
                                            <m:sup>
                                              <m:r>
                                                <a:rPr lang="en-US" sz="2500" b="0" i="1" smtClean="0">
                                                  <a:solidFill>
                                                    <a:srgbClr val="21455B"/>
                                                  </a:solidFill>
                                                  <a:latin typeface="Cambria Math" panose="02040503050406030204" pitchFamily="18" charset="0"/>
                                                  <a:ea typeface="Cambria Math" panose="02040503050406030204" pitchFamily="18" charset="0"/>
                                                </a:rPr>
                                                <m:t> </m:t>
                                              </m:r>
                                            </m:sup>
                                          </m:sSubSup>
                                          <m:r>
                                            <a:rPr lang="en-US" sz="2500" i="1">
                                              <a:solidFill>
                                                <a:srgbClr val="21455B"/>
                                              </a:solidFill>
                                              <a:latin typeface="Cambria Math" panose="02040503050406030204" pitchFamily="18" charset="0"/>
                                              <a:ea typeface="Cambria Math" panose="02040503050406030204" pitchFamily="18" charset="0"/>
                                            </a:rPr>
                                            <m:t>𝐾</m:t>
                                          </m:r>
                                        </m:e>
                                      </m:d>
                                    </m:e>
                                    <m:sup>
                                      <m:r>
                                        <a:rPr lang="en-US" sz="2500" i="1">
                                          <a:solidFill>
                                            <a:srgbClr val="21455B"/>
                                          </a:solidFill>
                                          <a:latin typeface="Cambria Math" panose="02040503050406030204" pitchFamily="18" charset="0"/>
                                          <a:ea typeface="Cambria Math" panose="02040503050406030204" pitchFamily="18" charset="0"/>
                                        </a:rPr>
                                        <m:t>𝜌</m:t>
                                      </m:r>
                                    </m:sup>
                                  </m:sSup>
                                </m:e>
                              </m:d>
                            </m:e>
                            <m:sup>
                              <m:f>
                                <m:fPr>
                                  <m:ctrlPr>
                                    <a:rPr lang="en-US" sz="2500" i="1">
                                      <a:solidFill>
                                        <a:srgbClr val="21455B"/>
                                      </a:solidFill>
                                      <a:latin typeface="Cambria Math" panose="02040503050406030204" pitchFamily="18" charset="0"/>
                                      <a:ea typeface="Cambria Math" panose="02040503050406030204" pitchFamily="18" charset="0"/>
                                    </a:rPr>
                                  </m:ctrlPr>
                                </m:fPr>
                                <m:num>
                                  <m:r>
                                    <a:rPr lang="en-US" sz="2500" i="1">
                                      <a:solidFill>
                                        <a:srgbClr val="21455B"/>
                                      </a:solidFill>
                                      <a:latin typeface="Cambria Math" panose="02040503050406030204" pitchFamily="18" charset="0"/>
                                      <a:ea typeface="Cambria Math" panose="02040503050406030204" pitchFamily="18" charset="0"/>
                                    </a:rPr>
                                    <m:t>1</m:t>
                                  </m:r>
                                </m:num>
                                <m:den>
                                  <m:r>
                                    <a:rPr lang="en-US" sz="2500" i="1">
                                      <a:solidFill>
                                        <a:srgbClr val="21455B"/>
                                      </a:solidFill>
                                      <a:latin typeface="Cambria Math" panose="02040503050406030204" pitchFamily="18" charset="0"/>
                                      <a:ea typeface="Cambria Math" panose="02040503050406030204" pitchFamily="18" charset="0"/>
                                    </a:rPr>
                                    <m:t>𝜌</m:t>
                                  </m:r>
                                </m:den>
                              </m:f>
                            </m:sup>
                          </m:sSup>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𝑌</m:t>
                          </m:r>
                        </m:e>
                      </m:d>
                    </m:oMath>
                  </m:oMathPara>
                </a14:m>
                <a:endParaRPr lang="en-US" sz="2500" dirty="0">
                  <a:solidFill>
                    <a:srgbClr val="21455B"/>
                  </a:solidFill>
                </a:endParaRPr>
              </a:p>
              <a:p>
                <a:pPr lvl="2" indent="0">
                  <a:buNone/>
                </a:pPr>
                <a:endParaRPr lang="en-US" sz="2500" dirty="0">
                  <a:solidFill>
                    <a:srgbClr val="21455B"/>
                  </a:solidFill>
                </a:endParaRPr>
              </a:p>
              <a:p>
                <a:pPr lvl="2" indent="0">
                  <a:buNone/>
                </a:pPr>
                <a14:m>
                  <m:oMath xmlns:m="http://schemas.openxmlformats.org/officeDocument/2006/math">
                    <m:f>
                      <m:fPr>
                        <m:ctrlPr>
                          <a:rPr lang="en-US" sz="2500" i="1" smtClean="0">
                            <a:solidFill>
                              <a:srgbClr val="21455B"/>
                            </a:solidFill>
                            <a:latin typeface="Cambria Math" panose="02040503050406030204" pitchFamily="18" charset="0"/>
                            <a:ea typeface="Cambria Math" panose="02040503050406030204" pitchFamily="18" charset="0"/>
                          </a:rPr>
                        </m:ctrlPr>
                      </m:fPr>
                      <m:num>
                        <m:r>
                          <a:rPr lang="en-US" sz="2500" i="1" smtClean="0">
                            <a:solidFill>
                              <a:srgbClr val="21455B"/>
                            </a:solidFill>
                            <a:latin typeface="Cambria Math" panose="02040503050406030204" pitchFamily="18" charset="0"/>
                            <a:ea typeface="Cambria Math" panose="02040503050406030204" pitchFamily="18" charset="0"/>
                          </a:rPr>
                          <m:t>𝑑</m:t>
                        </m:r>
                        <m:r>
                          <a:rPr lang="en-US" sz="2500" b="0" i="1" smtClean="0">
                            <a:solidFill>
                              <a:srgbClr val="21455B"/>
                            </a:solidFill>
                            <a:latin typeface="Cambria Math" panose="02040503050406030204" pitchFamily="18" charset="0"/>
                            <a:ea typeface="Cambria Math" panose="02040503050406030204" pitchFamily="18" charset="0"/>
                          </a:rPr>
                          <m:t>𝐿</m:t>
                        </m:r>
                      </m:num>
                      <m:den>
                        <m:r>
                          <a:rPr lang="en-US" sz="2500" i="1" smtClean="0">
                            <a:solidFill>
                              <a:srgbClr val="21455B"/>
                            </a:solidFill>
                            <a:latin typeface="Cambria Math" panose="02040503050406030204" pitchFamily="18" charset="0"/>
                            <a:ea typeface="Cambria Math" panose="02040503050406030204" pitchFamily="18" charset="0"/>
                          </a:rPr>
                          <m:t>𝑑</m:t>
                        </m:r>
                        <m:r>
                          <a:rPr lang="en-US" sz="2500" b="0" i="1" smtClean="0">
                            <a:solidFill>
                              <a:srgbClr val="21455B"/>
                            </a:solidFill>
                            <a:latin typeface="Cambria Math" panose="02040503050406030204" pitchFamily="18" charset="0"/>
                            <a:ea typeface="Cambria Math" panose="02040503050406030204" pitchFamily="18" charset="0"/>
                          </a:rPr>
                          <m:t>𝐿</m:t>
                        </m:r>
                      </m:den>
                    </m:f>
                    <m:r>
                      <a:rPr lang="en-US" sz="2500" b="0" i="1" smtClean="0">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𝑊</m:t>
                    </m:r>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𝛾</m:t>
                    </m:r>
                    <m:f>
                      <m:fPr>
                        <m:ctrlPr>
                          <a:rPr lang="en-US" sz="2500" i="1">
                            <a:solidFill>
                              <a:srgbClr val="21455B"/>
                            </a:solidFill>
                            <a:latin typeface="Cambria Math" panose="02040503050406030204" pitchFamily="18" charset="0"/>
                            <a:ea typeface="Cambria Math" panose="02040503050406030204" pitchFamily="18" charset="0"/>
                          </a:rPr>
                        </m:ctrlPr>
                      </m:fPr>
                      <m:num>
                        <m:r>
                          <a:rPr lang="en-US" sz="2500" i="1">
                            <a:solidFill>
                              <a:srgbClr val="21455B"/>
                            </a:solidFill>
                            <a:latin typeface="Cambria Math" panose="02040503050406030204" pitchFamily="18" charset="0"/>
                            <a:ea typeface="Cambria Math" panose="02040503050406030204" pitchFamily="18" charset="0"/>
                          </a:rPr>
                          <m:t>1</m:t>
                        </m:r>
                      </m:num>
                      <m:den>
                        <m:r>
                          <a:rPr lang="en-US" sz="2500" i="1">
                            <a:solidFill>
                              <a:srgbClr val="21455B"/>
                            </a:solidFill>
                            <a:latin typeface="Cambria Math" panose="02040503050406030204" pitchFamily="18" charset="0"/>
                            <a:ea typeface="Cambria Math" panose="02040503050406030204" pitchFamily="18" charset="0"/>
                          </a:rPr>
                          <m:t>𝜌</m:t>
                        </m:r>
                      </m:den>
                    </m:f>
                    <m:sSup>
                      <m:sSupPr>
                        <m:ctrlPr>
                          <a:rPr lang="en-US" sz="2500" i="1">
                            <a:solidFill>
                              <a:srgbClr val="21455B"/>
                            </a:solidFill>
                            <a:latin typeface="Cambria Math" panose="02040503050406030204" pitchFamily="18" charset="0"/>
                            <a:ea typeface="Cambria Math" panose="02040503050406030204" pitchFamily="18" charset="0"/>
                          </a:rPr>
                        </m:ctrlPr>
                      </m:sSupPr>
                      <m:e>
                        <m:d>
                          <m:dPr>
                            <m:begChr m:val="["/>
                            <m:endChr m:val="]"/>
                            <m:ctrlPr>
                              <a:rPr lang="en-US" sz="2500" i="1">
                                <a:solidFill>
                                  <a:srgbClr val="21455B"/>
                                </a:solidFill>
                                <a:latin typeface="Cambria Math" panose="02040503050406030204" pitchFamily="18" charset="0"/>
                                <a:ea typeface="Cambria Math" panose="02040503050406030204" pitchFamily="18" charset="0"/>
                              </a:rPr>
                            </m:ctrlPr>
                          </m:dPr>
                          <m:e>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𝐿</m:t>
                                        </m:r>
                                      </m:sub>
                                      <m:sup>
                                        <m:r>
                                          <a:rPr lang="en-US" sz="2500" b="0" i="1" smtClean="0">
                                            <a:solidFill>
                                              <a:srgbClr val="21455B"/>
                                            </a:solidFill>
                                            <a:latin typeface="Cambria Math" panose="02040503050406030204" pitchFamily="18" charset="0"/>
                                            <a:ea typeface="Cambria Math" panose="02040503050406030204" pitchFamily="18" charset="0"/>
                                          </a:rPr>
                                          <m:t> </m:t>
                                        </m:r>
                                      </m:sup>
                                    </m:sSubSup>
                                    <m:r>
                                      <a:rPr lang="en-US" sz="2500" i="1">
                                        <a:solidFill>
                                          <a:srgbClr val="21455B"/>
                                        </a:solidFill>
                                        <a:latin typeface="Cambria Math" panose="02040503050406030204" pitchFamily="18" charset="0"/>
                                        <a:ea typeface="Cambria Math" panose="02040503050406030204" pitchFamily="18" charset="0"/>
                                      </a:rPr>
                                      <m:t>𝐿</m:t>
                                    </m:r>
                                  </m:e>
                                </m:d>
                              </m:e>
                              <m:sup>
                                <m:r>
                                  <a:rPr lang="en-US" sz="2500" i="1">
                                    <a:solidFill>
                                      <a:srgbClr val="21455B"/>
                                    </a:solidFill>
                                    <a:latin typeface="Cambria Math" panose="02040503050406030204" pitchFamily="18" charset="0"/>
                                    <a:ea typeface="Cambria Math" panose="02040503050406030204" pitchFamily="18" charset="0"/>
                                  </a:rPr>
                                  <m:t>𝜌</m:t>
                                </m:r>
                              </m:sup>
                            </m:sSup>
                            <m:r>
                              <a:rPr lang="en-US" sz="2500" i="1">
                                <a:solidFill>
                                  <a:srgbClr val="21455B"/>
                                </a:solidFill>
                                <a:latin typeface="Cambria Math" panose="02040503050406030204" pitchFamily="18" charset="0"/>
                                <a:ea typeface="Cambria Math" panose="02040503050406030204" pitchFamily="18" charset="0"/>
                              </a:rPr>
                              <m:t>+</m:t>
                            </m:r>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𝐾</m:t>
                                        </m:r>
                                      </m:sub>
                                      <m:sup>
                                        <m:r>
                                          <a:rPr lang="en-US" sz="2500" b="0" i="1" smtClean="0">
                                            <a:solidFill>
                                              <a:srgbClr val="21455B"/>
                                            </a:solidFill>
                                            <a:latin typeface="Cambria Math" panose="02040503050406030204" pitchFamily="18" charset="0"/>
                                            <a:ea typeface="Cambria Math" panose="02040503050406030204" pitchFamily="18" charset="0"/>
                                          </a:rPr>
                                          <m:t> </m:t>
                                        </m:r>
                                      </m:sup>
                                    </m:sSubSup>
                                    <m:r>
                                      <a:rPr lang="en-US" sz="2500" i="1">
                                        <a:solidFill>
                                          <a:srgbClr val="21455B"/>
                                        </a:solidFill>
                                        <a:latin typeface="Cambria Math" panose="02040503050406030204" pitchFamily="18" charset="0"/>
                                        <a:ea typeface="Cambria Math" panose="02040503050406030204" pitchFamily="18" charset="0"/>
                                      </a:rPr>
                                      <m:t>𝐾</m:t>
                                    </m:r>
                                  </m:e>
                                </m:d>
                              </m:e>
                              <m:sup>
                                <m:r>
                                  <a:rPr lang="en-US" sz="2500" i="1">
                                    <a:solidFill>
                                      <a:srgbClr val="21455B"/>
                                    </a:solidFill>
                                    <a:latin typeface="Cambria Math" panose="02040503050406030204" pitchFamily="18" charset="0"/>
                                    <a:ea typeface="Cambria Math" panose="02040503050406030204" pitchFamily="18" charset="0"/>
                                  </a:rPr>
                                  <m:t>𝜌</m:t>
                                </m:r>
                              </m:sup>
                            </m:sSup>
                          </m:e>
                        </m:d>
                      </m:e>
                      <m:sup>
                        <m:f>
                          <m:fPr>
                            <m:ctrlPr>
                              <a:rPr lang="en-US" sz="2500" i="1">
                                <a:solidFill>
                                  <a:srgbClr val="21455B"/>
                                </a:solidFill>
                                <a:latin typeface="Cambria Math" panose="02040503050406030204" pitchFamily="18" charset="0"/>
                                <a:ea typeface="Cambria Math" panose="02040503050406030204" pitchFamily="18" charset="0"/>
                              </a:rPr>
                            </m:ctrlPr>
                          </m:fPr>
                          <m:num>
                            <m:r>
                              <a:rPr lang="en-US" sz="2500" i="1">
                                <a:solidFill>
                                  <a:srgbClr val="21455B"/>
                                </a:solidFill>
                                <a:latin typeface="Cambria Math" panose="02040503050406030204" pitchFamily="18" charset="0"/>
                                <a:ea typeface="Cambria Math" panose="02040503050406030204" pitchFamily="18" charset="0"/>
                              </a:rPr>
                              <m:t>1</m:t>
                            </m:r>
                          </m:num>
                          <m:den>
                            <m:r>
                              <a:rPr lang="en-US" sz="2500" i="1">
                                <a:solidFill>
                                  <a:srgbClr val="21455B"/>
                                </a:solidFill>
                                <a:latin typeface="Cambria Math" panose="02040503050406030204" pitchFamily="18" charset="0"/>
                                <a:ea typeface="Cambria Math" panose="02040503050406030204" pitchFamily="18" charset="0"/>
                              </a:rPr>
                              <m:t>𝜌</m:t>
                            </m:r>
                          </m:den>
                        </m:f>
                        <m:r>
                          <a:rPr lang="en-US" sz="2500" b="0" i="1" smtClean="0">
                            <a:solidFill>
                              <a:srgbClr val="21455B"/>
                            </a:solidFill>
                            <a:latin typeface="Cambria Math" panose="02040503050406030204" pitchFamily="18" charset="0"/>
                            <a:ea typeface="Cambria Math" panose="02040503050406030204" pitchFamily="18" charset="0"/>
                          </a:rPr>
                          <m:t>−1</m:t>
                        </m:r>
                      </m:sup>
                    </m:sSup>
                    <m:r>
                      <a:rPr lang="en-US" sz="2500" i="1" smtClean="0">
                        <a:solidFill>
                          <a:srgbClr val="21455B"/>
                        </a:solidFill>
                        <a:latin typeface="Cambria Math" panose="02040503050406030204" pitchFamily="18" charset="0"/>
                        <a:ea typeface="Cambria Math" panose="02040503050406030204" pitchFamily="18" charset="0"/>
                      </a:rPr>
                      <m:t>𝜌</m:t>
                    </m:r>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𝐿</m:t>
                                </m:r>
                              </m:sub>
                              <m:sup>
                                <m:r>
                                  <a:rPr lang="en-US" sz="2500" b="0" i="1" smtClean="0">
                                    <a:solidFill>
                                      <a:srgbClr val="21455B"/>
                                    </a:solidFill>
                                    <a:latin typeface="Cambria Math" panose="02040503050406030204" pitchFamily="18" charset="0"/>
                                    <a:ea typeface="Cambria Math" panose="02040503050406030204" pitchFamily="18" charset="0"/>
                                  </a:rPr>
                                  <m:t> </m:t>
                                </m:r>
                              </m:sup>
                            </m:sSubSup>
                            <m:r>
                              <a:rPr lang="en-US" sz="2500" i="1">
                                <a:solidFill>
                                  <a:srgbClr val="21455B"/>
                                </a:solidFill>
                                <a:latin typeface="Cambria Math" panose="02040503050406030204" pitchFamily="18" charset="0"/>
                                <a:ea typeface="Cambria Math" panose="02040503050406030204" pitchFamily="18" charset="0"/>
                              </a:rPr>
                              <m:t>𝐿</m:t>
                            </m:r>
                          </m:e>
                        </m:d>
                      </m:e>
                      <m:sup>
                        <m:r>
                          <a:rPr lang="en-US" sz="2500" i="1">
                            <a:solidFill>
                              <a:srgbClr val="21455B"/>
                            </a:solidFill>
                            <a:latin typeface="Cambria Math" panose="02040503050406030204" pitchFamily="18" charset="0"/>
                            <a:ea typeface="Cambria Math" panose="02040503050406030204" pitchFamily="18" charset="0"/>
                          </a:rPr>
                          <m:t>𝜌</m:t>
                        </m:r>
                        <m:r>
                          <a:rPr lang="en-US" sz="2500" b="0" i="1" smtClean="0">
                            <a:solidFill>
                              <a:srgbClr val="21455B"/>
                            </a:solidFill>
                            <a:latin typeface="Cambria Math" panose="02040503050406030204" pitchFamily="18" charset="0"/>
                            <a:ea typeface="Cambria Math" panose="02040503050406030204" pitchFamily="18" charset="0"/>
                          </a:rPr>
                          <m:t>−1</m:t>
                        </m:r>
                      </m:sup>
                    </m:sSup>
                  </m:oMath>
                </a14:m>
                <a:r>
                  <a:rPr lang="en-US" sz="2500" dirty="0">
                    <a:solidFill>
                      <a:srgbClr val="21455B"/>
                    </a:solidFill>
                    <a:ea typeface="Cambria Math" panose="02040503050406030204" pitchFamily="18" charset="0"/>
                  </a:rPr>
                  <a:t> </a:t>
                </a:r>
                <a14:m>
                  <m:oMath xmlns:m="http://schemas.openxmlformats.org/officeDocument/2006/math">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𝐿</m:t>
                        </m:r>
                      </m:sub>
                      <m:sup>
                        <m:r>
                          <a:rPr lang="en-US" sz="2500" b="0" i="1" smtClean="0">
                            <a:solidFill>
                              <a:srgbClr val="21455B"/>
                            </a:solidFill>
                            <a:latin typeface="Cambria Math" panose="02040503050406030204" pitchFamily="18" charset="0"/>
                            <a:ea typeface="Cambria Math" panose="02040503050406030204" pitchFamily="18" charset="0"/>
                          </a:rPr>
                          <m:t> </m:t>
                        </m:r>
                      </m:sup>
                    </m:sSubSup>
                    <m:r>
                      <a:rPr lang="en-US" sz="2500" b="0" i="1" smtClean="0">
                        <a:solidFill>
                          <a:srgbClr val="21455B"/>
                        </a:solidFill>
                        <a:latin typeface="Cambria Math" panose="02040503050406030204" pitchFamily="18" charset="0"/>
                        <a:ea typeface="Cambria Math" panose="02040503050406030204" pitchFamily="18" charset="0"/>
                      </a:rPr>
                      <m:t>=0</m:t>
                    </m:r>
                  </m:oMath>
                </a14:m>
                <a:endParaRPr lang="en-US" sz="2500" b="0" dirty="0">
                  <a:solidFill>
                    <a:srgbClr val="21455B"/>
                  </a:solidFill>
                  <a:ea typeface="Cambria Math" panose="02040503050406030204" pitchFamily="18" charset="0"/>
                </a:endParaRPr>
              </a:p>
              <a:p>
                <a:pPr lvl="2" indent="0">
                  <a:buNone/>
                </a:pPr>
                <a:endParaRPr lang="en-US" sz="2500" dirty="0">
                  <a:solidFill>
                    <a:srgbClr val="21455B"/>
                  </a:solidFill>
                </a:endParaRPr>
              </a:p>
              <a:p>
                <a:pPr lvl="2" indent="0">
                  <a:buNone/>
                </a:pPr>
                <a14:m>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𝑊</m:t>
                    </m:r>
                    <m:r>
                      <a:rPr lang="en-US" sz="2500" b="0" i="1" smtClean="0">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𝛾</m:t>
                    </m:r>
                    <m:f>
                      <m:fPr>
                        <m:ctrlPr>
                          <a:rPr lang="en-US" sz="2500" i="1">
                            <a:solidFill>
                              <a:srgbClr val="21455B"/>
                            </a:solidFill>
                            <a:latin typeface="Cambria Math" panose="02040503050406030204" pitchFamily="18" charset="0"/>
                            <a:ea typeface="Cambria Math" panose="02040503050406030204" pitchFamily="18" charset="0"/>
                          </a:rPr>
                        </m:ctrlPr>
                      </m:fPr>
                      <m:num>
                        <m:r>
                          <a:rPr lang="en-US" sz="2500" i="1">
                            <a:solidFill>
                              <a:srgbClr val="21455B"/>
                            </a:solidFill>
                            <a:latin typeface="Cambria Math" panose="02040503050406030204" pitchFamily="18" charset="0"/>
                            <a:ea typeface="Cambria Math" panose="02040503050406030204" pitchFamily="18" charset="0"/>
                          </a:rPr>
                          <m:t>1</m:t>
                        </m:r>
                      </m:num>
                      <m:den>
                        <m:r>
                          <a:rPr lang="en-US" sz="2500" i="1">
                            <a:solidFill>
                              <a:srgbClr val="21455B"/>
                            </a:solidFill>
                            <a:latin typeface="Cambria Math" panose="02040503050406030204" pitchFamily="18" charset="0"/>
                            <a:ea typeface="Cambria Math" panose="02040503050406030204" pitchFamily="18" charset="0"/>
                          </a:rPr>
                          <m:t>𝜌</m:t>
                        </m:r>
                      </m:den>
                    </m:f>
                    <m:sSup>
                      <m:sSupPr>
                        <m:ctrlPr>
                          <a:rPr lang="en-US" sz="2500" i="1">
                            <a:solidFill>
                              <a:srgbClr val="21455B"/>
                            </a:solidFill>
                            <a:latin typeface="Cambria Math" panose="02040503050406030204" pitchFamily="18" charset="0"/>
                            <a:ea typeface="Cambria Math" panose="02040503050406030204" pitchFamily="18" charset="0"/>
                          </a:rPr>
                        </m:ctrlPr>
                      </m:sSupPr>
                      <m:e>
                        <m:d>
                          <m:dPr>
                            <m:begChr m:val="["/>
                            <m:endChr m:val="]"/>
                            <m:ctrlPr>
                              <a:rPr lang="en-US" sz="2500" i="1">
                                <a:solidFill>
                                  <a:srgbClr val="21455B"/>
                                </a:solidFill>
                                <a:latin typeface="Cambria Math" panose="02040503050406030204" pitchFamily="18" charset="0"/>
                                <a:ea typeface="Cambria Math" panose="02040503050406030204" pitchFamily="18" charset="0"/>
                              </a:rPr>
                            </m:ctrlPr>
                          </m:dPr>
                          <m:e>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𝐿</m:t>
                                        </m:r>
                                      </m:sub>
                                      <m:sup>
                                        <m:r>
                                          <a:rPr lang="en-US" sz="2500" b="0" i="1" smtClean="0">
                                            <a:solidFill>
                                              <a:srgbClr val="21455B"/>
                                            </a:solidFill>
                                            <a:latin typeface="Cambria Math" panose="02040503050406030204" pitchFamily="18" charset="0"/>
                                            <a:ea typeface="Cambria Math" panose="02040503050406030204" pitchFamily="18" charset="0"/>
                                          </a:rPr>
                                          <m:t> </m:t>
                                        </m:r>
                                      </m:sup>
                                    </m:sSubSup>
                                    <m:r>
                                      <a:rPr lang="en-US" sz="2500" i="1">
                                        <a:solidFill>
                                          <a:srgbClr val="21455B"/>
                                        </a:solidFill>
                                        <a:latin typeface="Cambria Math" panose="02040503050406030204" pitchFamily="18" charset="0"/>
                                        <a:ea typeface="Cambria Math" panose="02040503050406030204" pitchFamily="18" charset="0"/>
                                      </a:rPr>
                                      <m:t>𝐿</m:t>
                                    </m:r>
                                  </m:e>
                                </m:d>
                              </m:e>
                              <m:sup>
                                <m:r>
                                  <a:rPr lang="en-US" sz="2500" i="1">
                                    <a:solidFill>
                                      <a:srgbClr val="21455B"/>
                                    </a:solidFill>
                                    <a:latin typeface="Cambria Math" panose="02040503050406030204" pitchFamily="18" charset="0"/>
                                    <a:ea typeface="Cambria Math" panose="02040503050406030204" pitchFamily="18" charset="0"/>
                                  </a:rPr>
                                  <m:t>𝜌</m:t>
                                </m:r>
                              </m:sup>
                            </m:sSup>
                            <m:r>
                              <a:rPr lang="en-US" sz="2500" i="1">
                                <a:solidFill>
                                  <a:srgbClr val="21455B"/>
                                </a:solidFill>
                                <a:latin typeface="Cambria Math" panose="02040503050406030204" pitchFamily="18" charset="0"/>
                                <a:ea typeface="Cambria Math" panose="02040503050406030204" pitchFamily="18" charset="0"/>
                              </a:rPr>
                              <m:t>+</m:t>
                            </m:r>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𝐾</m:t>
                                        </m:r>
                                      </m:sub>
                                      <m:sup>
                                        <m:r>
                                          <a:rPr lang="en-US" sz="2500" b="0" i="1" smtClean="0">
                                            <a:solidFill>
                                              <a:srgbClr val="21455B"/>
                                            </a:solidFill>
                                            <a:latin typeface="Cambria Math" panose="02040503050406030204" pitchFamily="18" charset="0"/>
                                            <a:ea typeface="Cambria Math" panose="02040503050406030204" pitchFamily="18" charset="0"/>
                                          </a:rPr>
                                          <m:t> </m:t>
                                        </m:r>
                                      </m:sup>
                                    </m:sSubSup>
                                    <m:r>
                                      <a:rPr lang="en-US" sz="2500" i="1">
                                        <a:solidFill>
                                          <a:srgbClr val="21455B"/>
                                        </a:solidFill>
                                        <a:latin typeface="Cambria Math" panose="02040503050406030204" pitchFamily="18" charset="0"/>
                                        <a:ea typeface="Cambria Math" panose="02040503050406030204" pitchFamily="18" charset="0"/>
                                      </a:rPr>
                                      <m:t>𝐾</m:t>
                                    </m:r>
                                  </m:e>
                                </m:d>
                              </m:e>
                              <m:sup>
                                <m:r>
                                  <a:rPr lang="en-US" sz="2500" i="1">
                                    <a:solidFill>
                                      <a:srgbClr val="21455B"/>
                                    </a:solidFill>
                                    <a:latin typeface="Cambria Math" panose="02040503050406030204" pitchFamily="18" charset="0"/>
                                    <a:ea typeface="Cambria Math" panose="02040503050406030204" pitchFamily="18" charset="0"/>
                                  </a:rPr>
                                  <m:t>𝜌</m:t>
                                </m:r>
                              </m:sup>
                            </m:sSup>
                          </m:e>
                        </m:d>
                      </m:e>
                      <m:sup>
                        <m:f>
                          <m:fPr>
                            <m:ctrlPr>
                              <a:rPr lang="en-US" sz="2500" i="1">
                                <a:solidFill>
                                  <a:srgbClr val="21455B"/>
                                </a:solidFill>
                                <a:latin typeface="Cambria Math" panose="02040503050406030204" pitchFamily="18" charset="0"/>
                                <a:ea typeface="Cambria Math" panose="02040503050406030204" pitchFamily="18" charset="0"/>
                              </a:rPr>
                            </m:ctrlPr>
                          </m:fPr>
                          <m:num>
                            <m:r>
                              <a:rPr lang="en-US" sz="2500" i="1">
                                <a:solidFill>
                                  <a:srgbClr val="21455B"/>
                                </a:solidFill>
                                <a:latin typeface="Cambria Math" panose="02040503050406030204" pitchFamily="18" charset="0"/>
                                <a:ea typeface="Cambria Math" panose="02040503050406030204" pitchFamily="18" charset="0"/>
                              </a:rPr>
                              <m:t>1</m:t>
                            </m:r>
                          </m:num>
                          <m:den>
                            <m:r>
                              <a:rPr lang="en-US" sz="2500" i="1">
                                <a:solidFill>
                                  <a:srgbClr val="21455B"/>
                                </a:solidFill>
                                <a:latin typeface="Cambria Math" panose="02040503050406030204" pitchFamily="18" charset="0"/>
                                <a:ea typeface="Cambria Math" panose="02040503050406030204" pitchFamily="18" charset="0"/>
                              </a:rPr>
                              <m:t>𝜌</m:t>
                            </m:r>
                          </m:den>
                        </m:f>
                        <m:r>
                          <a:rPr lang="en-US" sz="2500" i="1">
                            <a:solidFill>
                              <a:srgbClr val="21455B"/>
                            </a:solidFill>
                            <a:latin typeface="Cambria Math" panose="02040503050406030204" pitchFamily="18" charset="0"/>
                            <a:ea typeface="Cambria Math" panose="02040503050406030204" pitchFamily="18" charset="0"/>
                          </a:rPr>
                          <m:t>−1</m:t>
                        </m:r>
                      </m:sup>
                    </m:sSup>
                    <m:r>
                      <a:rPr lang="en-US" sz="2500" i="1">
                        <a:solidFill>
                          <a:srgbClr val="21455B"/>
                        </a:solidFill>
                        <a:latin typeface="Cambria Math" panose="02040503050406030204" pitchFamily="18" charset="0"/>
                        <a:ea typeface="Cambria Math" panose="02040503050406030204" pitchFamily="18" charset="0"/>
                      </a:rPr>
                      <m:t>𝜌</m:t>
                    </m:r>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𝐿</m:t>
                                </m:r>
                              </m:sub>
                              <m:sup>
                                <m:r>
                                  <a:rPr lang="en-US" sz="2500" b="0" i="1" smtClean="0">
                                    <a:solidFill>
                                      <a:srgbClr val="21455B"/>
                                    </a:solidFill>
                                    <a:latin typeface="Cambria Math" panose="02040503050406030204" pitchFamily="18" charset="0"/>
                                    <a:ea typeface="Cambria Math" panose="02040503050406030204" pitchFamily="18" charset="0"/>
                                  </a:rPr>
                                  <m:t> </m:t>
                                </m:r>
                              </m:sup>
                            </m:sSubSup>
                            <m:r>
                              <a:rPr lang="en-US" sz="2500" i="1">
                                <a:solidFill>
                                  <a:srgbClr val="21455B"/>
                                </a:solidFill>
                                <a:latin typeface="Cambria Math" panose="02040503050406030204" pitchFamily="18" charset="0"/>
                                <a:ea typeface="Cambria Math" panose="02040503050406030204" pitchFamily="18" charset="0"/>
                              </a:rPr>
                              <m:t>𝐿</m:t>
                            </m:r>
                          </m:e>
                        </m:d>
                      </m:e>
                      <m:sup>
                        <m:r>
                          <a:rPr lang="en-US" sz="2500" i="1">
                            <a:solidFill>
                              <a:srgbClr val="21455B"/>
                            </a:solidFill>
                            <a:latin typeface="Cambria Math" panose="02040503050406030204" pitchFamily="18" charset="0"/>
                            <a:ea typeface="Cambria Math" panose="02040503050406030204" pitchFamily="18" charset="0"/>
                          </a:rPr>
                          <m:t>𝜌</m:t>
                        </m:r>
                        <m:r>
                          <a:rPr lang="en-US" sz="2500" i="1">
                            <a:solidFill>
                              <a:srgbClr val="21455B"/>
                            </a:solidFill>
                            <a:latin typeface="Cambria Math" panose="02040503050406030204" pitchFamily="18" charset="0"/>
                            <a:ea typeface="Cambria Math" panose="02040503050406030204" pitchFamily="18" charset="0"/>
                          </a:rPr>
                          <m:t>−1</m:t>
                        </m:r>
                      </m:sup>
                    </m:sSup>
                  </m:oMath>
                </a14:m>
                <a:r>
                  <a:rPr lang="en-US" sz="2500" dirty="0">
                    <a:solidFill>
                      <a:srgbClr val="21455B"/>
                    </a:solidFill>
                    <a:ea typeface="Cambria Math" panose="02040503050406030204" pitchFamily="18" charset="0"/>
                  </a:rPr>
                  <a:t> </a:t>
                </a:r>
                <a14:m>
                  <m:oMath xmlns:m="http://schemas.openxmlformats.org/officeDocument/2006/math">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𝐿</m:t>
                        </m:r>
                      </m:sub>
                      <m:sup>
                        <m:r>
                          <a:rPr lang="en-US" sz="2500" b="0" i="1" smtClean="0">
                            <a:solidFill>
                              <a:srgbClr val="21455B"/>
                            </a:solidFill>
                            <a:latin typeface="Cambria Math" panose="02040503050406030204" pitchFamily="18" charset="0"/>
                            <a:ea typeface="Cambria Math" panose="02040503050406030204" pitchFamily="18" charset="0"/>
                          </a:rPr>
                          <m:t> </m:t>
                        </m:r>
                      </m:sup>
                    </m:sSubSup>
                  </m:oMath>
                </a14:m>
                <a:endParaRPr lang="en-US" sz="2500" dirty="0">
                  <a:solidFill>
                    <a:srgbClr val="21455B"/>
                  </a:solidFill>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2"/>
              </p:nvPr>
            </p:nvSpPr>
            <p:spPr>
              <a:xfrm>
                <a:off x="304800" y="1066800"/>
                <a:ext cx="8229600" cy="4800600"/>
              </a:xfrm>
              <a:blipFill>
                <a:blip r:embed="rId2"/>
                <a:stretch>
                  <a:fillRect/>
                </a:stretch>
              </a:blipFill>
            </p:spPr>
            <p:txBody>
              <a:bodyPr/>
              <a:lstStyle/>
              <a:p>
                <a:r>
                  <a:rPr lang="en-US">
                    <a:noFill/>
                  </a:rPr>
                  <a:t> </a:t>
                </a:r>
              </a:p>
            </p:txBody>
          </p:sp>
        </mc:Fallback>
      </mc:AlternateContent>
      <p:cxnSp>
        <p:nvCxnSpPr>
          <p:cNvPr id="5" name="Straight Connector 4"/>
          <p:cNvCxnSpPr/>
          <p:nvPr/>
        </p:nvCxnSpPr>
        <p:spPr>
          <a:xfrm>
            <a:off x="0" y="10668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436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260350"/>
            <a:ext cx="8496300" cy="806450"/>
          </a:xfrm>
        </p:spPr>
        <p:txBody>
          <a:bodyPr>
            <a:normAutofit fontScale="90000"/>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Profit maximization problem in the CGE model </a:t>
            </a:r>
          </a:p>
        </p:txBody>
      </p:sp>
      <mc:AlternateContent xmlns:mc="http://schemas.openxmlformats.org/markup-compatibility/2006" xmlns:a14="http://schemas.microsoft.com/office/drawing/2010/main">
        <mc:Choice Requires="a14">
          <p:sp>
            <p:nvSpPr>
              <p:cNvPr id="7" name="Content Placeholder 6"/>
              <p:cNvSpPr>
                <a:spLocks noGrp="1"/>
              </p:cNvSpPr>
              <p:nvPr>
                <p:ph sz="quarter" idx="12"/>
              </p:nvPr>
            </p:nvSpPr>
            <p:spPr>
              <a:xfrm>
                <a:off x="304800" y="1066800"/>
                <a:ext cx="8229600" cy="4800600"/>
              </a:xfrm>
            </p:spPr>
            <p:txBody>
              <a:bodyPr>
                <a:noAutofit/>
              </a:bodyPr>
              <a:lstStyle/>
              <a:p>
                <a:pPr lvl="2" indent="0">
                  <a:buNone/>
                </a:pPr>
                <a14:m>
                  <m:oMath xmlns:m="http://schemas.openxmlformats.org/officeDocument/2006/math">
                    <m:r>
                      <a:rPr lang="en-US" sz="2500" i="1" smtClean="0">
                        <a:solidFill>
                          <a:srgbClr val="21455B"/>
                        </a:solidFill>
                        <a:latin typeface="Cambria Math" panose="02040503050406030204" pitchFamily="18" charset="0"/>
                        <a:ea typeface="Cambria Math" panose="02040503050406030204" pitchFamily="18" charset="0"/>
                      </a:rPr>
                      <m:t>𝑊</m:t>
                    </m:r>
                    <m:r>
                      <a:rPr lang="en-US" sz="2500" b="0" i="1" smtClean="0">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𝛾</m:t>
                    </m:r>
                    <m:f>
                      <m:fPr>
                        <m:ctrlPr>
                          <a:rPr lang="en-US" sz="2500" i="1">
                            <a:solidFill>
                              <a:srgbClr val="21455B"/>
                            </a:solidFill>
                            <a:latin typeface="Cambria Math" panose="02040503050406030204" pitchFamily="18" charset="0"/>
                            <a:ea typeface="Cambria Math" panose="02040503050406030204" pitchFamily="18" charset="0"/>
                          </a:rPr>
                        </m:ctrlPr>
                      </m:fPr>
                      <m:num>
                        <m:r>
                          <a:rPr lang="en-US" sz="2500" i="1">
                            <a:solidFill>
                              <a:srgbClr val="21455B"/>
                            </a:solidFill>
                            <a:latin typeface="Cambria Math" panose="02040503050406030204" pitchFamily="18" charset="0"/>
                            <a:ea typeface="Cambria Math" panose="02040503050406030204" pitchFamily="18" charset="0"/>
                          </a:rPr>
                          <m:t>1</m:t>
                        </m:r>
                      </m:num>
                      <m:den>
                        <m:r>
                          <a:rPr lang="en-US" sz="2500" i="1">
                            <a:solidFill>
                              <a:srgbClr val="21455B"/>
                            </a:solidFill>
                            <a:latin typeface="Cambria Math" panose="02040503050406030204" pitchFamily="18" charset="0"/>
                            <a:ea typeface="Cambria Math" panose="02040503050406030204" pitchFamily="18" charset="0"/>
                          </a:rPr>
                          <m:t>𝜌</m:t>
                        </m:r>
                      </m:den>
                    </m:f>
                    <m:sSup>
                      <m:sSupPr>
                        <m:ctrlPr>
                          <a:rPr lang="en-US" sz="2500" i="1">
                            <a:solidFill>
                              <a:srgbClr val="21455B"/>
                            </a:solidFill>
                            <a:latin typeface="Cambria Math" panose="02040503050406030204" pitchFamily="18" charset="0"/>
                            <a:ea typeface="Cambria Math" panose="02040503050406030204" pitchFamily="18" charset="0"/>
                          </a:rPr>
                        </m:ctrlPr>
                      </m:sSupPr>
                      <m:e>
                        <m:d>
                          <m:dPr>
                            <m:begChr m:val="["/>
                            <m:endChr m:val="]"/>
                            <m:ctrlPr>
                              <a:rPr lang="en-US" sz="2500" i="1">
                                <a:solidFill>
                                  <a:srgbClr val="21455B"/>
                                </a:solidFill>
                                <a:latin typeface="Cambria Math" panose="02040503050406030204" pitchFamily="18" charset="0"/>
                                <a:ea typeface="Cambria Math" panose="02040503050406030204" pitchFamily="18" charset="0"/>
                              </a:rPr>
                            </m:ctrlPr>
                          </m:dPr>
                          <m:e>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𝐿</m:t>
                                        </m:r>
                                      </m:sub>
                                      <m:sup>
                                        <m:r>
                                          <a:rPr lang="en-US" sz="2500" b="0" i="1" smtClean="0">
                                            <a:solidFill>
                                              <a:srgbClr val="21455B"/>
                                            </a:solidFill>
                                            <a:latin typeface="Cambria Math" panose="02040503050406030204" pitchFamily="18" charset="0"/>
                                            <a:ea typeface="Cambria Math" panose="02040503050406030204" pitchFamily="18" charset="0"/>
                                          </a:rPr>
                                          <m:t> </m:t>
                                        </m:r>
                                      </m:sup>
                                    </m:sSubSup>
                                    <m:r>
                                      <a:rPr lang="en-US" sz="2500" i="1">
                                        <a:solidFill>
                                          <a:srgbClr val="21455B"/>
                                        </a:solidFill>
                                        <a:latin typeface="Cambria Math" panose="02040503050406030204" pitchFamily="18" charset="0"/>
                                        <a:ea typeface="Cambria Math" panose="02040503050406030204" pitchFamily="18" charset="0"/>
                                      </a:rPr>
                                      <m:t>𝐿</m:t>
                                    </m:r>
                                  </m:e>
                                </m:d>
                              </m:e>
                              <m:sup>
                                <m:r>
                                  <a:rPr lang="en-US" sz="2500" i="1">
                                    <a:solidFill>
                                      <a:srgbClr val="21455B"/>
                                    </a:solidFill>
                                    <a:latin typeface="Cambria Math" panose="02040503050406030204" pitchFamily="18" charset="0"/>
                                    <a:ea typeface="Cambria Math" panose="02040503050406030204" pitchFamily="18" charset="0"/>
                                  </a:rPr>
                                  <m:t>𝜌</m:t>
                                </m:r>
                              </m:sup>
                            </m:sSup>
                            <m:r>
                              <a:rPr lang="en-US" sz="2500" i="1">
                                <a:solidFill>
                                  <a:srgbClr val="21455B"/>
                                </a:solidFill>
                                <a:latin typeface="Cambria Math" panose="02040503050406030204" pitchFamily="18" charset="0"/>
                                <a:ea typeface="Cambria Math" panose="02040503050406030204" pitchFamily="18" charset="0"/>
                              </a:rPr>
                              <m:t>+</m:t>
                            </m:r>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𝐾</m:t>
                                        </m:r>
                                      </m:sub>
                                      <m:sup>
                                        <m:r>
                                          <a:rPr lang="en-US" sz="2500" b="0" i="1" smtClean="0">
                                            <a:solidFill>
                                              <a:srgbClr val="21455B"/>
                                            </a:solidFill>
                                            <a:latin typeface="Cambria Math" panose="02040503050406030204" pitchFamily="18" charset="0"/>
                                            <a:ea typeface="Cambria Math" panose="02040503050406030204" pitchFamily="18" charset="0"/>
                                          </a:rPr>
                                          <m:t> </m:t>
                                        </m:r>
                                      </m:sup>
                                    </m:sSubSup>
                                    <m:r>
                                      <a:rPr lang="en-US" sz="2500" i="1">
                                        <a:solidFill>
                                          <a:srgbClr val="21455B"/>
                                        </a:solidFill>
                                        <a:latin typeface="Cambria Math" panose="02040503050406030204" pitchFamily="18" charset="0"/>
                                        <a:ea typeface="Cambria Math" panose="02040503050406030204" pitchFamily="18" charset="0"/>
                                      </a:rPr>
                                      <m:t>𝐾</m:t>
                                    </m:r>
                                  </m:e>
                                </m:d>
                              </m:e>
                              <m:sup>
                                <m:r>
                                  <a:rPr lang="en-US" sz="2500" i="1">
                                    <a:solidFill>
                                      <a:srgbClr val="21455B"/>
                                    </a:solidFill>
                                    <a:latin typeface="Cambria Math" panose="02040503050406030204" pitchFamily="18" charset="0"/>
                                    <a:ea typeface="Cambria Math" panose="02040503050406030204" pitchFamily="18" charset="0"/>
                                  </a:rPr>
                                  <m:t>𝜌</m:t>
                                </m:r>
                              </m:sup>
                            </m:sSup>
                          </m:e>
                        </m:d>
                      </m:e>
                      <m:sup>
                        <m:f>
                          <m:fPr>
                            <m:ctrlPr>
                              <a:rPr lang="en-US" sz="2500" i="1">
                                <a:solidFill>
                                  <a:srgbClr val="21455B"/>
                                </a:solidFill>
                                <a:latin typeface="Cambria Math" panose="02040503050406030204" pitchFamily="18" charset="0"/>
                                <a:ea typeface="Cambria Math" panose="02040503050406030204" pitchFamily="18" charset="0"/>
                              </a:rPr>
                            </m:ctrlPr>
                          </m:fPr>
                          <m:num>
                            <m:r>
                              <a:rPr lang="en-US" sz="2500" i="1">
                                <a:solidFill>
                                  <a:srgbClr val="21455B"/>
                                </a:solidFill>
                                <a:latin typeface="Cambria Math" panose="02040503050406030204" pitchFamily="18" charset="0"/>
                                <a:ea typeface="Cambria Math" panose="02040503050406030204" pitchFamily="18" charset="0"/>
                              </a:rPr>
                              <m:t>1</m:t>
                            </m:r>
                          </m:num>
                          <m:den>
                            <m:r>
                              <a:rPr lang="en-US" sz="2500" i="1">
                                <a:solidFill>
                                  <a:srgbClr val="21455B"/>
                                </a:solidFill>
                                <a:latin typeface="Cambria Math" panose="02040503050406030204" pitchFamily="18" charset="0"/>
                                <a:ea typeface="Cambria Math" panose="02040503050406030204" pitchFamily="18" charset="0"/>
                              </a:rPr>
                              <m:t>𝜌</m:t>
                            </m:r>
                          </m:den>
                        </m:f>
                        <m:r>
                          <a:rPr lang="en-US" sz="2500" i="1">
                            <a:solidFill>
                              <a:srgbClr val="21455B"/>
                            </a:solidFill>
                            <a:latin typeface="Cambria Math" panose="02040503050406030204" pitchFamily="18" charset="0"/>
                            <a:ea typeface="Cambria Math" panose="02040503050406030204" pitchFamily="18" charset="0"/>
                          </a:rPr>
                          <m:t>−1</m:t>
                        </m:r>
                      </m:sup>
                    </m:sSup>
                    <m:r>
                      <a:rPr lang="en-US" sz="2500" i="1">
                        <a:solidFill>
                          <a:srgbClr val="21455B"/>
                        </a:solidFill>
                        <a:latin typeface="Cambria Math" panose="02040503050406030204" pitchFamily="18" charset="0"/>
                        <a:ea typeface="Cambria Math" panose="02040503050406030204" pitchFamily="18" charset="0"/>
                      </a:rPr>
                      <m:t>𝜌</m:t>
                    </m:r>
                  </m:oMath>
                </a14:m>
                <a:r>
                  <a:rPr lang="en-US" sz="2500" dirty="0">
                    <a:solidFill>
                      <a:srgbClr val="21455B"/>
                    </a:solidFill>
                    <a:ea typeface="Cambria Math" panose="02040503050406030204" pitchFamily="18" charset="0"/>
                  </a:rPr>
                  <a:t> </a:t>
                </a:r>
                <a14:m>
                  <m:oMath xmlns:m="http://schemas.openxmlformats.org/officeDocument/2006/math">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𝐿</m:t>
                                </m:r>
                              </m:sub>
                              <m:sup>
                                <m:r>
                                  <a:rPr lang="en-US" sz="2500" b="0" i="1" smtClean="0">
                                    <a:solidFill>
                                      <a:srgbClr val="21455B"/>
                                    </a:solidFill>
                                    <a:latin typeface="Cambria Math" panose="02040503050406030204" pitchFamily="18" charset="0"/>
                                    <a:ea typeface="Cambria Math" panose="02040503050406030204" pitchFamily="18" charset="0"/>
                                  </a:rPr>
                                  <m:t> </m:t>
                                </m:r>
                              </m:sup>
                            </m:sSubSup>
                            <m:r>
                              <a:rPr lang="en-US" sz="2500" i="1">
                                <a:solidFill>
                                  <a:srgbClr val="21455B"/>
                                </a:solidFill>
                                <a:latin typeface="Cambria Math" panose="02040503050406030204" pitchFamily="18" charset="0"/>
                                <a:ea typeface="Cambria Math" panose="02040503050406030204" pitchFamily="18" charset="0"/>
                              </a:rPr>
                              <m:t>𝐿</m:t>
                            </m:r>
                          </m:e>
                        </m:d>
                      </m:e>
                      <m:sup>
                        <m:r>
                          <a:rPr lang="en-US" sz="2500" i="1">
                            <a:solidFill>
                              <a:srgbClr val="21455B"/>
                            </a:solidFill>
                            <a:latin typeface="Cambria Math" panose="02040503050406030204" pitchFamily="18" charset="0"/>
                            <a:ea typeface="Cambria Math" panose="02040503050406030204" pitchFamily="18" charset="0"/>
                          </a:rPr>
                          <m:t>𝜌</m:t>
                        </m:r>
                        <m:r>
                          <a:rPr lang="en-US" sz="2500" i="1">
                            <a:solidFill>
                              <a:srgbClr val="21455B"/>
                            </a:solidFill>
                            <a:latin typeface="Cambria Math" panose="02040503050406030204" pitchFamily="18" charset="0"/>
                            <a:ea typeface="Cambria Math" panose="02040503050406030204" pitchFamily="18" charset="0"/>
                          </a:rPr>
                          <m:t>−1</m:t>
                        </m:r>
                      </m:sup>
                    </m:sSup>
                  </m:oMath>
                </a14:m>
                <a:r>
                  <a:rPr lang="en-US" sz="2500" dirty="0">
                    <a:solidFill>
                      <a:srgbClr val="21455B"/>
                    </a:solidFill>
                    <a:ea typeface="Cambria Math" panose="02040503050406030204" pitchFamily="18" charset="0"/>
                  </a:rPr>
                  <a:t> </a:t>
                </a:r>
                <a14:m>
                  <m:oMath xmlns:m="http://schemas.openxmlformats.org/officeDocument/2006/math">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𝐿</m:t>
                        </m:r>
                      </m:sub>
                      <m:sup>
                        <m:r>
                          <a:rPr lang="en-US" sz="2500" b="0" i="1" smtClean="0">
                            <a:solidFill>
                              <a:srgbClr val="21455B"/>
                            </a:solidFill>
                            <a:latin typeface="Cambria Math" panose="02040503050406030204" pitchFamily="18" charset="0"/>
                            <a:ea typeface="Cambria Math" panose="02040503050406030204" pitchFamily="18" charset="0"/>
                          </a:rPr>
                          <m:t> </m:t>
                        </m:r>
                      </m:sup>
                    </m:sSubSup>
                  </m:oMath>
                </a14:m>
                <a:endParaRPr lang="en-US" sz="2500" dirty="0">
                  <a:solidFill>
                    <a:srgbClr val="21455B"/>
                  </a:solidFill>
                </a:endParaRPr>
              </a:p>
              <a:p>
                <a:pPr lvl="2" indent="0">
                  <a:buNone/>
                </a:pPr>
                <a14:m>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𝑊</m:t>
                    </m:r>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𝛾</m:t>
                    </m:r>
                    <m:sSup>
                      <m:sSupPr>
                        <m:ctrlPr>
                          <a:rPr lang="en-US" sz="2500" i="1">
                            <a:solidFill>
                              <a:srgbClr val="21455B"/>
                            </a:solidFill>
                            <a:latin typeface="Cambria Math" panose="02040503050406030204" pitchFamily="18" charset="0"/>
                            <a:ea typeface="Cambria Math" panose="02040503050406030204" pitchFamily="18" charset="0"/>
                          </a:rPr>
                        </m:ctrlPr>
                      </m:sSupPr>
                      <m:e>
                        <m:d>
                          <m:dPr>
                            <m:begChr m:val="["/>
                            <m:endChr m:val="]"/>
                            <m:ctrlPr>
                              <a:rPr lang="en-US" sz="2500" i="1">
                                <a:solidFill>
                                  <a:srgbClr val="21455B"/>
                                </a:solidFill>
                                <a:latin typeface="Cambria Math" panose="02040503050406030204" pitchFamily="18" charset="0"/>
                                <a:ea typeface="Cambria Math" panose="02040503050406030204" pitchFamily="18" charset="0"/>
                              </a:rPr>
                            </m:ctrlPr>
                          </m:dPr>
                          <m:e>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𝐿</m:t>
                                        </m:r>
                                      </m:sub>
                                      <m:sup>
                                        <m:r>
                                          <a:rPr lang="en-US" sz="2500" b="0" i="1" smtClean="0">
                                            <a:solidFill>
                                              <a:srgbClr val="21455B"/>
                                            </a:solidFill>
                                            <a:latin typeface="Cambria Math" panose="02040503050406030204" pitchFamily="18" charset="0"/>
                                            <a:ea typeface="Cambria Math" panose="02040503050406030204" pitchFamily="18" charset="0"/>
                                          </a:rPr>
                                          <m:t> </m:t>
                                        </m:r>
                                      </m:sup>
                                    </m:sSubSup>
                                    <m:r>
                                      <a:rPr lang="en-US" sz="2500" i="1">
                                        <a:solidFill>
                                          <a:srgbClr val="21455B"/>
                                        </a:solidFill>
                                        <a:latin typeface="Cambria Math" panose="02040503050406030204" pitchFamily="18" charset="0"/>
                                        <a:ea typeface="Cambria Math" panose="02040503050406030204" pitchFamily="18" charset="0"/>
                                      </a:rPr>
                                      <m:t>𝐿</m:t>
                                    </m:r>
                                  </m:e>
                                </m:d>
                              </m:e>
                              <m:sup>
                                <m:r>
                                  <a:rPr lang="en-US" sz="2500" i="1">
                                    <a:solidFill>
                                      <a:srgbClr val="21455B"/>
                                    </a:solidFill>
                                    <a:latin typeface="Cambria Math" panose="02040503050406030204" pitchFamily="18" charset="0"/>
                                    <a:ea typeface="Cambria Math" panose="02040503050406030204" pitchFamily="18" charset="0"/>
                                  </a:rPr>
                                  <m:t>𝜌</m:t>
                                </m:r>
                              </m:sup>
                            </m:sSup>
                            <m:r>
                              <a:rPr lang="en-US" sz="2500" i="1">
                                <a:solidFill>
                                  <a:srgbClr val="21455B"/>
                                </a:solidFill>
                                <a:latin typeface="Cambria Math" panose="02040503050406030204" pitchFamily="18" charset="0"/>
                                <a:ea typeface="Cambria Math" panose="02040503050406030204" pitchFamily="18" charset="0"/>
                              </a:rPr>
                              <m:t>+</m:t>
                            </m:r>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𝐾</m:t>
                                        </m:r>
                                      </m:sub>
                                      <m:sup>
                                        <m:r>
                                          <a:rPr lang="en-US" sz="2500" b="0" i="1" smtClean="0">
                                            <a:solidFill>
                                              <a:srgbClr val="21455B"/>
                                            </a:solidFill>
                                            <a:latin typeface="Cambria Math" panose="02040503050406030204" pitchFamily="18" charset="0"/>
                                            <a:ea typeface="Cambria Math" panose="02040503050406030204" pitchFamily="18" charset="0"/>
                                          </a:rPr>
                                          <m:t> </m:t>
                                        </m:r>
                                      </m:sup>
                                    </m:sSubSup>
                                    <m:r>
                                      <a:rPr lang="en-US" sz="2500" i="1">
                                        <a:solidFill>
                                          <a:srgbClr val="21455B"/>
                                        </a:solidFill>
                                        <a:latin typeface="Cambria Math" panose="02040503050406030204" pitchFamily="18" charset="0"/>
                                        <a:ea typeface="Cambria Math" panose="02040503050406030204" pitchFamily="18" charset="0"/>
                                      </a:rPr>
                                      <m:t>𝐾</m:t>
                                    </m:r>
                                  </m:e>
                                </m:d>
                              </m:e>
                              <m:sup>
                                <m:r>
                                  <a:rPr lang="en-US" sz="2500" i="1">
                                    <a:solidFill>
                                      <a:srgbClr val="21455B"/>
                                    </a:solidFill>
                                    <a:latin typeface="Cambria Math" panose="02040503050406030204" pitchFamily="18" charset="0"/>
                                    <a:ea typeface="Cambria Math" panose="02040503050406030204" pitchFamily="18" charset="0"/>
                                  </a:rPr>
                                  <m:t>𝜌</m:t>
                                </m:r>
                              </m:sup>
                            </m:sSup>
                          </m:e>
                        </m:d>
                      </m:e>
                      <m:sup>
                        <m:f>
                          <m:fPr>
                            <m:ctrlPr>
                              <a:rPr lang="en-US" sz="2500" i="1">
                                <a:solidFill>
                                  <a:srgbClr val="21455B"/>
                                </a:solidFill>
                                <a:latin typeface="Cambria Math" panose="02040503050406030204" pitchFamily="18" charset="0"/>
                                <a:ea typeface="Cambria Math" panose="02040503050406030204" pitchFamily="18" charset="0"/>
                              </a:rPr>
                            </m:ctrlPr>
                          </m:fPr>
                          <m:num>
                            <m:r>
                              <a:rPr lang="en-US" sz="2500" i="1">
                                <a:solidFill>
                                  <a:srgbClr val="21455B"/>
                                </a:solidFill>
                                <a:latin typeface="Cambria Math" panose="02040503050406030204" pitchFamily="18" charset="0"/>
                                <a:ea typeface="Cambria Math" panose="02040503050406030204" pitchFamily="18" charset="0"/>
                              </a:rPr>
                              <m:t>1</m:t>
                            </m:r>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𝜌</m:t>
                            </m:r>
                          </m:num>
                          <m:den>
                            <m:r>
                              <a:rPr lang="en-US" sz="2500" i="1">
                                <a:solidFill>
                                  <a:srgbClr val="21455B"/>
                                </a:solidFill>
                                <a:latin typeface="Cambria Math" panose="02040503050406030204" pitchFamily="18" charset="0"/>
                                <a:ea typeface="Cambria Math" panose="02040503050406030204" pitchFamily="18" charset="0"/>
                              </a:rPr>
                              <m:t>𝜌</m:t>
                            </m:r>
                          </m:den>
                        </m:f>
                      </m:sup>
                    </m:sSup>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r>
                              <a:rPr lang="en-US" sz="2500" i="1">
                                <a:solidFill>
                                  <a:srgbClr val="21455B"/>
                                </a:solidFill>
                                <a:latin typeface="Cambria Math" panose="02040503050406030204" pitchFamily="18" charset="0"/>
                                <a:ea typeface="Cambria Math" panose="02040503050406030204" pitchFamily="18" charset="0"/>
                              </a:rPr>
                              <m:t>𝐿</m:t>
                            </m:r>
                          </m:e>
                        </m:d>
                      </m:e>
                      <m:sup>
                        <m:r>
                          <a:rPr lang="en-US" sz="2500" i="1">
                            <a:solidFill>
                              <a:srgbClr val="21455B"/>
                            </a:solidFill>
                            <a:latin typeface="Cambria Math" panose="02040503050406030204" pitchFamily="18" charset="0"/>
                            <a:ea typeface="Cambria Math" panose="02040503050406030204" pitchFamily="18" charset="0"/>
                          </a:rPr>
                          <m:t>𝜌</m:t>
                        </m:r>
                        <m:r>
                          <a:rPr lang="en-US" sz="2500" i="1">
                            <a:solidFill>
                              <a:srgbClr val="21455B"/>
                            </a:solidFill>
                            <a:latin typeface="Cambria Math" panose="02040503050406030204" pitchFamily="18" charset="0"/>
                            <a:ea typeface="Cambria Math" panose="02040503050406030204" pitchFamily="18" charset="0"/>
                          </a:rPr>
                          <m:t>−1</m:t>
                        </m:r>
                      </m:sup>
                    </m:sSup>
                  </m:oMath>
                </a14:m>
                <a:r>
                  <a:rPr lang="en-US" sz="2500" dirty="0">
                    <a:solidFill>
                      <a:srgbClr val="21455B"/>
                    </a:solidFill>
                    <a:ea typeface="Cambria Math" panose="02040503050406030204" pitchFamily="18" charset="0"/>
                  </a:rPr>
                  <a:t> </a:t>
                </a:r>
                <a14:m>
                  <m:oMath xmlns:m="http://schemas.openxmlformats.org/officeDocument/2006/math">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𝐿</m:t>
                        </m:r>
                      </m:sub>
                      <m:sup>
                        <m:r>
                          <a:rPr lang="en-US" sz="2500" i="1" smtClean="0">
                            <a:solidFill>
                              <a:srgbClr val="21455B"/>
                            </a:solidFill>
                            <a:latin typeface="Cambria Math" panose="02040503050406030204" pitchFamily="18" charset="0"/>
                            <a:ea typeface="Cambria Math" panose="02040503050406030204" pitchFamily="18" charset="0"/>
                          </a:rPr>
                          <m:t>𝜌</m:t>
                        </m:r>
                      </m:sup>
                    </m:sSubSup>
                  </m:oMath>
                </a14:m>
                <a:endParaRPr lang="en-US" sz="2500" dirty="0">
                  <a:solidFill>
                    <a:srgbClr val="21455B"/>
                  </a:solidFill>
                </a:endParaRPr>
              </a:p>
              <a:p>
                <a:pPr lvl="2" indent="0">
                  <a:buNone/>
                </a:pPr>
                <a:endParaRPr lang="en-US" sz="2500" dirty="0">
                  <a:solidFill>
                    <a:srgbClr val="21455B"/>
                  </a:solidFill>
                </a:endParaRPr>
              </a:p>
              <a:p>
                <a:pPr lvl="2" indent="0">
                  <a:buNone/>
                </a:pPr>
                <a14:m>
                  <m:oMathPara xmlns:m="http://schemas.openxmlformats.org/officeDocument/2006/math">
                    <m:oMathParaPr>
                      <m:jc m:val="centerGroup"/>
                    </m:oMathParaPr>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𝑌</m:t>
                      </m:r>
                      <m:r>
                        <a:rPr lang="en-US" sz="2500" i="1">
                          <a:solidFill>
                            <a:srgbClr val="21455B"/>
                          </a:solidFill>
                          <a:latin typeface="Cambria Math" panose="02040503050406030204" pitchFamily="18" charset="0"/>
                          <a:ea typeface="Cambria Math" panose="02040503050406030204" pitchFamily="18" charset="0"/>
                        </a:rPr>
                        <m:t>=</m:t>
                      </m:r>
                      <m:sSup>
                        <m:sSupPr>
                          <m:ctrlPr>
                            <a:rPr lang="en-US" sz="2500" i="1">
                              <a:solidFill>
                                <a:srgbClr val="21455B"/>
                              </a:solidFill>
                              <a:latin typeface="Cambria Math" panose="02040503050406030204" pitchFamily="18" charset="0"/>
                              <a:ea typeface="Cambria Math" panose="02040503050406030204" pitchFamily="18" charset="0"/>
                            </a:rPr>
                          </m:ctrlPr>
                        </m:sSupPr>
                        <m:e>
                          <m:d>
                            <m:dPr>
                              <m:begChr m:val="["/>
                              <m:endChr m:val="]"/>
                              <m:ctrlPr>
                                <a:rPr lang="en-US" sz="2500" i="1">
                                  <a:solidFill>
                                    <a:srgbClr val="21455B"/>
                                  </a:solidFill>
                                  <a:latin typeface="Cambria Math" panose="02040503050406030204" pitchFamily="18" charset="0"/>
                                  <a:ea typeface="Cambria Math" panose="02040503050406030204" pitchFamily="18" charset="0"/>
                                </a:rPr>
                              </m:ctrlPr>
                            </m:dPr>
                            <m:e>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𝐿</m:t>
                                          </m:r>
                                        </m:sub>
                                        <m:sup>
                                          <m:r>
                                            <a:rPr lang="en-US" sz="2500" b="0" i="1" smtClean="0">
                                              <a:solidFill>
                                                <a:srgbClr val="21455B"/>
                                              </a:solidFill>
                                              <a:latin typeface="Cambria Math" panose="02040503050406030204" pitchFamily="18" charset="0"/>
                                              <a:ea typeface="Cambria Math" panose="02040503050406030204" pitchFamily="18" charset="0"/>
                                            </a:rPr>
                                            <m:t> </m:t>
                                          </m:r>
                                        </m:sup>
                                      </m:sSubSup>
                                      <m:r>
                                        <a:rPr lang="en-US" sz="2500" i="1">
                                          <a:solidFill>
                                            <a:srgbClr val="21455B"/>
                                          </a:solidFill>
                                          <a:latin typeface="Cambria Math" panose="02040503050406030204" pitchFamily="18" charset="0"/>
                                          <a:ea typeface="Cambria Math" panose="02040503050406030204" pitchFamily="18" charset="0"/>
                                        </a:rPr>
                                        <m:t>𝐿</m:t>
                                      </m:r>
                                    </m:e>
                                  </m:d>
                                </m:e>
                                <m:sup>
                                  <m:r>
                                    <a:rPr lang="en-US" sz="2500" i="1">
                                      <a:solidFill>
                                        <a:srgbClr val="21455B"/>
                                      </a:solidFill>
                                      <a:latin typeface="Cambria Math" panose="02040503050406030204" pitchFamily="18" charset="0"/>
                                      <a:ea typeface="Cambria Math" panose="02040503050406030204" pitchFamily="18" charset="0"/>
                                    </a:rPr>
                                    <m:t>𝜌</m:t>
                                  </m:r>
                                </m:sup>
                              </m:sSup>
                              <m:r>
                                <a:rPr lang="en-US" sz="2500" i="1">
                                  <a:solidFill>
                                    <a:srgbClr val="21455B"/>
                                  </a:solidFill>
                                  <a:latin typeface="Cambria Math" panose="02040503050406030204" pitchFamily="18" charset="0"/>
                                  <a:ea typeface="Cambria Math" panose="02040503050406030204" pitchFamily="18" charset="0"/>
                                </a:rPr>
                                <m:t>+</m:t>
                              </m:r>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𝐾</m:t>
                                          </m:r>
                                        </m:sub>
                                        <m:sup>
                                          <m:r>
                                            <a:rPr lang="en-US" sz="2500" b="0" i="1" smtClean="0">
                                              <a:solidFill>
                                                <a:srgbClr val="21455B"/>
                                              </a:solidFill>
                                              <a:latin typeface="Cambria Math" panose="02040503050406030204" pitchFamily="18" charset="0"/>
                                              <a:ea typeface="Cambria Math" panose="02040503050406030204" pitchFamily="18" charset="0"/>
                                            </a:rPr>
                                            <m:t> </m:t>
                                          </m:r>
                                        </m:sup>
                                      </m:sSubSup>
                                      <m:r>
                                        <a:rPr lang="en-US" sz="2500" i="1">
                                          <a:solidFill>
                                            <a:srgbClr val="21455B"/>
                                          </a:solidFill>
                                          <a:latin typeface="Cambria Math" panose="02040503050406030204" pitchFamily="18" charset="0"/>
                                          <a:ea typeface="Cambria Math" panose="02040503050406030204" pitchFamily="18" charset="0"/>
                                        </a:rPr>
                                        <m:t>𝐾</m:t>
                                      </m:r>
                                    </m:e>
                                  </m:d>
                                </m:e>
                                <m:sup>
                                  <m:r>
                                    <a:rPr lang="en-US" sz="2500" i="1">
                                      <a:solidFill>
                                        <a:srgbClr val="21455B"/>
                                      </a:solidFill>
                                      <a:latin typeface="Cambria Math" panose="02040503050406030204" pitchFamily="18" charset="0"/>
                                      <a:ea typeface="Cambria Math" panose="02040503050406030204" pitchFamily="18" charset="0"/>
                                    </a:rPr>
                                    <m:t>𝜌</m:t>
                                  </m:r>
                                </m:sup>
                              </m:sSup>
                            </m:e>
                          </m:d>
                        </m:e>
                        <m:sup>
                          <m:f>
                            <m:fPr>
                              <m:ctrlPr>
                                <a:rPr lang="en-US" sz="2500" i="1">
                                  <a:solidFill>
                                    <a:srgbClr val="21455B"/>
                                  </a:solidFill>
                                  <a:latin typeface="Cambria Math" panose="02040503050406030204" pitchFamily="18" charset="0"/>
                                  <a:ea typeface="Cambria Math" panose="02040503050406030204" pitchFamily="18" charset="0"/>
                                </a:rPr>
                              </m:ctrlPr>
                            </m:fPr>
                            <m:num>
                              <m:r>
                                <a:rPr lang="en-US" sz="2500" i="1">
                                  <a:solidFill>
                                    <a:srgbClr val="21455B"/>
                                  </a:solidFill>
                                  <a:latin typeface="Cambria Math" panose="02040503050406030204" pitchFamily="18" charset="0"/>
                                  <a:ea typeface="Cambria Math" panose="02040503050406030204" pitchFamily="18" charset="0"/>
                                </a:rPr>
                                <m:t>1</m:t>
                              </m:r>
                            </m:num>
                            <m:den>
                              <m:r>
                                <a:rPr lang="en-US" sz="2500" i="1">
                                  <a:solidFill>
                                    <a:srgbClr val="21455B"/>
                                  </a:solidFill>
                                  <a:latin typeface="Cambria Math" panose="02040503050406030204" pitchFamily="18" charset="0"/>
                                  <a:ea typeface="Cambria Math" panose="02040503050406030204" pitchFamily="18" charset="0"/>
                                </a:rPr>
                                <m:t>𝜌</m:t>
                              </m:r>
                            </m:den>
                          </m:f>
                        </m:sup>
                      </m:sSup>
                    </m:oMath>
                  </m:oMathPara>
                </a14:m>
                <a:endParaRPr lang="en-US" sz="2500" dirty="0">
                  <a:solidFill>
                    <a:srgbClr val="21455B"/>
                  </a:solidFill>
                  <a:ea typeface="Cambria Math" panose="02040503050406030204" pitchFamily="18" charset="0"/>
                </a:endParaRPr>
              </a:p>
              <a:p>
                <a:pPr lvl="2" indent="0">
                  <a:buNone/>
                </a:pPr>
                <a14:m>
                  <m:oMathPara xmlns:m="http://schemas.openxmlformats.org/officeDocument/2006/math">
                    <m:oMathParaPr>
                      <m:jc m:val="centerGroup"/>
                    </m:oMathParaPr>
                    <m:oMath xmlns:m="http://schemas.openxmlformats.org/officeDocument/2006/math">
                      <m:sSup>
                        <m:sSupPr>
                          <m:ctrlPr>
                            <a:rPr lang="en-US" sz="2500" i="1" smtClean="0">
                              <a:solidFill>
                                <a:srgbClr val="21455B"/>
                              </a:solidFill>
                              <a:latin typeface="Cambria Math" panose="02040503050406030204" pitchFamily="18" charset="0"/>
                              <a:ea typeface="Cambria Math" panose="02040503050406030204" pitchFamily="18" charset="0"/>
                            </a:rPr>
                          </m:ctrlPr>
                        </m:sSupPr>
                        <m:e>
                          <m:r>
                            <a:rPr lang="en-US" sz="2500" b="0" i="1" smtClean="0">
                              <a:solidFill>
                                <a:srgbClr val="21455B"/>
                              </a:solidFill>
                              <a:latin typeface="Cambria Math" panose="02040503050406030204" pitchFamily="18" charset="0"/>
                              <a:ea typeface="Cambria Math" panose="02040503050406030204" pitchFamily="18" charset="0"/>
                            </a:rPr>
                            <m:t>𝑌</m:t>
                          </m:r>
                        </m:e>
                        <m:sup>
                          <m:r>
                            <a:rPr lang="en-US" sz="2500" b="0" i="1" smtClean="0">
                              <a:solidFill>
                                <a:srgbClr val="21455B"/>
                              </a:solidFill>
                              <a:latin typeface="Cambria Math" panose="02040503050406030204" pitchFamily="18" charset="0"/>
                              <a:ea typeface="Cambria Math" panose="02040503050406030204" pitchFamily="18" charset="0"/>
                            </a:rPr>
                            <m:t>1−</m:t>
                          </m:r>
                          <m:r>
                            <a:rPr lang="en-US" sz="2500" b="0" i="1" smtClean="0">
                              <a:solidFill>
                                <a:srgbClr val="21455B"/>
                              </a:solidFill>
                              <a:latin typeface="Cambria Math" panose="02040503050406030204" pitchFamily="18" charset="0"/>
                              <a:ea typeface="Cambria Math" panose="02040503050406030204" pitchFamily="18" charset="0"/>
                            </a:rPr>
                            <m:t>𝜌</m:t>
                          </m:r>
                        </m:sup>
                      </m:sSup>
                      <m:r>
                        <a:rPr lang="en-US" sz="2500" i="1">
                          <a:solidFill>
                            <a:srgbClr val="21455B"/>
                          </a:solidFill>
                          <a:latin typeface="Cambria Math" panose="02040503050406030204" pitchFamily="18" charset="0"/>
                          <a:ea typeface="Cambria Math" panose="02040503050406030204" pitchFamily="18" charset="0"/>
                        </a:rPr>
                        <m:t>=</m:t>
                      </m:r>
                      <m:sSup>
                        <m:sSupPr>
                          <m:ctrlPr>
                            <a:rPr lang="en-US" sz="2500" i="1">
                              <a:solidFill>
                                <a:srgbClr val="21455B"/>
                              </a:solidFill>
                              <a:latin typeface="Cambria Math" panose="02040503050406030204" pitchFamily="18" charset="0"/>
                              <a:ea typeface="Cambria Math" panose="02040503050406030204" pitchFamily="18" charset="0"/>
                            </a:rPr>
                          </m:ctrlPr>
                        </m:sSupPr>
                        <m:e>
                          <m:d>
                            <m:dPr>
                              <m:begChr m:val="["/>
                              <m:endChr m:val="]"/>
                              <m:ctrlPr>
                                <a:rPr lang="en-US" sz="2500" i="1">
                                  <a:solidFill>
                                    <a:srgbClr val="21455B"/>
                                  </a:solidFill>
                                  <a:latin typeface="Cambria Math" panose="02040503050406030204" pitchFamily="18" charset="0"/>
                                  <a:ea typeface="Cambria Math" panose="02040503050406030204" pitchFamily="18" charset="0"/>
                                </a:rPr>
                              </m:ctrlPr>
                            </m:dPr>
                            <m:e>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𝐿</m:t>
                                          </m:r>
                                        </m:sub>
                                        <m:sup>
                                          <m:r>
                                            <a:rPr lang="en-US" sz="2500" b="0" i="1" smtClean="0">
                                              <a:solidFill>
                                                <a:srgbClr val="21455B"/>
                                              </a:solidFill>
                                              <a:latin typeface="Cambria Math" panose="02040503050406030204" pitchFamily="18" charset="0"/>
                                              <a:ea typeface="Cambria Math" panose="02040503050406030204" pitchFamily="18" charset="0"/>
                                            </a:rPr>
                                            <m:t> </m:t>
                                          </m:r>
                                        </m:sup>
                                      </m:sSubSup>
                                      <m:r>
                                        <a:rPr lang="en-US" sz="2500" i="1">
                                          <a:solidFill>
                                            <a:srgbClr val="21455B"/>
                                          </a:solidFill>
                                          <a:latin typeface="Cambria Math" panose="02040503050406030204" pitchFamily="18" charset="0"/>
                                          <a:ea typeface="Cambria Math" panose="02040503050406030204" pitchFamily="18" charset="0"/>
                                        </a:rPr>
                                        <m:t>𝐿</m:t>
                                      </m:r>
                                    </m:e>
                                  </m:d>
                                </m:e>
                                <m:sup>
                                  <m:r>
                                    <a:rPr lang="en-US" sz="2500" i="1">
                                      <a:solidFill>
                                        <a:srgbClr val="21455B"/>
                                      </a:solidFill>
                                      <a:latin typeface="Cambria Math" panose="02040503050406030204" pitchFamily="18" charset="0"/>
                                      <a:ea typeface="Cambria Math" panose="02040503050406030204" pitchFamily="18" charset="0"/>
                                    </a:rPr>
                                    <m:t>𝜌</m:t>
                                  </m:r>
                                </m:sup>
                              </m:sSup>
                              <m:r>
                                <a:rPr lang="en-US" sz="2500" i="1">
                                  <a:solidFill>
                                    <a:srgbClr val="21455B"/>
                                  </a:solidFill>
                                  <a:latin typeface="Cambria Math" panose="02040503050406030204" pitchFamily="18" charset="0"/>
                                  <a:ea typeface="Cambria Math" panose="02040503050406030204" pitchFamily="18" charset="0"/>
                                </a:rPr>
                                <m:t>+</m:t>
                              </m:r>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𝐾</m:t>
                                          </m:r>
                                        </m:sub>
                                        <m:sup>
                                          <m:r>
                                            <a:rPr lang="en-US" sz="2500" b="0" i="1" smtClean="0">
                                              <a:solidFill>
                                                <a:srgbClr val="21455B"/>
                                              </a:solidFill>
                                              <a:latin typeface="Cambria Math" panose="02040503050406030204" pitchFamily="18" charset="0"/>
                                              <a:ea typeface="Cambria Math" panose="02040503050406030204" pitchFamily="18" charset="0"/>
                                            </a:rPr>
                                            <m:t> </m:t>
                                          </m:r>
                                        </m:sup>
                                      </m:sSubSup>
                                      <m:r>
                                        <a:rPr lang="en-US" sz="2500" i="1">
                                          <a:solidFill>
                                            <a:srgbClr val="21455B"/>
                                          </a:solidFill>
                                          <a:latin typeface="Cambria Math" panose="02040503050406030204" pitchFamily="18" charset="0"/>
                                          <a:ea typeface="Cambria Math" panose="02040503050406030204" pitchFamily="18" charset="0"/>
                                        </a:rPr>
                                        <m:t>𝐾</m:t>
                                      </m:r>
                                    </m:e>
                                  </m:d>
                                </m:e>
                                <m:sup>
                                  <m:r>
                                    <a:rPr lang="en-US" sz="2500" i="1">
                                      <a:solidFill>
                                        <a:srgbClr val="21455B"/>
                                      </a:solidFill>
                                      <a:latin typeface="Cambria Math" panose="02040503050406030204" pitchFamily="18" charset="0"/>
                                      <a:ea typeface="Cambria Math" panose="02040503050406030204" pitchFamily="18" charset="0"/>
                                    </a:rPr>
                                    <m:t>𝜌</m:t>
                                  </m:r>
                                </m:sup>
                              </m:sSup>
                            </m:e>
                          </m:d>
                        </m:e>
                        <m:sup>
                          <m:f>
                            <m:fPr>
                              <m:ctrlPr>
                                <a:rPr lang="en-US" sz="2500" i="1">
                                  <a:solidFill>
                                    <a:srgbClr val="21455B"/>
                                  </a:solidFill>
                                  <a:latin typeface="Cambria Math" panose="02040503050406030204" pitchFamily="18" charset="0"/>
                                  <a:ea typeface="Cambria Math" panose="02040503050406030204" pitchFamily="18" charset="0"/>
                                </a:rPr>
                              </m:ctrlPr>
                            </m:fPr>
                            <m:num>
                              <m:r>
                                <a:rPr lang="en-US" sz="2500" i="1">
                                  <a:solidFill>
                                    <a:srgbClr val="21455B"/>
                                  </a:solidFill>
                                  <a:latin typeface="Cambria Math" panose="02040503050406030204" pitchFamily="18" charset="0"/>
                                  <a:ea typeface="Cambria Math" panose="02040503050406030204" pitchFamily="18" charset="0"/>
                                </a:rPr>
                                <m:t>1</m:t>
                              </m:r>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𝜌</m:t>
                              </m:r>
                            </m:num>
                            <m:den>
                              <m:r>
                                <a:rPr lang="en-US" sz="2500" i="1">
                                  <a:solidFill>
                                    <a:srgbClr val="21455B"/>
                                  </a:solidFill>
                                  <a:latin typeface="Cambria Math" panose="02040503050406030204" pitchFamily="18" charset="0"/>
                                  <a:ea typeface="Cambria Math" panose="02040503050406030204" pitchFamily="18" charset="0"/>
                                </a:rPr>
                                <m:t>𝜌</m:t>
                              </m:r>
                            </m:den>
                          </m:f>
                        </m:sup>
                      </m:sSup>
                    </m:oMath>
                  </m:oMathPara>
                </a14:m>
                <a:endParaRPr lang="en-US" sz="2500" dirty="0">
                  <a:solidFill>
                    <a:srgbClr val="21455B"/>
                  </a:solidFill>
                  <a:ea typeface="Cambria Math" panose="02040503050406030204" pitchFamily="18" charset="0"/>
                </a:endParaRPr>
              </a:p>
              <a:p>
                <a:pPr lvl="2" indent="0">
                  <a:buNone/>
                </a:pPr>
                <a:endParaRPr lang="en-US" sz="2500" dirty="0">
                  <a:solidFill>
                    <a:srgbClr val="21455B"/>
                  </a:solidFill>
                  <a:ea typeface="Cambria Math" panose="02040503050406030204" pitchFamily="18" charset="0"/>
                </a:endParaRPr>
              </a:p>
              <a:p>
                <a:pPr lvl="2" indent="0">
                  <a:buNone/>
                </a:pPr>
                <a14:m>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𝑊</m:t>
                    </m:r>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𝛾</m:t>
                    </m:r>
                    <m:sSup>
                      <m:sSupPr>
                        <m:ctrlPr>
                          <a:rPr lang="en-US" sz="2500" i="1">
                            <a:solidFill>
                              <a:srgbClr val="21455B"/>
                            </a:solidFill>
                            <a:latin typeface="Cambria Math" panose="02040503050406030204" pitchFamily="18" charset="0"/>
                            <a:ea typeface="Cambria Math" panose="02040503050406030204" pitchFamily="18" charset="0"/>
                          </a:rPr>
                        </m:ctrlPr>
                      </m:sSupPr>
                      <m:e>
                        <m:r>
                          <a:rPr lang="en-US" sz="2500" i="1">
                            <a:solidFill>
                              <a:srgbClr val="21455B"/>
                            </a:solidFill>
                            <a:latin typeface="Cambria Math" panose="02040503050406030204" pitchFamily="18" charset="0"/>
                            <a:ea typeface="Cambria Math" panose="02040503050406030204" pitchFamily="18" charset="0"/>
                          </a:rPr>
                          <m:t>𝑌</m:t>
                        </m:r>
                      </m:e>
                      <m:sup>
                        <m:r>
                          <a:rPr lang="en-US" sz="2500" i="1">
                            <a:solidFill>
                              <a:srgbClr val="21455B"/>
                            </a:solidFill>
                            <a:latin typeface="Cambria Math" panose="02040503050406030204" pitchFamily="18" charset="0"/>
                            <a:ea typeface="Cambria Math" panose="02040503050406030204" pitchFamily="18" charset="0"/>
                          </a:rPr>
                          <m:t>1−</m:t>
                        </m:r>
                        <m:r>
                          <a:rPr lang="en-US" sz="2500" i="1">
                            <a:solidFill>
                              <a:srgbClr val="21455B"/>
                            </a:solidFill>
                            <a:latin typeface="Cambria Math" panose="02040503050406030204" pitchFamily="18" charset="0"/>
                            <a:ea typeface="Cambria Math" panose="02040503050406030204" pitchFamily="18" charset="0"/>
                          </a:rPr>
                          <m:t>𝜌</m:t>
                        </m:r>
                      </m:sup>
                    </m:sSup>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r>
                              <a:rPr lang="en-US" sz="2500" i="1">
                                <a:solidFill>
                                  <a:srgbClr val="21455B"/>
                                </a:solidFill>
                                <a:latin typeface="Cambria Math" panose="02040503050406030204" pitchFamily="18" charset="0"/>
                                <a:ea typeface="Cambria Math" panose="02040503050406030204" pitchFamily="18" charset="0"/>
                              </a:rPr>
                              <m:t>𝐿</m:t>
                            </m:r>
                          </m:e>
                        </m:d>
                      </m:e>
                      <m:sup>
                        <m:r>
                          <a:rPr lang="en-US" sz="2500" i="1">
                            <a:solidFill>
                              <a:srgbClr val="21455B"/>
                            </a:solidFill>
                            <a:latin typeface="Cambria Math" panose="02040503050406030204" pitchFamily="18" charset="0"/>
                            <a:ea typeface="Cambria Math" panose="02040503050406030204" pitchFamily="18" charset="0"/>
                          </a:rPr>
                          <m:t>𝜌</m:t>
                        </m:r>
                        <m:r>
                          <a:rPr lang="en-US" sz="2500" i="1">
                            <a:solidFill>
                              <a:srgbClr val="21455B"/>
                            </a:solidFill>
                            <a:latin typeface="Cambria Math" panose="02040503050406030204" pitchFamily="18" charset="0"/>
                            <a:ea typeface="Cambria Math" panose="02040503050406030204" pitchFamily="18" charset="0"/>
                          </a:rPr>
                          <m:t>−1</m:t>
                        </m:r>
                      </m:sup>
                    </m:sSup>
                  </m:oMath>
                </a14:m>
                <a:r>
                  <a:rPr lang="en-US" sz="2500" dirty="0">
                    <a:solidFill>
                      <a:srgbClr val="21455B"/>
                    </a:solidFill>
                    <a:ea typeface="Cambria Math" panose="02040503050406030204" pitchFamily="18" charset="0"/>
                  </a:rPr>
                  <a:t> </a:t>
                </a:r>
                <a14:m>
                  <m:oMath xmlns:m="http://schemas.openxmlformats.org/officeDocument/2006/math">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𝐿</m:t>
                        </m:r>
                      </m:sub>
                      <m:sup>
                        <m:r>
                          <a:rPr lang="en-US" sz="2500" i="1">
                            <a:solidFill>
                              <a:srgbClr val="21455B"/>
                            </a:solidFill>
                            <a:latin typeface="Cambria Math" panose="02040503050406030204" pitchFamily="18" charset="0"/>
                            <a:ea typeface="Cambria Math" panose="02040503050406030204" pitchFamily="18" charset="0"/>
                          </a:rPr>
                          <m:t>𝜌</m:t>
                        </m:r>
                      </m:sup>
                    </m:sSubSup>
                  </m:oMath>
                </a14:m>
                <a:endParaRPr lang="en-US" sz="2500" dirty="0">
                  <a:solidFill>
                    <a:srgbClr val="21455B"/>
                  </a:solidFill>
                  <a:ea typeface="Cambria Math" panose="02040503050406030204" pitchFamily="18" charset="0"/>
                </a:endParaRPr>
              </a:p>
              <a:p>
                <a:pPr lvl="2" indent="0">
                  <a:buNone/>
                </a:pPr>
                <a:r>
                  <a:rPr lang="en-US" sz="2500" dirty="0">
                    <a:solidFill>
                      <a:srgbClr val="21455B"/>
                    </a:solidFill>
                    <a:ea typeface="Cambria Math" panose="02040503050406030204" pitchFamily="18" charset="0"/>
                  </a:rPr>
                  <a:t>Envelope theorem implies that </a:t>
                </a:r>
                <a14:m>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𝛾</m:t>
                    </m:r>
                    <m:r>
                      <a:rPr lang="en-US" sz="2500" b="0" i="0" smtClean="0">
                        <a:solidFill>
                          <a:srgbClr val="21455B"/>
                        </a:solidFill>
                        <a:latin typeface="Cambria Math" panose="02040503050406030204" pitchFamily="18" charset="0"/>
                        <a:ea typeface="Cambria Math" panose="02040503050406030204" pitchFamily="18" charset="0"/>
                      </a:rPr>
                      <m:t>=</m:t>
                    </m:r>
                    <m:r>
                      <m:rPr>
                        <m:sty m:val="p"/>
                      </m:rPr>
                      <a:rPr lang="en-US" sz="2500" b="0" i="0" smtClean="0">
                        <a:solidFill>
                          <a:srgbClr val="21455B"/>
                        </a:solidFill>
                        <a:latin typeface="Cambria Math" panose="02040503050406030204" pitchFamily="18" charset="0"/>
                        <a:ea typeface="Cambria Math" panose="02040503050406030204" pitchFamily="18" charset="0"/>
                      </a:rPr>
                      <m:t>P</m:t>
                    </m:r>
                  </m:oMath>
                </a14:m>
                <a:endParaRPr lang="en-US" sz="2500" dirty="0">
                  <a:solidFill>
                    <a:srgbClr val="21455B"/>
                  </a:solidFill>
                  <a:ea typeface="Cambria Math" panose="02040503050406030204" pitchFamily="18" charset="0"/>
                </a:endParaRPr>
              </a:p>
              <a:p>
                <a:pPr lvl="2" indent="0">
                  <a:buNone/>
                </a:pPr>
                <a14:m>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𝑊</m:t>
                    </m:r>
                    <m:r>
                      <a:rPr lang="en-US" sz="2500" i="1">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𝑃</m:t>
                    </m:r>
                    <m:r>
                      <a:rPr lang="en-US" sz="2500" b="0" i="1" smtClean="0">
                        <a:solidFill>
                          <a:srgbClr val="21455B"/>
                        </a:solidFill>
                        <a:latin typeface="Cambria Math" panose="02040503050406030204" pitchFamily="18" charset="0"/>
                        <a:ea typeface="Cambria Math" panose="02040503050406030204" pitchFamily="18" charset="0"/>
                      </a:rPr>
                      <m:t>∙</m:t>
                    </m:r>
                    <m:sSup>
                      <m:sSupPr>
                        <m:ctrlPr>
                          <a:rPr lang="en-US" sz="2500" i="1">
                            <a:solidFill>
                              <a:srgbClr val="21455B"/>
                            </a:solidFill>
                            <a:latin typeface="Cambria Math" panose="02040503050406030204" pitchFamily="18" charset="0"/>
                            <a:ea typeface="Cambria Math" panose="02040503050406030204" pitchFamily="18" charset="0"/>
                          </a:rPr>
                        </m:ctrlPr>
                      </m:sSupPr>
                      <m:e>
                        <m:r>
                          <a:rPr lang="en-US" sz="2500" i="1">
                            <a:solidFill>
                              <a:srgbClr val="21455B"/>
                            </a:solidFill>
                            <a:latin typeface="Cambria Math" panose="02040503050406030204" pitchFamily="18" charset="0"/>
                            <a:ea typeface="Cambria Math" panose="02040503050406030204" pitchFamily="18" charset="0"/>
                          </a:rPr>
                          <m:t>𝑌</m:t>
                        </m:r>
                      </m:e>
                      <m:sup>
                        <m:r>
                          <a:rPr lang="en-US" sz="2500" i="1">
                            <a:solidFill>
                              <a:srgbClr val="21455B"/>
                            </a:solidFill>
                            <a:latin typeface="Cambria Math" panose="02040503050406030204" pitchFamily="18" charset="0"/>
                            <a:ea typeface="Cambria Math" panose="02040503050406030204" pitchFamily="18" charset="0"/>
                          </a:rPr>
                          <m:t>1−</m:t>
                        </m:r>
                        <m:r>
                          <a:rPr lang="en-US" sz="2500" i="1">
                            <a:solidFill>
                              <a:srgbClr val="21455B"/>
                            </a:solidFill>
                            <a:latin typeface="Cambria Math" panose="02040503050406030204" pitchFamily="18" charset="0"/>
                            <a:ea typeface="Cambria Math" panose="02040503050406030204" pitchFamily="18" charset="0"/>
                          </a:rPr>
                          <m:t>𝜌</m:t>
                        </m:r>
                      </m:sup>
                    </m:sSup>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r>
                              <a:rPr lang="en-US" sz="2500" i="1">
                                <a:solidFill>
                                  <a:srgbClr val="21455B"/>
                                </a:solidFill>
                                <a:latin typeface="Cambria Math" panose="02040503050406030204" pitchFamily="18" charset="0"/>
                                <a:ea typeface="Cambria Math" panose="02040503050406030204" pitchFamily="18" charset="0"/>
                              </a:rPr>
                              <m:t>𝐿</m:t>
                            </m:r>
                          </m:e>
                        </m:d>
                      </m:e>
                      <m:sup>
                        <m:r>
                          <a:rPr lang="en-US" sz="2500" i="1">
                            <a:solidFill>
                              <a:srgbClr val="21455B"/>
                            </a:solidFill>
                            <a:latin typeface="Cambria Math" panose="02040503050406030204" pitchFamily="18" charset="0"/>
                            <a:ea typeface="Cambria Math" panose="02040503050406030204" pitchFamily="18" charset="0"/>
                          </a:rPr>
                          <m:t>𝜌</m:t>
                        </m:r>
                        <m:r>
                          <a:rPr lang="en-US" sz="2500" i="1">
                            <a:solidFill>
                              <a:srgbClr val="21455B"/>
                            </a:solidFill>
                            <a:latin typeface="Cambria Math" panose="02040503050406030204" pitchFamily="18" charset="0"/>
                            <a:ea typeface="Cambria Math" panose="02040503050406030204" pitchFamily="18" charset="0"/>
                          </a:rPr>
                          <m:t>−1</m:t>
                        </m:r>
                      </m:sup>
                    </m:sSup>
                  </m:oMath>
                </a14:m>
                <a:r>
                  <a:rPr lang="en-US" sz="2500" dirty="0">
                    <a:solidFill>
                      <a:srgbClr val="21455B"/>
                    </a:solidFill>
                    <a:ea typeface="Cambria Math" panose="02040503050406030204" pitchFamily="18" charset="0"/>
                  </a:rPr>
                  <a:t> </a:t>
                </a:r>
                <a14:m>
                  <m:oMath xmlns:m="http://schemas.openxmlformats.org/officeDocument/2006/math">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𝐿</m:t>
                        </m:r>
                      </m:sub>
                      <m:sup>
                        <m:r>
                          <a:rPr lang="en-US" sz="2500" i="1">
                            <a:solidFill>
                              <a:srgbClr val="21455B"/>
                            </a:solidFill>
                            <a:latin typeface="Cambria Math" panose="02040503050406030204" pitchFamily="18" charset="0"/>
                            <a:ea typeface="Cambria Math" panose="02040503050406030204" pitchFamily="18" charset="0"/>
                          </a:rPr>
                          <m:t>𝜌</m:t>
                        </m:r>
                      </m:sup>
                    </m:sSubSup>
                  </m:oMath>
                </a14:m>
                <a:endParaRPr lang="en-US" sz="2500" dirty="0">
                  <a:solidFill>
                    <a:srgbClr val="21455B"/>
                  </a:solidFill>
                  <a:ea typeface="Cambria Math" panose="02040503050406030204" pitchFamily="18" charset="0"/>
                </a:endParaRPr>
              </a:p>
              <a:p>
                <a:pPr lvl="2" indent="0">
                  <a:buNone/>
                </a:pPr>
                <a:endParaRPr lang="en-US" sz="2500" dirty="0">
                  <a:solidFill>
                    <a:srgbClr val="21455B"/>
                  </a:solidFill>
                  <a:ea typeface="Cambria Math" panose="02040503050406030204" pitchFamily="18" charset="0"/>
                </a:endParaRPr>
              </a:p>
              <a:p>
                <a:pPr lvl="2" indent="0">
                  <a:buNone/>
                </a:pPr>
                <a:endParaRPr lang="en-US" sz="2500" dirty="0">
                  <a:solidFill>
                    <a:srgbClr val="21455B"/>
                  </a:solidFill>
                  <a:ea typeface="Cambria Math" panose="02040503050406030204" pitchFamily="18" charset="0"/>
                </a:endParaRPr>
              </a:p>
              <a:p>
                <a:pPr lvl="2" indent="0">
                  <a:buNone/>
                </a:pPr>
                <a:endParaRPr lang="en-US" sz="2500" dirty="0">
                  <a:solidFill>
                    <a:srgbClr val="21455B"/>
                  </a:solidFill>
                  <a:ea typeface="Cambria Math" panose="02040503050406030204" pitchFamily="18" charset="0"/>
                </a:endParaRPr>
              </a:p>
              <a:p>
                <a:pPr lvl="2" indent="0">
                  <a:buNone/>
                </a:pPr>
                <a:endParaRPr lang="en-US" sz="2500" dirty="0">
                  <a:solidFill>
                    <a:srgbClr val="21455B"/>
                  </a:solidFill>
                </a:endParaRPr>
              </a:p>
              <a:p>
                <a:pPr lvl="2" indent="0">
                  <a:buNone/>
                </a:pPr>
                <a:endParaRPr lang="en-US" sz="2500" dirty="0">
                  <a:solidFill>
                    <a:srgbClr val="21455B"/>
                  </a:solidFill>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2"/>
              </p:nvPr>
            </p:nvSpPr>
            <p:spPr>
              <a:xfrm>
                <a:off x="304800" y="1066800"/>
                <a:ext cx="8229600" cy="4800600"/>
              </a:xfrm>
              <a:blipFill>
                <a:blip r:embed="rId2"/>
                <a:stretch>
                  <a:fillRect b="-4442"/>
                </a:stretch>
              </a:blipFill>
            </p:spPr>
            <p:txBody>
              <a:bodyPr/>
              <a:lstStyle/>
              <a:p>
                <a:r>
                  <a:rPr lang="en-US">
                    <a:noFill/>
                  </a:rPr>
                  <a:t> </a:t>
                </a:r>
              </a:p>
            </p:txBody>
          </p:sp>
        </mc:Fallback>
      </mc:AlternateContent>
      <p:cxnSp>
        <p:nvCxnSpPr>
          <p:cNvPr id="5" name="Straight Connector 4"/>
          <p:cNvCxnSpPr/>
          <p:nvPr/>
        </p:nvCxnSpPr>
        <p:spPr>
          <a:xfrm>
            <a:off x="0" y="10668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4627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260350"/>
            <a:ext cx="8496300" cy="80645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Standard CGE model for an oil producer</a:t>
            </a:r>
          </a:p>
        </p:txBody>
      </p:sp>
      <p:sp>
        <p:nvSpPr>
          <p:cNvPr id="7" name="Content Placeholder 6"/>
          <p:cNvSpPr>
            <a:spLocks noGrp="1"/>
          </p:cNvSpPr>
          <p:nvPr>
            <p:ph sz="quarter" idx="12"/>
          </p:nvPr>
        </p:nvSpPr>
        <p:spPr>
          <a:xfrm>
            <a:off x="457200" y="1752600"/>
            <a:ext cx="8229600" cy="4572000"/>
          </a:xfrm>
        </p:spPr>
        <p:txBody>
          <a:bodyPr>
            <a:noAutofit/>
          </a:bodyPr>
          <a:lstStyle/>
          <a:p>
            <a:pPr marL="819150" lvl="2" indent="-457200">
              <a:buFont typeface="Arial" charset="0"/>
              <a:buChar char="•"/>
            </a:pPr>
            <a:r>
              <a:rPr lang="en-US" dirty="0">
                <a:solidFill>
                  <a:srgbClr val="21455B"/>
                </a:solidFill>
              </a:rPr>
              <a:t>Follows </a:t>
            </a:r>
            <a:r>
              <a:rPr lang="en-US" dirty="0" err="1">
                <a:solidFill>
                  <a:srgbClr val="21455B"/>
                </a:solidFill>
              </a:rPr>
              <a:t>Hosoe</a:t>
            </a:r>
            <a:r>
              <a:rPr lang="en-US" dirty="0">
                <a:solidFill>
                  <a:srgbClr val="21455B"/>
                </a:solidFill>
              </a:rPr>
              <a:t>, N., </a:t>
            </a:r>
            <a:r>
              <a:rPr lang="en-US" dirty="0" err="1">
                <a:solidFill>
                  <a:srgbClr val="21455B"/>
                </a:solidFill>
              </a:rPr>
              <a:t>Gasawa</a:t>
            </a:r>
            <a:r>
              <a:rPr lang="en-US" dirty="0">
                <a:solidFill>
                  <a:srgbClr val="21455B"/>
                </a:solidFill>
              </a:rPr>
              <a:t>, K., &amp; Hashimoto, H. (2010). Textbook of computable general equilibrium modeling: programming and simulations. Springer.</a:t>
            </a:r>
          </a:p>
          <a:p>
            <a:pPr lvl="2" indent="0">
              <a:buNone/>
            </a:pPr>
            <a:endParaRPr lang="en-US" dirty="0">
              <a:solidFill>
                <a:srgbClr val="21455B"/>
              </a:solidFill>
            </a:endParaRPr>
          </a:p>
          <a:p>
            <a:pPr marL="819150" lvl="2" indent="-457200">
              <a:buFont typeface="Arial" charset="0"/>
              <a:buChar char="•"/>
            </a:pPr>
            <a:r>
              <a:rPr lang="en-US" sz="2500" dirty="0">
                <a:solidFill>
                  <a:srgbClr val="21455B"/>
                </a:solidFill>
              </a:rPr>
              <a:t>Static model</a:t>
            </a:r>
          </a:p>
          <a:p>
            <a:pPr marL="819150" lvl="2" indent="-457200">
              <a:buFont typeface="Arial" charset="0"/>
              <a:buChar char="•"/>
            </a:pPr>
            <a:r>
              <a:rPr lang="en-US" sz="2500" dirty="0">
                <a:solidFill>
                  <a:srgbClr val="21455B"/>
                </a:solidFill>
              </a:rPr>
              <a:t>One representative household</a:t>
            </a:r>
          </a:p>
          <a:p>
            <a:pPr marL="819150" lvl="2" indent="-457200">
              <a:buFont typeface="Arial" charset="0"/>
              <a:buChar char="•"/>
            </a:pPr>
            <a:r>
              <a:rPr lang="en-US" sz="2500" dirty="0">
                <a:solidFill>
                  <a:srgbClr val="21455B"/>
                </a:solidFill>
              </a:rPr>
              <a:t>4 industries – Agriculture, Oil, Industry and Services</a:t>
            </a:r>
          </a:p>
          <a:p>
            <a:pPr marL="819150" lvl="2" indent="-457200">
              <a:buFont typeface="Arial" charset="0"/>
              <a:buChar char="•"/>
            </a:pPr>
            <a:r>
              <a:rPr lang="en-US" sz="2500" dirty="0">
                <a:solidFill>
                  <a:srgbClr val="21455B"/>
                </a:solidFill>
              </a:rPr>
              <a:t>4 factors of production – Natural Resource, Land, Capital and </a:t>
            </a:r>
            <a:r>
              <a:rPr lang="en-US" sz="2500" dirty="0" err="1">
                <a:solidFill>
                  <a:srgbClr val="21455B"/>
                </a:solidFill>
              </a:rPr>
              <a:t>Labour</a:t>
            </a:r>
            <a:endParaRPr lang="en-US" sz="2500" dirty="0">
              <a:solidFill>
                <a:srgbClr val="21455B"/>
              </a:solidFill>
            </a:endParaRPr>
          </a:p>
        </p:txBody>
      </p:sp>
      <p:cxnSp>
        <p:nvCxnSpPr>
          <p:cNvPr id="5" name="Straight Connector 4"/>
          <p:cNvCxnSpPr/>
          <p:nvPr/>
        </p:nvCxnSpPr>
        <p:spPr>
          <a:xfrm>
            <a:off x="0" y="1362363"/>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974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260350"/>
            <a:ext cx="8496300" cy="806450"/>
          </a:xfrm>
        </p:spPr>
        <p:txBody>
          <a:bodyPr>
            <a:normAutofit fontScale="90000"/>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Profit maximization problem in the CGE model </a:t>
            </a:r>
          </a:p>
        </p:txBody>
      </p:sp>
      <mc:AlternateContent xmlns:mc="http://schemas.openxmlformats.org/markup-compatibility/2006" xmlns:a14="http://schemas.microsoft.com/office/drawing/2010/main">
        <mc:Choice Requires="a14">
          <p:sp>
            <p:nvSpPr>
              <p:cNvPr id="7" name="Content Placeholder 6"/>
              <p:cNvSpPr>
                <a:spLocks noGrp="1"/>
              </p:cNvSpPr>
              <p:nvPr>
                <p:ph sz="quarter" idx="12"/>
              </p:nvPr>
            </p:nvSpPr>
            <p:spPr>
              <a:xfrm>
                <a:off x="304800" y="1066800"/>
                <a:ext cx="8229600" cy="4800600"/>
              </a:xfrm>
            </p:spPr>
            <p:txBody>
              <a:bodyPr>
                <a:noAutofit/>
              </a:bodyPr>
              <a:lstStyle/>
              <a:p>
                <a:pPr lvl="2" indent="0">
                  <a:buNone/>
                </a:pPr>
                <a14:m>
                  <m:oMath xmlns:m="http://schemas.openxmlformats.org/officeDocument/2006/math">
                    <m:r>
                      <a:rPr lang="en-US" sz="2500" i="1" smtClean="0">
                        <a:solidFill>
                          <a:srgbClr val="21455B"/>
                        </a:solidFill>
                        <a:latin typeface="Cambria Math" panose="02040503050406030204" pitchFamily="18" charset="0"/>
                        <a:ea typeface="Cambria Math" panose="02040503050406030204" pitchFamily="18" charset="0"/>
                      </a:rPr>
                      <m:t>𝑊</m:t>
                    </m:r>
                    <m:r>
                      <a:rPr lang="en-US" sz="2500" i="1" smtClean="0">
                        <a:solidFill>
                          <a:srgbClr val="21455B"/>
                        </a:solidFill>
                        <a:latin typeface="Cambria Math" panose="02040503050406030204" pitchFamily="18" charset="0"/>
                        <a:ea typeface="Cambria Math" panose="02040503050406030204" pitchFamily="18" charset="0"/>
                      </a:rPr>
                      <m:t>=</m:t>
                    </m:r>
                    <m:r>
                      <a:rPr lang="en-US" sz="2500" i="1" smtClean="0">
                        <a:solidFill>
                          <a:srgbClr val="21455B"/>
                        </a:solidFill>
                        <a:latin typeface="Cambria Math" panose="02040503050406030204" pitchFamily="18" charset="0"/>
                        <a:ea typeface="Cambria Math" panose="02040503050406030204" pitchFamily="18" charset="0"/>
                      </a:rPr>
                      <m:t>𝑃</m:t>
                    </m:r>
                    <m:r>
                      <a:rPr lang="en-US" sz="2500" i="1" smtClean="0">
                        <a:solidFill>
                          <a:srgbClr val="21455B"/>
                        </a:solidFill>
                        <a:latin typeface="Cambria Math" panose="02040503050406030204" pitchFamily="18" charset="0"/>
                        <a:ea typeface="Cambria Math" panose="02040503050406030204" pitchFamily="18" charset="0"/>
                      </a:rPr>
                      <m:t>∙</m:t>
                    </m:r>
                    <m:sSup>
                      <m:sSupPr>
                        <m:ctrlPr>
                          <a:rPr lang="en-US" sz="2500" i="1">
                            <a:solidFill>
                              <a:srgbClr val="21455B"/>
                            </a:solidFill>
                            <a:latin typeface="Cambria Math" panose="02040503050406030204" pitchFamily="18" charset="0"/>
                            <a:ea typeface="Cambria Math" panose="02040503050406030204" pitchFamily="18" charset="0"/>
                          </a:rPr>
                        </m:ctrlPr>
                      </m:sSupPr>
                      <m:e>
                        <m:r>
                          <a:rPr lang="en-US" sz="2500" i="1">
                            <a:solidFill>
                              <a:srgbClr val="21455B"/>
                            </a:solidFill>
                            <a:latin typeface="Cambria Math" panose="02040503050406030204" pitchFamily="18" charset="0"/>
                            <a:ea typeface="Cambria Math" panose="02040503050406030204" pitchFamily="18" charset="0"/>
                          </a:rPr>
                          <m:t>𝑌</m:t>
                        </m:r>
                      </m:e>
                      <m:sup>
                        <m:r>
                          <a:rPr lang="en-US" sz="2500" i="1">
                            <a:solidFill>
                              <a:srgbClr val="21455B"/>
                            </a:solidFill>
                            <a:latin typeface="Cambria Math" panose="02040503050406030204" pitchFamily="18" charset="0"/>
                            <a:ea typeface="Cambria Math" panose="02040503050406030204" pitchFamily="18" charset="0"/>
                          </a:rPr>
                          <m:t>1−</m:t>
                        </m:r>
                        <m:r>
                          <a:rPr lang="en-US" sz="2500" i="1">
                            <a:solidFill>
                              <a:srgbClr val="21455B"/>
                            </a:solidFill>
                            <a:latin typeface="Cambria Math" panose="02040503050406030204" pitchFamily="18" charset="0"/>
                            <a:ea typeface="Cambria Math" panose="02040503050406030204" pitchFamily="18" charset="0"/>
                          </a:rPr>
                          <m:t>𝜌</m:t>
                        </m:r>
                      </m:sup>
                    </m:sSup>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r>
                              <a:rPr lang="en-US" sz="2500" i="1">
                                <a:solidFill>
                                  <a:srgbClr val="21455B"/>
                                </a:solidFill>
                                <a:latin typeface="Cambria Math" panose="02040503050406030204" pitchFamily="18" charset="0"/>
                                <a:ea typeface="Cambria Math" panose="02040503050406030204" pitchFamily="18" charset="0"/>
                              </a:rPr>
                              <m:t>𝐿</m:t>
                            </m:r>
                          </m:e>
                        </m:d>
                      </m:e>
                      <m:sup>
                        <m:r>
                          <a:rPr lang="en-US" sz="2500" i="1">
                            <a:solidFill>
                              <a:srgbClr val="21455B"/>
                            </a:solidFill>
                            <a:latin typeface="Cambria Math" panose="02040503050406030204" pitchFamily="18" charset="0"/>
                            <a:ea typeface="Cambria Math" panose="02040503050406030204" pitchFamily="18" charset="0"/>
                          </a:rPr>
                          <m:t>𝜌</m:t>
                        </m:r>
                        <m:r>
                          <a:rPr lang="en-US" sz="2500" i="1">
                            <a:solidFill>
                              <a:srgbClr val="21455B"/>
                            </a:solidFill>
                            <a:latin typeface="Cambria Math" panose="02040503050406030204" pitchFamily="18" charset="0"/>
                            <a:ea typeface="Cambria Math" panose="02040503050406030204" pitchFamily="18" charset="0"/>
                          </a:rPr>
                          <m:t>−1</m:t>
                        </m:r>
                      </m:sup>
                    </m:sSup>
                  </m:oMath>
                </a14:m>
                <a:r>
                  <a:rPr lang="en-US" sz="2500" dirty="0">
                    <a:solidFill>
                      <a:srgbClr val="21455B"/>
                    </a:solidFill>
                    <a:ea typeface="Cambria Math" panose="02040503050406030204" pitchFamily="18" charset="0"/>
                  </a:rPr>
                  <a:t> </a:t>
                </a:r>
                <a14:m>
                  <m:oMath xmlns:m="http://schemas.openxmlformats.org/officeDocument/2006/math">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𝐿</m:t>
                        </m:r>
                      </m:sub>
                      <m:sup>
                        <m:r>
                          <a:rPr lang="en-US" sz="2500" i="1">
                            <a:solidFill>
                              <a:srgbClr val="21455B"/>
                            </a:solidFill>
                            <a:latin typeface="Cambria Math" panose="02040503050406030204" pitchFamily="18" charset="0"/>
                            <a:ea typeface="Cambria Math" panose="02040503050406030204" pitchFamily="18" charset="0"/>
                          </a:rPr>
                          <m:t>𝜌</m:t>
                        </m:r>
                      </m:sup>
                    </m:sSubSup>
                  </m:oMath>
                </a14:m>
                <a:endParaRPr lang="en-US" sz="2500" dirty="0">
                  <a:solidFill>
                    <a:srgbClr val="21455B"/>
                  </a:solidFill>
                  <a:ea typeface="Cambria Math" panose="02040503050406030204" pitchFamily="18" charset="0"/>
                </a:endParaRPr>
              </a:p>
              <a:p>
                <a:pPr lvl="2" indent="0">
                  <a:buNone/>
                </a:pPr>
                <a:endParaRPr lang="en-US" sz="2500" dirty="0">
                  <a:solidFill>
                    <a:srgbClr val="21455B"/>
                  </a:solidFill>
                  <a:ea typeface="Cambria Math" panose="02040503050406030204" pitchFamily="18" charset="0"/>
                </a:endParaRPr>
              </a:p>
              <a:p>
                <a:pPr lvl="2" indent="0">
                  <a:buNone/>
                </a:pPr>
                <a14:m>
                  <m:oMathPara xmlns:m="http://schemas.openxmlformats.org/officeDocument/2006/math">
                    <m:oMathParaPr>
                      <m:jc m:val="centerGroup"/>
                    </m:oMathParaPr>
                    <m:oMath xmlns:m="http://schemas.openxmlformats.org/officeDocument/2006/math">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r>
                                <a:rPr lang="en-US" sz="2500" i="1">
                                  <a:solidFill>
                                    <a:srgbClr val="21455B"/>
                                  </a:solidFill>
                                  <a:latin typeface="Cambria Math" panose="02040503050406030204" pitchFamily="18" charset="0"/>
                                  <a:ea typeface="Cambria Math" panose="02040503050406030204" pitchFamily="18" charset="0"/>
                                </a:rPr>
                                <m:t>𝐿</m:t>
                              </m:r>
                            </m:e>
                          </m:d>
                        </m:e>
                        <m:sup>
                          <m:r>
                            <a:rPr lang="en-US" sz="2500" b="0" i="1" smtClean="0">
                              <a:solidFill>
                                <a:srgbClr val="21455B"/>
                              </a:solidFill>
                              <a:latin typeface="Cambria Math" panose="02040503050406030204" pitchFamily="18" charset="0"/>
                              <a:ea typeface="Cambria Math" panose="02040503050406030204" pitchFamily="18" charset="0"/>
                            </a:rPr>
                            <m:t>1−</m:t>
                          </m:r>
                          <m:r>
                            <a:rPr lang="en-US" sz="2500" i="1" smtClean="0">
                              <a:solidFill>
                                <a:srgbClr val="21455B"/>
                              </a:solidFill>
                              <a:latin typeface="Cambria Math" panose="02040503050406030204" pitchFamily="18" charset="0"/>
                              <a:ea typeface="Cambria Math" panose="02040503050406030204" pitchFamily="18" charset="0"/>
                            </a:rPr>
                            <m:t>𝜌</m:t>
                          </m:r>
                        </m:sup>
                      </m:sSup>
                      <m:r>
                        <a:rPr lang="en-US" sz="2500" i="1">
                          <a:solidFill>
                            <a:srgbClr val="21455B"/>
                          </a:solidFill>
                          <a:latin typeface="Cambria Math" panose="02040503050406030204" pitchFamily="18" charset="0"/>
                          <a:ea typeface="Cambria Math" panose="02040503050406030204" pitchFamily="18" charset="0"/>
                        </a:rPr>
                        <m:t>=</m:t>
                      </m:r>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𝐿</m:t>
                          </m:r>
                        </m:sub>
                        <m:sup>
                          <m:r>
                            <a:rPr lang="en-US" sz="2500" i="1">
                              <a:solidFill>
                                <a:srgbClr val="21455B"/>
                              </a:solidFill>
                              <a:latin typeface="Cambria Math" panose="02040503050406030204" pitchFamily="18" charset="0"/>
                              <a:ea typeface="Cambria Math" panose="02040503050406030204" pitchFamily="18" charset="0"/>
                            </a:rPr>
                            <m:t>𝜌</m:t>
                          </m:r>
                        </m:sup>
                      </m:sSubSup>
                      <m:sSup>
                        <m:sSupPr>
                          <m:ctrlPr>
                            <a:rPr lang="en-US" sz="2500" i="1">
                              <a:solidFill>
                                <a:srgbClr val="21455B"/>
                              </a:solidFill>
                              <a:latin typeface="Cambria Math" panose="02040503050406030204" pitchFamily="18" charset="0"/>
                              <a:ea typeface="Cambria Math" panose="02040503050406030204" pitchFamily="18" charset="0"/>
                            </a:rPr>
                          </m:ctrlPr>
                        </m:sSupPr>
                        <m:e>
                          <m:r>
                            <a:rPr lang="en-US" sz="2500" i="1" smtClean="0">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𝑌</m:t>
                          </m:r>
                        </m:e>
                        <m:sup>
                          <m:r>
                            <a:rPr lang="en-US" sz="2500" i="1">
                              <a:solidFill>
                                <a:srgbClr val="21455B"/>
                              </a:solidFill>
                              <a:latin typeface="Cambria Math" panose="02040503050406030204" pitchFamily="18" charset="0"/>
                              <a:ea typeface="Cambria Math" panose="02040503050406030204" pitchFamily="18" charset="0"/>
                            </a:rPr>
                            <m:t>1−</m:t>
                          </m:r>
                          <m:r>
                            <a:rPr lang="en-US" sz="2500" i="1">
                              <a:solidFill>
                                <a:srgbClr val="21455B"/>
                              </a:solidFill>
                              <a:latin typeface="Cambria Math" panose="02040503050406030204" pitchFamily="18" charset="0"/>
                              <a:ea typeface="Cambria Math" panose="02040503050406030204" pitchFamily="18" charset="0"/>
                            </a:rPr>
                            <m:t>𝜌</m:t>
                          </m:r>
                        </m:sup>
                      </m:sSup>
                      <m:f>
                        <m:fPr>
                          <m:ctrlPr>
                            <a:rPr lang="en-US" sz="2500" i="1" smtClean="0">
                              <a:solidFill>
                                <a:srgbClr val="21455B"/>
                              </a:solidFill>
                              <a:latin typeface="Cambria Math" panose="02040503050406030204" pitchFamily="18" charset="0"/>
                              <a:ea typeface="Cambria Math" panose="02040503050406030204" pitchFamily="18" charset="0"/>
                            </a:rPr>
                          </m:ctrlPr>
                        </m:fPr>
                        <m:num>
                          <m:r>
                            <a:rPr lang="en-US" sz="2500" i="1">
                              <a:solidFill>
                                <a:srgbClr val="21455B"/>
                              </a:solidFill>
                              <a:latin typeface="Cambria Math" panose="02040503050406030204" pitchFamily="18" charset="0"/>
                              <a:ea typeface="Cambria Math" panose="02040503050406030204" pitchFamily="18" charset="0"/>
                            </a:rPr>
                            <m:t>𝑃</m:t>
                          </m:r>
                          <m:r>
                            <m:rPr>
                              <m:nor/>
                            </m:rPr>
                            <a:rPr lang="en-US" sz="2500" dirty="0">
                              <a:solidFill>
                                <a:srgbClr val="21455B"/>
                              </a:solidFill>
                              <a:ea typeface="Cambria Math" panose="02040503050406030204" pitchFamily="18" charset="0"/>
                            </a:rPr>
                            <m:t> </m:t>
                          </m:r>
                        </m:num>
                        <m:den>
                          <m:r>
                            <a:rPr lang="en-US" sz="2500" i="1">
                              <a:solidFill>
                                <a:srgbClr val="21455B"/>
                              </a:solidFill>
                              <a:latin typeface="Cambria Math" panose="02040503050406030204" pitchFamily="18" charset="0"/>
                              <a:ea typeface="Cambria Math" panose="02040503050406030204" pitchFamily="18" charset="0"/>
                            </a:rPr>
                            <m:t>𝑊</m:t>
                          </m:r>
                        </m:den>
                      </m:f>
                    </m:oMath>
                  </m:oMathPara>
                </a14:m>
                <a:endParaRPr lang="en-US" sz="2500" dirty="0">
                  <a:solidFill>
                    <a:srgbClr val="21455B"/>
                  </a:solidFill>
                  <a:ea typeface="Cambria Math" panose="02040503050406030204" pitchFamily="18" charset="0"/>
                </a:endParaRPr>
              </a:p>
              <a:p>
                <a:pPr lvl="2" indent="0">
                  <a:buNone/>
                </a:pPr>
                <a14:m>
                  <m:oMathPara xmlns:m="http://schemas.openxmlformats.org/officeDocument/2006/math">
                    <m:oMathParaPr>
                      <m:jc m:val="centerGroup"/>
                    </m:oMathParaPr>
                    <m:oMath xmlns:m="http://schemas.openxmlformats.org/officeDocument/2006/math">
                      <m:r>
                        <a:rPr lang="en-US" sz="2500" b="0" i="1" smtClean="0">
                          <a:solidFill>
                            <a:srgbClr val="21455B"/>
                          </a:solidFill>
                          <a:latin typeface="Cambria Math" panose="02040503050406030204" pitchFamily="18" charset="0"/>
                          <a:ea typeface="Cambria Math" panose="02040503050406030204" pitchFamily="18" charset="0"/>
                        </a:rPr>
                        <m:t>𝐿</m:t>
                      </m:r>
                      <m:r>
                        <a:rPr lang="en-US" sz="2500" i="1">
                          <a:solidFill>
                            <a:srgbClr val="21455B"/>
                          </a:solidFill>
                          <a:latin typeface="Cambria Math" panose="02040503050406030204" pitchFamily="18" charset="0"/>
                          <a:ea typeface="Cambria Math" panose="02040503050406030204" pitchFamily="18" charset="0"/>
                        </a:rPr>
                        <m:t>=</m:t>
                      </m:r>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𝐿</m:t>
                          </m:r>
                        </m:sub>
                        <m:sup>
                          <m:f>
                            <m:fPr>
                              <m:ctrlPr>
                                <a:rPr lang="en-US" sz="2500" i="1" smtClean="0">
                                  <a:solidFill>
                                    <a:srgbClr val="21455B"/>
                                  </a:solidFill>
                                  <a:latin typeface="Cambria Math" panose="02040503050406030204" pitchFamily="18" charset="0"/>
                                  <a:ea typeface="Cambria Math" panose="02040503050406030204" pitchFamily="18" charset="0"/>
                                </a:rPr>
                              </m:ctrlPr>
                            </m:fPr>
                            <m:num>
                              <m:r>
                                <a:rPr lang="en-US" sz="2500" i="1">
                                  <a:solidFill>
                                    <a:srgbClr val="21455B"/>
                                  </a:solidFill>
                                  <a:latin typeface="Cambria Math" panose="02040503050406030204" pitchFamily="18" charset="0"/>
                                  <a:ea typeface="Cambria Math" panose="02040503050406030204" pitchFamily="18" charset="0"/>
                                </a:rPr>
                                <m:t>𝜌</m:t>
                              </m:r>
                            </m:num>
                            <m:den>
                              <m:r>
                                <a:rPr lang="en-US" sz="2500" i="1">
                                  <a:solidFill>
                                    <a:srgbClr val="21455B"/>
                                  </a:solidFill>
                                  <a:latin typeface="Cambria Math" panose="02040503050406030204" pitchFamily="18" charset="0"/>
                                  <a:ea typeface="Cambria Math" panose="02040503050406030204" pitchFamily="18" charset="0"/>
                                </a:rPr>
                                <m:t>1−</m:t>
                              </m:r>
                              <m:r>
                                <a:rPr lang="en-US" sz="2500" i="1">
                                  <a:solidFill>
                                    <a:srgbClr val="21455B"/>
                                  </a:solidFill>
                                  <a:latin typeface="Cambria Math" panose="02040503050406030204" pitchFamily="18" charset="0"/>
                                  <a:ea typeface="Cambria Math" panose="02040503050406030204" pitchFamily="18" charset="0"/>
                                </a:rPr>
                                <m:t>𝜌</m:t>
                              </m:r>
                            </m:den>
                          </m:f>
                        </m:sup>
                      </m:sSubSup>
                      <m:sSup>
                        <m:sSupPr>
                          <m:ctrlPr>
                            <a:rPr lang="en-US" sz="2500" i="1">
                              <a:solidFill>
                                <a:srgbClr val="21455B"/>
                              </a:solidFill>
                              <a:latin typeface="Cambria Math" panose="02040503050406030204" pitchFamily="18" charset="0"/>
                              <a:ea typeface="Cambria Math" panose="02040503050406030204" pitchFamily="18" charset="0"/>
                            </a:rPr>
                          </m:ctrlPr>
                        </m:sSupPr>
                        <m:e>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𝑌</m:t>
                          </m:r>
                        </m:e>
                        <m:sup>
                          <m:r>
                            <a:rPr lang="en-US" sz="2500" b="0" i="1" smtClean="0">
                              <a:solidFill>
                                <a:srgbClr val="21455B"/>
                              </a:solidFill>
                              <a:latin typeface="Cambria Math" panose="02040503050406030204" pitchFamily="18" charset="0"/>
                              <a:ea typeface="Cambria Math" panose="02040503050406030204" pitchFamily="18" charset="0"/>
                            </a:rPr>
                            <m:t> </m:t>
                          </m:r>
                        </m:sup>
                      </m:sSup>
                      <m:sSup>
                        <m:sSupPr>
                          <m:ctrlPr>
                            <a:rPr lang="en-US" sz="2500" i="1" smtClean="0">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f>
                                <m:fPr>
                                  <m:ctrlPr>
                                    <a:rPr lang="en-US" sz="2500" i="1">
                                      <a:solidFill>
                                        <a:srgbClr val="21455B"/>
                                      </a:solidFill>
                                      <a:latin typeface="Cambria Math" panose="02040503050406030204" pitchFamily="18" charset="0"/>
                                      <a:ea typeface="Cambria Math" panose="02040503050406030204" pitchFamily="18" charset="0"/>
                                    </a:rPr>
                                  </m:ctrlPr>
                                </m:fPr>
                                <m:num>
                                  <m:r>
                                    <a:rPr lang="en-US" sz="2500" i="1">
                                      <a:solidFill>
                                        <a:srgbClr val="21455B"/>
                                      </a:solidFill>
                                      <a:latin typeface="Cambria Math" panose="02040503050406030204" pitchFamily="18" charset="0"/>
                                      <a:ea typeface="Cambria Math" panose="02040503050406030204" pitchFamily="18" charset="0"/>
                                    </a:rPr>
                                    <m:t>𝑃</m:t>
                                  </m:r>
                                  <m:r>
                                    <m:rPr>
                                      <m:nor/>
                                    </m:rPr>
                                    <a:rPr lang="en-US" sz="2500" dirty="0">
                                      <a:solidFill>
                                        <a:srgbClr val="21455B"/>
                                      </a:solidFill>
                                      <a:ea typeface="Cambria Math" panose="02040503050406030204" pitchFamily="18" charset="0"/>
                                    </a:rPr>
                                    <m:t> </m:t>
                                  </m:r>
                                </m:num>
                                <m:den>
                                  <m:r>
                                    <a:rPr lang="en-US" sz="2500" i="1">
                                      <a:solidFill>
                                        <a:srgbClr val="21455B"/>
                                      </a:solidFill>
                                      <a:latin typeface="Cambria Math" panose="02040503050406030204" pitchFamily="18" charset="0"/>
                                      <a:ea typeface="Cambria Math" panose="02040503050406030204" pitchFamily="18" charset="0"/>
                                    </a:rPr>
                                    <m:t>𝑊</m:t>
                                  </m:r>
                                </m:den>
                              </m:f>
                            </m:e>
                          </m:d>
                        </m:e>
                        <m:sup>
                          <m:f>
                            <m:fPr>
                              <m:ctrlPr>
                                <a:rPr lang="en-US" sz="2500" i="1">
                                  <a:solidFill>
                                    <a:srgbClr val="21455B"/>
                                  </a:solidFill>
                                  <a:latin typeface="Cambria Math" panose="02040503050406030204" pitchFamily="18" charset="0"/>
                                  <a:ea typeface="Cambria Math" panose="02040503050406030204" pitchFamily="18" charset="0"/>
                                </a:rPr>
                              </m:ctrlPr>
                            </m:fPr>
                            <m:num>
                              <m:r>
                                <a:rPr lang="en-US" sz="2500" b="0" i="1" smtClean="0">
                                  <a:solidFill>
                                    <a:srgbClr val="21455B"/>
                                  </a:solidFill>
                                  <a:latin typeface="Cambria Math" panose="02040503050406030204" pitchFamily="18" charset="0"/>
                                  <a:ea typeface="Cambria Math" panose="02040503050406030204" pitchFamily="18" charset="0"/>
                                </a:rPr>
                                <m:t>1</m:t>
                              </m:r>
                            </m:num>
                            <m:den>
                              <m:r>
                                <a:rPr lang="en-US" sz="2500" i="1">
                                  <a:solidFill>
                                    <a:srgbClr val="21455B"/>
                                  </a:solidFill>
                                  <a:latin typeface="Cambria Math" panose="02040503050406030204" pitchFamily="18" charset="0"/>
                                  <a:ea typeface="Cambria Math" panose="02040503050406030204" pitchFamily="18" charset="0"/>
                                </a:rPr>
                                <m:t>1−</m:t>
                              </m:r>
                              <m:r>
                                <a:rPr lang="en-US" sz="2500" i="1">
                                  <a:solidFill>
                                    <a:srgbClr val="21455B"/>
                                  </a:solidFill>
                                  <a:latin typeface="Cambria Math" panose="02040503050406030204" pitchFamily="18" charset="0"/>
                                  <a:ea typeface="Cambria Math" panose="02040503050406030204" pitchFamily="18" charset="0"/>
                                </a:rPr>
                                <m:t>𝜌</m:t>
                              </m:r>
                            </m:den>
                          </m:f>
                        </m:sup>
                      </m:sSup>
                    </m:oMath>
                  </m:oMathPara>
                </a14:m>
                <a:endParaRPr lang="en-US" sz="2500" dirty="0">
                  <a:solidFill>
                    <a:srgbClr val="21455B"/>
                  </a:solidFill>
                  <a:ea typeface="Cambria Math" panose="02040503050406030204" pitchFamily="18" charset="0"/>
                </a:endParaRPr>
              </a:p>
              <a:p>
                <a:pPr lvl="2" indent="0">
                  <a:buNone/>
                </a:pPr>
                <a:endParaRPr lang="en-US" sz="2500" dirty="0">
                  <a:solidFill>
                    <a:srgbClr val="21455B"/>
                  </a:solidFill>
                  <a:ea typeface="Cambria Math" panose="02040503050406030204" pitchFamily="18" charset="0"/>
                </a:endParaRPr>
              </a:p>
              <a:p>
                <a:pPr lvl="2" indent="0">
                  <a:buNone/>
                </a:pPr>
                <a14:m>
                  <m:oMathPara xmlns:m="http://schemas.openxmlformats.org/officeDocument/2006/math">
                    <m:oMathParaPr>
                      <m:jc m:val="centerGroup"/>
                    </m:oMathParaPr>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𝜌</m:t>
                      </m:r>
                      <m:r>
                        <a:rPr lang="en-US" sz="2500" i="1">
                          <a:solidFill>
                            <a:srgbClr val="21455B"/>
                          </a:solidFill>
                          <a:latin typeface="Cambria Math" panose="02040503050406030204" pitchFamily="18" charset="0"/>
                          <a:ea typeface="Cambria Math" panose="02040503050406030204" pitchFamily="18" charset="0"/>
                        </a:rPr>
                        <m:t>=</m:t>
                      </m:r>
                      <m:f>
                        <m:fPr>
                          <m:ctrlPr>
                            <a:rPr lang="en-US" sz="2500" i="1">
                              <a:solidFill>
                                <a:srgbClr val="21455B"/>
                              </a:solidFill>
                              <a:latin typeface="Cambria Math" panose="02040503050406030204" pitchFamily="18" charset="0"/>
                              <a:ea typeface="Cambria Math" panose="02040503050406030204" pitchFamily="18" charset="0"/>
                            </a:rPr>
                          </m:ctrlPr>
                        </m:fPr>
                        <m:num>
                          <m:r>
                            <a:rPr lang="en-US" sz="2500" i="1">
                              <a:solidFill>
                                <a:srgbClr val="21455B"/>
                              </a:solidFill>
                              <a:latin typeface="Cambria Math" panose="02040503050406030204" pitchFamily="18" charset="0"/>
                              <a:ea typeface="Cambria Math" panose="02040503050406030204" pitchFamily="18" charset="0"/>
                            </a:rPr>
                            <m:t>𝜎</m:t>
                          </m:r>
                          <m:r>
                            <a:rPr lang="en-US" sz="2500" i="1">
                              <a:solidFill>
                                <a:srgbClr val="21455B"/>
                              </a:solidFill>
                              <a:latin typeface="Cambria Math" panose="02040503050406030204" pitchFamily="18" charset="0"/>
                              <a:ea typeface="Cambria Math" panose="02040503050406030204" pitchFamily="18" charset="0"/>
                            </a:rPr>
                            <m:t>−1</m:t>
                          </m:r>
                        </m:num>
                        <m:den>
                          <m:r>
                            <a:rPr lang="en-US" sz="2500" i="1">
                              <a:solidFill>
                                <a:srgbClr val="21455B"/>
                              </a:solidFill>
                              <a:latin typeface="Cambria Math" panose="02040503050406030204" pitchFamily="18" charset="0"/>
                              <a:ea typeface="Cambria Math" panose="02040503050406030204" pitchFamily="18" charset="0"/>
                            </a:rPr>
                            <m:t>𝜎</m:t>
                          </m:r>
                        </m:den>
                      </m:f>
                    </m:oMath>
                  </m:oMathPara>
                </a14:m>
                <a:endParaRPr lang="en-US" sz="2500" dirty="0">
                  <a:solidFill>
                    <a:srgbClr val="21455B"/>
                  </a:solidFill>
                </a:endParaRPr>
              </a:p>
              <a:p>
                <a:pPr lvl="2" indent="0">
                  <a:buNone/>
                </a:pPr>
                <a:endParaRPr lang="en-US" sz="2500" i="1" dirty="0">
                  <a:solidFill>
                    <a:srgbClr val="21455B"/>
                  </a:solidFill>
                  <a:latin typeface="Cambria Math" panose="02040503050406030204" pitchFamily="18" charset="0"/>
                  <a:ea typeface="Cambria Math" panose="02040503050406030204" pitchFamily="18" charset="0"/>
                </a:endParaRPr>
              </a:p>
              <a:p>
                <a:pPr lvl="2" indent="0">
                  <a:buNone/>
                </a:pPr>
                <a14:m>
                  <m:oMathPara xmlns:m="http://schemas.openxmlformats.org/officeDocument/2006/math">
                    <m:oMathParaPr>
                      <m:jc m:val="centerGroup"/>
                    </m:oMathParaPr>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𝐿</m:t>
                      </m:r>
                      <m:r>
                        <a:rPr lang="en-US" sz="2500" i="1">
                          <a:solidFill>
                            <a:srgbClr val="21455B"/>
                          </a:solidFill>
                          <a:latin typeface="Cambria Math" panose="02040503050406030204" pitchFamily="18" charset="0"/>
                          <a:ea typeface="Cambria Math" panose="02040503050406030204" pitchFamily="18" charset="0"/>
                        </a:rPr>
                        <m:t>=</m:t>
                      </m:r>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𝐿</m:t>
                          </m:r>
                        </m:sub>
                        <m:sup>
                          <m:r>
                            <a:rPr lang="en-US" sz="2500" i="1">
                              <a:solidFill>
                                <a:srgbClr val="21455B"/>
                              </a:solidFill>
                              <a:latin typeface="Cambria Math" panose="02040503050406030204" pitchFamily="18" charset="0"/>
                              <a:ea typeface="Cambria Math" panose="02040503050406030204" pitchFamily="18" charset="0"/>
                            </a:rPr>
                            <m:t>𝜎</m:t>
                          </m:r>
                          <m:r>
                            <a:rPr lang="en-US" sz="2500" i="1">
                              <a:solidFill>
                                <a:srgbClr val="21455B"/>
                              </a:solidFill>
                              <a:latin typeface="Cambria Math" panose="02040503050406030204" pitchFamily="18" charset="0"/>
                              <a:ea typeface="Cambria Math" panose="02040503050406030204" pitchFamily="18" charset="0"/>
                            </a:rPr>
                            <m:t>−1</m:t>
                          </m:r>
                        </m:sup>
                      </m:sSubSup>
                      <m:sSup>
                        <m:sSupPr>
                          <m:ctrlPr>
                            <a:rPr lang="en-US" sz="2500" i="1">
                              <a:solidFill>
                                <a:srgbClr val="21455B"/>
                              </a:solidFill>
                              <a:latin typeface="Cambria Math" panose="02040503050406030204" pitchFamily="18" charset="0"/>
                              <a:ea typeface="Cambria Math" panose="02040503050406030204" pitchFamily="18" charset="0"/>
                            </a:rPr>
                          </m:ctrlPr>
                        </m:sSupPr>
                        <m:e>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𝑌</m:t>
                          </m:r>
                        </m:e>
                        <m:sup>
                          <m:r>
                            <a:rPr lang="en-US" sz="2500" b="0" i="1" smtClean="0">
                              <a:solidFill>
                                <a:srgbClr val="21455B"/>
                              </a:solidFill>
                              <a:latin typeface="Cambria Math" panose="02040503050406030204" pitchFamily="18" charset="0"/>
                              <a:ea typeface="Cambria Math" panose="02040503050406030204" pitchFamily="18" charset="0"/>
                            </a:rPr>
                            <m:t> </m:t>
                          </m:r>
                        </m:sup>
                      </m:sSup>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f>
                                <m:fPr>
                                  <m:ctrlPr>
                                    <a:rPr lang="en-US" sz="2500" i="1">
                                      <a:solidFill>
                                        <a:srgbClr val="21455B"/>
                                      </a:solidFill>
                                      <a:latin typeface="Cambria Math" panose="02040503050406030204" pitchFamily="18" charset="0"/>
                                      <a:ea typeface="Cambria Math" panose="02040503050406030204" pitchFamily="18" charset="0"/>
                                    </a:rPr>
                                  </m:ctrlPr>
                                </m:fPr>
                                <m:num>
                                  <m:r>
                                    <m:rPr>
                                      <m:nor/>
                                    </m:rPr>
                                    <a:rPr lang="en-US" sz="2500" b="0" i="0" smtClean="0">
                                      <a:solidFill>
                                        <a:srgbClr val="21455B"/>
                                      </a:solidFill>
                                      <a:latin typeface="Cambria Math" panose="02040503050406030204" pitchFamily="18" charset="0"/>
                                      <a:ea typeface="Cambria Math" panose="02040503050406030204" pitchFamily="18" charset="0"/>
                                    </a:rPr>
                                    <m:t>P</m:t>
                                  </m:r>
                                </m:num>
                                <m:den>
                                  <m:r>
                                    <a:rPr lang="en-US" sz="2500" b="0" i="1" dirty="0" smtClean="0">
                                      <a:solidFill>
                                        <a:srgbClr val="21455B"/>
                                      </a:solidFill>
                                      <a:latin typeface="Cambria Math" panose="02040503050406030204" pitchFamily="18" charset="0"/>
                                      <a:ea typeface="Cambria Math" panose="02040503050406030204" pitchFamily="18" charset="0"/>
                                    </a:rPr>
                                    <m:t>𝑊</m:t>
                                  </m:r>
                                </m:den>
                              </m:f>
                            </m:e>
                          </m:d>
                        </m:e>
                        <m:sup>
                          <m:r>
                            <a:rPr lang="en-US" sz="2500" i="1">
                              <a:solidFill>
                                <a:srgbClr val="21455B"/>
                              </a:solidFill>
                              <a:latin typeface="Cambria Math" panose="02040503050406030204" pitchFamily="18" charset="0"/>
                              <a:ea typeface="Cambria Math" panose="02040503050406030204" pitchFamily="18" charset="0"/>
                            </a:rPr>
                            <m:t>𝜎</m:t>
                          </m:r>
                        </m:sup>
                      </m:sSup>
                    </m:oMath>
                  </m:oMathPara>
                </a14:m>
                <a:endParaRPr lang="en-US" sz="2500" dirty="0">
                  <a:solidFill>
                    <a:srgbClr val="21455B"/>
                  </a:solidFill>
                  <a:ea typeface="Cambria Math" panose="02040503050406030204" pitchFamily="18" charset="0"/>
                </a:endParaRPr>
              </a:p>
              <a:p>
                <a:pPr lvl="2" indent="0">
                  <a:buNone/>
                </a:pPr>
                <a:endParaRPr lang="en-US" sz="2500" dirty="0">
                  <a:solidFill>
                    <a:srgbClr val="21455B"/>
                  </a:solidFill>
                  <a:ea typeface="Cambria Math" panose="02040503050406030204" pitchFamily="18" charset="0"/>
                </a:endParaRPr>
              </a:p>
              <a:p>
                <a:pPr lvl="2" indent="0">
                  <a:buNone/>
                </a:pPr>
                <a:endParaRPr lang="en-US" sz="2500" dirty="0">
                  <a:solidFill>
                    <a:srgbClr val="21455B"/>
                  </a:solidFill>
                  <a:ea typeface="Cambria Math" panose="02040503050406030204" pitchFamily="18" charset="0"/>
                </a:endParaRPr>
              </a:p>
              <a:p>
                <a:pPr lvl="2" indent="0">
                  <a:buNone/>
                </a:pPr>
                <a:endParaRPr lang="en-US" sz="2500" dirty="0">
                  <a:solidFill>
                    <a:srgbClr val="21455B"/>
                  </a:solidFill>
                  <a:ea typeface="Cambria Math" panose="02040503050406030204" pitchFamily="18" charset="0"/>
                </a:endParaRPr>
              </a:p>
              <a:p>
                <a:pPr lvl="2" indent="0">
                  <a:buNone/>
                </a:pPr>
                <a:endParaRPr lang="en-US" sz="2500" dirty="0">
                  <a:solidFill>
                    <a:srgbClr val="21455B"/>
                  </a:solidFill>
                </a:endParaRPr>
              </a:p>
              <a:p>
                <a:pPr lvl="2" indent="0">
                  <a:buNone/>
                </a:pPr>
                <a:endParaRPr lang="en-US" sz="2500" dirty="0">
                  <a:solidFill>
                    <a:srgbClr val="21455B"/>
                  </a:solidFill>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2"/>
              </p:nvPr>
            </p:nvSpPr>
            <p:spPr>
              <a:xfrm>
                <a:off x="304800" y="1066800"/>
                <a:ext cx="8229600" cy="4800600"/>
              </a:xfrm>
              <a:blipFill>
                <a:blip r:embed="rId2"/>
                <a:stretch>
                  <a:fillRect b="-3426"/>
                </a:stretch>
              </a:blipFill>
            </p:spPr>
            <p:txBody>
              <a:bodyPr/>
              <a:lstStyle/>
              <a:p>
                <a:r>
                  <a:rPr lang="en-US">
                    <a:noFill/>
                  </a:rPr>
                  <a:t> </a:t>
                </a:r>
              </a:p>
            </p:txBody>
          </p:sp>
        </mc:Fallback>
      </mc:AlternateContent>
      <p:cxnSp>
        <p:nvCxnSpPr>
          <p:cNvPr id="5" name="Straight Connector 4"/>
          <p:cNvCxnSpPr/>
          <p:nvPr/>
        </p:nvCxnSpPr>
        <p:spPr>
          <a:xfrm>
            <a:off x="0" y="10668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66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260350"/>
            <a:ext cx="8496300" cy="806450"/>
          </a:xfrm>
        </p:spPr>
        <p:txBody>
          <a:bodyPr>
            <a:normAutofit fontScale="90000"/>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Profit maximization problem in the CGE model </a:t>
            </a:r>
          </a:p>
        </p:txBody>
      </p:sp>
      <mc:AlternateContent xmlns:mc="http://schemas.openxmlformats.org/markup-compatibility/2006" xmlns:a14="http://schemas.microsoft.com/office/drawing/2010/main">
        <mc:Choice Requires="a14">
          <p:sp>
            <p:nvSpPr>
              <p:cNvPr id="7" name="Content Placeholder 6"/>
              <p:cNvSpPr>
                <a:spLocks noGrp="1"/>
              </p:cNvSpPr>
              <p:nvPr>
                <p:ph sz="quarter" idx="12"/>
              </p:nvPr>
            </p:nvSpPr>
            <p:spPr>
              <a:xfrm>
                <a:off x="335139" y="1219200"/>
                <a:ext cx="8229600" cy="4800600"/>
              </a:xfrm>
            </p:spPr>
            <p:txBody>
              <a:bodyPr>
                <a:noAutofit/>
              </a:bodyPr>
              <a:lstStyle/>
              <a:p>
                <a:pPr lvl="2" indent="0">
                  <a:buNone/>
                </a:pPr>
                <a:endParaRPr lang="en-US" sz="2500" i="1" dirty="0">
                  <a:solidFill>
                    <a:srgbClr val="21455B"/>
                  </a:solidFill>
                  <a:latin typeface="Cambria Math" panose="02040503050406030204" pitchFamily="18" charset="0"/>
                  <a:ea typeface="Cambria Math" panose="02040503050406030204" pitchFamily="18" charset="0"/>
                </a:endParaRPr>
              </a:p>
              <a:p>
                <a:pPr lvl="2" indent="0">
                  <a:buNone/>
                </a:pPr>
                <a14:m>
                  <m:oMathPara xmlns:m="http://schemas.openxmlformats.org/officeDocument/2006/math">
                    <m:oMathParaPr>
                      <m:jc m:val="centerGroup"/>
                    </m:oMathParaPr>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𝐿</m:t>
                      </m:r>
                      <m:r>
                        <a:rPr lang="en-US" sz="2500" i="1">
                          <a:solidFill>
                            <a:srgbClr val="21455B"/>
                          </a:solidFill>
                          <a:latin typeface="Cambria Math" panose="02040503050406030204" pitchFamily="18" charset="0"/>
                          <a:ea typeface="Cambria Math" panose="02040503050406030204" pitchFamily="18" charset="0"/>
                        </a:rPr>
                        <m:t>=</m:t>
                      </m:r>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𝐿</m:t>
                          </m:r>
                        </m:sub>
                        <m:sup>
                          <m:r>
                            <a:rPr lang="en-US" sz="2500" i="1">
                              <a:solidFill>
                                <a:srgbClr val="21455B"/>
                              </a:solidFill>
                              <a:latin typeface="Cambria Math" panose="02040503050406030204" pitchFamily="18" charset="0"/>
                              <a:ea typeface="Cambria Math" panose="02040503050406030204" pitchFamily="18" charset="0"/>
                            </a:rPr>
                            <m:t>𝜎</m:t>
                          </m:r>
                          <m:r>
                            <a:rPr lang="en-US" sz="2500" i="1">
                              <a:solidFill>
                                <a:srgbClr val="21455B"/>
                              </a:solidFill>
                              <a:latin typeface="Cambria Math" panose="02040503050406030204" pitchFamily="18" charset="0"/>
                              <a:ea typeface="Cambria Math" panose="02040503050406030204" pitchFamily="18" charset="0"/>
                            </a:rPr>
                            <m:t>−1</m:t>
                          </m:r>
                        </m:sup>
                      </m:sSubSup>
                      <m:sSup>
                        <m:sSupPr>
                          <m:ctrlPr>
                            <a:rPr lang="en-US" sz="2500" i="1">
                              <a:solidFill>
                                <a:srgbClr val="21455B"/>
                              </a:solidFill>
                              <a:latin typeface="Cambria Math" panose="02040503050406030204" pitchFamily="18" charset="0"/>
                              <a:ea typeface="Cambria Math" panose="02040503050406030204" pitchFamily="18" charset="0"/>
                            </a:rPr>
                          </m:ctrlPr>
                        </m:sSupPr>
                        <m:e>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𝑌</m:t>
                          </m:r>
                        </m:e>
                        <m:sup>
                          <m:r>
                            <a:rPr lang="en-US" sz="2500" b="0" i="1" smtClean="0">
                              <a:solidFill>
                                <a:srgbClr val="21455B"/>
                              </a:solidFill>
                              <a:latin typeface="Cambria Math" panose="02040503050406030204" pitchFamily="18" charset="0"/>
                              <a:ea typeface="Cambria Math" panose="02040503050406030204" pitchFamily="18" charset="0"/>
                            </a:rPr>
                            <m:t> </m:t>
                          </m:r>
                        </m:sup>
                      </m:sSup>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f>
                                <m:fPr>
                                  <m:ctrlPr>
                                    <a:rPr lang="en-US" sz="2500" i="1">
                                      <a:solidFill>
                                        <a:srgbClr val="21455B"/>
                                      </a:solidFill>
                                      <a:latin typeface="Cambria Math" panose="02040503050406030204" pitchFamily="18" charset="0"/>
                                      <a:ea typeface="Cambria Math" panose="02040503050406030204" pitchFamily="18" charset="0"/>
                                    </a:rPr>
                                  </m:ctrlPr>
                                </m:fPr>
                                <m:num>
                                  <m:r>
                                    <m:rPr>
                                      <m:nor/>
                                    </m:rPr>
                                    <a:rPr lang="en-US" sz="2500" b="0" i="0" smtClean="0">
                                      <a:solidFill>
                                        <a:srgbClr val="21455B"/>
                                      </a:solidFill>
                                      <a:latin typeface="Cambria Math" panose="02040503050406030204" pitchFamily="18" charset="0"/>
                                      <a:ea typeface="Cambria Math" panose="02040503050406030204" pitchFamily="18" charset="0"/>
                                    </a:rPr>
                                    <m:t>P</m:t>
                                  </m:r>
                                </m:num>
                                <m:den>
                                  <m:r>
                                    <a:rPr lang="en-US" sz="2500" b="0" i="1" dirty="0" smtClean="0">
                                      <a:solidFill>
                                        <a:srgbClr val="21455B"/>
                                      </a:solidFill>
                                      <a:latin typeface="Cambria Math" panose="02040503050406030204" pitchFamily="18" charset="0"/>
                                      <a:ea typeface="Cambria Math" panose="02040503050406030204" pitchFamily="18" charset="0"/>
                                    </a:rPr>
                                    <m:t>𝑊</m:t>
                                  </m:r>
                                </m:den>
                              </m:f>
                            </m:e>
                          </m:d>
                        </m:e>
                        <m:sup>
                          <m:r>
                            <a:rPr lang="en-US" sz="2500" i="1">
                              <a:solidFill>
                                <a:srgbClr val="21455B"/>
                              </a:solidFill>
                              <a:latin typeface="Cambria Math" panose="02040503050406030204" pitchFamily="18" charset="0"/>
                              <a:ea typeface="Cambria Math" panose="02040503050406030204" pitchFamily="18" charset="0"/>
                            </a:rPr>
                            <m:t>𝜎</m:t>
                          </m:r>
                        </m:sup>
                      </m:sSup>
                    </m:oMath>
                  </m:oMathPara>
                </a14:m>
                <a:endParaRPr lang="en-US" sz="2500" dirty="0">
                  <a:solidFill>
                    <a:srgbClr val="21455B"/>
                  </a:solidFill>
                  <a:ea typeface="Cambria Math" panose="02040503050406030204" pitchFamily="18" charset="0"/>
                </a:endParaRPr>
              </a:p>
              <a:p>
                <a:pPr lvl="2" indent="0">
                  <a:buNone/>
                </a:pPr>
                <a:endParaRPr lang="en-US" sz="2500" dirty="0">
                  <a:solidFill>
                    <a:srgbClr val="21455B"/>
                  </a:solidFill>
                  <a:ea typeface="Cambria Math" panose="02040503050406030204" pitchFamily="18" charset="0"/>
                </a:endParaRPr>
              </a:p>
              <a:p>
                <a:pPr lvl="2" indent="0">
                  <a:buNone/>
                </a:pPr>
                <a:r>
                  <a:rPr lang="en-US" sz="2500" dirty="0">
                    <a:solidFill>
                      <a:srgbClr val="21455B"/>
                    </a:solidFill>
                    <a:ea typeface="Cambria Math" panose="02040503050406030204" pitchFamily="18" charset="0"/>
                  </a:rPr>
                  <a:t>What is the elasticity of demand for </a:t>
                </a:r>
                <a:r>
                  <a:rPr lang="en-US" sz="2500" dirty="0" err="1">
                    <a:solidFill>
                      <a:srgbClr val="21455B"/>
                    </a:solidFill>
                    <a:ea typeface="Cambria Math" panose="02040503050406030204" pitchFamily="18" charset="0"/>
                  </a:rPr>
                  <a:t>labour</a:t>
                </a:r>
                <a:r>
                  <a:rPr lang="en-US" sz="2500" dirty="0">
                    <a:solidFill>
                      <a:srgbClr val="21455B"/>
                    </a:solidFill>
                    <a:ea typeface="Cambria Math" panose="02040503050406030204" pitchFamily="18" charset="0"/>
                  </a:rPr>
                  <a:t>?</a:t>
                </a:r>
              </a:p>
              <a:p>
                <a:pPr marL="704850" lvl="2" indent="-342900">
                  <a:buFont typeface="Wingdings" panose="05000000000000000000" pitchFamily="2" charset="2"/>
                  <a:buChar char="à"/>
                </a:pPr>
                <a:r>
                  <a:rPr lang="en-US" sz="2500" dirty="0">
                    <a:solidFill>
                      <a:srgbClr val="21455B"/>
                    </a:solidFill>
                    <a:ea typeface="Cambria Math" panose="02040503050406030204" pitchFamily="18" charset="0"/>
                    <a:sym typeface="Wingdings" panose="05000000000000000000" pitchFamily="2" charset="2"/>
                  </a:rPr>
                  <a:t>Percentage change in </a:t>
                </a:r>
                <a:r>
                  <a:rPr lang="en-US" sz="2500" dirty="0" err="1">
                    <a:solidFill>
                      <a:srgbClr val="21455B"/>
                    </a:solidFill>
                    <a:ea typeface="Cambria Math" panose="02040503050406030204" pitchFamily="18" charset="0"/>
                    <a:sym typeface="Wingdings" panose="05000000000000000000" pitchFamily="2" charset="2"/>
                  </a:rPr>
                  <a:t>labour</a:t>
                </a:r>
                <a:r>
                  <a:rPr lang="en-US" sz="2500" dirty="0">
                    <a:solidFill>
                      <a:srgbClr val="21455B"/>
                    </a:solidFill>
                    <a:ea typeface="Cambria Math" panose="02040503050406030204" pitchFamily="18" charset="0"/>
                    <a:sym typeface="Wingdings" panose="05000000000000000000" pitchFamily="2" charset="2"/>
                  </a:rPr>
                  <a:t> demand for a percentage change in wages</a:t>
                </a:r>
              </a:p>
              <a:p>
                <a:pPr lvl="2" indent="0">
                  <a:buNone/>
                </a:pPr>
                <a14:m>
                  <m:oMathPara xmlns:m="http://schemas.openxmlformats.org/officeDocument/2006/math">
                    <m:oMathParaPr>
                      <m:jc m:val="centerGroup"/>
                    </m:oMathParaPr>
                    <m:oMath xmlns:m="http://schemas.openxmlformats.org/officeDocument/2006/math">
                      <m:f>
                        <m:fPr>
                          <m:ctrlPr>
                            <a:rPr lang="en-US" sz="2500" i="1" smtClean="0">
                              <a:solidFill>
                                <a:srgbClr val="21455B"/>
                              </a:solidFill>
                              <a:latin typeface="Cambria Math" panose="02040503050406030204" pitchFamily="18" charset="0"/>
                              <a:ea typeface="Cambria Math" panose="02040503050406030204" pitchFamily="18" charset="0"/>
                            </a:rPr>
                          </m:ctrlPr>
                        </m:fPr>
                        <m:num>
                          <m:r>
                            <a:rPr lang="en-US" sz="2500" i="1" smtClean="0">
                              <a:solidFill>
                                <a:srgbClr val="21455B"/>
                              </a:solidFill>
                              <a:latin typeface="Cambria Math" panose="02040503050406030204" pitchFamily="18" charset="0"/>
                              <a:ea typeface="Cambria Math" panose="02040503050406030204" pitchFamily="18" charset="0"/>
                            </a:rPr>
                            <m:t>𝑑</m:t>
                          </m:r>
                          <m:r>
                            <a:rPr lang="en-US" sz="2500" b="0" i="1" smtClean="0">
                              <a:solidFill>
                                <a:srgbClr val="21455B"/>
                              </a:solidFill>
                              <a:latin typeface="Cambria Math" panose="02040503050406030204" pitchFamily="18" charset="0"/>
                              <a:ea typeface="Cambria Math" panose="02040503050406030204" pitchFamily="18" charset="0"/>
                            </a:rPr>
                            <m:t>𝐿𝑛</m:t>
                          </m:r>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𝐿</m:t>
                          </m:r>
                          <m:r>
                            <a:rPr lang="en-US" sz="2500" b="0" i="1" smtClean="0">
                              <a:solidFill>
                                <a:srgbClr val="21455B"/>
                              </a:solidFill>
                              <a:latin typeface="Cambria Math" panose="02040503050406030204" pitchFamily="18" charset="0"/>
                              <a:ea typeface="Cambria Math" panose="02040503050406030204" pitchFamily="18" charset="0"/>
                            </a:rPr>
                            <m:t>)</m:t>
                          </m:r>
                        </m:num>
                        <m:den>
                          <m:r>
                            <a:rPr lang="en-US" sz="2500" i="1" smtClean="0">
                              <a:solidFill>
                                <a:srgbClr val="21455B"/>
                              </a:solidFill>
                              <a:latin typeface="Cambria Math" panose="02040503050406030204" pitchFamily="18" charset="0"/>
                              <a:ea typeface="Cambria Math" panose="02040503050406030204" pitchFamily="18" charset="0"/>
                            </a:rPr>
                            <m:t>𝑑</m:t>
                          </m:r>
                          <m:r>
                            <a:rPr lang="en-US" sz="2500" b="0" i="1" smtClean="0">
                              <a:solidFill>
                                <a:srgbClr val="21455B"/>
                              </a:solidFill>
                              <a:latin typeface="Cambria Math" panose="02040503050406030204" pitchFamily="18" charset="0"/>
                              <a:ea typeface="Cambria Math" panose="02040503050406030204" pitchFamily="18" charset="0"/>
                            </a:rPr>
                            <m:t>𝑙𝑛</m:t>
                          </m:r>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𝑊</m:t>
                          </m:r>
                          <m:r>
                            <a:rPr lang="en-US" sz="2500" b="0" i="1" smtClean="0">
                              <a:solidFill>
                                <a:srgbClr val="21455B"/>
                              </a:solidFill>
                              <a:latin typeface="Cambria Math" panose="02040503050406030204" pitchFamily="18" charset="0"/>
                              <a:ea typeface="Cambria Math" panose="02040503050406030204" pitchFamily="18" charset="0"/>
                            </a:rPr>
                            <m:t>)</m:t>
                          </m:r>
                        </m:den>
                      </m:f>
                    </m:oMath>
                  </m:oMathPara>
                </a14:m>
                <a:endParaRPr lang="en-US" sz="2500" dirty="0">
                  <a:solidFill>
                    <a:srgbClr val="21455B"/>
                  </a:solidFill>
                  <a:ea typeface="Cambria Math" panose="02040503050406030204" pitchFamily="18" charset="0"/>
                </a:endParaRPr>
              </a:p>
              <a:p>
                <a:pPr marL="704850" lvl="2" indent="-342900">
                  <a:buFont typeface="Wingdings" panose="05000000000000000000" pitchFamily="2" charset="2"/>
                  <a:buChar char="à"/>
                </a:pPr>
                <a:r>
                  <a:rPr lang="en-US" sz="2500" dirty="0">
                    <a:solidFill>
                      <a:srgbClr val="21455B"/>
                    </a:solidFill>
                    <a:ea typeface="Cambria Math" panose="02040503050406030204" pitchFamily="18" charset="0"/>
                  </a:rPr>
                  <a:t>Need to plug in production function since Y is a function of L</a:t>
                </a:r>
              </a:p>
              <a:p>
                <a:pPr lvl="2" indent="0">
                  <a:buNone/>
                </a:pPr>
                <a:endParaRPr lang="en-US" sz="2500" dirty="0">
                  <a:solidFill>
                    <a:srgbClr val="21455B"/>
                  </a:solidFill>
                  <a:ea typeface="Cambria Math" panose="02040503050406030204" pitchFamily="18" charset="0"/>
                </a:endParaRPr>
              </a:p>
              <a:p>
                <a:pPr lvl="2" indent="0">
                  <a:buNone/>
                </a:pPr>
                <a:endParaRPr lang="en-US" sz="2500" dirty="0">
                  <a:solidFill>
                    <a:srgbClr val="21455B"/>
                  </a:solidFill>
                  <a:ea typeface="Cambria Math" panose="02040503050406030204" pitchFamily="18" charset="0"/>
                </a:endParaRPr>
              </a:p>
              <a:p>
                <a:pPr lvl="2" indent="0">
                  <a:buNone/>
                </a:pPr>
                <a:endParaRPr lang="en-US" sz="2500" dirty="0">
                  <a:solidFill>
                    <a:srgbClr val="21455B"/>
                  </a:solidFill>
                  <a:ea typeface="Cambria Math" panose="02040503050406030204" pitchFamily="18" charset="0"/>
                </a:endParaRPr>
              </a:p>
              <a:p>
                <a:pPr lvl="2" indent="0">
                  <a:buNone/>
                </a:pPr>
                <a:endParaRPr lang="en-US" sz="2500" dirty="0">
                  <a:solidFill>
                    <a:srgbClr val="21455B"/>
                  </a:solidFill>
                  <a:ea typeface="Cambria Math" panose="02040503050406030204" pitchFamily="18" charset="0"/>
                </a:endParaRPr>
              </a:p>
              <a:p>
                <a:pPr lvl="2" indent="0">
                  <a:buNone/>
                </a:pPr>
                <a:endParaRPr lang="en-US" sz="2500" dirty="0">
                  <a:solidFill>
                    <a:srgbClr val="21455B"/>
                  </a:solidFill>
                </a:endParaRPr>
              </a:p>
              <a:p>
                <a:pPr lvl="2" indent="0">
                  <a:buNone/>
                </a:pPr>
                <a:endParaRPr lang="en-US" sz="2500" dirty="0">
                  <a:solidFill>
                    <a:srgbClr val="21455B"/>
                  </a:solidFill>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2"/>
              </p:nvPr>
            </p:nvSpPr>
            <p:spPr>
              <a:xfrm>
                <a:off x="335139" y="1219200"/>
                <a:ext cx="8229600" cy="4800600"/>
              </a:xfrm>
              <a:blipFill>
                <a:blip r:embed="rId2"/>
                <a:stretch>
                  <a:fillRect r="-444"/>
                </a:stretch>
              </a:blipFill>
            </p:spPr>
            <p:txBody>
              <a:bodyPr/>
              <a:lstStyle/>
              <a:p>
                <a:r>
                  <a:rPr lang="en-US">
                    <a:noFill/>
                  </a:rPr>
                  <a:t> </a:t>
                </a:r>
              </a:p>
            </p:txBody>
          </p:sp>
        </mc:Fallback>
      </mc:AlternateContent>
      <p:cxnSp>
        <p:nvCxnSpPr>
          <p:cNvPr id="5" name="Straight Connector 4"/>
          <p:cNvCxnSpPr/>
          <p:nvPr/>
        </p:nvCxnSpPr>
        <p:spPr>
          <a:xfrm>
            <a:off x="0" y="10668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126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0"/>
            <a:ext cx="8991600" cy="91440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CES Price aggregator</a:t>
            </a:r>
          </a:p>
        </p:txBody>
      </p:sp>
      <mc:AlternateContent xmlns:mc="http://schemas.openxmlformats.org/markup-compatibility/2006" xmlns:a14="http://schemas.microsoft.com/office/drawing/2010/main">
        <mc:Choice Requires="a14">
          <p:sp>
            <p:nvSpPr>
              <p:cNvPr id="7" name="Content Placeholder 6"/>
              <p:cNvSpPr>
                <a:spLocks noGrp="1"/>
              </p:cNvSpPr>
              <p:nvPr>
                <p:ph sz="quarter" idx="12"/>
              </p:nvPr>
            </p:nvSpPr>
            <p:spPr>
              <a:xfrm>
                <a:off x="304800" y="838200"/>
                <a:ext cx="8763000" cy="4876800"/>
              </a:xfrm>
            </p:spPr>
            <p:txBody>
              <a:bodyPr>
                <a:noAutofit/>
              </a:bodyPr>
              <a:lstStyle/>
              <a:p>
                <a:pPr lvl="2" indent="0">
                  <a:buNone/>
                </a:pPr>
                <a:r>
                  <a:rPr lang="en-US" sz="2500" dirty="0">
                    <a:solidFill>
                      <a:srgbClr val="21455B"/>
                    </a:solidFill>
                    <a:ea typeface="Cambria Math" panose="02040503050406030204" pitchFamily="18" charset="0"/>
                  </a:rPr>
                  <a:t>To derive the price of Y, we take the first order conditions for </a:t>
                </a:r>
                <a:r>
                  <a:rPr lang="en-US" sz="2500" dirty="0" err="1">
                    <a:solidFill>
                      <a:srgbClr val="21455B"/>
                    </a:solidFill>
                    <a:ea typeface="Cambria Math" panose="02040503050406030204" pitchFamily="18" charset="0"/>
                  </a:rPr>
                  <a:t>labour</a:t>
                </a:r>
                <a:r>
                  <a:rPr lang="en-US" sz="2500" dirty="0">
                    <a:solidFill>
                      <a:srgbClr val="21455B"/>
                    </a:solidFill>
                    <a:ea typeface="Cambria Math" panose="02040503050406030204" pitchFamily="18" charset="0"/>
                  </a:rPr>
                  <a:t> and capital and substitute into the profit equation. The zero excess profit condition implies:</a:t>
                </a:r>
              </a:p>
              <a:p>
                <a:pPr lvl="2" indent="0">
                  <a:buNone/>
                </a:pPr>
                <a:endParaRPr lang="en-US" sz="2500" dirty="0">
                  <a:solidFill>
                    <a:srgbClr val="21455B"/>
                  </a:solidFill>
                  <a:ea typeface="Cambria Math" panose="02040503050406030204" pitchFamily="18" charset="0"/>
                </a:endParaRPr>
              </a:p>
              <a:p>
                <a:pPr lvl="2" indent="0">
                  <a:buNone/>
                </a:pPr>
                <a14:m>
                  <m:oMathPara xmlns:m="http://schemas.openxmlformats.org/officeDocument/2006/math">
                    <m:oMathParaPr>
                      <m:jc m:val="centerGroup"/>
                    </m:oMathParaPr>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𝑃</m:t>
                      </m:r>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𝑌</m:t>
                      </m:r>
                      <m:r>
                        <a:rPr lang="en-US" sz="2500" b="0" i="1" smtClean="0">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𝑅</m:t>
                      </m:r>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𝐾</m:t>
                      </m:r>
                      <m:r>
                        <a:rPr lang="en-US" sz="2500" b="0" i="1" smtClean="0">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𝑊</m:t>
                      </m:r>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𝐿</m:t>
                      </m:r>
                    </m:oMath>
                  </m:oMathPara>
                </a14:m>
                <a:endParaRPr lang="en-US" sz="2500" dirty="0">
                  <a:solidFill>
                    <a:srgbClr val="21455B"/>
                  </a:solidFill>
                </a:endParaRPr>
              </a:p>
              <a:p>
                <a:pPr lvl="2" indent="0">
                  <a:buNone/>
                </a:pPr>
                <a:endParaRPr lang="en-US" sz="2500" dirty="0">
                  <a:solidFill>
                    <a:srgbClr val="21455B"/>
                  </a:solidFill>
                </a:endParaRPr>
              </a:p>
              <a:p>
                <a:pPr lvl="2" indent="0">
                  <a:buNone/>
                </a:pPr>
                <a14:m>
                  <m:oMathPara xmlns:m="http://schemas.openxmlformats.org/officeDocument/2006/math">
                    <m:oMathParaPr>
                      <m:jc m:val="centerGroup"/>
                    </m:oMathParaPr>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𝐿</m:t>
                      </m:r>
                      <m:r>
                        <a:rPr lang="en-US" sz="2500" i="1">
                          <a:solidFill>
                            <a:srgbClr val="21455B"/>
                          </a:solidFill>
                          <a:latin typeface="Cambria Math" panose="02040503050406030204" pitchFamily="18" charset="0"/>
                          <a:ea typeface="Cambria Math" panose="02040503050406030204" pitchFamily="18" charset="0"/>
                        </a:rPr>
                        <m:t>=</m:t>
                      </m:r>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i="1">
                              <a:solidFill>
                                <a:srgbClr val="21455B"/>
                              </a:solidFill>
                              <a:latin typeface="Cambria Math" panose="02040503050406030204" pitchFamily="18" charset="0"/>
                              <a:ea typeface="Cambria Math" panose="02040503050406030204" pitchFamily="18" charset="0"/>
                            </a:rPr>
                            <m:t>𝐿</m:t>
                          </m:r>
                        </m:sub>
                        <m:sup>
                          <m:r>
                            <a:rPr lang="en-US" sz="2500" i="1">
                              <a:solidFill>
                                <a:srgbClr val="21455B"/>
                              </a:solidFill>
                              <a:latin typeface="Cambria Math" panose="02040503050406030204" pitchFamily="18" charset="0"/>
                              <a:ea typeface="Cambria Math" panose="02040503050406030204" pitchFamily="18" charset="0"/>
                            </a:rPr>
                            <m:t>𝜎</m:t>
                          </m:r>
                          <m:r>
                            <a:rPr lang="en-US" sz="2500" i="1">
                              <a:solidFill>
                                <a:srgbClr val="21455B"/>
                              </a:solidFill>
                              <a:latin typeface="Cambria Math" panose="02040503050406030204" pitchFamily="18" charset="0"/>
                              <a:ea typeface="Cambria Math" panose="02040503050406030204" pitchFamily="18" charset="0"/>
                            </a:rPr>
                            <m:t>−1</m:t>
                          </m:r>
                        </m:sup>
                      </m:sSubSup>
                      <m:sSup>
                        <m:sSupPr>
                          <m:ctrlPr>
                            <a:rPr lang="en-US" sz="2500" i="1">
                              <a:solidFill>
                                <a:srgbClr val="21455B"/>
                              </a:solidFill>
                              <a:latin typeface="Cambria Math" panose="02040503050406030204" pitchFamily="18" charset="0"/>
                              <a:ea typeface="Cambria Math" panose="02040503050406030204" pitchFamily="18" charset="0"/>
                            </a:rPr>
                          </m:ctrlPr>
                        </m:sSupPr>
                        <m:e>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𝑌</m:t>
                          </m:r>
                        </m:e>
                        <m:sup>
                          <m:r>
                            <a:rPr lang="en-US" sz="2500" i="1">
                              <a:solidFill>
                                <a:srgbClr val="21455B"/>
                              </a:solidFill>
                              <a:latin typeface="Cambria Math" panose="02040503050406030204" pitchFamily="18" charset="0"/>
                              <a:ea typeface="Cambria Math" panose="02040503050406030204" pitchFamily="18" charset="0"/>
                            </a:rPr>
                            <m:t> </m:t>
                          </m:r>
                        </m:sup>
                      </m:sSup>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f>
                                <m:fPr>
                                  <m:ctrlPr>
                                    <a:rPr lang="en-US" sz="2500" i="1">
                                      <a:solidFill>
                                        <a:srgbClr val="21455B"/>
                                      </a:solidFill>
                                      <a:latin typeface="Cambria Math" panose="02040503050406030204" pitchFamily="18" charset="0"/>
                                      <a:ea typeface="Cambria Math" panose="02040503050406030204" pitchFamily="18" charset="0"/>
                                    </a:rPr>
                                  </m:ctrlPr>
                                </m:fPr>
                                <m:num>
                                  <m:r>
                                    <m:rPr>
                                      <m:nor/>
                                    </m:rPr>
                                    <a:rPr lang="en-US" sz="2500">
                                      <a:solidFill>
                                        <a:srgbClr val="21455B"/>
                                      </a:solidFill>
                                      <a:latin typeface="Cambria Math" panose="02040503050406030204" pitchFamily="18" charset="0"/>
                                      <a:ea typeface="Cambria Math" panose="02040503050406030204" pitchFamily="18" charset="0"/>
                                    </a:rPr>
                                    <m:t>P</m:t>
                                  </m:r>
                                </m:num>
                                <m:den>
                                  <m:r>
                                    <a:rPr lang="en-US" sz="2500" i="1" dirty="0">
                                      <a:solidFill>
                                        <a:srgbClr val="21455B"/>
                                      </a:solidFill>
                                      <a:latin typeface="Cambria Math" panose="02040503050406030204" pitchFamily="18" charset="0"/>
                                      <a:ea typeface="Cambria Math" panose="02040503050406030204" pitchFamily="18" charset="0"/>
                                    </a:rPr>
                                    <m:t>𝑊</m:t>
                                  </m:r>
                                </m:den>
                              </m:f>
                            </m:e>
                          </m:d>
                        </m:e>
                        <m:sup>
                          <m:r>
                            <a:rPr lang="en-US" sz="2500" i="1">
                              <a:solidFill>
                                <a:srgbClr val="21455B"/>
                              </a:solidFill>
                              <a:latin typeface="Cambria Math" panose="02040503050406030204" pitchFamily="18" charset="0"/>
                              <a:ea typeface="Cambria Math" panose="02040503050406030204" pitchFamily="18" charset="0"/>
                            </a:rPr>
                            <m:t>𝜎</m:t>
                          </m:r>
                        </m:sup>
                      </m:sSup>
                    </m:oMath>
                  </m:oMathPara>
                </a14:m>
                <a:endParaRPr lang="en-US" sz="2500" dirty="0">
                  <a:solidFill>
                    <a:srgbClr val="21455B"/>
                  </a:solidFill>
                  <a:ea typeface="Cambria Math" panose="02040503050406030204" pitchFamily="18" charset="0"/>
                </a:endParaRPr>
              </a:p>
              <a:p>
                <a:pPr lvl="2" indent="0">
                  <a:buNone/>
                </a:pPr>
                <a:endParaRPr lang="en-US" sz="2500" dirty="0">
                  <a:solidFill>
                    <a:srgbClr val="21455B"/>
                  </a:solidFill>
                  <a:ea typeface="Cambria Math" panose="02040503050406030204" pitchFamily="18" charset="0"/>
                </a:endParaRPr>
              </a:p>
              <a:p>
                <a:pPr lvl="2" indent="0">
                  <a:buNone/>
                </a:pPr>
                <a14:m>
                  <m:oMathPara xmlns:m="http://schemas.openxmlformats.org/officeDocument/2006/math">
                    <m:oMathParaPr>
                      <m:jc m:val="centerGroup"/>
                    </m:oMathParaPr>
                    <m:oMath xmlns:m="http://schemas.openxmlformats.org/officeDocument/2006/math">
                      <m:r>
                        <a:rPr lang="en-US" sz="2500" b="0" i="1" smtClean="0">
                          <a:solidFill>
                            <a:srgbClr val="21455B"/>
                          </a:solidFill>
                          <a:latin typeface="Cambria Math" panose="02040503050406030204" pitchFamily="18" charset="0"/>
                          <a:ea typeface="Cambria Math" panose="02040503050406030204" pitchFamily="18" charset="0"/>
                        </a:rPr>
                        <m:t>𝐾</m:t>
                      </m:r>
                      <m:r>
                        <a:rPr lang="en-US" sz="2500" i="1">
                          <a:solidFill>
                            <a:srgbClr val="21455B"/>
                          </a:solidFill>
                          <a:latin typeface="Cambria Math" panose="02040503050406030204" pitchFamily="18" charset="0"/>
                          <a:ea typeface="Cambria Math" panose="02040503050406030204" pitchFamily="18" charset="0"/>
                        </a:rPr>
                        <m:t>=</m:t>
                      </m:r>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𝑏</m:t>
                          </m:r>
                        </m:e>
                        <m:sub>
                          <m:r>
                            <a:rPr lang="en-US" sz="2500" b="0" i="1" smtClean="0">
                              <a:solidFill>
                                <a:srgbClr val="21455B"/>
                              </a:solidFill>
                              <a:latin typeface="Cambria Math" panose="02040503050406030204" pitchFamily="18" charset="0"/>
                              <a:ea typeface="Cambria Math" panose="02040503050406030204" pitchFamily="18" charset="0"/>
                            </a:rPr>
                            <m:t>𝐾</m:t>
                          </m:r>
                        </m:sub>
                        <m:sup>
                          <m:r>
                            <a:rPr lang="en-US" sz="2500" i="1">
                              <a:solidFill>
                                <a:srgbClr val="21455B"/>
                              </a:solidFill>
                              <a:latin typeface="Cambria Math" panose="02040503050406030204" pitchFamily="18" charset="0"/>
                              <a:ea typeface="Cambria Math" panose="02040503050406030204" pitchFamily="18" charset="0"/>
                            </a:rPr>
                            <m:t>𝜎</m:t>
                          </m:r>
                          <m:r>
                            <a:rPr lang="en-US" sz="2500" i="1">
                              <a:solidFill>
                                <a:srgbClr val="21455B"/>
                              </a:solidFill>
                              <a:latin typeface="Cambria Math" panose="02040503050406030204" pitchFamily="18" charset="0"/>
                              <a:ea typeface="Cambria Math" panose="02040503050406030204" pitchFamily="18" charset="0"/>
                            </a:rPr>
                            <m:t>−1</m:t>
                          </m:r>
                        </m:sup>
                      </m:sSubSup>
                      <m:sSup>
                        <m:sSupPr>
                          <m:ctrlPr>
                            <a:rPr lang="en-US" sz="2500" i="1">
                              <a:solidFill>
                                <a:srgbClr val="21455B"/>
                              </a:solidFill>
                              <a:latin typeface="Cambria Math" panose="02040503050406030204" pitchFamily="18" charset="0"/>
                              <a:ea typeface="Cambria Math" panose="02040503050406030204" pitchFamily="18" charset="0"/>
                            </a:rPr>
                          </m:ctrlPr>
                        </m:sSupPr>
                        <m:e>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𝑌</m:t>
                          </m:r>
                        </m:e>
                        <m:sup>
                          <m:r>
                            <a:rPr lang="en-US" sz="2500" i="1">
                              <a:solidFill>
                                <a:srgbClr val="21455B"/>
                              </a:solidFill>
                              <a:latin typeface="Cambria Math" panose="02040503050406030204" pitchFamily="18" charset="0"/>
                              <a:ea typeface="Cambria Math" panose="02040503050406030204" pitchFamily="18" charset="0"/>
                            </a:rPr>
                            <m:t> </m:t>
                          </m:r>
                        </m:sup>
                      </m:sSup>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f>
                                <m:fPr>
                                  <m:ctrlPr>
                                    <a:rPr lang="en-US" sz="2500" i="1">
                                      <a:solidFill>
                                        <a:srgbClr val="21455B"/>
                                      </a:solidFill>
                                      <a:latin typeface="Cambria Math" panose="02040503050406030204" pitchFamily="18" charset="0"/>
                                      <a:ea typeface="Cambria Math" panose="02040503050406030204" pitchFamily="18" charset="0"/>
                                    </a:rPr>
                                  </m:ctrlPr>
                                </m:fPr>
                                <m:num>
                                  <m:r>
                                    <m:rPr>
                                      <m:nor/>
                                    </m:rPr>
                                    <a:rPr lang="en-US" sz="2500">
                                      <a:solidFill>
                                        <a:srgbClr val="21455B"/>
                                      </a:solidFill>
                                      <a:latin typeface="Cambria Math" panose="02040503050406030204" pitchFamily="18" charset="0"/>
                                      <a:ea typeface="Cambria Math" panose="02040503050406030204" pitchFamily="18" charset="0"/>
                                    </a:rPr>
                                    <m:t>P</m:t>
                                  </m:r>
                                </m:num>
                                <m:den>
                                  <m:r>
                                    <a:rPr lang="en-US" sz="2500" b="0" i="1" smtClean="0">
                                      <a:solidFill>
                                        <a:srgbClr val="21455B"/>
                                      </a:solidFill>
                                      <a:latin typeface="Cambria Math" panose="02040503050406030204" pitchFamily="18" charset="0"/>
                                      <a:ea typeface="Cambria Math" panose="02040503050406030204" pitchFamily="18" charset="0"/>
                                    </a:rPr>
                                    <m:t>𝑅</m:t>
                                  </m:r>
                                </m:den>
                              </m:f>
                            </m:e>
                          </m:d>
                        </m:e>
                        <m:sup>
                          <m:r>
                            <a:rPr lang="en-US" sz="2500" i="1">
                              <a:solidFill>
                                <a:srgbClr val="21455B"/>
                              </a:solidFill>
                              <a:latin typeface="Cambria Math" panose="02040503050406030204" pitchFamily="18" charset="0"/>
                              <a:ea typeface="Cambria Math" panose="02040503050406030204" pitchFamily="18" charset="0"/>
                            </a:rPr>
                            <m:t>𝜎</m:t>
                          </m:r>
                        </m:sup>
                      </m:sSup>
                    </m:oMath>
                  </m:oMathPara>
                </a14:m>
                <a:endParaRPr lang="en-US" sz="2500" dirty="0">
                  <a:solidFill>
                    <a:srgbClr val="21455B"/>
                  </a:solidFill>
                  <a:ea typeface="Cambria Math" panose="02040503050406030204" pitchFamily="18" charset="0"/>
                </a:endParaRPr>
              </a:p>
              <a:p>
                <a:pPr lvl="2" indent="0">
                  <a:buNone/>
                </a:pPr>
                <a14:m>
                  <m:oMathPara xmlns:m="http://schemas.openxmlformats.org/officeDocument/2006/math">
                    <m:oMathParaPr>
                      <m:jc m:val="centerGroup"/>
                    </m:oMathParaPr>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𝑃</m:t>
                      </m:r>
                      <m:r>
                        <a:rPr lang="en-US" sz="2500" i="1">
                          <a:solidFill>
                            <a:srgbClr val="21455B"/>
                          </a:solidFill>
                          <a:latin typeface="Cambria Math" panose="02040503050406030204" pitchFamily="18" charset="0"/>
                          <a:ea typeface="Cambria Math" panose="02040503050406030204" pitchFamily="18" charset="0"/>
                        </a:rPr>
                        <m:t>=</m:t>
                      </m:r>
                      <m:sSup>
                        <m:sSupPr>
                          <m:ctrlPr>
                            <a:rPr lang="en-US" sz="2500" b="0" i="1" smtClean="0">
                              <a:solidFill>
                                <a:srgbClr val="21455B"/>
                              </a:solidFill>
                              <a:latin typeface="Cambria Math" panose="02040503050406030204" pitchFamily="18" charset="0"/>
                              <a:ea typeface="Cambria Math" panose="02040503050406030204" pitchFamily="18" charset="0"/>
                            </a:rPr>
                          </m:ctrlPr>
                        </m:sSupPr>
                        <m:e>
                          <m:d>
                            <m:dPr>
                              <m:begChr m:val="["/>
                              <m:endChr m:val="]"/>
                              <m:ctrlPr>
                                <a:rPr lang="en-US" sz="2500" b="0" i="1" smtClean="0">
                                  <a:solidFill>
                                    <a:srgbClr val="21455B"/>
                                  </a:solidFill>
                                  <a:latin typeface="Cambria Math" panose="02040503050406030204" pitchFamily="18" charset="0"/>
                                  <a:ea typeface="Cambria Math" panose="02040503050406030204" pitchFamily="18" charset="0"/>
                                </a:rPr>
                              </m:ctrlPr>
                            </m:dPr>
                            <m:e>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f>
                                        <m:fPr>
                                          <m:ctrlPr>
                                            <a:rPr lang="en-US" sz="2500" i="1">
                                              <a:solidFill>
                                                <a:srgbClr val="21455B"/>
                                              </a:solidFill>
                                              <a:latin typeface="Cambria Math" panose="02040503050406030204" pitchFamily="18" charset="0"/>
                                              <a:ea typeface="Cambria Math" panose="02040503050406030204" pitchFamily="18" charset="0"/>
                                            </a:rPr>
                                          </m:ctrlPr>
                                        </m:fPr>
                                        <m:num>
                                          <m:r>
                                            <a:rPr lang="en-US" sz="2500" i="1">
                                              <a:solidFill>
                                                <a:srgbClr val="21455B"/>
                                              </a:solidFill>
                                              <a:latin typeface="Cambria Math" panose="02040503050406030204" pitchFamily="18" charset="0"/>
                                              <a:ea typeface="Cambria Math" panose="02040503050406030204" pitchFamily="18" charset="0"/>
                                            </a:rPr>
                                            <m:t>𝑅</m:t>
                                          </m:r>
                                        </m:num>
                                        <m:den>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𝑏</m:t>
                                              </m:r>
                                            </m:e>
                                            <m:sub>
                                              <m:r>
                                                <a:rPr lang="en-US" sz="2500" b="0" i="1" smtClean="0">
                                                  <a:solidFill>
                                                    <a:srgbClr val="21455B"/>
                                                  </a:solidFill>
                                                  <a:latin typeface="Cambria Math" panose="02040503050406030204" pitchFamily="18" charset="0"/>
                                                  <a:ea typeface="Cambria Math" panose="02040503050406030204" pitchFamily="18" charset="0"/>
                                                </a:rPr>
                                                <m:t>𝐾</m:t>
                                              </m:r>
                                            </m:sub>
                                          </m:sSub>
                                        </m:den>
                                      </m:f>
                                    </m:e>
                                  </m:d>
                                </m:e>
                                <m:sup>
                                  <m:r>
                                    <a:rPr lang="en-US" sz="2500" i="1">
                                      <a:solidFill>
                                        <a:srgbClr val="21455B"/>
                                      </a:solidFill>
                                      <a:latin typeface="Cambria Math" panose="02040503050406030204" pitchFamily="18" charset="0"/>
                                      <a:ea typeface="Cambria Math" panose="02040503050406030204" pitchFamily="18" charset="0"/>
                                    </a:rPr>
                                    <m:t>1−</m:t>
                                  </m:r>
                                  <m:r>
                                    <a:rPr lang="en-US" sz="2500" i="1">
                                      <a:solidFill>
                                        <a:srgbClr val="21455B"/>
                                      </a:solidFill>
                                      <a:latin typeface="Cambria Math" panose="02040503050406030204" pitchFamily="18" charset="0"/>
                                      <a:ea typeface="Cambria Math" panose="02040503050406030204" pitchFamily="18" charset="0"/>
                                    </a:rPr>
                                    <m:t>𝜎</m:t>
                                  </m:r>
                                </m:sup>
                              </m:sSup>
                              <m:r>
                                <a:rPr lang="en-US" sz="2500" i="1">
                                  <a:solidFill>
                                    <a:srgbClr val="21455B"/>
                                  </a:solidFill>
                                  <a:latin typeface="Cambria Math" panose="02040503050406030204" pitchFamily="18" charset="0"/>
                                  <a:ea typeface="Cambria Math" panose="02040503050406030204" pitchFamily="18" charset="0"/>
                                </a:rPr>
                                <m:t>+</m:t>
                              </m:r>
                              <m:sSup>
                                <m:sSupPr>
                                  <m:ctrlPr>
                                    <a:rPr lang="en-US" sz="2500" i="1">
                                      <a:solidFill>
                                        <a:srgbClr val="21455B"/>
                                      </a:solidFill>
                                      <a:latin typeface="Cambria Math" panose="02040503050406030204" pitchFamily="18" charset="0"/>
                                      <a:ea typeface="Cambria Math" panose="02040503050406030204" pitchFamily="18" charset="0"/>
                                    </a:rPr>
                                  </m:ctrlPr>
                                </m:sSupPr>
                                <m:e>
                                  <m:d>
                                    <m:dPr>
                                      <m:ctrlPr>
                                        <a:rPr lang="en-US" sz="2500" i="1">
                                          <a:solidFill>
                                            <a:srgbClr val="21455B"/>
                                          </a:solidFill>
                                          <a:latin typeface="Cambria Math" panose="02040503050406030204" pitchFamily="18" charset="0"/>
                                          <a:ea typeface="Cambria Math" panose="02040503050406030204" pitchFamily="18" charset="0"/>
                                        </a:rPr>
                                      </m:ctrlPr>
                                    </m:dPr>
                                    <m:e>
                                      <m:f>
                                        <m:fPr>
                                          <m:ctrlPr>
                                            <a:rPr lang="en-US" sz="2500" i="1">
                                              <a:solidFill>
                                                <a:srgbClr val="21455B"/>
                                              </a:solidFill>
                                              <a:latin typeface="Cambria Math" panose="02040503050406030204" pitchFamily="18" charset="0"/>
                                              <a:ea typeface="Cambria Math" panose="02040503050406030204" pitchFamily="18" charset="0"/>
                                            </a:rPr>
                                          </m:ctrlPr>
                                        </m:fPr>
                                        <m:num>
                                          <m:r>
                                            <a:rPr lang="en-US" sz="2500" i="1">
                                              <a:solidFill>
                                                <a:srgbClr val="21455B"/>
                                              </a:solidFill>
                                              <a:latin typeface="Cambria Math" panose="02040503050406030204" pitchFamily="18" charset="0"/>
                                              <a:ea typeface="Cambria Math" panose="02040503050406030204" pitchFamily="18" charset="0"/>
                                            </a:rPr>
                                            <m:t>𝑊</m:t>
                                          </m:r>
                                        </m:num>
                                        <m:den>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𝑏</m:t>
                                              </m:r>
                                            </m:e>
                                            <m:sub>
                                              <m:r>
                                                <a:rPr lang="en-US" sz="2500" b="0" i="1" smtClean="0">
                                                  <a:solidFill>
                                                    <a:srgbClr val="21455B"/>
                                                  </a:solidFill>
                                                  <a:latin typeface="Cambria Math" panose="02040503050406030204" pitchFamily="18" charset="0"/>
                                                  <a:ea typeface="Cambria Math" panose="02040503050406030204" pitchFamily="18" charset="0"/>
                                                </a:rPr>
                                                <m:t>𝐿</m:t>
                                              </m:r>
                                            </m:sub>
                                          </m:sSub>
                                        </m:den>
                                      </m:f>
                                    </m:e>
                                  </m:d>
                                </m:e>
                                <m:sup>
                                  <m:r>
                                    <a:rPr lang="en-US" sz="2500">
                                      <a:solidFill>
                                        <a:srgbClr val="21455B"/>
                                      </a:solidFill>
                                      <a:latin typeface="Cambria Math" panose="02040503050406030204" pitchFamily="18" charset="0"/>
                                      <a:ea typeface="Cambria Math" panose="02040503050406030204" pitchFamily="18" charset="0"/>
                                    </a:rPr>
                                    <m:t>1−</m:t>
                                  </m:r>
                                  <m:r>
                                    <m:rPr>
                                      <m:sty m:val="p"/>
                                    </m:rPr>
                                    <a:rPr lang="el-GR" sz="2500" i="1">
                                      <a:solidFill>
                                        <a:srgbClr val="21455B"/>
                                      </a:solidFill>
                                      <a:latin typeface="Cambria Math" panose="02040503050406030204" pitchFamily="18" charset="0"/>
                                      <a:ea typeface="Cambria Math" panose="02040503050406030204" pitchFamily="18" charset="0"/>
                                    </a:rPr>
                                    <m:t>σ</m:t>
                                  </m:r>
                                </m:sup>
                              </m:sSup>
                            </m:e>
                          </m:d>
                        </m:e>
                        <m:sup>
                          <m:f>
                            <m:fPr>
                              <m:ctrlPr>
                                <a:rPr lang="en-US" sz="2500" b="0" i="1" smtClean="0">
                                  <a:solidFill>
                                    <a:srgbClr val="21455B"/>
                                  </a:solidFill>
                                  <a:latin typeface="Cambria Math" panose="02040503050406030204" pitchFamily="18" charset="0"/>
                                  <a:ea typeface="Cambria Math" panose="02040503050406030204" pitchFamily="18" charset="0"/>
                                </a:rPr>
                              </m:ctrlPr>
                            </m:fPr>
                            <m:num>
                              <m:r>
                                <a:rPr lang="en-US" sz="2500" b="0" i="0" smtClean="0">
                                  <a:solidFill>
                                    <a:srgbClr val="21455B"/>
                                  </a:solidFill>
                                  <a:latin typeface="Cambria Math" panose="02040503050406030204" pitchFamily="18" charset="0"/>
                                  <a:ea typeface="Cambria Math" panose="02040503050406030204" pitchFamily="18" charset="0"/>
                                </a:rPr>
                                <m:t>1</m:t>
                              </m:r>
                            </m:num>
                            <m:den>
                              <m:r>
                                <a:rPr lang="en-US" sz="2500" b="0" i="1" smtClean="0">
                                  <a:solidFill>
                                    <a:srgbClr val="21455B"/>
                                  </a:solidFill>
                                  <a:latin typeface="Cambria Math" panose="02040503050406030204" pitchFamily="18" charset="0"/>
                                  <a:ea typeface="Cambria Math" panose="02040503050406030204" pitchFamily="18" charset="0"/>
                                </a:rPr>
                                <m:t>1−</m:t>
                              </m:r>
                              <m:r>
                                <a:rPr lang="en-US" sz="2500" b="0" i="1" smtClean="0">
                                  <a:solidFill>
                                    <a:srgbClr val="21455B"/>
                                  </a:solidFill>
                                  <a:latin typeface="Cambria Math" panose="02040503050406030204" pitchFamily="18" charset="0"/>
                                  <a:ea typeface="Cambria Math" panose="02040503050406030204" pitchFamily="18" charset="0"/>
                                </a:rPr>
                                <m:t>𝜎</m:t>
                              </m:r>
                            </m:den>
                          </m:f>
                        </m:sup>
                      </m:sSup>
                    </m:oMath>
                  </m:oMathPara>
                </a14:m>
                <a:endParaRPr lang="en-US" sz="2500" dirty="0">
                  <a:solidFill>
                    <a:srgbClr val="21455B"/>
                  </a:solidFill>
                </a:endParaRPr>
              </a:p>
              <a:p>
                <a:pPr lvl="2" indent="0">
                  <a:buNone/>
                </a:pPr>
                <a:endParaRPr lang="en-US" sz="2500" dirty="0">
                  <a:solidFill>
                    <a:srgbClr val="21455B"/>
                  </a:solidFill>
                </a:endParaRPr>
              </a:p>
              <a:p>
                <a:pPr lvl="2" indent="0">
                  <a:buNone/>
                </a:pPr>
                <a:endParaRPr lang="en-US" sz="2500" dirty="0">
                  <a:solidFill>
                    <a:srgbClr val="21455B"/>
                  </a:solidFill>
                  <a:ea typeface="Cambria Math" panose="02040503050406030204" pitchFamily="18" charset="0"/>
                </a:endParaRPr>
              </a:p>
              <a:p>
                <a:pPr lvl="2" indent="0">
                  <a:buNone/>
                </a:pPr>
                <a:endParaRPr lang="en-US" sz="2500" dirty="0">
                  <a:solidFill>
                    <a:srgbClr val="21455B"/>
                  </a:solidFill>
                  <a:ea typeface="Cambria Math" panose="02040503050406030204" pitchFamily="18" charset="0"/>
                </a:endParaRPr>
              </a:p>
              <a:p>
                <a:pPr lvl="2" indent="0">
                  <a:buNone/>
                </a:pPr>
                <a:endParaRPr lang="en-US" sz="2500" dirty="0">
                  <a:solidFill>
                    <a:srgbClr val="21455B"/>
                  </a:solidFill>
                  <a:ea typeface="Cambria Math" panose="02040503050406030204" pitchFamily="18" charset="0"/>
                </a:endParaRPr>
              </a:p>
              <a:p>
                <a:pPr lvl="2" indent="0">
                  <a:buNone/>
                </a:pPr>
                <a:endParaRPr lang="en-US" sz="2500" dirty="0">
                  <a:solidFill>
                    <a:srgbClr val="21455B"/>
                  </a:solidFill>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2"/>
              </p:nvPr>
            </p:nvSpPr>
            <p:spPr>
              <a:xfrm>
                <a:off x="304800" y="838200"/>
                <a:ext cx="8763000" cy="4876800"/>
              </a:xfrm>
              <a:blipFill>
                <a:blip r:embed="rId2"/>
                <a:stretch>
                  <a:fillRect t="-1000" b="-16375"/>
                </a:stretch>
              </a:blipFill>
            </p:spPr>
            <p:txBody>
              <a:bodyPr/>
              <a:lstStyle/>
              <a:p>
                <a:r>
                  <a:rPr lang="en-US">
                    <a:noFill/>
                  </a:rPr>
                  <a:t> </a:t>
                </a:r>
              </a:p>
            </p:txBody>
          </p:sp>
        </mc:Fallback>
      </mc:AlternateContent>
      <p:cxnSp>
        <p:nvCxnSpPr>
          <p:cNvPr id="5" name="Straight Connector 4"/>
          <p:cNvCxnSpPr/>
          <p:nvPr/>
        </p:nvCxnSpPr>
        <p:spPr>
          <a:xfrm>
            <a:off x="0" y="8382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835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0"/>
            <a:ext cx="8229600" cy="99060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A typical production structure</a:t>
            </a:r>
          </a:p>
        </p:txBody>
      </p:sp>
      <p:cxnSp>
        <p:nvCxnSpPr>
          <p:cNvPr id="5" name="Straight Connector 4"/>
          <p:cNvCxnSpPr/>
          <p:nvPr/>
        </p:nvCxnSpPr>
        <p:spPr>
          <a:xfrm>
            <a:off x="0" y="9144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79DA618-18E3-4408-BA47-011360816A70}" type="slidenum">
              <a:rPr lang="en-US" smtClean="0"/>
              <a:t>23</a:t>
            </a:fld>
            <a:endParaRPr lang="en-US"/>
          </a:p>
        </p:txBody>
      </p:sp>
      <p:sp>
        <p:nvSpPr>
          <p:cNvPr id="7" name="Rectangle 6"/>
          <p:cNvSpPr/>
          <p:nvPr/>
        </p:nvSpPr>
        <p:spPr>
          <a:xfrm>
            <a:off x="6553200" y="3581400"/>
            <a:ext cx="1066800" cy="944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381000" y="1000290"/>
            <a:ext cx="8649240" cy="5387392"/>
          </a:xfrm>
          <a:prstGeom prst="rect">
            <a:avLst/>
          </a:prstGeom>
        </p:spPr>
      </p:pic>
      <p:sp>
        <p:nvSpPr>
          <p:cNvPr id="9" name="Rounded Rectangle 8"/>
          <p:cNvSpPr/>
          <p:nvPr/>
        </p:nvSpPr>
        <p:spPr>
          <a:xfrm>
            <a:off x="4172220" y="3048000"/>
            <a:ext cx="1066800" cy="533400"/>
          </a:xfrm>
          <a:prstGeom prst="round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267200" y="3048000"/>
            <a:ext cx="914400"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Natural</a:t>
            </a:r>
          </a:p>
          <a:p>
            <a:r>
              <a:rPr lang="en-US" sz="1200" dirty="0">
                <a:latin typeface="Times New Roman" panose="02020603050405020304" pitchFamily="18" charset="0"/>
                <a:cs typeface="Times New Roman" panose="02020603050405020304" pitchFamily="18" charset="0"/>
              </a:rPr>
              <a:t> resources</a:t>
            </a:r>
          </a:p>
        </p:txBody>
      </p:sp>
    </p:spTree>
    <p:extLst>
      <p:ext uri="{BB962C8B-B14F-4D97-AF65-F5344CB8AC3E}">
        <p14:creationId xmlns:p14="http://schemas.microsoft.com/office/powerpoint/2010/main" val="282232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184150"/>
            <a:ext cx="8496300" cy="80645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Firms production function</a:t>
            </a:r>
          </a:p>
        </p:txBody>
      </p:sp>
      <p:sp>
        <p:nvSpPr>
          <p:cNvPr id="7" name="Content Placeholder 6"/>
          <p:cNvSpPr>
            <a:spLocks noGrp="1"/>
          </p:cNvSpPr>
          <p:nvPr>
            <p:ph sz="quarter" idx="12"/>
          </p:nvPr>
        </p:nvSpPr>
        <p:spPr>
          <a:xfrm>
            <a:off x="304800" y="1371600"/>
            <a:ext cx="8229600" cy="4267200"/>
          </a:xfrm>
        </p:spPr>
        <p:txBody>
          <a:bodyPr>
            <a:noAutofit/>
          </a:bodyPr>
          <a:lstStyle/>
          <a:p>
            <a:pPr marL="819150" lvl="2" indent="-457200">
              <a:buFont typeface="Arial" charset="0"/>
              <a:buChar char="•"/>
            </a:pPr>
            <a:r>
              <a:rPr lang="en-US" sz="2500" dirty="0" err="1">
                <a:solidFill>
                  <a:srgbClr val="21455B"/>
                </a:solidFill>
              </a:rPr>
              <a:t>Labour</a:t>
            </a:r>
            <a:r>
              <a:rPr lang="en-US" sz="2500" dirty="0">
                <a:solidFill>
                  <a:srgbClr val="21455B"/>
                </a:solidFill>
              </a:rPr>
              <a:t> and capital are combined together to produce value added</a:t>
            </a:r>
          </a:p>
          <a:p>
            <a:pPr marL="819150" lvl="2" indent="-457200">
              <a:buFont typeface="Arial" charset="0"/>
              <a:buChar char="•"/>
            </a:pPr>
            <a:r>
              <a:rPr lang="en-US" sz="2500" dirty="0">
                <a:solidFill>
                  <a:srgbClr val="21455B"/>
                </a:solidFill>
              </a:rPr>
              <a:t>The amount of </a:t>
            </a:r>
            <a:r>
              <a:rPr lang="en-US" sz="2500" dirty="0" err="1">
                <a:solidFill>
                  <a:srgbClr val="21455B"/>
                </a:solidFill>
              </a:rPr>
              <a:t>labour</a:t>
            </a:r>
            <a:r>
              <a:rPr lang="en-US" sz="2500" dirty="0">
                <a:solidFill>
                  <a:srgbClr val="21455B"/>
                </a:solidFill>
              </a:rPr>
              <a:t> and capital used in production depends on their relative prices</a:t>
            </a:r>
          </a:p>
          <a:p>
            <a:pPr marL="819150" lvl="2" indent="-457200">
              <a:buFont typeface="Arial" charset="0"/>
              <a:buChar char="•"/>
            </a:pPr>
            <a:r>
              <a:rPr lang="en-US" sz="2500" dirty="0">
                <a:solidFill>
                  <a:srgbClr val="21455B"/>
                </a:solidFill>
              </a:rPr>
              <a:t>If </a:t>
            </a:r>
            <a:r>
              <a:rPr lang="en-US" sz="2500" dirty="0" err="1">
                <a:solidFill>
                  <a:srgbClr val="21455B"/>
                </a:solidFill>
              </a:rPr>
              <a:t>labour</a:t>
            </a:r>
            <a:r>
              <a:rPr lang="en-US" sz="2500" dirty="0">
                <a:solidFill>
                  <a:srgbClr val="21455B"/>
                </a:solidFill>
              </a:rPr>
              <a:t> becomes relatively expensive, then firms use more capital (e.g. machinery)</a:t>
            </a:r>
          </a:p>
          <a:p>
            <a:pPr marL="819150" lvl="2" indent="-457200">
              <a:buFont typeface="Arial" charset="0"/>
              <a:buChar char="•"/>
            </a:pPr>
            <a:r>
              <a:rPr lang="en-US" sz="2500" dirty="0">
                <a:solidFill>
                  <a:srgbClr val="21455B"/>
                </a:solidFill>
              </a:rPr>
              <a:t>Value added is combined with intermediate inputs in fixed proportions to produce output</a:t>
            </a:r>
          </a:p>
          <a:p>
            <a:pPr marL="2057400" lvl="3" indent="-457200">
              <a:buFont typeface="Arial" charset="0"/>
              <a:buChar char="•"/>
            </a:pPr>
            <a:r>
              <a:rPr lang="en-US" sz="2100" dirty="0">
                <a:solidFill>
                  <a:srgbClr val="21455B"/>
                </a:solidFill>
              </a:rPr>
              <a:t>Proportions do not respond to prices</a:t>
            </a:r>
          </a:p>
          <a:p>
            <a:pPr marL="819150" lvl="2" indent="-457200">
              <a:buFont typeface="Arial" charset="0"/>
              <a:buChar char="•"/>
            </a:pPr>
            <a:r>
              <a:rPr lang="en-US" sz="2500" dirty="0">
                <a:solidFill>
                  <a:srgbClr val="21455B"/>
                </a:solidFill>
              </a:rPr>
              <a:t>E.g.  A car manufacturer uses 4 </a:t>
            </a:r>
            <a:r>
              <a:rPr lang="en-US" sz="2500" dirty="0" err="1">
                <a:solidFill>
                  <a:srgbClr val="21455B"/>
                </a:solidFill>
              </a:rPr>
              <a:t>tyres</a:t>
            </a:r>
            <a:r>
              <a:rPr lang="en-US" sz="2500" dirty="0">
                <a:solidFill>
                  <a:srgbClr val="21455B"/>
                </a:solidFill>
              </a:rPr>
              <a:t> as an intermediate input for each car</a:t>
            </a:r>
            <a:endParaRPr lang="en-US" sz="2500" dirty="0"/>
          </a:p>
        </p:txBody>
      </p:sp>
      <p:cxnSp>
        <p:nvCxnSpPr>
          <p:cNvPr id="6" name="Straight Connector 5"/>
          <p:cNvCxnSpPr/>
          <p:nvPr/>
        </p:nvCxnSpPr>
        <p:spPr>
          <a:xfrm>
            <a:off x="0" y="10668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C022964D-F447-423D-B875-ADC24C4EFD4E}" type="slidenum">
              <a:rPr lang="en-US" smtClean="0"/>
              <a:t>24</a:t>
            </a:fld>
            <a:endParaRPr lang="en-US"/>
          </a:p>
        </p:txBody>
      </p:sp>
    </p:spTree>
    <p:extLst>
      <p:ext uri="{BB962C8B-B14F-4D97-AF65-F5344CB8AC3E}">
        <p14:creationId xmlns:p14="http://schemas.microsoft.com/office/powerpoint/2010/main" val="2793422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184150"/>
            <a:ext cx="8496300" cy="80645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Firms production decision</a:t>
            </a:r>
          </a:p>
        </p:txBody>
      </p:sp>
      <p:sp>
        <p:nvSpPr>
          <p:cNvPr id="7" name="Content Placeholder 6"/>
          <p:cNvSpPr>
            <a:spLocks noGrp="1"/>
          </p:cNvSpPr>
          <p:nvPr>
            <p:ph sz="quarter" idx="12"/>
          </p:nvPr>
        </p:nvSpPr>
        <p:spPr>
          <a:xfrm>
            <a:off x="323850" y="1371600"/>
            <a:ext cx="8591550" cy="3886200"/>
          </a:xfrm>
        </p:spPr>
        <p:txBody>
          <a:bodyPr>
            <a:noAutofit/>
          </a:bodyPr>
          <a:lstStyle/>
          <a:p>
            <a:pPr marL="819150" lvl="2" indent="-457200">
              <a:buFont typeface="Arial" charset="0"/>
              <a:buChar char="•"/>
            </a:pPr>
            <a:r>
              <a:rPr lang="en-US" sz="2500" dirty="0">
                <a:solidFill>
                  <a:srgbClr val="21455B"/>
                </a:solidFill>
              </a:rPr>
              <a:t>Depending on the model, each firm may produce more than one commodity</a:t>
            </a:r>
          </a:p>
          <a:p>
            <a:pPr marL="819150" lvl="2" indent="-457200">
              <a:buFont typeface="Arial" charset="0"/>
              <a:buChar char="•"/>
            </a:pPr>
            <a:r>
              <a:rPr lang="en-US" sz="2500" dirty="0" err="1">
                <a:solidFill>
                  <a:srgbClr val="21455B"/>
                </a:solidFill>
              </a:rPr>
              <a:t>E.g</a:t>
            </a:r>
            <a:r>
              <a:rPr lang="en-US" sz="2500" dirty="0">
                <a:solidFill>
                  <a:srgbClr val="21455B"/>
                </a:solidFill>
              </a:rPr>
              <a:t> a motor vehicle manufacturer may produce sedans, trucks, motorcycles </a:t>
            </a:r>
            <a:r>
              <a:rPr lang="en-US" sz="2500" dirty="0" err="1">
                <a:solidFill>
                  <a:srgbClr val="21455B"/>
                </a:solidFill>
              </a:rPr>
              <a:t>etc</a:t>
            </a:r>
            <a:r>
              <a:rPr lang="en-US" sz="2500" dirty="0">
                <a:solidFill>
                  <a:srgbClr val="21455B"/>
                </a:solidFill>
              </a:rPr>
              <a:t>,</a:t>
            </a:r>
          </a:p>
          <a:p>
            <a:pPr marL="819150" lvl="2" indent="-457200">
              <a:buFont typeface="Arial" charset="0"/>
              <a:buChar char="•"/>
            </a:pPr>
            <a:r>
              <a:rPr lang="en-US" sz="2500" dirty="0">
                <a:solidFill>
                  <a:srgbClr val="21455B"/>
                </a:solidFill>
              </a:rPr>
              <a:t>A basic assumption is that the motor vehicle manufacturer produces a fixed amount of each commodity</a:t>
            </a:r>
          </a:p>
          <a:p>
            <a:pPr marL="819150" lvl="2" indent="-457200">
              <a:buFont typeface="Arial" charset="0"/>
              <a:buChar char="•"/>
            </a:pPr>
            <a:r>
              <a:rPr lang="en-US" sz="2500" dirty="0">
                <a:solidFill>
                  <a:srgbClr val="21455B"/>
                </a:solidFill>
              </a:rPr>
              <a:t>In this model, each firm produces one commodity</a:t>
            </a:r>
          </a:p>
          <a:p>
            <a:pPr lvl="2" indent="0">
              <a:buNone/>
            </a:pPr>
            <a:endParaRPr lang="en-US" sz="2500" dirty="0">
              <a:solidFill>
                <a:srgbClr val="21455B"/>
              </a:solidFill>
            </a:endParaRPr>
          </a:p>
        </p:txBody>
      </p:sp>
      <p:cxnSp>
        <p:nvCxnSpPr>
          <p:cNvPr id="6" name="Straight Connector 5"/>
          <p:cNvCxnSpPr/>
          <p:nvPr/>
        </p:nvCxnSpPr>
        <p:spPr>
          <a:xfrm>
            <a:off x="0" y="10668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C022964D-F447-423D-B875-ADC24C4EFD4E}" type="slidenum">
              <a:rPr lang="en-US" smtClean="0"/>
              <a:t>25</a:t>
            </a:fld>
            <a:endParaRPr lang="en-US"/>
          </a:p>
        </p:txBody>
      </p:sp>
    </p:spTree>
    <p:extLst>
      <p:ext uri="{BB962C8B-B14F-4D97-AF65-F5344CB8AC3E}">
        <p14:creationId xmlns:p14="http://schemas.microsoft.com/office/powerpoint/2010/main" val="534987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184150"/>
            <a:ext cx="8496300" cy="80645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Structure</a:t>
            </a:r>
          </a:p>
        </p:txBody>
      </p:sp>
      <p:cxnSp>
        <p:nvCxnSpPr>
          <p:cNvPr id="6" name="Straight Connector 5"/>
          <p:cNvCxnSpPr/>
          <p:nvPr/>
        </p:nvCxnSpPr>
        <p:spPr>
          <a:xfrm>
            <a:off x="0" y="10668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C022964D-F447-423D-B875-ADC24C4EFD4E}" type="slidenum">
              <a:rPr lang="en-US" smtClean="0"/>
              <a:t>26</a:t>
            </a:fld>
            <a:endParaRPr lang="en-US"/>
          </a:p>
        </p:txBody>
      </p:sp>
      <p:pic>
        <p:nvPicPr>
          <p:cNvPr id="10" name="Picture 9">
            <a:extLst>
              <a:ext uri="{FF2B5EF4-FFF2-40B4-BE49-F238E27FC236}">
                <a16:creationId xmlns:a16="http://schemas.microsoft.com/office/drawing/2014/main" id="{B22A6E8D-5D59-48E8-B073-9B4366614AB3}"/>
              </a:ext>
            </a:extLst>
          </p:cNvPr>
          <p:cNvPicPr>
            <a:picLocks noChangeAspect="1"/>
          </p:cNvPicPr>
          <p:nvPr/>
        </p:nvPicPr>
        <p:blipFill>
          <a:blip r:embed="rId2"/>
          <a:stretch>
            <a:fillRect/>
          </a:stretch>
        </p:blipFill>
        <p:spPr>
          <a:xfrm>
            <a:off x="457200" y="1295400"/>
            <a:ext cx="8493953" cy="4800600"/>
          </a:xfrm>
          <a:prstGeom prst="rect">
            <a:avLst/>
          </a:prstGeom>
        </p:spPr>
      </p:pic>
      <p:sp>
        <p:nvSpPr>
          <p:cNvPr id="11" name="64 CuadroTexto">
            <a:extLst>
              <a:ext uri="{FF2B5EF4-FFF2-40B4-BE49-F238E27FC236}">
                <a16:creationId xmlns:a16="http://schemas.microsoft.com/office/drawing/2014/main" id="{F77127E5-8561-4EBA-833E-D353F38C4048}"/>
              </a:ext>
            </a:extLst>
          </p:cNvPr>
          <p:cNvSpPr txBox="1"/>
          <p:nvPr/>
        </p:nvSpPr>
        <p:spPr>
          <a:xfrm>
            <a:off x="457200" y="6072287"/>
            <a:ext cx="2016224" cy="307777"/>
          </a:xfrm>
          <a:prstGeom prst="rect">
            <a:avLst/>
          </a:prstGeom>
          <a:noFill/>
        </p:spPr>
        <p:txBody>
          <a:bodyPr wrap="square" rtlCol="0">
            <a:spAutoFit/>
          </a:bodyPr>
          <a:lstStyle/>
          <a:p>
            <a:pPr algn="ctr"/>
            <a:r>
              <a:rPr lang="en-US" sz="1400" dirty="0"/>
              <a:t>Source: </a:t>
            </a:r>
            <a:r>
              <a:rPr lang="en-US" sz="1400" dirty="0" err="1"/>
              <a:t>Hosoe</a:t>
            </a:r>
            <a:r>
              <a:rPr lang="en-US" sz="1400" dirty="0"/>
              <a:t> et al 2010</a:t>
            </a:r>
          </a:p>
        </p:txBody>
      </p:sp>
      <p:sp>
        <p:nvSpPr>
          <p:cNvPr id="3" name="Rectangle 2">
            <a:extLst>
              <a:ext uri="{FF2B5EF4-FFF2-40B4-BE49-F238E27FC236}">
                <a16:creationId xmlns:a16="http://schemas.microsoft.com/office/drawing/2014/main" id="{4490FB13-ACBB-4BB3-B10D-D3BA6F16ED3D}"/>
              </a:ext>
            </a:extLst>
          </p:cNvPr>
          <p:cNvSpPr/>
          <p:nvPr/>
        </p:nvSpPr>
        <p:spPr>
          <a:xfrm>
            <a:off x="2286000" y="2667000"/>
            <a:ext cx="5959376" cy="1295400"/>
          </a:xfrm>
          <a:prstGeom prst="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2314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184150"/>
            <a:ext cx="8496300" cy="80645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Firms – import decisions</a:t>
            </a:r>
          </a:p>
        </p:txBody>
      </p:sp>
      <p:sp>
        <p:nvSpPr>
          <p:cNvPr id="7" name="Content Placeholder 6"/>
          <p:cNvSpPr>
            <a:spLocks noGrp="1"/>
          </p:cNvSpPr>
          <p:nvPr>
            <p:ph sz="quarter" idx="12"/>
          </p:nvPr>
        </p:nvSpPr>
        <p:spPr>
          <a:xfrm>
            <a:off x="323850" y="1164594"/>
            <a:ext cx="8496300" cy="4702806"/>
          </a:xfrm>
        </p:spPr>
        <p:txBody>
          <a:bodyPr>
            <a:noAutofit/>
          </a:bodyPr>
          <a:lstStyle/>
          <a:p>
            <a:pPr marL="819150" lvl="2" indent="-457200">
              <a:buFont typeface="Arial" charset="0"/>
              <a:buChar char="•"/>
            </a:pPr>
            <a:r>
              <a:rPr lang="en-US" sz="2500" dirty="0">
                <a:solidFill>
                  <a:srgbClr val="21455B"/>
                </a:solidFill>
              </a:rPr>
              <a:t>Domestic supply is comprised of domestically produced goods and imported goods</a:t>
            </a:r>
          </a:p>
          <a:p>
            <a:pPr marL="819150" lvl="2" indent="-457200">
              <a:buFont typeface="Arial" charset="0"/>
              <a:buChar char="•"/>
            </a:pPr>
            <a:r>
              <a:rPr lang="en-US" sz="2500" dirty="0">
                <a:solidFill>
                  <a:srgbClr val="21455B"/>
                </a:solidFill>
              </a:rPr>
              <a:t>The choice on whether to consume an imported or domestic product depends on:</a:t>
            </a:r>
          </a:p>
          <a:p>
            <a:pPr marL="2057400" lvl="3" indent="-457200">
              <a:buFont typeface="Arial" charset="0"/>
              <a:buChar char="•"/>
            </a:pPr>
            <a:r>
              <a:rPr lang="en-US" sz="2500" dirty="0">
                <a:solidFill>
                  <a:srgbClr val="21455B"/>
                </a:solidFill>
              </a:rPr>
              <a:t>the relative price of the imported goods versus the domestic good</a:t>
            </a:r>
          </a:p>
          <a:p>
            <a:pPr marL="2057400" lvl="3" indent="-457200">
              <a:buFont typeface="Arial" charset="0"/>
              <a:buChar char="•"/>
            </a:pPr>
            <a:r>
              <a:rPr lang="en-US" sz="2500" dirty="0">
                <a:solidFill>
                  <a:srgbClr val="21455B"/>
                </a:solidFill>
              </a:rPr>
              <a:t>the substitutability between imports and domestic goods</a:t>
            </a:r>
          </a:p>
          <a:p>
            <a:pPr marL="819150" lvl="2" indent="-457200">
              <a:buFont typeface="Arial" charset="0"/>
              <a:buChar char="•"/>
            </a:pPr>
            <a:r>
              <a:rPr lang="en-US" sz="2500" dirty="0">
                <a:solidFill>
                  <a:srgbClr val="21455B"/>
                </a:solidFill>
              </a:rPr>
              <a:t>E.g. Basmati rice from India is not the same as rice grown in China but are similar </a:t>
            </a:r>
          </a:p>
          <a:p>
            <a:pPr marL="819150" lvl="2" indent="-457200">
              <a:buFont typeface="Arial" charset="0"/>
              <a:buChar char="•"/>
            </a:pPr>
            <a:r>
              <a:rPr lang="en-US" sz="2500" dirty="0">
                <a:solidFill>
                  <a:srgbClr val="21455B"/>
                </a:solidFill>
              </a:rPr>
              <a:t>Use CES function to represent this choice</a:t>
            </a:r>
          </a:p>
        </p:txBody>
      </p:sp>
      <p:cxnSp>
        <p:nvCxnSpPr>
          <p:cNvPr id="6" name="Straight Connector 5"/>
          <p:cNvCxnSpPr/>
          <p:nvPr/>
        </p:nvCxnSpPr>
        <p:spPr>
          <a:xfrm>
            <a:off x="0" y="10668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C022964D-F447-423D-B875-ADC24C4EFD4E}" type="slidenum">
              <a:rPr lang="en-US" smtClean="0"/>
              <a:t>27</a:t>
            </a:fld>
            <a:endParaRPr lang="en-US"/>
          </a:p>
        </p:txBody>
      </p:sp>
    </p:spTree>
    <p:extLst>
      <p:ext uri="{BB962C8B-B14F-4D97-AF65-F5344CB8AC3E}">
        <p14:creationId xmlns:p14="http://schemas.microsoft.com/office/powerpoint/2010/main" val="4038171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260350"/>
            <a:ext cx="8496300" cy="80645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Problem for importing firm</a:t>
            </a:r>
          </a:p>
        </p:txBody>
      </p:sp>
      <mc:AlternateContent xmlns:mc="http://schemas.openxmlformats.org/markup-compatibility/2006" xmlns:a14="http://schemas.microsoft.com/office/drawing/2010/main">
        <mc:Choice Requires="a14">
          <p:sp>
            <p:nvSpPr>
              <p:cNvPr id="7" name="Content Placeholder 6"/>
              <p:cNvSpPr>
                <a:spLocks noGrp="1"/>
              </p:cNvSpPr>
              <p:nvPr>
                <p:ph sz="quarter" idx="12"/>
              </p:nvPr>
            </p:nvSpPr>
            <p:spPr>
              <a:xfrm>
                <a:off x="304800" y="1066800"/>
                <a:ext cx="8229600" cy="4800600"/>
              </a:xfrm>
            </p:spPr>
            <p:txBody>
              <a:bodyPr>
                <a:noAutofit/>
              </a:bodyPr>
              <a:lstStyle/>
              <a:p>
                <a:pPr lvl="2" indent="0">
                  <a:buNone/>
                </a:pPr>
                <a:r>
                  <a:rPr lang="en-US" sz="2500" dirty="0">
                    <a:solidFill>
                      <a:srgbClr val="21455B"/>
                    </a:solidFill>
                  </a:rPr>
                  <a:t>Maximise profits…</a:t>
                </a:r>
              </a:p>
              <a:p>
                <a:pPr lvl="2" indent="0">
                  <a:buNone/>
                </a:pPr>
                <a:endParaRPr lang="en-US" sz="2500" dirty="0">
                  <a:solidFill>
                    <a:srgbClr val="21455B"/>
                  </a:solidFill>
                </a:endParaRPr>
              </a:p>
              <a:p>
                <a:pPr lvl="2" indent="0">
                  <a:buNone/>
                </a:pPr>
                <a14:m>
                  <m:oMathPara xmlns:m="http://schemas.openxmlformats.org/officeDocument/2006/math">
                    <m:oMathParaPr>
                      <m:jc m:val="centerGroup"/>
                    </m:oMathParaPr>
                    <m:oMath xmlns:m="http://schemas.openxmlformats.org/officeDocument/2006/math">
                      <m:r>
                        <a:rPr lang="en-US" sz="2500" b="0" i="1" smtClean="0">
                          <a:solidFill>
                            <a:srgbClr val="21455B"/>
                          </a:solidFill>
                          <a:latin typeface="Cambria Math" panose="02040503050406030204" pitchFamily="18" charset="0"/>
                          <a:ea typeface="Cambria Math" panose="02040503050406030204" pitchFamily="18" charset="0"/>
                        </a:rPr>
                        <m:t>𝑃𝑟𝑜𝑓𝑖𝑡</m:t>
                      </m:r>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𝑝</m:t>
                      </m:r>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𝑞</m:t>
                          </m:r>
                        </m:e>
                        <m:sub>
                          <m:r>
                            <a:rPr lang="en-US" sz="2500" b="0" i="1" smtClean="0">
                              <a:solidFill>
                                <a:srgbClr val="21455B"/>
                              </a:solidFill>
                              <a:latin typeface="Cambria Math" panose="02040503050406030204" pitchFamily="18" charset="0"/>
                              <a:ea typeface="Cambria Math" panose="02040503050406030204" pitchFamily="18" charset="0"/>
                            </a:rPr>
                            <m:t>𝑖</m:t>
                          </m:r>
                        </m:sub>
                      </m:sSub>
                      <m:r>
                        <a:rPr lang="en-US" sz="2500" b="0" i="1" smtClean="0">
                          <a:solidFill>
                            <a:srgbClr val="21455B"/>
                          </a:solidFill>
                          <a:latin typeface="Cambria Math" panose="02040503050406030204" pitchFamily="18" charset="0"/>
                          <a:ea typeface="Cambria Math" panose="02040503050406030204" pitchFamily="18" charset="0"/>
                        </a:rPr>
                        <m:t>∙</m:t>
                      </m:r>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𝑄</m:t>
                          </m:r>
                        </m:e>
                        <m:sub>
                          <m:r>
                            <a:rPr lang="en-US" sz="2500" b="0" i="1" smtClean="0">
                              <a:solidFill>
                                <a:srgbClr val="21455B"/>
                              </a:solidFill>
                              <a:latin typeface="Cambria Math" panose="02040503050406030204" pitchFamily="18" charset="0"/>
                              <a:ea typeface="Cambria Math" panose="02040503050406030204" pitchFamily="18" charset="0"/>
                            </a:rPr>
                            <m:t>𝑖</m:t>
                          </m:r>
                        </m:sub>
                      </m:sSub>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𝑝</m:t>
                      </m:r>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𝑚</m:t>
                          </m:r>
                        </m:e>
                        <m:sub>
                          <m:r>
                            <a:rPr lang="en-US" sz="2500" b="0" i="1" smtClean="0">
                              <a:solidFill>
                                <a:srgbClr val="21455B"/>
                              </a:solidFill>
                              <a:latin typeface="Cambria Math" panose="02040503050406030204" pitchFamily="18" charset="0"/>
                              <a:ea typeface="Cambria Math" panose="02040503050406030204" pitchFamily="18" charset="0"/>
                            </a:rPr>
                            <m:t>𝑖</m:t>
                          </m:r>
                        </m:sub>
                      </m:sSub>
                      <m:r>
                        <a:rPr lang="en-US" sz="2500" b="0" i="1" smtClean="0">
                          <a:solidFill>
                            <a:srgbClr val="21455B"/>
                          </a:solidFill>
                          <a:latin typeface="Cambria Math" panose="02040503050406030204" pitchFamily="18" charset="0"/>
                          <a:ea typeface="Cambria Math" panose="02040503050406030204" pitchFamily="18" charset="0"/>
                        </a:rPr>
                        <m:t>∙</m:t>
                      </m:r>
                      <m:d>
                        <m:dPr>
                          <m:ctrlPr>
                            <a:rPr lang="en-US" sz="2500" b="0" i="1" smtClean="0">
                              <a:solidFill>
                                <a:srgbClr val="21455B"/>
                              </a:solidFill>
                              <a:latin typeface="Cambria Math" panose="02040503050406030204" pitchFamily="18" charset="0"/>
                              <a:ea typeface="Cambria Math" panose="02040503050406030204" pitchFamily="18" charset="0"/>
                            </a:rPr>
                          </m:ctrlPr>
                        </m:dPr>
                        <m:e>
                          <m:r>
                            <a:rPr lang="en-US" sz="2500" b="0" i="1" smtClean="0">
                              <a:solidFill>
                                <a:srgbClr val="21455B"/>
                              </a:solidFill>
                              <a:latin typeface="Cambria Math" panose="02040503050406030204" pitchFamily="18" charset="0"/>
                              <a:ea typeface="Cambria Math" panose="02040503050406030204" pitchFamily="18" charset="0"/>
                            </a:rPr>
                            <m:t>1+</m:t>
                          </m:r>
                          <m:r>
                            <a:rPr lang="en-US" sz="2500" b="0" i="1" smtClean="0">
                              <a:solidFill>
                                <a:srgbClr val="21455B"/>
                              </a:solidFill>
                              <a:latin typeface="Cambria Math" panose="02040503050406030204" pitchFamily="18" charset="0"/>
                              <a:ea typeface="Cambria Math" panose="02040503050406030204" pitchFamily="18" charset="0"/>
                            </a:rPr>
                            <m:t>𝜏</m:t>
                          </m:r>
                          <m:r>
                            <a:rPr lang="en-US" sz="2500" b="0" i="1" smtClean="0">
                              <a:solidFill>
                                <a:srgbClr val="21455B"/>
                              </a:solidFill>
                              <a:latin typeface="Cambria Math" panose="02040503050406030204" pitchFamily="18" charset="0"/>
                              <a:ea typeface="Cambria Math" panose="02040503050406030204" pitchFamily="18" charset="0"/>
                            </a:rPr>
                            <m:t>𝑚</m:t>
                          </m:r>
                        </m:e>
                      </m:d>
                      <m:r>
                        <a:rPr lang="en-US" sz="2500" b="0" i="1" smtClean="0">
                          <a:solidFill>
                            <a:srgbClr val="21455B"/>
                          </a:solidFill>
                          <a:latin typeface="Cambria Math" panose="02040503050406030204" pitchFamily="18" charset="0"/>
                          <a:ea typeface="Cambria Math" panose="02040503050406030204" pitchFamily="18" charset="0"/>
                        </a:rPr>
                        <m:t>∙</m:t>
                      </m:r>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𝑀</m:t>
                          </m:r>
                        </m:e>
                        <m:sub>
                          <m:r>
                            <a:rPr lang="en-US" sz="2500" b="0" i="1" smtClean="0">
                              <a:solidFill>
                                <a:srgbClr val="21455B"/>
                              </a:solidFill>
                              <a:latin typeface="Cambria Math" panose="02040503050406030204" pitchFamily="18" charset="0"/>
                              <a:ea typeface="Cambria Math" panose="02040503050406030204" pitchFamily="18" charset="0"/>
                            </a:rPr>
                            <m:t>𝑖</m:t>
                          </m:r>
                        </m:sub>
                      </m:sSub>
                      <m:r>
                        <a:rPr lang="en-US" sz="2500" b="0" i="1" smtClean="0">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𝑝</m:t>
                      </m:r>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𝑑</m:t>
                          </m:r>
                        </m:e>
                        <m:sub>
                          <m:r>
                            <a:rPr lang="en-US" sz="2500" b="0" i="1" smtClean="0">
                              <a:solidFill>
                                <a:srgbClr val="21455B"/>
                              </a:solidFill>
                              <a:latin typeface="Cambria Math" panose="02040503050406030204" pitchFamily="18" charset="0"/>
                              <a:ea typeface="Cambria Math" panose="02040503050406030204" pitchFamily="18" charset="0"/>
                            </a:rPr>
                            <m:t>𝑖</m:t>
                          </m:r>
                        </m:sub>
                      </m:sSub>
                      <m:r>
                        <a:rPr lang="en-US" sz="2500" i="1">
                          <a:solidFill>
                            <a:srgbClr val="21455B"/>
                          </a:solidFill>
                          <a:latin typeface="Cambria Math" panose="02040503050406030204" pitchFamily="18" charset="0"/>
                          <a:ea typeface="Cambria Math" panose="02040503050406030204" pitchFamily="18" charset="0"/>
                        </a:rPr>
                        <m:t>∙</m:t>
                      </m:r>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𝐷</m:t>
                          </m:r>
                        </m:e>
                        <m:sub>
                          <m:r>
                            <a:rPr lang="en-US" sz="2500" i="1">
                              <a:solidFill>
                                <a:srgbClr val="21455B"/>
                              </a:solidFill>
                              <a:latin typeface="Cambria Math" panose="02040503050406030204" pitchFamily="18" charset="0"/>
                              <a:ea typeface="Cambria Math" panose="02040503050406030204" pitchFamily="18" charset="0"/>
                            </a:rPr>
                            <m:t>𝑖</m:t>
                          </m:r>
                        </m:sub>
                      </m:sSub>
                    </m:oMath>
                  </m:oMathPara>
                </a14:m>
                <a:endParaRPr lang="en-US" sz="2500" dirty="0">
                  <a:solidFill>
                    <a:srgbClr val="21455B"/>
                  </a:solidFill>
                </a:endParaRPr>
              </a:p>
              <a:p>
                <a:pPr lvl="2" indent="0">
                  <a:buNone/>
                </a:pPr>
                <a:endParaRPr lang="en-US" sz="2500" dirty="0">
                  <a:solidFill>
                    <a:srgbClr val="21455B"/>
                  </a:solidFill>
                </a:endParaRPr>
              </a:p>
              <a:p>
                <a:pPr lvl="2" indent="0">
                  <a:buNone/>
                </a:pPr>
                <a:r>
                  <a:rPr lang="en-US" sz="2500" dirty="0">
                    <a:solidFill>
                      <a:srgbClr val="21455B"/>
                    </a:solidFill>
                  </a:rPr>
                  <a:t>…given the CES production function…</a:t>
                </a:r>
              </a:p>
              <a:p>
                <a:pPr lvl="2" indent="0">
                  <a:buNone/>
                </a:pPr>
                <a:endParaRPr lang="en-US" sz="2500" dirty="0">
                  <a:solidFill>
                    <a:srgbClr val="21455B"/>
                  </a:solidFill>
                </a:endParaRPr>
              </a:p>
              <a:p>
                <a:pPr lvl="2" indent="0">
                  <a:buNone/>
                </a:pPr>
                <a14:m>
                  <m:oMathPara xmlns:m="http://schemas.openxmlformats.org/officeDocument/2006/math">
                    <m:oMathParaPr>
                      <m:jc m:val="centerGroup"/>
                    </m:oMathParaPr>
                    <m:oMath xmlns:m="http://schemas.openxmlformats.org/officeDocument/2006/math">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𝑄</m:t>
                          </m:r>
                        </m:e>
                        <m:sub>
                          <m:r>
                            <a:rPr lang="en-US" sz="2500" b="0" i="1" smtClean="0">
                              <a:solidFill>
                                <a:srgbClr val="21455B"/>
                              </a:solidFill>
                              <a:latin typeface="Cambria Math" panose="02040503050406030204" pitchFamily="18" charset="0"/>
                              <a:ea typeface="Cambria Math" panose="02040503050406030204" pitchFamily="18" charset="0"/>
                            </a:rPr>
                            <m:t>𝑖</m:t>
                          </m:r>
                        </m:sub>
                      </m:sSub>
                      <m:r>
                        <a:rPr lang="en-US" sz="2500" b="0" i="1" smtClean="0">
                          <a:solidFill>
                            <a:srgbClr val="21455B"/>
                          </a:solidFill>
                          <a:latin typeface="Cambria Math" panose="02040503050406030204" pitchFamily="18" charset="0"/>
                          <a:ea typeface="Cambria Math" panose="02040503050406030204" pitchFamily="18" charset="0"/>
                        </a:rPr>
                        <m:t>=</m:t>
                      </m:r>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𝛾</m:t>
                          </m:r>
                        </m:e>
                        <m:sub>
                          <m:r>
                            <a:rPr lang="en-US" sz="2500" b="0" i="1" smtClean="0">
                              <a:solidFill>
                                <a:srgbClr val="21455B"/>
                              </a:solidFill>
                              <a:latin typeface="Cambria Math" panose="02040503050406030204" pitchFamily="18" charset="0"/>
                              <a:ea typeface="Cambria Math" panose="02040503050406030204" pitchFamily="18" charset="0"/>
                            </a:rPr>
                            <m:t>𝑖</m:t>
                          </m:r>
                        </m:sub>
                      </m:sSub>
                      <m:sSup>
                        <m:sSupPr>
                          <m:ctrlPr>
                            <a:rPr lang="en-US" sz="2500" i="1">
                              <a:solidFill>
                                <a:srgbClr val="21455B"/>
                              </a:solidFill>
                              <a:latin typeface="Cambria Math" panose="02040503050406030204" pitchFamily="18" charset="0"/>
                              <a:ea typeface="Cambria Math" panose="02040503050406030204" pitchFamily="18" charset="0"/>
                            </a:rPr>
                          </m:ctrlPr>
                        </m:sSupPr>
                        <m:e>
                          <m:d>
                            <m:dPr>
                              <m:begChr m:val="["/>
                              <m:endChr m:val="]"/>
                              <m:ctrlPr>
                                <a:rPr lang="en-US" sz="2500" i="1">
                                  <a:solidFill>
                                    <a:srgbClr val="21455B"/>
                                  </a:solidFill>
                                  <a:latin typeface="Cambria Math" panose="02040503050406030204" pitchFamily="18" charset="0"/>
                                  <a:ea typeface="Cambria Math" panose="02040503050406030204" pitchFamily="18" charset="0"/>
                                </a:rPr>
                              </m:ctrlPr>
                            </m:dPr>
                            <m:e>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𝛿</m:t>
                                  </m:r>
                                </m:e>
                                <m:sub>
                                  <m:r>
                                    <a:rPr lang="en-US" sz="2500" i="1">
                                      <a:solidFill>
                                        <a:srgbClr val="21455B"/>
                                      </a:solidFill>
                                      <a:latin typeface="Cambria Math" panose="02040503050406030204" pitchFamily="18" charset="0"/>
                                      <a:ea typeface="Cambria Math" panose="02040503050406030204" pitchFamily="18" charset="0"/>
                                    </a:rPr>
                                    <m:t>𝑖</m:t>
                                  </m:r>
                                </m:sub>
                                <m:sup>
                                  <m:r>
                                    <a:rPr lang="en-US" sz="2500" b="0" i="1" smtClean="0">
                                      <a:solidFill>
                                        <a:srgbClr val="21455B"/>
                                      </a:solidFill>
                                      <a:latin typeface="Cambria Math" panose="02040503050406030204" pitchFamily="18" charset="0"/>
                                      <a:ea typeface="Cambria Math" panose="02040503050406030204" pitchFamily="18" charset="0"/>
                                    </a:rPr>
                                    <m:t>𝑚</m:t>
                                  </m:r>
                                  <m:r>
                                    <a:rPr lang="en-US" sz="2500" i="1">
                                      <a:solidFill>
                                        <a:srgbClr val="21455B"/>
                                      </a:solidFill>
                                      <a:latin typeface="Cambria Math" panose="02040503050406030204" pitchFamily="18" charset="0"/>
                                      <a:ea typeface="Cambria Math" panose="02040503050406030204" pitchFamily="18" charset="0"/>
                                    </a:rPr>
                                    <m:t> </m:t>
                                  </m:r>
                                </m:sup>
                              </m:sSubSup>
                              <m:sSubSup>
                                <m:sSubSupPr>
                                  <m:ctrlPr>
                                    <a:rPr lang="en-US" sz="2500" b="0" i="1" smtClean="0">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𝑀</m:t>
                                  </m:r>
                                </m:e>
                                <m:sub>
                                  <m:r>
                                    <a:rPr lang="en-US" sz="2500" i="1">
                                      <a:solidFill>
                                        <a:srgbClr val="21455B"/>
                                      </a:solidFill>
                                      <a:latin typeface="Cambria Math" panose="02040503050406030204" pitchFamily="18" charset="0"/>
                                      <a:ea typeface="Cambria Math" panose="02040503050406030204" pitchFamily="18" charset="0"/>
                                    </a:rPr>
                                    <m:t>𝑖</m:t>
                                  </m:r>
                                </m:sub>
                                <m:sup>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𝜂</m:t>
                                      </m:r>
                                    </m:e>
                                    <m:sub>
                                      <m:r>
                                        <a:rPr lang="en-US" sz="2500" b="0" i="1" smtClean="0">
                                          <a:solidFill>
                                            <a:srgbClr val="21455B"/>
                                          </a:solidFill>
                                          <a:latin typeface="Cambria Math" panose="02040503050406030204" pitchFamily="18" charset="0"/>
                                          <a:ea typeface="Cambria Math" panose="02040503050406030204" pitchFamily="18" charset="0"/>
                                        </a:rPr>
                                        <m:t>𝑖</m:t>
                                      </m:r>
                                    </m:sub>
                                  </m:sSub>
                                </m:sup>
                              </m:sSubSup>
                              <m:r>
                                <a:rPr lang="en-US" sz="2500" b="0" i="1" smtClean="0">
                                  <a:solidFill>
                                    <a:srgbClr val="21455B"/>
                                  </a:solidFill>
                                  <a:latin typeface="Cambria Math" panose="02040503050406030204" pitchFamily="18" charset="0"/>
                                  <a:ea typeface="Cambria Math" panose="02040503050406030204" pitchFamily="18" charset="0"/>
                                </a:rPr>
                                <m:t>+</m:t>
                              </m:r>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i="1">
                                      <a:solidFill>
                                        <a:srgbClr val="21455B"/>
                                      </a:solidFill>
                                      <a:latin typeface="Cambria Math" panose="02040503050406030204" pitchFamily="18" charset="0"/>
                                      <a:ea typeface="Cambria Math" panose="02040503050406030204" pitchFamily="18" charset="0"/>
                                    </a:rPr>
                                    <m:t>𝛿</m:t>
                                  </m:r>
                                </m:e>
                                <m:sub>
                                  <m:r>
                                    <a:rPr lang="en-US" sz="2500" i="1">
                                      <a:solidFill>
                                        <a:srgbClr val="21455B"/>
                                      </a:solidFill>
                                      <a:latin typeface="Cambria Math" panose="02040503050406030204" pitchFamily="18" charset="0"/>
                                      <a:ea typeface="Cambria Math" panose="02040503050406030204" pitchFamily="18" charset="0"/>
                                    </a:rPr>
                                    <m:t>𝑖</m:t>
                                  </m:r>
                                </m:sub>
                                <m:sup>
                                  <m:r>
                                    <a:rPr lang="en-US" sz="2500" b="0" i="1" smtClean="0">
                                      <a:solidFill>
                                        <a:srgbClr val="21455B"/>
                                      </a:solidFill>
                                      <a:latin typeface="Cambria Math" panose="02040503050406030204" pitchFamily="18" charset="0"/>
                                      <a:ea typeface="Cambria Math" panose="02040503050406030204" pitchFamily="18" charset="0"/>
                                    </a:rPr>
                                    <m:t>𝑑</m:t>
                                  </m:r>
                                  <m:r>
                                    <a:rPr lang="en-US" sz="2500" i="1">
                                      <a:solidFill>
                                        <a:srgbClr val="21455B"/>
                                      </a:solidFill>
                                      <a:latin typeface="Cambria Math" panose="02040503050406030204" pitchFamily="18" charset="0"/>
                                      <a:ea typeface="Cambria Math" panose="02040503050406030204" pitchFamily="18" charset="0"/>
                                    </a:rPr>
                                    <m:t> </m:t>
                                  </m:r>
                                </m:sup>
                              </m:sSubSup>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b="0" i="1" smtClean="0">
                                      <a:solidFill>
                                        <a:srgbClr val="21455B"/>
                                      </a:solidFill>
                                      <a:latin typeface="Cambria Math" panose="02040503050406030204" pitchFamily="18" charset="0"/>
                                      <a:ea typeface="Cambria Math" panose="02040503050406030204" pitchFamily="18" charset="0"/>
                                    </a:rPr>
                                    <m:t>𝐷</m:t>
                                  </m:r>
                                </m:e>
                                <m:sub>
                                  <m:r>
                                    <a:rPr lang="en-US" sz="2500" i="1">
                                      <a:solidFill>
                                        <a:srgbClr val="21455B"/>
                                      </a:solidFill>
                                      <a:latin typeface="Cambria Math" panose="02040503050406030204" pitchFamily="18" charset="0"/>
                                      <a:ea typeface="Cambria Math" panose="02040503050406030204" pitchFamily="18" charset="0"/>
                                    </a:rPr>
                                    <m:t>𝑖</m:t>
                                  </m:r>
                                </m:sub>
                                <m:sup>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𝜂</m:t>
                                      </m:r>
                                    </m:e>
                                    <m:sub>
                                      <m:r>
                                        <a:rPr lang="en-US" sz="2500" i="1">
                                          <a:solidFill>
                                            <a:srgbClr val="21455B"/>
                                          </a:solidFill>
                                          <a:latin typeface="Cambria Math" panose="02040503050406030204" pitchFamily="18" charset="0"/>
                                          <a:ea typeface="Cambria Math" panose="02040503050406030204" pitchFamily="18" charset="0"/>
                                        </a:rPr>
                                        <m:t>𝑖</m:t>
                                      </m:r>
                                    </m:sub>
                                  </m:sSub>
                                </m:sup>
                              </m:sSubSup>
                            </m:e>
                          </m:d>
                        </m:e>
                        <m:sup>
                          <m:f>
                            <m:fPr>
                              <m:ctrlPr>
                                <a:rPr lang="en-US" sz="2500" i="1" smtClean="0">
                                  <a:solidFill>
                                    <a:srgbClr val="21455B"/>
                                  </a:solidFill>
                                  <a:latin typeface="Cambria Math" panose="02040503050406030204" pitchFamily="18" charset="0"/>
                                  <a:ea typeface="Cambria Math" panose="02040503050406030204" pitchFamily="18" charset="0"/>
                                </a:rPr>
                              </m:ctrlPr>
                            </m:fPr>
                            <m:num>
                              <m:r>
                                <a:rPr lang="en-US" sz="2500" b="0" i="1" smtClean="0">
                                  <a:solidFill>
                                    <a:srgbClr val="21455B"/>
                                  </a:solidFill>
                                  <a:latin typeface="Cambria Math" panose="02040503050406030204" pitchFamily="18" charset="0"/>
                                  <a:ea typeface="Cambria Math" panose="02040503050406030204" pitchFamily="18" charset="0"/>
                                </a:rPr>
                                <m:t>1</m:t>
                              </m:r>
                            </m:num>
                            <m:den>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𝜂</m:t>
                                  </m:r>
                                </m:e>
                                <m:sub>
                                  <m:r>
                                    <a:rPr lang="en-US" sz="2500" b="0" i="1" smtClean="0">
                                      <a:solidFill>
                                        <a:srgbClr val="21455B"/>
                                      </a:solidFill>
                                      <a:latin typeface="Cambria Math" panose="02040503050406030204" pitchFamily="18" charset="0"/>
                                      <a:ea typeface="Cambria Math" panose="02040503050406030204" pitchFamily="18" charset="0"/>
                                    </a:rPr>
                                    <m:t>𝑖</m:t>
                                  </m:r>
                                </m:sub>
                              </m:sSub>
                            </m:den>
                          </m:f>
                        </m:sup>
                      </m:sSup>
                    </m:oMath>
                  </m:oMathPara>
                </a14:m>
                <a:endParaRPr lang="en-US" sz="2500" dirty="0">
                  <a:solidFill>
                    <a:srgbClr val="21455B"/>
                  </a:solidFill>
                  <a:ea typeface="Cambria Math" panose="02040503050406030204" pitchFamily="18" charset="0"/>
                </a:endParaRPr>
              </a:p>
              <a:p>
                <a:pPr lvl="2" indent="0">
                  <a:buNone/>
                </a:pPr>
                <a:endParaRPr lang="en-US" sz="2500" i="1" dirty="0">
                  <a:solidFill>
                    <a:srgbClr val="21455B"/>
                  </a:solidFill>
                  <a:latin typeface="Cambria Math" panose="02040503050406030204" pitchFamily="18" charset="0"/>
                  <a:ea typeface="Cambria Math" panose="02040503050406030204" pitchFamily="18" charset="0"/>
                </a:endParaRPr>
              </a:p>
              <a:p>
                <a:pPr lvl="2" indent="0">
                  <a:buNone/>
                </a:pPr>
                <a14:m>
                  <m:oMath xmlns:m="http://schemas.openxmlformats.org/officeDocument/2006/math">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𝑀</m:t>
                        </m:r>
                      </m:e>
                      <m:sub>
                        <m:r>
                          <a:rPr lang="en-US" sz="2500" i="1">
                            <a:solidFill>
                              <a:srgbClr val="21455B"/>
                            </a:solidFill>
                            <a:latin typeface="Cambria Math" panose="02040503050406030204" pitchFamily="18" charset="0"/>
                            <a:ea typeface="Cambria Math" panose="02040503050406030204" pitchFamily="18" charset="0"/>
                          </a:rPr>
                          <m:t>𝑖</m:t>
                        </m:r>
                      </m:sub>
                    </m:sSub>
                  </m:oMath>
                </a14:m>
                <a:r>
                  <a:rPr lang="en-US" sz="2500" dirty="0">
                    <a:solidFill>
                      <a:srgbClr val="21455B"/>
                    </a:solidFill>
                  </a:rPr>
                  <a:t> is imports of good </a:t>
                </a:r>
                <a14:m>
                  <m:oMath xmlns:m="http://schemas.openxmlformats.org/officeDocument/2006/math">
                    <m:r>
                      <a:rPr lang="en-US" sz="2500" b="0" i="1" smtClean="0">
                        <a:solidFill>
                          <a:srgbClr val="21455B"/>
                        </a:solidFill>
                        <a:latin typeface="Cambria Math" panose="02040503050406030204" pitchFamily="18" charset="0"/>
                      </a:rPr>
                      <m:t>𝑖</m:t>
                    </m:r>
                  </m:oMath>
                </a14:m>
                <a:endParaRPr lang="en-US" sz="2500" b="0" dirty="0">
                  <a:solidFill>
                    <a:srgbClr val="21455B"/>
                  </a:solidFill>
                </a:endParaRPr>
              </a:p>
              <a:p>
                <a:pPr lvl="2" indent="0">
                  <a:buNone/>
                </a:pPr>
                <a14:m>
                  <m:oMath xmlns:m="http://schemas.openxmlformats.org/officeDocument/2006/math">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𝐷</m:t>
                        </m:r>
                      </m:e>
                      <m:sub>
                        <m:r>
                          <a:rPr lang="en-US" sz="2500" b="0" i="1" smtClean="0">
                            <a:solidFill>
                              <a:srgbClr val="21455B"/>
                            </a:solidFill>
                            <a:latin typeface="Cambria Math" panose="02040503050406030204" pitchFamily="18" charset="0"/>
                            <a:ea typeface="Cambria Math" panose="02040503050406030204" pitchFamily="18" charset="0"/>
                          </a:rPr>
                          <m:t>𝑖</m:t>
                        </m:r>
                      </m:sub>
                    </m:sSub>
                  </m:oMath>
                </a14:m>
                <a:r>
                  <a:rPr lang="en-US" sz="2500" dirty="0">
                    <a:solidFill>
                      <a:srgbClr val="21455B"/>
                    </a:solidFill>
                  </a:rPr>
                  <a:t> is domestic supply of good </a:t>
                </a:r>
                <a14:m>
                  <m:oMath xmlns:m="http://schemas.openxmlformats.org/officeDocument/2006/math">
                    <m:r>
                      <a:rPr lang="en-US" sz="2500" i="1">
                        <a:solidFill>
                          <a:srgbClr val="21455B"/>
                        </a:solidFill>
                        <a:latin typeface="Cambria Math" panose="02040503050406030204" pitchFamily="18" charset="0"/>
                      </a:rPr>
                      <m:t>𝑖</m:t>
                    </m:r>
                  </m:oMath>
                </a14:m>
                <a:r>
                  <a:rPr lang="en-US" sz="2500" dirty="0">
                    <a:solidFill>
                      <a:srgbClr val="21455B"/>
                    </a:solidFill>
                  </a:rPr>
                  <a:t> from domestic production</a:t>
                </a:r>
              </a:p>
              <a:p>
                <a:pPr lvl="2" indent="0">
                  <a:buNone/>
                </a:pPr>
                <a14:m>
                  <m:oMath xmlns:m="http://schemas.openxmlformats.org/officeDocument/2006/math">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𝑄</m:t>
                        </m:r>
                      </m:e>
                      <m:sub>
                        <m:r>
                          <a:rPr lang="en-US" sz="2500" i="1">
                            <a:solidFill>
                              <a:srgbClr val="21455B"/>
                            </a:solidFill>
                            <a:latin typeface="Cambria Math" panose="02040503050406030204" pitchFamily="18" charset="0"/>
                            <a:ea typeface="Cambria Math" panose="02040503050406030204" pitchFamily="18" charset="0"/>
                          </a:rPr>
                          <m:t>𝑖</m:t>
                        </m:r>
                      </m:sub>
                    </m:sSub>
                  </m:oMath>
                </a14:m>
                <a:r>
                  <a:rPr lang="en-US" sz="2500" dirty="0">
                    <a:solidFill>
                      <a:srgbClr val="21455B"/>
                    </a:solidFill>
                  </a:rPr>
                  <a:t> is domestic supply of good </a:t>
                </a:r>
                <a14:m>
                  <m:oMath xmlns:m="http://schemas.openxmlformats.org/officeDocument/2006/math">
                    <m:r>
                      <a:rPr lang="en-US" sz="2500" i="1">
                        <a:solidFill>
                          <a:srgbClr val="21455B"/>
                        </a:solidFill>
                        <a:latin typeface="Cambria Math" panose="02040503050406030204" pitchFamily="18" charset="0"/>
                      </a:rPr>
                      <m:t>𝑖</m:t>
                    </m:r>
                  </m:oMath>
                </a14:m>
                <a:r>
                  <a:rPr lang="en-US" sz="2500" dirty="0">
                    <a:solidFill>
                      <a:srgbClr val="21455B"/>
                    </a:solidFill>
                  </a:rPr>
                  <a:t>, often called the </a:t>
                </a:r>
                <a:r>
                  <a:rPr lang="en-US" sz="2500" dirty="0" err="1">
                    <a:solidFill>
                      <a:srgbClr val="21455B"/>
                    </a:solidFill>
                  </a:rPr>
                  <a:t>Armington</a:t>
                </a:r>
                <a:r>
                  <a:rPr lang="en-US" sz="2500" dirty="0">
                    <a:solidFill>
                      <a:srgbClr val="21455B"/>
                    </a:solidFill>
                  </a:rPr>
                  <a:t> good</a:t>
                </a:r>
              </a:p>
              <a:p>
                <a:pPr lvl="2" indent="0">
                  <a:buNone/>
                </a:pPr>
                <a:endParaRPr lang="en-US" sz="2500" dirty="0">
                  <a:solidFill>
                    <a:srgbClr val="21455B"/>
                  </a:solidFill>
                </a:endParaRPr>
              </a:p>
              <a:p>
                <a:pPr lvl="2" indent="0">
                  <a:buNone/>
                </a:pPr>
                <a:endParaRPr lang="en-US" sz="2500" dirty="0">
                  <a:solidFill>
                    <a:srgbClr val="21455B"/>
                  </a:solidFill>
                </a:endParaRPr>
              </a:p>
              <a:p>
                <a:pPr lvl="2" indent="0">
                  <a:buNone/>
                </a:pPr>
                <a:endParaRPr lang="en-US" sz="2500" dirty="0">
                  <a:solidFill>
                    <a:srgbClr val="21455B"/>
                  </a:solidFill>
                </a:endParaRPr>
              </a:p>
              <a:p>
                <a:pPr lvl="2" indent="0">
                  <a:buNone/>
                </a:pPr>
                <a:endParaRPr lang="en-US" sz="2500" dirty="0">
                  <a:solidFill>
                    <a:srgbClr val="21455B"/>
                  </a:solidFill>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2"/>
              </p:nvPr>
            </p:nvSpPr>
            <p:spPr>
              <a:xfrm>
                <a:off x="304800" y="1066800"/>
                <a:ext cx="8229600" cy="4800600"/>
              </a:xfrm>
              <a:blipFill>
                <a:blip r:embed="rId2"/>
                <a:stretch>
                  <a:fillRect t="-888" b="-18401"/>
                </a:stretch>
              </a:blipFill>
            </p:spPr>
            <p:txBody>
              <a:bodyPr/>
              <a:lstStyle/>
              <a:p>
                <a:r>
                  <a:rPr lang="en-US">
                    <a:noFill/>
                  </a:rPr>
                  <a:t> </a:t>
                </a:r>
              </a:p>
            </p:txBody>
          </p:sp>
        </mc:Fallback>
      </mc:AlternateContent>
      <p:cxnSp>
        <p:nvCxnSpPr>
          <p:cNvPr id="5" name="Straight Connector 4"/>
          <p:cNvCxnSpPr/>
          <p:nvPr/>
        </p:nvCxnSpPr>
        <p:spPr>
          <a:xfrm>
            <a:off x="0" y="10668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945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184150"/>
            <a:ext cx="8496300" cy="80645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Firms – export decisions</a:t>
            </a:r>
          </a:p>
        </p:txBody>
      </p:sp>
      <p:sp>
        <p:nvSpPr>
          <p:cNvPr id="7" name="Content Placeholder 6"/>
          <p:cNvSpPr>
            <a:spLocks noGrp="1"/>
          </p:cNvSpPr>
          <p:nvPr>
            <p:ph sz="quarter" idx="12"/>
          </p:nvPr>
        </p:nvSpPr>
        <p:spPr>
          <a:xfrm>
            <a:off x="152400" y="1162534"/>
            <a:ext cx="8534400" cy="3866666"/>
          </a:xfrm>
        </p:spPr>
        <p:txBody>
          <a:bodyPr>
            <a:noAutofit/>
          </a:bodyPr>
          <a:lstStyle/>
          <a:p>
            <a:pPr marL="819150" lvl="2" indent="-457200">
              <a:buFont typeface="Arial" charset="0"/>
              <a:buChar char="•"/>
            </a:pPr>
            <a:r>
              <a:rPr lang="en-US" sz="2500" dirty="0">
                <a:solidFill>
                  <a:srgbClr val="21455B"/>
                </a:solidFill>
              </a:rPr>
              <a:t>Producers choose whether to sell domestically or in export markets based on relative prices and how easily the domestically produced product can be transformed for the export market</a:t>
            </a:r>
          </a:p>
          <a:p>
            <a:pPr marL="819150" lvl="2" indent="-457200">
              <a:buFont typeface="Arial" charset="0"/>
              <a:buChar char="•"/>
            </a:pPr>
            <a:r>
              <a:rPr lang="en-US" sz="2500" dirty="0">
                <a:solidFill>
                  <a:srgbClr val="21455B"/>
                </a:solidFill>
              </a:rPr>
              <a:t>Assumes that products sold domestically and those exported are not identical. E.g. cars sold in the United Kingdom need to be modified to drive on the left hand side of the road</a:t>
            </a:r>
          </a:p>
          <a:p>
            <a:pPr marL="819150" lvl="2" indent="-457200">
              <a:buFont typeface="Arial" charset="0"/>
              <a:buChar char="•"/>
            </a:pPr>
            <a:r>
              <a:rPr lang="en-US" sz="2500" dirty="0">
                <a:solidFill>
                  <a:srgbClr val="21455B"/>
                </a:solidFill>
              </a:rPr>
              <a:t>Use the Constant Elasticity of Transformation (CET) function to represent the exporting firm’s problem</a:t>
            </a:r>
          </a:p>
          <a:p>
            <a:pPr marL="819150" lvl="2" indent="-457200">
              <a:buFont typeface="Arial" charset="0"/>
              <a:buChar char="•"/>
            </a:pPr>
            <a:r>
              <a:rPr lang="en-US" sz="2500" dirty="0">
                <a:solidFill>
                  <a:srgbClr val="21455B"/>
                </a:solidFill>
              </a:rPr>
              <a:t>CET has the same functional form as the CES, but different calibration of the parameter</a:t>
            </a:r>
            <a:endParaRPr lang="en-US" sz="2100" dirty="0">
              <a:solidFill>
                <a:srgbClr val="21455B"/>
              </a:solidFill>
            </a:endParaRPr>
          </a:p>
          <a:p>
            <a:pPr marL="819150" lvl="2" indent="-457200">
              <a:buFont typeface="Arial" charset="0"/>
              <a:buChar char="•"/>
            </a:pPr>
            <a:endParaRPr lang="en-US" sz="2500" dirty="0">
              <a:solidFill>
                <a:srgbClr val="21455B"/>
              </a:solidFill>
            </a:endParaRPr>
          </a:p>
        </p:txBody>
      </p:sp>
      <p:cxnSp>
        <p:nvCxnSpPr>
          <p:cNvPr id="6" name="Straight Connector 5"/>
          <p:cNvCxnSpPr/>
          <p:nvPr/>
        </p:nvCxnSpPr>
        <p:spPr>
          <a:xfrm>
            <a:off x="0" y="10668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C022964D-F447-423D-B875-ADC24C4EFD4E}" type="slidenum">
              <a:rPr lang="en-US" smtClean="0"/>
              <a:t>29</a:t>
            </a:fld>
            <a:endParaRPr lang="en-US"/>
          </a:p>
        </p:txBody>
      </p:sp>
    </p:spTree>
    <p:extLst>
      <p:ext uri="{BB962C8B-B14F-4D97-AF65-F5344CB8AC3E}">
        <p14:creationId xmlns:p14="http://schemas.microsoft.com/office/powerpoint/2010/main" val="161404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2"/>
          </p:nvPr>
        </p:nvSpPr>
        <p:spPr>
          <a:xfrm>
            <a:off x="381000" y="1752600"/>
            <a:ext cx="8229600" cy="3657600"/>
          </a:xfrm>
        </p:spPr>
        <p:txBody>
          <a:bodyPr>
            <a:noAutofit/>
          </a:bodyPr>
          <a:lstStyle/>
          <a:p>
            <a:pPr marL="819150" lvl="2" indent="-457200">
              <a:buFont typeface="Arial" charset="0"/>
              <a:buChar char="•"/>
            </a:pPr>
            <a:r>
              <a:rPr lang="en-US" sz="2500" dirty="0">
                <a:solidFill>
                  <a:srgbClr val="21455B"/>
                </a:solidFill>
              </a:rPr>
              <a:t>Taxes included: import tariffs, production tax, direct taxes</a:t>
            </a:r>
          </a:p>
          <a:p>
            <a:pPr marL="819150" lvl="2" indent="-457200">
              <a:buFont typeface="Arial" charset="0"/>
              <a:buChar char="•"/>
            </a:pPr>
            <a:r>
              <a:rPr lang="en-US" sz="2500" dirty="0">
                <a:solidFill>
                  <a:srgbClr val="21455B"/>
                </a:solidFill>
              </a:rPr>
              <a:t>Government budget balance achieved by adjusting government expenditure on goods and services e.g. lower tax revenue leads to lower spending</a:t>
            </a:r>
          </a:p>
          <a:p>
            <a:pPr marL="819150" lvl="2" indent="-457200">
              <a:buFont typeface="Arial" charset="0"/>
              <a:buChar char="•"/>
            </a:pPr>
            <a:r>
              <a:rPr lang="en-US" sz="2500" dirty="0">
                <a:solidFill>
                  <a:srgbClr val="21455B"/>
                </a:solidFill>
              </a:rPr>
              <a:t>Investment adjusts in response to available saving</a:t>
            </a:r>
          </a:p>
        </p:txBody>
      </p:sp>
      <p:cxnSp>
        <p:nvCxnSpPr>
          <p:cNvPr id="5" name="Straight Connector 4"/>
          <p:cNvCxnSpPr/>
          <p:nvPr/>
        </p:nvCxnSpPr>
        <p:spPr>
          <a:xfrm>
            <a:off x="0" y="1362363"/>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
        <p:nvSpPr>
          <p:cNvPr id="8" name="Title 3">
            <a:extLst>
              <a:ext uri="{FF2B5EF4-FFF2-40B4-BE49-F238E27FC236}">
                <a16:creationId xmlns:a16="http://schemas.microsoft.com/office/drawing/2014/main" id="{CB84A68F-E587-44A3-8579-E1846EF8244E}"/>
              </a:ext>
            </a:extLst>
          </p:cNvPr>
          <p:cNvSpPr txBox="1">
            <a:spLocks/>
          </p:cNvSpPr>
          <p:nvPr/>
        </p:nvSpPr>
        <p:spPr>
          <a:xfrm>
            <a:off x="398929" y="352425"/>
            <a:ext cx="8496300" cy="8064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Standard CGE model for an oil producer</a:t>
            </a:r>
          </a:p>
        </p:txBody>
      </p:sp>
    </p:spTree>
    <p:extLst>
      <p:ext uri="{BB962C8B-B14F-4D97-AF65-F5344CB8AC3E}">
        <p14:creationId xmlns:p14="http://schemas.microsoft.com/office/powerpoint/2010/main" val="2154868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260350"/>
            <a:ext cx="8496300" cy="80645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Problem for exporting firm</a:t>
            </a:r>
          </a:p>
        </p:txBody>
      </p:sp>
      <mc:AlternateContent xmlns:mc="http://schemas.openxmlformats.org/markup-compatibility/2006" xmlns:a14="http://schemas.microsoft.com/office/drawing/2010/main">
        <mc:Choice Requires="a14">
          <p:sp>
            <p:nvSpPr>
              <p:cNvPr id="7" name="Content Placeholder 6"/>
              <p:cNvSpPr>
                <a:spLocks noGrp="1"/>
              </p:cNvSpPr>
              <p:nvPr>
                <p:ph sz="quarter" idx="12"/>
              </p:nvPr>
            </p:nvSpPr>
            <p:spPr>
              <a:xfrm>
                <a:off x="304800" y="1066800"/>
                <a:ext cx="8229600" cy="4800600"/>
              </a:xfrm>
            </p:spPr>
            <p:txBody>
              <a:bodyPr>
                <a:noAutofit/>
              </a:bodyPr>
              <a:lstStyle/>
              <a:p>
                <a:pPr lvl="2" indent="0">
                  <a:buNone/>
                </a:pPr>
                <a:r>
                  <a:rPr lang="en-US" sz="2500" dirty="0">
                    <a:solidFill>
                      <a:srgbClr val="21455B"/>
                    </a:solidFill>
                  </a:rPr>
                  <a:t>Maximise profits…</a:t>
                </a:r>
              </a:p>
              <a:p>
                <a:pPr lvl="2" indent="0">
                  <a:buNone/>
                </a:pPr>
                <a:endParaRPr lang="en-US" sz="2500" dirty="0">
                  <a:solidFill>
                    <a:srgbClr val="21455B"/>
                  </a:solidFill>
                </a:endParaRPr>
              </a:p>
              <a:p>
                <a:pPr lvl="2" indent="0">
                  <a:buNone/>
                </a:pPr>
                <a14:m>
                  <m:oMathPara xmlns:m="http://schemas.openxmlformats.org/officeDocument/2006/math">
                    <m:oMathParaPr>
                      <m:jc m:val="centerGroup"/>
                    </m:oMathParaPr>
                    <m:oMath xmlns:m="http://schemas.openxmlformats.org/officeDocument/2006/math">
                      <m:r>
                        <a:rPr lang="en-US" sz="2500" b="0" i="1" smtClean="0">
                          <a:solidFill>
                            <a:srgbClr val="21455B"/>
                          </a:solidFill>
                          <a:latin typeface="Cambria Math" panose="02040503050406030204" pitchFamily="18" charset="0"/>
                          <a:ea typeface="Cambria Math" panose="02040503050406030204" pitchFamily="18" charset="0"/>
                        </a:rPr>
                        <m:t>𝑃𝑟𝑜𝑓𝑖𝑡</m:t>
                      </m:r>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𝑝</m:t>
                      </m:r>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𝑒</m:t>
                          </m:r>
                        </m:e>
                        <m:sub>
                          <m:r>
                            <a:rPr lang="en-US" sz="2500" b="0" i="1" smtClean="0">
                              <a:solidFill>
                                <a:srgbClr val="21455B"/>
                              </a:solidFill>
                              <a:latin typeface="Cambria Math" panose="02040503050406030204" pitchFamily="18" charset="0"/>
                              <a:ea typeface="Cambria Math" panose="02040503050406030204" pitchFamily="18" charset="0"/>
                            </a:rPr>
                            <m:t>𝑖</m:t>
                          </m:r>
                        </m:sub>
                      </m:sSub>
                      <m:r>
                        <a:rPr lang="en-US" sz="2500" b="0" i="1" smtClean="0">
                          <a:solidFill>
                            <a:srgbClr val="21455B"/>
                          </a:solidFill>
                          <a:latin typeface="Cambria Math" panose="02040503050406030204" pitchFamily="18" charset="0"/>
                          <a:ea typeface="Cambria Math" panose="02040503050406030204" pitchFamily="18" charset="0"/>
                        </a:rPr>
                        <m:t>∙</m:t>
                      </m:r>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𝐸</m:t>
                          </m:r>
                        </m:e>
                        <m:sub>
                          <m:r>
                            <a:rPr lang="en-US" sz="2500" b="0" i="1" smtClean="0">
                              <a:solidFill>
                                <a:srgbClr val="21455B"/>
                              </a:solidFill>
                              <a:latin typeface="Cambria Math" panose="02040503050406030204" pitchFamily="18" charset="0"/>
                              <a:ea typeface="Cambria Math" panose="02040503050406030204" pitchFamily="18" charset="0"/>
                            </a:rPr>
                            <m:t>𝑖</m:t>
                          </m:r>
                        </m:sub>
                      </m:sSub>
                      <m:r>
                        <a:rPr lang="en-US" sz="2500" b="0" i="1" smtClean="0">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𝑝</m:t>
                      </m:r>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𝑑</m:t>
                          </m:r>
                        </m:e>
                        <m:sub>
                          <m:r>
                            <a:rPr lang="en-US" sz="2500" b="0" i="1" smtClean="0">
                              <a:solidFill>
                                <a:srgbClr val="21455B"/>
                              </a:solidFill>
                              <a:latin typeface="Cambria Math" panose="02040503050406030204" pitchFamily="18" charset="0"/>
                              <a:ea typeface="Cambria Math" panose="02040503050406030204" pitchFamily="18" charset="0"/>
                            </a:rPr>
                            <m:t>𝑖</m:t>
                          </m:r>
                        </m:sub>
                      </m:sSub>
                      <m:r>
                        <a:rPr lang="en-US" sz="2500" i="1">
                          <a:solidFill>
                            <a:srgbClr val="21455B"/>
                          </a:solidFill>
                          <a:latin typeface="Cambria Math" panose="02040503050406030204" pitchFamily="18" charset="0"/>
                          <a:ea typeface="Cambria Math" panose="02040503050406030204" pitchFamily="18" charset="0"/>
                        </a:rPr>
                        <m:t>∙</m:t>
                      </m:r>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𝐷</m:t>
                          </m:r>
                        </m:e>
                        <m:sub>
                          <m:r>
                            <a:rPr lang="en-US" sz="2500" i="1">
                              <a:solidFill>
                                <a:srgbClr val="21455B"/>
                              </a:solidFill>
                              <a:latin typeface="Cambria Math" panose="02040503050406030204" pitchFamily="18" charset="0"/>
                              <a:ea typeface="Cambria Math" panose="02040503050406030204" pitchFamily="18" charset="0"/>
                            </a:rPr>
                            <m:t>𝑖</m:t>
                          </m:r>
                        </m:sub>
                      </m:sSub>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𝑝</m:t>
                      </m:r>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𝑧</m:t>
                          </m:r>
                        </m:e>
                        <m:sub>
                          <m:r>
                            <a:rPr lang="en-US" sz="2500" b="0" i="1" smtClean="0">
                              <a:solidFill>
                                <a:srgbClr val="21455B"/>
                              </a:solidFill>
                              <a:latin typeface="Cambria Math" panose="02040503050406030204" pitchFamily="18" charset="0"/>
                              <a:ea typeface="Cambria Math" panose="02040503050406030204" pitchFamily="18" charset="0"/>
                            </a:rPr>
                            <m:t>𝑖</m:t>
                          </m:r>
                        </m:sub>
                      </m:sSub>
                      <m:r>
                        <a:rPr lang="en-US" sz="2500" b="0" i="1" smtClean="0">
                          <a:solidFill>
                            <a:srgbClr val="21455B"/>
                          </a:solidFill>
                          <a:latin typeface="Cambria Math" panose="02040503050406030204" pitchFamily="18" charset="0"/>
                          <a:ea typeface="Cambria Math" panose="02040503050406030204" pitchFamily="18" charset="0"/>
                        </a:rPr>
                        <m:t>∙</m:t>
                      </m:r>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𝑍</m:t>
                          </m:r>
                        </m:e>
                        <m:sub>
                          <m:r>
                            <a:rPr lang="en-US" sz="2500" b="0" i="1" smtClean="0">
                              <a:solidFill>
                                <a:srgbClr val="21455B"/>
                              </a:solidFill>
                              <a:latin typeface="Cambria Math" panose="02040503050406030204" pitchFamily="18" charset="0"/>
                              <a:ea typeface="Cambria Math" panose="02040503050406030204" pitchFamily="18" charset="0"/>
                            </a:rPr>
                            <m:t>𝑖</m:t>
                          </m:r>
                        </m:sub>
                      </m:sSub>
                    </m:oMath>
                  </m:oMathPara>
                </a14:m>
                <a:endParaRPr lang="en-US" sz="2500" dirty="0">
                  <a:solidFill>
                    <a:srgbClr val="21455B"/>
                  </a:solidFill>
                </a:endParaRPr>
              </a:p>
              <a:p>
                <a:pPr lvl="2" indent="0">
                  <a:buNone/>
                </a:pPr>
                <a:endParaRPr lang="en-US" sz="2500" dirty="0">
                  <a:solidFill>
                    <a:srgbClr val="21455B"/>
                  </a:solidFill>
                </a:endParaRPr>
              </a:p>
              <a:p>
                <a:pPr lvl="2" indent="0">
                  <a:buNone/>
                </a:pPr>
                <a:r>
                  <a:rPr lang="en-US" sz="2500" dirty="0">
                    <a:solidFill>
                      <a:srgbClr val="21455B"/>
                    </a:solidFill>
                  </a:rPr>
                  <a:t>…given the CET production function…</a:t>
                </a:r>
              </a:p>
              <a:p>
                <a:pPr lvl="2" indent="0">
                  <a:buNone/>
                </a:pPr>
                <a14:m>
                  <m:oMathPara xmlns:m="http://schemas.openxmlformats.org/officeDocument/2006/math">
                    <m:oMathParaPr>
                      <m:jc m:val="centerGroup"/>
                    </m:oMathParaPr>
                    <m:oMath xmlns:m="http://schemas.openxmlformats.org/officeDocument/2006/math">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𝑍</m:t>
                          </m:r>
                        </m:e>
                        <m:sub>
                          <m:r>
                            <a:rPr lang="en-US" sz="2500" b="0" i="1" smtClean="0">
                              <a:solidFill>
                                <a:srgbClr val="21455B"/>
                              </a:solidFill>
                              <a:latin typeface="Cambria Math" panose="02040503050406030204" pitchFamily="18" charset="0"/>
                              <a:ea typeface="Cambria Math" panose="02040503050406030204" pitchFamily="18" charset="0"/>
                            </a:rPr>
                            <m:t>𝑖</m:t>
                          </m:r>
                        </m:sub>
                      </m:sSub>
                      <m:r>
                        <a:rPr lang="en-US" sz="2500" b="0" i="1" smtClean="0">
                          <a:solidFill>
                            <a:srgbClr val="21455B"/>
                          </a:solidFill>
                          <a:latin typeface="Cambria Math" panose="02040503050406030204" pitchFamily="18" charset="0"/>
                          <a:ea typeface="Cambria Math" panose="02040503050406030204" pitchFamily="18" charset="0"/>
                        </a:rPr>
                        <m:t>=</m:t>
                      </m:r>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𝜃</m:t>
                          </m:r>
                        </m:e>
                        <m:sub>
                          <m:r>
                            <a:rPr lang="en-US" sz="2500" b="0" i="1" smtClean="0">
                              <a:solidFill>
                                <a:srgbClr val="21455B"/>
                              </a:solidFill>
                              <a:latin typeface="Cambria Math" panose="02040503050406030204" pitchFamily="18" charset="0"/>
                              <a:ea typeface="Cambria Math" panose="02040503050406030204" pitchFamily="18" charset="0"/>
                            </a:rPr>
                            <m:t>𝑖</m:t>
                          </m:r>
                        </m:sub>
                      </m:sSub>
                      <m:sSup>
                        <m:sSupPr>
                          <m:ctrlPr>
                            <a:rPr lang="en-US" sz="2500" i="1">
                              <a:solidFill>
                                <a:srgbClr val="21455B"/>
                              </a:solidFill>
                              <a:latin typeface="Cambria Math" panose="02040503050406030204" pitchFamily="18" charset="0"/>
                              <a:ea typeface="Cambria Math" panose="02040503050406030204" pitchFamily="18" charset="0"/>
                            </a:rPr>
                          </m:ctrlPr>
                        </m:sSupPr>
                        <m:e>
                          <m:d>
                            <m:dPr>
                              <m:begChr m:val="["/>
                              <m:endChr m:val="]"/>
                              <m:ctrlPr>
                                <a:rPr lang="en-US" sz="2500" i="1">
                                  <a:solidFill>
                                    <a:srgbClr val="21455B"/>
                                  </a:solidFill>
                                  <a:latin typeface="Cambria Math" panose="02040503050406030204" pitchFamily="18" charset="0"/>
                                  <a:ea typeface="Cambria Math" panose="02040503050406030204" pitchFamily="18" charset="0"/>
                                </a:rPr>
                              </m:ctrlPr>
                            </m:dPr>
                            <m:e>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b="0" i="1" smtClean="0">
                                      <a:solidFill>
                                        <a:srgbClr val="21455B"/>
                                      </a:solidFill>
                                      <a:latin typeface="Cambria Math" panose="02040503050406030204" pitchFamily="18" charset="0"/>
                                      <a:ea typeface="Cambria Math" panose="02040503050406030204" pitchFamily="18" charset="0"/>
                                    </a:rPr>
                                    <m:t>𝜉</m:t>
                                  </m:r>
                                </m:e>
                                <m:sub>
                                  <m:r>
                                    <a:rPr lang="en-US" sz="2500" i="1">
                                      <a:solidFill>
                                        <a:srgbClr val="21455B"/>
                                      </a:solidFill>
                                      <a:latin typeface="Cambria Math" panose="02040503050406030204" pitchFamily="18" charset="0"/>
                                      <a:ea typeface="Cambria Math" panose="02040503050406030204" pitchFamily="18" charset="0"/>
                                    </a:rPr>
                                    <m:t>𝑖</m:t>
                                  </m:r>
                                </m:sub>
                                <m:sup>
                                  <m:r>
                                    <a:rPr lang="en-US" sz="2500" b="0" i="1" smtClean="0">
                                      <a:solidFill>
                                        <a:srgbClr val="21455B"/>
                                      </a:solidFill>
                                      <a:latin typeface="Cambria Math" panose="02040503050406030204" pitchFamily="18" charset="0"/>
                                      <a:ea typeface="Cambria Math" panose="02040503050406030204" pitchFamily="18" charset="0"/>
                                    </a:rPr>
                                    <m:t>𝐸</m:t>
                                  </m:r>
                                  <m:r>
                                    <a:rPr lang="en-US" sz="2500" i="1">
                                      <a:solidFill>
                                        <a:srgbClr val="21455B"/>
                                      </a:solidFill>
                                      <a:latin typeface="Cambria Math" panose="02040503050406030204" pitchFamily="18" charset="0"/>
                                      <a:ea typeface="Cambria Math" panose="02040503050406030204" pitchFamily="18" charset="0"/>
                                    </a:rPr>
                                    <m:t> </m:t>
                                  </m:r>
                                </m:sup>
                              </m:sSubSup>
                              <m:sSubSup>
                                <m:sSubSupPr>
                                  <m:ctrlPr>
                                    <a:rPr lang="en-US" sz="2500" b="0" i="1" smtClean="0">
                                      <a:solidFill>
                                        <a:srgbClr val="21455B"/>
                                      </a:solidFill>
                                      <a:latin typeface="Cambria Math" panose="02040503050406030204" pitchFamily="18" charset="0"/>
                                      <a:ea typeface="Cambria Math" panose="02040503050406030204" pitchFamily="18" charset="0"/>
                                    </a:rPr>
                                  </m:ctrlPr>
                                </m:sSubSupPr>
                                <m:e>
                                  <m:r>
                                    <a:rPr lang="en-US" sz="2500" b="0" i="1" smtClean="0">
                                      <a:solidFill>
                                        <a:srgbClr val="21455B"/>
                                      </a:solidFill>
                                      <a:latin typeface="Cambria Math" panose="02040503050406030204" pitchFamily="18" charset="0"/>
                                      <a:ea typeface="Cambria Math" panose="02040503050406030204" pitchFamily="18" charset="0"/>
                                    </a:rPr>
                                    <m:t>𝐸</m:t>
                                  </m:r>
                                </m:e>
                                <m:sub>
                                  <m:r>
                                    <a:rPr lang="en-US" sz="2500" i="1">
                                      <a:solidFill>
                                        <a:srgbClr val="21455B"/>
                                      </a:solidFill>
                                      <a:latin typeface="Cambria Math" panose="02040503050406030204" pitchFamily="18" charset="0"/>
                                      <a:ea typeface="Cambria Math" panose="02040503050406030204" pitchFamily="18" charset="0"/>
                                    </a:rPr>
                                    <m:t>𝑖</m:t>
                                  </m:r>
                                </m:sub>
                                <m:sup>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𝜙</m:t>
                                      </m:r>
                                    </m:e>
                                    <m:sub>
                                      <m:r>
                                        <a:rPr lang="en-US" sz="2500" b="0" i="1" smtClean="0">
                                          <a:solidFill>
                                            <a:srgbClr val="21455B"/>
                                          </a:solidFill>
                                          <a:latin typeface="Cambria Math" panose="02040503050406030204" pitchFamily="18" charset="0"/>
                                          <a:ea typeface="Cambria Math" panose="02040503050406030204" pitchFamily="18" charset="0"/>
                                        </a:rPr>
                                        <m:t>𝑖</m:t>
                                      </m:r>
                                    </m:sub>
                                  </m:sSub>
                                </m:sup>
                              </m:sSubSup>
                              <m:r>
                                <a:rPr lang="en-US" sz="2500" b="0" i="1" smtClean="0">
                                  <a:solidFill>
                                    <a:srgbClr val="21455B"/>
                                  </a:solidFill>
                                  <a:latin typeface="Cambria Math" panose="02040503050406030204" pitchFamily="18" charset="0"/>
                                  <a:ea typeface="Cambria Math" panose="02040503050406030204" pitchFamily="18" charset="0"/>
                                </a:rPr>
                                <m:t>+</m:t>
                              </m:r>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b="0" i="1" smtClean="0">
                                      <a:solidFill>
                                        <a:srgbClr val="21455B"/>
                                      </a:solidFill>
                                      <a:latin typeface="Cambria Math" panose="02040503050406030204" pitchFamily="18" charset="0"/>
                                      <a:ea typeface="Cambria Math" panose="02040503050406030204" pitchFamily="18" charset="0"/>
                                    </a:rPr>
                                    <m:t>𝜉</m:t>
                                  </m:r>
                                </m:e>
                                <m:sub>
                                  <m:r>
                                    <a:rPr lang="en-US" sz="2500" i="1">
                                      <a:solidFill>
                                        <a:srgbClr val="21455B"/>
                                      </a:solidFill>
                                      <a:latin typeface="Cambria Math" panose="02040503050406030204" pitchFamily="18" charset="0"/>
                                      <a:ea typeface="Cambria Math" panose="02040503050406030204" pitchFamily="18" charset="0"/>
                                    </a:rPr>
                                    <m:t>𝑖</m:t>
                                  </m:r>
                                </m:sub>
                                <m:sup>
                                  <m:r>
                                    <a:rPr lang="en-US" sz="2500" b="0" i="1" smtClean="0">
                                      <a:solidFill>
                                        <a:srgbClr val="21455B"/>
                                      </a:solidFill>
                                      <a:latin typeface="Cambria Math" panose="02040503050406030204" pitchFamily="18" charset="0"/>
                                      <a:ea typeface="Cambria Math" panose="02040503050406030204" pitchFamily="18" charset="0"/>
                                    </a:rPr>
                                    <m:t>𝐷</m:t>
                                  </m:r>
                                </m:sup>
                              </m:sSubSup>
                              <m:sSubSup>
                                <m:sSubSupPr>
                                  <m:ctrlPr>
                                    <a:rPr lang="en-US" sz="2500" i="1">
                                      <a:solidFill>
                                        <a:srgbClr val="21455B"/>
                                      </a:solidFill>
                                      <a:latin typeface="Cambria Math" panose="02040503050406030204" pitchFamily="18" charset="0"/>
                                      <a:ea typeface="Cambria Math" panose="02040503050406030204" pitchFamily="18" charset="0"/>
                                    </a:rPr>
                                  </m:ctrlPr>
                                </m:sSubSupPr>
                                <m:e>
                                  <m:r>
                                    <a:rPr lang="en-US" sz="2500" b="0" i="1" smtClean="0">
                                      <a:solidFill>
                                        <a:srgbClr val="21455B"/>
                                      </a:solidFill>
                                      <a:latin typeface="Cambria Math" panose="02040503050406030204" pitchFamily="18" charset="0"/>
                                      <a:ea typeface="Cambria Math" panose="02040503050406030204" pitchFamily="18" charset="0"/>
                                    </a:rPr>
                                    <m:t>𝐷</m:t>
                                  </m:r>
                                </m:e>
                                <m:sub>
                                  <m:r>
                                    <a:rPr lang="en-US" sz="2500" i="1">
                                      <a:solidFill>
                                        <a:srgbClr val="21455B"/>
                                      </a:solidFill>
                                      <a:latin typeface="Cambria Math" panose="02040503050406030204" pitchFamily="18" charset="0"/>
                                      <a:ea typeface="Cambria Math" panose="02040503050406030204" pitchFamily="18" charset="0"/>
                                    </a:rPr>
                                    <m:t>𝑖</m:t>
                                  </m:r>
                                </m:sub>
                                <m:sup>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𝜙</m:t>
                                      </m:r>
                                    </m:e>
                                    <m:sub>
                                      <m:r>
                                        <a:rPr lang="en-US" sz="2500" i="1">
                                          <a:solidFill>
                                            <a:srgbClr val="21455B"/>
                                          </a:solidFill>
                                          <a:latin typeface="Cambria Math" panose="02040503050406030204" pitchFamily="18" charset="0"/>
                                          <a:ea typeface="Cambria Math" panose="02040503050406030204" pitchFamily="18" charset="0"/>
                                        </a:rPr>
                                        <m:t>𝑖</m:t>
                                      </m:r>
                                    </m:sub>
                                  </m:sSub>
                                </m:sup>
                              </m:sSubSup>
                            </m:e>
                          </m:d>
                        </m:e>
                        <m:sup>
                          <m:f>
                            <m:fPr>
                              <m:ctrlPr>
                                <a:rPr lang="en-US" sz="2500" i="1" smtClean="0">
                                  <a:solidFill>
                                    <a:srgbClr val="21455B"/>
                                  </a:solidFill>
                                  <a:latin typeface="Cambria Math" panose="02040503050406030204" pitchFamily="18" charset="0"/>
                                  <a:ea typeface="Cambria Math" panose="02040503050406030204" pitchFamily="18" charset="0"/>
                                </a:rPr>
                              </m:ctrlPr>
                            </m:fPr>
                            <m:num>
                              <m:r>
                                <a:rPr lang="en-US" sz="2500" b="0" i="1" smtClean="0">
                                  <a:solidFill>
                                    <a:srgbClr val="21455B"/>
                                  </a:solidFill>
                                  <a:latin typeface="Cambria Math" panose="02040503050406030204" pitchFamily="18" charset="0"/>
                                  <a:ea typeface="Cambria Math" panose="02040503050406030204" pitchFamily="18" charset="0"/>
                                </a:rPr>
                                <m:t>1</m:t>
                              </m:r>
                            </m:num>
                            <m:den>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𝜙</m:t>
                                  </m:r>
                                </m:e>
                                <m:sub>
                                  <m:r>
                                    <a:rPr lang="en-US" sz="2500" b="0" i="1" smtClean="0">
                                      <a:solidFill>
                                        <a:srgbClr val="21455B"/>
                                      </a:solidFill>
                                      <a:latin typeface="Cambria Math" panose="02040503050406030204" pitchFamily="18" charset="0"/>
                                      <a:ea typeface="Cambria Math" panose="02040503050406030204" pitchFamily="18" charset="0"/>
                                    </a:rPr>
                                    <m:t>𝑖</m:t>
                                  </m:r>
                                </m:sub>
                              </m:sSub>
                            </m:den>
                          </m:f>
                        </m:sup>
                      </m:sSup>
                    </m:oMath>
                  </m:oMathPara>
                </a14:m>
                <a:endParaRPr lang="en-US" sz="2500" dirty="0">
                  <a:solidFill>
                    <a:srgbClr val="21455B"/>
                  </a:solidFill>
                  <a:ea typeface="Cambria Math" panose="02040503050406030204" pitchFamily="18" charset="0"/>
                </a:endParaRPr>
              </a:p>
              <a:p>
                <a:pPr lvl="2" indent="0">
                  <a:buNone/>
                </a:pPr>
                <a:endParaRPr lang="en-US" sz="2500" dirty="0">
                  <a:solidFill>
                    <a:srgbClr val="21455B"/>
                  </a:solidFill>
                  <a:ea typeface="Cambria Math" panose="02040503050406030204" pitchFamily="18" charset="0"/>
                </a:endParaRPr>
              </a:p>
              <a:p>
                <a:pPr lvl="2" indent="0">
                  <a:buNone/>
                </a:pPr>
                <a14:m>
                  <m:oMathPara xmlns:m="http://schemas.openxmlformats.org/officeDocument/2006/math">
                    <m:oMathParaPr>
                      <m:jc m:val="centerGroup"/>
                    </m:oMathParaPr>
                    <m:oMath xmlns:m="http://schemas.openxmlformats.org/officeDocument/2006/math">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𝜙</m:t>
                          </m:r>
                        </m:e>
                        <m:sub>
                          <m:r>
                            <a:rPr lang="en-US" sz="2500" b="0" i="1" smtClean="0">
                              <a:solidFill>
                                <a:srgbClr val="21455B"/>
                              </a:solidFill>
                              <a:latin typeface="Cambria Math" panose="02040503050406030204" pitchFamily="18" charset="0"/>
                              <a:ea typeface="Cambria Math" panose="02040503050406030204" pitchFamily="18" charset="0"/>
                            </a:rPr>
                            <m:t>𝑖</m:t>
                          </m:r>
                        </m:sub>
                      </m:sSub>
                      <m:r>
                        <a:rPr lang="en-US" sz="2500" b="0" i="1" smtClean="0">
                          <a:solidFill>
                            <a:srgbClr val="21455B"/>
                          </a:solidFill>
                          <a:latin typeface="Cambria Math" panose="02040503050406030204" pitchFamily="18" charset="0"/>
                          <a:ea typeface="Cambria Math" panose="02040503050406030204" pitchFamily="18" charset="0"/>
                        </a:rPr>
                        <m:t>=</m:t>
                      </m:r>
                      <m:f>
                        <m:fPr>
                          <m:ctrlPr>
                            <a:rPr lang="en-US" sz="2500" b="0" i="1" smtClean="0">
                              <a:solidFill>
                                <a:srgbClr val="21455B"/>
                              </a:solidFill>
                              <a:latin typeface="Cambria Math" panose="02040503050406030204" pitchFamily="18" charset="0"/>
                              <a:ea typeface="Cambria Math" panose="02040503050406030204" pitchFamily="18" charset="0"/>
                            </a:rPr>
                          </m:ctrlPr>
                        </m:fPr>
                        <m:num>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𝜓</m:t>
                              </m:r>
                            </m:e>
                            <m:sub>
                              <m:r>
                                <a:rPr lang="en-US" sz="2500" b="0" i="1" smtClean="0">
                                  <a:solidFill>
                                    <a:srgbClr val="21455B"/>
                                  </a:solidFill>
                                  <a:latin typeface="Cambria Math" panose="02040503050406030204" pitchFamily="18" charset="0"/>
                                  <a:ea typeface="Cambria Math" panose="02040503050406030204" pitchFamily="18" charset="0"/>
                                </a:rPr>
                                <m:t>𝑖</m:t>
                              </m:r>
                            </m:sub>
                          </m:sSub>
                          <m:r>
                            <a:rPr lang="en-US" sz="2500" b="0" i="1" smtClean="0">
                              <a:solidFill>
                                <a:srgbClr val="21455B"/>
                              </a:solidFill>
                              <a:latin typeface="Cambria Math" panose="02040503050406030204" pitchFamily="18" charset="0"/>
                              <a:ea typeface="Cambria Math" panose="02040503050406030204" pitchFamily="18" charset="0"/>
                            </a:rPr>
                            <m:t>+1</m:t>
                          </m:r>
                        </m:num>
                        <m:den>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𝜓</m:t>
                              </m:r>
                            </m:e>
                            <m:sub>
                              <m:r>
                                <a:rPr lang="en-US" sz="2500" b="0" i="1" smtClean="0">
                                  <a:solidFill>
                                    <a:srgbClr val="21455B"/>
                                  </a:solidFill>
                                  <a:latin typeface="Cambria Math" panose="02040503050406030204" pitchFamily="18" charset="0"/>
                                  <a:ea typeface="Cambria Math" panose="02040503050406030204" pitchFamily="18" charset="0"/>
                                </a:rPr>
                                <m:t>𝑖</m:t>
                              </m:r>
                            </m:sub>
                          </m:sSub>
                        </m:den>
                      </m:f>
                    </m:oMath>
                  </m:oMathPara>
                </a14:m>
                <a:endParaRPr lang="en-US" sz="2500" i="1" dirty="0">
                  <a:solidFill>
                    <a:srgbClr val="21455B"/>
                  </a:solidFill>
                  <a:latin typeface="Cambria Math" panose="02040503050406030204" pitchFamily="18" charset="0"/>
                  <a:ea typeface="Cambria Math" panose="02040503050406030204" pitchFamily="18" charset="0"/>
                </a:endParaRPr>
              </a:p>
              <a:p>
                <a:pPr lvl="2" indent="0">
                  <a:buNone/>
                </a:pPr>
                <a:endParaRPr lang="en-US" sz="2500" i="1" dirty="0">
                  <a:solidFill>
                    <a:srgbClr val="21455B"/>
                  </a:solidFill>
                  <a:latin typeface="Cambria Math" panose="02040503050406030204" pitchFamily="18" charset="0"/>
                  <a:ea typeface="Cambria Math" panose="02040503050406030204" pitchFamily="18" charset="0"/>
                </a:endParaRPr>
              </a:p>
              <a:p>
                <a:pPr lvl="2" indent="0">
                  <a:buNone/>
                </a:pPr>
                <a14:m>
                  <m:oMath xmlns:m="http://schemas.openxmlformats.org/officeDocument/2006/math">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𝐸</m:t>
                        </m:r>
                      </m:e>
                      <m:sub>
                        <m:r>
                          <a:rPr lang="en-US" sz="2500" i="1">
                            <a:solidFill>
                              <a:srgbClr val="21455B"/>
                            </a:solidFill>
                            <a:latin typeface="Cambria Math" panose="02040503050406030204" pitchFamily="18" charset="0"/>
                            <a:ea typeface="Cambria Math" panose="02040503050406030204" pitchFamily="18" charset="0"/>
                          </a:rPr>
                          <m:t>𝑖</m:t>
                        </m:r>
                      </m:sub>
                    </m:sSub>
                  </m:oMath>
                </a14:m>
                <a:r>
                  <a:rPr lang="en-US" sz="2500" dirty="0">
                    <a:solidFill>
                      <a:srgbClr val="21455B"/>
                    </a:solidFill>
                  </a:rPr>
                  <a:t> is exports of good </a:t>
                </a:r>
                <a14:m>
                  <m:oMath xmlns:m="http://schemas.openxmlformats.org/officeDocument/2006/math">
                    <m:r>
                      <a:rPr lang="en-US" sz="2500" b="0" i="1" smtClean="0">
                        <a:solidFill>
                          <a:srgbClr val="21455B"/>
                        </a:solidFill>
                        <a:latin typeface="Cambria Math" panose="02040503050406030204" pitchFamily="18" charset="0"/>
                      </a:rPr>
                      <m:t>𝑖</m:t>
                    </m:r>
                  </m:oMath>
                </a14:m>
                <a:endParaRPr lang="en-US" sz="2500" b="0" dirty="0">
                  <a:solidFill>
                    <a:srgbClr val="21455B"/>
                  </a:solidFill>
                </a:endParaRPr>
              </a:p>
              <a:p>
                <a:pPr lvl="2" indent="0">
                  <a:buNone/>
                </a:pPr>
                <a14:m>
                  <m:oMath xmlns:m="http://schemas.openxmlformats.org/officeDocument/2006/math">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𝜓</m:t>
                        </m:r>
                      </m:e>
                      <m:sub>
                        <m:r>
                          <a:rPr lang="en-US" sz="2500" b="0" i="1" smtClean="0">
                            <a:solidFill>
                              <a:srgbClr val="21455B"/>
                            </a:solidFill>
                            <a:latin typeface="Cambria Math" panose="02040503050406030204" pitchFamily="18" charset="0"/>
                            <a:ea typeface="Cambria Math" panose="02040503050406030204" pitchFamily="18" charset="0"/>
                          </a:rPr>
                          <m:t>𝑖</m:t>
                        </m:r>
                      </m:sub>
                    </m:sSub>
                  </m:oMath>
                </a14:m>
                <a:r>
                  <a:rPr lang="en-US" sz="2500" dirty="0">
                    <a:solidFill>
                      <a:srgbClr val="21455B"/>
                    </a:solidFill>
                  </a:rPr>
                  <a:t> is the elasticity of transformation of good </a:t>
                </a:r>
                <a14:m>
                  <m:oMath xmlns:m="http://schemas.openxmlformats.org/officeDocument/2006/math">
                    <m:r>
                      <a:rPr lang="en-US" sz="2500" i="1">
                        <a:solidFill>
                          <a:srgbClr val="21455B"/>
                        </a:solidFill>
                        <a:latin typeface="Cambria Math" panose="02040503050406030204" pitchFamily="18" charset="0"/>
                      </a:rPr>
                      <m:t>𝑖</m:t>
                    </m:r>
                  </m:oMath>
                </a14:m>
                <a:endParaRPr lang="en-US" sz="2500" dirty="0">
                  <a:solidFill>
                    <a:srgbClr val="21455B"/>
                  </a:solidFill>
                </a:endParaRPr>
              </a:p>
              <a:p>
                <a:pPr lvl="2" indent="0">
                  <a:buNone/>
                </a:pPr>
                <a:endParaRPr lang="en-US" sz="2500" dirty="0">
                  <a:solidFill>
                    <a:srgbClr val="21455B"/>
                  </a:solidFill>
                </a:endParaRPr>
              </a:p>
              <a:p>
                <a:pPr lvl="2" indent="0">
                  <a:buNone/>
                </a:pPr>
                <a:endParaRPr lang="en-US" sz="2500" dirty="0">
                  <a:solidFill>
                    <a:srgbClr val="21455B"/>
                  </a:solidFill>
                </a:endParaRPr>
              </a:p>
              <a:p>
                <a:pPr lvl="2" indent="0">
                  <a:buNone/>
                </a:pPr>
                <a:endParaRPr lang="en-US" sz="2500" dirty="0">
                  <a:solidFill>
                    <a:srgbClr val="21455B"/>
                  </a:solidFill>
                </a:endParaRPr>
              </a:p>
              <a:p>
                <a:pPr lvl="2" indent="0">
                  <a:buNone/>
                </a:pPr>
                <a:endParaRPr lang="en-US" sz="2500" dirty="0">
                  <a:solidFill>
                    <a:srgbClr val="21455B"/>
                  </a:solidFill>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2"/>
              </p:nvPr>
            </p:nvSpPr>
            <p:spPr>
              <a:xfrm>
                <a:off x="304800" y="1066800"/>
                <a:ext cx="8229600" cy="4800600"/>
              </a:xfrm>
              <a:blipFill>
                <a:blip r:embed="rId2"/>
                <a:stretch>
                  <a:fillRect t="-888" b="-19924"/>
                </a:stretch>
              </a:blipFill>
            </p:spPr>
            <p:txBody>
              <a:bodyPr/>
              <a:lstStyle/>
              <a:p>
                <a:r>
                  <a:rPr lang="en-US">
                    <a:noFill/>
                  </a:rPr>
                  <a:t> </a:t>
                </a:r>
              </a:p>
            </p:txBody>
          </p:sp>
        </mc:Fallback>
      </mc:AlternateContent>
      <p:cxnSp>
        <p:nvCxnSpPr>
          <p:cNvPr id="5" name="Straight Connector 4"/>
          <p:cNvCxnSpPr/>
          <p:nvPr/>
        </p:nvCxnSpPr>
        <p:spPr>
          <a:xfrm>
            <a:off x="0" y="10668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284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184150"/>
            <a:ext cx="8496300" cy="80645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Government</a:t>
            </a:r>
          </a:p>
        </p:txBody>
      </p:sp>
      <p:sp>
        <p:nvSpPr>
          <p:cNvPr id="7" name="Content Placeholder 6"/>
          <p:cNvSpPr>
            <a:spLocks noGrp="1"/>
          </p:cNvSpPr>
          <p:nvPr>
            <p:ph sz="quarter" idx="12"/>
          </p:nvPr>
        </p:nvSpPr>
        <p:spPr>
          <a:xfrm>
            <a:off x="152400" y="1186874"/>
            <a:ext cx="8458200" cy="3581400"/>
          </a:xfrm>
        </p:spPr>
        <p:txBody>
          <a:bodyPr>
            <a:noAutofit/>
          </a:bodyPr>
          <a:lstStyle/>
          <a:p>
            <a:pPr marL="819150" lvl="2" indent="-457200">
              <a:buFont typeface="Arial" charset="0"/>
              <a:buChar char="•"/>
            </a:pPr>
            <a:r>
              <a:rPr lang="en-US" sz="2500" dirty="0">
                <a:solidFill>
                  <a:srgbClr val="21455B"/>
                </a:solidFill>
              </a:rPr>
              <a:t>Receives taxes and uses these to purchase goods and services on behalf of households (e.g. education, health and </a:t>
            </a:r>
            <a:r>
              <a:rPr lang="en-US" sz="2500" dirty="0" err="1">
                <a:solidFill>
                  <a:srgbClr val="21455B"/>
                </a:solidFill>
              </a:rPr>
              <a:t>defence</a:t>
            </a:r>
            <a:r>
              <a:rPr lang="en-US" sz="2500" dirty="0">
                <a:solidFill>
                  <a:srgbClr val="21455B"/>
                </a:solidFill>
              </a:rPr>
              <a:t>)</a:t>
            </a:r>
          </a:p>
          <a:p>
            <a:pPr marL="819150" lvl="2" indent="-457200">
              <a:buFont typeface="Arial" charset="0"/>
              <a:buChar char="•"/>
            </a:pPr>
            <a:r>
              <a:rPr lang="en-US" sz="2500" dirty="0">
                <a:solidFill>
                  <a:srgbClr val="21455B"/>
                </a:solidFill>
              </a:rPr>
              <a:t>Invests in public infrastructure</a:t>
            </a:r>
          </a:p>
          <a:p>
            <a:pPr marL="819150" lvl="2" indent="-457200">
              <a:buFont typeface="Arial" charset="0"/>
              <a:buChar char="•"/>
            </a:pPr>
            <a:r>
              <a:rPr lang="en-US" sz="2500" dirty="0">
                <a:solidFill>
                  <a:srgbClr val="21455B"/>
                </a:solidFill>
              </a:rPr>
              <a:t>Provide transfers to households e.g. pensions</a:t>
            </a:r>
          </a:p>
          <a:p>
            <a:pPr marL="819150" lvl="2" indent="-457200">
              <a:buFont typeface="Arial" charset="0"/>
              <a:buChar char="•"/>
            </a:pPr>
            <a:r>
              <a:rPr lang="en-US" sz="2500" dirty="0">
                <a:solidFill>
                  <a:srgbClr val="21455B"/>
                </a:solidFill>
              </a:rPr>
              <a:t>Government budget balance can be determined by the model or imposed by model user (e.g. budget targets)</a:t>
            </a:r>
          </a:p>
          <a:p>
            <a:pPr marL="819150" lvl="2" indent="-457200">
              <a:buFont typeface="Arial" charset="0"/>
              <a:buChar char="•"/>
            </a:pPr>
            <a:r>
              <a:rPr lang="en-US" sz="2500" dirty="0">
                <a:solidFill>
                  <a:srgbClr val="21455B"/>
                </a:solidFill>
              </a:rPr>
              <a:t>Allows for various options for achieving a target budget balance: tax increase, reduce government spending</a:t>
            </a:r>
          </a:p>
          <a:p>
            <a:pPr marL="819150" lvl="2" indent="-457200">
              <a:buFont typeface="Arial" charset="0"/>
              <a:buChar char="•"/>
            </a:pPr>
            <a:r>
              <a:rPr lang="en-US" sz="2500" dirty="0">
                <a:solidFill>
                  <a:srgbClr val="21455B"/>
                </a:solidFill>
              </a:rPr>
              <a:t>Instrument used to achieve the budget balance is called the “swing” fiscal instrument</a:t>
            </a:r>
          </a:p>
        </p:txBody>
      </p:sp>
      <p:cxnSp>
        <p:nvCxnSpPr>
          <p:cNvPr id="6" name="Straight Connector 5"/>
          <p:cNvCxnSpPr/>
          <p:nvPr/>
        </p:nvCxnSpPr>
        <p:spPr>
          <a:xfrm>
            <a:off x="0" y="10668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C022964D-F447-423D-B875-ADC24C4EFD4E}" type="slidenum">
              <a:rPr lang="en-US" smtClean="0"/>
              <a:t>31</a:t>
            </a:fld>
            <a:endParaRPr lang="en-US"/>
          </a:p>
        </p:txBody>
      </p:sp>
    </p:spTree>
    <p:extLst>
      <p:ext uri="{BB962C8B-B14F-4D97-AF65-F5344CB8AC3E}">
        <p14:creationId xmlns:p14="http://schemas.microsoft.com/office/powerpoint/2010/main" val="2282765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0"/>
            <a:ext cx="8496300" cy="80645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Government Revenue</a:t>
            </a:r>
          </a:p>
        </p:txBody>
      </p:sp>
      <mc:AlternateContent xmlns:mc="http://schemas.openxmlformats.org/markup-compatibility/2006" xmlns:a14="http://schemas.microsoft.com/office/drawing/2010/main">
        <mc:Choice Requires="a14">
          <p:sp>
            <p:nvSpPr>
              <p:cNvPr id="7" name="Content Placeholder 6"/>
              <p:cNvSpPr>
                <a:spLocks noGrp="1"/>
              </p:cNvSpPr>
              <p:nvPr>
                <p:ph sz="quarter" idx="12"/>
              </p:nvPr>
            </p:nvSpPr>
            <p:spPr>
              <a:xfrm>
                <a:off x="152400" y="926524"/>
                <a:ext cx="8839200" cy="5169476"/>
              </a:xfrm>
            </p:spPr>
            <p:txBody>
              <a:bodyPr>
                <a:noAutofit/>
              </a:bodyPr>
              <a:lstStyle/>
              <a:p>
                <a:pPr lvl="2" indent="0">
                  <a:buNone/>
                </a:pPr>
                <a14:m>
                  <m:oMathPara xmlns:m="http://schemas.openxmlformats.org/officeDocument/2006/math">
                    <m:oMathParaPr>
                      <m:jc m:val="centerGroup"/>
                    </m:oMathParaPr>
                    <m:oMath xmlns:m="http://schemas.openxmlformats.org/officeDocument/2006/math">
                      <m:r>
                        <a:rPr lang="en-US" sz="2500" b="0" i="1" smtClean="0">
                          <a:solidFill>
                            <a:srgbClr val="21455B"/>
                          </a:solidFill>
                          <a:latin typeface="Cambria Math" panose="02040503050406030204" pitchFamily="18" charset="0"/>
                          <a:ea typeface="Cambria Math" panose="02040503050406030204" pitchFamily="18" charset="0"/>
                        </a:rPr>
                        <m:t>𝑅𝑒𝑣𝑒𝑛𝑢𝑒</m:t>
                      </m:r>
                      <m:r>
                        <a:rPr lang="en-US" sz="2500" i="1">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𝑇𝑑</m:t>
                      </m:r>
                      <m:r>
                        <a:rPr lang="en-US" sz="2500" b="0" i="1" smtClean="0">
                          <a:solidFill>
                            <a:srgbClr val="21455B"/>
                          </a:solidFill>
                          <a:latin typeface="Cambria Math" panose="02040503050406030204" pitchFamily="18" charset="0"/>
                          <a:ea typeface="Cambria Math" panose="02040503050406030204" pitchFamily="18" charset="0"/>
                        </a:rPr>
                        <m:t>+</m:t>
                      </m:r>
                      <m:nary>
                        <m:naryPr>
                          <m:chr m:val="∑"/>
                          <m:supHide m:val="on"/>
                          <m:ctrlPr>
                            <a:rPr lang="en-US" sz="2500" b="0" i="1" smtClean="0">
                              <a:solidFill>
                                <a:srgbClr val="21455B"/>
                              </a:solidFill>
                              <a:latin typeface="Cambria Math" panose="02040503050406030204" pitchFamily="18" charset="0"/>
                              <a:ea typeface="Cambria Math" panose="02040503050406030204" pitchFamily="18" charset="0"/>
                            </a:rPr>
                          </m:ctrlPr>
                        </m:naryPr>
                        <m:sub>
                          <m:r>
                            <m:rPr>
                              <m:brk m:alnAt="7"/>
                            </m:rPr>
                            <a:rPr lang="en-US" sz="2500" b="0" i="1" smtClean="0">
                              <a:solidFill>
                                <a:srgbClr val="21455B"/>
                              </a:solidFill>
                              <a:latin typeface="Cambria Math" panose="02040503050406030204" pitchFamily="18" charset="0"/>
                              <a:ea typeface="Cambria Math" panose="02040503050406030204" pitchFamily="18" charset="0"/>
                            </a:rPr>
                            <m:t>𝑗</m:t>
                          </m:r>
                        </m:sub>
                        <m:sup/>
                        <m:e>
                          <m:r>
                            <a:rPr lang="en-US" sz="2500" b="0" i="1" smtClean="0">
                              <a:solidFill>
                                <a:srgbClr val="21455B"/>
                              </a:solidFill>
                              <a:latin typeface="Cambria Math" panose="02040503050406030204" pitchFamily="18" charset="0"/>
                              <a:ea typeface="Cambria Math" panose="02040503050406030204" pitchFamily="18" charset="0"/>
                            </a:rPr>
                            <m:t>𝑇</m:t>
                          </m:r>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𝑧</m:t>
                              </m:r>
                            </m:e>
                            <m:sub>
                              <m:r>
                                <a:rPr lang="en-US" sz="2500" b="0" i="1" smtClean="0">
                                  <a:solidFill>
                                    <a:srgbClr val="21455B"/>
                                  </a:solidFill>
                                  <a:latin typeface="Cambria Math" panose="02040503050406030204" pitchFamily="18" charset="0"/>
                                  <a:ea typeface="Cambria Math" panose="02040503050406030204" pitchFamily="18" charset="0"/>
                                </a:rPr>
                                <m:t>𝑗</m:t>
                              </m:r>
                            </m:sub>
                          </m:sSub>
                        </m:e>
                      </m:nary>
                      <m:r>
                        <a:rPr lang="en-US" sz="2500" b="0" i="1" smtClean="0">
                          <a:solidFill>
                            <a:srgbClr val="21455B"/>
                          </a:solidFill>
                          <a:latin typeface="Cambria Math" panose="02040503050406030204" pitchFamily="18" charset="0"/>
                          <a:ea typeface="Cambria Math" panose="02040503050406030204" pitchFamily="18" charset="0"/>
                        </a:rPr>
                        <m:t>+</m:t>
                      </m:r>
                      <m:nary>
                        <m:naryPr>
                          <m:chr m:val="∑"/>
                          <m:supHide m:val="on"/>
                          <m:ctrlPr>
                            <a:rPr lang="en-US" sz="2500" i="1">
                              <a:solidFill>
                                <a:srgbClr val="21455B"/>
                              </a:solidFill>
                              <a:latin typeface="Cambria Math" panose="02040503050406030204" pitchFamily="18" charset="0"/>
                              <a:ea typeface="Cambria Math" panose="02040503050406030204" pitchFamily="18" charset="0"/>
                            </a:rPr>
                          </m:ctrlPr>
                        </m:naryPr>
                        <m:sub>
                          <m:r>
                            <m:rPr>
                              <m:brk m:alnAt="7"/>
                            </m:rPr>
                            <a:rPr lang="en-US" sz="2500" i="1">
                              <a:solidFill>
                                <a:srgbClr val="21455B"/>
                              </a:solidFill>
                              <a:latin typeface="Cambria Math" panose="02040503050406030204" pitchFamily="18" charset="0"/>
                              <a:ea typeface="Cambria Math" panose="02040503050406030204" pitchFamily="18" charset="0"/>
                            </a:rPr>
                            <m:t>𝑗</m:t>
                          </m:r>
                        </m:sub>
                        <m:sup/>
                        <m:e>
                          <m:r>
                            <a:rPr lang="en-US" sz="2500" i="1">
                              <a:solidFill>
                                <a:srgbClr val="21455B"/>
                              </a:solidFill>
                              <a:latin typeface="Cambria Math" panose="02040503050406030204" pitchFamily="18" charset="0"/>
                              <a:ea typeface="Cambria Math" panose="02040503050406030204" pitchFamily="18" charset="0"/>
                            </a:rPr>
                            <m:t>𝑇</m:t>
                          </m:r>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𝑚</m:t>
                              </m:r>
                            </m:e>
                            <m:sub>
                              <m:r>
                                <a:rPr lang="en-US" sz="2500" i="1">
                                  <a:solidFill>
                                    <a:srgbClr val="21455B"/>
                                  </a:solidFill>
                                  <a:latin typeface="Cambria Math" panose="02040503050406030204" pitchFamily="18" charset="0"/>
                                  <a:ea typeface="Cambria Math" panose="02040503050406030204" pitchFamily="18" charset="0"/>
                                </a:rPr>
                                <m:t>𝑗</m:t>
                              </m:r>
                            </m:sub>
                          </m:sSub>
                        </m:e>
                      </m:nary>
                    </m:oMath>
                  </m:oMathPara>
                </a14:m>
                <a:endParaRPr lang="en-US" sz="2500" dirty="0">
                  <a:solidFill>
                    <a:srgbClr val="21455B"/>
                  </a:solidFill>
                </a:endParaRPr>
              </a:p>
              <a:p>
                <a:pPr lvl="2" indent="0">
                  <a:buNone/>
                </a:pPr>
                <a14:m>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𝑇𝑑</m:t>
                    </m:r>
                  </m:oMath>
                </a14:m>
                <a:r>
                  <a:rPr lang="en-US" sz="2500" dirty="0">
                    <a:solidFill>
                      <a:srgbClr val="21455B"/>
                    </a:solidFill>
                  </a:rPr>
                  <a:t> is direct tax revenue</a:t>
                </a:r>
              </a:p>
              <a:p>
                <a:pPr lvl="2" indent="0">
                  <a:buNone/>
                </a:pPr>
                <a14:m>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𝑇</m:t>
                    </m:r>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𝑧</m:t>
                        </m:r>
                      </m:e>
                      <m:sub>
                        <m:r>
                          <a:rPr lang="en-US" sz="2500" b="0" i="1" smtClean="0">
                            <a:solidFill>
                              <a:srgbClr val="21455B"/>
                            </a:solidFill>
                            <a:latin typeface="Cambria Math" panose="02040503050406030204" pitchFamily="18" charset="0"/>
                            <a:ea typeface="Cambria Math" panose="02040503050406030204" pitchFamily="18" charset="0"/>
                          </a:rPr>
                          <m:t>𝑗</m:t>
                        </m:r>
                      </m:sub>
                    </m:sSub>
                  </m:oMath>
                </a14:m>
                <a:r>
                  <a:rPr lang="en-US" sz="2500" dirty="0">
                    <a:solidFill>
                      <a:srgbClr val="21455B"/>
                    </a:solidFill>
                  </a:rPr>
                  <a:t> is production tax revenue from commodity </a:t>
                </a:r>
                <a14:m>
                  <m:oMath xmlns:m="http://schemas.openxmlformats.org/officeDocument/2006/math">
                    <m:r>
                      <a:rPr lang="en-US" sz="2500" b="0" i="1" smtClean="0">
                        <a:solidFill>
                          <a:srgbClr val="21455B"/>
                        </a:solidFill>
                        <a:latin typeface="Cambria Math" panose="02040503050406030204" pitchFamily="18" charset="0"/>
                      </a:rPr>
                      <m:t>𝑗</m:t>
                    </m:r>
                  </m:oMath>
                </a14:m>
                <a:endParaRPr lang="en-US" sz="2500" b="0" dirty="0">
                  <a:solidFill>
                    <a:srgbClr val="21455B"/>
                  </a:solidFill>
                </a:endParaRPr>
              </a:p>
              <a:p>
                <a:pPr lvl="2" indent="0">
                  <a:buNone/>
                </a:pPr>
                <a14:m>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𝑇</m:t>
                    </m:r>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𝑚</m:t>
                        </m:r>
                      </m:e>
                      <m:sub>
                        <m:r>
                          <a:rPr lang="en-US" sz="2500" i="1">
                            <a:solidFill>
                              <a:srgbClr val="21455B"/>
                            </a:solidFill>
                            <a:latin typeface="Cambria Math" panose="02040503050406030204" pitchFamily="18" charset="0"/>
                            <a:ea typeface="Cambria Math" panose="02040503050406030204" pitchFamily="18" charset="0"/>
                          </a:rPr>
                          <m:t>𝑗</m:t>
                        </m:r>
                      </m:sub>
                    </m:sSub>
                  </m:oMath>
                </a14:m>
                <a:r>
                  <a:rPr lang="en-US" sz="2500" dirty="0">
                    <a:solidFill>
                      <a:srgbClr val="21455B"/>
                    </a:solidFill>
                  </a:rPr>
                  <a:t> is tariff revenue from commodity </a:t>
                </a:r>
                <a14:m>
                  <m:oMath xmlns:m="http://schemas.openxmlformats.org/officeDocument/2006/math">
                    <m:r>
                      <a:rPr lang="en-US" sz="2500" i="1">
                        <a:solidFill>
                          <a:srgbClr val="21455B"/>
                        </a:solidFill>
                        <a:latin typeface="Cambria Math" panose="02040503050406030204" pitchFamily="18" charset="0"/>
                      </a:rPr>
                      <m:t>𝑗</m:t>
                    </m:r>
                  </m:oMath>
                </a14:m>
                <a:endParaRPr lang="en-US" sz="2500" dirty="0">
                  <a:solidFill>
                    <a:srgbClr val="21455B"/>
                  </a:solidFill>
                </a:endParaRPr>
              </a:p>
              <a:p>
                <a:pPr lvl="2" indent="0">
                  <a:buNone/>
                </a:pPr>
                <a:endParaRPr lang="en-US" sz="2500" dirty="0">
                  <a:solidFill>
                    <a:srgbClr val="21455B"/>
                  </a:solidFill>
                </a:endParaRPr>
              </a:p>
              <a:p>
                <a:pPr lvl="2" indent="0">
                  <a:buNone/>
                </a:pPr>
                <a14:m>
                  <m:oMathPara xmlns:m="http://schemas.openxmlformats.org/officeDocument/2006/math">
                    <m:oMathParaPr>
                      <m:jc m:val="centerGroup"/>
                    </m:oMathParaPr>
                    <m:oMath xmlns:m="http://schemas.openxmlformats.org/officeDocument/2006/math">
                      <m:r>
                        <a:rPr lang="en-US" sz="2500" b="0" i="1" smtClean="0">
                          <a:solidFill>
                            <a:srgbClr val="21455B"/>
                          </a:solidFill>
                          <a:latin typeface="Cambria Math" panose="02040503050406030204" pitchFamily="18" charset="0"/>
                          <a:ea typeface="Cambria Math" panose="02040503050406030204" pitchFamily="18" charset="0"/>
                        </a:rPr>
                        <m:t>𝑇𝑑</m:t>
                      </m:r>
                      <m:r>
                        <a:rPr lang="en-US" sz="2500" i="1">
                          <a:solidFill>
                            <a:srgbClr val="21455B"/>
                          </a:solidFill>
                          <a:latin typeface="Cambria Math" panose="02040503050406030204" pitchFamily="18" charset="0"/>
                          <a:ea typeface="Cambria Math" panose="02040503050406030204" pitchFamily="18" charset="0"/>
                        </a:rPr>
                        <m:t>=</m:t>
                      </m:r>
                      <m:r>
                        <a:rPr lang="en-US" sz="2500" i="1" smtClean="0">
                          <a:solidFill>
                            <a:srgbClr val="21455B"/>
                          </a:solidFill>
                          <a:latin typeface="Cambria Math" panose="02040503050406030204" pitchFamily="18" charset="0"/>
                          <a:ea typeface="Cambria Math" panose="02040503050406030204" pitchFamily="18" charset="0"/>
                        </a:rPr>
                        <m:t>𝜏</m:t>
                      </m:r>
                      <m:r>
                        <a:rPr lang="en-US" sz="2500" i="1">
                          <a:solidFill>
                            <a:srgbClr val="21455B"/>
                          </a:solidFill>
                          <a:latin typeface="Cambria Math" panose="02040503050406030204" pitchFamily="18" charset="0"/>
                          <a:ea typeface="Cambria Math" panose="02040503050406030204" pitchFamily="18" charset="0"/>
                        </a:rPr>
                        <m:t>𝑑</m:t>
                      </m:r>
                      <m:nary>
                        <m:naryPr>
                          <m:chr m:val="∑"/>
                          <m:supHide m:val="on"/>
                          <m:ctrlPr>
                            <a:rPr lang="en-US" sz="2500" i="1">
                              <a:solidFill>
                                <a:srgbClr val="21455B"/>
                              </a:solidFill>
                              <a:latin typeface="Cambria Math" panose="02040503050406030204" pitchFamily="18" charset="0"/>
                              <a:ea typeface="Cambria Math" panose="02040503050406030204" pitchFamily="18" charset="0"/>
                            </a:rPr>
                          </m:ctrlPr>
                        </m:naryPr>
                        <m:sub>
                          <m:r>
                            <m:rPr>
                              <m:brk m:alnAt="7"/>
                            </m:rPr>
                            <a:rPr lang="en-US" sz="2500" b="0" i="1" smtClean="0">
                              <a:solidFill>
                                <a:srgbClr val="21455B"/>
                              </a:solidFill>
                              <a:latin typeface="Cambria Math" panose="02040503050406030204" pitchFamily="18" charset="0"/>
                              <a:ea typeface="Cambria Math" panose="02040503050406030204" pitchFamily="18" charset="0"/>
                            </a:rPr>
                            <m:t>h</m:t>
                          </m:r>
                        </m:sub>
                        <m:sup/>
                        <m:e>
                          <m:r>
                            <a:rPr lang="en-US" sz="2500" b="0" i="1" smtClean="0">
                              <a:solidFill>
                                <a:srgbClr val="21455B"/>
                              </a:solidFill>
                              <a:latin typeface="Cambria Math" panose="02040503050406030204" pitchFamily="18" charset="0"/>
                              <a:ea typeface="Cambria Math" panose="02040503050406030204" pitchFamily="18" charset="0"/>
                            </a:rPr>
                            <m:t>𝑝</m:t>
                          </m:r>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𝑓</m:t>
                              </m:r>
                            </m:e>
                            <m:sub>
                              <m:r>
                                <a:rPr lang="en-US" sz="2500" b="0" i="1" smtClean="0">
                                  <a:solidFill>
                                    <a:srgbClr val="21455B"/>
                                  </a:solidFill>
                                  <a:latin typeface="Cambria Math" panose="02040503050406030204" pitchFamily="18" charset="0"/>
                                  <a:ea typeface="Cambria Math" panose="02040503050406030204" pitchFamily="18" charset="0"/>
                                </a:rPr>
                                <m:t>h</m:t>
                              </m:r>
                            </m:sub>
                          </m:sSub>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𝐹</m:t>
                          </m:r>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𝐹</m:t>
                              </m:r>
                            </m:e>
                            <m:sub>
                              <m:r>
                                <a:rPr lang="en-US" sz="2500" b="0" i="1" smtClean="0">
                                  <a:solidFill>
                                    <a:srgbClr val="21455B"/>
                                  </a:solidFill>
                                  <a:latin typeface="Cambria Math" panose="02040503050406030204" pitchFamily="18" charset="0"/>
                                  <a:ea typeface="Cambria Math" panose="02040503050406030204" pitchFamily="18" charset="0"/>
                                </a:rPr>
                                <m:t>h</m:t>
                              </m:r>
                            </m:sub>
                          </m:sSub>
                        </m:e>
                      </m:nary>
                    </m:oMath>
                  </m:oMathPara>
                </a14:m>
                <a:endParaRPr lang="en-US" sz="2500" dirty="0">
                  <a:solidFill>
                    <a:srgbClr val="21455B"/>
                  </a:solidFill>
                </a:endParaRPr>
              </a:p>
              <a:p>
                <a:pPr lvl="2" indent="0">
                  <a:buNone/>
                </a:pPr>
                <a:endParaRPr lang="en-US" sz="2500" dirty="0">
                  <a:solidFill>
                    <a:srgbClr val="21455B"/>
                  </a:solidFill>
                </a:endParaRPr>
              </a:p>
              <a:p>
                <a:pPr lvl="2" indent="0">
                  <a:buNone/>
                </a:pPr>
                <a14:m>
                  <m:oMathPara xmlns:m="http://schemas.openxmlformats.org/officeDocument/2006/math">
                    <m:oMathParaPr>
                      <m:jc m:val="centerGroup"/>
                    </m:oMathParaPr>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𝑇</m:t>
                      </m:r>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𝑧</m:t>
                          </m:r>
                        </m:e>
                        <m:sub>
                          <m:r>
                            <a:rPr lang="en-US" sz="2500" b="0" i="1" smtClean="0">
                              <a:solidFill>
                                <a:srgbClr val="21455B"/>
                              </a:solidFill>
                              <a:latin typeface="Cambria Math" panose="02040503050406030204" pitchFamily="18" charset="0"/>
                              <a:ea typeface="Cambria Math" panose="02040503050406030204" pitchFamily="18" charset="0"/>
                            </a:rPr>
                            <m:t>𝑗</m:t>
                          </m:r>
                        </m:sub>
                      </m:sSub>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𝜏</m:t>
                      </m:r>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𝑧</m:t>
                          </m:r>
                        </m:e>
                        <m:sub>
                          <m:r>
                            <a:rPr lang="en-US" sz="2500" b="0" i="1" smtClean="0">
                              <a:solidFill>
                                <a:srgbClr val="21455B"/>
                              </a:solidFill>
                              <a:latin typeface="Cambria Math" panose="02040503050406030204" pitchFamily="18" charset="0"/>
                              <a:ea typeface="Cambria Math" panose="02040503050406030204" pitchFamily="18" charset="0"/>
                            </a:rPr>
                            <m:t>𝑗</m:t>
                          </m:r>
                        </m:sub>
                      </m:sSub>
                      <m:r>
                        <a:rPr lang="en-US" sz="2500" b="0" i="1" smtClean="0">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𝑝</m:t>
                      </m:r>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𝑧</m:t>
                          </m:r>
                        </m:e>
                        <m:sub>
                          <m:r>
                            <a:rPr lang="en-US" sz="2500" i="1">
                              <a:solidFill>
                                <a:srgbClr val="21455B"/>
                              </a:solidFill>
                              <a:latin typeface="Cambria Math" panose="02040503050406030204" pitchFamily="18" charset="0"/>
                              <a:ea typeface="Cambria Math" panose="02040503050406030204" pitchFamily="18" charset="0"/>
                            </a:rPr>
                            <m:t>𝑗</m:t>
                          </m:r>
                        </m:sub>
                      </m:sSub>
                      <m:r>
                        <a:rPr lang="en-US" sz="2500" i="1">
                          <a:solidFill>
                            <a:srgbClr val="21455B"/>
                          </a:solidFill>
                          <a:latin typeface="Cambria Math" panose="02040503050406030204" pitchFamily="18" charset="0"/>
                          <a:ea typeface="Cambria Math" panose="02040503050406030204" pitchFamily="18" charset="0"/>
                        </a:rPr>
                        <m:t>∙</m:t>
                      </m:r>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𝑍</m:t>
                          </m:r>
                        </m:e>
                        <m:sub>
                          <m:r>
                            <a:rPr lang="en-US" sz="2500" i="1">
                              <a:solidFill>
                                <a:srgbClr val="21455B"/>
                              </a:solidFill>
                              <a:latin typeface="Cambria Math" panose="02040503050406030204" pitchFamily="18" charset="0"/>
                              <a:ea typeface="Cambria Math" panose="02040503050406030204" pitchFamily="18" charset="0"/>
                            </a:rPr>
                            <m:t>𝑗</m:t>
                          </m:r>
                        </m:sub>
                      </m:sSub>
                    </m:oMath>
                  </m:oMathPara>
                </a14:m>
                <a:endParaRPr lang="en-US" sz="2500" dirty="0">
                  <a:solidFill>
                    <a:srgbClr val="21455B"/>
                  </a:solidFill>
                </a:endParaRPr>
              </a:p>
              <a:p>
                <a:pPr lvl="2" indent="0">
                  <a:buNone/>
                </a:pPr>
                <a:endParaRPr lang="en-US" sz="2500" dirty="0">
                  <a:solidFill>
                    <a:srgbClr val="21455B"/>
                  </a:solidFill>
                </a:endParaRPr>
              </a:p>
              <a:p>
                <a:pPr lvl="2" indent="0">
                  <a:buNone/>
                </a:pPr>
                <a14:m>
                  <m:oMathPara xmlns:m="http://schemas.openxmlformats.org/officeDocument/2006/math">
                    <m:oMathParaPr>
                      <m:jc m:val="centerGroup"/>
                    </m:oMathParaPr>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𝑇</m:t>
                      </m:r>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𝑚</m:t>
                          </m:r>
                        </m:e>
                        <m:sub>
                          <m:r>
                            <a:rPr lang="en-US" sz="2500" i="1">
                              <a:solidFill>
                                <a:srgbClr val="21455B"/>
                              </a:solidFill>
                              <a:latin typeface="Cambria Math" panose="02040503050406030204" pitchFamily="18" charset="0"/>
                              <a:ea typeface="Cambria Math" panose="02040503050406030204" pitchFamily="18" charset="0"/>
                            </a:rPr>
                            <m:t>𝑗</m:t>
                          </m:r>
                        </m:sub>
                      </m:sSub>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𝜏</m:t>
                      </m:r>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𝑚</m:t>
                          </m:r>
                        </m:e>
                        <m:sub>
                          <m:r>
                            <a:rPr lang="en-US" sz="2500" i="1">
                              <a:solidFill>
                                <a:srgbClr val="21455B"/>
                              </a:solidFill>
                              <a:latin typeface="Cambria Math" panose="02040503050406030204" pitchFamily="18" charset="0"/>
                              <a:ea typeface="Cambria Math" panose="02040503050406030204" pitchFamily="18" charset="0"/>
                            </a:rPr>
                            <m:t>𝑗</m:t>
                          </m:r>
                        </m:sub>
                      </m:sSub>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𝑝</m:t>
                      </m:r>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𝑚</m:t>
                          </m:r>
                        </m:e>
                        <m:sub>
                          <m:r>
                            <a:rPr lang="en-US" sz="2500" i="1">
                              <a:solidFill>
                                <a:srgbClr val="21455B"/>
                              </a:solidFill>
                              <a:latin typeface="Cambria Math" panose="02040503050406030204" pitchFamily="18" charset="0"/>
                              <a:ea typeface="Cambria Math" panose="02040503050406030204" pitchFamily="18" charset="0"/>
                            </a:rPr>
                            <m:t>𝑗</m:t>
                          </m:r>
                        </m:sub>
                      </m:sSub>
                      <m:r>
                        <a:rPr lang="en-US" sz="2500" i="1">
                          <a:solidFill>
                            <a:srgbClr val="21455B"/>
                          </a:solidFill>
                          <a:latin typeface="Cambria Math" panose="02040503050406030204" pitchFamily="18" charset="0"/>
                          <a:ea typeface="Cambria Math" panose="02040503050406030204" pitchFamily="18" charset="0"/>
                        </a:rPr>
                        <m:t>∙</m:t>
                      </m:r>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𝑀</m:t>
                          </m:r>
                        </m:e>
                        <m:sub>
                          <m:r>
                            <a:rPr lang="en-US" sz="2500" i="1">
                              <a:solidFill>
                                <a:srgbClr val="21455B"/>
                              </a:solidFill>
                              <a:latin typeface="Cambria Math" panose="02040503050406030204" pitchFamily="18" charset="0"/>
                              <a:ea typeface="Cambria Math" panose="02040503050406030204" pitchFamily="18" charset="0"/>
                            </a:rPr>
                            <m:t>𝑗</m:t>
                          </m:r>
                        </m:sub>
                      </m:sSub>
                    </m:oMath>
                  </m:oMathPara>
                </a14:m>
                <a:endParaRPr lang="en-US" sz="2500" dirty="0">
                  <a:solidFill>
                    <a:srgbClr val="21455B"/>
                  </a:solidFill>
                </a:endParaRPr>
              </a:p>
              <a:p>
                <a:pPr lvl="2" indent="0">
                  <a:buNone/>
                </a:pPr>
                <a:endParaRPr lang="en-US" sz="2500" dirty="0">
                  <a:solidFill>
                    <a:srgbClr val="21455B"/>
                  </a:solidFill>
                </a:endParaRPr>
              </a:p>
              <a:p>
                <a:pPr lvl="2" indent="0">
                  <a:buNone/>
                </a:pPr>
                <a:endParaRPr lang="en-US" sz="2500" dirty="0">
                  <a:solidFill>
                    <a:srgbClr val="21455B"/>
                  </a:solidFill>
                </a:endParaRPr>
              </a:p>
              <a:p>
                <a:pPr lvl="2" indent="0">
                  <a:buNone/>
                </a:pPr>
                <a:endParaRPr lang="en-US" sz="2500" dirty="0">
                  <a:solidFill>
                    <a:srgbClr val="21455B"/>
                  </a:solidFill>
                </a:endParaRPr>
              </a:p>
              <a:p>
                <a:pPr lvl="2" indent="0">
                  <a:buNone/>
                </a:pPr>
                <a:endParaRPr lang="en-US" sz="2500" b="0" dirty="0">
                  <a:solidFill>
                    <a:srgbClr val="21455B"/>
                  </a:solidFill>
                </a:endParaRPr>
              </a:p>
              <a:p>
                <a:pPr lvl="2" indent="0">
                  <a:buNone/>
                </a:pPr>
                <a:endParaRPr lang="en-US" sz="2500" dirty="0">
                  <a:solidFill>
                    <a:srgbClr val="21455B"/>
                  </a:solidFill>
                </a:endParaRPr>
              </a:p>
              <a:p>
                <a:pPr lvl="2" indent="0">
                  <a:buNone/>
                </a:pPr>
                <a:endParaRPr lang="en-US" sz="2500" dirty="0">
                  <a:solidFill>
                    <a:srgbClr val="21455B"/>
                  </a:solidFill>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2"/>
              </p:nvPr>
            </p:nvSpPr>
            <p:spPr>
              <a:xfrm>
                <a:off x="152400" y="926524"/>
                <a:ext cx="8839200" cy="5169476"/>
              </a:xfrm>
              <a:blipFill>
                <a:blip r:embed="rId2"/>
                <a:stretch>
                  <a:fillRect b="-9788"/>
                </a:stretch>
              </a:blipFill>
            </p:spPr>
            <p:txBody>
              <a:bodyPr/>
              <a:lstStyle/>
              <a:p>
                <a:r>
                  <a:rPr lang="en-US">
                    <a:noFill/>
                  </a:rPr>
                  <a:t> </a:t>
                </a:r>
              </a:p>
            </p:txBody>
          </p:sp>
        </mc:Fallback>
      </mc:AlternateContent>
      <p:cxnSp>
        <p:nvCxnSpPr>
          <p:cNvPr id="6" name="Straight Connector 5"/>
          <p:cNvCxnSpPr/>
          <p:nvPr/>
        </p:nvCxnSpPr>
        <p:spPr>
          <a:xfrm>
            <a:off x="0" y="9144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C022964D-F447-423D-B875-ADC24C4EFD4E}" type="slidenum">
              <a:rPr lang="en-US" smtClean="0"/>
              <a:t>32</a:t>
            </a:fld>
            <a:endParaRPr lang="en-US"/>
          </a:p>
        </p:txBody>
      </p:sp>
    </p:spTree>
    <p:extLst>
      <p:ext uri="{BB962C8B-B14F-4D97-AF65-F5344CB8AC3E}">
        <p14:creationId xmlns:p14="http://schemas.microsoft.com/office/powerpoint/2010/main" val="1153581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0"/>
            <a:ext cx="8496300" cy="80645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Government Budget Balance</a:t>
            </a:r>
          </a:p>
        </p:txBody>
      </p:sp>
      <mc:AlternateContent xmlns:mc="http://schemas.openxmlformats.org/markup-compatibility/2006" xmlns:a14="http://schemas.microsoft.com/office/drawing/2010/main">
        <mc:Choice Requires="a14">
          <p:sp>
            <p:nvSpPr>
              <p:cNvPr id="7" name="Content Placeholder 6"/>
              <p:cNvSpPr>
                <a:spLocks noGrp="1"/>
              </p:cNvSpPr>
              <p:nvPr>
                <p:ph sz="quarter" idx="12"/>
              </p:nvPr>
            </p:nvSpPr>
            <p:spPr>
              <a:xfrm>
                <a:off x="152400" y="926524"/>
                <a:ext cx="8839200" cy="5169476"/>
              </a:xfrm>
            </p:spPr>
            <p:txBody>
              <a:bodyPr>
                <a:noAutofit/>
              </a:bodyPr>
              <a:lstStyle/>
              <a:p>
                <a:pPr lvl="2" indent="0">
                  <a:buNone/>
                </a:pPr>
                <a14:m>
                  <m:oMathPara xmlns:m="http://schemas.openxmlformats.org/officeDocument/2006/math">
                    <m:oMathParaPr>
                      <m:jc m:val="centerGroup"/>
                    </m:oMathParaPr>
                    <m:oMath xmlns:m="http://schemas.openxmlformats.org/officeDocument/2006/math">
                      <m:r>
                        <a:rPr lang="en-US" sz="2500" b="0" i="1" smtClean="0">
                          <a:solidFill>
                            <a:srgbClr val="21455B"/>
                          </a:solidFill>
                          <a:latin typeface="Cambria Math" panose="02040503050406030204" pitchFamily="18" charset="0"/>
                          <a:ea typeface="Cambria Math" panose="02040503050406030204" pitchFamily="18" charset="0"/>
                        </a:rPr>
                        <m:t>𝐸𝑥𝑝𝑒𝑛𝑑𝑖𝑡𝑢𝑟𝑒</m:t>
                      </m:r>
                      <m:r>
                        <a:rPr lang="en-US" sz="2500" i="1">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𝑇𝑟𝑓</m:t>
                      </m:r>
                      <m:r>
                        <a:rPr lang="en-US" sz="2500" b="0" i="1" smtClean="0">
                          <a:solidFill>
                            <a:srgbClr val="21455B"/>
                          </a:solidFill>
                          <a:latin typeface="Cambria Math" panose="02040503050406030204" pitchFamily="18" charset="0"/>
                          <a:ea typeface="Cambria Math" panose="02040503050406030204" pitchFamily="18" charset="0"/>
                        </a:rPr>
                        <m:t>+</m:t>
                      </m:r>
                      <m:nary>
                        <m:naryPr>
                          <m:chr m:val="∑"/>
                          <m:supHide m:val="on"/>
                          <m:ctrlPr>
                            <a:rPr lang="en-US" sz="2500" b="0" i="1" smtClean="0">
                              <a:solidFill>
                                <a:srgbClr val="21455B"/>
                              </a:solidFill>
                              <a:latin typeface="Cambria Math" panose="02040503050406030204" pitchFamily="18" charset="0"/>
                              <a:ea typeface="Cambria Math" panose="02040503050406030204" pitchFamily="18" charset="0"/>
                            </a:rPr>
                          </m:ctrlPr>
                        </m:naryPr>
                        <m:sub>
                          <m:r>
                            <m:rPr>
                              <m:brk m:alnAt="7"/>
                            </m:rPr>
                            <a:rPr lang="en-US" sz="2500" b="0" i="1" smtClean="0">
                              <a:solidFill>
                                <a:srgbClr val="21455B"/>
                              </a:solidFill>
                              <a:latin typeface="Cambria Math" panose="02040503050406030204" pitchFamily="18" charset="0"/>
                              <a:ea typeface="Cambria Math" panose="02040503050406030204" pitchFamily="18" charset="0"/>
                            </a:rPr>
                            <m:t>𝑗</m:t>
                          </m:r>
                        </m:sub>
                        <m:sup/>
                        <m:e>
                          <m:r>
                            <a:rPr lang="en-US" sz="2500" b="0" i="1" smtClean="0">
                              <a:solidFill>
                                <a:srgbClr val="21455B"/>
                              </a:solidFill>
                              <a:latin typeface="Cambria Math" panose="02040503050406030204" pitchFamily="18" charset="0"/>
                              <a:ea typeface="Cambria Math" panose="02040503050406030204" pitchFamily="18" charset="0"/>
                            </a:rPr>
                            <m:t>𝑋</m:t>
                          </m:r>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𝑔</m:t>
                              </m:r>
                            </m:e>
                            <m:sub>
                              <m:r>
                                <a:rPr lang="en-US" sz="2500" b="0" i="1" smtClean="0">
                                  <a:solidFill>
                                    <a:srgbClr val="21455B"/>
                                  </a:solidFill>
                                  <a:latin typeface="Cambria Math" panose="02040503050406030204" pitchFamily="18" charset="0"/>
                                  <a:ea typeface="Cambria Math" panose="02040503050406030204" pitchFamily="18" charset="0"/>
                                </a:rPr>
                                <m:t>𝑗</m:t>
                              </m:r>
                            </m:sub>
                          </m:sSub>
                        </m:e>
                      </m:nary>
                    </m:oMath>
                  </m:oMathPara>
                </a14:m>
                <a:endParaRPr lang="en-US" sz="2500" dirty="0">
                  <a:solidFill>
                    <a:srgbClr val="21455B"/>
                  </a:solidFill>
                </a:endParaRPr>
              </a:p>
              <a:p>
                <a:pPr lvl="2" indent="0">
                  <a:buNone/>
                </a:pPr>
                <a14:m>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𝑇</m:t>
                    </m:r>
                    <m:r>
                      <a:rPr lang="en-US" sz="2500" b="0" i="1" smtClean="0">
                        <a:solidFill>
                          <a:srgbClr val="21455B"/>
                        </a:solidFill>
                        <a:latin typeface="Cambria Math" panose="02040503050406030204" pitchFamily="18" charset="0"/>
                        <a:ea typeface="Cambria Math" panose="02040503050406030204" pitchFamily="18" charset="0"/>
                      </a:rPr>
                      <m:t>𝑟𝑓</m:t>
                    </m:r>
                  </m:oMath>
                </a14:m>
                <a:r>
                  <a:rPr lang="en-US" sz="2500" dirty="0">
                    <a:solidFill>
                      <a:srgbClr val="21455B"/>
                    </a:solidFill>
                  </a:rPr>
                  <a:t> is transfers to households (e.g. age pension)</a:t>
                </a:r>
              </a:p>
              <a:p>
                <a:pPr lvl="2" indent="0">
                  <a:buNone/>
                </a:pPr>
                <a14:m>
                  <m:oMath xmlns:m="http://schemas.openxmlformats.org/officeDocument/2006/math">
                    <m:r>
                      <a:rPr lang="en-US" sz="2500" b="0" i="1" smtClean="0">
                        <a:solidFill>
                          <a:srgbClr val="21455B"/>
                        </a:solidFill>
                        <a:latin typeface="Cambria Math" panose="02040503050406030204" pitchFamily="18" charset="0"/>
                        <a:ea typeface="Cambria Math" panose="02040503050406030204" pitchFamily="18" charset="0"/>
                      </a:rPr>
                      <m:t>𝑋</m:t>
                    </m:r>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𝑔</m:t>
                        </m:r>
                      </m:e>
                      <m:sub>
                        <m:r>
                          <a:rPr lang="en-US" sz="2500" b="0" i="1" smtClean="0">
                            <a:solidFill>
                              <a:srgbClr val="21455B"/>
                            </a:solidFill>
                            <a:latin typeface="Cambria Math" panose="02040503050406030204" pitchFamily="18" charset="0"/>
                            <a:ea typeface="Cambria Math" panose="02040503050406030204" pitchFamily="18" charset="0"/>
                          </a:rPr>
                          <m:t>𝑗</m:t>
                        </m:r>
                      </m:sub>
                    </m:sSub>
                  </m:oMath>
                </a14:m>
                <a:r>
                  <a:rPr lang="en-US" sz="2500" dirty="0">
                    <a:solidFill>
                      <a:srgbClr val="21455B"/>
                    </a:solidFill>
                  </a:rPr>
                  <a:t> is expenditure on commodity </a:t>
                </a:r>
                <a14:m>
                  <m:oMath xmlns:m="http://schemas.openxmlformats.org/officeDocument/2006/math">
                    <m:r>
                      <a:rPr lang="en-US" sz="2500" b="0" i="1" smtClean="0">
                        <a:solidFill>
                          <a:srgbClr val="21455B"/>
                        </a:solidFill>
                        <a:latin typeface="Cambria Math" panose="02040503050406030204" pitchFamily="18" charset="0"/>
                      </a:rPr>
                      <m:t>𝑗</m:t>
                    </m:r>
                  </m:oMath>
                </a14:m>
                <a:r>
                  <a:rPr lang="en-US" sz="2500" b="0" dirty="0">
                    <a:solidFill>
                      <a:srgbClr val="21455B"/>
                    </a:solidFill>
                  </a:rPr>
                  <a:t> </a:t>
                </a:r>
              </a:p>
              <a:p>
                <a:pPr lvl="2" indent="0">
                  <a:buNone/>
                </a:pPr>
                <a:endParaRPr lang="en-US" sz="2500" dirty="0">
                  <a:solidFill>
                    <a:srgbClr val="21455B"/>
                  </a:solidFill>
                </a:endParaRPr>
              </a:p>
              <a:p>
                <a:pPr lvl="2" indent="0">
                  <a:buNone/>
                </a:pPr>
                <a14:m>
                  <m:oMathPara xmlns:m="http://schemas.openxmlformats.org/officeDocument/2006/math">
                    <m:oMathParaPr>
                      <m:jc m:val="centerGroup"/>
                    </m:oMathParaPr>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𝑋</m:t>
                      </m:r>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𝑔</m:t>
                          </m:r>
                        </m:e>
                        <m:sub>
                          <m:r>
                            <a:rPr lang="en-US" sz="2500" i="1">
                              <a:solidFill>
                                <a:srgbClr val="21455B"/>
                              </a:solidFill>
                              <a:latin typeface="Cambria Math" panose="02040503050406030204" pitchFamily="18" charset="0"/>
                              <a:ea typeface="Cambria Math" panose="02040503050406030204" pitchFamily="18" charset="0"/>
                            </a:rPr>
                            <m:t>𝑗</m:t>
                          </m:r>
                        </m:sub>
                      </m:sSub>
                      <m:r>
                        <a:rPr lang="en-US" sz="2500" b="0" i="0" smtClean="0">
                          <a:solidFill>
                            <a:srgbClr val="21455B"/>
                          </a:solidFill>
                          <a:latin typeface="Cambria Math" panose="02040503050406030204" pitchFamily="18" charset="0"/>
                          <a:ea typeface="Cambria Math" panose="02040503050406030204" pitchFamily="18" charset="0"/>
                        </a:rPr>
                        <m:t>=</m:t>
                      </m:r>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m:rPr>
                              <m:sty m:val="p"/>
                            </m:rPr>
                            <a:rPr lang="el-GR" sz="2500" b="0" i="1" smtClean="0">
                              <a:solidFill>
                                <a:srgbClr val="21455B"/>
                              </a:solidFill>
                              <a:latin typeface="Cambria Math" panose="02040503050406030204" pitchFamily="18" charset="0"/>
                              <a:ea typeface="Cambria Math" panose="02040503050406030204" pitchFamily="18" charset="0"/>
                            </a:rPr>
                            <m:t>μ</m:t>
                          </m:r>
                        </m:e>
                        <m:sub>
                          <m:r>
                            <a:rPr lang="en-US" sz="2500" b="0" i="1" smtClean="0">
                              <a:solidFill>
                                <a:srgbClr val="21455B"/>
                              </a:solidFill>
                              <a:latin typeface="Cambria Math" panose="02040503050406030204" pitchFamily="18" charset="0"/>
                              <a:ea typeface="Cambria Math" panose="02040503050406030204" pitchFamily="18" charset="0"/>
                            </a:rPr>
                            <m:t>𝑗</m:t>
                          </m:r>
                        </m:sub>
                      </m:sSub>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𝑋𝑋𝑔</m:t>
                      </m:r>
                    </m:oMath>
                  </m:oMathPara>
                </a14:m>
                <a:endParaRPr lang="en-US" sz="2500" b="0" dirty="0">
                  <a:solidFill>
                    <a:srgbClr val="21455B"/>
                  </a:solidFill>
                  <a:ea typeface="Cambria Math" panose="02040503050406030204" pitchFamily="18" charset="0"/>
                </a:endParaRPr>
              </a:p>
              <a:p>
                <a:pPr lvl="2" indent="0">
                  <a:buNone/>
                </a:pPr>
                <a14:m>
                  <m:oMathPara xmlns:m="http://schemas.openxmlformats.org/officeDocument/2006/math">
                    <m:oMathParaPr>
                      <m:jc m:val="centerGroup"/>
                    </m:oMathParaPr>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𝑇𝑟</m:t>
                      </m:r>
                      <m:r>
                        <a:rPr lang="en-US" sz="2500" b="0" i="1" smtClean="0">
                          <a:solidFill>
                            <a:srgbClr val="21455B"/>
                          </a:solidFill>
                          <a:latin typeface="Cambria Math" panose="02040503050406030204" pitchFamily="18" charset="0"/>
                          <a:ea typeface="Cambria Math" panose="02040503050406030204" pitchFamily="18" charset="0"/>
                        </a:rPr>
                        <m:t>𝑓</m:t>
                      </m:r>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𝜏</m:t>
                      </m:r>
                      <m:r>
                        <a:rPr lang="en-US" sz="2500" b="0" i="1" smtClean="0">
                          <a:solidFill>
                            <a:srgbClr val="21455B"/>
                          </a:solidFill>
                          <a:latin typeface="Cambria Math" panose="02040503050406030204" pitchFamily="18" charset="0"/>
                          <a:ea typeface="Cambria Math" panose="02040503050406030204" pitchFamily="18" charset="0"/>
                        </a:rPr>
                        <m:t>𝑡𝑟</m:t>
                      </m:r>
                      <m:r>
                        <a:rPr lang="en-US" sz="2500" b="0" i="1" smtClean="0">
                          <a:solidFill>
                            <a:srgbClr val="21455B"/>
                          </a:solidFill>
                          <a:latin typeface="Cambria Math" panose="02040503050406030204" pitchFamily="18" charset="0"/>
                          <a:ea typeface="Cambria Math" panose="02040503050406030204" pitchFamily="18" charset="0"/>
                        </a:rPr>
                        <m:t> </m:t>
                      </m:r>
                      <m:nary>
                        <m:naryPr>
                          <m:chr m:val="∑"/>
                          <m:supHide m:val="on"/>
                          <m:ctrlPr>
                            <a:rPr lang="en-US" sz="2500" i="1">
                              <a:solidFill>
                                <a:srgbClr val="21455B"/>
                              </a:solidFill>
                              <a:latin typeface="Cambria Math" panose="02040503050406030204" pitchFamily="18" charset="0"/>
                              <a:ea typeface="Cambria Math" panose="02040503050406030204" pitchFamily="18" charset="0"/>
                            </a:rPr>
                          </m:ctrlPr>
                        </m:naryPr>
                        <m:sub>
                          <m:r>
                            <m:rPr>
                              <m:brk m:alnAt="7"/>
                            </m:rPr>
                            <a:rPr lang="en-US" sz="2500" i="1">
                              <a:solidFill>
                                <a:srgbClr val="21455B"/>
                              </a:solidFill>
                              <a:latin typeface="Cambria Math" panose="02040503050406030204" pitchFamily="18" charset="0"/>
                              <a:ea typeface="Cambria Math" panose="02040503050406030204" pitchFamily="18" charset="0"/>
                            </a:rPr>
                            <m:t>h</m:t>
                          </m:r>
                        </m:sub>
                        <m:sup/>
                        <m:e>
                          <m:r>
                            <a:rPr lang="en-US" sz="2500" i="1">
                              <a:solidFill>
                                <a:srgbClr val="21455B"/>
                              </a:solidFill>
                              <a:latin typeface="Cambria Math" panose="02040503050406030204" pitchFamily="18" charset="0"/>
                              <a:ea typeface="Cambria Math" panose="02040503050406030204" pitchFamily="18" charset="0"/>
                            </a:rPr>
                            <m:t>𝑝</m:t>
                          </m:r>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𝑓</m:t>
                              </m:r>
                            </m:e>
                            <m:sub>
                              <m:r>
                                <a:rPr lang="en-US" sz="2500" i="1">
                                  <a:solidFill>
                                    <a:srgbClr val="21455B"/>
                                  </a:solidFill>
                                  <a:latin typeface="Cambria Math" panose="02040503050406030204" pitchFamily="18" charset="0"/>
                                  <a:ea typeface="Cambria Math" panose="02040503050406030204" pitchFamily="18" charset="0"/>
                                </a:rPr>
                                <m:t>h</m:t>
                              </m:r>
                            </m:sub>
                          </m:sSub>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𝐹</m:t>
                          </m:r>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𝐹</m:t>
                              </m:r>
                            </m:e>
                            <m:sub>
                              <m:r>
                                <a:rPr lang="en-US" sz="2500" i="1">
                                  <a:solidFill>
                                    <a:srgbClr val="21455B"/>
                                  </a:solidFill>
                                  <a:latin typeface="Cambria Math" panose="02040503050406030204" pitchFamily="18" charset="0"/>
                                  <a:ea typeface="Cambria Math" panose="02040503050406030204" pitchFamily="18" charset="0"/>
                                </a:rPr>
                                <m:t>h</m:t>
                              </m:r>
                            </m:sub>
                          </m:sSub>
                        </m:e>
                      </m:nary>
                    </m:oMath>
                  </m:oMathPara>
                </a14:m>
                <a:endParaRPr lang="en-US" sz="2500" b="0" dirty="0">
                  <a:solidFill>
                    <a:srgbClr val="21455B"/>
                  </a:solidFill>
                </a:endParaRPr>
              </a:p>
              <a:p>
                <a:pPr lvl="2" indent="0">
                  <a:buNone/>
                </a:pPr>
                <a:endParaRPr lang="en-US" sz="2500" dirty="0">
                  <a:solidFill>
                    <a:srgbClr val="21455B"/>
                  </a:solidFill>
                </a:endParaRPr>
              </a:p>
              <a:p>
                <a:pPr lvl="2" indent="0">
                  <a:buNone/>
                </a:pPr>
                <a14:m>
                  <m:oMathPara xmlns:m="http://schemas.openxmlformats.org/officeDocument/2006/math">
                    <m:oMathParaPr>
                      <m:jc m:val="centerGroup"/>
                    </m:oMathParaPr>
                    <m:oMath xmlns:m="http://schemas.openxmlformats.org/officeDocument/2006/math">
                      <m:r>
                        <a:rPr lang="en-US" sz="2500" b="0" i="1" smtClean="0">
                          <a:solidFill>
                            <a:srgbClr val="21455B"/>
                          </a:solidFill>
                          <a:latin typeface="Cambria Math" panose="02040503050406030204" pitchFamily="18" charset="0"/>
                          <a:ea typeface="Cambria Math" panose="02040503050406030204" pitchFamily="18" charset="0"/>
                        </a:rPr>
                        <m:t>𝑆𝑔</m:t>
                      </m:r>
                      <m:r>
                        <a:rPr lang="en-US" sz="2500" i="1">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𝑅𝑒𝑣𝑒𝑛𝑢𝑒</m:t>
                      </m:r>
                      <m:r>
                        <a:rPr lang="en-US" sz="2500" b="0" i="1" smtClean="0">
                          <a:solidFill>
                            <a:srgbClr val="21455B"/>
                          </a:solidFill>
                          <a:latin typeface="Cambria Math" panose="02040503050406030204" pitchFamily="18" charset="0"/>
                          <a:ea typeface="Cambria Math" panose="02040503050406030204" pitchFamily="18" charset="0"/>
                        </a:rPr>
                        <m:t> −</m:t>
                      </m:r>
                      <m:r>
                        <a:rPr lang="en-US" sz="2500" b="0" i="1" smtClean="0">
                          <a:solidFill>
                            <a:srgbClr val="21455B"/>
                          </a:solidFill>
                          <a:latin typeface="Cambria Math" panose="02040503050406030204" pitchFamily="18" charset="0"/>
                          <a:ea typeface="Cambria Math" panose="02040503050406030204" pitchFamily="18" charset="0"/>
                        </a:rPr>
                        <m:t>𝐸𝑥𝑝𝑒𝑛𝑑𝑖𝑡𝑢𝑟𝑒</m:t>
                      </m:r>
                    </m:oMath>
                  </m:oMathPara>
                </a14:m>
                <a:endParaRPr lang="en-US" sz="2500" dirty="0">
                  <a:solidFill>
                    <a:srgbClr val="21455B"/>
                  </a:solidFill>
                </a:endParaRPr>
              </a:p>
              <a:p>
                <a:pPr lvl="2" indent="0">
                  <a:buNone/>
                </a:pPr>
                <a:endParaRPr lang="en-US" sz="2500" dirty="0">
                  <a:solidFill>
                    <a:srgbClr val="21455B"/>
                  </a:solidFill>
                </a:endParaRPr>
              </a:p>
              <a:p>
                <a:pPr lvl="2" indent="0">
                  <a:buNone/>
                </a:pPr>
                <a:endParaRPr lang="en-US" sz="2500" dirty="0">
                  <a:solidFill>
                    <a:srgbClr val="21455B"/>
                  </a:solidFill>
                </a:endParaRPr>
              </a:p>
              <a:p>
                <a:pPr lvl="2" indent="0">
                  <a:buNone/>
                </a:pPr>
                <a:endParaRPr lang="en-US" sz="2500" dirty="0">
                  <a:solidFill>
                    <a:srgbClr val="21455B"/>
                  </a:solidFill>
                </a:endParaRPr>
              </a:p>
              <a:p>
                <a:pPr lvl="2" indent="0">
                  <a:buNone/>
                </a:pPr>
                <a:endParaRPr lang="en-US" sz="2500" b="0" dirty="0">
                  <a:solidFill>
                    <a:srgbClr val="21455B"/>
                  </a:solidFill>
                </a:endParaRPr>
              </a:p>
              <a:p>
                <a:pPr lvl="2" indent="0">
                  <a:buNone/>
                </a:pPr>
                <a:endParaRPr lang="en-US" sz="2500" dirty="0">
                  <a:solidFill>
                    <a:srgbClr val="21455B"/>
                  </a:solidFill>
                </a:endParaRPr>
              </a:p>
              <a:p>
                <a:pPr lvl="2" indent="0">
                  <a:buNone/>
                </a:pPr>
                <a:endParaRPr lang="en-US" sz="2500" dirty="0">
                  <a:solidFill>
                    <a:srgbClr val="21455B"/>
                  </a:solidFill>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2"/>
              </p:nvPr>
            </p:nvSpPr>
            <p:spPr>
              <a:xfrm>
                <a:off x="152400" y="926524"/>
                <a:ext cx="8839200" cy="5169476"/>
              </a:xfrm>
              <a:blipFill>
                <a:blip r:embed="rId2"/>
                <a:stretch>
                  <a:fillRect/>
                </a:stretch>
              </a:blipFill>
            </p:spPr>
            <p:txBody>
              <a:bodyPr/>
              <a:lstStyle/>
              <a:p>
                <a:r>
                  <a:rPr lang="en-US">
                    <a:noFill/>
                  </a:rPr>
                  <a:t> </a:t>
                </a:r>
              </a:p>
            </p:txBody>
          </p:sp>
        </mc:Fallback>
      </mc:AlternateContent>
      <p:cxnSp>
        <p:nvCxnSpPr>
          <p:cNvPr id="6" name="Straight Connector 5"/>
          <p:cNvCxnSpPr/>
          <p:nvPr/>
        </p:nvCxnSpPr>
        <p:spPr>
          <a:xfrm>
            <a:off x="0" y="9144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C022964D-F447-423D-B875-ADC24C4EFD4E}" type="slidenum">
              <a:rPr lang="en-US" smtClean="0"/>
              <a:t>33</a:t>
            </a:fld>
            <a:endParaRPr lang="en-US"/>
          </a:p>
        </p:txBody>
      </p:sp>
    </p:spTree>
    <p:extLst>
      <p:ext uri="{BB962C8B-B14F-4D97-AF65-F5344CB8AC3E}">
        <p14:creationId xmlns:p14="http://schemas.microsoft.com/office/powerpoint/2010/main" val="3146186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29308"/>
            <a:ext cx="8496300" cy="80645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Investment demand</a:t>
            </a:r>
          </a:p>
        </p:txBody>
      </p:sp>
      <mc:AlternateContent xmlns:mc="http://schemas.openxmlformats.org/markup-compatibility/2006" xmlns:a14="http://schemas.microsoft.com/office/drawing/2010/main">
        <mc:Choice Requires="a14">
          <p:sp>
            <p:nvSpPr>
              <p:cNvPr id="7" name="Content Placeholder 6"/>
              <p:cNvSpPr>
                <a:spLocks noGrp="1"/>
              </p:cNvSpPr>
              <p:nvPr>
                <p:ph sz="quarter" idx="12"/>
              </p:nvPr>
            </p:nvSpPr>
            <p:spPr>
              <a:xfrm>
                <a:off x="152400" y="1019864"/>
                <a:ext cx="8839200" cy="5410200"/>
              </a:xfrm>
            </p:spPr>
            <p:txBody>
              <a:bodyPr>
                <a:noAutofit/>
              </a:bodyPr>
              <a:lstStyle/>
              <a:p>
                <a:pPr lvl="2" indent="0">
                  <a:buNone/>
                </a:pPr>
                <a:r>
                  <a:rPr lang="en-US" sz="2500" dirty="0">
                    <a:solidFill>
                      <a:srgbClr val="21455B"/>
                    </a:solidFill>
                  </a:rPr>
                  <a:t>In this static model, we need to ensure that the model is consistent with balanced growth. Hence investment is enough to grow the capital stock at the economy’s long-run rate of growth (and assuming there is no depreciation)</a:t>
                </a:r>
              </a:p>
              <a:p>
                <a:pPr lvl="2" indent="0">
                  <a:buNone/>
                </a:pPr>
                <a:endParaRPr lang="en-US" sz="2500" dirty="0">
                  <a:solidFill>
                    <a:srgbClr val="21455B"/>
                  </a:solidFill>
                </a:endParaRPr>
              </a:p>
              <a:p>
                <a:pPr lvl="2" indent="0">
                  <a:buNone/>
                </a:pPr>
                <a14:m>
                  <m:oMathPara xmlns:m="http://schemas.openxmlformats.org/officeDocument/2006/math">
                    <m:oMathParaPr>
                      <m:jc m:val="centerGroup"/>
                    </m:oMathParaPr>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𝑋</m:t>
                      </m:r>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𝑣</m:t>
                          </m:r>
                        </m:e>
                        <m:sub>
                          <m:r>
                            <a:rPr lang="en-US" sz="2500" b="0" i="1" smtClean="0">
                              <a:solidFill>
                                <a:srgbClr val="21455B"/>
                              </a:solidFill>
                              <a:latin typeface="Cambria Math" panose="02040503050406030204" pitchFamily="18" charset="0"/>
                              <a:ea typeface="Cambria Math" panose="02040503050406030204" pitchFamily="18" charset="0"/>
                            </a:rPr>
                            <m:t> </m:t>
                          </m:r>
                        </m:sub>
                      </m:sSub>
                      <m:r>
                        <a:rPr lang="en-US" sz="250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𝑔</m:t>
                      </m:r>
                      <m:r>
                        <a:rPr lang="en-US" sz="2500" i="1">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𝐾𝐾</m:t>
                      </m:r>
                    </m:oMath>
                  </m:oMathPara>
                </a14:m>
                <a:endParaRPr lang="en-US" sz="2500" dirty="0">
                  <a:solidFill>
                    <a:srgbClr val="21455B"/>
                  </a:solidFill>
                </a:endParaRPr>
              </a:p>
              <a:p>
                <a:pPr lvl="2" indent="0">
                  <a:buNone/>
                </a:pPr>
                <a:endParaRPr lang="en-US" sz="2500" i="1" dirty="0">
                  <a:solidFill>
                    <a:srgbClr val="21455B"/>
                  </a:solidFill>
                  <a:latin typeface="Cambria Math" panose="02040503050406030204" pitchFamily="18" charset="0"/>
                  <a:ea typeface="Cambria Math" panose="02040503050406030204" pitchFamily="18" charset="0"/>
                </a:endParaRPr>
              </a:p>
              <a:p>
                <a:pPr lvl="2" indent="0">
                  <a:buNone/>
                </a:pPr>
                <a:r>
                  <a:rPr lang="en-US" sz="2500" dirty="0">
                    <a:solidFill>
                      <a:srgbClr val="21455B"/>
                    </a:solidFill>
                  </a:rPr>
                  <a:t>The pattern of demand for investment goods is fixed. I.e. for every $1 of investment 24 cents is spent on machinery and equipment, while 76 cents is spent on construction</a:t>
                </a:r>
              </a:p>
              <a:p>
                <a:pPr lvl="2" indent="0">
                  <a:buNone/>
                </a:pPr>
                <a:endParaRPr lang="en-US" sz="2500" i="1" dirty="0">
                  <a:solidFill>
                    <a:srgbClr val="21455B"/>
                  </a:solidFill>
                  <a:latin typeface="Cambria Math" panose="02040503050406030204" pitchFamily="18" charset="0"/>
                  <a:ea typeface="Cambria Math" panose="02040503050406030204" pitchFamily="18" charset="0"/>
                </a:endParaRPr>
              </a:p>
              <a:p>
                <a:pPr lvl="2" indent="0">
                  <a:buNone/>
                </a:pPr>
                <a14:m>
                  <m:oMathPara xmlns:m="http://schemas.openxmlformats.org/officeDocument/2006/math">
                    <m:oMathParaPr>
                      <m:jc m:val="centerGroup"/>
                    </m:oMathParaPr>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𝑋</m:t>
                      </m:r>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𝑣</m:t>
                          </m:r>
                        </m:e>
                        <m:sub>
                          <m:r>
                            <a:rPr lang="en-US" sz="2500" i="1">
                              <a:solidFill>
                                <a:srgbClr val="21455B"/>
                              </a:solidFill>
                              <a:latin typeface="Cambria Math" panose="02040503050406030204" pitchFamily="18" charset="0"/>
                              <a:ea typeface="Cambria Math" panose="02040503050406030204" pitchFamily="18" charset="0"/>
                            </a:rPr>
                            <m:t>𝑗</m:t>
                          </m:r>
                        </m:sub>
                      </m:sSub>
                      <m:r>
                        <a:rPr lang="en-US" sz="2500">
                          <a:solidFill>
                            <a:srgbClr val="21455B"/>
                          </a:solidFill>
                          <a:latin typeface="Cambria Math" panose="02040503050406030204" pitchFamily="18" charset="0"/>
                          <a:ea typeface="Cambria Math" panose="02040503050406030204" pitchFamily="18" charset="0"/>
                        </a:rPr>
                        <m:t>=</m:t>
                      </m:r>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𝜆</m:t>
                          </m:r>
                        </m:e>
                        <m:sub>
                          <m:r>
                            <a:rPr lang="en-US" sz="2500" b="0" i="1" smtClean="0">
                              <a:solidFill>
                                <a:srgbClr val="21455B"/>
                              </a:solidFill>
                              <a:latin typeface="Cambria Math" panose="02040503050406030204" pitchFamily="18" charset="0"/>
                              <a:ea typeface="Cambria Math" panose="02040503050406030204" pitchFamily="18" charset="0"/>
                            </a:rPr>
                            <m:t>𝑗</m:t>
                          </m:r>
                        </m:sub>
                      </m:sSub>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𝑋𝑋𝑣</m:t>
                      </m:r>
                    </m:oMath>
                  </m:oMathPara>
                </a14:m>
                <a:endParaRPr lang="en-US" sz="2500" dirty="0">
                  <a:solidFill>
                    <a:srgbClr val="21455B"/>
                  </a:solidFill>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2"/>
              </p:nvPr>
            </p:nvSpPr>
            <p:spPr>
              <a:xfrm>
                <a:off x="152400" y="1019864"/>
                <a:ext cx="8839200" cy="5410200"/>
              </a:xfrm>
              <a:blipFill>
                <a:blip r:embed="rId2"/>
                <a:stretch>
                  <a:fillRect t="-788"/>
                </a:stretch>
              </a:blipFill>
            </p:spPr>
            <p:txBody>
              <a:bodyPr/>
              <a:lstStyle/>
              <a:p>
                <a:r>
                  <a:rPr lang="en-US">
                    <a:noFill/>
                  </a:rPr>
                  <a:t> </a:t>
                </a:r>
              </a:p>
            </p:txBody>
          </p:sp>
        </mc:Fallback>
      </mc:AlternateContent>
      <p:cxnSp>
        <p:nvCxnSpPr>
          <p:cNvPr id="6" name="Straight Connector 5"/>
          <p:cNvCxnSpPr/>
          <p:nvPr/>
        </p:nvCxnSpPr>
        <p:spPr>
          <a:xfrm>
            <a:off x="0" y="9144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C022964D-F447-423D-B875-ADC24C4EFD4E}" type="slidenum">
              <a:rPr lang="en-US" smtClean="0"/>
              <a:t>34</a:t>
            </a:fld>
            <a:endParaRPr lang="en-US"/>
          </a:p>
        </p:txBody>
      </p:sp>
    </p:spTree>
    <p:extLst>
      <p:ext uri="{BB962C8B-B14F-4D97-AF65-F5344CB8AC3E}">
        <p14:creationId xmlns:p14="http://schemas.microsoft.com/office/powerpoint/2010/main" val="3652814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29308"/>
            <a:ext cx="8496300" cy="80645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Rest of the world</a:t>
            </a:r>
          </a:p>
        </p:txBody>
      </p:sp>
      <mc:AlternateContent xmlns:mc="http://schemas.openxmlformats.org/markup-compatibility/2006" xmlns:a14="http://schemas.microsoft.com/office/drawing/2010/main">
        <mc:Choice Requires="a14">
          <p:sp>
            <p:nvSpPr>
              <p:cNvPr id="7" name="Content Placeholder 6"/>
              <p:cNvSpPr>
                <a:spLocks noGrp="1"/>
              </p:cNvSpPr>
              <p:nvPr>
                <p:ph sz="quarter" idx="12"/>
              </p:nvPr>
            </p:nvSpPr>
            <p:spPr>
              <a:xfrm>
                <a:off x="152400" y="1019864"/>
                <a:ext cx="8839200" cy="5410200"/>
              </a:xfrm>
            </p:spPr>
            <p:txBody>
              <a:bodyPr>
                <a:noAutofit/>
              </a:bodyPr>
              <a:lstStyle/>
              <a:p>
                <a:pPr marL="819150" lvl="2" indent="-457200">
                  <a:buFont typeface="Arial" charset="0"/>
                  <a:buChar char="•"/>
                </a:pPr>
                <a:r>
                  <a:rPr lang="en-US" sz="2500" dirty="0">
                    <a:solidFill>
                      <a:srgbClr val="21455B"/>
                    </a:solidFill>
                  </a:rPr>
                  <a:t>Demands (exports) and supplies (imports) goods and services </a:t>
                </a:r>
              </a:p>
              <a:p>
                <a:pPr marL="819150" lvl="2" indent="-457200">
                  <a:buFont typeface="Arial" charset="0"/>
                  <a:buChar char="•"/>
                </a:pPr>
                <a:r>
                  <a:rPr lang="en-US" sz="2500" dirty="0">
                    <a:solidFill>
                      <a:srgbClr val="21455B"/>
                    </a:solidFill>
                  </a:rPr>
                  <a:t>Small countries take world export and import prices as given</a:t>
                </a:r>
              </a:p>
              <a:p>
                <a:pPr marL="819150" lvl="2" indent="-457200">
                  <a:buFont typeface="Arial" charset="0"/>
                  <a:buChar char="•"/>
                </a:pPr>
                <a:r>
                  <a:rPr lang="en-US" sz="2500" dirty="0">
                    <a:solidFill>
                      <a:srgbClr val="21455B"/>
                    </a:solidFill>
                  </a:rPr>
                  <a:t>Provides funds to finance domestic investment</a:t>
                </a:r>
              </a:p>
              <a:p>
                <a:pPr marL="819150" lvl="2" indent="-457200">
                  <a:buFont typeface="Arial" charset="0"/>
                  <a:buChar char="•"/>
                </a:pPr>
                <a:endParaRPr lang="en-US" sz="2500" dirty="0">
                  <a:solidFill>
                    <a:srgbClr val="21455B"/>
                  </a:solidFill>
                </a:endParaRPr>
              </a:p>
              <a:p>
                <a:pPr lvl="2" indent="0">
                  <a:buNone/>
                </a:pPr>
                <a14:m>
                  <m:oMathPara xmlns:m="http://schemas.openxmlformats.org/officeDocument/2006/math">
                    <m:oMathParaPr>
                      <m:jc m:val="centerGroup"/>
                    </m:oMathParaPr>
                    <m:oMath xmlns:m="http://schemas.openxmlformats.org/officeDocument/2006/math">
                      <m:r>
                        <a:rPr lang="en-US" sz="2500" b="0" i="1" smtClean="0">
                          <a:solidFill>
                            <a:srgbClr val="21455B"/>
                          </a:solidFill>
                          <a:latin typeface="Cambria Math" panose="02040503050406030204" pitchFamily="18" charset="0"/>
                        </a:rPr>
                        <m:t>𝑝</m:t>
                      </m:r>
                      <m:sSub>
                        <m:sSubPr>
                          <m:ctrlPr>
                            <a:rPr lang="en-US" sz="2500" b="0" i="1" smtClean="0">
                              <a:solidFill>
                                <a:srgbClr val="21455B"/>
                              </a:solidFill>
                              <a:latin typeface="Cambria Math" panose="02040503050406030204" pitchFamily="18" charset="0"/>
                            </a:rPr>
                          </m:ctrlPr>
                        </m:sSubPr>
                        <m:e>
                          <m:r>
                            <a:rPr lang="en-US" sz="2500" b="0" i="1" smtClean="0">
                              <a:solidFill>
                                <a:srgbClr val="21455B"/>
                              </a:solidFill>
                              <a:latin typeface="Cambria Math" panose="02040503050406030204" pitchFamily="18" charset="0"/>
                            </a:rPr>
                            <m:t>𝑒</m:t>
                          </m:r>
                        </m:e>
                        <m:sub>
                          <m:r>
                            <a:rPr lang="en-US" sz="2500" b="0" i="1" smtClean="0">
                              <a:solidFill>
                                <a:srgbClr val="21455B"/>
                              </a:solidFill>
                              <a:latin typeface="Cambria Math" panose="02040503050406030204" pitchFamily="18" charset="0"/>
                            </a:rPr>
                            <m:t>𝑖</m:t>
                          </m:r>
                        </m:sub>
                      </m:sSub>
                      <m:r>
                        <a:rPr lang="en-US" sz="2500" b="0" i="1" smtClean="0">
                          <a:solidFill>
                            <a:srgbClr val="21455B"/>
                          </a:solidFill>
                          <a:latin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𝜀</m:t>
                      </m:r>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𝑝𝑊</m:t>
                      </m:r>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𝑒</m:t>
                          </m:r>
                        </m:e>
                        <m:sub>
                          <m:r>
                            <a:rPr lang="en-US" sz="2500" b="0" i="1" smtClean="0">
                              <a:solidFill>
                                <a:srgbClr val="21455B"/>
                              </a:solidFill>
                              <a:latin typeface="Cambria Math" panose="02040503050406030204" pitchFamily="18" charset="0"/>
                              <a:ea typeface="Cambria Math" panose="02040503050406030204" pitchFamily="18" charset="0"/>
                            </a:rPr>
                            <m:t>𝑖</m:t>
                          </m:r>
                        </m:sub>
                      </m:sSub>
                    </m:oMath>
                  </m:oMathPara>
                </a14:m>
                <a:endParaRPr lang="en-US" sz="2500" dirty="0">
                  <a:solidFill>
                    <a:srgbClr val="21455B"/>
                  </a:solidFill>
                </a:endParaRPr>
              </a:p>
              <a:p>
                <a:pPr lvl="2" indent="0">
                  <a:buNone/>
                </a:pPr>
                <a14:m>
                  <m:oMathPara xmlns:m="http://schemas.openxmlformats.org/officeDocument/2006/math">
                    <m:oMathParaPr>
                      <m:jc m:val="centerGroup"/>
                    </m:oMathParaPr>
                    <m:oMath xmlns:m="http://schemas.openxmlformats.org/officeDocument/2006/math">
                      <m:r>
                        <a:rPr lang="en-US" sz="2500" i="1">
                          <a:solidFill>
                            <a:srgbClr val="21455B"/>
                          </a:solidFill>
                          <a:latin typeface="Cambria Math" panose="02040503050406030204" pitchFamily="18" charset="0"/>
                        </a:rPr>
                        <m:t>𝑝</m:t>
                      </m:r>
                      <m:sSub>
                        <m:sSubPr>
                          <m:ctrlPr>
                            <a:rPr lang="en-US" sz="2500" i="1">
                              <a:solidFill>
                                <a:srgbClr val="21455B"/>
                              </a:solidFill>
                              <a:latin typeface="Cambria Math" panose="02040503050406030204" pitchFamily="18" charset="0"/>
                            </a:rPr>
                          </m:ctrlPr>
                        </m:sSubPr>
                        <m:e>
                          <m:r>
                            <a:rPr lang="en-US" sz="2500" b="0" i="1" smtClean="0">
                              <a:solidFill>
                                <a:srgbClr val="21455B"/>
                              </a:solidFill>
                              <a:latin typeface="Cambria Math" panose="02040503050406030204" pitchFamily="18" charset="0"/>
                            </a:rPr>
                            <m:t>𝑚</m:t>
                          </m:r>
                        </m:e>
                        <m:sub>
                          <m:r>
                            <a:rPr lang="en-US" sz="2500" i="1">
                              <a:solidFill>
                                <a:srgbClr val="21455B"/>
                              </a:solidFill>
                              <a:latin typeface="Cambria Math" panose="02040503050406030204" pitchFamily="18" charset="0"/>
                            </a:rPr>
                            <m:t>𝑖</m:t>
                          </m:r>
                        </m:sub>
                      </m:sSub>
                      <m:r>
                        <a:rPr lang="en-US" sz="2500" i="1">
                          <a:solidFill>
                            <a:srgbClr val="21455B"/>
                          </a:solidFill>
                          <a:latin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𝜀</m:t>
                      </m:r>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𝑝𝑊</m:t>
                      </m:r>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𝑚</m:t>
                          </m:r>
                        </m:e>
                        <m:sub>
                          <m:r>
                            <a:rPr lang="en-US" sz="2500" i="1">
                              <a:solidFill>
                                <a:srgbClr val="21455B"/>
                              </a:solidFill>
                              <a:latin typeface="Cambria Math" panose="02040503050406030204" pitchFamily="18" charset="0"/>
                              <a:ea typeface="Cambria Math" panose="02040503050406030204" pitchFamily="18" charset="0"/>
                            </a:rPr>
                            <m:t>𝑖</m:t>
                          </m:r>
                        </m:sub>
                      </m:sSub>
                    </m:oMath>
                  </m:oMathPara>
                </a14:m>
                <a:endParaRPr lang="en-US" sz="2500" dirty="0">
                  <a:solidFill>
                    <a:srgbClr val="21455B"/>
                  </a:solidFill>
                </a:endParaRPr>
              </a:p>
              <a:p>
                <a:pPr lvl="2" indent="0">
                  <a:buNone/>
                </a:pPr>
                <a:endParaRPr lang="en-US" sz="2500" dirty="0">
                  <a:solidFill>
                    <a:srgbClr val="21455B"/>
                  </a:solidFill>
                </a:endParaRPr>
              </a:p>
              <a:p>
                <a:pPr lvl="2" indent="0">
                  <a:buNone/>
                </a:pPr>
                <a14:m>
                  <m:oMath xmlns:m="http://schemas.openxmlformats.org/officeDocument/2006/math">
                    <m:r>
                      <a:rPr lang="en-US" sz="2500" i="1">
                        <a:solidFill>
                          <a:srgbClr val="21455B"/>
                        </a:solidFill>
                        <a:latin typeface="Cambria Math" panose="02040503050406030204" pitchFamily="18" charset="0"/>
                      </a:rPr>
                      <m:t>𝑝</m:t>
                    </m:r>
                    <m:sSub>
                      <m:sSubPr>
                        <m:ctrlPr>
                          <a:rPr lang="en-US" sz="2500" i="1">
                            <a:solidFill>
                              <a:srgbClr val="21455B"/>
                            </a:solidFill>
                            <a:latin typeface="Cambria Math" panose="02040503050406030204" pitchFamily="18" charset="0"/>
                          </a:rPr>
                        </m:ctrlPr>
                      </m:sSubPr>
                      <m:e>
                        <m:r>
                          <a:rPr lang="en-US" sz="2500" i="1">
                            <a:solidFill>
                              <a:srgbClr val="21455B"/>
                            </a:solidFill>
                            <a:latin typeface="Cambria Math" panose="02040503050406030204" pitchFamily="18" charset="0"/>
                          </a:rPr>
                          <m:t>𝑒</m:t>
                        </m:r>
                      </m:e>
                      <m:sub>
                        <m:r>
                          <a:rPr lang="en-US" sz="2500" i="1">
                            <a:solidFill>
                              <a:srgbClr val="21455B"/>
                            </a:solidFill>
                            <a:latin typeface="Cambria Math" panose="02040503050406030204" pitchFamily="18" charset="0"/>
                          </a:rPr>
                          <m:t>𝑖</m:t>
                        </m:r>
                      </m:sub>
                    </m:sSub>
                  </m:oMath>
                </a14:m>
                <a:r>
                  <a:rPr lang="en-US" sz="2500" dirty="0">
                    <a:solidFill>
                      <a:srgbClr val="21455B"/>
                    </a:solidFill>
                  </a:rPr>
                  <a:t> is price of commodity </a:t>
                </a:r>
                <a14:m>
                  <m:oMath xmlns:m="http://schemas.openxmlformats.org/officeDocument/2006/math">
                    <m:r>
                      <a:rPr lang="en-US" sz="2500" b="0" i="1" smtClean="0">
                        <a:solidFill>
                          <a:srgbClr val="21455B"/>
                        </a:solidFill>
                        <a:latin typeface="Cambria Math" panose="02040503050406030204" pitchFamily="18" charset="0"/>
                      </a:rPr>
                      <m:t>𝑖</m:t>
                    </m:r>
                  </m:oMath>
                </a14:m>
                <a:r>
                  <a:rPr lang="en-US" sz="2500" dirty="0">
                    <a:solidFill>
                      <a:srgbClr val="21455B"/>
                    </a:solidFill>
                  </a:rPr>
                  <a:t> exports in domestic currency</a:t>
                </a:r>
              </a:p>
              <a:p>
                <a:pPr lvl="2" indent="0">
                  <a:buNone/>
                </a:pPr>
                <a14:m>
                  <m:oMath xmlns:m="http://schemas.openxmlformats.org/officeDocument/2006/math">
                    <m:r>
                      <a:rPr lang="en-US" sz="2500" i="1">
                        <a:solidFill>
                          <a:srgbClr val="21455B"/>
                        </a:solidFill>
                        <a:latin typeface="Cambria Math" panose="02040503050406030204" pitchFamily="18" charset="0"/>
                      </a:rPr>
                      <m:t>𝑝</m:t>
                    </m:r>
                    <m:sSub>
                      <m:sSubPr>
                        <m:ctrlPr>
                          <a:rPr lang="en-US" sz="2500" i="1">
                            <a:solidFill>
                              <a:srgbClr val="21455B"/>
                            </a:solidFill>
                            <a:latin typeface="Cambria Math" panose="02040503050406030204" pitchFamily="18" charset="0"/>
                          </a:rPr>
                        </m:ctrlPr>
                      </m:sSubPr>
                      <m:e>
                        <m:r>
                          <a:rPr lang="en-US" sz="2500" b="0" i="1" smtClean="0">
                            <a:solidFill>
                              <a:srgbClr val="21455B"/>
                            </a:solidFill>
                            <a:latin typeface="Cambria Math" panose="02040503050406030204" pitchFamily="18" charset="0"/>
                          </a:rPr>
                          <m:t>𝑚</m:t>
                        </m:r>
                      </m:e>
                      <m:sub>
                        <m:r>
                          <a:rPr lang="en-US" sz="2500" i="1">
                            <a:solidFill>
                              <a:srgbClr val="21455B"/>
                            </a:solidFill>
                            <a:latin typeface="Cambria Math" panose="02040503050406030204" pitchFamily="18" charset="0"/>
                          </a:rPr>
                          <m:t>𝑖</m:t>
                        </m:r>
                      </m:sub>
                    </m:sSub>
                  </m:oMath>
                </a14:m>
                <a:r>
                  <a:rPr lang="en-US" sz="2500" dirty="0">
                    <a:solidFill>
                      <a:srgbClr val="21455B"/>
                    </a:solidFill>
                  </a:rPr>
                  <a:t> is price of commodity </a:t>
                </a:r>
                <a14:m>
                  <m:oMath xmlns:m="http://schemas.openxmlformats.org/officeDocument/2006/math">
                    <m:r>
                      <a:rPr lang="en-US" sz="2500" i="1">
                        <a:solidFill>
                          <a:srgbClr val="21455B"/>
                        </a:solidFill>
                        <a:latin typeface="Cambria Math" panose="02040503050406030204" pitchFamily="18" charset="0"/>
                      </a:rPr>
                      <m:t>𝑖</m:t>
                    </m:r>
                  </m:oMath>
                </a14:m>
                <a:r>
                  <a:rPr lang="en-US" sz="2500" dirty="0">
                    <a:solidFill>
                      <a:srgbClr val="21455B"/>
                    </a:solidFill>
                  </a:rPr>
                  <a:t> imports in domestic currency</a:t>
                </a:r>
              </a:p>
              <a:p>
                <a:pPr lvl="2" indent="0">
                  <a:buNone/>
                </a:pPr>
                <a14:m>
                  <m:oMath xmlns:m="http://schemas.openxmlformats.org/officeDocument/2006/math">
                    <m:r>
                      <a:rPr lang="en-US" sz="2500" i="1">
                        <a:solidFill>
                          <a:srgbClr val="21455B"/>
                        </a:solidFill>
                        <a:latin typeface="Cambria Math" panose="02040503050406030204" pitchFamily="18" charset="0"/>
                      </a:rPr>
                      <m:t>𝑝</m:t>
                    </m:r>
                    <m:r>
                      <a:rPr lang="en-US" sz="2500" b="0" i="1" smtClean="0">
                        <a:solidFill>
                          <a:srgbClr val="21455B"/>
                        </a:solidFill>
                        <a:latin typeface="Cambria Math" panose="02040503050406030204" pitchFamily="18" charset="0"/>
                      </a:rPr>
                      <m:t>𝑊</m:t>
                    </m:r>
                    <m:sSub>
                      <m:sSubPr>
                        <m:ctrlPr>
                          <a:rPr lang="en-US" sz="2500" i="1">
                            <a:solidFill>
                              <a:srgbClr val="21455B"/>
                            </a:solidFill>
                            <a:latin typeface="Cambria Math" panose="02040503050406030204" pitchFamily="18" charset="0"/>
                          </a:rPr>
                        </m:ctrlPr>
                      </m:sSubPr>
                      <m:e>
                        <m:r>
                          <a:rPr lang="en-US" sz="2500" i="1">
                            <a:solidFill>
                              <a:srgbClr val="21455B"/>
                            </a:solidFill>
                            <a:latin typeface="Cambria Math" panose="02040503050406030204" pitchFamily="18" charset="0"/>
                          </a:rPr>
                          <m:t>𝑒</m:t>
                        </m:r>
                      </m:e>
                      <m:sub>
                        <m:r>
                          <a:rPr lang="en-US" sz="2500" i="1">
                            <a:solidFill>
                              <a:srgbClr val="21455B"/>
                            </a:solidFill>
                            <a:latin typeface="Cambria Math" panose="02040503050406030204" pitchFamily="18" charset="0"/>
                          </a:rPr>
                          <m:t>𝑖</m:t>
                        </m:r>
                      </m:sub>
                    </m:sSub>
                  </m:oMath>
                </a14:m>
                <a:r>
                  <a:rPr lang="en-US" sz="2500" dirty="0">
                    <a:solidFill>
                      <a:srgbClr val="21455B"/>
                    </a:solidFill>
                  </a:rPr>
                  <a:t> is the world price of commodity </a:t>
                </a:r>
                <a14:m>
                  <m:oMath xmlns:m="http://schemas.openxmlformats.org/officeDocument/2006/math">
                    <m:r>
                      <a:rPr lang="en-US" sz="2500" i="1">
                        <a:solidFill>
                          <a:srgbClr val="21455B"/>
                        </a:solidFill>
                        <a:latin typeface="Cambria Math" panose="02040503050406030204" pitchFamily="18" charset="0"/>
                      </a:rPr>
                      <m:t>𝑖</m:t>
                    </m:r>
                  </m:oMath>
                </a14:m>
                <a:r>
                  <a:rPr lang="en-US" sz="2500" dirty="0">
                    <a:solidFill>
                      <a:srgbClr val="21455B"/>
                    </a:solidFill>
                  </a:rPr>
                  <a:t> in foreign currency</a:t>
                </a:r>
              </a:p>
              <a:p>
                <a:pPr lvl="2" indent="0">
                  <a:buNone/>
                </a:pPr>
                <a14:m>
                  <m:oMath xmlns:m="http://schemas.openxmlformats.org/officeDocument/2006/math">
                    <m:r>
                      <a:rPr lang="en-US" sz="2500" i="1">
                        <a:solidFill>
                          <a:srgbClr val="21455B"/>
                        </a:solidFill>
                        <a:latin typeface="Cambria Math" panose="02040503050406030204" pitchFamily="18" charset="0"/>
                      </a:rPr>
                      <m:t>𝑝</m:t>
                    </m:r>
                    <m:r>
                      <a:rPr lang="en-US" sz="2500" b="0" i="1" smtClean="0">
                        <a:solidFill>
                          <a:srgbClr val="21455B"/>
                        </a:solidFill>
                        <a:latin typeface="Cambria Math" panose="02040503050406030204" pitchFamily="18" charset="0"/>
                      </a:rPr>
                      <m:t>𝑊</m:t>
                    </m:r>
                    <m:sSub>
                      <m:sSubPr>
                        <m:ctrlPr>
                          <a:rPr lang="en-US" sz="2500" i="1">
                            <a:solidFill>
                              <a:srgbClr val="21455B"/>
                            </a:solidFill>
                            <a:latin typeface="Cambria Math" panose="02040503050406030204" pitchFamily="18" charset="0"/>
                          </a:rPr>
                        </m:ctrlPr>
                      </m:sSubPr>
                      <m:e>
                        <m:r>
                          <a:rPr lang="en-US" sz="2500" b="0" i="1" smtClean="0">
                            <a:solidFill>
                              <a:srgbClr val="21455B"/>
                            </a:solidFill>
                            <a:latin typeface="Cambria Math" panose="02040503050406030204" pitchFamily="18" charset="0"/>
                          </a:rPr>
                          <m:t>𝑚</m:t>
                        </m:r>
                      </m:e>
                      <m:sub>
                        <m:r>
                          <a:rPr lang="en-US" sz="2500" i="1">
                            <a:solidFill>
                              <a:srgbClr val="21455B"/>
                            </a:solidFill>
                            <a:latin typeface="Cambria Math" panose="02040503050406030204" pitchFamily="18" charset="0"/>
                          </a:rPr>
                          <m:t>𝑖</m:t>
                        </m:r>
                      </m:sub>
                    </m:sSub>
                  </m:oMath>
                </a14:m>
                <a:r>
                  <a:rPr lang="en-US" sz="2500" dirty="0">
                    <a:solidFill>
                      <a:srgbClr val="21455B"/>
                    </a:solidFill>
                  </a:rPr>
                  <a:t> is the world price of commodity </a:t>
                </a:r>
                <a14:m>
                  <m:oMath xmlns:m="http://schemas.openxmlformats.org/officeDocument/2006/math">
                    <m:r>
                      <a:rPr lang="en-US" sz="2500" i="1">
                        <a:solidFill>
                          <a:srgbClr val="21455B"/>
                        </a:solidFill>
                        <a:latin typeface="Cambria Math" panose="02040503050406030204" pitchFamily="18" charset="0"/>
                      </a:rPr>
                      <m:t>𝑖</m:t>
                    </m:r>
                  </m:oMath>
                </a14:m>
                <a:r>
                  <a:rPr lang="en-US" sz="2500" dirty="0">
                    <a:solidFill>
                      <a:srgbClr val="21455B"/>
                    </a:solidFill>
                  </a:rPr>
                  <a:t> in foreign currency</a:t>
                </a:r>
              </a:p>
              <a:p>
                <a:pPr lvl="2" indent="0">
                  <a:buNone/>
                </a:pPr>
                <a14:m>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𝜀</m:t>
                    </m:r>
                  </m:oMath>
                </a14:m>
                <a:r>
                  <a:rPr lang="en-US" sz="2500" dirty="0">
                    <a:solidFill>
                      <a:srgbClr val="21455B"/>
                    </a:solidFill>
                  </a:rPr>
                  <a:t> is the exchange rate</a:t>
                </a:r>
              </a:p>
              <a:p>
                <a:pPr lvl="2" indent="0">
                  <a:buNone/>
                </a:pPr>
                <a:endParaRPr lang="en-US" sz="2500" dirty="0">
                  <a:solidFill>
                    <a:srgbClr val="21455B"/>
                  </a:solidFill>
                </a:endParaRPr>
              </a:p>
              <a:p>
                <a:pPr lvl="2" indent="0">
                  <a:buNone/>
                </a:pPr>
                <a:endParaRPr lang="en-US" sz="2500" dirty="0">
                  <a:solidFill>
                    <a:srgbClr val="21455B"/>
                  </a:solidFill>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2"/>
              </p:nvPr>
            </p:nvSpPr>
            <p:spPr>
              <a:xfrm>
                <a:off x="152400" y="1019864"/>
                <a:ext cx="8839200" cy="5410200"/>
              </a:xfrm>
              <a:blipFill>
                <a:blip r:embed="rId2"/>
                <a:stretch>
                  <a:fillRect t="-788" r="-207" b="-8559"/>
                </a:stretch>
              </a:blipFill>
            </p:spPr>
            <p:txBody>
              <a:bodyPr/>
              <a:lstStyle/>
              <a:p>
                <a:r>
                  <a:rPr lang="en-US">
                    <a:noFill/>
                  </a:rPr>
                  <a:t> </a:t>
                </a:r>
              </a:p>
            </p:txBody>
          </p:sp>
        </mc:Fallback>
      </mc:AlternateContent>
      <p:cxnSp>
        <p:nvCxnSpPr>
          <p:cNvPr id="6" name="Straight Connector 5"/>
          <p:cNvCxnSpPr/>
          <p:nvPr/>
        </p:nvCxnSpPr>
        <p:spPr>
          <a:xfrm>
            <a:off x="0" y="9144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C022964D-F447-423D-B875-ADC24C4EFD4E}" type="slidenum">
              <a:rPr lang="en-US" smtClean="0"/>
              <a:t>35</a:t>
            </a:fld>
            <a:endParaRPr lang="en-US"/>
          </a:p>
        </p:txBody>
      </p:sp>
    </p:spTree>
    <p:extLst>
      <p:ext uri="{BB962C8B-B14F-4D97-AF65-F5344CB8AC3E}">
        <p14:creationId xmlns:p14="http://schemas.microsoft.com/office/powerpoint/2010/main" val="3085241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184150"/>
            <a:ext cx="8496300" cy="806450"/>
          </a:xfrm>
        </p:spPr>
        <p:txBody>
          <a:bodyPr>
            <a:normAutofit/>
          </a:bodyPr>
          <a:lstStyle/>
          <a:p>
            <a:r>
              <a:rPr lang="en-US" sz="3600">
                <a:solidFill>
                  <a:srgbClr val="DE6E4B"/>
                </a:solidFill>
                <a:latin typeface="Tahoma" panose="020B0604030504040204" pitchFamily="34" charset="0"/>
                <a:ea typeface="Tahoma" panose="020B0604030504040204" pitchFamily="34" charset="0"/>
                <a:cs typeface="Tahoma" panose="020B0604030504040204" pitchFamily="34" charset="0"/>
              </a:rPr>
              <a:t>Market clearing</a:t>
            </a:r>
            <a:endPar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7" name="Content Placeholder 6"/>
              <p:cNvSpPr>
                <a:spLocks noGrp="1"/>
              </p:cNvSpPr>
              <p:nvPr>
                <p:ph sz="quarter" idx="12"/>
              </p:nvPr>
            </p:nvSpPr>
            <p:spPr>
              <a:xfrm>
                <a:off x="323850" y="1295400"/>
                <a:ext cx="8496300" cy="4800600"/>
              </a:xfrm>
            </p:spPr>
            <p:txBody>
              <a:bodyPr>
                <a:noAutofit/>
              </a:bodyPr>
              <a:lstStyle/>
              <a:p>
                <a:pPr lvl="2" indent="0">
                  <a:buNone/>
                </a:pPr>
                <a:r>
                  <a:rPr lang="en-US" sz="2500" dirty="0">
                    <a:solidFill>
                      <a:srgbClr val="21455B"/>
                    </a:solidFill>
                  </a:rPr>
                  <a:t>Prices adjust instantaneously to clear markets</a:t>
                </a:r>
              </a:p>
              <a:p>
                <a:pPr lvl="2" indent="0">
                  <a:buNone/>
                </a:pPr>
                <a:endParaRPr lang="en-US" sz="2500" dirty="0">
                  <a:solidFill>
                    <a:srgbClr val="21455B"/>
                  </a:solidFill>
                </a:endParaRPr>
              </a:p>
              <a:p>
                <a:pPr lvl="2" indent="0">
                  <a:buNone/>
                </a:pPr>
                <a:r>
                  <a:rPr lang="en-US" sz="2500" dirty="0">
                    <a:solidFill>
                      <a:srgbClr val="21455B"/>
                    </a:solidFill>
                  </a:rPr>
                  <a:t>Goods market clearing for each commodity </a:t>
                </a:r>
                <a14:m>
                  <m:oMath xmlns:m="http://schemas.openxmlformats.org/officeDocument/2006/math">
                    <m:r>
                      <a:rPr lang="en-US" sz="2500" b="0" i="1" smtClean="0">
                        <a:solidFill>
                          <a:srgbClr val="21455B"/>
                        </a:solidFill>
                        <a:latin typeface="Cambria Math" panose="02040503050406030204" pitchFamily="18" charset="0"/>
                      </a:rPr>
                      <m:t>𝑖</m:t>
                    </m:r>
                  </m:oMath>
                </a14:m>
                <a:endParaRPr lang="en-US" sz="2500" i="1" dirty="0">
                  <a:solidFill>
                    <a:srgbClr val="21455B"/>
                  </a:solidFill>
                  <a:latin typeface="Cambria Math" panose="02040503050406030204" pitchFamily="18" charset="0"/>
                </a:endParaRPr>
              </a:p>
              <a:p>
                <a:pPr lvl="2" indent="0">
                  <a:buNone/>
                </a:pPr>
                <a14:m>
                  <m:oMathPara xmlns:m="http://schemas.openxmlformats.org/officeDocument/2006/math">
                    <m:oMathParaPr>
                      <m:jc m:val="centerGroup"/>
                    </m:oMathParaPr>
                    <m:oMath xmlns:m="http://schemas.openxmlformats.org/officeDocument/2006/math">
                      <m:sSub>
                        <m:sSubPr>
                          <m:ctrlPr>
                            <a:rPr lang="en-US" sz="2500" b="0" i="1" smtClean="0">
                              <a:solidFill>
                                <a:srgbClr val="21455B"/>
                              </a:solidFill>
                              <a:latin typeface="Cambria Math" panose="02040503050406030204" pitchFamily="18" charset="0"/>
                            </a:rPr>
                          </m:ctrlPr>
                        </m:sSubPr>
                        <m:e>
                          <m:r>
                            <a:rPr lang="en-US" sz="2500" b="0" i="1" smtClean="0">
                              <a:solidFill>
                                <a:srgbClr val="21455B"/>
                              </a:solidFill>
                              <a:latin typeface="Cambria Math" panose="02040503050406030204" pitchFamily="18" charset="0"/>
                            </a:rPr>
                            <m:t>𝑄</m:t>
                          </m:r>
                        </m:e>
                        <m:sub>
                          <m:r>
                            <a:rPr lang="en-US" sz="2500" b="0" i="1" smtClean="0">
                              <a:solidFill>
                                <a:srgbClr val="21455B"/>
                              </a:solidFill>
                              <a:latin typeface="Cambria Math" panose="02040503050406030204" pitchFamily="18" charset="0"/>
                            </a:rPr>
                            <m:t>𝑖</m:t>
                          </m:r>
                        </m:sub>
                      </m:sSub>
                      <m:r>
                        <a:rPr lang="en-US" sz="2500" b="0" i="1" smtClean="0">
                          <a:solidFill>
                            <a:srgbClr val="21455B"/>
                          </a:solidFill>
                          <a:latin typeface="Cambria Math" panose="02040503050406030204" pitchFamily="18" charset="0"/>
                        </a:rPr>
                        <m:t>=</m:t>
                      </m:r>
                      <m:r>
                        <a:rPr lang="en-US" sz="2500" b="0" i="1" smtClean="0">
                          <a:solidFill>
                            <a:srgbClr val="21455B"/>
                          </a:solidFill>
                          <a:latin typeface="Cambria Math" panose="02040503050406030204" pitchFamily="18" charset="0"/>
                        </a:rPr>
                        <m:t>𝑋</m:t>
                      </m:r>
                      <m:sSub>
                        <m:sSubPr>
                          <m:ctrlPr>
                            <a:rPr lang="en-US" sz="2500" b="0" i="1" smtClean="0">
                              <a:solidFill>
                                <a:srgbClr val="21455B"/>
                              </a:solidFill>
                              <a:latin typeface="Cambria Math" panose="02040503050406030204" pitchFamily="18" charset="0"/>
                            </a:rPr>
                          </m:ctrlPr>
                        </m:sSubPr>
                        <m:e>
                          <m:r>
                            <a:rPr lang="en-US" sz="2500" b="0" i="1" smtClean="0">
                              <a:solidFill>
                                <a:srgbClr val="21455B"/>
                              </a:solidFill>
                              <a:latin typeface="Cambria Math" panose="02040503050406030204" pitchFamily="18" charset="0"/>
                            </a:rPr>
                            <m:t>𝑝</m:t>
                          </m:r>
                        </m:e>
                        <m:sub>
                          <m:r>
                            <a:rPr lang="en-US" sz="2500" b="0" i="1" smtClean="0">
                              <a:solidFill>
                                <a:srgbClr val="21455B"/>
                              </a:solidFill>
                              <a:latin typeface="Cambria Math" panose="02040503050406030204" pitchFamily="18" charset="0"/>
                            </a:rPr>
                            <m:t>𝑖</m:t>
                          </m:r>
                        </m:sub>
                      </m:sSub>
                      <m:r>
                        <a:rPr lang="en-US" sz="2500" b="0" i="1" smtClean="0">
                          <a:solidFill>
                            <a:srgbClr val="21455B"/>
                          </a:solidFill>
                          <a:latin typeface="Cambria Math" panose="02040503050406030204" pitchFamily="18" charset="0"/>
                        </a:rPr>
                        <m:t>+</m:t>
                      </m:r>
                      <m:r>
                        <a:rPr lang="en-US" sz="2500" b="0" i="1" smtClean="0">
                          <a:solidFill>
                            <a:srgbClr val="21455B"/>
                          </a:solidFill>
                          <a:latin typeface="Cambria Math" panose="02040503050406030204" pitchFamily="18" charset="0"/>
                        </a:rPr>
                        <m:t>𝑋</m:t>
                      </m:r>
                      <m:sSub>
                        <m:sSubPr>
                          <m:ctrlPr>
                            <a:rPr lang="en-US" sz="2500" b="0" i="1" smtClean="0">
                              <a:solidFill>
                                <a:srgbClr val="21455B"/>
                              </a:solidFill>
                              <a:latin typeface="Cambria Math" panose="02040503050406030204" pitchFamily="18" charset="0"/>
                            </a:rPr>
                          </m:ctrlPr>
                        </m:sSubPr>
                        <m:e>
                          <m:r>
                            <a:rPr lang="en-US" sz="2500" b="0" i="1" smtClean="0">
                              <a:solidFill>
                                <a:srgbClr val="21455B"/>
                              </a:solidFill>
                              <a:latin typeface="Cambria Math" panose="02040503050406030204" pitchFamily="18" charset="0"/>
                            </a:rPr>
                            <m:t>𝑔</m:t>
                          </m:r>
                        </m:e>
                        <m:sub>
                          <m:r>
                            <a:rPr lang="en-US" sz="2500" b="0" i="1" smtClean="0">
                              <a:solidFill>
                                <a:srgbClr val="21455B"/>
                              </a:solidFill>
                              <a:latin typeface="Cambria Math" panose="02040503050406030204" pitchFamily="18" charset="0"/>
                            </a:rPr>
                            <m:t>𝑖</m:t>
                          </m:r>
                        </m:sub>
                      </m:sSub>
                      <m:r>
                        <a:rPr lang="en-US" sz="2500" b="0" i="1" smtClean="0">
                          <a:solidFill>
                            <a:srgbClr val="21455B"/>
                          </a:solidFill>
                          <a:latin typeface="Cambria Math" panose="02040503050406030204" pitchFamily="18" charset="0"/>
                        </a:rPr>
                        <m:t>+</m:t>
                      </m:r>
                      <m:r>
                        <a:rPr lang="en-US" sz="2500" b="0" i="1" smtClean="0">
                          <a:solidFill>
                            <a:srgbClr val="21455B"/>
                          </a:solidFill>
                          <a:latin typeface="Cambria Math" panose="02040503050406030204" pitchFamily="18" charset="0"/>
                        </a:rPr>
                        <m:t>𝑋</m:t>
                      </m:r>
                      <m:sSub>
                        <m:sSubPr>
                          <m:ctrlPr>
                            <a:rPr lang="en-US" sz="2500" b="0" i="1" smtClean="0">
                              <a:solidFill>
                                <a:srgbClr val="21455B"/>
                              </a:solidFill>
                              <a:latin typeface="Cambria Math" panose="02040503050406030204" pitchFamily="18" charset="0"/>
                            </a:rPr>
                          </m:ctrlPr>
                        </m:sSubPr>
                        <m:e>
                          <m:r>
                            <a:rPr lang="en-US" sz="2500" b="0" i="1" smtClean="0">
                              <a:solidFill>
                                <a:srgbClr val="21455B"/>
                              </a:solidFill>
                              <a:latin typeface="Cambria Math" panose="02040503050406030204" pitchFamily="18" charset="0"/>
                            </a:rPr>
                            <m:t>𝑣</m:t>
                          </m:r>
                        </m:e>
                        <m:sub>
                          <m:r>
                            <a:rPr lang="en-US" sz="2500" b="0" i="1" smtClean="0">
                              <a:solidFill>
                                <a:srgbClr val="21455B"/>
                              </a:solidFill>
                              <a:latin typeface="Cambria Math" panose="02040503050406030204" pitchFamily="18" charset="0"/>
                            </a:rPr>
                            <m:t>𝑖</m:t>
                          </m:r>
                        </m:sub>
                      </m:sSub>
                      <m:r>
                        <a:rPr lang="en-US" sz="2500" b="0" i="1" smtClean="0">
                          <a:solidFill>
                            <a:srgbClr val="21455B"/>
                          </a:solidFill>
                          <a:latin typeface="Cambria Math" panose="02040503050406030204" pitchFamily="18" charset="0"/>
                        </a:rPr>
                        <m:t>+</m:t>
                      </m:r>
                      <m:nary>
                        <m:naryPr>
                          <m:chr m:val="∑"/>
                          <m:supHide m:val="on"/>
                          <m:ctrlPr>
                            <a:rPr lang="en-US" sz="2500" b="0" i="1" smtClean="0">
                              <a:solidFill>
                                <a:srgbClr val="21455B"/>
                              </a:solidFill>
                              <a:latin typeface="Cambria Math" panose="02040503050406030204" pitchFamily="18" charset="0"/>
                            </a:rPr>
                          </m:ctrlPr>
                        </m:naryPr>
                        <m:sub>
                          <m:r>
                            <m:rPr>
                              <m:brk m:alnAt="7"/>
                            </m:rPr>
                            <a:rPr lang="en-US" sz="2500" b="0" i="1" smtClean="0">
                              <a:solidFill>
                                <a:srgbClr val="21455B"/>
                              </a:solidFill>
                              <a:latin typeface="Cambria Math" panose="02040503050406030204" pitchFamily="18" charset="0"/>
                            </a:rPr>
                            <m:t>𝑗</m:t>
                          </m:r>
                        </m:sub>
                        <m:sup/>
                        <m:e>
                          <m:sSub>
                            <m:sSubPr>
                              <m:ctrlPr>
                                <a:rPr lang="en-US" sz="2500" b="0" i="1" smtClean="0">
                                  <a:solidFill>
                                    <a:srgbClr val="21455B"/>
                                  </a:solidFill>
                                  <a:latin typeface="Cambria Math" panose="02040503050406030204" pitchFamily="18" charset="0"/>
                                </a:rPr>
                              </m:ctrlPr>
                            </m:sSubPr>
                            <m:e>
                              <m:r>
                                <a:rPr lang="en-US" sz="2500" b="0" i="1" smtClean="0">
                                  <a:solidFill>
                                    <a:srgbClr val="21455B"/>
                                  </a:solidFill>
                                  <a:latin typeface="Cambria Math" panose="02040503050406030204" pitchFamily="18" charset="0"/>
                                </a:rPr>
                                <m:t>𝑋</m:t>
                              </m:r>
                            </m:e>
                            <m:sub>
                              <m:r>
                                <a:rPr lang="en-US" sz="2500" b="0" i="1" smtClean="0">
                                  <a:solidFill>
                                    <a:srgbClr val="21455B"/>
                                  </a:solidFill>
                                  <a:latin typeface="Cambria Math" panose="02040503050406030204" pitchFamily="18" charset="0"/>
                                </a:rPr>
                                <m:t>𝑖</m:t>
                              </m:r>
                              <m:r>
                                <a:rPr lang="en-US" sz="2500" b="0" i="1" smtClean="0">
                                  <a:solidFill>
                                    <a:srgbClr val="21455B"/>
                                  </a:solidFill>
                                  <a:latin typeface="Cambria Math" panose="02040503050406030204" pitchFamily="18" charset="0"/>
                                </a:rPr>
                                <m:t>,</m:t>
                              </m:r>
                              <m:r>
                                <a:rPr lang="en-US" sz="2500" b="0" i="1" smtClean="0">
                                  <a:solidFill>
                                    <a:srgbClr val="21455B"/>
                                  </a:solidFill>
                                  <a:latin typeface="Cambria Math" panose="02040503050406030204" pitchFamily="18" charset="0"/>
                                </a:rPr>
                                <m:t>𝑗</m:t>
                              </m:r>
                            </m:sub>
                          </m:sSub>
                        </m:e>
                      </m:nary>
                    </m:oMath>
                  </m:oMathPara>
                </a14:m>
                <a:endParaRPr lang="en-US" sz="2500" dirty="0">
                  <a:solidFill>
                    <a:srgbClr val="21455B"/>
                  </a:solidFill>
                </a:endParaRPr>
              </a:p>
              <a:p>
                <a:pPr lvl="2" indent="0">
                  <a:buNone/>
                </a:pPr>
                <a:r>
                  <a:rPr lang="en-US" sz="2500" dirty="0">
                    <a:solidFill>
                      <a:srgbClr val="21455B"/>
                    </a:solidFill>
                  </a:rPr>
                  <a:t>Factor markets for each factor </a:t>
                </a:r>
                <a14:m>
                  <m:oMath xmlns:m="http://schemas.openxmlformats.org/officeDocument/2006/math">
                    <m:r>
                      <a:rPr lang="en-US" sz="2500" b="0" i="1" smtClean="0">
                        <a:solidFill>
                          <a:srgbClr val="21455B"/>
                        </a:solidFill>
                        <a:latin typeface="Cambria Math" panose="02040503050406030204" pitchFamily="18" charset="0"/>
                      </a:rPr>
                      <m:t>h</m:t>
                    </m:r>
                  </m:oMath>
                </a14:m>
                <a:r>
                  <a:rPr lang="en-US" sz="2500" dirty="0">
                    <a:solidFill>
                      <a:srgbClr val="21455B"/>
                    </a:solidFill>
                  </a:rPr>
                  <a:t> </a:t>
                </a:r>
              </a:p>
              <a:p>
                <a:pPr lvl="2" indent="0">
                  <a:buNone/>
                </a:pPr>
                <a14:m>
                  <m:oMathPara xmlns:m="http://schemas.openxmlformats.org/officeDocument/2006/math">
                    <m:oMathParaPr>
                      <m:jc m:val="centerGroup"/>
                    </m:oMathParaPr>
                    <m:oMath xmlns:m="http://schemas.openxmlformats.org/officeDocument/2006/math">
                      <m:sSub>
                        <m:sSubPr>
                          <m:ctrlPr>
                            <a:rPr lang="en-US" sz="2500" i="1">
                              <a:solidFill>
                                <a:srgbClr val="21455B"/>
                              </a:solidFill>
                              <a:latin typeface="Cambria Math" panose="02040503050406030204" pitchFamily="18" charset="0"/>
                            </a:rPr>
                          </m:ctrlPr>
                        </m:sSubPr>
                        <m:e>
                          <m:r>
                            <a:rPr lang="en-US" sz="2500" b="0" i="1" smtClean="0">
                              <a:solidFill>
                                <a:srgbClr val="21455B"/>
                              </a:solidFill>
                              <a:latin typeface="Cambria Math" panose="02040503050406030204" pitchFamily="18" charset="0"/>
                            </a:rPr>
                            <m:t>𝐹𝐹</m:t>
                          </m:r>
                        </m:e>
                        <m:sub>
                          <m:r>
                            <a:rPr lang="en-US" sz="2500" b="0" i="1" smtClean="0">
                              <a:solidFill>
                                <a:srgbClr val="21455B"/>
                              </a:solidFill>
                              <a:latin typeface="Cambria Math" panose="02040503050406030204" pitchFamily="18" charset="0"/>
                            </a:rPr>
                            <m:t>h</m:t>
                          </m:r>
                        </m:sub>
                      </m:sSub>
                      <m:r>
                        <a:rPr lang="en-US" sz="2500" i="1">
                          <a:solidFill>
                            <a:srgbClr val="21455B"/>
                          </a:solidFill>
                          <a:latin typeface="Cambria Math" panose="02040503050406030204" pitchFamily="18" charset="0"/>
                        </a:rPr>
                        <m:t>=</m:t>
                      </m:r>
                      <m:nary>
                        <m:naryPr>
                          <m:chr m:val="∑"/>
                          <m:supHide m:val="on"/>
                          <m:ctrlPr>
                            <a:rPr lang="en-US" sz="2500" i="1">
                              <a:solidFill>
                                <a:srgbClr val="21455B"/>
                              </a:solidFill>
                              <a:latin typeface="Cambria Math" panose="02040503050406030204" pitchFamily="18" charset="0"/>
                            </a:rPr>
                          </m:ctrlPr>
                        </m:naryPr>
                        <m:sub>
                          <m:r>
                            <m:rPr>
                              <m:brk m:alnAt="7"/>
                            </m:rPr>
                            <a:rPr lang="en-US" sz="2500" i="1">
                              <a:solidFill>
                                <a:srgbClr val="21455B"/>
                              </a:solidFill>
                              <a:latin typeface="Cambria Math" panose="02040503050406030204" pitchFamily="18" charset="0"/>
                            </a:rPr>
                            <m:t>𝑗</m:t>
                          </m:r>
                        </m:sub>
                        <m:sup/>
                        <m:e>
                          <m:sSub>
                            <m:sSubPr>
                              <m:ctrlPr>
                                <a:rPr lang="en-US" sz="2500" i="1">
                                  <a:solidFill>
                                    <a:srgbClr val="21455B"/>
                                  </a:solidFill>
                                  <a:latin typeface="Cambria Math" panose="02040503050406030204" pitchFamily="18" charset="0"/>
                                </a:rPr>
                              </m:ctrlPr>
                            </m:sSubPr>
                            <m:e>
                              <m:r>
                                <a:rPr lang="en-US" sz="2500" b="0" i="1" smtClean="0">
                                  <a:solidFill>
                                    <a:srgbClr val="21455B"/>
                                  </a:solidFill>
                                  <a:latin typeface="Cambria Math" panose="02040503050406030204" pitchFamily="18" charset="0"/>
                                </a:rPr>
                                <m:t>𝐹</m:t>
                              </m:r>
                            </m:e>
                            <m:sub>
                              <m:r>
                                <a:rPr lang="en-US" sz="2500" b="0" i="1" smtClean="0">
                                  <a:solidFill>
                                    <a:srgbClr val="21455B"/>
                                  </a:solidFill>
                                  <a:latin typeface="Cambria Math" panose="02040503050406030204" pitchFamily="18" charset="0"/>
                                </a:rPr>
                                <m:t>h</m:t>
                              </m:r>
                              <m:r>
                                <a:rPr lang="en-US" sz="2500" i="1">
                                  <a:solidFill>
                                    <a:srgbClr val="21455B"/>
                                  </a:solidFill>
                                  <a:latin typeface="Cambria Math" panose="02040503050406030204" pitchFamily="18" charset="0"/>
                                </a:rPr>
                                <m:t>,</m:t>
                              </m:r>
                              <m:r>
                                <a:rPr lang="en-US" sz="2500" i="1">
                                  <a:solidFill>
                                    <a:srgbClr val="21455B"/>
                                  </a:solidFill>
                                  <a:latin typeface="Cambria Math" panose="02040503050406030204" pitchFamily="18" charset="0"/>
                                </a:rPr>
                                <m:t>𝑗</m:t>
                              </m:r>
                            </m:sub>
                          </m:sSub>
                        </m:e>
                      </m:nary>
                    </m:oMath>
                  </m:oMathPara>
                </a14:m>
                <a:endParaRPr lang="en-US" sz="2500" dirty="0">
                  <a:solidFill>
                    <a:srgbClr val="21455B"/>
                  </a:solidFill>
                </a:endParaRPr>
              </a:p>
              <a:p>
                <a:pPr lvl="2" indent="0">
                  <a:buNone/>
                </a:pPr>
                <a:r>
                  <a:rPr lang="en-US" sz="2500" dirty="0">
                    <a:solidFill>
                      <a:srgbClr val="21455B"/>
                    </a:solidFill>
                  </a:rPr>
                  <a:t>Domestic goods market</a:t>
                </a:r>
              </a:p>
              <a:p>
                <a:pPr lvl="2" indent="0">
                  <a:buNone/>
                </a:pPr>
                <a14:m>
                  <m:oMathPara xmlns:m="http://schemas.openxmlformats.org/officeDocument/2006/math">
                    <m:oMathParaPr>
                      <m:jc m:val="centerGroup"/>
                    </m:oMathParaPr>
                    <m:oMath xmlns:m="http://schemas.openxmlformats.org/officeDocument/2006/math">
                      <m:sSub>
                        <m:sSubPr>
                          <m:ctrlPr>
                            <a:rPr lang="en-US" sz="2500" i="1">
                              <a:solidFill>
                                <a:srgbClr val="21455B"/>
                              </a:solidFill>
                              <a:latin typeface="Cambria Math" panose="02040503050406030204" pitchFamily="18" charset="0"/>
                            </a:rPr>
                          </m:ctrlPr>
                        </m:sSubPr>
                        <m:e>
                          <m:r>
                            <a:rPr lang="en-US" sz="2500" b="0" i="1" smtClean="0">
                              <a:solidFill>
                                <a:srgbClr val="21455B"/>
                              </a:solidFill>
                              <a:latin typeface="Cambria Math" panose="02040503050406030204" pitchFamily="18" charset="0"/>
                            </a:rPr>
                            <m:t>𝑌</m:t>
                          </m:r>
                        </m:e>
                        <m:sub>
                          <m:r>
                            <a:rPr lang="en-US" sz="2500" b="0" i="1" smtClean="0">
                              <a:solidFill>
                                <a:srgbClr val="21455B"/>
                              </a:solidFill>
                              <a:latin typeface="Cambria Math" panose="02040503050406030204" pitchFamily="18" charset="0"/>
                            </a:rPr>
                            <m:t>𝑗</m:t>
                          </m:r>
                        </m:sub>
                      </m:sSub>
                      <m:r>
                        <a:rPr lang="en-US" sz="2500" i="1">
                          <a:solidFill>
                            <a:srgbClr val="21455B"/>
                          </a:solidFill>
                          <a:latin typeface="Cambria Math" panose="02040503050406030204" pitchFamily="18" charset="0"/>
                        </a:rPr>
                        <m:t>=</m:t>
                      </m:r>
                      <m:sSub>
                        <m:sSubPr>
                          <m:ctrlPr>
                            <a:rPr lang="en-US" sz="2500" b="0" i="1" smtClean="0">
                              <a:solidFill>
                                <a:srgbClr val="21455B"/>
                              </a:solidFill>
                              <a:latin typeface="Cambria Math" panose="02040503050406030204" pitchFamily="18" charset="0"/>
                            </a:rPr>
                          </m:ctrlPr>
                        </m:sSubPr>
                        <m:e>
                          <m:r>
                            <a:rPr lang="en-US" sz="2500" b="0" i="1" smtClean="0">
                              <a:solidFill>
                                <a:srgbClr val="21455B"/>
                              </a:solidFill>
                              <a:latin typeface="Cambria Math" panose="02040503050406030204" pitchFamily="18" charset="0"/>
                            </a:rPr>
                            <m:t>𝑏</m:t>
                          </m:r>
                        </m:e>
                        <m:sub>
                          <m:r>
                            <a:rPr lang="en-US" sz="2500" b="0" i="1" smtClean="0">
                              <a:solidFill>
                                <a:srgbClr val="21455B"/>
                              </a:solidFill>
                              <a:latin typeface="Cambria Math" panose="02040503050406030204" pitchFamily="18" charset="0"/>
                            </a:rPr>
                            <m:t>𝑗</m:t>
                          </m:r>
                        </m:sub>
                      </m:sSub>
                      <m:nary>
                        <m:naryPr>
                          <m:chr m:val="∏"/>
                          <m:supHide m:val="on"/>
                          <m:ctrlPr>
                            <a:rPr lang="en-US" sz="2500" i="1" smtClean="0">
                              <a:solidFill>
                                <a:srgbClr val="21455B"/>
                              </a:solidFill>
                              <a:latin typeface="Cambria Math" panose="02040503050406030204" pitchFamily="18" charset="0"/>
                            </a:rPr>
                          </m:ctrlPr>
                        </m:naryPr>
                        <m:sub>
                          <m:r>
                            <m:rPr>
                              <m:brk m:alnAt="7"/>
                            </m:rPr>
                            <a:rPr lang="en-US" sz="2500" b="0" i="1" smtClean="0">
                              <a:solidFill>
                                <a:srgbClr val="21455B"/>
                              </a:solidFill>
                              <a:latin typeface="Cambria Math" panose="02040503050406030204" pitchFamily="18" charset="0"/>
                            </a:rPr>
                            <m:t>h</m:t>
                          </m:r>
                        </m:sub>
                        <m:sup/>
                        <m:e>
                          <m:sSubSup>
                            <m:sSubSupPr>
                              <m:ctrlPr>
                                <a:rPr lang="en-US" sz="2500" b="0" i="1" smtClean="0">
                                  <a:solidFill>
                                    <a:srgbClr val="21455B"/>
                                  </a:solidFill>
                                  <a:latin typeface="Cambria Math" panose="02040503050406030204" pitchFamily="18" charset="0"/>
                                </a:rPr>
                              </m:ctrlPr>
                            </m:sSubSupPr>
                            <m:e>
                              <m:r>
                                <a:rPr lang="en-US" sz="2500" i="1">
                                  <a:solidFill>
                                    <a:srgbClr val="21455B"/>
                                  </a:solidFill>
                                  <a:latin typeface="Cambria Math" panose="02040503050406030204" pitchFamily="18" charset="0"/>
                                </a:rPr>
                                <m:t>𝐹</m:t>
                              </m:r>
                            </m:e>
                            <m:sub>
                              <m:r>
                                <a:rPr lang="en-US" sz="2500" i="1">
                                  <a:solidFill>
                                    <a:srgbClr val="21455B"/>
                                  </a:solidFill>
                                  <a:latin typeface="Cambria Math" panose="02040503050406030204" pitchFamily="18" charset="0"/>
                                </a:rPr>
                                <m:t>h</m:t>
                              </m:r>
                              <m:r>
                                <a:rPr lang="en-US" sz="2500" i="1">
                                  <a:solidFill>
                                    <a:srgbClr val="21455B"/>
                                  </a:solidFill>
                                  <a:latin typeface="Cambria Math" panose="02040503050406030204" pitchFamily="18" charset="0"/>
                                </a:rPr>
                                <m:t>,</m:t>
                              </m:r>
                              <m:r>
                                <a:rPr lang="en-US" sz="2500" i="1">
                                  <a:solidFill>
                                    <a:srgbClr val="21455B"/>
                                  </a:solidFill>
                                  <a:latin typeface="Cambria Math" panose="02040503050406030204" pitchFamily="18" charset="0"/>
                                </a:rPr>
                                <m:t>𝑗</m:t>
                              </m:r>
                            </m:sub>
                            <m:sup>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𝛽</m:t>
                                  </m:r>
                                </m:e>
                                <m:sub>
                                  <m:r>
                                    <a:rPr lang="en-US" sz="2500" b="0" i="1" smtClean="0">
                                      <a:solidFill>
                                        <a:srgbClr val="21455B"/>
                                      </a:solidFill>
                                      <a:latin typeface="Cambria Math" panose="02040503050406030204" pitchFamily="18" charset="0"/>
                                      <a:ea typeface="Cambria Math" panose="02040503050406030204" pitchFamily="18" charset="0"/>
                                    </a:rPr>
                                    <m:t>h</m:t>
                                  </m:r>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𝑗</m:t>
                                  </m:r>
                                </m:sub>
                              </m:sSub>
                            </m:sup>
                          </m:sSubSup>
                        </m:e>
                      </m:nary>
                    </m:oMath>
                  </m:oMathPara>
                </a14:m>
                <a:endParaRPr lang="en-US" sz="2500" dirty="0">
                  <a:solidFill>
                    <a:srgbClr val="21455B"/>
                  </a:solidFill>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2"/>
              </p:nvPr>
            </p:nvSpPr>
            <p:spPr>
              <a:xfrm>
                <a:off x="323850" y="1295400"/>
                <a:ext cx="8496300" cy="4800600"/>
              </a:xfrm>
              <a:blipFill>
                <a:blip r:embed="rId2"/>
                <a:stretch>
                  <a:fillRect t="-1017" b="-6607"/>
                </a:stretch>
              </a:blipFill>
            </p:spPr>
            <p:txBody>
              <a:bodyPr/>
              <a:lstStyle/>
              <a:p>
                <a:r>
                  <a:rPr lang="en-US">
                    <a:noFill/>
                  </a:rPr>
                  <a:t> </a:t>
                </a:r>
              </a:p>
            </p:txBody>
          </p:sp>
        </mc:Fallback>
      </mc:AlternateContent>
      <p:cxnSp>
        <p:nvCxnSpPr>
          <p:cNvPr id="6" name="Straight Connector 5"/>
          <p:cNvCxnSpPr/>
          <p:nvPr/>
        </p:nvCxnSpPr>
        <p:spPr>
          <a:xfrm>
            <a:off x="0" y="10668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C022964D-F447-423D-B875-ADC24C4EFD4E}" type="slidenum">
              <a:rPr lang="en-US" smtClean="0"/>
              <a:t>36</a:t>
            </a:fld>
            <a:endParaRPr lang="en-US" dirty="0"/>
          </a:p>
        </p:txBody>
      </p:sp>
    </p:spTree>
    <p:extLst>
      <p:ext uri="{BB962C8B-B14F-4D97-AF65-F5344CB8AC3E}">
        <p14:creationId xmlns:p14="http://schemas.microsoft.com/office/powerpoint/2010/main" val="1342627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184150"/>
            <a:ext cx="8496300" cy="806450"/>
          </a:xfrm>
        </p:spPr>
        <p:txBody>
          <a:bodyPr>
            <a:normAutofit/>
          </a:bodyPr>
          <a:lstStyle/>
          <a:p>
            <a:r>
              <a:rPr lang="en-US" sz="3600">
                <a:solidFill>
                  <a:srgbClr val="DE6E4B"/>
                </a:solidFill>
                <a:latin typeface="Tahoma" panose="020B0604030504040204" pitchFamily="34" charset="0"/>
                <a:ea typeface="Tahoma" panose="020B0604030504040204" pitchFamily="34" charset="0"/>
                <a:cs typeface="Tahoma" panose="020B0604030504040204" pitchFamily="34" charset="0"/>
              </a:rPr>
              <a:t>Market clearing</a:t>
            </a:r>
            <a:endPar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7" name="Content Placeholder 6"/>
              <p:cNvSpPr>
                <a:spLocks noGrp="1"/>
              </p:cNvSpPr>
              <p:nvPr>
                <p:ph sz="quarter" idx="12"/>
              </p:nvPr>
            </p:nvSpPr>
            <p:spPr>
              <a:xfrm>
                <a:off x="323850" y="1295400"/>
                <a:ext cx="8496300" cy="4800600"/>
              </a:xfrm>
            </p:spPr>
            <p:txBody>
              <a:bodyPr>
                <a:noAutofit/>
              </a:bodyPr>
              <a:lstStyle/>
              <a:p>
                <a:pPr lvl="2" indent="0">
                  <a:buNone/>
                </a:pPr>
                <a:r>
                  <a:rPr lang="en-US" sz="2500" dirty="0">
                    <a:solidFill>
                      <a:srgbClr val="21455B"/>
                    </a:solidFill>
                  </a:rPr>
                  <a:t>External balance is imposed by fixing the current account deficit to a level that makes net foreign liabilities grow at the economy’s long-run growth rate</a:t>
                </a:r>
              </a:p>
              <a:p>
                <a:pPr lvl="2" indent="0">
                  <a:buNone/>
                </a:pPr>
                <a:endParaRPr lang="en-US" sz="2500" dirty="0">
                  <a:solidFill>
                    <a:srgbClr val="21455B"/>
                  </a:solidFill>
                </a:endParaRPr>
              </a:p>
              <a:p>
                <a:pPr lvl="2" indent="0">
                  <a:buNone/>
                </a:pPr>
                <a14:m>
                  <m:oMathPara xmlns:m="http://schemas.openxmlformats.org/officeDocument/2006/math">
                    <m:oMathParaPr>
                      <m:jc m:val="centerGroup"/>
                    </m:oMathParaPr>
                    <m:oMath xmlns:m="http://schemas.openxmlformats.org/officeDocument/2006/math">
                      <m:r>
                        <a:rPr lang="en-US" sz="2500" b="0" i="1" smtClean="0">
                          <a:solidFill>
                            <a:srgbClr val="21455B"/>
                          </a:solidFill>
                          <a:latin typeface="Cambria Math" panose="02040503050406030204" pitchFamily="18" charset="0"/>
                          <a:ea typeface="Cambria Math" panose="02040503050406030204" pitchFamily="18" charset="0"/>
                        </a:rPr>
                        <m:t>𝑆𝑓</m:t>
                      </m:r>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𝑔</m:t>
                      </m:r>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𝐾𝐹</m:t>
                      </m:r>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𝑃𝐼</m:t>
                      </m:r>
                    </m:oMath>
                  </m:oMathPara>
                </a14:m>
                <a:endParaRPr lang="en-US" sz="2500" dirty="0">
                  <a:solidFill>
                    <a:srgbClr val="21455B"/>
                  </a:solidFill>
                </a:endParaRPr>
              </a:p>
              <a:p>
                <a:pPr lvl="2" indent="0">
                  <a:buNone/>
                </a:pPr>
                <a:endParaRPr lang="en-US" sz="2500" dirty="0">
                  <a:solidFill>
                    <a:srgbClr val="21455B"/>
                  </a:solidFill>
                </a:endParaRPr>
              </a:p>
              <a:p>
                <a:pPr lvl="2" indent="0">
                  <a:buNone/>
                </a:pPr>
                <a:r>
                  <a:rPr lang="en-US" sz="2500" dirty="0">
                    <a:solidFill>
                      <a:srgbClr val="21455B"/>
                    </a:solidFill>
                  </a:rPr>
                  <a:t>Investment funds market: Initially we will assume that foreign savings (current account deficit) is fixed, so that domestic rates of return adjust to clear the market</a:t>
                </a:r>
              </a:p>
              <a:p>
                <a:pPr lvl="2" indent="0">
                  <a:buNone/>
                </a:pPr>
                <a:endParaRPr lang="en-US" sz="2500" dirty="0">
                  <a:solidFill>
                    <a:srgbClr val="21455B"/>
                  </a:solidFill>
                </a:endParaRPr>
              </a:p>
              <a:p>
                <a:pPr lvl="2" indent="0">
                  <a:buNone/>
                </a:pPr>
                <a14:m>
                  <m:oMathPara xmlns:m="http://schemas.openxmlformats.org/officeDocument/2006/math">
                    <m:oMathParaPr>
                      <m:jc m:val="centerGroup"/>
                    </m:oMathParaPr>
                    <m:oMath xmlns:m="http://schemas.openxmlformats.org/officeDocument/2006/math">
                      <m:r>
                        <a:rPr lang="en-US" sz="2500" b="0" i="1" smtClean="0">
                          <a:solidFill>
                            <a:srgbClr val="21455B"/>
                          </a:solidFill>
                          <a:latin typeface="Cambria Math" panose="02040503050406030204" pitchFamily="18" charset="0"/>
                        </a:rPr>
                        <m:t>𝑅</m:t>
                      </m:r>
                      <m:r>
                        <a:rPr lang="en-US" sz="2500" b="0" i="1" smtClean="0">
                          <a:solidFill>
                            <a:srgbClr val="21455B"/>
                          </a:solidFill>
                          <a:latin typeface="Cambria Math" panose="02040503050406030204" pitchFamily="18" charset="0"/>
                        </a:rPr>
                        <m:t>=</m:t>
                      </m:r>
                      <m:f>
                        <m:fPr>
                          <m:ctrlPr>
                            <a:rPr lang="en-US" sz="2500" b="0" i="1" smtClean="0">
                              <a:solidFill>
                                <a:srgbClr val="21455B"/>
                              </a:solidFill>
                              <a:latin typeface="Cambria Math" panose="02040503050406030204" pitchFamily="18" charset="0"/>
                              <a:ea typeface="Cambria Math" panose="02040503050406030204" pitchFamily="18" charset="0"/>
                            </a:rPr>
                          </m:ctrlPr>
                        </m:fPr>
                        <m:num>
                          <m:r>
                            <a:rPr lang="en-US" sz="2500" i="1">
                              <a:solidFill>
                                <a:srgbClr val="21455B"/>
                              </a:solidFill>
                              <a:latin typeface="Cambria Math" panose="02040503050406030204" pitchFamily="18" charset="0"/>
                            </a:rPr>
                            <m:t>𝑝</m:t>
                          </m:r>
                          <m:sSub>
                            <m:sSubPr>
                              <m:ctrlPr>
                                <a:rPr lang="en-US" sz="2500" i="1">
                                  <a:solidFill>
                                    <a:srgbClr val="21455B"/>
                                  </a:solidFill>
                                  <a:latin typeface="Cambria Math" panose="02040503050406030204" pitchFamily="18" charset="0"/>
                                </a:rPr>
                              </m:ctrlPr>
                            </m:sSubPr>
                            <m:e>
                              <m:r>
                                <a:rPr lang="en-US" sz="2500" i="1">
                                  <a:solidFill>
                                    <a:srgbClr val="21455B"/>
                                  </a:solidFill>
                                  <a:latin typeface="Cambria Math" panose="02040503050406030204" pitchFamily="18" charset="0"/>
                                </a:rPr>
                                <m:t>𝑓</m:t>
                              </m:r>
                            </m:e>
                            <m:sub>
                              <m:r>
                                <a:rPr lang="en-US" sz="2500" i="1">
                                  <a:solidFill>
                                    <a:srgbClr val="21455B"/>
                                  </a:solidFill>
                                  <a:latin typeface="Cambria Math" panose="02040503050406030204" pitchFamily="18" charset="0"/>
                                </a:rPr>
                                <m:t>𝐶𝐴𝑃</m:t>
                              </m:r>
                            </m:sub>
                          </m:sSub>
                          <m:r>
                            <a:rPr lang="en-US" sz="2500" i="1">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𝐹</m:t>
                          </m:r>
                          <m:sSub>
                            <m:sSubPr>
                              <m:ctrlPr>
                                <a:rPr lang="en-US" sz="2500" b="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𝐹</m:t>
                              </m:r>
                            </m:e>
                            <m:sub>
                              <m:r>
                                <a:rPr lang="en-US" sz="2500" b="0" i="1" smtClean="0">
                                  <a:solidFill>
                                    <a:srgbClr val="21455B"/>
                                  </a:solidFill>
                                  <a:latin typeface="Cambria Math" panose="02040503050406030204" pitchFamily="18" charset="0"/>
                                  <a:ea typeface="Cambria Math" panose="02040503050406030204" pitchFamily="18" charset="0"/>
                                </a:rPr>
                                <m:t>𝐶𝐴𝑃</m:t>
                              </m:r>
                            </m:sub>
                          </m:sSub>
                        </m:num>
                        <m:den>
                          <m:r>
                            <a:rPr lang="en-US" sz="2500" i="1">
                              <a:solidFill>
                                <a:srgbClr val="21455B"/>
                              </a:solidFill>
                              <a:latin typeface="Cambria Math" panose="02040503050406030204" pitchFamily="18" charset="0"/>
                              <a:ea typeface="Cambria Math" panose="02040503050406030204" pitchFamily="18" charset="0"/>
                            </a:rPr>
                            <m:t>𝑃𝐼</m:t>
                          </m:r>
                          <m:r>
                            <a:rPr lang="en-US" sz="250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𝐾𝐾</m:t>
                          </m:r>
                        </m:den>
                      </m:f>
                    </m:oMath>
                  </m:oMathPara>
                </a14:m>
                <a:endParaRPr lang="en-US" sz="2500" dirty="0">
                  <a:solidFill>
                    <a:srgbClr val="21455B"/>
                  </a:solidFill>
                </a:endParaRPr>
              </a:p>
              <a:p>
                <a:pPr lvl="2" indent="0">
                  <a:buNone/>
                </a:pPr>
                <a:endParaRPr lang="en-US" sz="2500" dirty="0">
                  <a:solidFill>
                    <a:srgbClr val="21455B"/>
                  </a:solidFill>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2"/>
              </p:nvPr>
            </p:nvSpPr>
            <p:spPr>
              <a:xfrm>
                <a:off x="323850" y="1295400"/>
                <a:ext cx="8496300" cy="4800600"/>
              </a:xfrm>
              <a:blipFill>
                <a:blip r:embed="rId2"/>
                <a:stretch>
                  <a:fillRect t="-1017" r="-1793" b="-1779"/>
                </a:stretch>
              </a:blipFill>
            </p:spPr>
            <p:txBody>
              <a:bodyPr/>
              <a:lstStyle/>
              <a:p>
                <a:r>
                  <a:rPr lang="en-US">
                    <a:noFill/>
                  </a:rPr>
                  <a:t> </a:t>
                </a:r>
              </a:p>
            </p:txBody>
          </p:sp>
        </mc:Fallback>
      </mc:AlternateContent>
      <p:cxnSp>
        <p:nvCxnSpPr>
          <p:cNvPr id="6" name="Straight Connector 5"/>
          <p:cNvCxnSpPr/>
          <p:nvPr/>
        </p:nvCxnSpPr>
        <p:spPr>
          <a:xfrm>
            <a:off x="0" y="10668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C022964D-F447-423D-B875-ADC24C4EFD4E}" type="slidenum">
              <a:rPr lang="en-US" smtClean="0"/>
              <a:t>37</a:t>
            </a:fld>
            <a:endParaRPr lang="en-US" dirty="0"/>
          </a:p>
        </p:txBody>
      </p:sp>
    </p:spTree>
    <p:extLst>
      <p:ext uri="{BB962C8B-B14F-4D97-AF65-F5344CB8AC3E}">
        <p14:creationId xmlns:p14="http://schemas.microsoft.com/office/powerpoint/2010/main" val="19729856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184150"/>
            <a:ext cx="8496300" cy="80645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Static vs Dynamic CGE model</a:t>
            </a:r>
          </a:p>
        </p:txBody>
      </p:sp>
      <p:sp>
        <p:nvSpPr>
          <p:cNvPr id="7" name="Content Placeholder 6"/>
          <p:cNvSpPr>
            <a:spLocks noGrp="1"/>
          </p:cNvSpPr>
          <p:nvPr>
            <p:ph sz="quarter" idx="12"/>
          </p:nvPr>
        </p:nvSpPr>
        <p:spPr>
          <a:xfrm>
            <a:off x="169984" y="1143000"/>
            <a:ext cx="8745415" cy="4975513"/>
          </a:xfrm>
        </p:spPr>
        <p:txBody>
          <a:bodyPr vert="horz" lIns="91440" tIns="45720" rIns="91440" bIns="45720" rtlCol="0">
            <a:noAutofit/>
          </a:bodyPr>
          <a:lstStyle/>
          <a:p>
            <a:pPr marL="819150" lvl="2" indent="-457200">
              <a:buFont typeface="Arial" charset="0"/>
              <a:buChar char="•"/>
              <a:defRPr/>
            </a:pPr>
            <a:r>
              <a:rPr lang="en-US" sz="2500" dirty="0">
                <a:solidFill>
                  <a:srgbClr val="21455B"/>
                </a:solidFill>
              </a:rPr>
              <a:t>Many CGE models are comparative-static. They model the reactions of the economy at only one point in time. </a:t>
            </a:r>
          </a:p>
          <a:p>
            <a:pPr marL="819150" lvl="2" indent="-457200">
              <a:buFont typeface="Arial" charset="0"/>
              <a:buChar char="•"/>
              <a:defRPr/>
            </a:pPr>
            <a:r>
              <a:rPr lang="en-US" sz="2500" dirty="0">
                <a:solidFill>
                  <a:srgbClr val="21455B"/>
                </a:solidFill>
              </a:rPr>
              <a:t>Results from such a model are often interpreted as showing the reaction of the economy in some future period to one or a few external shocks or policy changes. </a:t>
            </a:r>
          </a:p>
          <a:p>
            <a:pPr marL="819150" lvl="2" indent="-457200">
              <a:buFont typeface="Arial" charset="0"/>
              <a:buChar char="•"/>
              <a:defRPr/>
            </a:pPr>
            <a:r>
              <a:rPr lang="en-US" sz="2500" dirty="0">
                <a:solidFill>
                  <a:srgbClr val="21455B"/>
                </a:solidFill>
              </a:rPr>
              <a:t>The process of adjustment to the new equilibrium is not explicitly represented in such a model</a:t>
            </a:r>
          </a:p>
          <a:p>
            <a:pPr marL="819150" lvl="2" indent="-457200">
              <a:buFont typeface="Arial" charset="0"/>
              <a:buChar char="•"/>
              <a:defRPr/>
            </a:pPr>
            <a:r>
              <a:rPr lang="en-US" sz="2500" dirty="0">
                <a:solidFill>
                  <a:srgbClr val="21455B"/>
                </a:solidFill>
              </a:rPr>
              <a:t>Dynamic CGE models explicitly trace each variable through time—often at annual intervals. </a:t>
            </a:r>
          </a:p>
          <a:p>
            <a:pPr marL="819150" lvl="2" indent="-457200">
              <a:buFont typeface="Arial" charset="0"/>
              <a:buChar char="•"/>
              <a:defRPr/>
            </a:pPr>
            <a:r>
              <a:rPr lang="en-US" sz="2500" dirty="0">
                <a:solidFill>
                  <a:srgbClr val="21455B"/>
                </a:solidFill>
              </a:rPr>
              <a:t>The dynamic elements may arise from: partial adjustment processes; stock/flow accumulation relations; or exogenously from population and productivity growth</a:t>
            </a:r>
          </a:p>
          <a:p>
            <a:pPr marL="819150" lvl="2" indent="-457200">
              <a:buFont typeface="Arial" charset="0"/>
              <a:buChar char="•"/>
              <a:defRPr/>
            </a:pPr>
            <a:endParaRPr lang="en-US" sz="2500" dirty="0">
              <a:solidFill>
                <a:srgbClr val="21455B"/>
              </a:solidFill>
            </a:endParaRPr>
          </a:p>
          <a:p>
            <a:pPr marL="819150" lvl="2" indent="-457200">
              <a:buFont typeface="Arial" charset="0"/>
              <a:buChar char="•"/>
              <a:defRPr/>
            </a:pPr>
            <a:endParaRPr lang="en-US" sz="2500" dirty="0">
              <a:solidFill>
                <a:srgbClr val="21455B"/>
              </a:solidFill>
            </a:endParaRPr>
          </a:p>
        </p:txBody>
      </p:sp>
      <p:cxnSp>
        <p:nvCxnSpPr>
          <p:cNvPr id="6" name="Straight Connector 5"/>
          <p:cNvCxnSpPr/>
          <p:nvPr/>
        </p:nvCxnSpPr>
        <p:spPr>
          <a:xfrm>
            <a:off x="0" y="10668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C022964D-F447-423D-B875-ADC24C4EFD4E}" type="slidenum">
              <a:rPr lang="en-US" smtClean="0"/>
              <a:t>38</a:t>
            </a:fld>
            <a:endParaRPr lang="en-US"/>
          </a:p>
        </p:txBody>
      </p:sp>
    </p:spTree>
    <p:extLst>
      <p:ext uri="{BB962C8B-B14F-4D97-AF65-F5344CB8AC3E}">
        <p14:creationId xmlns:p14="http://schemas.microsoft.com/office/powerpoint/2010/main" val="3316867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184150"/>
            <a:ext cx="8496300" cy="80645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Structure</a:t>
            </a:r>
          </a:p>
        </p:txBody>
      </p:sp>
      <p:cxnSp>
        <p:nvCxnSpPr>
          <p:cNvPr id="6" name="Straight Connector 5"/>
          <p:cNvCxnSpPr/>
          <p:nvPr/>
        </p:nvCxnSpPr>
        <p:spPr>
          <a:xfrm>
            <a:off x="0" y="10668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C022964D-F447-423D-B875-ADC24C4EFD4E}" type="slidenum">
              <a:rPr lang="en-US" smtClean="0"/>
              <a:t>4</a:t>
            </a:fld>
            <a:endParaRPr lang="en-US"/>
          </a:p>
        </p:txBody>
      </p:sp>
      <p:pic>
        <p:nvPicPr>
          <p:cNvPr id="10" name="Picture 9">
            <a:extLst>
              <a:ext uri="{FF2B5EF4-FFF2-40B4-BE49-F238E27FC236}">
                <a16:creationId xmlns:a16="http://schemas.microsoft.com/office/drawing/2014/main" id="{B22A6E8D-5D59-48E8-B073-9B4366614AB3}"/>
              </a:ext>
            </a:extLst>
          </p:cNvPr>
          <p:cNvPicPr>
            <a:picLocks noChangeAspect="1"/>
          </p:cNvPicPr>
          <p:nvPr/>
        </p:nvPicPr>
        <p:blipFill>
          <a:blip r:embed="rId2"/>
          <a:stretch>
            <a:fillRect/>
          </a:stretch>
        </p:blipFill>
        <p:spPr>
          <a:xfrm>
            <a:off x="457200" y="1295400"/>
            <a:ext cx="8493953" cy="4800600"/>
          </a:xfrm>
          <a:prstGeom prst="rect">
            <a:avLst/>
          </a:prstGeom>
        </p:spPr>
      </p:pic>
      <p:sp>
        <p:nvSpPr>
          <p:cNvPr id="11" name="64 CuadroTexto">
            <a:extLst>
              <a:ext uri="{FF2B5EF4-FFF2-40B4-BE49-F238E27FC236}">
                <a16:creationId xmlns:a16="http://schemas.microsoft.com/office/drawing/2014/main" id="{F77127E5-8561-4EBA-833E-D353F38C4048}"/>
              </a:ext>
            </a:extLst>
          </p:cNvPr>
          <p:cNvSpPr txBox="1"/>
          <p:nvPr/>
        </p:nvSpPr>
        <p:spPr>
          <a:xfrm>
            <a:off x="457200" y="6072287"/>
            <a:ext cx="2016224" cy="307777"/>
          </a:xfrm>
          <a:prstGeom prst="rect">
            <a:avLst/>
          </a:prstGeom>
          <a:noFill/>
        </p:spPr>
        <p:txBody>
          <a:bodyPr wrap="square" rtlCol="0">
            <a:spAutoFit/>
          </a:bodyPr>
          <a:lstStyle/>
          <a:p>
            <a:pPr algn="ctr"/>
            <a:r>
              <a:rPr lang="en-US" sz="1400" dirty="0"/>
              <a:t>Source: </a:t>
            </a:r>
            <a:r>
              <a:rPr lang="en-US" sz="1400" dirty="0" err="1"/>
              <a:t>Hosoe</a:t>
            </a:r>
            <a:r>
              <a:rPr lang="en-US" sz="1400" dirty="0"/>
              <a:t> et al 2010</a:t>
            </a:r>
          </a:p>
        </p:txBody>
      </p:sp>
    </p:spTree>
    <p:extLst>
      <p:ext uri="{BB962C8B-B14F-4D97-AF65-F5344CB8AC3E}">
        <p14:creationId xmlns:p14="http://schemas.microsoft.com/office/powerpoint/2010/main" val="3487873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76200"/>
            <a:ext cx="8496300" cy="80645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Consumer problem in the CGE model</a:t>
            </a:r>
          </a:p>
        </p:txBody>
      </p:sp>
      <mc:AlternateContent xmlns:mc="http://schemas.openxmlformats.org/markup-compatibility/2006" xmlns:a14="http://schemas.microsoft.com/office/drawing/2010/main">
        <mc:Choice Requires="a14">
          <p:sp>
            <p:nvSpPr>
              <p:cNvPr id="7" name="Content Placeholder 6"/>
              <p:cNvSpPr>
                <a:spLocks noGrp="1"/>
              </p:cNvSpPr>
              <p:nvPr>
                <p:ph sz="quarter" idx="12"/>
              </p:nvPr>
            </p:nvSpPr>
            <p:spPr>
              <a:xfrm>
                <a:off x="323850" y="990600"/>
                <a:ext cx="7696200" cy="5105400"/>
              </a:xfrm>
            </p:spPr>
            <p:txBody>
              <a:bodyPr vert="horz" lIns="91440" tIns="45720" rIns="91440" bIns="45720" rtlCol="0">
                <a:noAutofit/>
              </a:bodyPr>
              <a:lstStyle/>
              <a:p>
                <a:pPr lvl="2" indent="0">
                  <a:buNone/>
                  <a:defRPr/>
                </a:pPr>
                <a:r>
                  <a:rPr lang="en-US" sz="2500" dirty="0">
                    <a:solidFill>
                      <a:srgbClr val="21455B"/>
                    </a:solidFill>
                  </a:rPr>
                  <a:t>Maximise </a:t>
                </a:r>
                <a:endParaRPr lang="en-US" sz="2500" b="0" i="0" dirty="0">
                  <a:solidFill>
                    <a:srgbClr val="21455B"/>
                  </a:solidFill>
                  <a:latin typeface="Cambria Math" panose="02040503050406030204" pitchFamily="18" charset="0"/>
                </a:endParaRPr>
              </a:p>
              <a:p>
                <a:pPr lvl="2" indent="0">
                  <a:buNone/>
                  <a:defRPr/>
                </a:pPr>
                <a14:m>
                  <m:oMath xmlns:m="http://schemas.openxmlformats.org/officeDocument/2006/math">
                    <m:r>
                      <m:rPr>
                        <m:sty m:val="p"/>
                      </m:rPr>
                      <a:rPr lang="en-US" sz="2500" b="0" i="0" smtClean="0">
                        <a:solidFill>
                          <a:srgbClr val="21455B"/>
                        </a:solidFill>
                        <a:latin typeface="Cambria Math" panose="02040503050406030204" pitchFamily="18" charset="0"/>
                      </a:rPr>
                      <m:t>U</m:t>
                    </m:r>
                    <m:r>
                      <a:rPr lang="en-US" sz="2500" b="0" i="0" smtClean="0">
                        <a:solidFill>
                          <a:srgbClr val="21455B"/>
                        </a:solidFill>
                        <a:latin typeface="Cambria Math" panose="02040503050406030204" pitchFamily="18" charset="0"/>
                      </a:rPr>
                      <m:t>=</m:t>
                    </m:r>
                    <m:nary>
                      <m:naryPr>
                        <m:chr m:val="∏"/>
                        <m:supHide m:val="on"/>
                        <m:ctrlPr>
                          <a:rPr lang="en-US" sz="2500" i="1" smtClean="0">
                            <a:solidFill>
                              <a:srgbClr val="21455B"/>
                            </a:solidFill>
                            <a:latin typeface="Cambria Math" panose="02040503050406030204" pitchFamily="18" charset="0"/>
                          </a:rPr>
                        </m:ctrlPr>
                      </m:naryPr>
                      <m:sub>
                        <m:r>
                          <m:rPr>
                            <m:brk m:alnAt="7"/>
                          </m:rPr>
                          <a:rPr lang="en-US" sz="2500" b="0" i="1" smtClean="0">
                            <a:solidFill>
                              <a:srgbClr val="21455B"/>
                            </a:solidFill>
                            <a:latin typeface="Cambria Math" panose="02040503050406030204" pitchFamily="18" charset="0"/>
                          </a:rPr>
                          <m:t>𝑖</m:t>
                        </m:r>
                      </m:sub>
                      <m:sup/>
                      <m:e>
                        <m:d>
                          <m:dPr>
                            <m:ctrlPr>
                              <a:rPr lang="en-US" sz="2500" i="1">
                                <a:solidFill>
                                  <a:srgbClr val="21455B"/>
                                </a:solidFill>
                                <a:latin typeface="Cambria Math" panose="02040503050406030204" pitchFamily="18" charset="0"/>
                              </a:rPr>
                            </m:ctrlPr>
                          </m:dPr>
                          <m:e>
                            <m:sSubSup>
                              <m:sSubSupPr>
                                <m:ctrlPr>
                                  <a:rPr lang="en-US" sz="2500" i="1" smtClean="0">
                                    <a:solidFill>
                                      <a:srgbClr val="21455B"/>
                                    </a:solidFill>
                                    <a:latin typeface="Cambria Math" panose="02040503050406030204" pitchFamily="18" charset="0"/>
                                    <a:ea typeface="Cambria Math" panose="02040503050406030204" pitchFamily="18" charset="0"/>
                                  </a:rPr>
                                </m:ctrlPr>
                              </m:sSubSupPr>
                              <m:e>
                                <m:r>
                                  <a:rPr lang="en-US" sz="2500" b="0" i="1" smtClean="0">
                                    <a:solidFill>
                                      <a:srgbClr val="21455B"/>
                                    </a:solidFill>
                                    <a:latin typeface="Cambria Math" panose="02040503050406030204" pitchFamily="18" charset="0"/>
                                    <a:ea typeface="Cambria Math" panose="02040503050406030204" pitchFamily="18" charset="0"/>
                                  </a:rPr>
                                  <m:t>𝑋𝑝</m:t>
                                </m:r>
                              </m:e>
                              <m:sub>
                                <m:r>
                                  <a:rPr lang="en-US" sz="2500" b="0" i="1" smtClean="0">
                                    <a:solidFill>
                                      <a:srgbClr val="21455B"/>
                                    </a:solidFill>
                                    <a:latin typeface="Cambria Math" panose="02040503050406030204" pitchFamily="18" charset="0"/>
                                    <a:ea typeface="Cambria Math" panose="02040503050406030204" pitchFamily="18" charset="0"/>
                                  </a:rPr>
                                  <m:t>𝑖</m:t>
                                </m:r>
                              </m:sub>
                              <m:sup>
                                <m:sSub>
                                  <m:sSubPr>
                                    <m:ctrlPr>
                                      <a:rPr lang="en-US" sz="2500" i="1">
                                        <a:solidFill>
                                          <a:srgbClr val="21455B"/>
                                        </a:solidFill>
                                        <a:latin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𝛼</m:t>
                                    </m:r>
                                  </m:e>
                                  <m:sub>
                                    <m:r>
                                      <a:rPr lang="en-US" sz="2500" i="1">
                                        <a:solidFill>
                                          <a:srgbClr val="21455B"/>
                                        </a:solidFill>
                                        <a:latin typeface="Cambria Math" panose="02040503050406030204" pitchFamily="18" charset="0"/>
                                      </a:rPr>
                                      <m:t>𝑖</m:t>
                                    </m:r>
                                  </m:sub>
                                </m:sSub>
                              </m:sup>
                            </m:sSubSup>
                          </m:e>
                        </m:d>
                      </m:e>
                    </m:nary>
                  </m:oMath>
                </a14:m>
                <a:r>
                  <a:rPr lang="en-US" sz="2500" dirty="0">
                    <a:solidFill>
                      <a:srgbClr val="21455B"/>
                    </a:solidFill>
                  </a:rPr>
                  <a:t>  </a:t>
                </a:r>
                <a:r>
                  <a:rPr lang="en-US" sz="2500" dirty="0">
                    <a:solidFill>
                      <a:srgbClr val="21455B"/>
                    </a:solidFill>
                    <a:sym typeface="Wingdings" panose="05000000000000000000" pitchFamily="2" charset="2"/>
                  </a:rPr>
                  <a:t> Cobb Douglas</a:t>
                </a:r>
                <a:endParaRPr lang="en-US" sz="2500" dirty="0">
                  <a:solidFill>
                    <a:srgbClr val="21455B"/>
                  </a:solidFill>
                </a:endParaRPr>
              </a:p>
              <a:p>
                <a:pPr lvl="2" indent="0">
                  <a:buNone/>
                  <a:defRPr/>
                </a:pPr>
                <a:r>
                  <a:rPr lang="en-US" sz="2500" dirty="0">
                    <a:solidFill>
                      <a:srgbClr val="21455B"/>
                    </a:solidFill>
                  </a:rPr>
                  <a:t>subject to the budget constraint</a:t>
                </a:r>
              </a:p>
              <a:p>
                <a:pPr lvl="2" indent="0">
                  <a:buNone/>
                  <a:defRPr/>
                </a:pPr>
                <a14:m>
                  <m:oMath xmlns:m="http://schemas.openxmlformats.org/officeDocument/2006/math">
                    <m:r>
                      <m:rPr>
                        <m:sty m:val="p"/>
                      </m:rPr>
                      <a:rPr lang="en-US" sz="2500">
                        <a:solidFill>
                          <a:srgbClr val="21455B"/>
                        </a:solidFill>
                        <a:latin typeface="Cambria Math" panose="02040503050406030204" pitchFamily="18" charset="0"/>
                      </a:rPr>
                      <m:t>I</m:t>
                    </m:r>
                    <m:r>
                      <a:rPr lang="en-US" sz="2500">
                        <a:solidFill>
                          <a:srgbClr val="21455B"/>
                        </a:solidFill>
                        <a:latin typeface="Cambria Math" panose="02040503050406030204" pitchFamily="18" charset="0"/>
                      </a:rPr>
                      <m:t>=</m:t>
                    </m:r>
                    <m:nary>
                      <m:naryPr>
                        <m:chr m:val="∑"/>
                        <m:supHide m:val="on"/>
                        <m:ctrlPr>
                          <a:rPr lang="en-US" sz="2500" i="1" smtClean="0">
                            <a:solidFill>
                              <a:srgbClr val="21455B"/>
                            </a:solidFill>
                            <a:latin typeface="Cambria Math" panose="02040503050406030204" pitchFamily="18" charset="0"/>
                          </a:rPr>
                        </m:ctrlPr>
                      </m:naryPr>
                      <m:sub>
                        <m:r>
                          <m:rPr>
                            <m:brk m:alnAt="7"/>
                          </m:rPr>
                          <a:rPr lang="en-US" sz="2500" b="0" i="1" smtClean="0">
                            <a:solidFill>
                              <a:srgbClr val="21455B"/>
                            </a:solidFill>
                            <a:latin typeface="Cambria Math" panose="02040503050406030204" pitchFamily="18" charset="0"/>
                          </a:rPr>
                          <m:t>𝑖</m:t>
                        </m:r>
                      </m:sub>
                      <m:sup/>
                      <m:e>
                        <m:d>
                          <m:dPr>
                            <m:ctrlPr>
                              <a:rPr lang="en-US" sz="2500" i="1">
                                <a:solidFill>
                                  <a:srgbClr val="21455B"/>
                                </a:solidFill>
                                <a:latin typeface="Cambria Math" panose="02040503050406030204" pitchFamily="18" charset="0"/>
                              </a:rPr>
                            </m:ctrlPr>
                          </m:dPr>
                          <m:e>
                            <m:sSub>
                              <m:sSubPr>
                                <m:ctrlPr>
                                  <a:rPr lang="en-US" sz="2500" i="1">
                                    <a:solidFill>
                                      <a:srgbClr val="21455B"/>
                                    </a:solidFill>
                                    <a:latin typeface="Cambria Math" panose="02040503050406030204" pitchFamily="18" charset="0"/>
                                  </a:rPr>
                                </m:ctrlPr>
                              </m:sSubPr>
                              <m:e>
                                <m:r>
                                  <a:rPr lang="en-US" sz="2500" b="0" i="1" smtClean="0">
                                    <a:solidFill>
                                      <a:srgbClr val="21455B"/>
                                    </a:solidFill>
                                    <a:latin typeface="Cambria Math" panose="02040503050406030204" pitchFamily="18" charset="0"/>
                                  </a:rPr>
                                  <m:t>𝑝𝑞</m:t>
                                </m:r>
                              </m:e>
                              <m:sub>
                                <m:r>
                                  <a:rPr lang="en-US" sz="2500" i="1">
                                    <a:solidFill>
                                      <a:srgbClr val="21455B"/>
                                    </a:solidFill>
                                    <a:latin typeface="Cambria Math" panose="02040503050406030204" pitchFamily="18" charset="0"/>
                                  </a:rPr>
                                  <m:t>𝑖</m:t>
                                </m:r>
                              </m:sub>
                            </m:sSub>
                            <m:r>
                              <a:rPr lang="en-US" sz="2500" i="1">
                                <a:solidFill>
                                  <a:srgbClr val="21455B"/>
                                </a:solidFill>
                                <a:latin typeface="Cambria Math" panose="02040503050406030204" pitchFamily="18" charset="0"/>
                                <a:ea typeface="Cambria Math" panose="02040503050406030204" pitchFamily="18" charset="0"/>
                              </a:rPr>
                              <m:t>∙</m:t>
                            </m:r>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𝑋𝑝</m:t>
                                </m:r>
                              </m:e>
                              <m:sub>
                                <m:r>
                                  <a:rPr lang="en-US" sz="2500" i="1">
                                    <a:solidFill>
                                      <a:srgbClr val="21455B"/>
                                    </a:solidFill>
                                    <a:latin typeface="Cambria Math" panose="02040503050406030204" pitchFamily="18" charset="0"/>
                                    <a:ea typeface="Cambria Math" panose="02040503050406030204" pitchFamily="18" charset="0"/>
                                  </a:rPr>
                                  <m:t>𝑖</m:t>
                                </m:r>
                              </m:sub>
                            </m:sSub>
                          </m:e>
                        </m:d>
                      </m:e>
                    </m:nary>
                  </m:oMath>
                </a14:m>
                <a:r>
                  <a:rPr lang="en-US" sz="2500" dirty="0">
                    <a:solidFill>
                      <a:srgbClr val="21455B"/>
                    </a:solidFill>
                  </a:rPr>
                  <a:t>	</a:t>
                </a:r>
              </a:p>
              <a:p>
                <a:pPr lvl="2" indent="0">
                  <a:buNone/>
                  <a:defRPr/>
                </a:pPr>
                <a:endParaRPr lang="en-US" sz="2500" dirty="0">
                  <a:solidFill>
                    <a:srgbClr val="21455B"/>
                  </a:solidFill>
                </a:endParaRPr>
              </a:p>
              <a:p>
                <a:pPr lvl="2" indent="0">
                  <a:buNone/>
                  <a:defRPr/>
                </a:pPr>
                <a:r>
                  <a:rPr lang="en-US" sz="2500" dirty="0">
                    <a:solidFill>
                      <a:srgbClr val="21455B"/>
                    </a:solidFill>
                  </a:rPr>
                  <a:t>Where </a:t>
                </a:r>
                <a14:m>
                  <m:oMath xmlns:m="http://schemas.openxmlformats.org/officeDocument/2006/math">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𝑋𝑝</m:t>
                        </m:r>
                      </m:e>
                      <m:sub>
                        <m:r>
                          <a:rPr lang="en-US" sz="2500" i="1">
                            <a:solidFill>
                              <a:srgbClr val="21455B"/>
                            </a:solidFill>
                            <a:latin typeface="Cambria Math" panose="02040503050406030204" pitchFamily="18" charset="0"/>
                            <a:ea typeface="Cambria Math" panose="02040503050406030204" pitchFamily="18" charset="0"/>
                          </a:rPr>
                          <m:t>𝑖</m:t>
                        </m:r>
                      </m:sub>
                    </m:sSub>
                  </m:oMath>
                </a14:m>
                <a:r>
                  <a:rPr lang="en-US" sz="2500" dirty="0">
                    <a:solidFill>
                      <a:srgbClr val="21455B"/>
                    </a:solidFill>
                  </a:rPr>
                  <a:t> is consumption of good </a:t>
                </a:r>
                <a14:m>
                  <m:oMath xmlns:m="http://schemas.openxmlformats.org/officeDocument/2006/math">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𝑖</m:t>
                        </m:r>
                      </m:e>
                      <m:sub>
                        <m:r>
                          <a:rPr lang="en-US" sz="2500" b="0" i="1" smtClean="0">
                            <a:solidFill>
                              <a:srgbClr val="21455B"/>
                            </a:solidFill>
                            <a:latin typeface="Cambria Math" panose="02040503050406030204" pitchFamily="18" charset="0"/>
                            <a:ea typeface="Cambria Math" panose="02040503050406030204" pitchFamily="18" charset="0"/>
                          </a:rPr>
                          <m:t> </m:t>
                        </m:r>
                      </m:sub>
                    </m:sSub>
                  </m:oMath>
                </a14:m>
                <a:endParaRPr lang="en-US" sz="2500" dirty="0">
                  <a:solidFill>
                    <a:srgbClr val="21455B"/>
                  </a:solidFill>
                  <a:ea typeface="Cambria Math" panose="02040503050406030204" pitchFamily="18" charset="0"/>
                </a:endParaRPr>
              </a:p>
              <a:p>
                <a:pPr lvl="2" indent="0">
                  <a:buNone/>
                  <a:defRPr/>
                </a:pPr>
                <a:r>
                  <a:rPr lang="en-US" sz="2500" dirty="0">
                    <a:solidFill>
                      <a:srgbClr val="21455B"/>
                    </a:solidFill>
                  </a:rPr>
                  <a:t>And </a:t>
                </a:r>
                <a14:m>
                  <m:oMath xmlns:m="http://schemas.openxmlformats.org/officeDocument/2006/math">
                    <m:sSub>
                      <m:sSubPr>
                        <m:ctrlPr>
                          <a:rPr lang="en-US" sz="2500" i="1">
                            <a:solidFill>
                              <a:srgbClr val="21455B"/>
                            </a:solidFill>
                            <a:latin typeface="Cambria Math" panose="02040503050406030204" pitchFamily="18" charset="0"/>
                          </a:rPr>
                        </m:ctrlPr>
                      </m:sSubPr>
                      <m:e>
                        <m:r>
                          <a:rPr lang="en-US" sz="2500" i="1">
                            <a:solidFill>
                              <a:srgbClr val="21455B"/>
                            </a:solidFill>
                            <a:latin typeface="Cambria Math" panose="02040503050406030204" pitchFamily="18" charset="0"/>
                          </a:rPr>
                          <m:t>𝑝𝑞</m:t>
                        </m:r>
                      </m:e>
                      <m:sub>
                        <m:r>
                          <a:rPr lang="en-US" sz="2500" i="1">
                            <a:solidFill>
                              <a:srgbClr val="21455B"/>
                            </a:solidFill>
                            <a:latin typeface="Cambria Math" panose="02040503050406030204" pitchFamily="18" charset="0"/>
                          </a:rPr>
                          <m:t>𝑖</m:t>
                        </m:r>
                      </m:sub>
                    </m:sSub>
                  </m:oMath>
                </a14:m>
                <a:r>
                  <a:rPr lang="en-US" sz="2500" dirty="0">
                    <a:solidFill>
                      <a:srgbClr val="21455B"/>
                    </a:solidFill>
                  </a:rPr>
                  <a:t> is the price of consumption good </a:t>
                </a:r>
                <a14:m>
                  <m:oMath xmlns:m="http://schemas.openxmlformats.org/officeDocument/2006/math">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𝑖</m:t>
                        </m:r>
                      </m:e>
                      <m:sub>
                        <m:r>
                          <a:rPr lang="en-US" sz="2500" b="0" i="1" smtClean="0">
                            <a:solidFill>
                              <a:srgbClr val="21455B"/>
                            </a:solidFill>
                            <a:latin typeface="Cambria Math" panose="02040503050406030204" pitchFamily="18" charset="0"/>
                            <a:ea typeface="Cambria Math" panose="02040503050406030204" pitchFamily="18" charset="0"/>
                          </a:rPr>
                          <m:t> </m:t>
                        </m:r>
                      </m:sub>
                    </m:sSub>
                  </m:oMath>
                </a14:m>
                <a:r>
                  <a:rPr lang="en-US" sz="2500" dirty="0">
                    <a:solidFill>
                      <a:srgbClr val="21455B"/>
                    </a:solidFill>
                  </a:rPr>
                  <a:t>	</a:t>
                </a:r>
              </a:p>
              <a:p>
                <a:pPr lvl="2" indent="0">
                  <a:buNone/>
                  <a:defRPr/>
                </a:pPr>
                <a:endParaRPr lang="en-US" sz="2500" dirty="0">
                  <a:solidFill>
                    <a:srgbClr val="21455B"/>
                  </a:solidFill>
                </a:endParaRPr>
              </a:p>
              <a:p>
                <a:pPr lvl="2" indent="0">
                  <a:buNone/>
                  <a:defRPr/>
                </a:pPr>
                <a:r>
                  <a:rPr lang="en-US" sz="2500" dirty="0">
                    <a:solidFill>
                      <a:srgbClr val="21455B"/>
                    </a:solidFill>
                  </a:rPr>
                  <a:t>Differentiating with respect to </a:t>
                </a:r>
                <a14:m>
                  <m:oMath xmlns:m="http://schemas.openxmlformats.org/officeDocument/2006/math">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𝑋𝑝</m:t>
                        </m:r>
                      </m:e>
                      <m:sub>
                        <m:r>
                          <a:rPr lang="en-US" sz="2500" i="1">
                            <a:solidFill>
                              <a:srgbClr val="21455B"/>
                            </a:solidFill>
                            <a:latin typeface="Cambria Math" panose="02040503050406030204" pitchFamily="18" charset="0"/>
                            <a:ea typeface="Cambria Math" panose="02040503050406030204" pitchFamily="18" charset="0"/>
                          </a:rPr>
                          <m:t>𝑖</m:t>
                        </m:r>
                      </m:sub>
                    </m:sSub>
                  </m:oMath>
                </a14:m>
                <a:r>
                  <a:rPr lang="en-US" sz="2500" dirty="0">
                    <a:solidFill>
                      <a:srgbClr val="21455B"/>
                    </a:solidFill>
                  </a:rPr>
                  <a:t> and using the budget constraint gives the demand curve for </a:t>
                </a:r>
                <a14:m>
                  <m:oMath xmlns:m="http://schemas.openxmlformats.org/officeDocument/2006/math">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𝑋𝑝</m:t>
                        </m:r>
                      </m:e>
                      <m:sub>
                        <m:r>
                          <a:rPr lang="en-US" sz="2500" i="1">
                            <a:solidFill>
                              <a:srgbClr val="21455B"/>
                            </a:solidFill>
                            <a:latin typeface="Cambria Math" panose="02040503050406030204" pitchFamily="18" charset="0"/>
                            <a:ea typeface="Cambria Math" panose="02040503050406030204" pitchFamily="18" charset="0"/>
                          </a:rPr>
                          <m:t>𝑖</m:t>
                        </m:r>
                      </m:sub>
                    </m:sSub>
                  </m:oMath>
                </a14:m>
                <a:endParaRPr lang="en-US" sz="2500" dirty="0">
                  <a:solidFill>
                    <a:srgbClr val="21455B"/>
                  </a:solidFill>
                </a:endParaRPr>
              </a:p>
              <a:p>
                <a:pPr lvl="2" indent="0">
                  <a:buNone/>
                  <a:defRPr/>
                </a:pPr>
                <a14:m>
                  <m:oMath xmlns:m="http://schemas.openxmlformats.org/officeDocument/2006/math">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𝑋𝑝</m:t>
                        </m:r>
                      </m:e>
                      <m:sub>
                        <m:r>
                          <a:rPr lang="en-US" sz="2500" i="1">
                            <a:solidFill>
                              <a:srgbClr val="21455B"/>
                            </a:solidFill>
                            <a:latin typeface="Cambria Math" panose="02040503050406030204" pitchFamily="18" charset="0"/>
                            <a:ea typeface="Cambria Math" panose="02040503050406030204" pitchFamily="18" charset="0"/>
                          </a:rPr>
                          <m:t>𝑖</m:t>
                        </m:r>
                      </m:sub>
                    </m:sSub>
                    <m:r>
                      <a:rPr lang="en-US" sz="2500">
                        <a:solidFill>
                          <a:srgbClr val="21455B"/>
                        </a:solidFill>
                        <a:latin typeface="Cambria Math" panose="02040503050406030204" pitchFamily="18" charset="0"/>
                      </a:rPr>
                      <m:t>=</m:t>
                    </m:r>
                    <m:f>
                      <m:fPr>
                        <m:ctrlPr>
                          <a:rPr lang="en-US" sz="2500" i="1" smtClean="0">
                            <a:solidFill>
                              <a:srgbClr val="21455B"/>
                            </a:solidFill>
                            <a:latin typeface="Cambria Math" panose="02040503050406030204" pitchFamily="18" charset="0"/>
                          </a:rPr>
                        </m:ctrlPr>
                      </m:fPr>
                      <m:num>
                        <m:sSub>
                          <m:sSubPr>
                            <m:ctrlPr>
                              <a:rPr lang="en-US" sz="2500" i="1">
                                <a:solidFill>
                                  <a:srgbClr val="21455B"/>
                                </a:solidFill>
                                <a:latin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𝛼</m:t>
                            </m:r>
                          </m:e>
                          <m:sub>
                            <m:r>
                              <a:rPr lang="en-US" sz="2500" i="1">
                                <a:solidFill>
                                  <a:srgbClr val="21455B"/>
                                </a:solidFill>
                                <a:latin typeface="Cambria Math" panose="02040503050406030204" pitchFamily="18" charset="0"/>
                              </a:rPr>
                              <m:t>𝑖</m:t>
                            </m:r>
                          </m:sub>
                        </m:sSub>
                        <m:r>
                          <a:rPr lang="en-US" sz="250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𝐼</m:t>
                        </m:r>
                      </m:num>
                      <m:den>
                        <m:sSub>
                          <m:sSubPr>
                            <m:ctrlPr>
                              <a:rPr lang="en-US" sz="2500" i="1">
                                <a:solidFill>
                                  <a:srgbClr val="21455B"/>
                                </a:solidFill>
                                <a:latin typeface="Cambria Math" panose="02040503050406030204" pitchFamily="18" charset="0"/>
                              </a:rPr>
                            </m:ctrlPr>
                          </m:sSubPr>
                          <m:e>
                            <m:r>
                              <a:rPr lang="en-US" sz="2500" i="1">
                                <a:solidFill>
                                  <a:srgbClr val="21455B"/>
                                </a:solidFill>
                                <a:latin typeface="Cambria Math" panose="02040503050406030204" pitchFamily="18" charset="0"/>
                              </a:rPr>
                              <m:t>𝑝𝑞</m:t>
                            </m:r>
                          </m:e>
                          <m:sub>
                            <m:r>
                              <a:rPr lang="en-US" sz="2500" i="1">
                                <a:solidFill>
                                  <a:srgbClr val="21455B"/>
                                </a:solidFill>
                                <a:latin typeface="Cambria Math" panose="02040503050406030204" pitchFamily="18" charset="0"/>
                              </a:rPr>
                              <m:t>𝑖</m:t>
                            </m:r>
                          </m:sub>
                        </m:sSub>
                      </m:den>
                    </m:f>
                  </m:oMath>
                </a14:m>
                <a:r>
                  <a:rPr lang="en-US" sz="2500" dirty="0">
                    <a:solidFill>
                      <a:srgbClr val="21455B"/>
                    </a:solidFill>
                  </a:rPr>
                  <a:t>	</a:t>
                </a:r>
                <a:r>
                  <a:rPr lang="en-US" sz="2500" dirty="0">
                    <a:solidFill>
                      <a:srgbClr val="21455B"/>
                    </a:solidFill>
                    <a:sym typeface="Wingdings" panose="05000000000000000000" pitchFamily="2" charset="2"/>
                  </a:rPr>
                  <a:t></a:t>
                </a:r>
                <a:r>
                  <a:rPr lang="en-US" sz="2500" dirty="0">
                    <a:solidFill>
                      <a:srgbClr val="21455B"/>
                    </a:solidFill>
                  </a:rPr>
                  <a:t> </a:t>
                </a:r>
                <a14:m>
                  <m:oMath xmlns:m="http://schemas.openxmlformats.org/officeDocument/2006/math">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𝑋𝑝</m:t>
                        </m:r>
                      </m:e>
                      <m:sub>
                        <m:r>
                          <a:rPr lang="en-US" sz="2500" i="1">
                            <a:solidFill>
                              <a:srgbClr val="21455B"/>
                            </a:solidFill>
                            <a:latin typeface="Cambria Math" panose="02040503050406030204" pitchFamily="18" charset="0"/>
                            <a:ea typeface="Cambria Math" panose="02040503050406030204" pitchFamily="18" charset="0"/>
                          </a:rPr>
                          <m:t>𝑖</m:t>
                        </m:r>
                        <m:r>
                          <a:rPr lang="en-US" sz="2500" i="1" smtClean="0">
                            <a:solidFill>
                              <a:srgbClr val="21455B"/>
                            </a:solidFill>
                            <a:latin typeface="Cambria Math" panose="02040503050406030204" pitchFamily="18" charset="0"/>
                            <a:ea typeface="Cambria Math" panose="02040503050406030204" pitchFamily="18" charset="0"/>
                          </a:rPr>
                          <m:t>∙</m:t>
                        </m:r>
                      </m:sub>
                    </m:sSub>
                    <m:sSub>
                      <m:sSubPr>
                        <m:ctrlPr>
                          <a:rPr lang="en-US" sz="2500" i="1">
                            <a:solidFill>
                              <a:srgbClr val="21455B"/>
                            </a:solidFill>
                            <a:latin typeface="Cambria Math" panose="02040503050406030204" pitchFamily="18" charset="0"/>
                          </a:rPr>
                        </m:ctrlPr>
                      </m:sSubPr>
                      <m:e>
                        <m:r>
                          <a:rPr lang="en-US" sz="2500" i="1">
                            <a:solidFill>
                              <a:srgbClr val="21455B"/>
                            </a:solidFill>
                            <a:latin typeface="Cambria Math" panose="02040503050406030204" pitchFamily="18" charset="0"/>
                          </a:rPr>
                          <m:t>𝑝𝑞</m:t>
                        </m:r>
                      </m:e>
                      <m:sub>
                        <m:r>
                          <a:rPr lang="en-US" sz="2500" i="1">
                            <a:solidFill>
                              <a:srgbClr val="21455B"/>
                            </a:solidFill>
                            <a:latin typeface="Cambria Math" panose="02040503050406030204" pitchFamily="18" charset="0"/>
                          </a:rPr>
                          <m:t>𝑖</m:t>
                        </m:r>
                      </m:sub>
                    </m:sSub>
                    <m:r>
                      <a:rPr lang="en-US" sz="2500">
                        <a:solidFill>
                          <a:srgbClr val="21455B"/>
                        </a:solidFill>
                        <a:latin typeface="Cambria Math" panose="02040503050406030204" pitchFamily="18" charset="0"/>
                      </a:rPr>
                      <m:t>=</m:t>
                    </m:r>
                    <m:sSub>
                      <m:sSubPr>
                        <m:ctrlPr>
                          <a:rPr lang="en-US" sz="2500" i="1">
                            <a:solidFill>
                              <a:srgbClr val="21455B"/>
                            </a:solidFill>
                            <a:latin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𝛼</m:t>
                        </m:r>
                      </m:e>
                      <m:sub>
                        <m:r>
                          <a:rPr lang="en-US" sz="2500" i="1">
                            <a:solidFill>
                              <a:srgbClr val="21455B"/>
                            </a:solidFill>
                            <a:latin typeface="Cambria Math" panose="02040503050406030204" pitchFamily="18" charset="0"/>
                          </a:rPr>
                          <m:t>𝑖</m:t>
                        </m:r>
                      </m:sub>
                    </m:sSub>
                    <m:r>
                      <a:rPr lang="en-US" sz="2500" i="1">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𝐼</m:t>
                    </m:r>
                  </m:oMath>
                </a14:m>
                <a:endParaRPr lang="en-US" sz="2500" dirty="0">
                  <a:solidFill>
                    <a:srgbClr val="21455B"/>
                  </a:solidFill>
                </a:endParaRPr>
              </a:p>
              <a:p>
                <a:pPr lvl="2" indent="0">
                  <a:buNone/>
                  <a:defRPr/>
                </a:pPr>
                <a:r>
                  <a:rPr lang="en-US" sz="2500" dirty="0">
                    <a:solidFill>
                      <a:srgbClr val="21455B"/>
                    </a:solidFill>
                  </a:rPr>
                  <a:t>So </a:t>
                </a:r>
                <a14:m>
                  <m:oMath xmlns:m="http://schemas.openxmlformats.org/officeDocument/2006/math">
                    <m:sSub>
                      <m:sSubPr>
                        <m:ctrlPr>
                          <a:rPr lang="en-US" sz="2500" i="1">
                            <a:solidFill>
                              <a:srgbClr val="21455B"/>
                            </a:solidFill>
                            <a:latin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𝛼</m:t>
                        </m:r>
                      </m:e>
                      <m:sub>
                        <m:r>
                          <a:rPr lang="en-US" sz="2500" i="1">
                            <a:solidFill>
                              <a:srgbClr val="21455B"/>
                            </a:solidFill>
                            <a:latin typeface="Cambria Math" panose="02040503050406030204" pitchFamily="18" charset="0"/>
                          </a:rPr>
                          <m:t>𝑖</m:t>
                        </m:r>
                      </m:sub>
                    </m:sSub>
                  </m:oMath>
                </a14:m>
                <a:r>
                  <a:rPr lang="en-US" sz="2500" dirty="0">
                    <a:solidFill>
                      <a:srgbClr val="21455B"/>
                    </a:solidFill>
                  </a:rPr>
                  <a:t> is the budget share of good </a:t>
                </a:r>
                <a14:m>
                  <m:oMath xmlns:m="http://schemas.openxmlformats.org/officeDocument/2006/math">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𝑖</m:t>
                        </m:r>
                      </m:e>
                      <m:sub>
                        <m:r>
                          <a:rPr lang="en-US" sz="2500" b="0" i="1" smtClean="0">
                            <a:solidFill>
                              <a:srgbClr val="21455B"/>
                            </a:solidFill>
                            <a:latin typeface="Cambria Math" panose="02040503050406030204" pitchFamily="18" charset="0"/>
                            <a:ea typeface="Cambria Math" panose="02040503050406030204" pitchFamily="18" charset="0"/>
                          </a:rPr>
                          <m:t> </m:t>
                        </m:r>
                      </m:sub>
                    </m:sSub>
                  </m:oMath>
                </a14:m>
                <a:r>
                  <a:rPr lang="en-US" sz="2500" dirty="0">
                    <a:solidFill>
                      <a:srgbClr val="21455B"/>
                    </a:solidFill>
                  </a:rPr>
                  <a:t> and </a:t>
                </a:r>
                <a14:m>
                  <m:oMath xmlns:m="http://schemas.openxmlformats.org/officeDocument/2006/math">
                    <m:nary>
                      <m:naryPr>
                        <m:chr m:val="∑"/>
                        <m:subHide m:val="on"/>
                        <m:supHide m:val="on"/>
                        <m:ctrlPr>
                          <a:rPr lang="en-US" sz="2500" i="1" smtClean="0">
                            <a:solidFill>
                              <a:srgbClr val="21455B"/>
                            </a:solidFill>
                            <a:latin typeface="Cambria Math" panose="02040503050406030204" pitchFamily="18" charset="0"/>
                          </a:rPr>
                        </m:ctrlPr>
                      </m:naryPr>
                      <m:sub/>
                      <m:sup/>
                      <m:e>
                        <m:sSub>
                          <m:sSubPr>
                            <m:ctrlPr>
                              <a:rPr lang="en-US" sz="2500" i="1">
                                <a:solidFill>
                                  <a:srgbClr val="21455B"/>
                                </a:solidFill>
                                <a:latin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𝛼</m:t>
                            </m:r>
                          </m:e>
                          <m:sub>
                            <m:r>
                              <a:rPr lang="en-US" sz="2500" i="1">
                                <a:solidFill>
                                  <a:srgbClr val="21455B"/>
                                </a:solidFill>
                                <a:latin typeface="Cambria Math" panose="02040503050406030204" pitchFamily="18" charset="0"/>
                              </a:rPr>
                              <m:t>𝑖</m:t>
                            </m:r>
                          </m:sub>
                        </m:sSub>
                        <m:r>
                          <a:rPr lang="en-US" sz="2500" b="0" i="1" smtClean="0">
                            <a:solidFill>
                              <a:srgbClr val="21455B"/>
                            </a:solidFill>
                            <a:latin typeface="Cambria Math" panose="02040503050406030204" pitchFamily="18" charset="0"/>
                          </a:rPr>
                          <m:t>=1</m:t>
                        </m:r>
                      </m:e>
                    </m:nary>
                  </m:oMath>
                </a14:m>
                <a:endParaRPr lang="en-US" sz="2500" dirty="0">
                  <a:solidFill>
                    <a:srgbClr val="21455B"/>
                  </a:solidFill>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2"/>
              </p:nvPr>
            </p:nvSpPr>
            <p:spPr>
              <a:xfrm>
                <a:off x="323850" y="990600"/>
                <a:ext cx="7696200" cy="5105400"/>
              </a:xfrm>
              <a:blipFill>
                <a:blip r:embed="rId2"/>
                <a:stretch>
                  <a:fillRect t="-956" b="-30824"/>
                </a:stretch>
              </a:blipFill>
            </p:spPr>
            <p:txBody>
              <a:bodyPr/>
              <a:lstStyle/>
              <a:p>
                <a:r>
                  <a:rPr lang="en-US">
                    <a:noFill/>
                  </a:rPr>
                  <a:t> </a:t>
                </a:r>
              </a:p>
            </p:txBody>
          </p:sp>
        </mc:Fallback>
      </mc:AlternateContent>
      <p:cxnSp>
        <p:nvCxnSpPr>
          <p:cNvPr id="8" name="Straight Connector 7"/>
          <p:cNvCxnSpPr/>
          <p:nvPr/>
        </p:nvCxnSpPr>
        <p:spPr>
          <a:xfrm>
            <a:off x="0" y="9906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C022964D-F447-423D-B875-ADC24C4EFD4E}" type="slidenum">
              <a:rPr lang="en-US" smtClean="0"/>
              <a:t>5</a:t>
            </a:fld>
            <a:endParaRPr lang="en-US"/>
          </a:p>
        </p:txBody>
      </p:sp>
    </p:spTree>
    <p:extLst>
      <p:ext uri="{BB962C8B-B14F-4D97-AF65-F5344CB8AC3E}">
        <p14:creationId xmlns:p14="http://schemas.microsoft.com/office/powerpoint/2010/main" val="3454505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76200"/>
            <a:ext cx="8496300" cy="80645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Other common utility functions: LES</a:t>
            </a:r>
          </a:p>
        </p:txBody>
      </p:sp>
      <mc:AlternateContent xmlns:mc="http://schemas.openxmlformats.org/markup-compatibility/2006" xmlns:a14="http://schemas.microsoft.com/office/drawing/2010/main">
        <mc:Choice Requires="a14">
          <p:sp>
            <p:nvSpPr>
              <p:cNvPr id="7" name="Content Placeholder 6"/>
              <p:cNvSpPr>
                <a:spLocks noGrp="1"/>
              </p:cNvSpPr>
              <p:nvPr>
                <p:ph sz="quarter" idx="12"/>
              </p:nvPr>
            </p:nvSpPr>
            <p:spPr>
              <a:xfrm>
                <a:off x="323850" y="838200"/>
                <a:ext cx="8362950" cy="4953000"/>
              </a:xfrm>
            </p:spPr>
            <p:txBody>
              <a:bodyPr vert="horz" lIns="91440" tIns="45720" rIns="91440" bIns="45720" rtlCol="0">
                <a:noAutofit/>
              </a:bodyPr>
              <a:lstStyle/>
              <a:p>
                <a:pPr lvl="2" indent="0">
                  <a:buNone/>
                  <a:defRPr/>
                </a:pPr>
                <a:r>
                  <a:rPr lang="en-US" sz="2500" dirty="0">
                    <a:solidFill>
                      <a:srgbClr val="21455B"/>
                    </a:solidFill>
                  </a:rPr>
                  <a:t>Maximise, by choosing consumption bundle </a:t>
                </a:r>
                <a:endParaRPr lang="en-US" sz="2500" b="0" i="0" dirty="0">
                  <a:solidFill>
                    <a:srgbClr val="21455B"/>
                  </a:solidFill>
                  <a:latin typeface="Cambria Math" panose="02040503050406030204" pitchFamily="18" charset="0"/>
                </a:endParaRPr>
              </a:p>
              <a:p>
                <a:pPr lvl="2" indent="0">
                  <a:buNone/>
                  <a:defRPr/>
                </a:pPr>
                <a14:m>
                  <m:oMath xmlns:m="http://schemas.openxmlformats.org/officeDocument/2006/math">
                    <m:r>
                      <m:rPr>
                        <m:sty m:val="p"/>
                      </m:rPr>
                      <a:rPr lang="en-US" sz="2500" b="0" i="0" smtClean="0">
                        <a:solidFill>
                          <a:srgbClr val="21455B"/>
                        </a:solidFill>
                        <a:latin typeface="Cambria Math" panose="02040503050406030204" pitchFamily="18" charset="0"/>
                      </a:rPr>
                      <m:t>U</m:t>
                    </m:r>
                    <m:r>
                      <a:rPr lang="en-US" sz="2500" b="0" i="0" smtClean="0">
                        <a:solidFill>
                          <a:srgbClr val="21455B"/>
                        </a:solidFill>
                        <a:latin typeface="Cambria Math" panose="02040503050406030204" pitchFamily="18" charset="0"/>
                      </a:rPr>
                      <m:t>=</m:t>
                    </m:r>
                    <m:nary>
                      <m:naryPr>
                        <m:chr m:val="∏"/>
                        <m:supHide m:val="on"/>
                        <m:ctrlPr>
                          <a:rPr lang="en-US" sz="2500" i="1" smtClean="0">
                            <a:solidFill>
                              <a:srgbClr val="21455B"/>
                            </a:solidFill>
                            <a:latin typeface="Cambria Math" panose="02040503050406030204" pitchFamily="18" charset="0"/>
                          </a:rPr>
                        </m:ctrlPr>
                      </m:naryPr>
                      <m:sub>
                        <m:r>
                          <m:rPr>
                            <m:brk m:alnAt="7"/>
                          </m:rPr>
                          <a:rPr lang="en-US" sz="2500" b="0" i="1" smtClean="0">
                            <a:solidFill>
                              <a:srgbClr val="21455B"/>
                            </a:solidFill>
                            <a:latin typeface="Cambria Math" panose="02040503050406030204" pitchFamily="18" charset="0"/>
                          </a:rPr>
                          <m:t>𝑖</m:t>
                        </m:r>
                      </m:sub>
                      <m:sup/>
                      <m:e>
                        <m:d>
                          <m:dPr>
                            <m:ctrlPr>
                              <a:rPr lang="en-US" sz="2500" i="1">
                                <a:solidFill>
                                  <a:srgbClr val="21455B"/>
                                </a:solidFill>
                                <a:latin typeface="Cambria Math" panose="02040503050406030204" pitchFamily="18" charset="0"/>
                              </a:rPr>
                            </m:ctrlPr>
                          </m:dPr>
                          <m:e>
                            <m:sSup>
                              <m:sSupPr>
                                <m:ctrlPr>
                                  <a:rPr lang="en-US" sz="2500" i="1" smtClean="0">
                                    <a:solidFill>
                                      <a:srgbClr val="21455B"/>
                                    </a:solidFill>
                                    <a:latin typeface="Cambria Math" panose="02040503050406030204" pitchFamily="18" charset="0"/>
                                  </a:rPr>
                                </m:ctrlPr>
                              </m:sSupPr>
                              <m:e>
                                <m:d>
                                  <m:dPr>
                                    <m:ctrlPr>
                                      <a:rPr lang="en-US" sz="2500" i="1">
                                        <a:solidFill>
                                          <a:srgbClr val="21455B"/>
                                        </a:solidFill>
                                        <a:latin typeface="Cambria Math" panose="02040503050406030204" pitchFamily="18" charset="0"/>
                                      </a:rPr>
                                    </m:ctrlPr>
                                  </m:dPr>
                                  <m:e>
                                    <m:sSub>
                                      <m:sSubPr>
                                        <m:ctrlPr>
                                          <a:rPr lang="en-US" sz="2500" i="1" smtClean="0">
                                            <a:solidFill>
                                              <a:srgbClr val="21455B"/>
                                            </a:solidFill>
                                            <a:latin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𝑋𝑝</m:t>
                                        </m:r>
                                      </m:e>
                                      <m:sub>
                                        <m:r>
                                          <a:rPr lang="en-US" sz="2500" b="0" i="1" smtClean="0">
                                            <a:solidFill>
                                              <a:srgbClr val="21455B"/>
                                            </a:solidFill>
                                            <a:latin typeface="Cambria Math" panose="02040503050406030204" pitchFamily="18" charset="0"/>
                                          </a:rPr>
                                          <m:t>𝑖</m:t>
                                        </m:r>
                                      </m:sub>
                                    </m:sSub>
                                    <m:r>
                                      <a:rPr lang="en-US" sz="2500" b="0" i="1" smtClean="0">
                                        <a:solidFill>
                                          <a:srgbClr val="21455B"/>
                                        </a:solidFill>
                                        <a:latin typeface="Cambria Math" panose="02040503050406030204" pitchFamily="18" charset="0"/>
                                      </a:rPr>
                                      <m:t>−</m:t>
                                    </m:r>
                                    <m:sSub>
                                      <m:sSubPr>
                                        <m:ctrlPr>
                                          <a:rPr lang="en-US" sz="2500" i="1">
                                            <a:solidFill>
                                              <a:srgbClr val="21455B"/>
                                            </a:solidFill>
                                            <a:latin typeface="Cambria Math" panose="02040503050406030204" pitchFamily="18" charset="0"/>
                                          </a:rPr>
                                        </m:ctrlPr>
                                      </m:sSubPr>
                                      <m:e>
                                        <m:r>
                                          <a:rPr lang="en-US" sz="2500" i="1" smtClean="0">
                                            <a:solidFill>
                                              <a:srgbClr val="21455B"/>
                                            </a:solidFill>
                                            <a:latin typeface="Cambria Math" panose="02040503050406030204" pitchFamily="18" charset="0"/>
                                            <a:ea typeface="Cambria Math" panose="02040503050406030204" pitchFamily="18" charset="0"/>
                                          </a:rPr>
                                          <m:t>𝜃</m:t>
                                        </m:r>
                                      </m:e>
                                      <m:sub>
                                        <m:r>
                                          <a:rPr lang="en-US" sz="2500" i="1">
                                            <a:solidFill>
                                              <a:srgbClr val="21455B"/>
                                            </a:solidFill>
                                            <a:latin typeface="Cambria Math" panose="02040503050406030204" pitchFamily="18" charset="0"/>
                                          </a:rPr>
                                          <m:t>𝑖</m:t>
                                        </m:r>
                                      </m:sub>
                                    </m:sSub>
                                  </m:e>
                                </m:d>
                              </m:e>
                              <m:sup>
                                <m:sSub>
                                  <m:sSubPr>
                                    <m:ctrlPr>
                                      <a:rPr lang="en-US" sz="2500" i="1">
                                        <a:solidFill>
                                          <a:srgbClr val="21455B"/>
                                        </a:solidFill>
                                        <a:latin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𝛼</m:t>
                                    </m:r>
                                  </m:e>
                                  <m:sub>
                                    <m:r>
                                      <a:rPr lang="en-US" sz="2500" i="1">
                                        <a:solidFill>
                                          <a:srgbClr val="21455B"/>
                                        </a:solidFill>
                                        <a:latin typeface="Cambria Math" panose="02040503050406030204" pitchFamily="18" charset="0"/>
                                      </a:rPr>
                                      <m:t>𝑖</m:t>
                                    </m:r>
                                  </m:sub>
                                </m:sSub>
                              </m:sup>
                            </m:sSup>
                          </m:e>
                        </m:d>
                      </m:e>
                    </m:nary>
                  </m:oMath>
                </a14:m>
                <a:r>
                  <a:rPr lang="en-US" sz="2500" dirty="0">
                    <a:solidFill>
                      <a:srgbClr val="21455B"/>
                    </a:solidFill>
                  </a:rPr>
                  <a:t>  </a:t>
                </a:r>
                <a:r>
                  <a:rPr lang="en-US" sz="2500" dirty="0">
                    <a:solidFill>
                      <a:srgbClr val="21455B"/>
                    </a:solidFill>
                    <a:sym typeface="Wingdings" panose="05000000000000000000" pitchFamily="2" charset="2"/>
                  </a:rPr>
                  <a:t> Linear expenditure system</a:t>
                </a:r>
                <a:endParaRPr lang="en-US" sz="2500" dirty="0">
                  <a:solidFill>
                    <a:srgbClr val="21455B"/>
                  </a:solidFill>
                </a:endParaRPr>
              </a:p>
              <a:p>
                <a:pPr lvl="2" indent="0">
                  <a:buNone/>
                  <a:defRPr/>
                </a:pPr>
                <a:r>
                  <a:rPr lang="en-US" sz="2500" dirty="0">
                    <a:solidFill>
                      <a:srgbClr val="21455B"/>
                    </a:solidFill>
                  </a:rPr>
                  <a:t>subject to</a:t>
                </a:r>
              </a:p>
              <a:p>
                <a:pPr lvl="2" indent="0">
                  <a:buNone/>
                  <a:defRPr/>
                </a:pPr>
                <a14:m>
                  <m:oMath xmlns:m="http://schemas.openxmlformats.org/officeDocument/2006/math">
                    <m:r>
                      <m:rPr>
                        <m:sty m:val="p"/>
                      </m:rPr>
                      <a:rPr lang="en-US" sz="2500" smtClean="0">
                        <a:solidFill>
                          <a:srgbClr val="21455B"/>
                        </a:solidFill>
                        <a:latin typeface="Cambria Math" panose="02040503050406030204" pitchFamily="18" charset="0"/>
                      </a:rPr>
                      <m:t>I</m:t>
                    </m:r>
                    <m:r>
                      <a:rPr lang="en-US" sz="2500">
                        <a:solidFill>
                          <a:srgbClr val="21455B"/>
                        </a:solidFill>
                        <a:latin typeface="Cambria Math" panose="02040503050406030204" pitchFamily="18" charset="0"/>
                      </a:rPr>
                      <m:t>=</m:t>
                    </m:r>
                    <m:nary>
                      <m:naryPr>
                        <m:chr m:val="∑"/>
                        <m:supHide m:val="on"/>
                        <m:ctrlPr>
                          <a:rPr lang="en-US" sz="2500" i="1" smtClean="0">
                            <a:solidFill>
                              <a:srgbClr val="21455B"/>
                            </a:solidFill>
                            <a:latin typeface="Cambria Math" panose="02040503050406030204" pitchFamily="18" charset="0"/>
                          </a:rPr>
                        </m:ctrlPr>
                      </m:naryPr>
                      <m:sub>
                        <m:r>
                          <m:rPr>
                            <m:brk m:alnAt="7"/>
                          </m:rPr>
                          <a:rPr lang="en-US" sz="2500" b="0" i="1" smtClean="0">
                            <a:solidFill>
                              <a:srgbClr val="21455B"/>
                            </a:solidFill>
                            <a:latin typeface="Cambria Math" panose="02040503050406030204" pitchFamily="18" charset="0"/>
                          </a:rPr>
                          <m:t>𝑖</m:t>
                        </m:r>
                      </m:sub>
                      <m:sup/>
                      <m:e>
                        <m:d>
                          <m:dPr>
                            <m:ctrlPr>
                              <a:rPr lang="en-US" sz="2500" i="1">
                                <a:solidFill>
                                  <a:srgbClr val="21455B"/>
                                </a:solidFill>
                                <a:latin typeface="Cambria Math" panose="02040503050406030204" pitchFamily="18" charset="0"/>
                              </a:rPr>
                            </m:ctrlPr>
                          </m:dPr>
                          <m:e>
                            <m:sSub>
                              <m:sSubPr>
                                <m:ctrlPr>
                                  <a:rPr lang="en-US" sz="2500" i="1">
                                    <a:solidFill>
                                      <a:srgbClr val="21455B"/>
                                    </a:solidFill>
                                    <a:latin typeface="Cambria Math" panose="02040503050406030204" pitchFamily="18" charset="0"/>
                                  </a:rPr>
                                </m:ctrlPr>
                              </m:sSubPr>
                              <m:e>
                                <m:r>
                                  <a:rPr lang="en-US" sz="2500" b="0" i="1" smtClean="0">
                                    <a:solidFill>
                                      <a:srgbClr val="21455B"/>
                                    </a:solidFill>
                                    <a:latin typeface="Cambria Math" panose="02040503050406030204" pitchFamily="18" charset="0"/>
                                  </a:rPr>
                                  <m:t>𝑝𝑞</m:t>
                                </m:r>
                              </m:e>
                              <m:sub>
                                <m:r>
                                  <a:rPr lang="en-US" sz="2500" i="1">
                                    <a:solidFill>
                                      <a:srgbClr val="21455B"/>
                                    </a:solidFill>
                                    <a:latin typeface="Cambria Math" panose="02040503050406030204" pitchFamily="18" charset="0"/>
                                  </a:rPr>
                                  <m:t>𝑖</m:t>
                                </m:r>
                              </m:sub>
                            </m:sSub>
                            <m:r>
                              <a:rPr lang="en-US" sz="2500" i="1">
                                <a:solidFill>
                                  <a:srgbClr val="21455B"/>
                                </a:solidFill>
                                <a:latin typeface="Cambria Math" panose="02040503050406030204" pitchFamily="18" charset="0"/>
                                <a:ea typeface="Cambria Math" panose="02040503050406030204" pitchFamily="18" charset="0"/>
                              </a:rPr>
                              <m:t>∙</m:t>
                            </m:r>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𝑋𝑝</m:t>
                                </m:r>
                              </m:e>
                              <m:sub>
                                <m:r>
                                  <a:rPr lang="en-US" sz="2500" i="1">
                                    <a:solidFill>
                                      <a:srgbClr val="21455B"/>
                                    </a:solidFill>
                                    <a:latin typeface="Cambria Math" panose="02040503050406030204" pitchFamily="18" charset="0"/>
                                    <a:ea typeface="Cambria Math" panose="02040503050406030204" pitchFamily="18" charset="0"/>
                                  </a:rPr>
                                  <m:t>𝑖</m:t>
                                </m:r>
                              </m:sub>
                            </m:sSub>
                          </m:e>
                        </m:d>
                      </m:e>
                    </m:nary>
                  </m:oMath>
                </a14:m>
                <a:r>
                  <a:rPr lang="en-US" sz="2500" dirty="0">
                    <a:solidFill>
                      <a:srgbClr val="21455B"/>
                    </a:solidFill>
                  </a:rPr>
                  <a:t>	</a:t>
                </a:r>
              </a:p>
              <a:p>
                <a:pPr lvl="2" indent="0">
                  <a:buNone/>
                  <a:defRPr/>
                </a:pPr>
                <a:r>
                  <a:rPr lang="en-US" sz="2500" dirty="0">
                    <a:solidFill>
                      <a:srgbClr val="21455B"/>
                    </a:solidFill>
                  </a:rPr>
                  <a:t>Where </a:t>
                </a:r>
                <a14:m>
                  <m:oMath xmlns:m="http://schemas.openxmlformats.org/officeDocument/2006/math">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𝑋𝑝</m:t>
                        </m:r>
                      </m:e>
                      <m:sub>
                        <m:r>
                          <a:rPr lang="en-US" sz="2500" i="1">
                            <a:solidFill>
                              <a:srgbClr val="21455B"/>
                            </a:solidFill>
                            <a:latin typeface="Cambria Math" panose="02040503050406030204" pitchFamily="18" charset="0"/>
                            <a:ea typeface="Cambria Math" panose="02040503050406030204" pitchFamily="18" charset="0"/>
                          </a:rPr>
                          <m:t>𝑖</m:t>
                        </m:r>
                      </m:sub>
                    </m:sSub>
                  </m:oMath>
                </a14:m>
                <a:r>
                  <a:rPr lang="en-US" sz="2500" dirty="0">
                    <a:solidFill>
                      <a:srgbClr val="21455B"/>
                    </a:solidFill>
                  </a:rPr>
                  <a:t> is consumption of good </a:t>
                </a:r>
                <a14:m>
                  <m:oMath xmlns:m="http://schemas.openxmlformats.org/officeDocument/2006/math">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𝑖</m:t>
                        </m:r>
                      </m:e>
                      <m:sub>
                        <m:r>
                          <a:rPr lang="en-US" sz="2500" b="0" i="1" smtClean="0">
                            <a:solidFill>
                              <a:srgbClr val="21455B"/>
                            </a:solidFill>
                            <a:latin typeface="Cambria Math" panose="02040503050406030204" pitchFamily="18" charset="0"/>
                            <a:ea typeface="Cambria Math" panose="02040503050406030204" pitchFamily="18" charset="0"/>
                          </a:rPr>
                          <m:t> </m:t>
                        </m:r>
                      </m:sub>
                    </m:sSub>
                  </m:oMath>
                </a14:m>
                <a:endParaRPr lang="en-US" sz="2500" dirty="0">
                  <a:solidFill>
                    <a:srgbClr val="21455B"/>
                  </a:solidFill>
                  <a:ea typeface="Cambria Math" panose="02040503050406030204" pitchFamily="18" charset="0"/>
                </a:endParaRPr>
              </a:p>
              <a:p>
                <a:pPr lvl="2" indent="0">
                  <a:buNone/>
                  <a:defRPr/>
                </a:pPr>
                <a:r>
                  <a:rPr lang="en-US" sz="2500" dirty="0">
                    <a:solidFill>
                      <a:srgbClr val="21455B"/>
                    </a:solidFill>
                  </a:rPr>
                  <a:t>And </a:t>
                </a:r>
                <a14:m>
                  <m:oMath xmlns:m="http://schemas.openxmlformats.org/officeDocument/2006/math">
                    <m:sSub>
                      <m:sSubPr>
                        <m:ctrlPr>
                          <a:rPr lang="en-US" sz="2500" i="1">
                            <a:solidFill>
                              <a:srgbClr val="21455B"/>
                            </a:solidFill>
                            <a:latin typeface="Cambria Math" panose="02040503050406030204" pitchFamily="18" charset="0"/>
                          </a:rPr>
                        </m:ctrlPr>
                      </m:sSubPr>
                      <m:e>
                        <m:r>
                          <a:rPr lang="en-US" sz="2500" i="1">
                            <a:solidFill>
                              <a:srgbClr val="21455B"/>
                            </a:solidFill>
                            <a:latin typeface="Cambria Math" panose="02040503050406030204" pitchFamily="18" charset="0"/>
                          </a:rPr>
                          <m:t>𝑝𝑞</m:t>
                        </m:r>
                      </m:e>
                      <m:sub>
                        <m:r>
                          <a:rPr lang="en-US" sz="2500" i="1">
                            <a:solidFill>
                              <a:srgbClr val="21455B"/>
                            </a:solidFill>
                            <a:latin typeface="Cambria Math" panose="02040503050406030204" pitchFamily="18" charset="0"/>
                          </a:rPr>
                          <m:t>𝑖</m:t>
                        </m:r>
                      </m:sub>
                    </m:sSub>
                  </m:oMath>
                </a14:m>
                <a:r>
                  <a:rPr lang="en-US" sz="2500" dirty="0">
                    <a:solidFill>
                      <a:srgbClr val="21455B"/>
                    </a:solidFill>
                  </a:rPr>
                  <a:t> is the price of consumption good </a:t>
                </a:r>
                <a14:m>
                  <m:oMath xmlns:m="http://schemas.openxmlformats.org/officeDocument/2006/math">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𝑖</m:t>
                        </m:r>
                      </m:e>
                      <m:sub>
                        <m:r>
                          <a:rPr lang="en-US" sz="2500" b="0" i="1" smtClean="0">
                            <a:solidFill>
                              <a:srgbClr val="21455B"/>
                            </a:solidFill>
                            <a:latin typeface="Cambria Math" panose="02040503050406030204" pitchFamily="18" charset="0"/>
                            <a:ea typeface="Cambria Math" panose="02040503050406030204" pitchFamily="18" charset="0"/>
                          </a:rPr>
                          <m:t> </m:t>
                        </m:r>
                      </m:sub>
                    </m:sSub>
                  </m:oMath>
                </a14:m>
                <a:endParaRPr lang="en-US" sz="2500" dirty="0">
                  <a:solidFill>
                    <a:srgbClr val="21455B"/>
                  </a:solidFill>
                </a:endParaRPr>
              </a:p>
              <a:p>
                <a:pPr lvl="2" indent="0">
                  <a:buNone/>
                  <a:defRPr/>
                </a:pPr>
                <a:endParaRPr lang="en-US" sz="2500" dirty="0">
                  <a:solidFill>
                    <a:srgbClr val="21455B"/>
                  </a:solidFill>
                </a:endParaRPr>
              </a:p>
              <a:p>
                <a:pPr lvl="2" indent="0">
                  <a:buNone/>
                  <a:defRPr/>
                </a:pPr>
                <a:r>
                  <a:rPr lang="en-US" sz="2500" dirty="0">
                    <a:solidFill>
                      <a:srgbClr val="21455B"/>
                    </a:solidFill>
                  </a:rPr>
                  <a:t>Differentiating with respect to </a:t>
                </a:r>
                <a14:m>
                  <m:oMath xmlns:m="http://schemas.openxmlformats.org/officeDocument/2006/math">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𝑋𝑝</m:t>
                        </m:r>
                      </m:e>
                      <m:sub>
                        <m:r>
                          <a:rPr lang="en-US" sz="2500" i="1">
                            <a:solidFill>
                              <a:srgbClr val="21455B"/>
                            </a:solidFill>
                            <a:latin typeface="Cambria Math" panose="02040503050406030204" pitchFamily="18" charset="0"/>
                            <a:ea typeface="Cambria Math" panose="02040503050406030204" pitchFamily="18" charset="0"/>
                          </a:rPr>
                          <m:t>𝑖</m:t>
                        </m:r>
                      </m:sub>
                    </m:sSub>
                  </m:oMath>
                </a14:m>
                <a:r>
                  <a:rPr lang="en-US" sz="2500" dirty="0">
                    <a:solidFill>
                      <a:srgbClr val="21455B"/>
                    </a:solidFill>
                  </a:rPr>
                  <a:t> and using the budget constraint gives the demand curve for </a:t>
                </a:r>
                <a14:m>
                  <m:oMath xmlns:m="http://schemas.openxmlformats.org/officeDocument/2006/math">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𝑋𝑝</m:t>
                        </m:r>
                      </m:e>
                      <m:sub>
                        <m:r>
                          <a:rPr lang="en-US" sz="2500" i="1">
                            <a:solidFill>
                              <a:srgbClr val="21455B"/>
                            </a:solidFill>
                            <a:latin typeface="Cambria Math" panose="02040503050406030204" pitchFamily="18" charset="0"/>
                            <a:ea typeface="Cambria Math" panose="02040503050406030204" pitchFamily="18" charset="0"/>
                          </a:rPr>
                          <m:t>𝑖</m:t>
                        </m:r>
                      </m:sub>
                    </m:sSub>
                  </m:oMath>
                </a14:m>
                <a:endParaRPr lang="en-US" sz="2500" dirty="0">
                  <a:solidFill>
                    <a:srgbClr val="21455B"/>
                  </a:solidFill>
                </a:endParaRPr>
              </a:p>
              <a:p>
                <a:pPr lvl="2" indent="0">
                  <a:buNone/>
                  <a:defRPr/>
                </a:pPr>
                <a14:m>
                  <m:oMathPara xmlns:m="http://schemas.openxmlformats.org/officeDocument/2006/math">
                    <m:oMathParaPr>
                      <m:jc m:val="centerGroup"/>
                    </m:oMathParaPr>
                    <m:oMath xmlns:m="http://schemas.openxmlformats.org/officeDocument/2006/math">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𝑋𝑝</m:t>
                          </m:r>
                        </m:e>
                        <m:sub>
                          <m:r>
                            <a:rPr lang="en-US" sz="2500" i="1">
                              <a:solidFill>
                                <a:srgbClr val="21455B"/>
                              </a:solidFill>
                              <a:latin typeface="Cambria Math" panose="02040503050406030204" pitchFamily="18" charset="0"/>
                              <a:ea typeface="Cambria Math" panose="02040503050406030204" pitchFamily="18" charset="0"/>
                            </a:rPr>
                            <m:t>𝑖</m:t>
                          </m:r>
                        </m:sub>
                      </m:sSub>
                      <m:r>
                        <a:rPr lang="en-US" sz="2500">
                          <a:solidFill>
                            <a:srgbClr val="21455B"/>
                          </a:solidFill>
                          <a:latin typeface="Cambria Math" panose="02040503050406030204" pitchFamily="18" charset="0"/>
                        </a:rPr>
                        <m:t>=</m:t>
                      </m:r>
                      <m:f>
                        <m:fPr>
                          <m:ctrlPr>
                            <a:rPr lang="en-US" sz="2500" i="1" smtClean="0">
                              <a:solidFill>
                                <a:srgbClr val="21455B"/>
                              </a:solidFill>
                              <a:latin typeface="Cambria Math" panose="02040503050406030204" pitchFamily="18" charset="0"/>
                            </a:rPr>
                          </m:ctrlPr>
                        </m:fPr>
                        <m:num>
                          <m:sSub>
                            <m:sSubPr>
                              <m:ctrlPr>
                                <a:rPr lang="en-US" sz="2500" i="1">
                                  <a:solidFill>
                                    <a:srgbClr val="21455B"/>
                                  </a:solidFill>
                                  <a:latin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𝛼</m:t>
                              </m:r>
                            </m:e>
                            <m:sub>
                              <m:r>
                                <a:rPr lang="en-US" sz="2500" i="1">
                                  <a:solidFill>
                                    <a:srgbClr val="21455B"/>
                                  </a:solidFill>
                                  <a:latin typeface="Cambria Math" panose="02040503050406030204" pitchFamily="18" charset="0"/>
                                </a:rPr>
                                <m:t>𝑖</m:t>
                              </m:r>
                            </m:sub>
                          </m:sSub>
                        </m:num>
                        <m:den>
                          <m:sSub>
                            <m:sSubPr>
                              <m:ctrlPr>
                                <a:rPr lang="en-US" sz="2500" i="1">
                                  <a:solidFill>
                                    <a:srgbClr val="21455B"/>
                                  </a:solidFill>
                                  <a:latin typeface="Cambria Math" panose="02040503050406030204" pitchFamily="18" charset="0"/>
                                </a:rPr>
                              </m:ctrlPr>
                            </m:sSubPr>
                            <m:e>
                              <m:r>
                                <a:rPr lang="en-US" sz="2500" i="1">
                                  <a:solidFill>
                                    <a:srgbClr val="21455B"/>
                                  </a:solidFill>
                                  <a:latin typeface="Cambria Math" panose="02040503050406030204" pitchFamily="18" charset="0"/>
                                </a:rPr>
                                <m:t>𝑝𝑞</m:t>
                              </m:r>
                            </m:e>
                            <m:sub>
                              <m:r>
                                <a:rPr lang="en-US" sz="2500" i="1">
                                  <a:solidFill>
                                    <a:srgbClr val="21455B"/>
                                  </a:solidFill>
                                  <a:latin typeface="Cambria Math" panose="02040503050406030204" pitchFamily="18" charset="0"/>
                                </a:rPr>
                                <m:t>𝑖</m:t>
                              </m:r>
                            </m:sub>
                          </m:sSub>
                        </m:den>
                      </m:f>
                      <m:d>
                        <m:dPr>
                          <m:ctrlPr>
                            <a:rPr lang="en-US" sz="2500" i="1">
                              <a:solidFill>
                                <a:srgbClr val="21455B"/>
                              </a:solidFill>
                              <a:latin typeface="Cambria Math" panose="02040503050406030204" pitchFamily="18" charset="0"/>
                            </a:rPr>
                          </m:ctrlPr>
                        </m:dPr>
                        <m:e>
                          <m:r>
                            <a:rPr lang="en-US" sz="2500" b="0" i="1" smtClean="0">
                              <a:solidFill>
                                <a:srgbClr val="21455B"/>
                              </a:solidFill>
                              <a:latin typeface="Cambria Math" panose="02040503050406030204" pitchFamily="18" charset="0"/>
                            </a:rPr>
                            <m:t>𝐼</m:t>
                          </m:r>
                          <m:r>
                            <a:rPr lang="en-US" sz="2500" i="1">
                              <a:solidFill>
                                <a:srgbClr val="21455B"/>
                              </a:solidFill>
                              <a:latin typeface="Cambria Math" panose="02040503050406030204" pitchFamily="18" charset="0"/>
                            </a:rPr>
                            <m:t>−</m:t>
                          </m:r>
                          <m:nary>
                            <m:naryPr>
                              <m:chr m:val="∑"/>
                              <m:supHide m:val="on"/>
                              <m:ctrlPr>
                                <a:rPr lang="en-US" sz="2500" i="1">
                                  <a:solidFill>
                                    <a:srgbClr val="21455B"/>
                                  </a:solidFill>
                                  <a:latin typeface="Cambria Math" panose="02040503050406030204" pitchFamily="18" charset="0"/>
                                </a:rPr>
                              </m:ctrlPr>
                            </m:naryPr>
                            <m:sub>
                              <m:r>
                                <m:rPr>
                                  <m:brk m:alnAt="7"/>
                                </m:rPr>
                                <a:rPr lang="en-US" sz="2500" i="1">
                                  <a:solidFill>
                                    <a:srgbClr val="21455B"/>
                                  </a:solidFill>
                                  <a:latin typeface="Cambria Math" panose="02040503050406030204" pitchFamily="18" charset="0"/>
                                </a:rPr>
                                <m:t>𝑖</m:t>
                              </m:r>
                            </m:sub>
                            <m:sup/>
                            <m:e>
                              <m:d>
                                <m:dPr>
                                  <m:ctrlPr>
                                    <a:rPr lang="en-US" sz="2500" i="1">
                                      <a:solidFill>
                                        <a:srgbClr val="21455B"/>
                                      </a:solidFill>
                                      <a:latin typeface="Cambria Math" panose="02040503050406030204" pitchFamily="18" charset="0"/>
                                    </a:rPr>
                                  </m:ctrlPr>
                                </m:dPr>
                                <m:e>
                                  <m:sSub>
                                    <m:sSubPr>
                                      <m:ctrlPr>
                                        <a:rPr lang="en-US" sz="2500" i="1">
                                          <a:solidFill>
                                            <a:srgbClr val="21455B"/>
                                          </a:solidFill>
                                          <a:latin typeface="Cambria Math" panose="02040503050406030204" pitchFamily="18" charset="0"/>
                                        </a:rPr>
                                      </m:ctrlPr>
                                    </m:sSubPr>
                                    <m:e>
                                      <m:r>
                                        <a:rPr lang="en-US" sz="2500" i="1">
                                          <a:solidFill>
                                            <a:srgbClr val="21455B"/>
                                          </a:solidFill>
                                          <a:latin typeface="Cambria Math" panose="02040503050406030204" pitchFamily="18" charset="0"/>
                                        </a:rPr>
                                        <m:t>𝑝𝑞</m:t>
                                      </m:r>
                                    </m:e>
                                    <m:sub>
                                      <m:r>
                                        <a:rPr lang="en-US" sz="2500" i="1">
                                          <a:solidFill>
                                            <a:srgbClr val="21455B"/>
                                          </a:solidFill>
                                          <a:latin typeface="Cambria Math" panose="02040503050406030204" pitchFamily="18" charset="0"/>
                                        </a:rPr>
                                        <m:t>𝑖</m:t>
                                      </m:r>
                                    </m:sub>
                                  </m:sSub>
                                  <m:r>
                                    <a:rPr lang="en-US" sz="2500" i="1">
                                      <a:solidFill>
                                        <a:srgbClr val="21455B"/>
                                      </a:solidFill>
                                      <a:latin typeface="Cambria Math" panose="02040503050406030204" pitchFamily="18" charset="0"/>
                                      <a:ea typeface="Cambria Math" panose="02040503050406030204" pitchFamily="18" charset="0"/>
                                    </a:rPr>
                                    <m:t>∙</m:t>
                                  </m:r>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smtClean="0">
                                          <a:solidFill>
                                            <a:srgbClr val="21455B"/>
                                          </a:solidFill>
                                          <a:latin typeface="Cambria Math" panose="02040503050406030204" pitchFamily="18" charset="0"/>
                                          <a:ea typeface="Cambria Math" panose="02040503050406030204" pitchFamily="18" charset="0"/>
                                        </a:rPr>
                                        <m:t>𝜃</m:t>
                                      </m:r>
                                    </m:e>
                                    <m:sub>
                                      <m:r>
                                        <a:rPr lang="en-US" sz="2500" i="1">
                                          <a:solidFill>
                                            <a:srgbClr val="21455B"/>
                                          </a:solidFill>
                                          <a:latin typeface="Cambria Math" panose="02040503050406030204" pitchFamily="18" charset="0"/>
                                          <a:ea typeface="Cambria Math" panose="02040503050406030204" pitchFamily="18" charset="0"/>
                                        </a:rPr>
                                        <m:t>𝑖</m:t>
                                      </m:r>
                                    </m:sub>
                                  </m:sSub>
                                </m:e>
                              </m:d>
                            </m:e>
                          </m:nary>
                        </m:e>
                      </m:d>
                      <m:r>
                        <a:rPr lang="en-US" sz="2500" b="0" i="0" smtClean="0">
                          <a:solidFill>
                            <a:srgbClr val="21455B"/>
                          </a:solidFill>
                          <a:latin typeface="Cambria Math" panose="02040503050406030204" pitchFamily="18" charset="0"/>
                        </a:rPr>
                        <m:t>+</m:t>
                      </m:r>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𝜃</m:t>
                          </m:r>
                        </m:e>
                        <m:sub>
                          <m:r>
                            <a:rPr lang="en-US" sz="2500" i="1">
                              <a:solidFill>
                                <a:srgbClr val="21455B"/>
                              </a:solidFill>
                              <a:latin typeface="Cambria Math" panose="02040503050406030204" pitchFamily="18" charset="0"/>
                              <a:ea typeface="Cambria Math" panose="02040503050406030204" pitchFamily="18" charset="0"/>
                            </a:rPr>
                            <m:t>𝑖</m:t>
                          </m:r>
                        </m:sub>
                      </m:sSub>
                    </m:oMath>
                  </m:oMathPara>
                </a14:m>
                <a:endParaRPr lang="en-US" sz="2500" dirty="0">
                  <a:solidFill>
                    <a:srgbClr val="21455B"/>
                  </a:solidFill>
                </a:endParaRPr>
              </a:p>
              <a:p>
                <a:pPr lvl="2" indent="0">
                  <a:buNone/>
                  <a:defRPr/>
                </a:pPr>
                <a14:m>
                  <m:oMath xmlns:m="http://schemas.openxmlformats.org/officeDocument/2006/math">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𝜃</m:t>
                        </m:r>
                      </m:e>
                      <m:sub>
                        <m:r>
                          <a:rPr lang="en-US" sz="2500" i="1">
                            <a:solidFill>
                              <a:srgbClr val="21455B"/>
                            </a:solidFill>
                            <a:latin typeface="Cambria Math" panose="02040503050406030204" pitchFamily="18" charset="0"/>
                            <a:ea typeface="Cambria Math" panose="02040503050406030204" pitchFamily="18" charset="0"/>
                          </a:rPr>
                          <m:t>𝑖</m:t>
                        </m:r>
                      </m:sub>
                    </m:sSub>
                  </m:oMath>
                </a14:m>
                <a:r>
                  <a:rPr lang="en-US" sz="2500" dirty="0">
                    <a:solidFill>
                      <a:srgbClr val="21455B"/>
                    </a:solidFill>
                  </a:rPr>
                  <a:t> is the ‘subsistence’ minimum for good I</a:t>
                </a:r>
              </a:p>
              <a:p>
                <a:pPr lvl="2" indent="0">
                  <a:buNone/>
                  <a:defRPr/>
                </a:pPr>
                <a14:m>
                  <m:oMath xmlns:m="http://schemas.openxmlformats.org/officeDocument/2006/math">
                    <m:sSub>
                      <m:sSubPr>
                        <m:ctrlPr>
                          <a:rPr lang="en-US" sz="2500" i="1">
                            <a:solidFill>
                              <a:srgbClr val="21455B"/>
                            </a:solidFill>
                            <a:latin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𝛼</m:t>
                        </m:r>
                      </m:e>
                      <m:sub>
                        <m:r>
                          <a:rPr lang="en-US" sz="2500" i="1">
                            <a:solidFill>
                              <a:srgbClr val="21455B"/>
                            </a:solidFill>
                            <a:latin typeface="Cambria Math" panose="02040503050406030204" pitchFamily="18" charset="0"/>
                          </a:rPr>
                          <m:t>𝑖</m:t>
                        </m:r>
                      </m:sub>
                    </m:sSub>
                  </m:oMath>
                </a14:m>
                <a:r>
                  <a:rPr lang="en-US" sz="2500" dirty="0">
                    <a:solidFill>
                      <a:srgbClr val="21455B"/>
                    </a:solidFill>
                  </a:rPr>
                  <a:t> is good i’s share of supernumerary income	</a:t>
                </a:r>
              </a:p>
            </p:txBody>
          </p:sp>
        </mc:Choice>
        <mc:Fallback xmlns="">
          <p:sp>
            <p:nvSpPr>
              <p:cNvPr id="7" name="Content Placeholder 6"/>
              <p:cNvSpPr>
                <a:spLocks noGrp="1" noRot="1" noChangeAspect="1" noMove="1" noResize="1" noEditPoints="1" noAdjustHandles="1" noChangeArrowheads="1" noChangeShapeType="1" noTextEdit="1"/>
              </p:cNvSpPr>
              <p:nvPr>
                <p:ph sz="quarter" idx="12"/>
              </p:nvPr>
            </p:nvSpPr>
            <p:spPr>
              <a:xfrm>
                <a:off x="323850" y="838200"/>
                <a:ext cx="8362950" cy="4953000"/>
              </a:xfrm>
              <a:blipFill>
                <a:blip r:embed="rId2"/>
                <a:stretch>
                  <a:fillRect t="-985" b="-24877"/>
                </a:stretch>
              </a:blipFill>
            </p:spPr>
            <p:txBody>
              <a:bodyPr/>
              <a:lstStyle/>
              <a:p>
                <a:r>
                  <a:rPr lang="en-US">
                    <a:noFill/>
                  </a:rPr>
                  <a:t> </a:t>
                </a:r>
              </a:p>
            </p:txBody>
          </p:sp>
        </mc:Fallback>
      </mc:AlternateContent>
      <p:cxnSp>
        <p:nvCxnSpPr>
          <p:cNvPr id="8" name="Straight Connector 7"/>
          <p:cNvCxnSpPr/>
          <p:nvPr/>
        </p:nvCxnSpPr>
        <p:spPr>
          <a:xfrm>
            <a:off x="0" y="8382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C022964D-F447-423D-B875-ADC24C4EFD4E}" type="slidenum">
              <a:rPr lang="en-US" smtClean="0"/>
              <a:t>6</a:t>
            </a:fld>
            <a:endParaRPr lang="en-US"/>
          </a:p>
        </p:txBody>
      </p:sp>
    </p:spTree>
    <p:extLst>
      <p:ext uri="{BB962C8B-B14F-4D97-AF65-F5344CB8AC3E}">
        <p14:creationId xmlns:p14="http://schemas.microsoft.com/office/powerpoint/2010/main" val="2220871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184150"/>
            <a:ext cx="8496300" cy="80645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Household Disposable Income</a:t>
            </a:r>
          </a:p>
        </p:txBody>
      </p:sp>
      <mc:AlternateContent xmlns:mc="http://schemas.openxmlformats.org/markup-compatibility/2006">
        <mc:Choice xmlns:a14="http://schemas.microsoft.com/office/drawing/2010/main" Requires="a14">
          <p:sp>
            <p:nvSpPr>
              <p:cNvPr id="7" name="Content Placeholder 6"/>
              <p:cNvSpPr>
                <a:spLocks noGrp="1"/>
              </p:cNvSpPr>
              <p:nvPr>
                <p:ph sz="quarter" idx="12"/>
              </p:nvPr>
            </p:nvSpPr>
            <p:spPr>
              <a:xfrm>
                <a:off x="293370" y="1295400"/>
                <a:ext cx="8229600" cy="4343400"/>
              </a:xfrm>
            </p:spPr>
            <p:txBody>
              <a:bodyPr>
                <a:noAutofit/>
              </a:bodyPr>
              <a:lstStyle/>
              <a:p>
                <a:pPr lvl="2" indent="0">
                  <a:buNone/>
                </a:pPr>
                <a:r>
                  <a:rPr lang="en-US" sz="2500" dirty="0">
                    <a:solidFill>
                      <a:srgbClr val="21455B"/>
                    </a:solidFill>
                  </a:rPr>
                  <a:t>I is defined as disposable income</a:t>
                </a:r>
              </a:p>
              <a:p>
                <a:pPr lvl="2" indent="0">
                  <a:buNone/>
                </a:pPr>
                <a:r>
                  <a:rPr lang="en-US" sz="2500" dirty="0">
                    <a:solidFill>
                      <a:srgbClr val="21455B"/>
                    </a:solidFill>
                  </a:rPr>
                  <a:t>       </a:t>
                </a:r>
                <a14:m>
                  <m:oMath xmlns:m="http://schemas.openxmlformats.org/officeDocument/2006/math">
                    <m:r>
                      <m:rPr>
                        <m:sty m:val="p"/>
                      </m:rPr>
                      <a:rPr lang="en-US" sz="2500">
                        <a:solidFill>
                          <a:srgbClr val="21455B"/>
                        </a:solidFill>
                        <a:latin typeface="Cambria Math" panose="02040503050406030204" pitchFamily="18" charset="0"/>
                      </a:rPr>
                      <m:t>I</m:t>
                    </m:r>
                    <m:r>
                      <a:rPr lang="en-US" sz="2500">
                        <a:solidFill>
                          <a:srgbClr val="21455B"/>
                        </a:solidFill>
                        <a:latin typeface="Cambria Math" panose="02040503050406030204" pitchFamily="18" charset="0"/>
                      </a:rPr>
                      <m:t>=</m:t>
                    </m:r>
                    <m:nary>
                      <m:naryPr>
                        <m:chr m:val="∑"/>
                        <m:limLoc m:val="subSup"/>
                        <m:supHide m:val="on"/>
                        <m:ctrlPr>
                          <a:rPr lang="en-US" sz="2500" i="1" smtClean="0">
                            <a:solidFill>
                              <a:srgbClr val="21455B"/>
                            </a:solidFill>
                            <a:latin typeface="Cambria Math" panose="02040503050406030204" pitchFamily="18" charset="0"/>
                          </a:rPr>
                        </m:ctrlPr>
                      </m:naryPr>
                      <m:sub>
                        <m:r>
                          <m:rPr>
                            <m:brk m:alnAt="9"/>
                          </m:rPr>
                          <a:rPr lang="en-US" sz="2500" b="0" i="1" smtClean="0">
                            <a:solidFill>
                              <a:srgbClr val="21455B"/>
                            </a:solidFill>
                            <a:latin typeface="Cambria Math" panose="02040503050406030204" pitchFamily="18" charset="0"/>
                          </a:rPr>
                          <m:t>h</m:t>
                        </m:r>
                      </m:sub>
                      <m:sup/>
                      <m:e>
                        <m:r>
                          <a:rPr lang="en-US" sz="2500" b="0" i="1" smtClean="0">
                            <a:solidFill>
                              <a:srgbClr val="21455B"/>
                            </a:solidFill>
                            <a:latin typeface="Cambria Math" panose="02040503050406030204" pitchFamily="18" charset="0"/>
                          </a:rPr>
                          <m:t>𝑝</m:t>
                        </m:r>
                        <m:sSub>
                          <m:sSubPr>
                            <m:ctrlPr>
                              <a:rPr lang="en-US" sz="2500" b="0" i="1" smtClean="0">
                                <a:solidFill>
                                  <a:srgbClr val="21455B"/>
                                </a:solidFill>
                                <a:latin typeface="Cambria Math" panose="02040503050406030204" pitchFamily="18" charset="0"/>
                              </a:rPr>
                            </m:ctrlPr>
                          </m:sSubPr>
                          <m:e>
                            <m:r>
                              <a:rPr lang="en-US" sz="2500" b="0" i="1" smtClean="0">
                                <a:solidFill>
                                  <a:srgbClr val="21455B"/>
                                </a:solidFill>
                                <a:latin typeface="Cambria Math" panose="02040503050406030204" pitchFamily="18" charset="0"/>
                              </a:rPr>
                              <m:t>𝑓</m:t>
                            </m:r>
                          </m:e>
                          <m:sub>
                            <m:r>
                              <a:rPr lang="en-US" sz="2500" b="0" i="1" smtClean="0">
                                <a:solidFill>
                                  <a:srgbClr val="21455B"/>
                                </a:solidFill>
                                <a:latin typeface="Cambria Math" panose="02040503050406030204" pitchFamily="18" charset="0"/>
                              </a:rPr>
                              <m:t>h</m:t>
                            </m:r>
                          </m:sub>
                        </m:sSub>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rPr>
                          <m:t>𝐹</m:t>
                        </m:r>
                        <m:sSub>
                          <m:sSubPr>
                            <m:ctrlPr>
                              <a:rPr lang="en-US" sz="2500" b="0" i="1" smtClean="0">
                                <a:solidFill>
                                  <a:srgbClr val="21455B"/>
                                </a:solidFill>
                                <a:latin typeface="Cambria Math" panose="02040503050406030204" pitchFamily="18" charset="0"/>
                              </a:rPr>
                            </m:ctrlPr>
                          </m:sSubPr>
                          <m:e>
                            <m:r>
                              <a:rPr lang="en-US" sz="2500" b="0" i="1" smtClean="0">
                                <a:solidFill>
                                  <a:srgbClr val="21455B"/>
                                </a:solidFill>
                                <a:latin typeface="Cambria Math" panose="02040503050406030204" pitchFamily="18" charset="0"/>
                              </a:rPr>
                              <m:t>𝐹</m:t>
                            </m:r>
                          </m:e>
                          <m:sub>
                            <m:r>
                              <a:rPr lang="en-US" sz="2500" b="0" i="1" smtClean="0">
                                <a:solidFill>
                                  <a:srgbClr val="21455B"/>
                                </a:solidFill>
                                <a:latin typeface="Cambria Math" panose="02040503050406030204" pitchFamily="18" charset="0"/>
                              </a:rPr>
                              <m:t>h</m:t>
                            </m:r>
                          </m:sub>
                        </m:sSub>
                      </m:e>
                    </m:nary>
                    <m:r>
                      <a:rPr lang="en-US" sz="2500" b="0" i="1" smtClean="0">
                        <a:solidFill>
                          <a:srgbClr val="21455B"/>
                        </a:solidFill>
                        <a:latin typeface="Cambria Math" panose="02040503050406030204" pitchFamily="18" charset="0"/>
                      </a:rPr>
                      <m:t>−</m:t>
                    </m:r>
                    <m:r>
                      <a:rPr lang="en-US" sz="2500" b="0" i="1" smtClean="0">
                        <a:solidFill>
                          <a:srgbClr val="21455B"/>
                        </a:solidFill>
                        <a:latin typeface="Cambria Math" panose="02040503050406030204" pitchFamily="18" charset="0"/>
                      </a:rPr>
                      <m:t>𝑆𝑝</m:t>
                    </m:r>
                    <m:r>
                      <a:rPr lang="en-US" sz="2500" b="0" i="1" smtClean="0">
                        <a:solidFill>
                          <a:srgbClr val="21455B"/>
                        </a:solidFill>
                        <a:latin typeface="Cambria Math" panose="02040503050406030204" pitchFamily="18" charset="0"/>
                      </a:rPr>
                      <m:t>−</m:t>
                    </m:r>
                    <m:r>
                      <a:rPr lang="en-US" sz="2500" b="0" i="1" smtClean="0">
                        <a:solidFill>
                          <a:srgbClr val="21455B"/>
                        </a:solidFill>
                        <a:latin typeface="Cambria Math" panose="02040503050406030204" pitchFamily="18" charset="0"/>
                      </a:rPr>
                      <m:t>𝑇𝑑</m:t>
                    </m:r>
                    <m:r>
                      <a:rPr lang="en-US" sz="2500" b="0" i="1" smtClean="0">
                        <a:solidFill>
                          <a:srgbClr val="21455B"/>
                        </a:solidFill>
                        <a:latin typeface="Cambria Math" panose="02040503050406030204" pitchFamily="18" charset="0"/>
                      </a:rPr>
                      <m:t>−</m:t>
                    </m:r>
                    <m:r>
                      <a:rPr lang="en-US" sz="2500" b="0" i="1" smtClean="0">
                        <a:solidFill>
                          <a:srgbClr val="21455B"/>
                        </a:solidFill>
                        <a:latin typeface="Cambria Math" panose="02040503050406030204" pitchFamily="18" charset="0"/>
                      </a:rPr>
                      <m:t>𝐹𝑆𝐻</m:t>
                    </m:r>
                    <m:r>
                      <a:rPr lang="en-US" sz="2500" b="0" i="1" smtClean="0">
                        <a:solidFill>
                          <a:srgbClr val="21455B"/>
                        </a:solidFill>
                        <a:latin typeface="Cambria Math" panose="02040503050406030204" pitchFamily="18" charset="0"/>
                      </a:rPr>
                      <m:t>−</m:t>
                    </m:r>
                    <m:r>
                      <a:rPr lang="en-US" sz="2500" b="0" i="1" smtClean="0">
                        <a:solidFill>
                          <a:srgbClr val="21455B"/>
                        </a:solidFill>
                        <a:latin typeface="Cambria Math" panose="02040503050406030204" pitchFamily="18" charset="0"/>
                      </a:rPr>
                      <m:t>𝑇𝑅𝐹</m:t>
                    </m:r>
                  </m:oMath>
                </a14:m>
                <a:endParaRPr lang="en-US" sz="2500" dirty="0">
                  <a:solidFill>
                    <a:srgbClr val="21455B"/>
                  </a:solidFill>
                </a:endParaRPr>
              </a:p>
              <a:p>
                <a:pPr lvl="2" indent="0">
                  <a:buNone/>
                </a:pPr>
                <a:r>
                  <a:rPr lang="en-US" sz="2500" dirty="0">
                    <a:solidFill>
                      <a:srgbClr val="21455B"/>
                    </a:solidFill>
                  </a:rPr>
                  <a:t>	</a:t>
                </a:r>
              </a:p>
              <a:p>
                <a:pPr lvl="2" indent="0">
                  <a:buNone/>
                </a:pPr>
                <a:r>
                  <a:rPr lang="en-US" sz="2500" dirty="0">
                    <a:solidFill>
                      <a:srgbClr val="21455B"/>
                    </a:solidFill>
                  </a:rPr>
                  <a:t>Where:</a:t>
                </a:r>
              </a:p>
              <a:p>
                <a:pPr lvl="2" indent="0">
                  <a:buNone/>
                </a:pPr>
                <a14:m>
                  <m:oMath xmlns:m="http://schemas.openxmlformats.org/officeDocument/2006/math">
                    <m:r>
                      <a:rPr lang="en-US" sz="2500" i="1">
                        <a:solidFill>
                          <a:srgbClr val="21455B"/>
                        </a:solidFill>
                        <a:latin typeface="Cambria Math" panose="02040503050406030204" pitchFamily="18" charset="0"/>
                      </a:rPr>
                      <m:t>𝐹</m:t>
                    </m:r>
                    <m:sSub>
                      <m:sSubPr>
                        <m:ctrlPr>
                          <a:rPr lang="en-US" sz="2500" i="1">
                            <a:solidFill>
                              <a:srgbClr val="21455B"/>
                            </a:solidFill>
                            <a:latin typeface="Cambria Math" panose="02040503050406030204" pitchFamily="18" charset="0"/>
                          </a:rPr>
                        </m:ctrlPr>
                      </m:sSubPr>
                      <m:e>
                        <m:r>
                          <a:rPr lang="en-US" sz="2500" i="1">
                            <a:solidFill>
                              <a:srgbClr val="21455B"/>
                            </a:solidFill>
                            <a:latin typeface="Cambria Math" panose="02040503050406030204" pitchFamily="18" charset="0"/>
                          </a:rPr>
                          <m:t>𝐹</m:t>
                        </m:r>
                      </m:e>
                      <m:sub>
                        <m:r>
                          <a:rPr lang="en-US" sz="2500" i="1">
                            <a:solidFill>
                              <a:srgbClr val="21455B"/>
                            </a:solidFill>
                            <a:latin typeface="Cambria Math" panose="02040503050406030204" pitchFamily="18" charset="0"/>
                          </a:rPr>
                          <m:t>h</m:t>
                        </m:r>
                      </m:sub>
                    </m:sSub>
                  </m:oMath>
                </a14:m>
                <a:r>
                  <a:rPr lang="en-US" sz="2500" dirty="0">
                    <a:solidFill>
                      <a:srgbClr val="21455B"/>
                    </a:solidFill>
                  </a:rPr>
                  <a:t> is endowment of factor h</a:t>
                </a:r>
              </a:p>
              <a:p>
                <a:pPr lvl="2" indent="0">
                  <a:buNone/>
                </a:pPr>
                <a14:m>
                  <m:oMath xmlns:m="http://schemas.openxmlformats.org/officeDocument/2006/math">
                    <m:r>
                      <a:rPr lang="en-US" sz="2500" i="1">
                        <a:solidFill>
                          <a:srgbClr val="21455B"/>
                        </a:solidFill>
                        <a:latin typeface="Cambria Math" panose="02040503050406030204" pitchFamily="18" charset="0"/>
                      </a:rPr>
                      <m:t>𝑝</m:t>
                    </m:r>
                    <m:sSub>
                      <m:sSubPr>
                        <m:ctrlPr>
                          <a:rPr lang="en-US" sz="2500" i="1">
                            <a:solidFill>
                              <a:srgbClr val="21455B"/>
                            </a:solidFill>
                            <a:latin typeface="Cambria Math" panose="02040503050406030204" pitchFamily="18" charset="0"/>
                          </a:rPr>
                        </m:ctrlPr>
                      </m:sSubPr>
                      <m:e>
                        <m:r>
                          <a:rPr lang="en-US" sz="2500" i="1">
                            <a:solidFill>
                              <a:srgbClr val="21455B"/>
                            </a:solidFill>
                            <a:latin typeface="Cambria Math" panose="02040503050406030204" pitchFamily="18" charset="0"/>
                          </a:rPr>
                          <m:t>𝑓</m:t>
                        </m:r>
                      </m:e>
                      <m:sub>
                        <m:r>
                          <a:rPr lang="en-US" sz="2500" i="1">
                            <a:solidFill>
                              <a:srgbClr val="21455B"/>
                            </a:solidFill>
                            <a:latin typeface="Cambria Math" panose="02040503050406030204" pitchFamily="18" charset="0"/>
                          </a:rPr>
                          <m:t>h</m:t>
                        </m:r>
                      </m:sub>
                    </m:sSub>
                  </m:oMath>
                </a14:m>
                <a:r>
                  <a:rPr lang="en-US" sz="2500" dirty="0">
                    <a:solidFill>
                      <a:srgbClr val="21455B"/>
                    </a:solidFill>
                  </a:rPr>
                  <a:t> is the price of factor h (e.g. refers to wage for </a:t>
                </a:r>
                <a:r>
                  <a:rPr lang="en-US" sz="2500" dirty="0" err="1">
                    <a:solidFill>
                      <a:srgbClr val="21455B"/>
                    </a:solidFill>
                  </a:rPr>
                  <a:t>labour</a:t>
                </a:r>
                <a:r>
                  <a:rPr lang="en-US" sz="2500" dirty="0">
                    <a:solidFill>
                      <a:srgbClr val="21455B"/>
                    </a:solidFill>
                  </a:rPr>
                  <a:t>)</a:t>
                </a:r>
              </a:p>
              <a:p>
                <a:pPr lvl="2" indent="0">
                  <a:buNone/>
                </a:pPr>
                <a14:m>
                  <m:oMath xmlns:m="http://schemas.openxmlformats.org/officeDocument/2006/math">
                    <m:r>
                      <a:rPr lang="en-US" sz="2500" i="1">
                        <a:solidFill>
                          <a:srgbClr val="21455B"/>
                        </a:solidFill>
                        <a:latin typeface="Cambria Math" panose="02040503050406030204" pitchFamily="18" charset="0"/>
                      </a:rPr>
                      <m:t>𝑆𝑝</m:t>
                    </m:r>
                  </m:oMath>
                </a14:m>
                <a:r>
                  <a:rPr lang="en-US" sz="2500" dirty="0">
                    <a:solidFill>
                      <a:srgbClr val="21455B"/>
                    </a:solidFill>
                  </a:rPr>
                  <a:t> is household saving</a:t>
                </a:r>
              </a:p>
              <a:p>
                <a:pPr lvl="2" indent="0">
                  <a:buNone/>
                </a:pPr>
                <a14:m>
                  <m:oMath xmlns:m="http://schemas.openxmlformats.org/officeDocument/2006/math">
                    <m:r>
                      <a:rPr lang="en-US" sz="2500" i="1">
                        <a:solidFill>
                          <a:srgbClr val="21455B"/>
                        </a:solidFill>
                        <a:latin typeface="Cambria Math" panose="02040503050406030204" pitchFamily="18" charset="0"/>
                      </a:rPr>
                      <m:t>𝑇𝑑</m:t>
                    </m:r>
                  </m:oMath>
                </a14:m>
                <a:r>
                  <a:rPr lang="en-US" sz="2500" dirty="0">
                    <a:solidFill>
                      <a:srgbClr val="21455B"/>
                    </a:solidFill>
                  </a:rPr>
                  <a:t> is direct taxes</a:t>
                </a:r>
              </a:p>
              <a:p>
                <a:pPr lvl="2" indent="0">
                  <a:buNone/>
                </a:pPr>
                <a14:m>
                  <m:oMath xmlns:m="http://schemas.openxmlformats.org/officeDocument/2006/math">
                    <m:r>
                      <a:rPr lang="en-US" sz="2500" i="1">
                        <a:solidFill>
                          <a:srgbClr val="21455B"/>
                        </a:solidFill>
                        <a:latin typeface="Cambria Math" panose="02040503050406030204" pitchFamily="18" charset="0"/>
                      </a:rPr>
                      <m:t>𝐹𝑆𝐻</m:t>
                    </m:r>
                  </m:oMath>
                </a14:m>
                <a:r>
                  <a:rPr lang="en-US" sz="2500" dirty="0">
                    <a:solidFill>
                      <a:srgbClr val="21455B"/>
                    </a:solidFill>
                  </a:rPr>
                  <a:t> is repatriation of profit</a:t>
                </a:r>
              </a:p>
              <a:p>
                <a:pPr lvl="2" indent="0">
                  <a:buNone/>
                </a:pPr>
                <a14:m>
                  <m:oMath xmlns:m="http://schemas.openxmlformats.org/officeDocument/2006/math">
                    <m:r>
                      <a:rPr lang="en-US" sz="2500" i="1">
                        <a:solidFill>
                          <a:srgbClr val="21455B"/>
                        </a:solidFill>
                        <a:latin typeface="Cambria Math" panose="02040503050406030204" pitchFamily="18" charset="0"/>
                      </a:rPr>
                      <m:t>𝑇𝑅𝐹</m:t>
                    </m:r>
                  </m:oMath>
                </a14:m>
                <a:r>
                  <a:rPr lang="en-US" sz="2500" dirty="0">
                    <a:solidFill>
                      <a:srgbClr val="21455B"/>
                    </a:solidFill>
                  </a:rPr>
                  <a:t> is transfers from government (e.g. unemployment benefits, age pension)</a:t>
                </a:r>
              </a:p>
              <a:p>
                <a:pPr lvl="2" indent="0">
                  <a:buNone/>
                </a:pPr>
                <a:endParaRPr lang="en-US" sz="2500" dirty="0">
                  <a:solidFill>
                    <a:srgbClr val="21455B"/>
                  </a:solidFill>
                </a:endParaRPr>
              </a:p>
            </p:txBody>
          </p:sp>
        </mc:Choice>
        <mc:Fallback>
          <p:sp>
            <p:nvSpPr>
              <p:cNvPr id="7" name="Content Placeholder 6"/>
              <p:cNvSpPr>
                <a:spLocks noGrp="1" noRot="1" noChangeAspect="1" noMove="1" noResize="1" noEditPoints="1" noAdjustHandles="1" noChangeArrowheads="1" noChangeShapeType="1" noTextEdit="1"/>
              </p:cNvSpPr>
              <p:nvPr>
                <p:ph sz="quarter" idx="12"/>
              </p:nvPr>
            </p:nvSpPr>
            <p:spPr>
              <a:xfrm>
                <a:off x="293370" y="1295400"/>
                <a:ext cx="8229600" cy="4343400"/>
              </a:xfrm>
              <a:blipFill>
                <a:blip r:embed="rId2"/>
                <a:stretch>
                  <a:fillRect t="-3371" b="-17697"/>
                </a:stretch>
              </a:blipFill>
            </p:spPr>
            <p:txBody>
              <a:bodyPr/>
              <a:lstStyle/>
              <a:p>
                <a:r>
                  <a:rPr lang="en-US">
                    <a:noFill/>
                  </a:rPr>
                  <a:t> </a:t>
                </a:r>
              </a:p>
            </p:txBody>
          </p:sp>
        </mc:Fallback>
      </mc:AlternateContent>
      <p:cxnSp>
        <p:nvCxnSpPr>
          <p:cNvPr id="6" name="Straight Connector 5"/>
          <p:cNvCxnSpPr/>
          <p:nvPr/>
        </p:nvCxnSpPr>
        <p:spPr>
          <a:xfrm>
            <a:off x="0" y="10668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C022964D-F447-423D-B875-ADC24C4EFD4E}" type="slidenum">
              <a:rPr lang="en-US" smtClean="0"/>
              <a:t>7</a:t>
            </a:fld>
            <a:endParaRPr lang="en-US"/>
          </a:p>
        </p:txBody>
      </p:sp>
    </p:spTree>
    <p:extLst>
      <p:ext uri="{BB962C8B-B14F-4D97-AF65-F5344CB8AC3E}">
        <p14:creationId xmlns:p14="http://schemas.microsoft.com/office/powerpoint/2010/main" val="2779349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184150"/>
            <a:ext cx="8496300" cy="80645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Household Saving</a:t>
            </a:r>
          </a:p>
        </p:txBody>
      </p:sp>
      <mc:AlternateContent xmlns:mc="http://schemas.openxmlformats.org/markup-compatibility/2006">
        <mc:Choice xmlns:a14="http://schemas.microsoft.com/office/drawing/2010/main" Requires="a14">
          <p:sp>
            <p:nvSpPr>
              <p:cNvPr id="7" name="Content Placeholder 6"/>
              <p:cNvSpPr>
                <a:spLocks noGrp="1"/>
              </p:cNvSpPr>
              <p:nvPr>
                <p:ph sz="quarter" idx="12"/>
              </p:nvPr>
            </p:nvSpPr>
            <p:spPr>
              <a:xfrm>
                <a:off x="457200" y="1152237"/>
                <a:ext cx="8229600" cy="4343400"/>
              </a:xfrm>
            </p:spPr>
            <p:txBody>
              <a:bodyPr>
                <a:noAutofit/>
              </a:bodyPr>
              <a:lstStyle/>
              <a:p>
                <a:pPr lvl="2" indent="0">
                  <a:buNone/>
                </a:pPr>
                <a:r>
                  <a:rPr lang="en-US" sz="2500" dirty="0">
                    <a:solidFill>
                      <a:srgbClr val="21455B"/>
                    </a:solidFill>
                  </a:rPr>
                  <a:t>Household’s inter-temporal budget constraint is imposed through a fixed saving rate (a fixed proportion of income is saved) </a:t>
                </a:r>
                <a:r>
                  <a:rPr lang="en-US" sz="2500" dirty="0">
                    <a:solidFill>
                      <a:srgbClr val="21455B"/>
                    </a:solidFill>
                    <a:sym typeface="Wingdings" panose="05000000000000000000" pitchFamily="2" charset="2"/>
                  </a:rPr>
                  <a:t> common in CGE models</a:t>
                </a:r>
              </a:p>
              <a:p>
                <a:pPr lvl="2" indent="0">
                  <a:buNone/>
                </a:pPr>
                <a:endParaRPr lang="en-US" sz="2500" dirty="0">
                  <a:solidFill>
                    <a:srgbClr val="21455B"/>
                  </a:solidFill>
                  <a:sym typeface="Wingdings" panose="05000000000000000000" pitchFamily="2" charset="2"/>
                </a:endParaRPr>
              </a:p>
              <a:p>
                <a:pPr lvl="2" indent="0">
                  <a:buNone/>
                </a:pPr>
                <a14:m>
                  <m:oMathPara xmlns:m="http://schemas.openxmlformats.org/officeDocument/2006/math">
                    <m:oMathParaPr>
                      <m:jc m:val="centerGroup"/>
                    </m:oMathParaPr>
                    <m:oMath xmlns:m="http://schemas.openxmlformats.org/officeDocument/2006/math">
                      <m:r>
                        <a:rPr lang="en-US" sz="2500" b="0" i="1" smtClean="0">
                          <a:solidFill>
                            <a:srgbClr val="21455B"/>
                          </a:solidFill>
                          <a:latin typeface="Cambria Math" panose="02040503050406030204" pitchFamily="18" charset="0"/>
                        </a:rPr>
                        <m:t>𝑆𝑝</m:t>
                      </m:r>
                      <m:r>
                        <a:rPr lang="en-US" sz="2500" i="1">
                          <a:solidFill>
                            <a:srgbClr val="21455B"/>
                          </a:solidFill>
                          <a:latin typeface="Cambria Math" panose="02040503050406030204" pitchFamily="18" charset="0"/>
                        </a:rPr>
                        <m:t>=</m:t>
                      </m:r>
                      <m:r>
                        <a:rPr lang="en-US" sz="2500" i="1">
                          <a:solidFill>
                            <a:srgbClr val="21455B"/>
                          </a:solidFill>
                          <a:latin typeface="Cambria Math" panose="02040503050406030204" pitchFamily="18" charset="0"/>
                        </a:rPr>
                        <m:t>𝑠𝑠𝑝</m:t>
                      </m:r>
                      <m:r>
                        <a:rPr lang="en-US" sz="2500" i="1">
                          <a:solidFill>
                            <a:srgbClr val="21455B"/>
                          </a:solidFill>
                          <a:latin typeface="Cambria Math" panose="02040503050406030204" pitchFamily="18" charset="0"/>
                          <a:ea typeface="Cambria Math" panose="02040503050406030204" pitchFamily="18" charset="0"/>
                        </a:rPr>
                        <m:t>∙</m:t>
                      </m:r>
                      <m:d>
                        <m:dPr>
                          <m:ctrlPr>
                            <a:rPr lang="en-US" sz="2500" i="1">
                              <a:solidFill>
                                <a:srgbClr val="21455B"/>
                              </a:solidFill>
                              <a:latin typeface="Cambria Math" panose="02040503050406030204" pitchFamily="18" charset="0"/>
                            </a:rPr>
                          </m:ctrlPr>
                        </m:dPr>
                        <m:e>
                          <m:nary>
                            <m:naryPr>
                              <m:chr m:val="∑"/>
                              <m:limLoc m:val="subSup"/>
                              <m:supHide m:val="on"/>
                              <m:ctrlPr>
                                <a:rPr lang="en-US" sz="2500" i="1">
                                  <a:solidFill>
                                    <a:srgbClr val="21455B"/>
                                  </a:solidFill>
                                  <a:latin typeface="Cambria Math" panose="02040503050406030204" pitchFamily="18" charset="0"/>
                                </a:rPr>
                              </m:ctrlPr>
                            </m:naryPr>
                            <m:sub>
                              <m:r>
                                <m:rPr>
                                  <m:brk m:alnAt="9"/>
                                </m:rPr>
                                <a:rPr lang="en-US" sz="2500" i="1">
                                  <a:solidFill>
                                    <a:srgbClr val="21455B"/>
                                  </a:solidFill>
                                  <a:latin typeface="Cambria Math" panose="02040503050406030204" pitchFamily="18" charset="0"/>
                                </a:rPr>
                                <m:t>h</m:t>
                              </m:r>
                            </m:sub>
                            <m:sup/>
                            <m:e>
                              <m:r>
                                <a:rPr lang="en-US" sz="2500" b="0" i="1" smtClean="0">
                                  <a:solidFill>
                                    <a:srgbClr val="21455B"/>
                                  </a:solidFill>
                                  <a:latin typeface="Cambria Math" panose="02040503050406030204" pitchFamily="18" charset="0"/>
                                </a:rPr>
                                <m:t>𝑝</m:t>
                              </m:r>
                              <m:sSub>
                                <m:sSubPr>
                                  <m:ctrlPr>
                                    <a:rPr lang="en-US" sz="2500" i="1">
                                      <a:solidFill>
                                        <a:srgbClr val="21455B"/>
                                      </a:solidFill>
                                      <a:latin typeface="Cambria Math" panose="02040503050406030204" pitchFamily="18" charset="0"/>
                                    </a:rPr>
                                  </m:ctrlPr>
                                </m:sSubPr>
                                <m:e>
                                  <m:r>
                                    <a:rPr lang="en-US" sz="2500" i="1">
                                      <a:solidFill>
                                        <a:srgbClr val="21455B"/>
                                      </a:solidFill>
                                      <a:latin typeface="Cambria Math" panose="02040503050406030204" pitchFamily="18" charset="0"/>
                                    </a:rPr>
                                    <m:t>𝑓</m:t>
                                  </m:r>
                                </m:e>
                                <m:sub>
                                  <m:r>
                                    <a:rPr lang="en-US" sz="2500" i="1">
                                      <a:solidFill>
                                        <a:srgbClr val="21455B"/>
                                      </a:solidFill>
                                      <a:latin typeface="Cambria Math" panose="02040503050406030204" pitchFamily="18" charset="0"/>
                                    </a:rPr>
                                    <m:t>h</m:t>
                                  </m:r>
                                </m:sub>
                              </m:sSub>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rPr>
                                <m:t>𝐹</m:t>
                              </m:r>
                              <m:sSub>
                                <m:sSubPr>
                                  <m:ctrlPr>
                                    <a:rPr lang="en-US" sz="2500" i="1">
                                      <a:solidFill>
                                        <a:srgbClr val="21455B"/>
                                      </a:solidFill>
                                      <a:latin typeface="Cambria Math" panose="02040503050406030204" pitchFamily="18" charset="0"/>
                                    </a:rPr>
                                  </m:ctrlPr>
                                </m:sSubPr>
                                <m:e>
                                  <m:r>
                                    <a:rPr lang="en-US" sz="2500" i="1">
                                      <a:solidFill>
                                        <a:srgbClr val="21455B"/>
                                      </a:solidFill>
                                      <a:latin typeface="Cambria Math" panose="02040503050406030204" pitchFamily="18" charset="0"/>
                                    </a:rPr>
                                    <m:t>𝐹</m:t>
                                  </m:r>
                                </m:e>
                                <m:sub>
                                  <m:r>
                                    <a:rPr lang="en-US" sz="2500" i="1">
                                      <a:solidFill>
                                        <a:srgbClr val="21455B"/>
                                      </a:solidFill>
                                      <a:latin typeface="Cambria Math" panose="02040503050406030204" pitchFamily="18" charset="0"/>
                                    </a:rPr>
                                    <m:t>h</m:t>
                                  </m:r>
                                </m:sub>
                              </m:sSub>
                            </m:e>
                          </m:nary>
                        </m:e>
                      </m:d>
                    </m:oMath>
                  </m:oMathPara>
                </a14:m>
                <a:endParaRPr lang="en-US" sz="2500" b="0" dirty="0">
                  <a:solidFill>
                    <a:srgbClr val="21455B"/>
                  </a:solidFill>
                </a:endParaRPr>
              </a:p>
              <a:p>
                <a:pPr lvl="2" indent="0">
                  <a:buNone/>
                </a:pPr>
                <a:endParaRPr lang="en-US" sz="2500" dirty="0">
                  <a:solidFill>
                    <a:srgbClr val="21455B"/>
                  </a:solidFill>
                </a:endParaRPr>
              </a:p>
              <a:p>
                <a:pPr lvl="2" indent="0">
                  <a:buNone/>
                </a:pPr>
                <a:r>
                  <a:rPr lang="en-US" sz="2500" b="0" dirty="0">
                    <a:solidFill>
                      <a:srgbClr val="21455B"/>
                    </a:solidFill>
                  </a:rPr>
                  <a:t>Repatriation of profits </a:t>
                </a:r>
                <a:r>
                  <a:rPr lang="en-US" sz="2500" b="0" dirty="0">
                    <a:solidFill>
                      <a:srgbClr val="21455B"/>
                    </a:solidFill>
                    <a:sym typeface="Wingdings" panose="05000000000000000000" pitchFamily="2" charset="2"/>
                  </a:rPr>
                  <a:t> </a:t>
                </a:r>
                <a:r>
                  <a:rPr lang="en-US" sz="2500" b="0" dirty="0">
                    <a:solidFill>
                      <a:srgbClr val="21455B"/>
                    </a:solidFill>
                  </a:rPr>
                  <a:t>in this economy foreign residents own part of the capital stoc</a:t>
                </a:r>
                <a:r>
                  <a:rPr lang="en-US" sz="2500" dirty="0">
                    <a:solidFill>
                      <a:srgbClr val="21455B"/>
                    </a:solidFill>
                  </a:rPr>
                  <a:t>k and hence part of the return from capital flows out of the domestic economy</a:t>
                </a:r>
                <a:endParaRPr lang="en-US" sz="2500" b="0" dirty="0">
                  <a:solidFill>
                    <a:srgbClr val="21455B"/>
                  </a:solidFill>
                </a:endParaRPr>
              </a:p>
              <a:p>
                <a:pPr lvl="2" indent="0">
                  <a:buNone/>
                </a:pPr>
                <a:endParaRPr lang="en-US" sz="2500" b="0" dirty="0">
                  <a:solidFill>
                    <a:srgbClr val="21455B"/>
                  </a:solidFill>
                </a:endParaRPr>
              </a:p>
              <a:p>
                <a:pPr lvl="2" indent="0">
                  <a:buNone/>
                </a:pPr>
                <a14:m>
                  <m:oMathPara xmlns:m="http://schemas.openxmlformats.org/officeDocument/2006/math">
                    <m:oMathParaPr>
                      <m:jc m:val="centerGroup"/>
                    </m:oMathParaPr>
                    <m:oMath xmlns:m="http://schemas.openxmlformats.org/officeDocument/2006/math">
                      <m:r>
                        <a:rPr lang="en-US" sz="2500" b="0" i="1" smtClean="0">
                          <a:solidFill>
                            <a:srgbClr val="21455B"/>
                          </a:solidFill>
                          <a:latin typeface="Cambria Math" panose="02040503050406030204" pitchFamily="18" charset="0"/>
                        </a:rPr>
                        <m:t>𝐹𝑆𝐻</m:t>
                      </m:r>
                      <m:r>
                        <a:rPr lang="en-US" sz="2500" i="1">
                          <a:solidFill>
                            <a:srgbClr val="21455B"/>
                          </a:solidFill>
                          <a:latin typeface="Cambria Math" panose="02040503050406030204" pitchFamily="18" charset="0"/>
                        </a:rPr>
                        <m:t>=</m:t>
                      </m:r>
                      <m:r>
                        <a:rPr lang="en-US" sz="2500" b="0" i="1" smtClean="0">
                          <a:solidFill>
                            <a:srgbClr val="21455B"/>
                          </a:solidFill>
                          <a:latin typeface="Cambria Math" panose="02040503050406030204" pitchFamily="18" charset="0"/>
                        </a:rPr>
                        <m:t>𝑅</m:t>
                      </m:r>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𝐾𝐹</m:t>
                      </m:r>
                    </m:oMath>
                  </m:oMathPara>
                </a14:m>
                <a:endParaRPr lang="en-US" sz="2500" dirty="0"/>
              </a:p>
              <a:p>
                <a:pPr lvl="2" indent="0">
                  <a:buNone/>
                </a:pPr>
                <a:endParaRPr lang="en-US" sz="2500" dirty="0"/>
              </a:p>
              <a:p>
                <a:pPr lvl="2" indent="0">
                  <a:buNone/>
                </a:pPr>
                <a:endParaRPr lang="en-US" sz="2500" dirty="0">
                  <a:solidFill>
                    <a:srgbClr val="21455B"/>
                  </a:solidFill>
                </a:endParaRPr>
              </a:p>
            </p:txBody>
          </p:sp>
        </mc:Choice>
        <mc:Fallback>
          <p:sp>
            <p:nvSpPr>
              <p:cNvPr id="7" name="Content Placeholder 6"/>
              <p:cNvSpPr>
                <a:spLocks noGrp="1" noRot="1" noChangeAspect="1" noMove="1" noResize="1" noEditPoints="1" noAdjustHandles="1" noChangeArrowheads="1" noChangeShapeType="1" noTextEdit="1"/>
              </p:cNvSpPr>
              <p:nvPr>
                <p:ph sz="quarter" idx="12"/>
              </p:nvPr>
            </p:nvSpPr>
            <p:spPr>
              <a:xfrm>
                <a:off x="457200" y="1152237"/>
                <a:ext cx="8229600" cy="4343400"/>
              </a:xfrm>
              <a:blipFill>
                <a:blip r:embed="rId2"/>
                <a:stretch>
                  <a:fillRect t="-982" r="-593" b="-12903"/>
                </a:stretch>
              </a:blipFill>
            </p:spPr>
            <p:txBody>
              <a:bodyPr/>
              <a:lstStyle/>
              <a:p>
                <a:r>
                  <a:rPr lang="en-US">
                    <a:noFill/>
                  </a:rPr>
                  <a:t> </a:t>
                </a:r>
              </a:p>
            </p:txBody>
          </p:sp>
        </mc:Fallback>
      </mc:AlternateContent>
      <p:cxnSp>
        <p:nvCxnSpPr>
          <p:cNvPr id="6" name="Straight Connector 5"/>
          <p:cNvCxnSpPr/>
          <p:nvPr/>
        </p:nvCxnSpPr>
        <p:spPr>
          <a:xfrm>
            <a:off x="0" y="10668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C022964D-F447-423D-B875-ADC24C4EFD4E}" type="slidenum">
              <a:rPr lang="en-US" smtClean="0"/>
              <a:t>8</a:t>
            </a:fld>
            <a:endParaRPr lang="en-US"/>
          </a:p>
        </p:txBody>
      </p:sp>
    </p:spTree>
    <p:extLst>
      <p:ext uri="{BB962C8B-B14F-4D97-AF65-F5344CB8AC3E}">
        <p14:creationId xmlns:p14="http://schemas.microsoft.com/office/powerpoint/2010/main" val="3597104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184150"/>
            <a:ext cx="8496300" cy="80645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Households (cont.)</a:t>
            </a:r>
          </a:p>
        </p:txBody>
      </p:sp>
      <p:sp>
        <p:nvSpPr>
          <p:cNvPr id="7" name="Content Placeholder 6"/>
          <p:cNvSpPr>
            <a:spLocks noGrp="1"/>
          </p:cNvSpPr>
          <p:nvPr>
            <p:ph sz="quarter" idx="12"/>
          </p:nvPr>
        </p:nvSpPr>
        <p:spPr>
          <a:xfrm>
            <a:off x="293370" y="1295400"/>
            <a:ext cx="8229600" cy="4343400"/>
          </a:xfrm>
        </p:spPr>
        <p:txBody>
          <a:bodyPr>
            <a:noAutofit/>
          </a:bodyPr>
          <a:lstStyle/>
          <a:p>
            <a:pPr lvl="2" indent="0">
              <a:buNone/>
            </a:pPr>
            <a:r>
              <a:rPr lang="en-US" sz="2500" dirty="0">
                <a:solidFill>
                  <a:srgbClr val="21455B"/>
                </a:solidFill>
              </a:rPr>
              <a:t>In this model, </a:t>
            </a:r>
            <a:r>
              <a:rPr lang="en-US" sz="2500" dirty="0" err="1">
                <a:solidFill>
                  <a:srgbClr val="21455B"/>
                </a:solidFill>
              </a:rPr>
              <a:t>labour</a:t>
            </a:r>
            <a:r>
              <a:rPr lang="en-US" sz="2500" dirty="0">
                <a:solidFill>
                  <a:srgbClr val="21455B"/>
                </a:solidFill>
              </a:rPr>
              <a:t> supply is exogenous. However, in more general models </a:t>
            </a:r>
            <a:r>
              <a:rPr lang="en-US" sz="2500" dirty="0" err="1">
                <a:solidFill>
                  <a:srgbClr val="21455B"/>
                </a:solidFill>
              </a:rPr>
              <a:t>labour</a:t>
            </a:r>
            <a:r>
              <a:rPr lang="en-US" sz="2500" dirty="0">
                <a:solidFill>
                  <a:srgbClr val="21455B"/>
                </a:solidFill>
              </a:rPr>
              <a:t> supply decisions can be built into household’s utility maximization (choosing the amount of leisure to take) </a:t>
            </a:r>
          </a:p>
          <a:p>
            <a:pPr lvl="2" indent="0">
              <a:buNone/>
            </a:pPr>
            <a:endParaRPr lang="en-US" sz="2500" dirty="0">
              <a:solidFill>
                <a:srgbClr val="21455B"/>
              </a:solidFill>
            </a:endParaRPr>
          </a:p>
        </p:txBody>
      </p:sp>
      <p:cxnSp>
        <p:nvCxnSpPr>
          <p:cNvPr id="6" name="Straight Connector 5"/>
          <p:cNvCxnSpPr/>
          <p:nvPr/>
        </p:nvCxnSpPr>
        <p:spPr>
          <a:xfrm>
            <a:off x="0" y="10668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C022964D-F447-423D-B875-ADC24C4EFD4E}" type="slidenum">
              <a:rPr lang="en-US" smtClean="0"/>
              <a:t>9</a:t>
            </a:fld>
            <a:endParaRPr lang="en-US"/>
          </a:p>
        </p:txBody>
      </p:sp>
    </p:spTree>
    <p:extLst>
      <p:ext uri="{BB962C8B-B14F-4D97-AF65-F5344CB8AC3E}">
        <p14:creationId xmlns:p14="http://schemas.microsoft.com/office/powerpoint/2010/main" val="888625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23234</TotalTime>
  <Words>1985</Words>
  <Application>Microsoft Office PowerPoint</Application>
  <PresentationFormat>On-screen Show (4:3)</PresentationFormat>
  <Paragraphs>347</Paragraphs>
  <Slides>38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Cambria Math</vt:lpstr>
      <vt:lpstr>Tahoma</vt:lpstr>
      <vt:lpstr>Times New Roman</vt:lpstr>
      <vt:lpstr>Wingdings</vt:lpstr>
      <vt:lpstr>Office Theme</vt:lpstr>
      <vt:lpstr>     A Standard CGE model    a     </vt:lpstr>
      <vt:lpstr>Standard CGE model for an oil producer</vt:lpstr>
      <vt:lpstr>PowerPoint Presentation</vt:lpstr>
      <vt:lpstr>Structure</vt:lpstr>
      <vt:lpstr>Consumer problem in the CGE model</vt:lpstr>
      <vt:lpstr>Other common utility functions: LES</vt:lpstr>
      <vt:lpstr>Household Disposable Income</vt:lpstr>
      <vt:lpstr>Household Saving</vt:lpstr>
      <vt:lpstr>Households (cont.)</vt:lpstr>
      <vt:lpstr>Firms</vt:lpstr>
      <vt:lpstr>Structure</vt:lpstr>
      <vt:lpstr>Profit maximization problem</vt:lpstr>
      <vt:lpstr>Profit maximization problem</vt:lpstr>
      <vt:lpstr>Profit maximisation</vt:lpstr>
      <vt:lpstr>Production function</vt:lpstr>
      <vt:lpstr>Profit maximization problem in the CGE model </vt:lpstr>
      <vt:lpstr>Profit maximization problem in the CGE model </vt:lpstr>
      <vt:lpstr>Profit maximization problem in the CGE model </vt:lpstr>
      <vt:lpstr>Profit maximization problem in the CGE model </vt:lpstr>
      <vt:lpstr>Profit maximization problem in the CGE model </vt:lpstr>
      <vt:lpstr>Profit maximization problem in the CGE model </vt:lpstr>
      <vt:lpstr>CES Price aggregator</vt:lpstr>
      <vt:lpstr>A typical production structure</vt:lpstr>
      <vt:lpstr>Firms production function</vt:lpstr>
      <vt:lpstr>Firms production decision</vt:lpstr>
      <vt:lpstr>Structure</vt:lpstr>
      <vt:lpstr>Firms – import decisions</vt:lpstr>
      <vt:lpstr>Problem for importing firm</vt:lpstr>
      <vt:lpstr>Firms – export decisions</vt:lpstr>
      <vt:lpstr>Problem for exporting firm</vt:lpstr>
      <vt:lpstr>Government</vt:lpstr>
      <vt:lpstr>Government Revenue</vt:lpstr>
      <vt:lpstr>Government Budget Balance</vt:lpstr>
      <vt:lpstr>Investment demand</vt:lpstr>
      <vt:lpstr>Rest of the world</vt:lpstr>
      <vt:lpstr>Market clearing</vt:lpstr>
      <vt:lpstr>Market clearing</vt:lpstr>
      <vt:lpstr>Static vs Dynamic CGE model</vt:lpstr>
    </vt:vector>
  </TitlesOfParts>
  <Company>The World Bank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the Macro Fiscal Model a a  Andrew Burns  a</dc:title>
  <dc:creator>Andrew Burns</dc:creator>
  <cp:lastModifiedBy>Dinar Dhamma Prihardini</cp:lastModifiedBy>
  <cp:revision>433</cp:revision>
  <dcterms:created xsi:type="dcterms:W3CDTF">2014-12-01T22:56:41Z</dcterms:created>
  <dcterms:modified xsi:type="dcterms:W3CDTF">2018-07-30T15:23:58Z</dcterms:modified>
</cp:coreProperties>
</file>