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9" r:id="rId1"/>
  </p:sldMasterIdLst>
  <p:notesMasterIdLst>
    <p:notesMasterId r:id="rId26"/>
  </p:notesMasterIdLst>
  <p:sldIdLst>
    <p:sldId id="273" r:id="rId2"/>
    <p:sldId id="266" r:id="rId3"/>
    <p:sldId id="274" r:id="rId4"/>
    <p:sldId id="275" r:id="rId5"/>
    <p:sldId id="286" r:id="rId6"/>
    <p:sldId id="285" r:id="rId7"/>
    <p:sldId id="294" r:id="rId8"/>
    <p:sldId id="287" r:id="rId9"/>
    <p:sldId id="278" r:id="rId10"/>
    <p:sldId id="295" r:id="rId11"/>
    <p:sldId id="296" r:id="rId12"/>
    <p:sldId id="288" r:id="rId13"/>
    <p:sldId id="279" r:id="rId14"/>
    <p:sldId id="280" r:id="rId15"/>
    <p:sldId id="289" r:id="rId16"/>
    <p:sldId id="276" r:id="rId17"/>
    <p:sldId id="292" r:id="rId18"/>
    <p:sldId id="259" r:id="rId19"/>
    <p:sldId id="263" r:id="rId20"/>
    <p:sldId id="293" r:id="rId21"/>
    <p:sldId id="282" r:id="rId22"/>
    <p:sldId id="281" r:id="rId23"/>
    <p:sldId id="283" r:id="rId24"/>
    <p:sldId id="284" r:id="rId25"/>
  </p:sldIdLst>
  <p:sldSz cx="9144000" cy="5143500" type="screen16x9"/>
  <p:notesSz cx="6858000" cy="9144000"/>
  <p:embeddedFontLst>
    <p:embeddedFont>
      <p:font typeface="Nunito" panose="020B0604020202020204" charset="0"/>
      <p:regular r:id="rId27"/>
      <p:bold r:id="rId28"/>
    </p:embeddedFont>
    <p:embeddedFont>
      <p:font typeface="Inter" panose="020B0604020202020204" charset="0"/>
      <p:regular r:id="rId29"/>
      <p:bold r:id="rId30"/>
    </p:embeddedFont>
    <p:embeddedFont>
      <p:font typeface="Wingdings 3" panose="05040102010807070707" pitchFamily="18" charset="2"/>
      <p:regular r:id="rId31"/>
    </p:embeddedFont>
    <p:embeddedFont>
      <p:font typeface="Trebuchet MS" panose="020B0603020202020204" pitchFamily="34" charset="0"/>
      <p:regular r:id="rId32"/>
      <p:bold r:id="rId33"/>
      <p:italic r:id="rId34"/>
      <p:boldItalic r:id="rId35"/>
    </p:embeddedFont>
    <p:embeddedFont>
      <p:font typeface="League Spartan" panose="020B0604020202020204" charset="0"/>
      <p:regular r:id="rId36"/>
      <p:bold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4660"/>
  </p:normalViewPr>
  <p:slideViewPr>
    <p:cSldViewPr snapToGrid="0">
      <p:cViewPr varScale="1">
        <p:scale>
          <a:sx n="93" d="100"/>
          <a:sy n="93" d="100"/>
        </p:scale>
        <p:origin x="77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SLIDES_API1717951189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SLIDES_API171795118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SLIDES_API1717951189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171795118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SLIDES_API1717951189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171795118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4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94866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440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9327447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85754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6289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0651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5436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64738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45780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0363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23187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07048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53976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12438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3552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6/13/2024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13370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0823" y="-410167"/>
            <a:ext cx="6688384" cy="1448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a:t>..</a:t>
            </a:r>
            <a:endParaRPr lang="en-IN" sz="900" dirty="0"/>
          </a:p>
        </p:txBody>
      </p:sp>
      <p:sp>
        <p:nvSpPr>
          <p:cNvPr id="3" name="Subtitle 2"/>
          <p:cNvSpPr txBox="1">
            <a:spLocks/>
          </p:cNvSpPr>
          <p:nvPr/>
        </p:nvSpPr>
        <p:spPr>
          <a:xfrm>
            <a:off x="1621536" y="563765"/>
            <a:ext cx="5815584" cy="57356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b="1" i="1" dirty="0"/>
          </a:p>
          <a:p>
            <a:pPr algn="ctr"/>
            <a:endParaRPr lang="en-IN" b="1" i="1" dirty="0"/>
          </a:p>
          <a:p>
            <a:pPr algn="ctr"/>
            <a:endParaRPr lang="en-IN" b="1" i="1" dirty="0"/>
          </a:p>
          <a:p>
            <a:pPr algn="ctr"/>
            <a:r>
              <a:rPr lang="en-IN" sz="1600" b="1" u="sng" dirty="0">
                <a:solidFill>
                  <a:schemeClr val="tx1"/>
                </a:solidFill>
              </a:rPr>
              <a:t>Dynamic Clustering in Federated Learning</a:t>
            </a:r>
          </a:p>
          <a:p>
            <a:pPr algn="ctr"/>
            <a:endParaRPr lang="en-IN" b="1" dirty="0"/>
          </a:p>
          <a:p>
            <a:pPr algn="ctr"/>
            <a:r>
              <a:rPr lang="en-IN" b="1" dirty="0"/>
              <a:t>BCSE209L MACHINE LEARNING</a:t>
            </a:r>
          </a:p>
          <a:p>
            <a:pPr algn="ctr"/>
            <a:r>
              <a:rPr lang="en-IN" b="1" dirty="0"/>
              <a:t>DATE: 28/04/2024</a:t>
            </a:r>
          </a:p>
          <a:p>
            <a:pPr algn="ctr"/>
            <a:endParaRPr lang="en-IN" sz="1600" dirty="0"/>
          </a:p>
          <a:p>
            <a:pPr algn="ctr"/>
            <a:r>
              <a:rPr lang="en-IN" sz="1600" b="1" u="sng" dirty="0"/>
              <a:t>Submitted By</a:t>
            </a:r>
            <a:r>
              <a:rPr lang="en-IN" sz="1600" b="1" dirty="0"/>
              <a:t> </a:t>
            </a:r>
            <a:r>
              <a:rPr lang="en-IN" sz="1600" dirty="0"/>
              <a:t> </a:t>
            </a:r>
          </a:p>
          <a:p>
            <a:pPr algn="ctr"/>
            <a:r>
              <a:rPr lang="en-IN" b="1" dirty="0"/>
              <a:t>22BAI1161 - Kshitij Kumar</a:t>
            </a:r>
            <a:endParaRPr lang="en-IN" dirty="0"/>
          </a:p>
          <a:p>
            <a:pPr algn="ctr"/>
            <a:r>
              <a:rPr lang="en-IN" sz="1600" b="1" dirty="0"/>
              <a:t>	 </a:t>
            </a:r>
            <a:r>
              <a:rPr lang="en-IN" sz="1600" baseline="-25000" dirty="0"/>
              <a:t> </a:t>
            </a:r>
            <a:endParaRPr lang="en-IN" sz="1600" dirty="0"/>
          </a:p>
          <a:p>
            <a:pPr algn="ctr"/>
            <a:r>
              <a:rPr lang="en-IN" sz="1600" b="1" u="sng" dirty="0"/>
              <a:t>Submitted To</a:t>
            </a:r>
            <a:r>
              <a:rPr lang="en-IN" sz="1600" b="1" dirty="0"/>
              <a:t> </a:t>
            </a:r>
            <a:r>
              <a:rPr lang="en-IN" sz="1600" dirty="0"/>
              <a:t> </a:t>
            </a:r>
          </a:p>
          <a:p>
            <a:pPr algn="ctr"/>
            <a:r>
              <a:rPr lang="en-US" b="1" dirty="0"/>
              <a:t>Dr. Syed Ibrahim</a:t>
            </a:r>
          </a:p>
          <a:p>
            <a:pPr algn="ctr"/>
            <a:endParaRPr lang="en-US" sz="1600" b="1" dirty="0"/>
          </a:p>
          <a:p>
            <a:pPr algn="ctr"/>
            <a:r>
              <a:rPr lang="en-IN" sz="1600" b="1" u="sng" dirty="0"/>
              <a:t>Project Mentor</a:t>
            </a:r>
            <a:r>
              <a:rPr lang="en-IN" sz="1600" b="1" dirty="0"/>
              <a:t> </a:t>
            </a:r>
            <a:r>
              <a:rPr lang="en-IN" sz="1600" dirty="0"/>
              <a:t> </a:t>
            </a:r>
          </a:p>
          <a:p>
            <a:pPr algn="ctr"/>
            <a:r>
              <a:rPr lang="en-US" b="1" dirty="0"/>
              <a:t>Ms. Annie Joshua</a:t>
            </a:r>
          </a:p>
          <a:p>
            <a:pPr algn="ctr"/>
            <a:endParaRPr lang="en-IN" sz="1600" dirty="0"/>
          </a:p>
          <a:p>
            <a:pPr algn="ctr"/>
            <a:r>
              <a:rPr lang="en-IN" sz="1600" b="1" i="1" u="sng" dirty="0">
                <a:solidFill>
                  <a:schemeClr val="tx1"/>
                </a:solidFill>
              </a:rPr>
              <a:t> </a:t>
            </a:r>
            <a:endParaRPr lang="en-IN" sz="1600" dirty="0">
              <a:solidFill>
                <a:schemeClr val="tx1"/>
              </a:solidFill>
            </a:endParaRPr>
          </a:p>
        </p:txBody>
      </p:sp>
      <p:pic>
        <p:nvPicPr>
          <p:cNvPr id="5" name="Picture 4"/>
          <p:cNvPicPr/>
          <p:nvPr/>
        </p:nvPicPr>
        <p:blipFill>
          <a:blip r:embed="rId2"/>
          <a:stretch>
            <a:fillRect/>
          </a:stretch>
        </p:blipFill>
        <p:spPr>
          <a:xfrm>
            <a:off x="2777575" y="145145"/>
            <a:ext cx="3231339" cy="837240"/>
          </a:xfrm>
          <a:prstGeom prst="rect">
            <a:avLst/>
          </a:prstGeom>
        </p:spPr>
      </p:pic>
    </p:spTree>
    <p:extLst>
      <p:ext uri="{BB962C8B-B14F-4D97-AF65-F5344CB8AC3E}">
        <p14:creationId xmlns:p14="http://schemas.microsoft.com/office/powerpoint/2010/main" val="14275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program&#10;&#10;Description automatically generated">
            <a:extLst>
              <a:ext uri="{FF2B5EF4-FFF2-40B4-BE49-F238E27FC236}">
                <a16:creationId xmlns:a16="http://schemas.microsoft.com/office/drawing/2014/main" id="{222086DF-5A0D-1762-74CC-709CAF07AF2E}"/>
              </a:ext>
            </a:extLst>
          </p:cNvPr>
          <p:cNvPicPr>
            <a:picLocks noChangeAspect="1"/>
          </p:cNvPicPr>
          <p:nvPr/>
        </p:nvPicPr>
        <p:blipFill>
          <a:blip r:embed="rId2"/>
          <a:stretch>
            <a:fillRect/>
          </a:stretch>
        </p:blipFill>
        <p:spPr>
          <a:xfrm>
            <a:off x="744053" y="90435"/>
            <a:ext cx="6673210" cy="4962630"/>
          </a:xfrm>
          <a:prstGeom prst="rect">
            <a:avLst/>
          </a:prstGeom>
        </p:spPr>
      </p:pic>
    </p:spTree>
    <p:extLst>
      <p:ext uri="{BB962C8B-B14F-4D97-AF65-F5344CB8AC3E}">
        <p14:creationId xmlns:p14="http://schemas.microsoft.com/office/powerpoint/2010/main" val="375577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Description automatically generated">
            <a:extLst>
              <a:ext uri="{FF2B5EF4-FFF2-40B4-BE49-F238E27FC236}">
                <a16:creationId xmlns:a16="http://schemas.microsoft.com/office/drawing/2014/main" id="{180A6661-A205-4D4A-D5E0-62972ACF9B2C}"/>
              </a:ext>
            </a:extLst>
          </p:cNvPr>
          <p:cNvPicPr>
            <a:picLocks noChangeAspect="1"/>
          </p:cNvPicPr>
          <p:nvPr/>
        </p:nvPicPr>
        <p:blipFill>
          <a:blip r:embed="rId2"/>
          <a:stretch>
            <a:fillRect/>
          </a:stretch>
        </p:blipFill>
        <p:spPr>
          <a:xfrm>
            <a:off x="667052" y="190167"/>
            <a:ext cx="6925642" cy="4763165"/>
          </a:xfrm>
          <a:prstGeom prst="rect">
            <a:avLst/>
          </a:prstGeom>
        </p:spPr>
      </p:pic>
    </p:spTree>
    <p:extLst>
      <p:ext uri="{BB962C8B-B14F-4D97-AF65-F5344CB8AC3E}">
        <p14:creationId xmlns:p14="http://schemas.microsoft.com/office/powerpoint/2010/main" val="130716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 showing the number of clusters&#10;&#10;Description automatically generated with medium confidence">
            <a:extLst>
              <a:ext uri="{FF2B5EF4-FFF2-40B4-BE49-F238E27FC236}">
                <a16:creationId xmlns:a16="http://schemas.microsoft.com/office/drawing/2014/main" id="{CDEE6853-3E84-0CA8-77D9-0037D65F9054}"/>
              </a:ext>
            </a:extLst>
          </p:cNvPr>
          <p:cNvPicPr>
            <a:picLocks noChangeAspect="1"/>
          </p:cNvPicPr>
          <p:nvPr/>
        </p:nvPicPr>
        <p:blipFill rotWithShape="1">
          <a:blip r:embed="rId2"/>
          <a:srcRect t="1832"/>
          <a:stretch/>
        </p:blipFill>
        <p:spPr>
          <a:xfrm>
            <a:off x="411983" y="148291"/>
            <a:ext cx="6207816" cy="4846917"/>
          </a:xfrm>
          <a:prstGeom prst="rect">
            <a:avLst/>
          </a:prstGeom>
        </p:spPr>
      </p:pic>
    </p:spTree>
    <p:extLst>
      <p:ext uri="{BB962C8B-B14F-4D97-AF65-F5344CB8AC3E}">
        <p14:creationId xmlns:p14="http://schemas.microsoft.com/office/powerpoint/2010/main" val="424522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
            <a:ext cx="8520600" cy="378134"/>
          </a:xfrm>
        </p:spPr>
        <p:txBody>
          <a:bodyPr>
            <a:normAutofit fontScale="90000"/>
          </a:bodyPr>
          <a:lstStyle/>
          <a:p>
            <a:r>
              <a:rPr lang="en-US" sz="2800" dirty="0"/>
              <a:t>.</a:t>
            </a:r>
            <a:endParaRPr lang="en-IN" sz="2800" dirty="0"/>
          </a:p>
        </p:txBody>
      </p:sp>
      <p:sp>
        <p:nvSpPr>
          <p:cNvPr id="3" name="Subtitle 2"/>
          <p:cNvSpPr>
            <a:spLocks noGrp="1"/>
          </p:cNvSpPr>
          <p:nvPr>
            <p:ph type="subTitle" idx="1"/>
          </p:nvPr>
        </p:nvSpPr>
        <p:spPr>
          <a:xfrm>
            <a:off x="412510" y="556890"/>
            <a:ext cx="6703309" cy="4510123"/>
          </a:xfrm>
        </p:spPr>
        <p:txBody>
          <a:bodyPr>
            <a:normAutofit/>
          </a:bodyPr>
          <a:lstStyle/>
          <a:p>
            <a:pPr marL="114300" indent="0" algn="l"/>
            <a:r>
              <a:rPr lang="en-US" sz="1600" b="1" dirty="0">
                <a:solidFill>
                  <a:schemeClr val="tx1"/>
                </a:solidFill>
                <a:latin typeface="Nunito" panose="020B0604020202020204" charset="0"/>
              </a:rPr>
              <a:t>Phase 2: Model Training with Cluster Calibration</a:t>
            </a:r>
          </a:p>
          <a:p>
            <a:pPr marL="114300" indent="0" algn="l"/>
            <a:endParaRPr lang="en-US" sz="1600" b="1" dirty="0">
              <a:solidFill>
                <a:schemeClr val="tx1"/>
              </a:solidFill>
              <a:latin typeface="Nunito" panose="020B0604020202020204" charset="0"/>
            </a:endParaRPr>
          </a:p>
          <a:p>
            <a:pPr marL="114300" indent="0" algn="l"/>
            <a:r>
              <a:rPr lang="en-US" sz="1600" dirty="0">
                <a:solidFill>
                  <a:schemeClr val="tx1"/>
                </a:solidFill>
                <a:latin typeface="Nunito" panose="020B0604020202020204" charset="0"/>
              </a:rPr>
              <a:t>This phase involves training Machine Learning (ML) models and calibrating clusters using </a:t>
            </a:r>
            <a:r>
              <a:rPr lang="en-US" sz="1600" dirty="0" err="1">
                <a:solidFill>
                  <a:schemeClr val="tx1"/>
                </a:solidFill>
                <a:latin typeface="Nunito" panose="020B0604020202020204" charset="0"/>
              </a:rPr>
              <a:t>HypCluster</a:t>
            </a:r>
            <a:r>
              <a:rPr lang="en-US" sz="1600" dirty="0">
                <a:solidFill>
                  <a:schemeClr val="tx1"/>
                </a:solidFill>
                <a:latin typeface="Nunito" panose="020B0604020202020204" charset="0"/>
              </a:rPr>
              <a:t>. The steps are as follows:</a:t>
            </a:r>
          </a:p>
          <a:p>
            <a:pPr marL="114300" indent="0" algn="l"/>
            <a:endParaRPr lang="en-US" sz="1600" dirty="0">
              <a:solidFill>
                <a:schemeClr val="tx1"/>
              </a:solidFill>
              <a:latin typeface="Nunito" panose="020B0604020202020204" charset="0"/>
            </a:endParaRPr>
          </a:p>
          <a:p>
            <a:pPr marL="571500" indent="-457200" algn="l">
              <a:buFont typeface="Arial" panose="020B0604020202020204" pitchFamily="34" charset="0"/>
              <a:buChar char="•"/>
            </a:pPr>
            <a:r>
              <a:rPr lang="en-US" sz="1600" b="1" dirty="0">
                <a:solidFill>
                  <a:schemeClr val="tx1"/>
                </a:solidFill>
                <a:latin typeface="Nunito" panose="020B0604020202020204" charset="0"/>
              </a:rPr>
              <a:t>Initialization</a:t>
            </a:r>
            <a:r>
              <a:rPr lang="en-US" sz="1600" dirty="0">
                <a:solidFill>
                  <a:schemeClr val="tx1"/>
                </a:solidFill>
                <a:latin typeface="Nunito" panose="020B0604020202020204" charset="0"/>
              </a:rPr>
              <a:t>: Initialize k models for a specific use case.</a:t>
            </a:r>
          </a:p>
          <a:p>
            <a:pPr marL="571500" indent="-457200" algn="l">
              <a:buFont typeface="Arial" panose="020B0604020202020204" pitchFamily="34" charset="0"/>
              <a:buChar char="•"/>
            </a:pPr>
            <a:r>
              <a:rPr lang="en-US" sz="1600" b="1" dirty="0">
                <a:solidFill>
                  <a:schemeClr val="tx1"/>
                </a:solidFill>
                <a:latin typeface="Nunito" panose="020B0604020202020204" charset="0"/>
              </a:rPr>
              <a:t>Iteration</a:t>
            </a:r>
            <a:r>
              <a:rPr lang="en-US" sz="1600" dirty="0">
                <a:solidFill>
                  <a:schemeClr val="tx1"/>
                </a:solidFill>
                <a:latin typeface="Nunito" panose="020B0604020202020204" charset="0"/>
              </a:rPr>
              <a:t>: Iterate over multiple rounds (t' = 1 to h) for </a:t>
            </a:r>
            <a:r>
              <a:rPr lang="en-US" sz="1600" dirty="0" err="1">
                <a:solidFill>
                  <a:schemeClr val="tx1"/>
                </a:solidFill>
                <a:latin typeface="Nunito" panose="020B0604020202020204" charset="0"/>
              </a:rPr>
              <a:t>HypCluster</a:t>
            </a:r>
            <a:r>
              <a:rPr lang="en-US" sz="1600" dirty="0">
                <a:solidFill>
                  <a:schemeClr val="tx1"/>
                </a:solidFill>
                <a:latin typeface="Nunito" panose="020B0604020202020204" charset="0"/>
              </a:rPr>
              <a:t>.</a:t>
            </a:r>
          </a:p>
          <a:p>
            <a:pPr marL="571500" indent="-457200" algn="l">
              <a:buFont typeface="Arial" panose="020B0604020202020204" pitchFamily="34" charset="0"/>
              <a:buChar char="•"/>
            </a:pPr>
            <a:r>
              <a:rPr lang="en-US" sz="1600" b="1" dirty="0">
                <a:solidFill>
                  <a:schemeClr val="tx1"/>
                </a:solidFill>
                <a:latin typeface="Nunito" panose="020B0604020202020204" charset="0"/>
              </a:rPr>
              <a:t>Model Training</a:t>
            </a:r>
            <a:r>
              <a:rPr lang="en-US" sz="1600" dirty="0">
                <a:solidFill>
                  <a:schemeClr val="tx1"/>
                </a:solidFill>
                <a:latin typeface="Nunito" panose="020B0604020202020204" charset="0"/>
              </a:rPr>
              <a:t>: Train ML models for a certain number of rounds (t" = 1 to l).</a:t>
            </a:r>
          </a:p>
          <a:p>
            <a:pPr marL="571500" indent="-457200" algn="l">
              <a:buFont typeface="Arial" panose="020B0604020202020204" pitchFamily="34" charset="0"/>
              <a:buChar char="•"/>
            </a:pPr>
            <a:r>
              <a:rPr lang="en-US" sz="1600" b="1" dirty="0">
                <a:solidFill>
                  <a:schemeClr val="tx1"/>
                </a:solidFill>
                <a:latin typeface="Nunito" panose="020B0604020202020204" charset="0"/>
              </a:rPr>
              <a:t>Cluster Calibration</a:t>
            </a:r>
            <a:r>
              <a:rPr lang="en-US" sz="1600" dirty="0">
                <a:solidFill>
                  <a:schemeClr val="tx1"/>
                </a:solidFill>
                <a:latin typeface="Nunito" panose="020B0604020202020204" charset="0"/>
              </a:rPr>
              <a:t>: Update fixed clusters by modifying them into performance-focused clusters. This involves examining all models on the clients and relocating each client to the best-fitting cluster based on model performance.</a:t>
            </a:r>
          </a:p>
          <a:p>
            <a:pPr algn="l"/>
            <a:endParaRPr lang="en-IN" sz="1200" dirty="0"/>
          </a:p>
        </p:txBody>
      </p:sp>
    </p:spTree>
    <p:extLst>
      <p:ext uri="{BB962C8B-B14F-4D97-AF65-F5344CB8AC3E}">
        <p14:creationId xmlns:p14="http://schemas.microsoft.com/office/powerpoint/2010/main" val="405430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
            <a:ext cx="8520600" cy="556889"/>
          </a:xfrm>
        </p:spPr>
        <p:txBody>
          <a:bodyPr>
            <a:noAutofit/>
          </a:bodyPr>
          <a:lstStyle/>
          <a:p>
            <a:r>
              <a:rPr lang="en-US" sz="2800" dirty="0"/>
              <a:t>.</a:t>
            </a:r>
            <a:endParaRPr lang="en-IN" sz="2800" dirty="0"/>
          </a:p>
        </p:txBody>
      </p:sp>
      <p:sp>
        <p:nvSpPr>
          <p:cNvPr id="3" name="Subtitle 2"/>
          <p:cNvSpPr>
            <a:spLocks noGrp="1"/>
          </p:cNvSpPr>
          <p:nvPr>
            <p:ph type="subTitle" idx="1"/>
          </p:nvPr>
        </p:nvSpPr>
        <p:spPr>
          <a:xfrm>
            <a:off x="452177" y="199380"/>
            <a:ext cx="6725520" cy="4412813"/>
          </a:xfrm>
        </p:spPr>
        <p:txBody>
          <a:bodyPr>
            <a:noAutofit/>
          </a:bodyPr>
          <a:lstStyle/>
          <a:p>
            <a:pPr marL="114300" indent="0" algn="l"/>
            <a:r>
              <a:rPr lang="en-US" sz="1400" b="1" dirty="0">
                <a:solidFill>
                  <a:schemeClr val="tx1"/>
                </a:solidFill>
                <a:latin typeface="Nunito" panose="020B0604020202020204" charset="0"/>
              </a:rPr>
              <a:t>Phase 3: Cluster Division</a:t>
            </a:r>
          </a:p>
          <a:p>
            <a:pPr marL="114300" indent="0" algn="l"/>
            <a:r>
              <a:rPr lang="en-US" sz="1200" dirty="0">
                <a:solidFill>
                  <a:schemeClr val="tx1"/>
                </a:solidFill>
                <a:latin typeface="Nunito" panose="020B0604020202020204" charset="0"/>
              </a:rPr>
              <a:t>This phase modifies divisive clustering using the mean and variance of model performance. The steps are outlined as follows:</a:t>
            </a:r>
          </a:p>
          <a:p>
            <a:pPr marL="571500" indent="-457200" algn="l">
              <a:buFont typeface="Arial" panose="020B0604020202020204" pitchFamily="34" charset="0"/>
              <a:buChar char="•"/>
            </a:pPr>
            <a:r>
              <a:rPr lang="en-US" sz="1200" b="1" dirty="0">
                <a:solidFill>
                  <a:schemeClr val="tx1"/>
                </a:solidFill>
                <a:latin typeface="Nunito" panose="020B0604020202020204" charset="0"/>
              </a:rPr>
              <a:t>Initialization</a:t>
            </a:r>
            <a:r>
              <a:rPr lang="en-US" sz="1200" dirty="0">
                <a:solidFill>
                  <a:schemeClr val="tx1"/>
                </a:solidFill>
                <a:latin typeface="Nunito" panose="020B0604020202020204" charset="0"/>
              </a:rPr>
              <a:t>: Set the initial number of clusters (k) and the clients (C).</a:t>
            </a:r>
          </a:p>
          <a:p>
            <a:pPr marL="571500" indent="-457200" algn="l">
              <a:buFont typeface="Arial" panose="020B0604020202020204" pitchFamily="34" charset="0"/>
              <a:buChar char="•"/>
            </a:pPr>
            <a:r>
              <a:rPr lang="en-US" sz="1200" b="1" dirty="0">
                <a:solidFill>
                  <a:schemeClr val="tx1"/>
                </a:solidFill>
                <a:latin typeface="Nunito" panose="020B0604020202020204" charset="0"/>
              </a:rPr>
              <a:t>Iteration</a:t>
            </a:r>
            <a:r>
              <a:rPr lang="en-US" sz="1200" dirty="0">
                <a:solidFill>
                  <a:schemeClr val="tx1"/>
                </a:solidFill>
                <a:latin typeface="Nunito" panose="020B0604020202020204" charset="0"/>
              </a:rPr>
              <a:t>: Iterate over multiple rounds (</a:t>
            </a:r>
            <a:r>
              <a:rPr lang="en-US" sz="1200" dirty="0" err="1">
                <a:solidFill>
                  <a:schemeClr val="tx1"/>
                </a:solidFill>
                <a:latin typeface="Nunito" panose="020B0604020202020204" charset="0"/>
              </a:rPr>
              <a:t>i</a:t>
            </a:r>
            <a:r>
              <a:rPr lang="en-US" sz="1200" dirty="0">
                <a:solidFill>
                  <a:schemeClr val="tx1"/>
                </a:solidFill>
                <a:latin typeface="Nunito" panose="020B0604020202020204" charset="0"/>
              </a:rPr>
              <a:t> = 1 to I) for divisive clustering.</a:t>
            </a:r>
          </a:p>
          <a:p>
            <a:pPr marL="571500" indent="-457200" algn="l">
              <a:buFont typeface="Arial" panose="020B0604020202020204" pitchFamily="34" charset="0"/>
              <a:buChar char="•"/>
            </a:pPr>
            <a:r>
              <a:rPr lang="en-US" sz="1200" b="1" dirty="0">
                <a:solidFill>
                  <a:schemeClr val="tx1"/>
                </a:solidFill>
                <a:latin typeface="Nunito" panose="020B0604020202020204" charset="0"/>
              </a:rPr>
              <a:t>Perform Phases 1 and 2</a:t>
            </a:r>
            <a:r>
              <a:rPr lang="en-US" sz="1200" dirty="0">
                <a:solidFill>
                  <a:schemeClr val="tx1"/>
                </a:solidFill>
                <a:latin typeface="Nunito" panose="020B0604020202020204" charset="0"/>
              </a:rPr>
              <a:t>: Execute Phase 1 (GAN-based clustering) and Phase 2 (Model Training with Cluster Calibration).</a:t>
            </a:r>
          </a:p>
          <a:p>
            <a:pPr marL="571500" indent="-457200" algn="l">
              <a:buFont typeface="Arial" panose="020B0604020202020204" pitchFamily="34" charset="0"/>
              <a:buChar char="•"/>
            </a:pPr>
            <a:r>
              <a:rPr lang="en-US" sz="1200" b="1" dirty="0">
                <a:solidFill>
                  <a:schemeClr val="tx1"/>
                </a:solidFill>
                <a:latin typeface="Nunito" panose="020B0604020202020204" charset="0"/>
              </a:rPr>
              <a:t>Client Processing</a:t>
            </a:r>
            <a:r>
              <a:rPr lang="en-US" sz="1200" dirty="0">
                <a:solidFill>
                  <a:schemeClr val="tx1"/>
                </a:solidFill>
                <a:latin typeface="Nunito" panose="020B0604020202020204" charset="0"/>
              </a:rPr>
              <a:t>: Each client initializes an ML model with certain parameters and runs the model to obtain the loss.</a:t>
            </a:r>
          </a:p>
          <a:p>
            <a:pPr marL="571500" indent="-457200" algn="l">
              <a:buFont typeface="Arial" panose="020B0604020202020204" pitchFamily="34" charset="0"/>
              <a:buChar char="•"/>
            </a:pPr>
            <a:r>
              <a:rPr lang="en-US" sz="1200" b="1" dirty="0">
                <a:solidFill>
                  <a:schemeClr val="tx1"/>
                </a:solidFill>
                <a:latin typeface="Nunito" panose="020B0604020202020204" charset="0"/>
              </a:rPr>
              <a:t>Data Aggregation</a:t>
            </a:r>
            <a:r>
              <a:rPr lang="en-US" sz="1200" dirty="0">
                <a:solidFill>
                  <a:schemeClr val="tx1"/>
                </a:solidFill>
                <a:latin typeface="Nunito" panose="020B0604020202020204" charset="0"/>
              </a:rPr>
              <a:t>: Clients send their loss to the server.</a:t>
            </a:r>
          </a:p>
          <a:p>
            <a:pPr marL="571500" indent="-457200" algn="l">
              <a:buFont typeface="Arial" panose="020B0604020202020204" pitchFamily="34" charset="0"/>
              <a:buChar char="•"/>
            </a:pPr>
            <a:r>
              <a:rPr lang="en-US" sz="1200" b="1" dirty="0">
                <a:solidFill>
                  <a:schemeClr val="tx1"/>
                </a:solidFill>
                <a:latin typeface="Nunito" panose="020B0604020202020204" charset="0"/>
              </a:rPr>
              <a:t>Cluster Evaluation</a:t>
            </a:r>
            <a:r>
              <a:rPr lang="en-US" sz="1200" dirty="0">
                <a:solidFill>
                  <a:schemeClr val="tx1"/>
                </a:solidFill>
                <a:latin typeface="Nunito" panose="020B0604020202020204" charset="0"/>
              </a:rPr>
              <a:t>: Calculate averages and variances of loss for each cluster.</a:t>
            </a:r>
          </a:p>
          <a:p>
            <a:pPr marL="571500" indent="-457200" algn="l">
              <a:buFont typeface="Arial" panose="020B0604020202020204" pitchFamily="34" charset="0"/>
              <a:buChar char="•"/>
            </a:pPr>
            <a:r>
              <a:rPr lang="en-US" sz="1200" b="1" dirty="0">
                <a:solidFill>
                  <a:schemeClr val="tx1"/>
                </a:solidFill>
                <a:latin typeface="Nunito" panose="020B0604020202020204" charset="0"/>
              </a:rPr>
              <a:t>Cluster Selection</a:t>
            </a:r>
            <a:r>
              <a:rPr lang="en-US" sz="1200" dirty="0">
                <a:solidFill>
                  <a:schemeClr val="tx1"/>
                </a:solidFill>
                <a:latin typeface="Nunito" panose="020B0604020202020204" charset="0"/>
              </a:rPr>
              <a:t>: Select a cluster to divide, applying a priority based on average losses and variances. The first priority is given to the cluster with the highest variance above a predefined threshold.</a:t>
            </a:r>
          </a:p>
          <a:p>
            <a:pPr marL="571500" indent="-457200" algn="l">
              <a:buFont typeface="Arial" panose="020B0604020202020204" pitchFamily="34" charset="0"/>
              <a:buChar char="•"/>
            </a:pPr>
            <a:r>
              <a:rPr lang="en-US" sz="1200" b="1" dirty="0">
                <a:solidFill>
                  <a:schemeClr val="tx1"/>
                </a:solidFill>
                <a:latin typeface="Nunito" panose="020B0604020202020204" charset="0"/>
              </a:rPr>
              <a:t>Cluster Splitting</a:t>
            </a:r>
            <a:r>
              <a:rPr lang="en-US" sz="1200" dirty="0">
                <a:solidFill>
                  <a:schemeClr val="tx1"/>
                </a:solidFill>
                <a:latin typeface="Nunito" panose="020B0604020202020204" charset="0"/>
              </a:rPr>
              <a:t>: Set the selected cluster's clients as the new cluster and update the number of clusters.</a:t>
            </a:r>
          </a:p>
          <a:p>
            <a:pPr marL="571500" indent="-457200" algn="l">
              <a:buFont typeface="Arial" panose="020B0604020202020204" pitchFamily="34" charset="0"/>
              <a:buChar char="•"/>
            </a:pPr>
            <a:r>
              <a:rPr lang="en-US" sz="1200" dirty="0">
                <a:solidFill>
                  <a:schemeClr val="tx1"/>
                </a:solidFill>
                <a:latin typeface="Nunito" panose="020B0604020202020204" charset="0"/>
              </a:rPr>
              <a:t>Overall, this approach combines GAN-based clustering, model training with cluster calibration, and cluster division to dynamically adjust clusters based on model performance </a:t>
            </a:r>
            <a:r>
              <a:rPr lang="en-US" sz="1400" dirty="0">
                <a:solidFill>
                  <a:schemeClr val="tx1"/>
                </a:solidFill>
                <a:latin typeface="Nunito" panose="020B0604020202020204" charset="0"/>
              </a:rPr>
              <a:t>and variance</a:t>
            </a:r>
            <a:r>
              <a:rPr lang="en-US" sz="1600" dirty="0">
                <a:solidFill>
                  <a:schemeClr val="tx1"/>
                </a:solidFill>
              </a:rPr>
              <a:t>.</a:t>
            </a:r>
          </a:p>
        </p:txBody>
      </p:sp>
    </p:spTree>
    <p:extLst>
      <p:ext uri="{BB962C8B-B14F-4D97-AF65-F5344CB8AC3E}">
        <p14:creationId xmlns:p14="http://schemas.microsoft.com/office/powerpoint/2010/main" val="139976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luster of dots&#10;&#10;Description automatically generated with medium confidence">
            <a:extLst>
              <a:ext uri="{FF2B5EF4-FFF2-40B4-BE49-F238E27FC236}">
                <a16:creationId xmlns:a16="http://schemas.microsoft.com/office/drawing/2014/main" id="{912AFA36-A35C-E627-1BD8-8A15249A6C5A}"/>
              </a:ext>
            </a:extLst>
          </p:cNvPr>
          <p:cNvPicPr>
            <a:picLocks noChangeAspect="1"/>
          </p:cNvPicPr>
          <p:nvPr/>
        </p:nvPicPr>
        <p:blipFill rotWithShape="1">
          <a:blip r:embed="rId2"/>
          <a:srcRect l="446" t="1522" r="778"/>
          <a:stretch/>
        </p:blipFill>
        <p:spPr>
          <a:xfrm>
            <a:off x="321546" y="170822"/>
            <a:ext cx="6400801" cy="4877218"/>
          </a:xfrm>
          <a:prstGeom prst="rect">
            <a:avLst/>
          </a:prstGeom>
        </p:spPr>
      </p:pic>
    </p:spTree>
    <p:extLst>
      <p:ext uri="{BB962C8B-B14F-4D97-AF65-F5344CB8AC3E}">
        <p14:creationId xmlns:p14="http://schemas.microsoft.com/office/powerpoint/2010/main" val="290508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633" y="124926"/>
            <a:ext cx="8449606" cy="707886"/>
          </a:xfrm>
          <a:prstGeom prst="rect">
            <a:avLst/>
          </a:prstGeom>
        </p:spPr>
        <p:txBody>
          <a:bodyPr wrap="square">
            <a:spAutoFit/>
          </a:bodyPr>
          <a:lstStyle/>
          <a:p>
            <a:pPr algn="ctr"/>
            <a:r>
              <a:rPr lang="en-US" sz="2400" b="1" u="sng" dirty="0">
                <a:solidFill>
                  <a:schemeClr val="tx1"/>
                </a:solidFill>
                <a:latin typeface="+mn-lt"/>
              </a:rPr>
              <a:t>Flow Chart</a:t>
            </a:r>
          </a:p>
          <a:p>
            <a:endParaRPr lang="en-US" sz="1600" dirty="0">
              <a:solidFill>
                <a:schemeClr val="tx1"/>
              </a:solidFill>
              <a:latin typeface="Nunito"/>
            </a:endParaRPr>
          </a:p>
        </p:txBody>
      </p:sp>
      <p:pic>
        <p:nvPicPr>
          <p:cNvPr id="1026" name="Picture 2" descr="PlantUML diagram">
            <a:extLst>
              <a:ext uri="{FF2B5EF4-FFF2-40B4-BE49-F238E27FC236}">
                <a16:creationId xmlns:a16="http://schemas.microsoft.com/office/drawing/2014/main" id="{5CDC9E8C-B459-2561-1802-1D01892D1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33" y="941902"/>
            <a:ext cx="7942013" cy="3547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633" y="124926"/>
            <a:ext cx="6882063" cy="4062651"/>
          </a:xfrm>
          <a:prstGeom prst="rect">
            <a:avLst/>
          </a:prstGeom>
        </p:spPr>
        <p:txBody>
          <a:bodyPr wrap="square">
            <a:spAutoFit/>
          </a:bodyPr>
          <a:lstStyle/>
          <a:p>
            <a:pPr algn="ctr"/>
            <a:r>
              <a:rPr lang="en-US" sz="2000" b="1" u="sng" dirty="0">
                <a:solidFill>
                  <a:schemeClr val="tx1"/>
                </a:solidFill>
                <a:latin typeface="+mn-lt"/>
              </a:rPr>
              <a:t>Implementation</a:t>
            </a:r>
          </a:p>
          <a:p>
            <a:endParaRPr lang="en-US" sz="1400" dirty="0">
              <a:solidFill>
                <a:schemeClr val="tx1"/>
              </a:solidFill>
              <a:latin typeface="Nunito"/>
            </a:endParaRPr>
          </a:p>
          <a:p>
            <a:pPr algn="l"/>
            <a:r>
              <a:rPr lang="en-US" sz="1400" dirty="0">
                <a:solidFill>
                  <a:schemeClr val="tx1"/>
                </a:solidFill>
                <a:latin typeface="Nunito"/>
              </a:rPr>
              <a:t>Our implementation of the proposed dynamic GAN-based clustering algorithm involved several key steps. </a:t>
            </a:r>
          </a:p>
          <a:p>
            <a:pPr algn="l"/>
            <a:endParaRPr lang="en-US" sz="1400" dirty="0">
              <a:solidFill>
                <a:schemeClr val="tx1"/>
              </a:solidFill>
              <a:latin typeface="Nunito"/>
            </a:endParaRPr>
          </a:p>
          <a:p>
            <a:pPr marL="285750" indent="-285750" algn="l">
              <a:buFont typeface="Arial" panose="020B0604020202020204" pitchFamily="34" charset="0"/>
              <a:buChar char="•"/>
            </a:pPr>
            <a:r>
              <a:rPr lang="en-US" sz="1400" dirty="0">
                <a:solidFill>
                  <a:schemeClr val="tx1"/>
                </a:solidFill>
                <a:latin typeface="Nunito"/>
              </a:rPr>
              <a:t>Our implementation began with dataset preprocessing, and segmentation tailored for Federated Learning (FL) tasks. We seamlessly integrated GAN-based clustering by converting its algorithm into code, training individual models on client data(CICIDS 15 class labels) while integrating dynamic cluster calibration mechanisms in later phases.</a:t>
            </a:r>
          </a:p>
          <a:p>
            <a:pPr marL="285750" indent="-285750" algn="l">
              <a:buFont typeface="Arial" panose="020B0604020202020204" pitchFamily="34" charset="0"/>
              <a:buChar char="•"/>
            </a:pPr>
            <a:r>
              <a:rPr lang="en-US" sz="1400" dirty="0">
                <a:solidFill>
                  <a:schemeClr val="tx1"/>
                </a:solidFill>
                <a:latin typeface="Nunito"/>
              </a:rPr>
              <a:t>Our simulations underwent multiple iterations. These iterations adjusted parameters, such as cluster sizes and learning rates, ensuring a thorough and comprehensive assessment of this approach's efficacy.</a:t>
            </a:r>
          </a:p>
          <a:p>
            <a:pPr marL="285750" indent="-285750" algn="l">
              <a:buFont typeface="Arial" panose="020B0604020202020204" pitchFamily="34" charset="0"/>
              <a:buChar char="•"/>
            </a:pPr>
            <a:r>
              <a:rPr lang="en-US" sz="1400" dirty="0">
                <a:solidFill>
                  <a:schemeClr val="tx1"/>
                </a:solidFill>
                <a:latin typeface="Nunito"/>
              </a:rPr>
              <a:t>This led to a detailed analysis of results, juxtaposing the accuracy of time series forecasting models and the effectiveness of our clustering algorithms against established baselines. We also candidly addressed the limitations encountered, paving the way for future research avenues aimed at refining and enhancing this algorithmic approach.</a:t>
            </a:r>
          </a:p>
        </p:txBody>
      </p:sp>
    </p:spTree>
    <p:extLst>
      <p:ext uri="{BB962C8B-B14F-4D97-AF65-F5344CB8AC3E}">
        <p14:creationId xmlns:p14="http://schemas.microsoft.com/office/powerpoint/2010/main" val="133097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635000" y="266700"/>
            <a:ext cx="6722931"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League Spartan"/>
                <a:ea typeface="League Spartan"/>
                <a:cs typeface="League Spartan"/>
                <a:sym typeface="League Spartan"/>
              </a:rPr>
              <a:t>Proposed Three-Phased Data Clustering Algorithm</a:t>
            </a:r>
            <a:endParaRPr sz="2400" b="1" dirty="0">
              <a:latin typeface="League Spartan"/>
              <a:ea typeface="League Spartan"/>
              <a:cs typeface="League Spartan"/>
              <a:sym typeface="League Spartan"/>
            </a:endParaRPr>
          </a:p>
        </p:txBody>
      </p:sp>
      <p:sp>
        <p:nvSpPr>
          <p:cNvPr id="85" name="Google Shape;85;p16"/>
          <p:cNvSpPr txBox="1"/>
          <p:nvPr/>
        </p:nvSpPr>
        <p:spPr>
          <a:xfrm>
            <a:off x="350635" y="1270000"/>
            <a:ext cx="3685101" cy="3174900"/>
          </a:xfrm>
          <a:prstGeom prst="rect">
            <a:avLst/>
          </a:prstGeom>
          <a:solidFill>
            <a:srgbClr val="0254DB"/>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86" name="Google Shape;86;p16"/>
          <p:cNvSpPr txBox="1"/>
          <p:nvPr/>
        </p:nvSpPr>
        <p:spPr>
          <a:xfrm>
            <a:off x="3740104" y="1270000"/>
            <a:ext cx="3468010" cy="3174900"/>
          </a:xfrm>
          <a:prstGeom prst="rect">
            <a:avLst/>
          </a:prstGeom>
          <a:solidFill>
            <a:srgbClr val="A54657"/>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87" name="Google Shape;87;p16"/>
          <p:cNvSpPr txBox="1"/>
          <p:nvPr/>
        </p:nvSpPr>
        <p:spPr>
          <a:xfrm>
            <a:off x="359995" y="1524000"/>
            <a:ext cx="2912931"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League Spartan"/>
                <a:ea typeface="League Spartan"/>
                <a:cs typeface="League Spartan"/>
                <a:sym typeface="League Spartan"/>
              </a:rPr>
              <a:t>Advantages</a:t>
            </a:r>
            <a:endParaRPr b="1">
              <a:solidFill>
                <a:srgbClr val="FFFFFF"/>
              </a:solidFill>
              <a:latin typeface="League Spartan"/>
              <a:ea typeface="League Spartan"/>
              <a:cs typeface="League Spartan"/>
              <a:sym typeface="League Spartan"/>
            </a:endParaRPr>
          </a:p>
        </p:txBody>
      </p:sp>
      <p:sp>
        <p:nvSpPr>
          <p:cNvPr id="88" name="Google Shape;88;p16"/>
          <p:cNvSpPr txBox="1"/>
          <p:nvPr/>
        </p:nvSpPr>
        <p:spPr>
          <a:xfrm>
            <a:off x="3740105" y="1524000"/>
            <a:ext cx="3469822"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League Spartan"/>
                <a:ea typeface="League Spartan"/>
                <a:cs typeface="League Spartan"/>
                <a:sym typeface="League Spartan"/>
              </a:rPr>
              <a:t>Limitations</a:t>
            </a:r>
            <a:endParaRPr b="1" dirty="0">
              <a:solidFill>
                <a:srgbClr val="FFFFFF"/>
              </a:solidFill>
              <a:latin typeface="League Spartan"/>
              <a:ea typeface="League Spartan"/>
              <a:cs typeface="League Spartan"/>
              <a:sym typeface="League Spartan"/>
            </a:endParaRPr>
          </a:p>
        </p:txBody>
      </p:sp>
      <p:sp>
        <p:nvSpPr>
          <p:cNvPr id="89" name="Google Shape;89;p16"/>
          <p:cNvSpPr txBox="1"/>
          <p:nvPr/>
        </p:nvSpPr>
        <p:spPr>
          <a:xfrm>
            <a:off x="232995" y="1905000"/>
            <a:ext cx="3468009" cy="25399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The generative adversarial network-based clustering ensures data privacy.</a:t>
            </a:r>
            <a:endParaRPr sz="1100" dirty="0">
              <a:solidFill>
                <a:srgbClr val="FFFFFF"/>
              </a:solidFill>
              <a:latin typeface="Inter"/>
              <a:ea typeface="Inter"/>
              <a:cs typeface="Inter"/>
              <a:sym typeface="Inter"/>
            </a:endParaRP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Cluster calibration adapts to dynamic environments by modifying clusters.</a:t>
            </a:r>
            <a:endParaRPr sz="1100" dirty="0">
              <a:solidFill>
                <a:srgbClr val="FFFFFF"/>
              </a:solidFill>
              <a:latin typeface="Inter"/>
              <a:ea typeface="Inter"/>
              <a:cs typeface="Inter"/>
              <a:sym typeface="Inter"/>
            </a:endParaRP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Divisive clustering explores different numbers of clusters for optimization.</a:t>
            </a: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Clusters are more well defined.</a:t>
            </a: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Clusters loss is less as compared to other clustering algorithms.</a:t>
            </a:r>
          </a:p>
          <a:p>
            <a:pPr marL="457200" lvl="0" indent="-298450" algn="l" rtl="0">
              <a:lnSpc>
                <a:spcPct val="150000"/>
              </a:lnSpc>
              <a:spcBef>
                <a:spcPts val="0"/>
              </a:spcBef>
              <a:spcAft>
                <a:spcPts val="0"/>
              </a:spcAft>
              <a:buClr>
                <a:srgbClr val="FFFFFF"/>
              </a:buClr>
              <a:buSzPts val="1100"/>
              <a:buFont typeface="Inter"/>
              <a:buChar char="●"/>
            </a:pPr>
            <a:endParaRPr sz="1100" dirty="0">
              <a:solidFill>
                <a:srgbClr val="FFFFFF"/>
              </a:solidFill>
              <a:latin typeface="Inter"/>
              <a:ea typeface="Inter"/>
              <a:cs typeface="Inter"/>
              <a:sym typeface="Inter"/>
            </a:endParaRPr>
          </a:p>
        </p:txBody>
      </p:sp>
      <p:sp>
        <p:nvSpPr>
          <p:cNvPr id="90" name="Google Shape;90;p16"/>
          <p:cNvSpPr txBox="1"/>
          <p:nvPr/>
        </p:nvSpPr>
        <p:spPr>
          <a:xfrm>
            <a:off x="3614917" y="1905000"/>
            <a:ext cx="3468010" cy="21591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Baseline algorithm and our algorithm are suboptimal compared to others.</a:t>
            </a:r>
            <a:endParaRPr sz="1100" dirty="0">
              <a:solidFill>
                <a:srgbClr val="FFFFFF"/>
              </a:solidFill>
              <a:latin typeface="Inter"/>
              <a:ea typeface="Inter"/>
              <a:cs typeface="Inter"/>
              <a:sym typeface="Inter"/>
            </a:endParaRP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Modifying clusters may lead to inaccurate results in certain scenarios.</a:t>
            </a:r>
            <a:endParaRPr sz="1100" dirty="0">
              <a:solidFill>
                <a:srgbClr val="FFFFFF"/>
              </a:solidFill>
              <a:latin typeface="Inter"/>
              <a:ea typeface="Inter"/>
              <a:cs typeface="Inter"/>
              <a:sym typeface="Inter"/>
            </a:endParaRPr>
          </a:p>
          <a:p>
            <a:pPr marL="457200" lvl="0" indent="-298450" algn="l" rtl="0">
              <a:lnSpc>
                <a:spcPct val="150000"/>
              </a:lnSpc>
              <a:spcBef>
                <a:spcPts val="0"/>
              </a:spcBef>
              <a:spcAft>
                <a:spcPts val="0"/>
              </a:spcAft>
              <a:buClr>
                <a:srgbClr val="FFFFFF"/>
              </a:buClr>
              <a:buSzPts val="1100"/>
              <a:buFont typeface="Inter"/>
              <a:buChar char="●"/>
            </a:pPr>
            <a:r>
              <a:rPr lang="en" sz="1100" dirty="0">
                <a:solidFill>
                  <a:srgbClr val="FFFFFF"/>
                </a:solidFill>
                <a:latin typeface="Inter"/>
                <a:ea typeface="Inter"/>
                <a:cs typeface="Inter"/>
                <a:sym typeface="Inter"/>
              </a:rPr>
              <a:t>Adapting the number of clusters over time can be complex and resource-intensive.</a:t>
            </a:r>
            <a:endParaRPr sz="1100" dirty="0">
              <a:solidFill>
                <a:srgbClr val="FFFFFF"/>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Google Shape;128;p20"/>
          <p:cNvSpPr txBox="1"/>
          <p:nvPr/>
        </p:nvSpPr>
        <p:spPr>
          <a:xfrm>
            <a:off x="508000" y="192122"/>
            <a:ext cx="8255100" cy="5503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u="sng" dirty="0">
                <a:latin typeface="+mn-lt"/>
                <a:ea typeface="League Spartan"/>
                <a:cs typeface="League Spartan"/>
                <a:sym typeface="League Spartan"/>
              </a:rPr>
              <a:t>Experimental Results</a:t>
            </a:r>
          </a:p>
          <a:p>
            <a:pPr marL="0" lvl="0" indent="0" algn="l" rtl="0">
              <a:spcBef>
                <a:spcPts val="0"/>
              </a:spcBef>
              <a:spcAft>
                <a:spcPts val="0"/>
              </a:spcAft>
              <a:buNone/>
            </a:pPr>
            <a:endParaRPr lang="en" sz="1800" dirty="0">
              <a:latin typeface="League Spartan"/>
              <a:ea typeface="League Spartan"/>
              <a:cs typeface="League Spartan"/>
              <a:sym typeface="League Spartan"/>
            </a:endParaRPr>
          </a:p>
          <a:p>
            <a:pPr marL="0" lvl="0" indent="0" algn="l" rtl="0">
              <a:spcBef>
                <a:spcPts val="0"/>
              </a:spcBef>
              <a:spcAft>
                <a:spcPts val="0"/>
              </a:spcAft>
              <a:buNone/>
            </a:pPr>
            <a:r>
              <a:rPr lang="en" sz="1800" dirty="0">
                <a:latin typeface="League Spartan"/>
                <a:ea typeface="League Spartan"/>
                <a:cs typeface="League Spartan"/>
                <a:sym typeface="League Spartan"/>
              </a:rPr>
              <a:t>Improving Forecasting Performance</a:t>
            </a:r>
            <a:endParaRPr sz="1800" dirty="0">
              <a:latin typeface="League Spartan"/>
              <a:ea typeface="League Spartan"/>
              <a:cs typeface="League Spartan"/>
              <a:sym typeface="League Spartan"/>
            </a:endParaRPr>
          </a:p>
        </p:txBody>
      </p:sp>
      <p:sp>
        <p:nvSpPr>
          <p:cNvPr id="130" name="Google Shape;130;p20"/>
          <p:cNvSpPr txBox="1"/>
          <p:nvPr/>
        </p:nvSpPr>
        <p:spPr>
          <a:xfrm>
            <a:off x="508000" y="444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solidFill>
                  <a:srgbClr val="FFFFFF"/>
                </a:solidFill>
              </a:rPr>
              <a:t>Photo by</a:t>
            </a:r>
            <a:endParaRPr sz="800" u="sng" dirty="0">
              <a:solidFill>
                <a:srgbClr val="FFFFFF"/>
              </a:solidFill>
            </a:endParaRPr>
          </a:p>
        </p:txBody>
      </p:sp>
      <p:sp>
        <p:nvSpPr>
          <p:cNvPr id="132" name="Google Shape;132;p20"/>
          <p:cNvSpPr txBox="1"/>
          <p:nvPr/>
        </p:nvSpPr>
        <p:spPr>
          <a:xfrm>
            <a:off x="380900" y="1368162"/>
            <a:ext cx="6796796" cy="3458220"/>
          </a:xfrm>
          <a:prstGeom prst="rect">
            <a:avLst/>
          </a:prstGeom>
          <a:noFill/>
          <a:ln>
            <a:noFill/>
          </a:ln>
        </p:spPr>
        <p:txBody>
          <a:bodyPr spcFirstLastPara="1" wrap="square" lIns="91425" tIns="91425" rIns="91425" bIns="91425" anchor="t" anchorCtr="0">
            <a:noAutofit/>
          </a:bodyPr>
          <a:lstStyle/>
          <a:p>
            <a:pPr marL="387350" lvl="0" indent="-228600" algn="l" rtl="0">
              <a:lnSpc>
                <a:spcPct val="150000"/>
              </a:lnSpc>
              <a:spcBef>
                <a:spcPts val="0"/>
              </a:spcBef>
              <a:spcAft>
                <a:spcPts val="0"/>
              </a:spcAft>
              <a:buSzPts val="1100"/>
              <a:buFont typeface="+mj-lt"/>
              <a:buAutoNum type="arabicPeriod"/>
            </a:pPr>
            <a:r>
              <a:rPr lang="en" sz="1200" dirty="0">
                <a:latin typeface="Inter"/>
                <a:ea typeface="Inter"/>
                <a:cs typeface="Inter"/>
                <a:sym typeface="Inter"/>
              </a:rPr>
              <a:t>Baseline and our algorithm tested on time series forecasting task. The algorithm improves forecasting models, including handover prediction by 43%.</a:t>
            </a:r>
          </a:p>
          <a:p>
            <a:pPr marL="387350" lvl="0" indent="-228600">
              <a:lnSpc>
                <a:spcPct val="150000"/>
              </a:lnSpc>
              <a:buSzPts val="1100"/>
              <a:buFont typeface="+mj-lt"/>
              <a:buAutoNum type="arabicPeriod"/>
            </a:pPr>
            <a:r>
              <a:rPr lang="en-US" sz="1200" dirty="0">
                <a:latin typeface="Inter" panose="020B0604020202020204" charset="0"/>
                <a:ea typeface="Inter" panose="020B0604020202020204" charset="0"/>
              </a:rPr>
              <a:t>Experimental results demonstrate that the loss incurred by the GAN-based clustering approach is significantly smaller compared to other traditional clustering methods. This reduction in loss signifies the enhanced performance and efficacy of the GAN-based clustering algorithm in capturing the underlying structure of the data and generating well-separated clusters.</a:t>
            </a:r>
            <a:endParaRPr lang="en" sz="1200" dirty="0">
              <a:latin typeface="Inter" panose="020B0604020202020204" charset="0"/>
              <a:ea typeface="Inter" panose="020B0604020202020204" charset="0"/>
              <a:cs typeface="Inter"/>
              <a:sym typeface="Inter"/>
            </a:endParaRPr>
          </a:p>
          <a:p>
            <a:pPr marL="387350" lvl="0" indent="-228600" algn="l" rtl="0">
              <a:lnSpc>
                <a:spcPct val="150000"/>
              </a:lnSpc>
              <a:spcBef>
                <a:spcPts val="0"/>
              </a:spcBef>
              <a:spcAft>
                <a:spcPts val="0"/>
              </a:spcAft>
              <a:buSzPts val="1100"/>
              <a:buFont typeface="+mj-lt"/>
              <a:buAutoNum type="arabicPeriod"/>
            </a:pPr>
            <a:r>
              <a:rPr lang="en" sz="1200" dirty="0">
                <a:latin typeface="Inter"/>
                <a:ea typeface="Inter"/>
                <a:cs typeface="Inter"/>
                <a:sym typeface="Inter"/>
              </a:rPr>
              <a:t>Clusters are well defines within their respective boundaries and well separated as compared to other clustering algorithms.</a:t>
            </a:r>
          </a:p>
          <a:p>
            <a:pPr marL="387350" lvl="0" indent="-228600" algn="l" rtl="0">
              <a:lnSpc>
                <a:spcPct val="150000"/>
              </a:lnSpc>
              <a:spcBef>
                <a:spcPts val="0"/>
              </a:spcBef>
              <a:spcAft>
                <a:spcPts val="0"/>
              </a:spcAft>
              <a:buSzPts val="1100"/>
              <a:buFont typeface="+mj-lt"/>
              <a:buAutoNum type="arabicPeriod"/>
            </a:pPr>
            <a:endParaRPr lang="en" sz="12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52" y="130340"/>
            <a:ext cx="8765865" cy="3693319"/>
          </a:xfrm>
          <a:prstGeom prst="rect">
            <a:avLst/>
          </a:prstGeom>
        </p:spPr>
        <p:txBody>
          <a:bodyPr wrap="square">
            <a:spAutoFit/>
          </a:bodyPr>
          <a:lstStyle/>
          <a:p>
            <a:r>
              <a:rPr lang="en-US" sz="2400" dirty="0">
                <a:solidFill>
                  <a:schemeClr val="tx1"/>
                </a:solidFill>
                <a:latin typeface="Nunito"/>
              </a:rPr>
              <a:t>                                      </a:t>
            </a:r>
            <a:r>
              <a:rPr lang="en-US" sz="2400" b="1" u="sng" dirty="0">
                <a:solidFill>
                  <a:schemeClr val="tx1"/>
                </a:solidFill>
                <a:latin typeface="Arial" panose="020B0604020202020204" pitchFamily="34" charset="0"/>
                <a:cs typeface="Arial" panose="020B0604020202020204" pitchFamily="34" charset="0"/>
              </a:rPr>
              <a:t>Introduction</a:t>
            </a:r>
          </a:p>
          <a:p>
            <a:endParaRPr lang="en-US" sz="1200" dirty="0">
              <a:solidFill>
                <a:schemeClr val="tx1"/>
              </a:solidFill>
              <a:latin typeface="Nunito"/>
            </a:endParaRPr>
          </a:p>
          <a:p>
            <a:endParaRPr lang="en-US" sz="1800" dirty="0">
              <a:solidFill>
                <a:schemeClr val="tx1"/>
              </a:solidFill>
              <a:latin typeface="Nunito"/>
            </a:endParaRPr>
          </a:p>
          <a:p>
            <a:pPr marL="171450" indent="-171450">
              <a:buFont typeface="Arial" panose="020B0604020202020204" pitchFamily="34" charset="0"/>
              <a:buChar char="•"/>
            </a:pPr>
            <a:r>
              <a:rPr lang="en-US" sz="1600" dirty="0">
                <a:solidFill>
                  <a:schemeClr val="tx1"/>
                </a:solidFill>
                <a:latin typeface="Nunito" panose="020B0604020202020204" charset="0"/>
              </a:rPr>
              <a:t>Introduces dynamic GAN-based clustering in Federated Learning for improved time series forecasting accuracy in wireless network resource management.</a:t>
            </a:r>
          </a:p>
          <a:p>
            <a:pPr marL="171450" indent="-171450">
              <a:buFont typeface="Arial" panose="020B0604020202020204" pitchFamily="34" charset="0"/>
              <a:buChar char="•"/>
            </a:pPr>
            <a:r>
              <a:rPr lang="en-US" sz="1600" dirty="0">
                <a:solidFill>
                  <a:schemeClr val="tx1"/>
                </a:solidFill>
                <a:latin typeface="Nunito" panose="020B0604020202020204" charset="0"/>
              </a:rPr>
              <a:t>Addresses limitations of traditional clustering algorithms in non-Independent and Identically Distributed (non-IID) data, showing a 43% enhancement in cellular handover forecasting.</a:t>
            </a:r>
          </a:p>
          <a:p>
            <a:pPr marL="171450" indent="-171450">
              <a:buFont typeface="Arial" panose="020B0604020202020204" pitchFamily="34" charset="0"/>
              <a:buChar char="•"/>
            </a:pPr>
            <a:r>
              <a:rPr lang="en-US" sz="1600" dirty="0">
                <a:solidFill>
                  <a:schemeClr val="tx1"/>
                </a:solidFill>
                <a:latin typeface="Nunito" panose="020B0604020202020204" charset="0"/>
              </a:rPr>
              <a:t>Extensive simulations on public and private datasets validate efficacy across various scenarios, including power demand, pen digit tracing, and pedestrian count.</a:t>
            </a:r>
          </a:p>
          <a:p>
            <a:pPr marL="171450" indent="-171450">
              <a:buFont typeface="Arial" panose="020B0604020202020204" pitchFamily="34" charset="0"/>
              <a:buChar char="•"/>
            </a:pPr>
            <a:r>
              <a:rPr lang="en-US" sz="1600" dirty="0">
                <a:solidFill>
                  <a:schemeClr val="tx1"/>
                </a:solidFill>
                <a:latin typeface="Nunito" panose="020B0604020202020204" charset="0"/>
              </a:rPr>
              <a:t>Acknowledges drawbacks such as longer execution times in Phase 1 and potential creation of single-client clusters post-division.</a:t>
            </a:r>
          </a:p>
          <a:p>
            <a:pPr marL="171450" indent="-171450">
              <a:buFont typeface="Arial" panose="020B0604020202020204" pitchFamily="34" charset="0"/>
              <a:buChar char="•"/>
            </a:pPr>
            <a:r>
              <a:rPr lang="en-US" sz="1600" dirty="0">
                <a:solidFill>
                  <a:schemeClr val="tx1"/>
                </a:solidFill>
                <a:latin typeface="Nunito" panose="020B0604020202020204" charset="0"/>
              </a:rPr>
              <a:t>Provides a promising solution for enhancing resource management in wireless networks by adapting the number of clusters over time.</a:t>
            </a:r>
          </a:p>
        </p:txBody>
      </p:sp>
    </p:spTree>
    <p:extLst>
      <p:ext uri="{BB962C8B-B14F-4D97-AF65-F5344CB8AC3E}">
        <p14:creationId xmlns:p14="http://schemas.microsoft.com/office/powerpoint/2010/main" val="3798486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380899" y="130768"/>
            <a:ext cx="8381263" cy="5503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u="sng" dirty="0">
                <a:latin typeface="+mn-lt"/>
                <a:ea typeface="League Spartan"/>
                <a:cs typeface="League Spartan"/>
                <a:sym typeface="League Spartan"/>
              </a:rPr>
              <a:t>Loss Comparison Between </a:t>
            </a:r>
          </a:p>
          <a:p>
            <a:pPr marL="0" lvl="0" indent="0" algn="ctr" rtl="0">
              <a:spcBef>
                <a:spcPts val="0"/>
              </a:spcBef>
              <a:spcAft>
                <a:spcPts val="0"/>
              </a:spcAft>
              <a:buNone/>
            </a:pPr>
            <a:r>
              <a:rPr lang="en" sz="2800" b="1" u="sng" dirty="0">
                <a:latin typeface="+mn-lt"/>
                <a:ea typeface="League Spartan"/>
                <a:cs typeface="League Spartan"/>
                <a:sym typeface="League Spartan"/>
              </a:rPr>
              <a:t>Baseline And Proposed Model </a:t>
            </a:r>
          </a:p>
          <a:p>
            <a:pPr marL="0" lvl="0" indent="0" algn="l" rtl="0">
              <a:spcBef>
                <a:spcPts val="0"/>
              </a:spcBef>
              <a:spcAft>
                <a:spcPts val="0"/>
              </a:spcAft>
              <a:buNone/>
            </a:pPr>
            <a:endParaRPr lang="en" sz="1800" dirty="0">
              <a:latin typeface="League Spartan"/>
              <a:ea typeface="League Spartan"/>
              <a:cs typeface="League Spartan"/>
              <a:sym typeface="League Spartan"/>
            </a:endParaRPr>
          </a:p>
          <a:p>
            <a:pPr marL="0" lvl="0" indent="0" algn="l" rtl="0">
              <a:spcBef>
                <a:spcPts val="0"/>
              </a:spcBef>
              <a:spcAft>
                <a:spcPts val="0"/>
              </a:spcAft>
              <a:buNone/>
            </a:pPr>
            <a:r>
              <a:rPr lang="en" sz="1800" dirty="0">
                <a:latin typeface="League Spartan"/>
                <a:ea typeface="League Spartan"/>
                <a:cs typeface="League Spartan"/>
                <a:sym typeface="League Spartan"/>
              </a:rPr>
              <a:t>Baseline</a:t>
            </a:r>
          </a:p>
          <a:p>
            <a:pPr marL="0" lvl="0" indent="0" algn="l" rtl="0">
              <a:spcBef>
                <a:spcPts val="0"/>
              </a:spcBef>
              <a:spcAft>
                <a:spcPts val="0"/>
              </a:spcAft>
              <a:buNone/>
            </a:pPr>
            <a:endParaRPr lang="en" dirty="0">
              <a:latin typeface="League Spartan"/>
              <a:ea typeface="League Spartan"/>
              <a:cs typeface="League Spartan"/>
              <a:sym typeface="League Spartan"/>
            </a:endParaRPr>
          </a:p>
          <a:p>
            <a:pPr marL="0" lvl="0" indent="0" algn="l" rtl="0">
              <a:spcBef>
                <a:spcPts val="0"/>
              </a:spcBef>
              <a:spcAft>
                <a:spcPts val="0"/>
              </a:spcAft>
              <a:buNone/>
            </a:pPr>
            <a:endParaRPr lang="en" sz="1800" dirty="0">
              <a:latin typeface="League Spartan"/>
              <a:ea typeface="League Spartan"/>
              <a:cs typeface="League Spartan"/>
              <a:sym typeface="League Spartan"/>
            </a:endParaRPr>
          </a:p>
          <a:p>
            <a:pPr marL="0" lvl="0" indent="0" algn="l" rtl="0">
              <a:spcBef>
                <a:spcPts val="0"/>
              </a:spcBef>
              <a:spcAft>
                <a:spcPts val="0"/>
              </a:spcAft>
              <a:buNone/>
            </a:pPr>
            <a:endParaRPr lang="en" dirty="0">
              <a:latin typeface="League Spartan"/>
              <a:ea typeface="League Spartan"/>
              <a:cs typeface="League Spartan"/>
              <a:sym typeface="League Spartan"/>
            </a:endParaRPr>
          </a:p>
          <a:p>
            <a:pPr marL="0" lvl="0" indent="0" algn="l" rtl="0">
              <a:spcBef>
                <a:spcPts val="0"/>
              </a:spcBef>
              <a:spcAft>
                <a:spcPts val="0"/>
              </a:spcAft>
              <a:buNone/>
            </a:pPr>
            <a:endParaRPr lang="en" sz="1800" dirty="0">
              <a:latin typeface="League Spartan"/>
              <a:ea typeface="League Spartan"/>
              <a:cs typeface="League Spartan"/>
              <a:sym typeface="League Spartan"/>
            </a:endParaRPr>
          </a:p>
          <a:p>
            <a:pPr marL="0" lvl="0" indent="0" algn="l" rtl="0">
              <a:spcBef>
                <a:spcPts val="0"/>
              </a:spcBef>
              <a:spcAft>
                <a:spcPts val="0"/>
              </a:spcAft>
              <a:buNone/>
            </a:pPr>
            <a:endParaRPr lang="en" dirty="0">
              <a:latin typeface="League Spartan"/>
              <a:ea typeface="League Spartan"/>
              <a:cs typeface="League Spartan"/>
              <a:sym typeface="League Spartan"/>
            </a:endParaRPr>
          </a:p>
          <a:p>
            <a:pPr marL="0" lvl="0" indent="0" algn="l" rtl="0">
              <a:spcBef>
                <a:spcPts val="0"/>
              </a:spcBef>
              <a:spcAft>
                <a:spcPts val="0"/>
              </a:spcAft>
              <a:buNone/>
            </a:pPr>
            <a:r>
              <a:rPr lang="en" dirty="0">
                <a:latin typeface="League Spartan"/>
                <a:ea typeface="League Spartan"/>
                <a:cs typeface="League Spartan"/>
                <a:sym typeface="League Spartan"/>
              </a:rPr>
              <a:t>GAN-Based Clustering</a:t>
            </a:r>
            <a:endParaRPr lang="en" sz="1800" dirty="0">
              <a:latin typeface="League Spartan"/>
              <a:ea typeface="League Spartan"/>
              <a:cs typeface="League Spartan"/>
              <a:sym typeface="League Spartan"/>
            </a:endParaRPr>
          </a:p>
        </p:txBody>
      </p:sp>
      <p:sp>
        <p:nvSpPr>
          <p:cNvPr id="130" name="Google Shape;130;p20"/>
          <p:cNvSpPr txBox="1"/>
          <p:nvPr/>
        </p:nvSpPr>
        <p:spPr>
          <a:xfrm>
            <a:off x="508000" y="444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solidFill>
                  <a:srgbClr val="FFFFFF"/>
                </a:solidFill>
              </a:rPr>
              <a:t>Photo by</a:t>
            </a:r>
            <a:endParaRPr sz="800" u="sng" dirty="0">
              <a:solidFill>
                <a:srgbClr val="FFFFFF"/>
              </a:solidFill>
            </a:endParaRPr>
          </a:p>
        </p:txBody>
      </p:sp>
      <p:pic>
        <p:nvPicPr>
          <p:cNvPr id="3" name="Picture 2" descr="A screen shot of a computer code&#10;&#10;Description automatically generated">
            <a:extLst>
              <a:ext uri="{FF2B5EF4-FFF2-40B4-BE49-F238E27FC236}">
                <a16:creationId xmlns:a16="http://schemas.microsoft.com/office/drawing/2014/main" id="{FFE53ECF-DA91-4652-9445-B8DD56D94FF2}"/>
              </a:ext>
            </a:extLst>
          </p:cNvPr>
          <p:cNvPicPr>
            <a:picLocks noChangeAspect="1"/>
          </p:cNvPicPr>
          <p:nvPr/>
        </p:nvPicPr>
        <p:blipFill rotWithShape="1">
          <a:blip r:embed="rId3"/>
          <a:srcRect r="9440"/>
          <a:stretch/>
        </p:blipFill>
        <p:spPr>
          <a:xfrm>
            <a:off x="844058" y="1632803"/>
            <a:ext cx="5730751" cy="1227704"/>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45BAAE6F-65CF-9E0A-74D4-6E00520B93B9}"/>
              </a:ext>
            </a:extLst>
          </p:cNvPr>
          <p:cNvPicPr>
            <a:picLocks noChangeAspect="1"/>
          </p:cNvPicPr>
          <p:nvPr/>
        </p:nvPicPr>
        <p:blipFill rotWithShape="1">
          <a:blip r:embed="rId4"/>
          <a:srcRect t="58128"/>
          <a:stretch/>
        </p:blipFill>
        <p:spPr>
          <a:xfrm>
            <a:off x="844058" y="3346789"/>
            <a:ext cx="5730751" cy="1555411"/>
          </a:xfrm>
          <a:prstGeom prst="rect">
            <a:avLst/>
          </a:prstGeom>
        </p:spPr>
      </p:pic>
    </p:spTree>
    <p:extLst>
      <p:ext uri="{BB962C8B-B14F-4D97-AF65-F5344CB8AC3E}">
        <p14:creationId xmlns:p14="http://schemas.microsoft.com/office/powerpoint/2010/main" val="11095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0712" y="0"/>
            <a:ext cx="5621587" cy="742519"/>
          </a:xfrm>
        </p:spPr>
        <p:txBody>
          <a:bodyPr>
            <a:noAutofit/>
          </a:bodyPr>
          <a:lstStyle/>
          <a:p>
            <a:pPr algn="l"/>
            <a:r>
              <a:rPr lang="en-US" sz="2400" b="1" u="sng" dirty="0">
                <a:solidFill>
                  <a:schemeClr val="tx1"/>
                </a:solidFill>
                <a:latin typeface="Arial" panose="020B0604020202020204" pitchFamily="34" charset="0"/>
                <a:cs typeface="Arial" panose="020B0604020202020204" pitchFamily="34" charset="0"/>
              </a:rPr>
              <a:t>Inference</a:t>
            </a:r>
            <a:endParaRPr lang="en-IN" sz="2400" b="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11700" y="886899"/>
            <a:ext cx="7031001" cy="4070112"/>
          </a:xfrm>
        </p:spPr>
        <p:txBody>
          <a:bodyPr>
            <a:noAutofit/>
          </a:bodyPr>
          <a:lstStyle/>
          <a:p>
            <a:pPr marL="571500" indent="-457200" algn="l">
              <a:buFont typeface="Arial" panose="020B0604020202020204" pitchFamily="34" charset="0"/>
              <a:buChar char="•"/>
            </a:pPr>
            <a:r>
              <a:rPr lang="en-US" sz="1400" b="1" dirty="0">
                <a:solidFill>
                  <a:schemeClr val="tx1"/>
                </a:solidFill>
              </a:rPr>
              <a:t>Cluster Quality</a:t>
            </a:r>
            <a:r>
              <a:rPr lang="en-US" sz="1400" dirty="0">
                <a:solidFill>
                  <a:schemeClr val="tx1"/>
                </a:solidFill>
              </a:rPr>
              <a:t>: Researchers often evaluate the quality of the generated clusters. Metrics like silhouette score, Davies-</a:t>
            </a:r>
            <a:r>
              <a:rPr lang="en-US" sz="1400" dirty="0" err="1">
                <a:solidFill>
                  <a:schemeClr val="tx1"/>
                </a:solidFill>
              </a:rPr>
              <a:t>Bouldin</a:t>
            </a:r>
            <a:r>
              <a:rPr lang="en-US" sz="1400" dirty="0">
                <a:solidFill>
                  <a:schemeClr val="tx1"/>
                </a:solidFill>
              </a:rPr>
              <a:t> index, or purity are commonly used to assess how well-separated and internally cohesive the clusters are. Higher silhouette scores or lower Davies-</a:t>
            </a:r>
            <a:r>
              <a:rPr lang="en-US" sz="1400" dirty="0" err="1">
                <a:solidFill>
                  <a:schemeClr val="tx1"/>
                </a:solidFill>
              </a:rPr>
              <a:t>Bouldin</a:t>
            </a:r>
            <a:r>
              <a:rPr lang="en-US" sz="1400" dirty="0">
                <a:solidFill>
                  <a:schemeClr val="tx1"/>
                </a:solidFill>
              </a:rPr>
              <a:t> indexes indicate better cluster quality.</a:t>
            </a:r>
          </a:p>
          <a:p>
            <a:pPr marL="571500" indent="-457200" algn="l">
              <a:buFont typeface="Arial" panose="020B0604020202020204" pitchFamily="34" charset="0"/>
              <a:buChar char="•"/>
            </a:pPr>
            <a:endParaRPr lang="en-US" sz="1400" dirty="0">
              <a:solidFill>
                <a:schemeClr val="tx1"/>
              </a:solidFill>
            </a:endParaRPr>
          </a:p>
          <a:p>
            <a:pPr marL="571500" indent="-457200" algn="l">
              <a:buFont typeface="Arial" panose="020B0604020202020204" pitchFamily="34" charset="0"/>
              <a:buChar char="•"/>
            </a:pPr>
            <a:r>
              <a:rPr lang="en-US" sz="1400" b="1" dirty="0">
                <a:solidFill>
                  <a:schemeClr val="tx1"/>
                </a:solidFill>
              </a:rPr>
              <a:t>Visualization</a:t>
            </a:r>
            <a:r>
              <a:rPr lang="en-US" sz="1400" dirty="0">
                <a:solidFill>
                  <a:schemeClr val="tx1"/>
                </a:solidFill>
              </a:rPr>
              <a:t>: Visualization techniques like t-SNE or PCA can be employed to visually inspect the clusters and their </a:t>
            </a:r>
            <a:r>
              <a:rPr lang="en-US" sz="1400" dirty="0" err="1">
                <a:solidFill>
                  <a:schemeClr val="tx1"/>
                </a:solidFill>
              </a:rPr>
              <a:t>separability</a:t>
            </a:r>
            <a:r>
              <a:rPr lang="en-US" sz="1400" dirty="0">
                <a:solidFill>
                  <a:schemeClr val="tx1"/>
                </a:solidFill>
              </a:rPr>
              <a:t>. This helps in understanding the structure of the data and the effectiveness of the clustering algorithm in capturing it.</a:t>
            </a:r>
          </a:p>
          <a:p>
            <a:pPr marL="114300" indent="0" algn="l"/>
            <a:endParaRPr lang="en-US" sz="1400" dirty="0">
              <a:solidFill>
                <a:schemeClr val="tx1"/>
              </a:solidFill>
            </a:endParaRPr>
          </a:p>
          <a:p>
            <a:pPr marL="571500" indent="-457200" algn="l">
              <a:buFont typeface="Arial" panose="020B0604020202020204" pitchFamily="34" charset="0"/>
              <a:buChar char="•"/>
            </a:pPr>
            <a:r>
              <a:rPr lang="en-US" sz="1400" b="1" dirty="0">
                <a:solidFill>
                  <a:schemeClr val="tx1"/>
                </a:solidFill>
              </a:rPr>
              <a:t>Convergence Analysis</a:t>
            </a:r>
            <a:r>
              <a:rPr lang="en-US" sz="1400" dirty="0">
                <a:solidFill>
                  <a:schemeClr val="tx1"/>
                </a:solidFill>
              </a:rPr>
              <a:t>: Researchers may analyze the convergence behavior of the GAN-based clustering algorithm over training iterations. This involves plotting metrics such as loss functions (e.g., generator loss, discriminator loss) over time to ensure that the algorithm converges to a stable solution.</a:t>
            </a:r>
          </a:p>
        </p:txBody>
      </p:sp>
    </p:spTree>
    <p:extLst>
      <p:ext uri="{BB962C8B-B14F-4D97-AF65-F5344CB8AC3E}">
        <p14:creationId xmlns:p14="http://schemas.microsoft.com/office/powerpoint/2010/main" val="222647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
            <a:ext cx="8520600" cy="460638"/>
          </a:xfrm>
        </p:spPr>
        <p:txBody>
          <a:bodyPr>
            <a:noAutofit/>
          </a:bodyPr>
          <a:lstStyle/>
          <a:p>
            <a:r>
              <a:rPr lang="en-US" sz="2800" dirty="0"/>
              <a:t>.</a:t>
            </a:r>
            <a:endParaRPr lang="en-IN" sz="2800" dirty="0"/>
          </a:p>
        </p:txBody>
      </p:sp>
      <p:sp>
        <p:nvSpPr>
          <p:cNvPr id="3" name="Subtitle 2"/>
          <p:cNvSpPr>
            <a:spLocks noGrp="1"/>
          </p:cNvSpPr>
          <p:nvPr>
            <p:ph type="subTitle" idx="1"/>
          </p:nvPr>
        </p:nvSpPr>
        <p:spPr>
          <a:xfrm>
            <a:off x="311700" y="460639"/>
            <a:ext cx="7010375" cy="3939482"/>
          </a:xfrm>
        </p:spPr>
        <p:txBody>
          <a:bodyPr>
            <a:normAutofit fontScale="92500" lnSpcReduction="10000"/>
          </a:bodyPr>
          <a:lstStyle/>
          <a:p>
            <a:pPr marL="571500" indent="-457200" algn="l">
              <a:buFont typeface="Arial" panose="020B0604020202020204" pitchFamily="34" charset="0"/>
              <a:buChar char="•"/>
            </a:pPr>
            <a:endParaRPr lang="en-US" b="1" dirty="0"/>
          </a:p>
          <a:p>
            <a:pPr marL="571500" indent="-457200" algn="l">
              <a:buFont typeface="Arial" panose="020B0604020202020204" pitchFamily="34" charset="0"/>
              <a:buChar char="•"/>
            </a:pPr>
            <a:r>
              <a:rPr lang="en-US" sz="1500" b="1" dirty="0">
                <a:solidFill>
                  <a:schemeClr val="tx1"/>
                </a:solidFill>
              </a:rPr>
              <a:t>Comparison with Baselines</a:t>
            </a:r>
            <a:r>
              <a:rPr lang="en-US" sz="1500" dirty="0">
                <a:solidFill>
                  <a:schemeClr val="tx1"/>
                </a:solidFill>
              </a:rPr>
              <a:t>: Experimental results often include comparisons with baseline clustering algorithms or variations of the GAN-based clustering algorithm. This helps in assessing whether the GAN-based approach offers improvements over traditional methods.</a:t>
            </a:r>
          </a:p>
          <a:p>
            <a:pPr marL="571500" indent="-457200" algn="l">
              <a:buFont typeface="Arial" panose="020B0604020202020204" pitchFamily="34" charset="0"/>
              <a:buChar char="•"/>
            </a:pPr>
            <a:r>
              <a:rPr lang="en-US" sz="1500" b="1" dirty="0">
                <a:solidFill>
                  <a:schemeClr val="tx1"/>
                </a:solidFill>
              </a:rPr>
              <a:t>Scalability</a:t>
            </a:r>
            <a:r>
              <a:rPr lang="en-US" sz="1500" dirty="0">
                <a:solidFill>
                  <a:schemeClr val="tx1"/>
                </a:solidFill>
              </a:rPr>
              <a:t>: It's important to evaluate the scalability of the GAN-based clustering algorithm, particularly when dealing with large datasets or a large number of clusters. Experimentally demonstrating the scalability of the algorithm can provide insights into its practical utility.</a:t>
            </a:r>
          </a:p>
          <a:p>
            <a:pPr marL="571500" indent="-457200" algn="l">
              <a:buFont typeface="Arial" panose="020B0604020202020204" pitchFamily="34" charset="0"/>
              <a:buChar char="•"/>
            </a:pPr>
            <a:r>
              <a:rPr lang="en-US" sz="1500" b="1" dirty="0">
                <a:solidFill>
                  <a:schemeClr val="tx1"/>
                </a:solidFill>
              </a:rPr>
              <a:t>Robustness to Noise and Perturbations</a:t>
            </a:r>
            <a:r>
              <a:rPr lang="en-US" sz="1500" dirty="0">
                <a:solidFill>
                  <a:schemeClr val="tx1"/>
                </a:solidFill>
              </a:rPr>
              <a:t>: Assessing the robustness of the GAN-based clustering algorithm to noise and perturbations in the data is crucial. This can involve adding noise to the input data or introducing perturbations and evaluating the stability of the generated clusters.</a:t>
            </a:r>
          </a:p>
          <a:p>
            <a:pPr marL="571500" indent="-457200" algn="l">
              <a:buFont typeface="Arial" panose="020B0604020202020204" pitchFamily="34" charset="0"/>
              <a:buChar char="•"/>
            </a:pPr>
            <a:r>
              <a:rPr lang="en-US" sz="1500" b="1" dirty="0">
                <a:solidFill>
                  <a:schemeClr val="tx1"/>
                </a:solidFill>
              </a:rPr>
              <a:t>Real-world Application Performance</a:t>
            </a:r>
            <a:r>
              <a:rPr lang="en-US" sz="1500" dirty="0">
                <a:solidFill>
                  <a:schemeClr val="tx1"/>
                </a:solidFill>
              </a:rPr>
              <a:t>: Finally, experimental results might include evaluations of the GAN-based clustering algorithm in real-world applications. This involves assessing how well the generated clusters perform in downstream tasks such as classification, anomaly detection, or recommendation systems.</a:t>
            </a:r>
          </a:p>
        </p:txBody>
      </p:sp>
    </p:spTree>
    <p:extLst>
      <p:ext uri="{BB962C8B-B14F-4D97-AF65-F5344CB8AC3E}">
        <p14:creationId xmlns:p14="http://schemas.microsoft.com/office/powerpoint/2010/main" val="221081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6447501" cy="666893"/>
          </a:xfrm>
        </p:spPr>
        <p:txBody>
          <a:bodyPr>
            <a:normAutofit/>
          </a:bodyPr>
          <a:lstStyle/>
          <a:p>
            <a:r>
              <a:rPr lang="en-US" sz="2400" b="1" u="sng" dirty="0">
                <a:solidFill>
                  <a:schemeClr val="tx1"/>
                </a:solidFill>
                <a:latin typeface="Arial" panose="020B0604020202020204" pitchFamily="34" charset="0"/>
                <a:cs typeface="Arial" panose="020B0604020202020204" pitchFamily="34" charset="0"/>
              </a:rPr>
              <a:t>Conclusion</a:t>
            </a:r>
            <a:endParaRPr lang="en-IN" sz="24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08001" y="556890"/>
            <a:ext cx="6710946" cy="3974132"/>
          </a:xfrm>
        </p:spPr>
        <p:txBody>
          <a:bodyPr>
            <a:normAutofit fontScale="92500" lnSpcReduction="10000"/>
          </a:bodyPr>
          <a:lstStyle/>
          <a:p>
            <a:pPr marL="114300" indent="0">
              <a:buNone/>
            </a:pPr>
            <a:r>
              <a:rPr lang="en-US" b="1" dirty="0">
                <a:solidFill>
                  <a:schemeClr val="tx1"/>
                </a:solidFill>
              </a:rPr>
              <a:t>K-Means Algorithm:</a:t>
            </a:r>
          </a:p>
          <a:p>
            <a:r>
              <a:rPr lang="en-US" dirty="0">
                <a:solidFill>
                  <a:schemeClr val="tx1"/>
                </a:solidFill>
              </a:rPr>
              <a:t>In conclusion, the K-Means algorithm provides a simple yet effective method for partitioning data into clusters. Its iterative approach to minimizing the within-cluster variance makes it computationally efficient and easy to implement. However, K-Means is sensitive to initial centroid selection and may converge to suboptimal solutions, particularly in high-dimensional or non-linearly separable data. Despite its limitations, K-Means remains a widely used clustering algorithm due to its simplicity and scalability. It serves as a fundamental baseline for more advanced clustering techniques and finds applications in various fields, including data analysis, image segmentation, and customer segmentation.</a:t>
            </a:r>
          </a:p>
          <a:p>
            <a:pPr marL="114300" indent="0">
              <a:buNone/>
            </a:pPr>
            <a:r>
              <a:rPr lang="en-US" b="1" dirty="0" err="1">
                <a:solidFill>
                  <a:schemeClr val="tx1"/>
                </a:solidFill>
              </a:rPr>
              <a:t>HypCluster</a:t>
            </a:r>
            <a:r>
              <a:rPr lang="en-US" b="1" dirty="0">
                <a:solidFill>
                  <a:schemeClr val="tx1"/>
                </a:solidFill>
              </a:rPr>
              <a:t> Algorithm:</a:t>
            </a:r>
          </a:p>
          <a:p>
            <a:r>
              <a:rPr lang="en-US" dirty="0">
                <a:solidFill>
                  <a:schemeClr val="tx1"/>
                </a:solidFill>
              </a:rPr>
              <a:t>In conclusion, the </a:t>
            </a:r>
            <a:r>
              <a:rPr lang="en-US" dirty="0" err="1">
                <a:solidFill>
                  <a:schemeClr val="tx1"/>
                </a:solidFill>
              </a:rPr>
              <a:t>HypCluster</a:t>
            </a:r>
            <a:r>
              <a:rPr lang="en-US" dirty="0">
                <a:solidFill>
                  <a:schemeClr val="tx1"/>
                </a:solidFill>
              </a:rPr>
              <a:t> algorithm introduces an innovative approach to clustering that combines hypothesis-based modeling with dynamic cluster calibration. By iteratively updating cluster assignments and refining cluster-specific models based on client data, </a:t>
            </a:r>
            <a:r>
              <a:rPr lang="en-US" dirty="0" err="1">
                <a:solidFill>
                  <a:schemeClr val="tx1"/>
                </a:solidFill>
              </a:rPr>
              <a:t>HypCluster</a:t>
            </a:r>
            <a:r>
              <a:rPr lang="en-US" dirty="0">
                <a:solidFill>
                  <a:schemeClr val="tx1"/>
                </a:solidFill>
              </a:rPr>
              <a:t> aims to achieve more accurate and adaptive clustering results compared to traditional static clustering methods. This algorithm offers potential applications in various domains where data distribution and client characteristics change over time, such as federated learning and decentralized systems. Further experimentation and evaluation across different datasets and scenarios are necessary to assess its performance and scalability comprehensively. Overall, </a:t>
            </a:r>
            <a:r>
              <a:rPr lang="en-US" dirty="0" err="1">
                <a:solidFill>
                  <a:schemeClr val="tx1"/>
                </a:solidFill>
              </a:rPr>
              <a:t>HypCluster</a:t>
            </a:r>
            <a:r>
              <a:rPr lang="en-US" dirty="0">
                <a:solidFill>
                  <a:schemeClr val="tx1"/>
                </a:solidFill>
              </a:rPr>
              <a:t> introduces a promising framework for flexible and efficient clustering in dynamic and heterogeneous environments.</a:t>
            </a:r>
          </a:p>
          <a:p>
            <a:pPr marL="114300" indent="0">
              <a:buNone/>
            </a:pPr>
            <a:endParaRPr lang="en-IN" dirty="0">
              <a:solidFill>
                <a:schemeClr val="tx1"/>
              </a:solidFill>
            </a:endParaRPr>
          </a:p>
        </p:txBody>
      </p:sp>
    </p:spTree>
    <p:extLst>
      <p:ext uri="{BB962C8B-B14F-4D97-AF65-F5344CB8AC3E}">
        <p14:creationId xmlns:p14="http://schemas.microsoft.com/office/powerpoint/2010/main" val="318669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185" y="0"/>
            <a:ext cx="5940163" cy="632517"/>
          </a:xfrm>
        </p:spPr>
        <p:txBody>
          <a:bodyPr>
            <a:normAutofit/>
          </a:bodyPr>
          <a:lstStyle/>
          <a:p>
            <a:r>
              <a:rPr lang="en-US" sz="2400" b="1" u="sng" dirty="0">
                <a:solidFill>
                  <a:schemeClr val="tx1"/>
                </a:solidFill>
                <a:latin typeface="Arial" panose="020B0604020202020204" pitchFamily="34" charset="0"/>
                <a:cs typeface="Arial" panose="020B0604020202020204" pitchFamily="34" charset="0"/>
              </a:rPr>
              <a:t>Future Enhancements</a:t>
            </a:r>
            <a:endParaRPr lang="en-IN" sz="24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08001" y="632517"/>
            <a:ext cx="6786573" cy="4138863"/>
          </a:xfrm>
        </p:spPr>
        <p:txBody>
          <a:bodyPr>
            <a:normAutofit/>
          </a:bodyPr>
          <a:lstStyle/>
          <a:p>
            <a:pPr marL="0" indent="0">
              <a:buNone/>
            </a:pPr>
            <a:r>
              <a:rPr lang="en-US" sz="1400" dirty="0">
                <a:solidFill>
                  <a:schemeClr val="tx1"/>
                </a:solidFill>
              </a:rPr>
              <a:t>Future enhancements for both the K-Means and </a:t>
            </a:r>
            <a:r>
              <a:rPr lang="en-US" sz="1400" dirty="0" err="1">
                <a:solidFill>
                  <a:schemeClr val="tx1"/>
                </a:solidFill>
              </a:rPr>
              <a:t>HypCluster</a:t>
            </a:r>
            <a:r>
              <a:rPr lang="en-US" sz="1400" dirty="0">
                <a:solidFill>
                  <a:schemeClr val="tx1"/>
                </a:solidFill>
              </a:rPr>
              <a:t> algorithms could include advancements in initialization techniques to improve convergence and robustness, strategies for handling non-spherical or irregularly shaped clusters, scalability improvements through parallelization and distributed computing, dynamic selection of the optimal number of clusters, and enhancing robustness to outliers. For </a:t>
            </a:r>
            <a:r>
              <a:rPr lang="en-US" sz="1400" dirty="0" err="1">
                <a:solidFill>
                  <a:schemeClr val="tx1"/>
                </a:solidFill>
              </a:rPr>
              <a:t>HypCluster</a:t>
            </a:r>
            <a:r>
              <a:rPr lang="en-US" sz="1400" dirty="0">
                <a:solidFill>
                  <a:schemeClr val="tx1"/>
                </a:solidFill>
              </a:rPr>
              <a:t> specifically, adaptive learning rate schedules, model ensemble techniques, dynamic cluster resizing, incorporation of uncertainty estimates, and enhancements for privacy and security could further enhance its effectiveness and applicability in dynamic and heterogeneous environments. Additionally, exploring novel optimization techniques and parallelization strategies tailored to the unique characteristics of hypothesis-based clustering could lead to significant performance gains and scalability improvements</a:t>
            </a:r>
            <a:endParaRPr lang="en-IN" sz="1400" dirty="0">
              <a:solidFill>
                <a:schemeClr val="tx1"/>
              </a:solidFill>
            </a:endParaRPr>
          </a:p>
        </p:txBody>
      </p:sp>
    </p:spTree>
    <p:extLst>
      <p:ext uri="{BB962C8B-B14F-4D97-AF65-F5344CB8AC3E}">
        <p14:creationId xmlns:p14="http://schemas.microsoft.com/office/powerpoint/2010/main" val="112086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24926"/>
            <a:ext cx="9011950" cy="3939540"/>
          </a:xfrm>
          <a:prstGeom prst="rect">
            <a:avLst/>
          </a:prstGeom>
        </p:spPr>
        <p:txBody>
          <a:bodyPr wrap="square">
            <a:spAutoFit/>
          </a:bodyPr>
          <a:lstStyle/>
          <a:p>
            <a:pPr algn="ctr"/>
            <a:r>
              <a:rPr lang="en-US" sz="2400" b="1" u="sng" dirty="0">
                <a:solidFill>
                  <a:schemeClr val="tx1"/>
                </a:solidFill>
                <a:latin typeface="Arial" panose="020B0604020202020204" pitchFamily="34" charset="0"/>
                <a:cs typeface="Arial" panose="020B0604020202020204" pitchFamily="34" charset="0"/>
              </a:rPr>
              <a:t>Objective of the Experiment</a:t>
            </a:r>
          </a:p>
          <a:p>
            <a:endParaRPr lang="en-US" sz="1800" dirty="0">
              <a:solidFill>
                <a:schemeClr val="tx1"/>
              </a:solidFill>
              <a:latin typeface="Nunito"/>
            </a:endParaRPr>
          </a:p>
          <a:p>
            <a:pPr marL="342900" indent="-342900">
              <a:buFont typeface="+mj-lt"/>
              <a:buAutoNum type="arabicPeriod"/>
            </a:pPr>
            <a:r>
              <a:rPr lang="en-US" sz="1600" dirty="0">
                <a:solidFill>
                  <a:schemeClr val="tx1"/>
                </a:solidFill>
                <a:latin typeface="Nunito"/>
              </a:rPr>
              <a:t>To address the degradation in accuracy of handover predictions caused by non-independent and identically distributed (non-IID) data in wireless network resource management.</a:t>
            </a:r>
          </a:p>
          <a:p>
            <a:pPr marL="342900" indent="-342900">
              <a:buFont typeface="+mj-lt"/>
              <a:buAutoNum type="arabicPeriod"/>
            </a:pPr>
            <a:r>
              <a:rPr lang="en-US" sz="1600" dirty="0">
                <a:solidFill>
                  <a:schemeClr val="tx1"/>
                </a:solidFill>
                <a:latin typeface="Nunito"/>
              </a:rPr>
              <a:t>To overcome limitations of traditional clustering algorithms in handover prediction, including privacy risks, fixed cluster shapes, and non-adaptive cluster numbers.</a:t>
            </a:r>
          </a:p>
          <a:p>
            <a:pPr marL="342900" indent="-342900">
              <a:buFont typeface="+mj-lt"/>
              <a:buAutoNum type="arabicPeriod"/>
            </a:pPr>
            <a:r>
              <a:rPr lang="en-US" sz="1600" dirty="0">
                <a:solidFill>
                  <a:schemeClr val="tx1"/>
                </a:solidFill>
                <a:latin typeface="Nunito"/>
              </a:rPr>
              <a:t>To propose a three-phased clustering algorithm: GAN-based clustering, cluster calibration, and cluster division, aimed at preserving privacy, creating dynamic clusters, and adapting cluster numbers over time.</a:t>
            </a:r>
          </a:p>
          <a:p>
            <a:pPr marL="342900" indent="-342900">
              <a:buFont typeface="+mj-lt"/>
              <a:buAutoNum type="arabicPeriod"/>
            </a:pPr>
            <a:r>
              <a:rPr lang="en-US" sz="1600" dirty="0">
                <a:solidFill>
                  <a:schemeClr val="tx1"/>
                </a:solidFill>
                <a:latin typeface="Nunito"/>
              </a:rPr>
              <a:t>To validate the proposed algorithm's effectiveness through comparison with a baseline clustering algorithm, demonstrating improved performance in use cases such as power demand, pen tracing, and pedestrian count.</a:t>
            </a:r>
          </a:p>
          <a:p>
            <a:pPr marL="342900" indent="-342900">
              <a:buFont typeface="+mj-lt"/>
              <a:buAutoNum type="arabicPeriod"/>
            </a:pPr>
            <a:r>
              <a:rPr lang="en-US" sz="1600" dirty="0">
                <a:solidFill>
                  <a:schemeClr val="tx1"/>
                </a:solidFill>
                <a:latin typeface="Nunito"/>
              </a:rPr>
              <a:t>To contribute to efficient resource management in wireless networks by enhancing the accuracy of time series forecasting through the proposed dynamic GAN-based clustering approach.</a:t>
            </a:r>
          </a:p>
        </p:txBody>
      </p:sp>
    </p:spTree>
    <p:extLst>
      <p:ext uri="{BB962C8B-B14F-4D97-AF65-F5344CB8AC3E}">
        <p14:creationId xmlns:p14="http://schemas.microsoft.com/office/powerpoint/2010/main" val="11732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24926"/>
            <a:ext cx="7597082" cy="4893647"/>
          </a:xfrm>
          <a:prstGeom prst="rect">
            <a:avLst/>
          </a:prstGeom>
        </p:spPr>
        <p:txBody>
          <a:bodyPr wrap="square">
            <a:spAutoFit/>
          </a:bodyPr>
          <a:lstStyle/>
          <a:p>
            <a:pPr algn="ctr"/>
            <a:r>
              <a:rPr lang="en-US" sz="2400" b="1" u="sng" dirty="0">
                <a:solidFill>
                  <a:schemeClr val="tx1"/>
                </a:solidFill>
                <a:latin typeface="Arial" panose="020B0604020202020204" pitchFamily="34" charset="0"/>
                <a:cs typeface="Arial" panose="020B0604020202020204" pitchFamily="34" charset="0"/>
              </a:rPr>
              <a:t>Existing Work/ Literature Review</a:t>
            </a:r>
          </a:p>
          <a:p>
            <a:pPr algn="l"/>
            <a:endParaRPr lang="en-US" dirty="0"/>
          </a:p>
          <a:p>
            <a:pPr marL="285750" indent="-285750" algn="l">
              <a:buFont typeface="Arial" panose="020B0604020202020204" pitchFamily="34" charset="0"/>
              <a:buChar char="•"/>
            </a:pPr>
            <a:r>
              <a:rPr lang="en-US" sz="1400" dirty="0">
                <a:solidFill>
                  <a:schemeClr val="tx1"/>
                </a:solidFill>
                <a:latin typeface="Nunito"/>
              </a:rPr>
              <a:t>Previous studies have delved into addressing the challenge of non-IID (non-Independently and Identically Distributed) data. One approach analyzed in the literature involves the use of convolutional neural networks (CNNs) for classification tasks. However, it was found that performance degradation occurred due to the non-IID nature of the data.</a:t>
            </a:r>
          </a:p>
          <a:p>
            <a:pPr marL="285750" indent="-285750" algn="l">
              <a:buFont typeface="Arial" panose="020B0604020202020204" pitchFamily="34" charset="0"/>
              <a:buChar char="•"/>
            </a:pPr>
            <a:r>
              <a:rPr lang="en-US" sz="1400" dirty="0">
                <a:solidFill>
                  <a:schemeClr val="tx1"/>
                </a:solidFill>
                <a:latin typeface="Nunito"/>
              </a:rPr>
              <a:t>Various clustering algorithms have been explored to enhance the performance of ML models in FL settings. Some studies have investigated the application of clustering techniques, such as autoencoders, to compress data and create clusters of clients. Despite improved performance, concerns about privacy breaches arose as the compressed data and autoencoder could potentially reveal sensitive information.</a:t>
            </a:r>
          </a:p>
          <a:p>
            <a:pPr marL="285750" indent="-285750" algn="l">
              <a:buFont typeface="Arial" panose="020B0604020202020204" pitchFamily="34" charset="0"/>
              <a:buChar char="•"/>
            </a:pPr>
            <a:r>
              <a:rPr lang="en-US" sz="1400" dirty="0">
                <a:solidFill>
                  <a:schemeClr val="tx1"/>
                </a:solidFill>
                <a:latin typeface="Nunito"/>
              </a:rPr>
              <a:t>Another line of research has focused on creating clusters based on similarities in gradients. However, applying differential privacy (DP) in this context has proven challenging, as gradients have been shown to potentially reveal original data. </a:t>
            </a:r>
          </a:p>
          <a:p>
            <a:pPr marL="285750" indent="-285750" algn="l">
              <a:buFont typeface="Arial" panose="020B0604020202020204" pitchFamily="34" charset="0"/>
              <a:buChar char="•"/>
            </a:pPr>
            <a:r>
              <a:rPr lang="en-US" sz="1400" dirty="0">
                <a:solidFill>
                  <a:schemeClr val="tx1"/>
                </a:solidFill>
                <a:latin typeface="Nunito"/>
              </a:rPr>
              <a:t>Existing clustering algorithms in FL have predominantly been non-dynamic. However, recent work has introduced dynamic clustering techniques that aim to relocate clients to the best-fitting clusters based on ML model performance. Drawbacks such as varying convergence times and fixed cluster sizes have been identified, highlighting the need for further research in this area.</a:t>
            </a:r>
          </a:p>
          <a:p>
            <a:endParaRPr lang="en-US" sz="1800" dirty="0">
              <a:solidFill>
                <a:schemeClr val="tx1"/>
              </a:solidFill>
              <a:latin typeface="Nunito"/>
            </a:endParaRPr>
          </a:p>
        </p:txBody>
      </p:sp>
    </p:spTree>
    <p:extLst>
      <p:ext uri="{BB962C8B-B14F-4D97-AF65-F5344CB8AC3E}">
        <p14:creationId xmlns:p14="http://schemas.microsoft.com/office/powerpoint/2010/main" val="74742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blue dots&#10;&#10;Description automatically generated">
            <a:extLst>
              <a:ext uri="{FF2B5EF4-FFF2-40B4-BE49-F238E27FC236}">
                <a16:creationId xmlns:a16="http://schemas.microsoft.com/office/drawing/2014/main" id="{72B54455-60A5-E237-C2C0-F4E8BD8FC5A4}"/>
              </a:ext>
            </a:extLst>
          </p:cNvPr>
          <p:cNvPicPr>
            <a:picLocks noChangeAspect="1"/>
          </p:cNvPicPr>
          <p:nvPr/>
        </p:nvPicPr>
        <p:blipFill rotWithShape="1">
          <a:blip r:embed="rId2"/>
          <a:srcRect t="1954" r="790"/>
          <a:stretch/>
        </p:blipFill>
        <p:spPr>
          <a:xfrm>
            <a:off x="308691" y="155749"/>
            <a:ext cx="6385987" cy="4832001"/>
          </a:xfrm>
          <a:prstGeom prst="rect">
            <a:avLst/>
          </a:prstGeom>
        </p:spPr>
      </p:pic>
    </p:spTree>
    <p:extLst>
      <p:ext uri="{BB962C8B-B14F-4D97-AF65-F5344CB8AC3E}">
        <p14:creationId xmlns:p14="http://schemas.microsoft.com/office/powerpoint/2010/main" val="32308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7934730" cy="790647"/>
          </a:xfrm>
        </p:spPr>
        <p:txBody>
          <a:bodyPr>
            <a:normAutofit fontScale="90000"/>
          </a:bodyPr>
          <a:lstStyle/>
          <a:p>
            <a:r>
              <a:rPr lang="en-US" sz="2400" b="1" dirty="0">
                <a:solidFill>
                  <a:schemeClr val="tx1"/>
                </a:solidFill>
              </a:rPr>
              <a:t/>
            </a:r>
            <a:br>
              <a:rPr lang="en-US" sz="2400" b="1" dirty="0">
                <a:solidFill>
                  <a:schemeClr val="tx1"/>
                </a:solidFill>
              </a:rPr>
            </a:br>
            <a:r>
              <a:rPr lang="en-US" b="1" u="sng" dirty="0">
                <a:solidFill>
                  <a:schemeClr val="tx1"/>
                </a:solidFill>
                <a:latin typeface="Arial" panose="020B0604020202020204" pitchFamily="34" charset="0"/>
                <a:cs typeface="Arial" panose="020B0604020202020204" pitchFamily="34" charset="0"/>
              </a:rPr>
              <a:t>Proposed Algorithm 1</a:t>
            </a:r>
            <a:endParaRPr lang="en-IN"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08001" y="790647"/>
            <a:ext cx="6470315" cy="4063236"/>
          </a:xfrm>
        </p:spPr>
        <p:txBody>
          <a:bodyPr>
            <a:normAutofit/>
          </a:bodyPr>
          <a:lstStyle/>
          <a:p>
            <a:pPr marL="114300" indent="0">
              <a:buNone/>
            </a:pPr>
            <a:r>
              <a:rPr lang="en-US" dirty="0"/>
              <a:t>Start by randomly selecting a subset of clients and train initial models for each cluster.</a:t>
            </a:r>
          </a:p>
          <a:p>
            <a:pPr marL="114300" indent="0">
              <a:buNone/>
            </a:pPr>
            <a:r>
              <a:rPr lang="en-US" dirty="0"/>
              <a:t>Iterate for a fixed number of times.</a:t>
            </a:r>
          </a:p>
          <a:p>
            <a:pPr marL="114300" indent="0">
              <a:buNone/>
            </a:pPr>
            <a:r>
              <a:rPr lang="en-US" dirty="0"/>
              <a:t>At each iteration: </a:t>
            </a:r>
          </a:p>
          <a:p>
            <a:r>
              <a:rPr lang="en-US" dirty="0"/>
              <a:t>a. Randomly choose a subset of clients. </a:t>
            </a:r>
          </a:p>
          <a:p>
            <a:r>
              <a:rPr lang="en-US" dirty="0"/>
              <a:t>b. Assign each client to the cluster with the lowest loss based on the current models. </a:t>
            </a:r>
          </a:p>
          <a:p>
            <a:r>
              <a:rPr lang="en-US" dirty="0"/>
              <a:t>c. Update each cluster's model by running a few steps of optimization using data from clients assigned to that cluster.</a:t>
            </a:r>
          </a:p>
          <a:p>
            <a:pPr marL="114300" indent="0">
              <a:buNone/>
            </a:pPr>
            <a:r>
              <a:rPr lang="en-US" dirty="0"/>
              <a:t>After all iterations, determine the final cluster assignment for each client based on the updated models.</a:t>
            </a:r>
          </a:p>
        </p:txBody>
      </p:sp>
    </p:spTree>
    <p:extLst>
      <p:ext uri="{BB962C8B-B14F-4D97-AF65-F5344CB8AC3E}">
        <p14:creationId xmlns:p14="http://schemas.microsoft.com/office/powerpoint/2010/main" val="66209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 program&#10;&#10;Description automatically generated">
            <a:extLst>
              <a:ext uri="{FF2B5EF4-FFF2-40B4-BE49-F238E27FC236}">
                <a16:creationId xmlns:a16="http://schemas.microsoft.com/office/drawing/2014/main" id="{1B115A76-BD4F-3069-6F0A-2A0B29DFAC56}"/>
              </a:ext>
            </a:extLst>
          </p:cNvPr>
          <p:cNvPicPr>
            <a:picLocks noChangeAspect="1"/>
          </p:cNvPicPr>
          <p:nvPr/>
        </p:nvPicPr>
        <p:blipFill>
          <a:blip r:embed="rId2"/>
          <a:stretch>
            <a:fillRect/>
          </a:stretch>
        </p:blipFill>
        <p:spPr>
          <a:xfrm>
            <a:off x="874206" y="215987"/>
            <a:ext cx="5796814" cy="4711526"/>
          </a:xfrm>
          <a:prstGeom prst="rect">
            <a:avLst/>
          </a:prstGeom>
        </p:spPr>
      </p:pic>
    </p:spTree>
    <p:extLst>
      <p:ext uri="{BB962C8B-B14F-4D97-AF65-F5344CB8AC3E}">
        <p14:creationId xmlns:p14="http://schemas.microsoft.com/office/powerpoint/2010/main" val="380256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blue dots&#10;&#10;Description automatically generated">
            <a:extLst>
              <a:ext uri="{FF2B5EF4-FFF2-40B4-BE49-F238E27FC236}">
                <a16:creationId xmlns:a16="http://schemas.microsoft.com/office/drawing/2014/main" id="{BC4ABCD4-BFF7-7F87-DD30-44320AB706BF}"/>
              </a:ext>
            </a:extLst>
          </p:cNvPr>
          <p:cNvPicPr>
            <a:picLocks noChangeAspect="1"/>
          </p:cNvPicPr>
          <p:nvPr/>
        </p:nvPicPr>
        <p:blipFill>
          <a:blip r:embed="rId2"/>
          <a:stretch>
            <a:fillRect/>
          </a:stretch>
        </p:blipFill>
        <p:spPr>
          <a:xfrm>
            <a:off x="384459" y="0"/>
            <a:ext cx="6378168" cy="4862145"/>
          </a:xfrm>
          <a:prstGeom prst="rect">
            <a:avLst/>
          </a:prstGeom>
        </p:spPr>
      </p:pic>
    </p:spTree>
    <p:extLst>
      <p:ext uri="{BB962C8B-B14F-4D97-AF65-F5344CB8AC3E}">
        <p14:creationId xmlns:p14="http://schemas.microsoft.com/office/powerpoint/2010/main" val="226692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832" y="116879"/>
            <a:ext cx="8520600" cy="556890"/>
          </a:xfrm>
        </p:spPr>
        <p:txBody>
          <a:bodyPr>
            <a:noAutofit/>
          </a:bodyPr>
          <a:lstStyle/>
          <a:p>
            <a:pPr algn="l"/>
            <a:r>
              <a:rPr lang="en-US" sz="2400" b="1" u="sng" dirty="0">
                <a:solidFill>
                  <a:schemeClr val="tx1"/>
                </a:solidFill>
                <a:latin typeface="Arial" panose="020B0604020202020204" pitchFamily="34" charset="0"/>
                <a:cs typeface="Arial" panose="020B0604020202020204" pitchFamily="34" charset="0"/>
              </a:rPr>
              <a:t>Proposed Algorithm 2</a:t>
            </a:r>
            <a:endParaRPr lang="en-IN" sz="2400" b="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11700" y="1065653"/>
            <a:ext cx="7209756" cy="3987609"/>
          </a:xfrm>
        </p:spPr>
        <p:txBody>
          <a:bodyPr>
            <a:normAutofit/>
          </a:bodyPr>
          <a:lstStyle/>
          <a:p>
            <a:pPr marL="114300" indent="0" algn="l"/>
            <a:r>
              <a:rPr lang="en-US" sz="1400" b="1" dirty="0">
                <a:solidFill>
                  <a:schemeClr val="tx1"/>
                </a:solidFill>
                <a:latin typeface="Nunito" panose="020B0604020202020204" charset="0"/>
              </a:rPr>
              <a:t>Phase 1: GAN-based Clustering</a:t>
            </a:r>
          </a:p>
          <a:p>
            <a:pPr marL="114300" indent="0" algn="l"/>
            <a:endParaRPr lang="en-US" sz="1400" b="1" dirty="0">
              <a:solidFill>
                <a:schemeClr val="tx1"/>
              </a:solidFill>
              <a:latin typeface="Nunito" panose="020B0604020202020204" charset="0"/>
            </a:endParaRPr>
          </a:p>
          <a:p>
            <a:pPr marL="114300" indent="0" algn="l"/>
            <a:r>
              <a:rPr lang="en-US" sz="1400" dirty="0">
                <a:solidFill>
                  <a:schemeClr val="tx1"/>
                </a:solidFill>
                <a:latin typeface="Nunito" panose="020B0604020202020204" charset="0"/>
              </a:rPr>
              <a:t>This phase is aimed at creating clusters using a modified version of </a:t>
            </a:r>
            <a:r>
              <a:rPr lang="en-US" sz="1400" dirty="0" err="1">
                <a:solidFill>
                  <a:schemeClr val="tx1"/>
                </a:solidFill>
                <a:latin typeface="Nunito" panose="020B0604020202020204" charset="0"/>
              </a:rPr>
              <a:t>ClusterGAN</a:t>
            </a:r>
            <a:r>
              <a:rPr lang="en-US" sz="1400" dirty="0">
                <a:solidFill>
                  <a:schemeClr val="tx1"/>
                </a:solidFill>
                <a:latin typeface="Nunito" panose="020B0604020202020204" charset="0"/>
              </a:rPr>
              <a:t> for           Federated Learning (FL). The process involves the following steps:</a:t>
            </a:r>
          </a:p>
          <a:p>
            <a:pPr algn="l"/>
            <a:endParaRPr lang="en-US" sz="1400" dirty="0">
              <a:solidFill>
                <a:schemeClr val="tx1"/>
              </a:solidFill>
              <a:latin typeface="Nunito" panose="020B0604020202020204" charset="0"/>
            </a:endParaRPr>
          </a:p>
          <a:p>
            <a:pPr marL="285750" indent="-285750" algn="l">
              <a:buFont typeface="Arial" panose="020B0604020202020204" pitchFamily="34" charset="0"/>
              <a:buChar char="•"/>
            </a:pPr>
            <a:r>
              <a:rPr lang="en-US" sz="1400" b="1" dirty="0">
                <a:solidFill>
                  <a:schemeClr val="tx1"/>
                </a:solidFill>
                <a:latin typeface="Nunito" panose="020B0604020202020204" charset="0"/>
              </a:rPr>
              <a:t>Initialization</a:t>
            </a:r>
            <a:r>
              <a:rPr lang="en-US" sz="1400" dirty="0">
                <a:solidFill>
                  <a:schemeClr val="tx1"/>
                </a:solidFill>
                <a:latin typeface="Nunito" panose="020B0604020202020204" charset="0"/>
              </a:rPr>
              <a:t>: Initialize the Generator (G), Discriminator (D), and Encoder (E) with certain parameters.</a:t>
            </a:r>
          </a:p>
          <a:p>
            <a:pPr marL="285750" indent="-285750" algn="l">
              <a:buFont typeface="Arial" panose="020B0604020202020204" pitchFamily="34" charset="0"/>
              <a:buChar char="•"/>
            </a:pPr>
            <a:r>
              <a:rPr lang="en-US" sz="1400" b="1" dirty="0">
                <a:solidFill>
                  <a:schemeClr val="tx1"/>
                </a:solidFill>
                <a:latin typeface="Nunito" panose="020B0604020202020204" charset="0"/>
              </a:rPr>
              <a:t>Iteration</a:t>
            </a:r>
            <a:r>
              <a:rPr lang="en-US" sz="1400" dirty="0">
                <a:solidFill>
                  <a:schemeClr val="tx1"/>
                </a:solidFill>
                <a:latin typeface="Nunito" panose="020B0604020202020204" charset="0"/>
              </a:rPr>
              <a:t>: Iterate over multiple rounds (t = 1 to r) for </a:t>
            </a:r>
            <a:r>
              <a:rPr lang="en-US" sz="1400" dirty="0" err="1">
                <a:solidFill>
                  <a:schemeClr val="tx1"/>
                </a:solidFill>
                <a:latin typeface="Nunito" panose="020B0604020202020204" charset="0"/>
              </a:rPr>
              <a:t>ClusterGAN</a:t>
            </a:r>
            <a:r>
              <a:rPr lang="en-US" sz="1400" dirty="0">
                <a:solidFill>
                  <a:schemeClr val="tx1"/>
                </a:solidFill>
                <a:latin typeface="Nunito" panose="020B0604020202020204" charset="0"/>
              </a:rPr>
              <a:t>.</a:t>
            </a:r>
          </a:p>
          <a:p>
            <a:pPr marL="285750" indent="-285750" algn="l">
              <a:buFont typeface="Arial" panose="020B0604020202020204" pitchFamily="34" charset="0"/>
              <a:buChar char="•"/>
            </a:pPr>
            <a:r>
              <a:rPr lang="en-US" sz="1400" b="1" dirty="0">
                <a:solidFill>
                  <a:schemeClr val="tx1"/>
                </a:solidFill>
                <a:latin typeface="Nunito" panose="020B0604020202020204" charset="0"/>
              </a:rPr>
              <a:t>Client Sampling</a:t>
            </a:r>
            <a:r>
              <a:rPr lang="en-US" sz="1400" dirty="0">
                <a:solidFill>
                  <a:schemeClr val="tx1"/>
                </a:solidFill>
                <a:latin typeface="Nunito" panose="020B0604020202020204" charset="0"/>
              </a:rPr>
              <a:t>: Sample a subset of clients (St) from all clients (C) with a certain ratio (r).</a:t>
            </a:r>
            <a:endParaRPr lang="en-US" sz="1400" b="1" dirty="0">
              <a:solidFill>
                <a:schemeClr val="tx1"/>
              </a:solidFill>
              <a:latin typeface="Nunito" panose="020B0604020202020204" charset="0"/>
            </a:endParaRPr>
          </a:p>
          <a:p>
            <a:pPr marL="285750" indent="-285750" algn="l">
              <a:buFont typeface="Arial" panose="020B0604020202020204" pitchFamily="34" charset="0"/>
              <a:buChar char="•"/>
            </a:pPr>
            <a:r>
              <a:rPr lang="en-US" sz="1400" b="1" dirty="0">
                <a:solidFill>
                  <a:schemeClr val="tx1"/>
                </a:solidFill>
                <a:latin typeface="Nunito" panose="020B0604020202020204" charset="0"/>
              </a:rPr>
              <a:t>Client Processing</a:t>
            </a:r>
            <a:r>
              <a:rPr lang="en-US" sz="1400" dirty="0">
                <a:solidFill>
                  <a:schemeClr val="tx1"/>
                </a:solidFill>
                <a:latin typeface="Nunito" panose="020B0604020202020204" charset="0"/>
              </a:rPr>
              <a:t>: Each sampled client processes its local data to obtain latent representations (z) and clusters them using GAN-based clustering</a:t>
            </a:r>
            <a:r>
              <a:rPr lang="en-US" sz="1400" dirty="0">
                <a:solidFill>
                  <a:schemeClr val="tx1"/>
                </a:solidFill>
              </a:rPr>
              <a:t>.</a:t>
            </a:r>
          </a:p>
        </p:txBody>
      </p:sp>
    </p:spTree>
    <p:extLst>
      <p:ext uri="{BB962C8B-B14F-4D97-AF65-F5344CB8AC3E}">
        <p14:creationId xmlns:p14="http://schemas.microsoft.com/office/powerpoint/2010/main" val="15442068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815</TotalTime>
  <Words>2032</Words>
  <Application>Microsoft Office PowerPoint</Application>
  <PresentationFormat>On-screen Show (16:9)</PresentationFormat>
  <Paragraphs>134</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Nunito</vt:lpstr>
      <vt:lpstr>Arial</vt:lpstr>
      <vt:lpstr>Inter</vt:lpstr>
      <vt:lpstr>Wingdings 3</vt:lpstr>
      <vt:lpstr>Trebuchet MS</vt:lpstr>
      <vt:lpstr>League Spartan</vt:lpstr>
      <vt:lpstr>Facet</vt:lpstr>
      <vt:lpstr>PowerPoint Presentation</vt:lpstr>
      <vt:lpstr>PowerPoint Presentation</vt:lpstr>
      <vt:lpstr>PowerPoint Presentation</vt:lpstr>
      <vt:lpstr>PowerPoint Presentation</vt:lpstr>
      <vt:lpstr>PowerPoint Presentation</vt:lpstr>
      <vt:lpstr> Proposed Algorithm 1</vt:lpstr>
      <vt:lpstr>PowerPoint Presentation</vt:lpstr>
      <vt:lpstr>PowerPoint Presentation</vt:lpstr>
      <vt:lpstr>Proposed Algorithm 2</vt:lpstr>
      <vt:lpstr>PowerPoint Presentation</vt:lpstr>
      <vt:lpstr>PowerPoint Presentation</vt:lpstr>
      <vt:lpstr>PowerPoint Presentation</vt:lpstr>
      <vt:lpstr>.</vt:lpstr>
      <vt:lpstr>.</vt:lpstr>
      <vt:lpstr>PowerPoint Presentation</vt:lpstr>
      <vt:lpstr>PowerPoint Presentation</vt:lpstr>
      <vt:lpstr>PowerPoint Presentation</vt:lpstr>
      <vt:lpstr>PowerPoint Presentation</vt:lpstr>
      <vt:lpstr>PowerPoint Presentation</vt:lpstr>
      <vt:lpstr>PowerPoint Presentation</vt:lpstr>
      <vt:lpstr>Inference</vt:lpstr>
      <vt:lpstr>.</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UPMRCL</dc:creator>
  <cp:lastModifiedBy>UPMRCL</cp:lastModifiedBy>
  <cp:revision>35</cp:revision>
  <dcterms:modified xsi:type="dcterms:W3CDTF">2024-06-13T00:45:29Z</dcterms:modified>
</cp:coreProperties>
</file>