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72" r:id="rId9"/>
    <p:sldId id="274" r:id="rId10"/>
  </p:sldIdLst>
  <p:sldSz cx="9144000" cy="5143500" type="screen16x9"/>
  <p:notesSz cx="6797675" cy="9926638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 Light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8">
          <p15:clr>
            <a:srgbClr val="000000"/>
          </p15:clr>
        </p15:guide>
        <p15:guide id="2" orient="horz" pos="868">
          <p15:clr>
            <a:srgbClr val="000000"/>
          </p15:clr>
        </p15:guide>
        <p15:guide id="3" pos="38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09"/>
  </p:normalViewPr>
  <p:slideViewPr>
    <p:cSldViewPr snapToGrid="0">
      <p:cViewPr varScale="1">
        <p:scale>
          <a:sx n="160" d="100"/>
          <a:sy n="160" d="100"/>
        </p:scale>
        <p:origin x="240" y="72"/>
      </p:cViewPr>
      <p:guideLst>
        <p:guide orient="horz" pos="678"/>
        <p:guide orient="horz" pos="868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c975f0a5a_4_8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g4c975f0a5a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ffe8acff_0_8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63ffe8acf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3ffe8acff_0_1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63ffe8acf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ffe8acff_0_8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63ffe8acf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1949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ffe8acff_0_4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63ffe8acf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ffe8acff_0_4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63ffe8acf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5011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ae66f13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ae66f1351_0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4ae66f1351_0_0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3fcf08c76_6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3fcf08c76_6_9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63fcf08c76_6_96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>
  <p:cSld name="Titelfoli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3766376" y="3838575"/>
            <a:ext cx="5098223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Font typeface="Open Sans Light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3766376" y="3502342"/>
            <a:ext cx="5085523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6A315"/>
              </a:buClr>
              <a:buSzPts val="2600"/>
              <a:buFont typeface="Open Sans Light"/>
              <a:buNone/>
              <a:defRPr sz="2600" b="1" cap="none">
                <a:solidFill>
                  <a:srgbClr val="86A3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 amt="71000"/>
          </a:blip>
          <a:srcRect/>
          <a:stretch/>
        </p:blipFill>
        <p:spPr>
          <a:xfrm>
            <a:off x="0" y="2047217"/>
            <a:ext cx="9144000" cy="113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 descr="\\Ithdver-fs4\CICD_Marketing\11_360_SRH_Brandnet\02_SRH_Hochschulen\01_Designkonstanten\01_Logos\SRH_HS_HEIDELBERG\01 RZ Logo HS HD\SRH_HS_HEIDELBERG_RGB_für_PP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68340"/>
            <a:ext cx="3081473" cy="108615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Master_Zwischenfolie_Typo">
  <p:cSld name="3_Master_Zwischenfolie_Typo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11416" y="0"/>
            <a:ext cx="9155077" cy="3857283"/>
          </a:xfrm>
          <a:prstGeom prst="rect">
            <a:avLst/>
          </a:prstGeom>
          <a:solidFill>
            <a:srgbClr val="2E63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-11415" y="4954500"/>
            <a:ext cx="9155077" cy="189000"/>
          </a:xfrm>
          <a:prstGeom prst="rect">
            <a:avLst/>
          </a:prstGeom>
          <a:solidFill>
            <a:srgbClr val="2E63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3884400" y="521101"/>
            <a:ext cx="4654800" cy="74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Light"/>
              <a:buNone/>
              <a:defRPr sz="2400" b="0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3884400" y="1452600"/>
            <a:ext cx="45720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38100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Light"/>
              <a:buAutoNum type="arabicPeriod"/>
              <a:defRPr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&gt;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&gt;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92" name="Google Shape;92;p11" descr="\\Ithdver-fs4\CICD_Marketing\11_360_SRH_Brandnet\02_SRH_Hochschulen\01_Designkonstanten\01_Logos\SRH_HS_HEIDELBERG\01 RZ Logo HS HD\SRH_HS_HEIDELBERG_RGB_für_PP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42811" y="3868340"/>
            <a:ext cx="3081473" cy="108615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Master_Inhalt">
  <p:cSld name="4_Master_Inhal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/>
          <p:nvPr/>
        </p:nvSpPr>
        <p:spPr>
          <a:xfrm>
            <a:off x="-11415" y="4954500"/>
            <a:ext cx="9155077" cy="189000"/>
          </a:xfrm>
          <a:prstGeom prst="rect">
            <a:avLst/>
          </a:prstGeom>
          <a:solidFill>
            <a:srgbClr val="2E63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604838" y="1378745"/>
            <a:ext cx="8069262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2"/>
          </p:nvPr>
        </p:nvSpPr>
        <p:spPr>
          <a:xfrm>
            <a:off x="604838" y="1878807"/>
            <a:ext cx="8081962" cy="2412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&gt;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604838" y="464344"/>
            <a:ext cx="6545262" cy="716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63AC"/>
              </a:buClr>
              <a:buSzPts val="2400"/>
              <a:buFont typeface="Open Sans Light"/>
              <a:buNone/>
              <a:defRPr sz="2400" b="0">
                <a:solidFill>
                  <a:srgbClr val="2E63A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0" name="Google Shape;10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8616" y="0"/>
            <a:ext cx="1134895" cy="113489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lussfolie">
  <p:cSld name="Abschlussfoli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/>
          <p:nvPr/>
        </p:nvSpPr>
        <p:spPr>
          <a:xfrm>
            <a:off x="0" y="-7145"/>
            <a:ext cx="9144000" cy="3864428"/>
          </a:xfrm>
          <a:prstGeom prst="rect">
            <a:avLst/>
          </a:prstGeom>
          <a:solidFill>
            <a:srgbClr val="86A31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1"/>
          </p:nvPr>
        </p:nvSpPr>
        <p:spPr>
          <a:xfrm>
            <a:off x="1" y="1659163"/>
            <a:ext cx="9144000" cy="205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 Light"/>
              <a:buNone/>
              <a:defRPr sz="2800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&gt;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&gt;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ftr" idx="11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107" name="Google Shape;107;p13" descr="\\Ithdver-fs4\CICD_Marketing\11_360_SRH_Brandnet\02_SRH_Hochschulen\01_Designkonstanten\01_Logos\SRH_HS_HEIDELBERG\01 RZ Logo HS HD\SRH_HS_HEIDELBERG_RGB_für_PP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42811" y="3868340"/>
            <a:ext cx="3081473" cy="108615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sverzeichnis">
  <p:cSld name="Inhaltsverzeichni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04838" y="340661"/>
            <a:ext cx="6545262" cy="84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A315"/>
              </a:buClr>
              <a:buSzPts val="2400"/>
              <a:buFont typeface="Open Sans Light"/>
              <a:buNone/>
              <a:defRPr sz="2400" b="0" cap="none">
                <a:solidFill>
                  <a:srgbClr val="86A31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604838" y="1371600"/>
            <a:ext cx="8128800" cy="29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>
                <a:solidFill>
                  <a:srgbClr val="86A31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8616" y="0"/>
            <a:ext cx="1134895" cy="113489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86A315"/>
                </a:solidFill>
              </a:defRPr>
            </a:lvl1pPr>
            <a:lvl2pPr lvl="1">
              <a:buNone/>
              <a:defRPr>
                <a:solidFill>
                  <a:srgbClr val="86A315"/>
                </a:solidFill>
              </a:defRPr>
            </a:lvl2pPr>
            <a:lvl3pPr lvl="2">
              <a:buNone/>
              <a:defRPr>
                <a:solidFill>
                  <a:srgbClr val="86A315"/>
                </a:solidFill>
              </a:defRPr>
            </a:lvl3pPr>
            <a:lvl4pPr lvl="3">
              <a:buNone/>
              <a:defRPr>
                <a:solidFill>
                  <a:srgbClr val="86A315"/>
                </a:solidFill>
              </a:defRPr>
            </a:lvl4pPr>
            <a:lvl5pPr lvl="4">
              <a:buNone/>
              <a:defRPr>
                <a:solidFill>
                  <a:srgbClr val="86A315"/>
                </a:solidFill>
              </a:defRPr>
            </a:lvl5pPr>
            <a:lvl6pPr lvl="5">
              <a:buNone/>
              <a:defRPr>
                <a:solidFill>
                  <a:srgbClr val="86A315"/>
                </a:solidFill>
              </a:defRPr>
            </a:lvl6pPr>
            <a:lvl7pPr lvl="6">
              <a:buNone/>
              <a:defRPr>
                <a:solidFill>
                  <a:srgbClr val="86A315"/>
                </a:solidFill>
              </a:defRPr>
            </a:lvl7pPr>
            <a:lvl8pPr lvl="7">
              <a:buNone/>
              <a:defRPr>
                <a:solidFill>
                  <a:srgbClr val="86A315"/>
                </a:solidFill>
              </a:defRPr>
            </a:lvl8pPr>
            <a:lvl9pPr lvl="8">
              <a:buNone/>
              <a:defRPr>
                <a:solidFill>
                  <a:srgbClr val="86A31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folie Image">
  <p:cSld name="Zwischenfolie Imag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2732485"/>
            <a:ext cx="9144000" cy="1135856"/>
          </a:xfrm>
          <a:prstGeom prst="rect">
            <a:avLst/>
          </a:prstGeom>
          <a:solidFill>
            <a:srgbClr val="86A315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604838" y="2755345"/>
            <a:ext cx="8164762" cy="107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 Light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4" name="Google Shape;34;p4" descr="\\Ithdver-fs4\CICD_Marketing\11_360_SRH_Brandnet\02_SRH_Hochschulen\01_Designkonstanten\01_Logos\SRH_HS_HEIDELBERG\01 RZ Logo HS HD\SRH_HS_HEIDELBERG_RGB_für_PP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42811" y="3868340"/>
            <a:ext cx="3081473" cy="1086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8616" y="0"/>
            <a:ext cx="1134895" cy="113489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folie_Typo">
  <p:cSld name="Zwischenfolie_Typ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11416" y="0"/>
            <a:ext cx="9155077" cy="3857283"/>
          </a:xfrm>
          <a:prstGeom prst="rect">
            <a:avLst/>
          </a:prstGeom>
          <a:solidFill>
            <a:srgbClr val="86A31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3884400" y="521101"/>
            <a:ext cx="4654800" cy="74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Light"/>
              <a:buNone/>
              <a:defRPr sz="2400" b="0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3884400" y="1452600"/>
            <a:ext cx="45720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38100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Light"/>
              <a:buAutoNum type="arabicPeriod"/>
              <a:defRPr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&gt;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&gt;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43" name="Google Shape;43;p5" descr="\\Ithdver-fs4\CICD_Marketing\11_360_SRH_Brandnet\02_SRH_Hochschulen\01_Designkonstanten\01_Logos\SRH_HS_HEIDELBERG\01 RZ Logo HS HD\SRH_HS_HEIDELBERG_RGB_für_PP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42811" y="3868340"/>
            <a:ext cx="3081473" cy="108615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">
  <p:cSld name="Inhal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604838" y="1378745"/>
            <a:ext cx="8069262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604838" y="1878807"/>
            <a:ext cx="8081962" cy="2412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&gt;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604838" y="340661"/>
            <a:ext cx="6545262" cy="84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A315"/>
              </a:buClr>
              <a:buSzPts val="2400"/>
              <a:buFont typeface="Open Sans Light"/>
              <a:buNone/>
              <a:defRPr sz="2400" b="0" cap="none">
                <a:solidFill>
                  <a:srgbClr val="86A31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8616" y="0"/>
            <a:ext cx="1134895" cy="113489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chelor_Zwischenfolie Image">
  <p:cSld name="2_Bachelor_Zwischenfolie Imag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2732485"/>
            <a:ext cx="9144000" cy="1135856"/>
          </a:xfrm>
          <a:prstGeom prst="rect">
            <a:avLst/>
          </a:prstGeom>
          <a:solidFill>
            <a:srgbClr val="EDAB3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-11415" y="4954500"/>
            <a:ext cx="9155077" cy="189000"/>
          </a:xfrm>
          <a:prstGeom prst="rect">
            <a:avLst/>
          </a:prstGeom>
          <a:solidFill>
            <a:srgbClr val="EDAB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604838" y="2755345"/>
            <a:ext cx="8164762" cy="107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 Light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8" name="Google Shape;58;p7" descr="\\Ithdver-fs4\CICD_Marketing\11_360_SRH_Brandnet\02_SRH_Hochschulen\01_Designkonstanten\01_Logos\SRH_HS_HEIDELBERG\01 RZ Logo HS HD\SRH_HS_HEIDELBERG_RGB_für_PP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42811" y="3868340"/>
            <a:ext cx="3081473" cy="1086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4341" y="0"/>
            <a:ext cx="1134133" cy="113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8616" y="0"/>
            <a:ext cx="1134895" cy="113489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chelor_Zwischenfolie_Typo">
  <p:cSld name="2_Bachelor_Zwischenfolie_Typo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-11416" y="0"/>
            <a:ext cx="9155077" cy="3857283"/>
          </a:xfrm>
          <a:prstGeom prst="rect">
            <a:avLst/>
          </a:prstGeom>
          <a:solidFill>
            <a:srgbClr val="EDAB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-11415" y="4954500"/>
            <a:ext cx="9155077" cy="189000"/>
          </a:xfrm>
          <a:prstGeom prst="rect">
            <a:avLst/>
          </a:prstGeom>
          <a:solidFill>
            <a:srgbClr val="EDAB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3884400" y="521101"/>
            <a:ext cx="4654800" cy="74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Light"/>
              <a:buNone/>
              <a:defRPr sz="2400" b="0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3884400" y="1452600"/>
            <a:ext cx="45720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38100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Light"/>
              <a:buAutoNum type="arabicPeriod"/>
              <a:defRPr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&gt;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&gt;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68" name="Google Shape;68;p8" descr="\\Ithdver-fs4\CICD_Marketing\11_360_SRH_Brandnet\02_SRH_Hochschulen\01_Designkonstanten\01_Logos\SRH_HS_HEIDELBERG\01 RZ Logo HS HD\SRH_HS_HEIDELBERG_RGB_für_PP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42811" y="3868340"/>
            <a:ext cx="3081473" cy="108615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chelor_Inhalt">
  <p:cSld name="2_Bachelor_Inhal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-11415" y="4954500"/>
            <a:ext cx="9155077" cy="189000"/>
          </a:xfrm>
          <a:prstGeom prst="rect">
            <a:avLst/>
          </a:prstGeom>
          <a:solidFill>
            <a:srgbClr val="EDAB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604838" y="1378745"/>
            <a:ext cx="8069262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604838" y="1878807"/>
            <a:ext cx="8081962" cy="2412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&gt;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604838" y="464344"/>
            <a:ext cx="6545262" cy="716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69600"/>
              </a:buClr>
              <a:buSzPts val="2400"/>
              <a:buFont typeface="Open Sans Light"/>
              <a:buNone/>
              <a:defRPr sz="2400" b="0">
                <a:solidFill>
                  <a:srgbClr val="D696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8616" y="0"/>
            <a:ext cx="1134895" cy="113489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Master_Zwischenfolie_Image">
  <p:cSld name="3_Master_Zwischenfolie_Imag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2732485"/>
            <a:ext cx="9144000" cy="1135856"/>
          </a:xfrm>
          <a:prstGeom prst="rect">
            <a:avLst/>
          </a:prstGeom>
          <a:solidFill>
            <a:srgbClr val="2E63AC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-11415" y="4954500"/>
            <a:ext cx="9155077" cy="189000"/>
          </a:xfrm>
          <a:prstGeom prst="rect">
            <a:avLst/>
          </a:prstGeom>
          <a:solidFill>
            <a:srgbClr val="2E63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604838" y="2755345"/>
            <a:ext cx="8164762" cy="107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 Light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ftr" idx="11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83" name="Google Shape;83;p10" descr="\\Ithdver-fs4\CICD_Marketing\11_360_SRH_Brandnet\02_SRH_Hochschulen\01_Designkonstanten\01_Logos\SRH_HS_HEIDELBERG\01 RZ Logo HS HD\SRH_HS_HEIDELBERG_RGB_für_PP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42811" y="3868340"/>
            <a:ext cx="3081473" cy="1086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8616" y="0"/>
            <a:ext cx="1134895" cy="113489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04838" y="1377554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 Light"/>
              <a:buChar char="&gt;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4838" y="242047"/>
            <a:ext cx="8094662" cy="95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6A315"/>
              </a:buClr>
              <a:buSzPts val="2400"/>
              <a:buFont typeface="Open Sans Light"/>
              <a:buNone/>
              <a:defRPr sz="2400" b="0" i="0" u="none" strike="noStrike" cap="none">
                <a:solidFill>
                  <a:srgbClr val="86A31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473946" y="490524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de-DE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04.12.2015 Seite </a:t>
            </a:r>
            <a:fld id="{00000000-1234-1234-1234-123412341234}" type="slidenum">
              <a:rPr lang="de-DE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626346" y="494041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de-DE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04.12.2015 Seite </a:t>
            </a:r>
            <a:fld id="{00000000-1234-1234-1234-123412341234}" type="slidenum">
              <a:rPr lang="de-DE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4869700" y="3210200"/>
            <a:ext cx="3731700" cy="17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r>
              <a:rPr lang="de-DE" sz="140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de-DE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endParaRPr lang="de-DE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r>
              <a:rPr lang="de-DE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</a:t>
            </a:r>
            <a:r>
              <a:rPr lang="de-DE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de-DE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de-DE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de-DE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de-DE" sz="14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Shekhar</a:t>
            </a:r>
            <a:r>
              <a:rPr lang="de-DE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Singh (11011694)</a:t>
            </a:r>
            <a:endParaRPr sz="1400" b="1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224100" y="1570500"/>
            <a:ext cx="8695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Data Management II – ETL and Smart Data Project </a:t>
            </a:r>
            <a:br>
              <a:rPr lang="en-IN" sz="3200" dirty="0"/>
            </a:b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6A315"/>
              </a:buClr>
              <a:buSzPts val="2600"/>
              <a:buFont typeface="Open Sans Light"/>
              <a:buNone/>
            </a:pPr>
            <a:r>
              <a:rPr lang="de-DE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de-DE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r>
              <a:rPr lang="de-DE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</a:t>
            </a:r>
            <a:r>
              <a:rPr lang="de-DE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Data)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9321" y="7"/>
            <a:ext cx="1134895" cy="113489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-8400" y="4950200"/>
            <a:ext cx="11349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13.11.2019</a:t>
            </a:r>
            <a:endParaRPr dirty="0"/>
          </a:p>
        </p:txBody>
      </p:sp>
      <p:sp>
        <p:nvSpPr>
          <p:cNvPr id="118" name="Google Shape;118;p14"/>
          <p:cNvSpPr txBox="1"/>
          <p:nvPr/>
        </p:nvSpPr>
        <p:spPr>
          <a:xfrm>
            <a:off x="1134900" y="4983825"/>
            <a:ext cx="68742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Master | Big Data &amp; Business Analytics 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009100" y="4950200"/>
            <a:ext cx="11349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</a:t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3075" y="3750050"/>
            <a:ext cx="7810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128875" y="1005850"/>
            <a:ext cx="8878800" cy="3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de-DE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Profiling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ETL Pipeline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 Schema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0" y="4950200"/>
            <a:ext cx="11262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</a:rPr>
              <a:t>13.11.2019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8009100" y="4950200"/>
            <a:ext cx="11349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1134900" y="4983825"/>
            <a:ext cx="68742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Master | Big Data &amp; Business Analytics </a:t>
            </a:r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128875" y="62975"/>
            <a:ext cx="73980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A315"/>
              </a:buClr>
              <a:buSzPts val="2400"/>
              <a:buFont typeface="Open Sans Light"/>
              <a:buNone/>
            </a:pPr>
            <a:r>
              <a:rPr lang="de-DE" sz="3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128875" y="1118507"/>
            <a:ext cx="8876332" cy="374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1115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Product Sales Data</a:t>
            </a:r>
          </a:p>
          <a:p>
            <a:pPr marL="311150" lvl="0" indent="-1714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Fictitious company called Adventure Works Cycle (AWC) , a multinational manufacturer and seller of bicycles and its related accessories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845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Records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1048543 ; </a:t>
            </a:r>
            <a:r>
              <a:rPr lang="de-DE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13</a:t>
            </a:r>
          </a:p>
          <a:p>
            <a:pPr marL="298450" lvl="0" indent="-1714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Fails on </a:t>
            </a:r>
            <a:r>
              <a:rPr lang="de-DE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Completeness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de-DE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Consistency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de-DE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de-DE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Conformity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Validity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dimensions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de-DE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Quality</a:t>
            </a:r>
          </a:p>
        </p:txBody>
      </p:sp>
      <p:sp>
        <p:nvSpPr>
          <p:cNvPr id="135" name="Google Shape;135;p16"/>
          <p:cNvSpPr txBox="1"/>
          <p:nvPr/>
        </p:nvSpPr>
        <p:spPr>
          <a:xfrm>
            <a:off x="0" y="4950200"/>
            <a:ext cx="11262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</a:rPr>
              <a:t>13.11.2019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8009100" y="4950200"/>
            <a:ext cx="11349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3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1134900" y="4983825"/>
            <a:ext cx="68742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Master | Big Data &amp; Business Analytics 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128875" y="62975"/>
            <a:ext cx="73980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A315"/>
              </a:buClr>
              <a:buSzPts val="2400"/>
              <a:buFont typeface="Open Sans Light"/>
              <a:buNone/>
            </a:pPr>
            <a:r>
              <a:rPr lang="de-DE" sz="30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body" idx="1"/>
          </p:nvPr>
        </p:nvSpPr>
        <p:spPr>
          <a:xfrm>
            <a:off x="128875" y="1118507"/>
            <a:ext cx="8878800" cy="374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Considering total purchase amount, classify customers into 3 categories (High, Mid or Low)</a:t>
            </a:r>
          </a:p>
          <a:p>
            <a:pPr marL="285750" lvl="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 employees into 3 bonus categories (3% Bonus, 2% Bonus, 1% Bonus) based on the total count &amp; amount of sale provided</a:t>
            </a:r>
          </a:p>
          <a:p>
            <a:pPr marL="285750" lvl="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co-relations between employee, customers and products</a:t>
            </a:r>
          </a:p>
        </p:txBody>
      </p:sp>
      <p:sp>
        <p:nvSpPr>
          <p:cNvPr id="146" name="Google Shape;146;p17"/>
          <p:cNvSpPr txBox="1"/>
          <p:nvPr/>
        </p:nvSpPr>
        <p:spPr>
          <a:xfrm>
            <a:off x="0" y="4950200"/>
            <a:ext cx="11262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</a:rPr>
              <a:t>13.11.2019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8009100" y="4950200"/>
            <a:ext cx="11349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4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1134900" y="4983825"/>
            <a:ext cx="68742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Master | Big Data &amp; Business Analytics </a:t>
            </a:r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128875" y="62975"/>
            <a:ext cx="73980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A315"/>
              </a:buClr>
              <a:buSzPts val="2400"/>
              <a:buFont typeface="Open Sans Light"/>
              <a:buNone/>
            </a:pPr>
            <a:r>
              <a:rPr lang="de-DE" sz="3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/>
        </p:nvSpPr>
        <p:spPr>
          <a:xfrm>
            <a:off x="0" y="4950200"/>
            <a:ext cx="11262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</a:rPr>
              <a:t>13.11.2019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8009100" y="4950200"/>
            <a:ext cx="11349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5</a:t>
            </a:r>
            <a:endParaRPr dirty="0"/>
          </a:p>
        </p:txBody>
      </p:sp>
      <p:sp>
        <p:nvSpPr>
          <p:cNvPr id="137" name="Google Shape;137;p16"/>
          <p:cNvSpPr txBox="1"/>
          <p:nvPr/>
        </p:nvSpPr>
        <p:spPr>
          <a:xfrm>
            <a:off x="1134900" y="4983825"/>
            <a:ext cx="68742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Master | Big Data &amp; Business Analytics 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128875" y="62975"/>
            <a:ext cx="73980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A315"/>
              </a:buClr>
              <a:buSzPts val="2400"/>
              <a:buFont typeface="Open Sans Light"/>
              <a:buNone/>
            </a:pPr>
            <a:r>
              <a:rPr lang="de-DE" sz="3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de-DE" sz="30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Profiling</a:t>
            </a:r>
            <a:endParaRPr sz="3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57454-4F5F-0641-ACB1-DFC412B77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21" y="1152108"/>
            <a:ext cx="7968344" cy="37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128875" y="946512"/>
            <a:ext cx="8878800" cy="39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0" y="4950200"/>
            <a:ext cx="11262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</a:rPr>
              <a:t>13.11.2019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8009100" y="4950200"/>
            <a:ext cx="11349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6</a:t>
            </a:r>
            <a:endParaRPr dirty="0"/>
          </a:p>
        </p:txBody>
      </p:sp>
      <p:sp>
        <p:nvSpPr>
          <p:cNvPr id="161" name="Google Shape;161;p18"/>
          <p:cNvSpPr txBox="1"/>
          <p:nvPr/>
        </p:nvSpPr>
        <p:spPr>
          <a:xfrm>
            <a:off x="1134900" y="4983825"/>
            <a:ext cx="68742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Master | Big Data &amp; Business Analytics 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128875" y="62975"/>
            <a:ext cx="73980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A315"/>
              </a:buClr>
              <a:buSzPts val="2400"/>
              <a:buFont typeface="Open Sans Light"/>
              <a:buNone/>
            </a:pPr>
            <a:r>
              <a:rPr lang="de-DE" sz="3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ETL Pipeline</a:t>
            </a:r>
            <a:endParaRPr sz="3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B96DC-30B7-4F42-BA96-60485F897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25" y="1750311"/>
            <a:ext cx="8778240" cy="197409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128875" y="946512"/>
            <a:ext cx="8878800" cy="39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0" y="4950200"/>
            <a:ext cx="11262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</a:rPr>
              <a:t>13.11.2019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8009100" y="4950200"/>
            <a:ext cx="11349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7</a:t>
            </a:r>
            <a:endParaRPr dirty="0"/>
          </a:p>
        </p:txBody>
      </p:sp>
      <p:sp>
        <p:nvSpPr>
          <p:cNvPr id="161" name="Google Shape;161;p18"/>
          <p:cNvSpPr txBox="1"/>
          <p:nvPr/>
        </p:nvSpPr>
        <p:spPr>
          <a:xfrm>
            <a:off x="1134900" y="4983825"/>
            <a:ext cx="68742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Master | Big Data &amp; Business Analytics 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128875" y="62975"/>
            <a:ext cx="73980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A315"/>
              </a:buClr>
              <a:buSzPts val="2400"/>
              <a:buFont typeface="Open Sans Light"/>
              <a:buNone/>
            </a:pPr>
            <a:r>
              <a:rPr lang="de-DE" sz="3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 Schema</a:t>
            </a:r>
            <a:endParaRPr sz="3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45EF5-807A-DD4C-A1A4-0E269B345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500" y="884375"/>
            <a:ext cx="5854700" cy="38862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85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>
            <a:spLocks noGrp="1"/>
          </p:cNvSpPr>
          <p:nvPr>
            <p:ph type="title"/>
          </p:nvPr>
        </p:nvSpPr>
        <p:spPr>
          <a:xfrm>
            <a:off x="144050" y="150875"/>
            <a:ext cx="8890500" cy="465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4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0" y="4950200"/>
            <a:ext cx="11262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</a:rPr>
              <a:t>13.11.2019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1134900" y="4983825"/>
            <a:ext cx="68742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Master | Big Data &amp; Business Analytics </a:t>
            </a:r>
            <a:endParaRPr/>
          </a:p>
        </p:txBody>
      </p:sp>
      <p:sp>
        <p:nvSpPr>
          <p:cNvPr id="293" name="Google Shape;293;p30"/>
          <p:cNvSpPr txBox="1"/>
          <p:nvPr/>
        </p:nvSpPr>
        <p:spPr>
          <a:xfrm>
            <a:off x="8009100" y="4950200"/>
            <a:ext cx="11349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8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>
            <a:spLocks noGrp="1"/>
          </p:cNvSpPr>
          <p:nvPr>
            <p:ph type="title"/>
          </p:nvPr>
        </p:nvSpPr>
        <p:spPr>
          <a:xfrm>
            <a:off x="144050" y="150875"/>
            <a:ext cx="8890500" cy="465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</a:t>
            </a:r>
            <a:r>
              <a:rPr lang="de-DE" sz="4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sz="48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</a:t>
            </a:r>
            <a:r>
              <a:rPr lang="de-DE" sz="4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 sz="4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0" y="4950200"/>
            <a:ext cx="11262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</a:rPr>
              <a:t>13.11.2019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1134900" y="4983825"/>
            <a:ext cx="68742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Master | Big Data &amp; Business Analytics </a:t>
            </a:r>
            <a:endParaRPr/>
          </a:p>
        </p:txBody>
      </p:sp>
      <p:sp>
        <p:nvSpPr>
          <p:cNvPr id="311" name="Google Shape;311;p32"/>
          <p:cNvSpPr txBox="1"/>
          <p:nvPr/>
        </p:nvSpPr>
        <p:spPr>
          <a:xfrm>
            <a:off x="8009100" y="4950200"/>
            <a:ext cx="11349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9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RH Holding">
  <a:themeElements>
    <a:clrScheme name="SRH Holding">
      <a:dk1>
        <a:srgbClr val="000000"/>
      </a:dk1>
      <a:lt1>
        <a:srgbClr val="FFFFFF"/>
      </a:lt1>
      <a:dk2>
        <a:srgbClr val="0C3A78"/>
      </a:dk2>
      <a:lt2>
        <a:srgbClr val="F08300"/>
      </a:lt2>
      <a:accent1>
        <a:srgbClr val="909C09"/>
      </a:accent1>
      <a:accent2>
        <a:srgbClr val="717F80"/>
      </a:accent2>
      <a:accent3>
        <a:srgbClr val="860830"/>
      </a:accent3>
      <a:accent4>
        <a:srgbClr val="2E63AC"/>
      </a:accent4>
      <a:accent5>
        <a:srgbClr val="FEC958"/>
      </a:accent5>
      <a:accent6>
        <a:srgbClr val="EDAB33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237</Words>
  <Application>Microsoft Macintosh PowerPoint</Application>
  <PresentationFormat>On-screen Show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</vt:lpstr>
      <vt:lpstr>Open Sans Light</vt:lpstr>
      <vt:lpstr>Times New Roman</vt:lpstr>
      <vt:lpstr>SRH Holding</vt:lpstr>
      <vt:lpstr>Data Management II – ETL and Smart Data Project   (Product Sales Data)</vt:lpstr>
      <vt:lpstr>Content</vt:lpstr>
      <vt:lpstr>Introduction</vt:lpstr>
      <vt:lpstr>Problem Statement</vt:lpstr>
      <vt:lpstr>Data Profiling</vt:lpstr>
      <vt:lpstr>ETL Pipeline</vt:lpstr>
      <vt:lpstr>Star Schema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II – ETL and Smart Data Project   (Product Sales Data)</dc:title>
  <cp:lastModifiedBy>Singh, Shekhar (SRH Hochschule Heidelberg Student)</cp:lastModifiedBy>
  <cp:revision>12</cp:revision>
  <dcterms:modified xsi:type="dcterms:W3CDTF">2019-11-14T12:37:20Z</dcterms:modified>
</cp:coreProperties>
</file>