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2"/>
  </p:notesMasterIdLst>
  <p:sldIdLst>
    <p:sldId id="258" r:id="rId3"/>
    <p:sldId id="259" r:id="rId4"/>
    <p:sldId id="260" r:id="rId5"/>
    <p:sldId id="314" r:id="rId6"/>
    <p:sldId id="298" r:id="rId7"/>
    <p:sldId id="300" r:id="rId8"/>
    <p:sldId id="301" r:id="rId9"/>
    <p:sldId id="303" r:id="rId10"/>
    <p:sldId id="275" r:id="rId11"/>
    <p:sldId id="265" r:id="rId12"/>
    <p:sldId id="304" r:id="rId13"/>
    <p:sldId id="285" r:id="rId14"/>
    <p:sldId id="310" r:id="rId15"/>
    <p:sldId id="312" r:id="rId16"/>
    <p:sldId id="311" r:id="rId17"/>
    <p:sldId id="307" r:id="rId18"/>
    <p:sldId id="293" r:id="rId19"/>
    <p:sldId id="277" r:id="rId20"/>
    <p:sldId id="330" r:id="rId21"/>
    <p:sldId id="313" r:id="rId22"/>
    <p:sldId id="318" r:id="rId23"/>
    <p:sldId id="294" r:id="rId24"/>
    <p:sldId id="319" r:id="rId25"/>
    <p:sldId id="324" r:id="rId26"/>
    <p:sldId id="296" r:id="rId27"/>
    <p:sldId id="326" r:id="rId28"/>
    <p:sldId id="328" r:id="rId29"/>
    <p:sldId id="295"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 ." initials="n." lastIdx="1" clrIdx="0"/>
  <p:cmAuthor id="2" name="Vinay Kumar Reddy, Patlolla" initials="VKRP" lastIdx="3" clrIdx="1">
    <p:extLst>
      <p:ext uri="{19B8F6BF-5375-455C-9EA6-DF929625EA0E}">
        <p15:presenceInfo xmlns:p15="http://schemas.microsoft.com/office/powerpoint/2012/main" userId="S::p.vinay.kumar.reddy@accenture.com::dc74bba9-4f09-4c7d-afbc-585e7307ea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1709" autoAdjust="0"/>
  </p:normalViewPr>
  <p:slideViewPr>
    <p:cSldViewPr>
      <p:cViewPr varScale="1">
        <p:scale>
          <a:sx n="73" d="100"/>
          <a:sy n="73" d="100"/>
        </p:scale>
        <p:origin x="1092" y="4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khar.pratap123@outlook.com" userId="4f2739732a40ed20" providerId="LiveId" clId="{E8AB10D9-5DC3-4F52-B85F-9AC50FBD77C1}"/>
    <pc:docChg chg="undo custSel modSld">
      <pc:chgData name="shekhar.pratap123@outlook.com" userId="4f2739732a40ed20" providerId="LiveId" clId="{E8AB10D9-5DC3-4F52-B85F-9AC50FBD77C1}" dt="2022-08-24T06:12:43.048" v="126" actId="20577"/>
      <pc:docMkLst>
        <pc:docMk/>
      </pc:docMkLst>
      <pc:sldChg chg="modSp mod">
        <pc:chgData name="shekhar.pratap123@outlook.com" userId="4f2739732a40ed20" providerId="LiveId" clId="{E8AB10D9-5DC3-4F52-B85F-9AC50FBD77C1}" dt="2022-08-24T06:12:43.048" v="126" actId="20577"/>
        <pc:sldMkLst>
          <pc:docMk/>
          <pc:sldMk cId="0" sldId="258"/>
        </pc:sldMkLst>
        <pc:spChg chg="mod">
          <ac:chgData name="shekhar.pratap123@outlook.com" userId="4f2739732a40ed20" providerId="LiveId" clId="{E8AB10D9-5DC3-4F52-B85F-9AC50FBD77C1}" dt="2022-08-24T06:12:43.048" v="126" actId="20577"/>
          <ac:spMkLst>
            <pc:docMk/>
            <pc:sldMk cId="0" sldId="258"/>
            <ac:spMk id="5"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ay\Desktop\DSE\Hacathon%20-01\Sample_Sub.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ay\Desktop\DSE\Hacathon%20-01\Sample_Sub.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800" b="1" i="0" baseline="0" dirty="0">
                <a:effectLst/>
              </a:rPr>
              <a:t>Performance Metrics</a:t>
            </a:r>
            <a:endParaRPr lang="en-IN" dirty="0">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multiLvlStrRef>
              <c:f>Sheet1!$B$1:$I$2</c:f>
              <c:multiLvlStrCache>
                <c:ptCount val="8"/>
                <c:lvl>
                  <c:pt idx="0">
                    <c:v>Train Scores</c:v>
                  </c:pt>
                  <c:pt idx="1">
                    <c:v>Test Scores</c:v>
                  </c:pt>
                  <c:pt idx="2">
                    <c:v>Train Scores</c:v>
                  </c:pt>
                  <c:pt idx="3">
                    <c:v>Test Scores</c:v>
                  </c:pt>
                  <c:pt idx="4">
                    <c:v>Train Scores</c:v>
                  </c:pt>
                  <c:pt idx="5">
                    <c:v>Test Scores</c:v>
                  </c:pt>
                  <c:pt idx="6">
                    <c:v>Train Scores</c:v>
                  </c:pt>
                  <c:pt idx="7">
                    <c:v>Test Scores</c:v>
                  </c:pt>
                </c:lvl>
                <c:lvl>
                  <c:pt idx="0">
                    <c:v>KNN</c:v>
                  </c:pt>
                  <c:pt idx="2">
                    <c:v>Naïve Bayes</c:v>
                  </c:pt>
                  <c:pt idx="4">
                    <c:v>Decision Tree</c:v>
                  </c:pt>
                  <c:pt idx="6">
                    <c:v>Random Forest</c:v>
                  </c:pt>
                </c:lvl>
              </c:multiLvlStrCache>
            </c:multiLvlStrRef>
          </c:cat>
          <c:val>
            <c:numRef>
              <c:f>Sheet1!$B$3:$I$3</c:f>
              <c:numCache>
                <c:formatCode>General</c:formatCode>
                <c:ptCount val="8"/>
                <c:pt idx="0">
                  <c:v>86</c:v>
                </c:pt>
                <c:pt idx="1">
                  <c:v>73</c:v>
                </c:pt>
                <c:pt idx="2">
                  <c:v>75</c:v>
                </c:pt>
                <c:pt idx="3">
                  <c:v>77</c:v>
                </c:pt>
                <c:pt idx="4">
                  <c:v>100</c:v>
                </c:pt>
                <c:pt idx="5">
                  <c:v>74</c:v>
                </c:pt>
                <c:pt idx="6">
                  <c:v>100</c:v>
                </c:pt>
                <c:pt idx="7">
                  <c:v>79</c:v>
                </c:pt>
              </c:numCache>
            </c:numRef>
          </c:val>
          <c:extLst>
            <c:ext xmlns:c16="http://schemas.microsoft.com/office/drawing/2014/chart" uri="{C3380CC4-5D6E-409C-BE32-E72D297353CC}">
              <c16:uniqueId val="{00000000-D962-41DF-88DE-56AD51285636}"/>
            </c:ext>
          </c:extLst>
        </c:ser>
        <c:ser>
          <c:idx val="1"/>
          <c:order val="1"/>
          <c:tx>
            <c:strRef>
              <c:f>Sheet1!$A$4</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Sheet1!$B$1:$I$2</c:f>
              <c:multiLvlStrCache>
                <c:ptCount val="8"/>
                <c:lvl>
                  <c:pt idx="0">
                    <c:v>Train Scores</c:v>
                  </c:pt>
                  <c:pt idx="1">
                    <c:v>Test Scores</c:v>
                  </c:pt>
                  <c:pt idx="2">
                    <c:v>Train Scores</c:v>
                  </c:pt>
                  <c:pt idx="3">
                    <c:v>Test Scores</c:v>
                  </c:pt>
                  <c:pt idx="4">
                    <c:v>Train Scores</c:v>
                  </c:pt>
                  <c:pt idx="5">
                    <c:v>Test Scores</c:v>
                  </c:pt>
                  <c:pt idx="6">
                    <c:v>Train Scores</c:v>
                  </c:pt>
                  <c:pt idx="7">
                    <c:v>Test Scores</c:v>
                  </c:pt>
                </c:lvl>
                <c:lvl>
                  <c:pt idx="0">
                    <c:v>KNN</c:v>
                  </c:pt>
                  <c:pt idx="2">
                    <c:v>Naïve Bayes</c:v>
                  </c:pt>
                  <c:pt idx="4">
                    <c:v>Decision Tree</c:v>
                  </c:pt>
                  <c:pt idx="6">
                    <c:v>Random Forest</c:v>
                  </c:pt>
                </c:lvl>
              </c:multiLvlStrCache>
            </c:multiLvlStrRef>
          </c:cat>
          <c:val>
            <c:numRef>
              <c:f>Sheet1!$B$4:$I$4</c:f>
              <c:numCache>
                <c:formatCode>General</c:formatCode>
                <c:ptCount val="8"/>
                <c:pt idx="0">
                  <c:v>76</c:v>
                </c:pt>
                <c:pt idx="1">
                  <c:v>55</c:v>
                </c:pt>
                <c:pt idx="2">
                  <c:v>51</c:v>
                </c:pt>
                <c:pt idx="3">
                  <c:v>58</c:v>
                </c:pt>
                <c:pt idx="4">
                  <c:v>100</c:v>
                </c:pt>
                <c:pt idx="5">
                  <c:v>55</c:v>
                </c:pt>
                <c:pt idx="6">
                  <c:v>100</c:v>
                </c:pt>
                <c:pt idx="7">
                  <c:v>70</c:v>
                </c:pt>
              </c:numCache>
            </c:numRef>
          </c:val>
          <c:extLst>
            <c:ext xmlns:c16="http://schemas.microsoft.com/office/drawing/2014/chart" uri="{C3380CC4-5D6E-409C-BE32-E72D297353CC}">
              <c16:uniqueId val="{00000001-D962-41DF-88DE-56AD51285636}"/>
            </c:ext>
          </c:extLst>
        </c:ser>
        <c:ser>
          <c:idx val="2"/>
          <c:order val="2"/>
          <c:tx>
            <c:strRef>
              <c:f>Sheet1!$A$5</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multiLvlStrRef>
              <c:f>Sheet1!$B$1:$I$2</c:f>
              <c:multiLvlStrCache>
                <c:ptCount val="8"/>
                <c:lvl>
                  <c:pt idx="0">
                    <c:v>Train Scores</c:v>
                  </c:pt>
                  <c:pt idx="1">
                    <c:v>Test Scores</c:v>
                  </c:pt>
                  <c:pt idx="2">
                    <c:v>Train Scores</c:v>
                  </c:pt>
                  <c:pt idx="3">
                    <c:v>Test Scores</c:v>
                  </c:pt>
                  <c:pt idx="4">
                    <c:v>Train Scores</c:v>
                  </c:pt>
                  <c:pt idx="5">
                    <c:v>Test Scores</c:v>
                  </c:pt>
                  <c:pt idx="6">
                    <c:v>Train Scores</c:v>
                  </c:pt>
                  <c:pt idx="7">
                    <c:v>Test Scores</c:v>
                  </c:pt>
                </c:lvl>
                <c:lvl>
                  <c:pt idx="0">
                    <c:v>KNN</c:v>
                  </c:pt>
                  <c:pt idx="2">
                    <c:v>Naïve Bayes</c:v>
                  </c:pt>
                  <c:pt idx="4">
                    <c:v>Decision Tree</c:v>
                  </c:pt>
                  <c:pt idx="6">
                    <c:v>Random Forest</c:v>
                  </c:pt>
                </c:lvl>
              </c:multiLvlStrCache>
            </c:multiLvlStrRef>
          </c:cat>
          <c:val>
            <c:numRef>
              <c:f>Sheet1!$B$5:$I$5</c:f>
              <c:numCache>
                <c:formatCode>General</c:formatCode>
                <c:ptCount val="8"/>
                <c:pt idx="0">
                  <c:v>69</c:v>
                </c:pt>
                <c:pt idx="1">
                  <c:v>47</c:v>
                </c:pt>
                <c:pt idx="2">
                  <c:v>77</c:v>
                </c:pt>
                <c:pt idx="3">
                  <c:v>77</c:v>
                </c:pt>
                <c:pt idx="4">
                  <c:v>99</c:v>
                </c:pt>
                <c:pt idx="5">
                  <c:v>51</c:v>
                </c:pt>
                <c:pt idx="6">
                  <c:v>99</c:v>
                </c:pt>
                <c:pt idx="7">
                  <c:v>47</c:v>
                </c:pt>
              </c:numCache>
            </c:numRef>
          </c:val>
          <c:extLst>
            <c:ext xmlns:c16="http://schemas.microsoft.com/office/drawing/2014/chart" uri="{C3380CC4-5D6E-409C-BE32-E72D297353CC}">
              <c16:uniqueId val="{00000002-D962-41DF-88DE-56AD51285636}"/>
            </c:ext>
          </c:extLst>
        </c:ser>
        <c:ser>
          <c:idx val="3"/>
          <c:order val="3"/>
          <c:tx>
            <c:strRef>
              <c:f>Sheet1!$A$6</c:f>
              <c:strCache>
                <c:ptCount val="1"/>
                <c:pt idx="0">
                  <c:v>f1-score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multiLvlStrRef>
              <c:f>Sheet1!$B$1:$I$2</c:f>
              <c:multiLvlStrCache>
                <c:ptCount val="8"/>
                <c:lvl>
                  <c:pt idx="0">
                    <c:v>Train Scores</c:v>
                  </c:pt>
                  <c:pt idx="1">
                    <c:v>Test Scores</c:v>
                  </c:pt>
                  <c:pt idx="2">
                    <c:v>Train Scores</c:v>
                  </c:pt>
                  <c:pt idx="3">
                    <c:v>Test Scores</c:v>
                  </c:pt>
                  <c:pt idx="4">
                    <c:v>Train Scores</c:v>
                  </c:pt>
                  <c:pt idx="5">
                    <c:v>Test Scores</c:v>
                  </c:pt>
                  <c:pt idx="6">
                    <c:v>Train Scores</c:v>
                  </c:pt>
                  <c:pt idx="7">
                    <c:v>Test Scores</c:v>
                  </c:pt>
                </c:lvl>
                <c:lvl>
                  <c:pt idx="0">
                    <c:v>KNN</c:v>
                  </c:pt>
                  <c:pt idx="2">
                    <c:v>Naïve Bayes</c:v>
                  </c:pt>
                  <c:pt idx="4">
                    <c:v>Decision Tree</c:v>
                  </c:pt>
                  <c:pt idx="6">
                    <c:v>Random Forest</c:v>
                  </c:pt>
                </c:lvl>
              </c:multiLvlStrCache>
            </c:multiLvlStrRef>
          </c:cat>
          <c:val>
            <c:numRef>
              <c:f>Sheet1!$B$6:$I$6</c:f>
              <c:numCache>
                <c:formatCode>General</c:formatCode>
                <c:ptCount val="8"/>
                <c:pt idx="0">
                  <c:v>73</c:v>
                </c:pt>
                <c:pt idx="1">
                  <c:v>51</c:v>
                </c:pt>
                <c:pt idx="2">
                  <c:v>61</c:v>
                </c:pt>
                <c:pt idx="3">
                  <c:v>66</c:v>
                </c:pt>
                <c:pt idx="4">
                  <c:v>100</c:v>
                </c:pt>
                <c:pt idx="5">
                  <c:v>53</c:v>
                </c:pt>
                <c:pt idx="6">
                  <c:v>100</c:v>
                </c:pt>
                <c:pt idx="7">
                  <c:v>57</c:v>
                </c:pt>
              </c:numCache>
            </c:numRef>
          </c:val>
          <c:extLst>
            <c:ext xmlns:c16="http://schemas.microsoft.com/office/drawing/2014/chart" uri="{C3380CC4-5D6E-409C-BE32-E72D297353CC}">
              <c16:uniqueId val="{00000003-D962-41DF-88DE-56AD51285636}"/>
            </c:ext>
          </c:extLst>
        </c:ser>
        <c:ser>
          <c:idx val="4"/>
          <c:order val="4"/>
          <c:tx>
            <c:strRef>
              <c:f>Sheet1!$A$7</c:f>
              <c:strCache>
                <c:ptCount val="1"/>
                <c:pt idx="0">
                  <c:v>Roc-Auc Score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multiLvlStrRef>
              <c:f>Sheet1!$B$1:$I$2</c:f>
              <c:multiLvlStrCache>
                <c:ptCount val="8"/>
                <c:lvl>
                  <c:pt idx="0">
                    <c:v>Train Scores</c:v>
                  </c:pt>
                  <c:pt idx="1">
                    <c:v>Test Scores</c:v>
                  </c:pt>
                  <c:pt idx="2">
                    <c:v>Train Scores</c:v>
                  </c:pt>
                  <c:pt idx="3">
                    <c:v>Test Scores</c:v>
                  </c:pt>
                  <c:pt idx="4">
                    <c:v>Train Scores</c:v>
                  </c:pt>
                  <c:pt idx="5">
                    <c:v>Test Scores</c:v>
                  </c:pt>
                  <c:pt idx="6">
                    <c:v>Train Scores</c:v>
                  </c:pt>
                  <c:pt idx="7">
                    <c:v>Test Scores</c:v>
                  </c:pt>
                </c:lvl>
                <c:lvl>
                  <c:pt idx="0">
                    <c:v>KNN</c:v>
                  </c:pt>
                  <c:pt idx="2">
                    <c:v>Naïve Bayes</c:v>
                  </c:pt>
                  <c:pt idx="4">
                    <c:v>Decision Tree</c:v>
                  </c:pt>
                  <c:pt idx="6">
                    <c:v>Random Forest</c:v>
                  </c:pt>
                </c:lvl>
              </c:multiLvlStrCache>
            </c:multiLvlStrRef>
          </c:cat>
          <c:val>
            <c:numRef>
              <c:f>Sheet1!$B$7:$I$7</c:f>
              <c:numCache>
                <c:formatCode>General</c:formatCode>
                <c:ptCount val="8"/>
                <c:pt idx="0">
                  <c:v>92.33</c:v>
                </c:pt>
                <c:pt idx="1">
                  <c:v>73.150000000000006</c:v>
                </c:pt>
                <c:pt idx="2">
                  <c:v>82.81</c:v>
                </c:pt>
                <c:pt idx="3">
                  <c:v>84.09</c:v>
                </c:pt>
                <c:pt idx="4">
                  <c:v>99.58</c:v>
                </c:pt>
                <c:pt idx="5">
                  <c:v>67.13</c:v>
                </c:pt>
                <c:pt idx="6">
                  <c:v>99.64</c:v>
                </c:pt>
                <c:pt idx="7">
                  <c:v>69.510000000000005</c:v>
                </c:pt>
              </c:numCache>
            </c:numRef>
          </c:val>
          <c:extLst>
            <c:ext xmlns:c16="http://schemas.microsoft.com/office/drawing/2014/chart" uri="{C3380CC4-5D6E-409C-BE32-E72D297353CC}">
              <c16:uniqueId val="{00000004-D962-41DF-88DE-56AD51285636}"/>
            </c:ext>
          </c:extLst>
        </c:ser>
        <c:dLbls>
          <c:showLegendKey val="0"/>
          <c:showVal val="0"/>
          <c:showCatName val="0"/>
          <c:showSerName val="0"/>
          <c:showPercent val="0"/>
          <c:showBubbleSize val="0"/>
        </c:dLbls>
        <c:gapWidth val="100"/>
        <c:overlap val="-24"/>
        <c:axId val="158029215"/>
        <c:axId val="170860191"/>
      </c:barChart>
      <c:catAx>
        <c:axId val="15802921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0860191"/>
        <c:crosses val="autoZero"/>
        <c:auto val="1"/>
        <c:lblAlgn val="ctr"/>
        <c:lblOffset val="100"/>
        <c:noMultiLvlLbl val="0"/>
      </c:catAx>
      <c:valAx>
        <c:axId val="170860191"/>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8029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a:t>Churn data</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Sheet1!$D$7</c:f>
              <c:strCache>
                <c:ptCount val="1"/>
                <c:pt idx="0">
                  <c:v>No</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Sheet1!$E$6:$F$6</c:f>
              <c:strCache>
                <c:ptCount val="2"/>
                <c:pt idx="0">
                  <c:v>Before up sampling</c:v>
                </c:pt>
                <c:pt idx="1">
                  <c:v>After up sampling</c:v>
                </c:pt>
              </c:strCache>
            </c:strRef>
          </c:cat>
          <c:val>
            <c:numRef>
              <c:f>Sheet1!$E$7:$F$7</c:f>
              <c:numCache>
                <c:formatCode>General</c:formatCode>
                <c:ptCount val="2"/>
                <c:pt idx="0">
                  <c:v>4167</c:v>
                </c:pt>
                <c:pt idx="1">
                  <c:v>4167</c:v>
                </c:pt>
              </c:numCache>
            </c:numRef>
          </c:val>
          <c:extLst>
            <c:ext xmlns:c16="http://schemas.microsoft.com/office/drawing/2014/chart" uri="{C3380CC4-5D6E-409C-BE32-E72D297353CC}">
              <c16:uniqueId val="{00000000-4CBF-4EA6-9A45-C21B24DA2CCC}"/>
            </c:ext>
          </c:extLst>
        </c:ser>
        <c:ser>
          <c:idx val="1"/>
          <c:order val="1"/>
          <c:tx>
            <c:strRef>
              <c:f>Sheet1!$D$8</c:f>
              <c:strCache>
                <c:ptCount val="1"/>
                <c:pt idx="0">
                  <c:v>Yes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Sheet1!$E$6:$F$6</c:f>
              <c:strCache>
                <c:ptCount val="2"/>
                <c:pt idx="0">
                  <c:v>Before up sampling</c:v>
                </c:pt>
                <c:pt idx="1">
                  <c:v>After up sampling</c:v>
                </c:pt>
              </c:strCache>
            </c:strRef>
          </c:cat>
          <c:val>
            <c:numRef>
              <c:f>Sheet1!$E$8:$F$8</c:f>
              <c:numCache>
                <c:formatCode>General</c:formatCode>
                <c:ptCount val="2"/>
                <c:pt idx="0">
                  <c:v>1458</c:v>
                </c:pt>
                <c:pt idx="1">
                  <c:v>4167</c:v>
                </c:pt>
              </c:numCache>
            </c:numRef>
          </c:val>
          <c:extLst>
            <c:ext xmlns:c16="http://schemas.microsoft.com/office/drawing/2014/chart" uri="{C3380CC4-5D6E-409C-BE32-E72D297353CC}">
              <c16:uniqueId val="{00000001-4CBF-4EA6-9A45-C21B24DA2CCC}"/>
            </c:ext>
          </c:extLst>
        </c:ser>
        <c:dLbls>
          <c:dLblPos val="outEnd"/>
          <c:showLegendKey val="0"/>
          <c:showVal val="1"/>
          <c:showCatName val="0"/>
          <c:showSerName val="0"/>
          <c:showPercent val="0"/>
          <c:showBubbleSize val="0"/>
        </c:dLbls>
        <c:gapWidth val="444"/>
        <c:overlap val="-90"/>
        <c:axId val="214876127"/>
        <c:axId val="214877375"/>
      </c:barChart>
      <c:catAx>
        <c:axId val="2148761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4877375"/>
        <c:crosses val="autoZero"/>
        <c:auto val="1"/>
        <c:lblAlgn val="ctr"/>
        <c:lblOffset val="100"/>
        <c:noMultiLvlLbl val="0"/>
      </c:catAx>
      <c:valAx>
        <c:axId val="214877375"/>
        <c:scaling>
          <c:orientation val="minMax"/>
        </c:scaling>
        <c:delete val="1"/>
        <c:axPos val="l"/>
        <c:numFmt formatCode="General" sourceLinked="1"/>
        <c:majorTickMark val="none"/>
        <c:minorTickMark val="none"/>
        <c:tickLblPos val="nextTo"/>
        <c:crossAx val="2148761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Sheet2!$B$1:$B$2</c:f>
              <c:strCache>
                <c:ptCount val="2"/>
                <c:pt idx="0">
                  <c:v>Threshold 0.5</c:v>
                </c:pt>
                <c:pt idx="1">
                  <c:v>Training Score</c:v>
                </c:pt>
              </c:strCache>
            </c:strRef>
          </c:tx>
          <c:spPr>
            <a:solidFill>
              <a:schemeClr val="accent1"/>
            </a:solidFill>
            <a:ln>
              <a:noFill/>
            </a:ln>
            <a:effectLst/>
          </c:spPr>
          <c:invertIfNegative val="0"/>
          <c:cat>
            <c:strRef>
              <c:f>Sheet2!$A$3:$A$7</c:f>
              <c:strCache>
                <c:ptCount val="5"/>
                <c:pt idx="0">
                  <c:v>Accuracy</c:v>
                </c:pt>
                <c:pt idx="1">
                  <c:v>Precision</c:v>
                </c:pt>
                <c:pt idx="2">
                  <c:v>Recall</c:v>
                </c:pt>
                <c:pt idx="3">
                  <c:v>F1_score</c:v>
                </c:pt>
                <c:pt idx="4">
                  <c:v>Roc_Auc</c:v>
                </c:pt>
              </c:strCache>
            </c:strRef>
          </c:cat>
          <c:val>
            <c:numRef>
              <c:f>Sheet2!$B$3:$B$7</c:f>
              <c:numCache>
                <c:formatCode>General</c:formatCode>
                <c:ptCount val="5"/>
                <c:pt idx="0">
                  <c:v>77</c:v>
                </c:pt>
                <c:pt idx="1">
                  <c:v>75</c:v>
                </c:pt>
                <c:pt idx="2">
                  <c:v>81</c:v>
                </c:pt>
                <c:pt idx="3">
                  <c:v>78</c:v>
                </c:pt>
                <c:pt idx="4">
                  <c:v>85</c:v>
                </c:pt>
              </c:numCache>
            </c:numRef>
          </c:val>
          <c:extLst>
            <c:ext xmlns:c16="http://schemas.microsoft.com/office/drawing/2014/chart" uri="{C3380CC4-5D6E-409C-BE32-E72D297353CC}">
              <c16:uniqueId val="{00000000-DD22-43AB-B83B-EE0A8E94C762}"/>
            </c:ext>
          </c:extLst>
        </c:ser>
        <c:ser>
          <c:idx val="1"/>
          <c:order val="1"/>
          <c:tx>
            <c:strRef>
              <c:f>Sheet2!$C$1:$C$2</c:f>
              <c:strCache>
                <c:ptCount val="2"/>
                <c:pt idx="0">
                  <c:v>Threshold 0.5</c:v>
                </c:pt>
                <c:pt idx="1">
                  <c:v>Testing Score</c:v>
                </c:pt>
              </c:strCache>
            </c:strRef>
          </c:tx>
          <c:spPr>
            <a:solidFill>
              <a:schemeClr val="accent2"/>
            </a:solidFill>
            <a:ln>
              <a:noFill/>
            </a:ln>
            <a:effectLst/>
          </c:spPr>
          <c:invertIfNegative val="0"/>
          <c:cat>
            <c:strRef>
              <c:f>Sheet2!$A$3:$A$7</c:f>
              <c:strCache>
                <c:ptCount val="5"/>
                <c:pt idx="0">
                  <c:v>Accuracy</c:v>
                </c:pt>
                <c:pt idx="1">
                  <c:v>Precision</c:v>
                </c:pt>
                <c:pt idx="2">
                  <c:v>Recall</c:v>
                </c:pt>
                <c:pt idx="3">
                  <c:v>F1_score</c:v>
                </c:pt>
                <c:pt idx="4">
                  <c:v>Roc_Auc</c:v>
                </c:pt>
              </c:strCache>
            </c:strRef>
          </c:cat>
          <c:val>
            <c:numRef>
              <c:f>Sheet2!$C$3:$C$7</c:f>
              <c:numCache>
                <c:formatCode>General</c:formatCode>
                <c:ptCount val="5"/>
                <c:pt idx="0">
                  <c:v>76</c:v>
                </c:pt>
                <c:pt idx="1">
                  <c:v>57</c:v>
                </c:pt>
                <c:pt idx="2">
                  <c:v>80</c:v>
                </c:pt>
                <c:pt idx="3">
                  <c:v>66</c:v>
                </c:pt>
                <c:pt idx="4">
                  <c:v>86</c:v>
                </c:pt>
              </c:numCache>
            </c:numRef>
          </c:val>
          <c:extLst>
            <c:ext xmlns:c16="http://schemas.microsoft.com/office/drawing/2014/chart" uri="{C3380CC4-5D6E-409C-BE32-E72D297353CC}">
              <c16:uniqueId val="{00000001-DD22-43AB-B83B-EE0A8E94C762}"/>
            </c:ext>
          </c:extLst>
        </c:ser>
        <c:ser>
          <c:idx val="2"/>
          <c:order val="2"/>
          <c:tx>
            <c:strRef>
              <c:f>Sheet2!$D$1:$D$2</c:f>
              <c:strCache>
                <c:ptCount val="2"/>
                <c:pt idx="0">
                  <c:v>Threshold 0.4</c:v>
                </c:pt>
                <c:pt idx="1">
                  <c:v>Training Score</c:v>
                </c:pt>
              </c:strCache>
            </c:strRef>
          </c:tx>
          <c:spPr>
            <a:solidFill>
              <a:schemeClr val="accent3"/>
            </a:solidFill>
            <a:ln>
              <a:noFill/>
            </a:ln>
            <a:effectLst/>
          </c:spPr>
          <c:invertIfNegative val="0"/>
          <c:cat>
            <c:strRef>
              <c:f>Sheet2!$A$3:$A$7</c:f>
              <c:strCache>
                <c:ptCount val="5"/>
                <c:pt idx="0">
                  <c:v>Accuracy</c:v>
                </c:pt>
                <c:pt idx="1">
                  <c:v>Precision</c:v>
                </c:pt>
                <c:pt idx="2">
                  <c:v>Recall</c:v>
                </c:pt>
                <c:pt idx="3">
                  <c:v>F1_score</c:v>
                </c:pt>
                <c:pt idx="4">
                  <c:v>Roc_Auc</c:v>
                </c:pt>
              </c:strCache>
            </c:strRef>
          </c:cat>
          <c:val>
            <c:numRef>
              <c:f>Sheet2!$D$3:$D$7</c:f>
              <c:numCache>
                <c:formatCode>General</c:formatCode>
                <c:ptCount val="5"/>
                <c:pt idx="0">
                  <c:v>76</c:v>
                </c:pt>
                <c:pt idx="1">
                  <c:v>71</c:v>
                </c:pt>
                <c:pt idx="2">
                  <c:v>88</c:v>
                </c:pt>
                <c:pt idx="3">
                  <c:v>78</c:v>
                </c:pt>
                <c:pt idx="4">
                  <c:v>85</c:v>
                </c:pt>
              </c:numCache>
            </c:numRef>
          </c:val>
          <c:extLst>
            <c:ext xmlns:c16="http://schemas.microsoft.com/office/drawing/2014/chart" uri="{C3380CC4-5D6E-409C-BE32-E72D297353CC}">
              <c16:uniqueId val="{00000002-DD22-43AB-B83B-EE0A8E94C762}"/>
            </c:ext>
          </c:extLst>
        </c:ser>
        <c:ser>
          <c:idx val="3"/>
          <c:order val="3"/>
          <c:tx>
            <c:strRef>
              <c:f>Sheet2!$E$1:$E$2</c:f>
              <c:strCache>
                <c:ptCount val="2"/>
                <c:pt idx="0">
                  <c:v>Threshold 0.4</c:v>
                </c:pt>
                <c:pt idx="1">
                  <c:v>Testing Score</c:v>
                </c:pt>
              </c:strCache>
            </c:strRef>
          </c:tx>
          <c:spPr>
            <a:solidFill>
              <a:schemeClr val="accent4"/>
            </a:solidFill>
            <a:ln>
              <a:noFill/>
            </a:ln>
            <a:effectLst/>
          </c:spPr>
          <c:invertIfNegative val="0"/>
          <c:cat>
            <c:strRef>
              <c:f>Sheet2!$A$3:$A$7</c:f>
              <c:strCache>
                <c:ptCount val="5"/>
                <c:pt idx="0">
                  <c:v>Accuracy</c:v>
                </c:pt>
                <c:pt idx="1">
                  <c:v>Precision</c:v>
                </c:pt>
                <c:pt idx="2">
                  <c:v>Recall</c:v>
                </c:pt>
                <c:pt idx="3">
                  <c:v>F1_score</c:v>
                </c:pt>
                <c:pt idx="4">
                  <c:v>Roc_Auc</c:v>
                </c:pt>
              </c:strCache>
            </c:strRef>
          </c:cat>
          <c:val>
            <c:numRef>
              <c:f>Sheet2!$E$3:$E$7</c:f>
              <c:numCache>
                <c:formatCode>General</c:formatCode>
                <c:ptCount val="5"/>
                <c:pt idx="0">
                  <c:v>73</c:v>
                </c:pt>
                <c:pt idx="1">
                  <c:v>52</c:v>
                </c:pt>
                <c:pt idx="2">
                  <c:v>89</c:v>
                </c:pt>
                <c:pt idx="3">
                  <c:v>65</c:v>
                </c:pt>
                <c:pt idx="4">
                  <c:v>86</c:v>
                </c:pt>
              </c:numCache>
            </c:numRef>
          </c:val>
          <c:extLst>
            <c:ext xmlns:c16="http://schemas.microsoft.com/office/drawing/2014/chart" uri="{C3380CC4-5D6E-409C-BE32-E72D297353CC}">
              <c16:uniqueId val="{00000003-DD22-43AB-B83B-EE0A8E94C762}"/>
            </c:ext>
          </c:extLst>
        </c:ser>
        <c:dLbls>
          <c:showLegendKey val="0"/>
          <c:showVal val="0"/>
          <c:showCatName val="0"/>
          <c:showSerName val="0"/>
          <c:showPercent val="0"/>
          <c:showBubbleSize val="0"/>
        </c:dLbls>
        <c:gapWidth val="219"/>
        <c:overlap val="-27"/>
        <c:axId val="416811663"/>
        <c:axId val="416812079"/>
      </c:barChart>
      <c:catAx>
        <c:axId val="416811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12079"/>
        <c:crosses val="autoZero"/>
        <c:auto val="1"/>
        <c:lblAlgn val="ctr"/>
        <c:lblOffset val="100"/>
        <c:noMultiLvlLbl val="0"/>
      </c:catAx>
      <c:valAx>
        <c:axId val="416812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11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Sheet2!$A$3</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multiLvlStrRef>
              <c:f>Sheet2!$B$1:$M$2</c:f>
              <c:multiLvlStrCache>
                <c:ptCount val="12"/>
                <c:lvl>
                  <c:pt idx="0">
                    <c:v>Train Scores</c:v>
                  </c:pt>
                  <c:pt idx="1">
                    <c:v>Test Scores</c:v>
                  </c:pt>
                  <c:pt idx="2">
                    <c:v>Train Scores</c:v>
                  </c:pt>
                  <c:pt idx="3">
                    <c:v>Test Scores</c:v>
                  </c:pt>
                  <c:pt idx="4">
                    <c:v>Train Scores</c:v>
                  </c:pt>
                  <c:pt idx="5">
                    <c:v>Test Scores</c:v>
                  </c:pt>
                  <c:pt idx="6">
                    <c:v>Train Scores</c:v>
                  </c:pt>
                  <c:pt idx="7">
                    <c:v>Test Scores</c:v>
                  </c:pt>
                  <c:pt idx="8">
                    <c:v>Train Scores</c:v>
                  </c:pt>
                  <c:pt idx="9">
                    <c:v>Test Scores</c:v>
                  </c:pt>
                  <c:pt idx="10">
                    <c:v>Train Scores</c:v>
                  </c:pt>
                  <c:pt idx="11">
                    <c:v>Test Scores</c:v>
                  </c:pt>
                </c:lvl>
                <c:lvl>
                  <c:pt idx="0">
                    <c:v>Decision Tree Tuned</c:v>
                  </c:pt>
                  <c:pt idx="2">
                    <c:v>Random Forest Tuned</c:v>
                  </c:pt>
                  <c:pt idx="4">
                    <c:v>Naive Baye’s Tuned</c:v>
                  </c:pt>
                  <c:pt idx="6">
                    <c:v>XG-Boost Tuned</c:v>
                  </c:pt>
                  <c:pt idx="8">
                    <c:v>ADA Boost Tuned</c:v>
                  </c:pt>
                  <c:pt idx="10">
                    <c:v>Gradient Boosting Tuned</c:v>
                  </c:pt>
                </c:lvl>
              </c:multiLvlStrCache>
            </c:multiLvlStrRef>
          </c:cat>
          <c:val>
            <c:numRef>
              <c:f>Sheet2!$B$3:$M$3</c:f>
              <c:numCache>
                <c:formatCode>General</c:formatCode>
                <c:ptCount val="12"/>
                <c:pt idx="0">
                  <c:v>73</c:v>
                </c:pt>
                <c:pt idx="1">
                  <c:v>73</c:v>
                </c:pt>
                <c:pt idx="2">
                  <c:v>79</c:v>
                </c:pt>
                <c:pt idx="3">
                  <c:v>77</c:v>
                </c:pt>
                <c:pt idx="4">
                  <c:v>76</c:v>
                </c:pt>
                <c:pt idx="5">
                  <c:v>74</c:v>
                </c:pt>
                <c:pt idx="6">
                  <c:v>84</c:v>
                </c:pt>
                <c:pt idx="7">
                  <c:v>79</c:v>
                </c:pt>
                <c:pt idx="8">
                  <c:v>81</c:v>
                </c:pt>
                <c:pt idx="9">
                  <c:v>78</c:v>
                </c:pt>
                <c:pt idx="10">
                  <c:v>90</c:v>
                </c:pt>
                <c:pt idx="11">
                  <c:v>79</c:v>
                </c:pt>
              </c:numCache>
            </c:numRef>
          </c:val>
          <c:extLst>
            <c:ext xmlns:c16="http://schemas.microsoft.com/office/drawing/2014/chart" uri="{C3380CC4-5D6E-409C-BE32-E72D297353CC}">
              <c16:uniqueId val="{00000000-7043-4E9B-AD6B-51775EE0738D}"/>
            </c:ext>
          </c:extLst>
        </c:ser>
        <c:ser>
          <c:idx val="1"/>
          <c:order val="1"/>
          <c:tx>
            <c:strRef>
              <c:f>Sheet2!$A$4</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Sheet2!$B$1:$M$2</c:f>
              <c:multiLvlStrCache>
                <c:ptCount val="12"/>
                <c:lvl>
                  <c:pt idx="0">
                    <c:v>Train Scores</c:v>
                  </c:pt>
                  <c:pt idx="1">
                    <c:v>Test Scores</c:v>
                  </c:pt>
                  <c:pt idx="2">
                    <c:v>Train Scores</c:v>
                  </c:pt>
                  <c:pt idx="3">
                    <c:v>Test Scores</c:v>
                  </c:pt>
                  <c:pt idx="4">
                    <c:v>Train Scores</c:v>
                  </c:pt>
                  <c:pt idx="5">
                    <c:v>Test Scores</c:v>
                  </c:pt>
                  <c:pt idx="6">
                    <c:v>Train Scores</c:v>
                  </c:pt>
                  <c:pt idx="7">
                    <c:v>Test Scores</c:v>
                  </c:pt>
                  <c:pt idx="8">
                    <c:v>Train Scores</c:v>
                  </c:pt>
                  <c:pt idx="9">
                    <c:v>Test Scores</c:v>
                  </c:pt>
                  <c:pt idx="10">
                    <c:v>Train Scores</c:v>
                  </c:pt>
                  <c:pt idx="11">
                    <c:v>Test Scores</c:v>
                  </c:pt>
                </c:lvl>
                <c:lvl>
                  <c:pt idx="0">
                    <c:v>Decision Tree Tuned</c:v>
                  </c:pt>
                  <c:pt idx="2">
                    <c:v>Random Forest Tuned</c:v>
                  </c:pt>
                  <c:pt idx="4">
                    <c:v>Naive Baye’s Tuned</c:v>
                  </c:pt>
                  <c:pt idx="6">
                    <c:v>XG-Boost Tuned</c:v>
                  </c:pt>
                  <c:pt idx="8">
                    <c:v>ADA Boost Tuned</c:v>
                  </c:pt>
                  <c:pt idx="10">
                    <c:v>Gradient Boosting Tuned</c:v>
                  </c:pt>
                </c:lvl>
              </c:multiLvlStrCache>
            </c:multiLvlStrRef>
          </c:cat>
          <c:val>
            <c:numRef>
              <c:f>Sheet2!$B$4:$M$4</c:f>
              <c:numCache>
                <c:formatCode>General</c:formatCode>
                <c:ptCount val="12"/>
                <c:pt idx="0">
                  <c:v>73</c:v>
                </c:pt>
                <c:pt idx="1">
                  <c:v>53</c:v>
                </c:pt>
                <c:pt idx="2">
                  <c:v>78</c:v>
                </c:pt>
                <c:pt idx="3">
                  <c:v>58</c:v>
                </c:pt>
                <c:pt idx="4">
                  <c:v>73</c:v>
                </c:pt>
                <c:pt idx="5">
                  <c:v>54</c:v>
                </c:pt>
                <c:pt idx="6">
                  <c:v>83</c:v>
                </c:pt>
                <c:pt idx="7">
                  <c:v>63</c:v>
                </c:pt>
                <c:pt idx="8">
                  <c:v>78</c:v>
                </c:pt>
                <c:pt idx="9">
                  <c:v>59</c:v>
                </c:pt>
                <c:pt idx="10">
                  <c:v>88</c:v>
                </c:pt>
                <c:pt idx="11">
                  <c:v>64</c:v>
                </c:pt>
              </c:numCache>
            </c:numRef>
          </c:val>
          <c:extLst>
            <c:ext xmlns:c16="http://schemas.microsoft.com/office/drawing/2014/chart" uri="{C3380CC4-5D6E-409C-BE32-E72D297353CC}">
              <c16:uniqueId val="{00000001-7043-4E9B-AD6B-51775EE0738D}"/>
            </c:ext>
          </c:extLst>
        </c:ser>
        <c:ser>
          <c:idx val="2"/>
          <c:order val="2"/>
          <c:tx>
            <c:strRef>
              <c:f>Sheet2!$A$5</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multiLvlStrRef>
              <c:f>Sheet2!$B$1:$M$2</c:f>
              <c:multiLvlStrCache>
                <c:ptCount val="12"/>
                <c:lvl>
                  <c:pt idx="0">
                    <c:v>Train Scores</c:v>
                  </c:pt>
                  <c:pt idx="1">
                    <c:v>Test Scores</c:v>
                  </c:pt>
                  <c:pt idx="2">
                    <c:v>Train Scores</c:v>
                  </c:pt>
                  <c:pt idx="3">
                    <c:v>Test Scores</c:v>
                  </c:pt>
                  <c:pt idx="4">
                    <c:v>Train Scores</c:v>
                  </c:pt>
                  <c:pt idx="5">
                    <c:v>Test Scores</c:v>
                  </c:pt>
                  <c:pt idx="6">
                    <c:v>Train Scores</c:v>
                  </c:pt>
                  <c:pt idx="7">
                    <c:v>Test Scores</c:v>
                  </c:pt>
                  <c:pt idx="8">
                    <c:v>Train Scores</c:v>
                  </c:pt>
                  <c:pt idx="9">
                    <c:v>Test Scores</c:v>
                  </c:pt>
                  <c:pt idx="10">
                    <c:v>Train Scores</c:v>
                  </c:pt>
                  <c:pt idx="11">
                    <c:v>Test Scores</c:v>
                  </c:pt>
                </c:lvl>
                <c:lvl>
                  <c:pt idx="0">
                    <c:v>Decision Tree Tuned</c:v>
                  </c:pt>
                  <c:pt idx="2">
                    <c:v>Random Forest Tuned</c:v>
                  </c:pt>
                  <c:pt idx="4">
                    <c:v>Naive Baye’s Tuned</c:v>
                  </c:pt>
                  <c:pt idx="6">
                    <c:v>XG-Boost Tuned</c:v>
                  </c:pt>
                  <c:pt idx="8">
                    <c:v>ADA Boost Tuned</c:v>
                  </c:pt>
                  <c:pt idx="10">
                    <c:v>Gradient Boosting Tuned</c:v>
                  </c:pt>
                </c:lvl>
              </c:multiLvlStrCache>
            </c:multiLvlStrRef>
          </c:cat>
          <c:val>
            <c:numRef>
              <c:f>Sheet2!$B$5:$M$5</c:f>
              <c:numCache>
                <c:formatCode>General</c:formatCode>
                <c:ptCount val="12"/>
                <c:pt idx="0">
                  <c:v>72</c:v>
                </c:pt>
                <c:pt idx="1">
                  <c:v>72</c:v>
                </c:pt>
                <c:pt idx="2">
                  <c:v>82</c:v>
                </c:pt>
                <c:pt idx="3">
                  <c:v>74</c:v>
                </c:pt>
                <c:pt idx="4">
                  <c:v>83</c:v>
                </c:pt>
                <c:pt idx="5">
                  <c:v>79</c:v>
                </c:pt>
                <c:pt idx="6">
                  <c:v>87</c:v>
                </c:pt>
                <c:pt idx="7">
                  <c:v>70</c:v>
                </c:pt>
                <c:pt idx="8">
                  <c:v>85</c:v>
                </c:pt>
                <c:pt idx="9">
                  <c:v>78</c:v>
                </c:pt>
                <c:pt idx="10">
                  <c:v>91</c:v>
                </c:pt>
                <c:pt idx="11">
                  <c:v>64</c:v>
                </c:pt>
              </c:numCache>
            </c:numRef>
          </c:val>
          <c:extLst>
            <c:ext xmlns:c16="http://schemas.microsoft.com/office/drawing/2014/chart" uri="{C3380CC4-5D6E-409C-BE32-E72D297353CC}">
              <c16:uniqueId val="{00000002-7043-4E9B-AD6B-51775EE0738D}"/>
            </c:ext>
          </c:extLst>
        </c:ser>
        <c:ser>
          <c:idx val="3"/>
          <c:order val="3"/>
          <c:tx>
            <c:strRef>
              <c:f>Sheet2!$A$6</c:f>
              <c:strCache>
                <c:ptCount val="1"/>
                <c:pt idx="0">
                  <c:v>f1-score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multiLvlStrRef>
              <c:f>Sheet2!$B$1:$M$2</c:f>
              <c:multiLvlStrCache>
                <c:ptCount val="12"/>
                <c:lvl>
                  <c:pt idx="0">
                    <c:v>Train Scores</c:v>
                  </c:pt>
                  <c:pt idx="1">
                    <c:v>Test Scores</c:v>
                  </c:pt>
                  <c:pt idx="2">
                    <c:v>Train Scores</c:v>
                  </c:pt>
                  <c:pt idx="3">
                    <c:v>Test Scores</c:v>
                  </c:pt>
                  <c:pt idx="4">
                    <c:v>Train Scores</c:v>
                  </c:pt>
                  <c:pt idx="5">
                    <c:v>Test Scores</c:v>
                  </c:pt>
                  <c:pt idx="6">
                    <c:v>Train Scores</c:v>
                  </c:pt>
                  <c:pt idx="7">
                    <c:v>Test Scores</c:v>
                  </c:pt>
                  <c:pt idx="8">
                    <c:v>Train Scores</c:v>
                  </c:pt>
                  <c:pt idx="9">
                    <c:v>Test Scores</c:v>
                  </c:pt>
                  <c:pt idx="10">
                    <c:v>Train Scores</c:v>
                  </c:pt>
                  <c:pt idx="11">
                    <c:v>Test Scores</c:v>
                  </c:pt>
                </c:lvl>
                <c:lvl>
                  <c:pt idx="0">
                    <c:v>Decision Tree Tuned</c:v>
                  </c:pt>
                  <c:pt idx="2">
                    <c:v>Random Forest Tuned</c:v>
                  </c:pt>
                  <c:pt idx="4">
                    <c:v>Naive Baye’s Tuned</c:v>
                  </c:pt>
                  <c:pt idx="6">
                    <c:v>XG-Boost Tuned</c:v>
                  </c:pt>
                  <c:pt idx="8">
                    <c:v>ADA Boost Tuned</c:v>
                  </c:pt>
                  <c:pt idx="10">
                    <c:v>Gradient Boosting Tuned</c:v>
                  </c:pt>
                </c:lvl>
              </c:multiLvlStrCache>
            </c:multiLvlStrRef>
          </c:cat>
          <c:val>
            <c:numRef>
              <c:f>Sheet2!$B$6:$M$6</c:f>
              <c:numCache>
                <c:formatCode>General</c:formatCode>
                <c:ptCount val="12"/>
                <c:pt idx="0">
                  <c:v>72</c:v>
                </c:pt>
                <c:pt idx="1">
                  <c:v>61</c:v>
                </c:pt>
                <c:pt idx="2">
                  <c:v>80</c:v>
                </c:pt>
                <c:pt idx="3">
                  <c:v>65</c:v>
                </c:pt>
                <c:pt idx="4">
                  <c:v>78</c:v>
                </c:pt>
                <c:pt idx="5">
                  <c:v>64</c:v>
                </c:pt>
                <c:pt idx="6">
                  <c:v>85</c:v>
                </c:pt>
                <c:pt idx="7">
                  <c:v>67</c:v>
                </c:pt>
                <c:pt idx="8">
                  <c:v>81</c:v>
                </c:pt>
                <c:pt idx="9">
                  <c:v>67</c:v>
                </c:pt>
                <c:pt idx="10">
                  <c:v>90</c:v>
                </c:pt>
                <c:pt idx="11">
                  <c:v>64</c:v>
                </c:pt>
              </c:numCache>
            </c:numRef>
          </c:val>
          <c:extLst>
            <c:ext xmlns:c16="http://schemas.microsoft.com/office/drawing/2014/chart" uri="{C3380CC4-5D6E-409C-BE32-E72D297353CC}">
              <c16:uniqueId val="{00000003-7043-4E9B-AD6B-51775EE0738D}"/>
            </c:ext>
          </c:extLst>
        </c:ser>
        <c:ser>
          <c:idx val="4"/>
          <c:order val="4"/>
          <c:tx>
            <c:strRef>
              <c:f>Sheet2!$A$7</c:f>
              <c:strCache>
                <c:ptCount val="1"/>
                <c:pt idx="0">
                  <c:v>Roc-Auc Score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multiLvlStrRef>
              <c:f>Sheet2!$B$1:$M$2</c:f>
              <c:multiLvlStrCache>
                <c:ptCount val="12"/>
                <c:lvl>
                  <c:pt idx="0">
                    <c:v>Train Scores</c:v>
                  </c:pt>
                  <c:pt idx="1">
                    <c:v>Test Scores</c:v>
                  </c:pt>
                  <c:pt idx="2">
                    <c:v>Train Scores</c:v>
                  </c:pt>
                  <c:pt idx="3">
                    <c:v>Test Scores</c:v>
                  </c:pt>
                  <c:pt idx="4">
                    <c:v>Train Scores</c:v>
                  </c:pt>
                  <c:pt idx="5">
                    <c:v>Test Scores</c:v>
                  </c:pt>
                  <c:pt idx="6">
                    <c:v>Train Scores</c:v>
                  </c:pt>
                  <c:pt idx="7">
                    <c:v>Test Scores</c:v>
                  </c:pt>
                  <c:pt idx="8">
                    <c:v>Train Scores</c:v>
                  </c:pt>
                  <c:pt idx="9">
                    <c:v>Test Scores</c:v>
                  </c:pt>
                  <c:pt idx="10">
                    <c:v>Train Scores</c:v>
                  </c:pt>
                  <c:pt idx="11">
                    <c:v>Test Scores</c:v>
                  </c:pt>
                </c:lvl>
                <c:lvl>
                  <c:pt idx="0">
                    <c:v>Decision Tree Tuned</c:v>
                  </c:pt>
                  <c:pt idx="2">
                    <c:v>Random Forest Tuned</c:v>
                  </c:pt>
                  <c:pt idx="4">
                    <c:v>Naive Baye’s Tuned</c:v>
                  </c:pt>
                  <c:pt idx="6">
                    <c:v>XG-Boost Tuned</c:v>
                  </c:pt>
                  <c:pt idx="8">
                    <c:v>ADA Boost Tuned</c:v>
                  </c:pt>
                  <c:pt idx="10">
                    <c:v>Gradient Boosting Tuned</c:v>
                  </c:pt>
                </c:lvl>
              </c:multiLvlStrCache>
            </c:multiLvlStrRef>
          </c:cat>
          <c:val>
            <c:numRef>
              <c:f>Sheet2!$B$7:$M$7</c:f>
              <c:numCache>
                <c:formatCode>General</c:formatCode>
                <c:ptCount val="12"/>
                <c:pt idx="0">
                  <c:v>72.58</c:v>
                </c:pt>
                <c:pt idx="1">
                  <c:v>72.790000000000006</c:v>
                </c:pt>
                <c:pt idx="2">
                  <c:v>79</c:v>
                </c:pt>
                <c:pt idx="3">
                  <c:v>75.790000000000006</c:v>
                </c:pt>
                <c:pt idx="4">
                  <c:v>84</c:v>
                </c:pt>
                <c:pt idx="5">
                  <c:v>84.21</c:v>
                </c:pt>
                <c:pt idx="6">
                  <c:v>93.04</c:v>
                </c:pt>
                <c:pt idx="7">
                  <c:v>85.42</c:v>
                </c:pt>
                <c:pt idx="8">
                  <c:v>88.86</c:v>
                </c:pt>
                <c:pt idx="9">
                  <c:v>86.55</c:v>
                </c:pt>
                <c:pt idx="10">
                  <c:v>96.59</c:v>
                </c:pt>
                <c:pt idx="11">
                  <c:v>84.38</c:v>
                </c:pt>
              </c:numCache>
            </c:numRef>
          </c:val>
          <c:extLst>
            <c:ext xmlns:c16="http://schemas.microsoft.com/office/drawing/2014/chart" uri="{C3380CC4-5D6E-409C-BE32-E72D297353CC}">
              <c16:uniqueId val="{00000004-7043-4E9B-AD6B-51775EE0738D}"/>
            </c:ext>
          </c:extLst>
        </c:ser>
        <c:dLbls>
          <c:showLegendKey val="0"/>
          <c:showVal val="0"/>
          <c:showCatName val="0"/>
          <c:showSerName val="0"/>
          <c:showPercent val="0"/>
          <c:showBubbleSize val="0"/>
        </c:dLbls>
        <c:gapWidth val="100"/>
        <c:overlap val="-24"/>
        <c:axId val="2082813807"/>
        <c:axId val="2091125519"/>
      </c:barChart>
      <c:catAx>
        <c:axId val="208281380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91125519"/>
        <c:crosses val="autoZero"/>
        <c:auto val="1"/>
        <c:lblAlgn val="ctr"/>
        <c:lblOffset val="100"/>
        <c:noMultiLvlLbl val="0"/>
      </c:catAx>
      <c:valAx>
        <c:axId val="209112551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82813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Odds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877491008068431E-2"/>
          <c:y val="0.11653453640694809"/>
          <c:w val="0.90114720034995621"/>
          <c:h val="0.70343968786311328"/>
        </c:manualLayout>
      </c:layout>
      <c:barChart>
        <c:barDir val="col"/>
        <c:grouping val="clustered"/>
        <c:varyColors val="0"/>
        <c:ser>
          <c:idx val="0"/>
          <c:order val="0"/>
          <c:tx>
            <c:strRef>
              <c:f>Sheet1!$D$2</c:f>
              <c:strCache>
                <c:ptCount val="1"/>
                <c:pt idx="0">
                  <c:v>values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Sheet1!$C$3:$C$16</c:f>
              <c:strCache>
                <c:ptCount val="14"/>
                <c:pt idx="0">
                  <c:v>const</c:v>
                </c:pt>
                <c:pt idx="1">
                  <c:v>tenure</c:v>
                </c:pt>
                <c:pt idx="2">
                  <c:v>MonthlyCharges</c:v>
                </c:pt>
                <c:pt idx="3">
                  <c:v>TotalCharges</c:v>
                </c:pt>
                <c:pt idx="4">
                  <c:v>Partner_Yes</c:v>
                </c:pt>
                <c:pt idx="5">
                  <c:v>Dependents_Yes</c:v>
                </c:pt>
                <c:pt idx="6">
                  <c:v>InternetService_Fiber optic</c:v>
                </c:pt>
                <c:pt idx="7">
                  <c:v>InternetService_No</c:v>
                </c:pt>
                <c:pt idx="8">
                  <c:v>OnlineSecurity_Yes</c:v>
                </c:pt>
                <c:pt idx="9">
                  <c:v>TechSupport_Yes</c:v>
                </c:pt>
                <c:pt idx="10">
                  <c:v>Contract_One year</c:v>
                </c:pt>
                <c:pt idx="11">
                  <c:v>Contract_Two year</c:v>
                </c:pt>
                <c:pt idx="12">
                  <c:v>PaperlessBilling_Yes</c:v>
                </c:pt>
                <c:pt idx="13">
                  <c:v>PaymentMethod_Electronic check</c:v>
                </c:pt>
              </c:strCache>
            </c:strRef>
          </c:cat>
          <c:val>
            <c:numRef>
              <c:f>Sheet1!$D$3:$D$16</c:f>
              <c:numCache>
                <c:formatCode>General</c:formatCode>
                <c:ptCount val="14"/>
                <c:pt idx="0">
                  <c:v>0.452214</c:v>
                </c:pt>
                <c:pt idx="1">
                  <c:v>0.21437100000000001</c:v>
                </c:pt>
                <c:pt idx="2">
                  <c:v>1.058676</c:v>
                </c:pt>
                <c:pt idx="3">
                  <c:v>2.540143</c:v>
                </c:pt>
                <c:pt idx="4">
                  <c:v>0.985012</c:v>
                </c:pt>
                <c:pt idx="5">
                  <c:v>0.88095299999999999</c:v>
                </c:pt>
                <c:pt idx="6">
                  <c:v>1.281153</c:v>
                </c:pt>
                <c:pt idx="7">
                  <c:v>0.64928900000000001</c:v>
                </c:pt>
                <c:pt idx="8">
                  <c:v>0.79712499999999997</c:v>
                </c:pt>
                <c:pt idx="9">
                  <c:v>0.84311999999999998</c:v>
                </c:pt>
                <c:pt idx="10">
                  <c:v>0.73761600000000005</c:v>
                </c:pt>
                <c:pt idx="11">
                  <c:v>0.53271199999999996</c:v>
                </c:pt>
                <c:pt idx="12">
                  <c:v>1.202655</c:v>
                </c:pt>
                <c:pt idx="13">
                  <c:v>1.2340040000000001</c:v>
                </c:pt>
              </c:numCache>
            </c:numRef>
          </c:val>
          <c:extLst>
            <c:ext xmlns:c16="http://schemas.microsoft.com/office/drawing/2014/chart" uri="{C3380CC4-5D6E-409C-BE32-E72D297353CC}">
              <c16:uniqueId val="{00000000-F2F0-468C-B648-71A18C8D51DF}"/>
            </c:ext>
          </c:extLst>
        </c:ser>
        <c:dLbls>
          <c:showLegendKey val="0"/>
          <c:showVal val="0"/>
          <c:showCatName val="0"/>
          <c:showSerName val="0"/>
          <c:showPercent val="0"/>
          <c:showBubbleSize val="0"/>
        </c:dLbls>
        <c:gapWidth val="100"/>
        <c:overlap val="-24"/>
        <c:axId val="1957061200"/>
        <c:axId val="1957064112"/>
      </c:barChart>
      <c:catAx>
        <c:axId val="19570612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7064112"/>
        <c:crosses val="autoZero"/>
        <c:auto val="1"/>
        <c:lblAlgn val="ctr"/>
        <c:lblOffset val="100"/>
        <c:noMultiLvlLbl val="0"/>
      </c:catAx>
      <c:valAx>
        <c:axId val="195706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7061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E1AB191-1692-4555-A96F-8FB134F7F08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0E0125B-E53C-40A6-84E5-4E0DF3324E22}">
      <dgm:prSet/>
      <dgm:spPr/>
      <dgm:t>
        <a:bodyPr/>
        <a:lstStyle/>
        <a:p>
          <a:r>
            <a:rPr lang="en-US" b="1" dirty="0"/>
            <a:t>Customers who unsubscribed:</a:t>
          </a:r>
          <a:r>
            <a:rPr lang="en-US" dirty="0"/>
            <a:t> Churn</a:t>
          </a:r>
        </a:p>
      </dgm:t>
    </dgm:pt>
    <dgm:pt modelId="{68E2DAAF-578C-4382-94CF-42B912B99E04}" type="parTrans" cxnId="{3D2E3F6C-9890-42D0-811B-6F3C4FCE8657}">
      <dgm:prSet/>
      <dgm:spPr/>
      <dgm:t>
        <a:bodyPr/>
        <a:lstStyle/>
        <a:p>
          <a:endParaRPr lang="en-US"/>
        </a:p>
      </dgm:t>
    </dgm:pt>
    <dgm:pt modelId="{FF3CA723-F4BF-4671-9B73-A3CA71EF16AE}" type="sibTrans" cxnId="{3D2E3F6C-9890-42D0-811B-6F3C4FCE8657}">
      <dgm:prSet/>
      <dgm:spPr/>
      <dgm:t>
        <a:bodyPr/>
        <a:lstStyle/>
        <a:p>
          <a:endParaRPr lang="en-US"/>
        </a:p>
      </dgm:t>
    </dgm:pt>
    <dgm:pt modelId="{FBF810E7-AA3B-4024-A389-53AA8206915F}">
      <dgm:prSet/>
      <dgm:spPr/>
      <dgm:t>
        <a:bodyPr/>
        <a:lstStyle/>
        <a:p>
          <a:r>
            <a:rPr lang="en-US" b="1" dirty="0"/>
            <a:t>Demographics of customer:</a:t>
          </a:r>
          <a:r>
            <a:rPr lang="en-US" dirty="0"/>
            <a:t> Customer-id, Gender, Age range, whether they have partners or dependents</a:t>
          </a:r>
        </a:p>
      </dgm:t>
    </dgm:pt>
    <dgm:pt modelId="{5537C69D-8556-46DC-ADBB-72A76D0BF69E}" type="parTrans" cxnId="{1888F3B6-3C19-49B6-8729-6B54CA77A638}">
      <dgm:prSet/>
      <dgm:spPr/>
      <dgm:t>
        <a:bodyPr/>
        <a:lstStyle/>
        <a:p>
          <a:endParaRPr lang="en-US"/>
        </a:p>
      </dgm:t>
    </dgm:pt>
    <dgm:pt modelId="{1A0913E5-9EFD-4A8F-AA00-9E90F75DE90C}" type="sibTrans" cxnId="{1888F3B6-3C19-49B6-8729-6B54CA77A638}">
      <dgm:prSet/>
      <dgm:spPr/>
      <dgm:t>
        <a:bodyPr/>
        <a:lstStyle/>
        <a:p>
          <a:endParaRPr lang="en-US"/>
        </a:p>
      </dgm:t>
    </dgm:pt>
    <dgm:pt modelId="{D80C1D2D-D364-4F9D-829B-7326101E9A1F}">
      <dgm:prSet/>
      <dgm:spPr/>
      <dgm:t>
        <a:bodyPr/>
        <a:lstStyle/>
        <a:p>
          <a:r>
            <a:rPr lang="en-US" b="1" i="0" dirty="0"/>
            <a:t>Account information: </a:t>
          </a:r>
          <a:r>
            <a:rPr lang="en-US" b="0" i="0" dirty="0"/>
            <a:t> </a:t>
          </a:r>
        </a:p>
        <a:p>
          <a:r>
            <a:rPr lang="en-US" b="0" i="0" dirty="0"/>
            <a:t>how long they’ve been a customer, contract, payment method, paperless billing, monthly charges, and total charges</a:t>
          </a:r>
          <a:endParaRPr lang="en-US" dirty="0"/>
        </a:p>
      </dgm:t>
    </dgm:pt>
    <dgm:pt modelId="{BB61C50B-7A48-432E-896B-0AF9FC7EA3BA}" type="parTrans" cxnId="{1DCBDB33-51E2-4F11-98AD-40C94D299822}">
      <dgm:prSet/>
      <dgm:spPr/>
      <dgm:t>
        <a:bodyPr/>
        <a:lstStyle/>
        <a:p>
          <a:endParaRPr lang="en-US"/>
        </a:p>
      </dgm:t>
    </dgm:pt>
    <dgm:pt modelId="{A070DB99-2850-4EBC-AB7A-00412D357381}" type="sibTrans" cxnId="{1DCBDB33-51E2-4F11-98AD-40C94D299822}">
      <dgm:prSet/>
      <dgm:spPr/>
      <dgm:t>
        <a:bodyPr/>
        <a:lstStyle/>
        <a:p>
          <a:endParaRPr lang="en-US"/>
        </a:p>
      </dgm:t>
    </dgm:pt>
    <dgm:pt modelId="{1CC7CA1A-0BCF-40F2-94A3-8B5CF1C75984}">
      <dgm:prSet/>
      <dgm:spPr/>
      <dgm:t>
        <a:bodyPr/>
        <a:lstStyle/>
        <a:p>
          <a:r>
            <a:rPr lang="en-US" b="1" i="0" dirty="0"/>
            <a:t>Services opted by customer: </a:t>
          </a:r>
          <a:r>
            <a:rPr lang="en-US" b="0" i="0" dirty="0"/>
            <a:t> phone, multiple lines, internet, online security, online backup, device protection, tech support, and streaming TV and movies</a:t>
          </a:r>
          <a:endParaRPr lang="en-US" dirty="0"/>
        </a:p>
      </dgm:t>
    </dgm:pt>
    <dgm:pt modelId="{E215C11F-E4FD-41F9-AFBD-3C6C0D41ED5C}" type="parTrans" cxnId="{DFAF0B46-72D4-4164-BCE6-D01054D0D5FA}">
      <dgm:prSet/>
      <dgm:spPr/>
      <dgm:t>
        <a:bodyPr/>
        <a:lstStyle/>
        <a:p>
          <a:endParaRPr lang="en-US"/>
        </a:p>
      </dgm:t>
    </dgm:pt>
    <dgm:pt modelId="{722EBA05-7E01-4C7B-B6A8-515CFEAA345C}" type="sibTrans" cxnId="{DFAF0B46-72D4-4164-BCE6-D01054D0D5FA}">
      <dgm:prSet/>
      <dgm:spPr/>
      <dgm:t>
        <a:bodyPr/>
        <a:lstStyle/>
        <a:p>
          <a:endParaRPr lang="en-US"/>
        </a:p>
      </dgm:t>
    </dgm:pt>
    <dgm:pt modelId="{58B2421A-864A-4521-8E64-79C7797304E4}" type="pres">
      <dgm:prSet presAssocID="{CE1AB191-1692-4555-A96F-8FB134F7F084}" presName="diagram" presStyleCnt="0">
        <dgm:presLayoutVars>
          <dgm:dir/>
          <dgm:resizeHandles val="exact"/>
        </dgm:presLayoutVars>
      </dgm:prSet>
      <dgm:spPr/>
    </dgm:pt>
    <dgm:pt modelId="{2D26231C-A1B6-46C4-8FDA-82BBFCB91BFE}" type="pres">
      <dgm:prSet presAssocID="{00E0125B-E53C-40A6-84E5-4E0DF3324E22}" presName="node" presStyleLbl="node1" presStyleIdx="0" presStyleCnt="4">
        <dgm:presLayoutVars>
          <dgm:bulletEnabled val="1"/>
        </dgm:presLayoutVars>
      </dgm:prSet>
      <dgm:spPr/>
    </dgm:pt>
    <dgm:pt modelId="{CABA5AA7-7AE6-4F9C-A10D-21C2796B628B}" type="pres">
      <dgm:prSet presAssocID="{FF3CA723-F4BF-4671-9B73-A3CA71EF16AE}" presName="sibTrans" presStyleCnt="0"/>
      <dgm:spPr/>
    </dgm:pt>
    <dgm:pt modelId="{8ACACB61-FF14-4F09-A0F3-918D4E727A7D}" type="pres">
      <dgm:prSet presAssocID="{FBF810E7-AA3B-4024-A389-53AA8206915F}" presName="node" presStyleLbl="node1" presStyleIdx="1" presStyleCnt="4">
        <dgm:presLayoutVars>
          <dgm:bulletEnabled val="1"/>
        </dgm:presLayoutVars>
      </dgm:prSet>
      <dgm:spPr/>
    </dgm:pt>
    <dgm:pt modelId="{2A40C848-CA9F-4231-B378-437D69B9DA6C}" type="pres">
      <dgm:prSet presAssocID="{1A0913E5-9EFD-4A8F-AA00-9E90F75DE90C}" presName="sibTrans" presStyleCnt="0"/>
      <dgm:spPr/>
    </dgm:pt>
    <dgm:pt modelId="{70074EF0-B288-45DD-846C-67D1C586D838}" type="pres">
      <dgm:prSet presAssocID="{D80C1D2D-D364-4F9D-829B-7326101E9A1F}" presName="node" presStyleLbl="node1" presStyleIdx="2" presStyleCnt="4">
        <dgm:presLayoutVars>
          <dgm:bulletEnabled val="1"/>
        </dgm:presLayoutVars>
      </dgm:prSet>
      <dgm:spPr/>
    </dgm:pt>
    <dgm:pt modelId="{CF312EC7-D0FD-47CF-9BD1-29B650BE2118}" type="pres">
      <dgm:prSet presAssocID="{A070DB99-2850-4EBC-AB7A-00412D357381}" presName="sibTrans" presStyleCnt="0"/>
      <dgm:spPr/>
    </dgm:pt>
    <dgm:pt modelId="{B571FB76-8271-40C2-909F-34E5EF909E83}" type="pres">
      <dgm:prSet presAssocID="{1CC7CA1A-0BCF-40F2-94A3-8B5CF1C75984}" presName="node" presStyleLbl="node1" presStyleIdx="3" presStyleCnt="4">
        <dgm:presLayoutVars>
          <dgm:bulletEnabled val="1"/>
        </dgm:presLayoutVars>
      </dgm:prSet>
      <dgm:spPr/>
    </dgm:pt>
  </dgm:ptLst>
  <dgm:cxnLst>
    <dgm:cxn modelId="{384F1600-58A2-4A87-8314-4E7BF5BACF17}" type="presOf" srcId="{FBF810E7-AA3B-4024-A389-53AA8206915F}" destId="{8ACACB61-FF14-4F09-A0F3-918D4E727A7D}" srcOrd="0" destOrd="0" presId="urn:microsoft.com/office/officeart/2005/8/layout/default"/>
    <dgm:cxn modelId="{D0547A1F-EB27-458D-AEE6-5BA019EDA626}" type="presOf" srcId="{00E0125B-E53C-40A6-84E5-4E0DF3324E22}" destId="{2D26231C-A1B6-46C4-8FDA-82BBFCB91BFE}" srcOrd="0" destOrd="0" presId="urn:microsoft.com/office/officeart/2005/8/layout/default"/>
    <dgm:cxn modelId="{23A3132E-F4A7-49FB-B91D-2A073C342D05}" type="presOf" srcId="{D80C1D2D-D364-4F9D-829B-7326101E9A1F}" destId="{70074EF0-B288-45DD-846C-67D1C586D838}" srcOrd="0" destOrd="0" presId="urn:microsoft.com/office/officeart/2005/8/layout/default"/>
    <dgm:cxn modelId="{1DCBDB33-51E2-4F11-98AD-40C94D299822}" srcId="{CE1AB191-1692-4555-A96F-8FB134F7F084}" destId="{D80C1D2D-D364-4F9D-829B-7326101E9A1F}" srcOrd="2" destOrd="0" parTransId="{BB61C50B-7A48-432E-896B-0AF9FC7EA3BA}" sibTransId="{A070DB99-2850-4EBC-AB7A-00412D357381}"/>
    <dgm:cxn modelId="{B6736C61-3EED-4316-9FD6-FA916D5194A6}" type="presOf" srcId="{CE1AB191-1692-4555-A96F-8FB134F7F084}" destId="{58B2421A-864A-4521-8E64-79C7797304E4}" srcOrd="0" destOrd="0" presId="urn:microsoft.com/office/officeart/2005/8/layout/default"/>
    <dgm:cxn modelId="{DFAF0B46-72D4-4164-BCE6-D01054D0D5FA}" srcId="{CE1AB191-1692-4555-A96F-8FB134F7F084}" destId="{1CC7CA1A-0BCF-40F2-94A3-8B5CF1C75984}" srcOrd="3" destOrd="0" parTransId="{E215C11F-E4FD-41F9-AFBD-3C6C0D41ED5C}" sibTransId="{722EBA05-7E01-4C7B-B6A8-515CFEAA345C}"/>
    <dgm:cxn modelId="{3D2E3F6C-9890-42D0-811B-6F3C4FCE8657}" srcId="{CE1AB191-1692-4555-A96F-8FB134F7F084}" destId="{00E0125B-E53C-40A6-84E5-4E0DF3324E22}" srcOrd="0" destOrd="0" parTransId="{68E2DAAF-578C-4382-94CF-42B912B99E04}" sibTransId="{FF3CA723-F4BF-4671-9B73-A3CA71EF16AE}"/>
    <dgm:cxn modelId="{6489C052-74AE-49F5-9251-D12F3013E0A7}" type="presOf" srcId="{1CC7CA1A-0BCF-40F2-94A3-8B5CF1C75984}" destId="{B571FB76-8271-40C2-909F-34E5EF909E83}" srcOrd="0" destOrd="0" presId="urn:microsoft.com/office/officeart/2005/8/layout/default"/>
    <dgm:cxn modelId="{1888F3B6-3C19-49B6-8729-6B54CA77A638}" srcId="{CE1AB191-1692-4555-A96F-8FB134F7F084}" destId="{FBF810E7-AA3B-4024-A389-53AA8206915F}" srcOrd="1" destOrd="0" parTransId="{5537C69D-8556-46DC-ADBB-72A76D0BF69E}" sibTransId="{1A0913E5-9EFD-4A8F-AA00-9E90F75DE90C}"/>
    <dgm:cxn modelId="{59EEF2EF-FFD4-4478-B16B-11ECC8432E91}" type="presParOf" srcId="{58B2421A-864A-4521-8E64-79C7797304E4}" destId="{2D26231C-A1B6-46C4-8FDA-82BBFCB91BFE}" srcOrd="0" destOrd="0" presId="urn:microsoft.com/office/officeart/2005/8/layout/default"/>
    <dgm:cxn modelId="{9DB01871-1522-4E3A-A6EB-438752E6D22F}" type="presParOf" srcId="{58B2421A-864A-4521-8E64-79C7797304E4}" destId="{CABA5AA7-7AE6-4F9C-A10D-21C2796B628B}" srcOrd="1" destOrd="0" presId="urn:microsoft.com/office/officeart/2005/8/layout/default"/>
    <dgm:cxn modelId="{C4546F7B-4634-4729-AA65-52AE87240071}" type="presParOf" srcId="{58B2421A-864A-4521-8E64-79C7797304E4}" destId="{8ACACB61-FF14-4F09-A0F3-918D4E727A7D}" srcOrd="2" destOrd="0" presId="urn:microsoft.com/office/officeart/2005/8/layout/default"/>
    <dgm:cxn modelId="{8C7C40EC-31AF-401F-9B2D-20B94D191050}" type="presParOf" srcId="{58B2421A-864A-4521-8E64-79C7797304E4}" destId="{2A40C848-CA9F-4231-B378-437D69B9DA6C}" srcOrd="3" destOrd="0" presId="urn:microsoft.com/office/officeart/2005/8/layout/default"/>
    <dgm:cxn modelId="{D1BD393F-3D7E-47D0-BAB9-EEB02B3BBBE1}" type="presParOf" srcId="{58B2421A-864A-4521-8E64-79C7797304E4}" destId="{70074EF0-B288-45DD-846C-67D1C586D838}" srcOrd="4" destOrd="0" presId="urn:microsoft.com/office/officeart/2005/8/layout/default"/>
    <dgm:cxn modelId="{D796E010-87AF-4717-AE33-87C028CD3E31}" type="presParOf" srcId="{58B2421A-864A-4521-8E64-79C7797304E4}" destId="{CF312EC7-D0FD-47CF-9BD1-29B650BE2118}" srcOrd="5" destOrd="0" presId="urn:microsoft.com/office/officeart/2005/8/layout/default"/>
    <dgm:cxn modelId="{C40E650E-F4FE-486E-93BD-AAB7DA78846F}" type="presParOf" srcId="{58B2421A-864A-4521-8E64-79C7797304E4}" destId="{B571FB76-8271-40C2-909F-34E5EF909E8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56E5E-8247-48DC-B1A8-E63F60D32CF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DC19C610-9CFD-445D-BE65-DA178AC353C6}">
      <dgm:prSet/>
      <dgm:spPr/>
      <dgm:t>
        <a:bodyPr/>
        <a:lstStyle/>
        <a:p>
          <a:r>
            <a:rPr lang="en-IN"/>
            <a:t>Upsampling (SMOTE)</a:t>
          </a:r>
          <a:endParaRPr lang="en-US"/>
        </a:p>
      </dgm:t>
    </dgm:pt>
    <dgm:pt modelId="{A5EF426E-5E05-4B44-9C04-89DB55383053}" type="parTrans" cxnId="{8BCAF106-0AFA-4238-A6B6-1A21D0574216}">
      <dgm:prSet/>
      <dgm:spPr/>
      <dgm:t>
        <a:bodyPr/>
        <a:lstStyle/>
        <a:p>
          <a:endParaRPr lang="en-US"/>
        </a:p>
      </dgm:t>
    </dgm:pt>
    <dgm:pt modelId="{1C762D2E-34BD-4501-862A-97DD698455D6}" type="sibTrans" cxnId="{8BCAF106-0AFA-4238-A6B6-1A21D0574216}">
      <dgm:prSet/>
      <dgm:spPr/>
      <dgm:t>
        <a:bodyPr/>
        <a:lstStyle/>
        <a:p>
          <a:endParaRPr lang="en-US"/>
        </a:p>
      </dgm:t>
    </dgm:pt>
    <dgm:pt modelId="{FEA3695E-3B52-45CB-B03D-B0518D2E9ED2}">
      <dgm:prSet/>
      <dgm:spPr/>
      <dgm:t>
        <a:bodyPr/>
        <a:lstStyle/>
        <a:p>
          <a:r>
            <a:rPr lang="en-IN" dirty="0"/>
            <a:t>Best Features selection (k - Best)</a:t>
          </a:r>
          <a:endParaRPr lang="en-US" dirty="0"/>
        </a:p>
      </dgm:t>
    </dgm:pt>
    <dgm:pt modelId="{54DA5B3D-823F-4F1D-9BB6-C219623DC76B}" type="parTrans" cxnId="{C0AF8E86-0573-4399-8D0C-D95DD36FBA94}">
      <dgm:prSet/>
      <dgm:spPr/>
      <dgm:t>
        <a:bodyPr/>
        <a:lstStyle/>
        <a:p>
          <a:endParaRPr lang="en-US"/>
        </a:p>
      </dgm:t>
    </dgm:pt>
    <dgm:pt modelId="{42466A9E-712B-493A-9EA7-8D90DBC21576}" type="sibTrans" cxnId="{C0AF8E86-0573-4399-8D0C-D95DD36FBA94}">
      <dgm:prSet/>
      <dgm:spPr/>
      <dgm:t>
        <a:bodyPr/>
        <a:lstStyle/>
        <a:p>
          <a:endParaRPr lang="en-US"/>
        </a:p>
      </dgm:t>
    </dgm:pt>
    <dgm:pt modelId="{FBC0038C-C129-47A3-BAC0-400B681C42E9}">
      <dgm:prSet/>
      <dgm:spPr/>
      <dgm:t>
        <a:bodyPr/>
        <a:lstStyle/>
        <a:p>
          <a:r>
            <a:rPr lang="en-IN" dirty="0"/>
            <a:t>Youden’s Index calculation</a:t>
          </a:r>
          <a:endParaRPr lang="en-US" dirty="0"/>
        </a:p>
      </dgm:t>
    </dgm:pt>
    <dgm:pt modelId="{15729544-0D71-47C4-9E52-5F8B354A0401}" type="parTrans" cxnId="{46B369C0-DFE1-4501-BA1C-73181DFDF234}">
      <dgm:prSet/>
      <dgm:spPr/>
      <dgm:t>
        <a:bodyPr/>
        <a:lstStyle/>
        <a:p>
          <a:endParaRPr lang="en-US"/>
        </a:p>
      </dgm:t>
    </dgm:pt>
    <dgm:pt modelId="{C41EA20F-37B7-4029-AE78-1EB941A30A6C}" type="sibTrans" cxnId="{46B369C0-DFE1-4501-BA1C-73181DFDF234}">
      <dgm:prSet/>
      <dgm:spPr/>
      <dgm:t>
        <a:bodyPr/>
        <a:lstStyle/>
        <a:p>
          <a:endParaRPr lang="en-US"/>
        </a:p>
      </dgm:t>
    </dgm:pt>
    <dgm:pt modelId="{9C92D178-11A6-49B4-8282-506F03110850}">
      <dgm:prSet/>
      <dgm:spPr/>
      <dgm:t>
        <a:bodyPr/>
        <a:lstStyle/>
        <a:p>
          <a:r>
            <a:rPr lang="en-IN" dirty="0"/>
            <a:t>Hyper Parameter Tuning (grid search cv)</a:t>
          </a:r>
          <a:endParaRPr lang="en-US" dirty="0"/>
        </a:p>
      </dgm:t>
    </dgm:pt>
    <dgm:pt modelId="{51F8CF81-E976-4B67-869F-0BE5D844D82B}" type="parTrans" cxnId="{79F6DF8E-E187-4198-A34D-A849C2A2B2D5}">
      <dgm:prSet/>
      <dgm:spPr/>
      <dgm:t>
        <a:bodyPr/>
        <a:lstStyle/>
        <a:p>
          <a:endParaRPr lang="en-US"/>
        </a:p>
      </dgm:t>
    </dgm:pt>
    <dgm:pt modelId="{389D30E2-78AE-4DDF-8CD4-FE40B44D1BD3}" type="sibTrans" cxnId="{79F6DF8E-E187-4198-A34D-A849C2A2B2D5}">
      <dgm:prSet/>
      <dgm:spPr/>
      <dgm:t>
        <a:bodyPr/>
        <a:lstStyle/>
        <a:p>
          <a:endParaRPr lang="en-US"/>
        </a:p>
      </dgm:t>
    </dgm:pt>
    <dgm:pt modelId="{7C096F55-1BE0-4DF0-A082-E5BCCC2F72DF}" type="pres">
      <dgm:prSet presAssocID="{37956E5E-8247-48DC-B1A8-E63F60D32CF5}" presName="outerComposite" presStyleCnt="0">
        <dgm:presLayoutVars>
          <dgm:chMax val="5"/>
          <dgm:dir/>
          <dgm:resizeHandles val="exact"/>
        </dgm:presLayoutVars>
      </dgm:prSet>
      <dgm:spPr/>
    </dgm:pt>
    <dgm:pt modelId="{BBFFF0F2-2193-4CA2-9B57-7C26971B72C6}" type="pres">
      <dgm:prSet presAssocID="{37956E5E-8247-48DC-B1A8-E63F60D32CF5}" presName="dummyMaxCanvas" presStyleCnt="0">
        <dgm:presLayoutVars/>
      </dgm:prSet>
      <dgm:spPr/>
    </dgm:pt>
    <dgm:pt modelId="{CFA7A3FB-4A2F-4000-AD6A-781E867A24BD}" type="pres">
      <dgm:prSet presAssocID="{37956E5E-8247-48DC-B1A8-E63F60D32CF5}" presName="FourNodes_1" presStyleLbl="node1" presStyleIdx="0" presStyleCnt="4">
        <dgm:presLayoutVars>
          <dgm:bulletEnabled val="1"/>
        </dgm:presLayoutVars>
      </dgm:prSet>
      <dgm:spPr/>
    </dgm:pt>
    <dgm:pt modelId="{193354FF-AABD-43C0-939A-4D1767370897}" type="pres">
      <dgm:prSet presAssocID="{37956E5E-8247-48DC-B1A8-E63F60D32CF5}" presName="FourNodes_2" presStyleLbl="node1" presStyleIdx="1" presStyleCnt="4">
        <dgm:presLayoutVars>
          <dgm:bulletEnabled val="1"/>
        </dgm:presLayoutVars>
      </dgm:prSet>
      <dgm:spPr/>
    </dgm:pt>
    <dgm:pt modelId="{9DC5377F-5BBA-4F00-80E2-07F6A1D17B22}" type="pres">
      <dgm:prSet presAssocID="{37956E5E-8247-48DC-B1A8-E63F60D32CF5}" presName="FourNodes_3" presStyleLbl="node1" presStyleIdx="2" presStyleCnt="4">
        <dgm:presLayoutVars>
          <dgm:bulletEnabled val="1"/>
        </dgm:presLayoutVars>
      </dgm:prSet>
      <dgm:spPr/>
    </dgm:pt>
    <dgm:pt modelId="{E9E0B4EB-91D3-454B-8AC3-D20627526C25}" type="pres">
      <dgm:prSet presAssocID="{37956E5E-8247-48DC-B1A8-E63F60D32CF5}" presName="FourNodes_4" presStyleLbl="node1" presStyleIdx="3" presStyleCnt="4">
        <dgm:presLayoutVars>
          <dgm:bulletEnabled val="1"/>
        </dgm:presLayoutVars>
      </dgm:prSet>
      <dgm:spPr/>
    </dgm:pt>
    <dgm:pt modelId="{BDC3CAD2-F7B6-42CF-AAB3-67FC9701E675}" type="pres">
      <dgm:prSet presAssocID="{37956E5E-8247-48DC-B1A8-E63F60D32CF5}" presName="FourConn_1-2" presStyleLbl="fgAccFollowNode1" presStyleIdx="0" presStyleCnt="3">
        <dgm:presLayoutVars>
          <dgm:bulletEnabled val="1"/>
        </dgm:presLayoutVars>
      </dgm:prSet>
      <dgm:spPr/>
    </dgm:pt>
    <dgm:pt modelId="{011F89C2-F823-4813-B19F-E02BCAB8293F}" type="pres">
      <dgm:prSet presAssocID="{37956E5E-8247-48DC-B1A8-E63F60D32CF5}" presName="FourConn_2-3" presStyleLbl="fgAccFollowNode1" presStyleIdx="1" presStyleCnt="3">
        <dgm:presLayoutVars>
          <dgm:bulletEnabled val="1"/>
        </dgm:presLayoutVars>
      </dgm:prSet>
      <dgm:spPr/>
    </dgm:pt>
    <dgm:pt modelId="{F439273C-A512-4F74-9EC6-7D35DFC7DB4B}" type="pres">
      <dgm:prSet presAssocID="{37956E5E-8247-48DC-B1A8-E63F60D32CF5}" presName="FourConn_3-4" presStyleLbl="fgAccFollowNode1" presStyleIdx="2" presStyleCnt="3">
        <dgm:presLayoutVars>
          <dgm:bulletEnabled val="1"/>
        </dgm:presLayoutVars>
      </dgm:prSet>
      <dgm:spPr/>
    </dgm:pt>
    <dgm:pt modelId="{C8BF9FA3-38CD-447B-ACF0-07092B92DDFD}" type="pres">
      <dgm:prSet presAssocID="{37956E5E-8247-48DC-B1A8-E63F60D32CF5}" presName="FourNodes_1_text" presStyleLbl="node1" presStyleIdx="3" presStyleCnt="4">
        <dgm:presLayoutVars>
          <dgm:bulletEnabled val="1"/>
        </dgm:presLayoutVars>
      </dgm:prSet>
      <dgm:spPr/>
    </dgm:pt>
    <dgm:pt modelId="{D7B99FE7-40BD-422B-9A79-D3184F5B6E89}" type="pres">
      <dgm:prSet presAssocID="{37956E5E-8247-48DC-B1A8-E63F60D32CF5}" presName="FourNodes_2_text" presStyleLbl="node1" presStyleIdx="3" presStyleCnt="4">
        <dgm:presLayoutVars>
          <dgm:bulletEnabled val="1"/>
        </dgm:presLayoutVars>
      </dgm:prSet>
      <dgm:spPr/>
    </dgm:pt>
    <dgm:pt modelId="{C64D0779-812D-4FF9-AB8A-39E9FD3113F4}" type="pres">
      <dgm:prSet presAssocID="{37956E5E-8247-48DC-B1A8-E63F60D32CF5}" presName="FourNodes_3_text" presStyleLbl="node1" presStyleIdx="3" presStyleCnt="4">
        <dgm:presLayoutVars>
          <dgm:bulletEnabled val="1"/>
        </dgm:presLayoutVars>
      </dgm:prSet>
      <dgm:spPr/>
    </dgm:pt>
    <dgm:pt modelId="{FE4E23B2-42AF-4D58-90D5-0F11563AFCF4}" type="pres">
      <dgm:prSet presAssocID="{37956E5E-8247-48DC-B1A8-E63F60D32CF5}" presName="FourNodes_4_text" presStyleLbl="node1" presStyleIdx="3" presStyleCnt="4">
        <dgm:presLayoutVars>
          <dgm:bulletEnabled val="1"/>
        </dgm:presLayoutVars>
      </dgm:prSet>
      <dgm:spPr/>
    </dgm:pt>
  </dgm:ptLst>
  <dgm:cxnLst>
    <dgm:cxn modelId="{8BCAF106-0AFA-4238-A6B6-1A21D0574216}" srcId="{37956E5E-8247-48DC-B1A8-E63F60D32CF5}" destId="{DC19C610-9CFD-445D-BE65-DA178AC353C6}" srcOrd="0" destOrd="0" parTransId="{A5EF426E-5E05-4B44-9C04-89DB55383053}" sibTransId="{1C762D2E-34BD-4501-862A-97DD698455D6}"/>
    <dgm:cxn modelId="{16F92911-09F8-4A53-8DA2-38BBDF18544A}" type="presOf" srcId="{9C92D178-11A6-49B4-8282-506F03110850}" destId="{E9E0B4EB-91D3-454B-8AC3-D20627526C25}" srcOrd="0" destOrd="0" presId="urn:microsoft.com/office/officeart/2005/8/layout/vProcess5"/>
    <dgm:cxn modelId="{F6FD2839-1AAA-47D5-B5F7-CF94832AF29A}" type="presOf" srcId="{9C92D178-11A6-49B4-8282-506F03110850}" destId="{FE4E23B2-42AF-4D58-90D5-0F11563AFCF4}" srcOrd="1" destOrd="0" presId="urn:microsoft.com/office/officeart/2005/8/layout/vProcess5"/>
    <dgm:cxn modelId="{E7675C76-3ED2-4C9A-BAE1-B0FD83129E03}" type="presOf" srcId="{1C762D2E-34BD-4501-862A-97DD698455D6}" destId="{BDC3CAD2-F7B6-42CF-AAB3-67FC9701E675}" srcOrd="0" destOrd="0" presId="urn:microsoft.com/office/officeart/2005/8/layout/vProcess5"/>
    <dgm:cxn modelId="{F2490058-5530-4C48-B779-8ADF0F06D41E}" type="presOf" srcId="{C41EA20F-37B7-4029-AE78-1EB941A30A6C}" destId="{F439273C-A512-4F74-9EC6-7D35DFC7DB4B}" srcOrd="0" destOrd="0" presId="urn:microsoft.com/office/officeart/2005/8/layout/vProcess5"/>
    <dgm:cxn modelId="{C0AF8E86-0573-4399-8D0C-D95DD36FBA94}" srcId="{37956E5E-8247-48DC-B1A8-E63F60D32CF5}" destId="{FEA3695E-3B52-45CB-B03D-B0518D2E9ED2}" srcOrd="1" destOrd="0" parTransId="{54DA5B3D-823F-4F1D-9BB6-C219623DC76B}" sibTransId="{42466A9E-712B-493A-9EA7-8D90DBC21576}"/>
    <dgm:cxn modelId="{79F6DF8E-E187-4198-A34D-A849C2A2B2D5}" srcId="{37956E5E-8247-48DC-B1A8-E63F60D32CF5}" destId="{9C92D178-11A6-49B4-8282-506F03110850}" srcOrd="3" destOrd="0" parTransId="{51F8CF81-E976-4B67-869F-0BE5D844D82B}" sibTransId="{389D30E2-78AE-4DDF-8CD4-FE40B44D1BD3}"/>
    <dgm:cxn modelId="{67D7BBA6-C258-46A8-8F1B-FA3A952835D5}" type="presOf" srcId="{DC19C610-9CFD-445D-BE65-DA178AC353C6}" destId="{CFA7A3FB-4A2F-4000-AD6A-781E867A24BD}" srcOrd="0" destOrd="0" presId="urn:microsoft.com/office/officeart/2005/8/layout/vProcess5"/>
    <dgm:cxn modelId="{5F08CFAD-5D25-4F26-A32C-A3A64B856059}" type="presOf" srcId="{DC19C610-9CFD-445D-BE65-DA178AC353C6}" destId="{C8BF9FA3-38CD-447B-ACF0-07092B92DDFD}" srcOrd="1" destOrd="0" presId="urn:microsoft.com/office/officeart/2005/8/layout/vProcess5"/>
    <dgm:cxn modelId="{DA0F8AB3-630F-4C68-993E-B097DE6CABEC}" type="presOf" srcId="{37956E5E-8247-48DC-B1A8-E63F60D32CF5}" destId="{7C096F55-1BE0-4DF0-A082-E5BCCC2F72DF}" srcOrd="0" destOrd="0" presId="urn:microsoft.com/office/officeart/2005/8/layout/vProcess5"/>
    <dgm:cxn modelId="{46B369C0-DFE1-4501-BA1C-73181DFDF234}" srcId="{37956E5E-8247-48DC-B1A8-E63F60D32CF5}" destId="{FBC0038C-C129-47A3-BAC0-400B681C42E9}" srcOrd="2" destOrd="0" parTransId="{15729544-0D71-47C4-9E52-5F8B354A0401}" sibTransId="{C41EA20F-37B7-4029-AE78-1EB941A30A6C}"/>
    <dgm:cxn modelId="{DEF129CC-505E-4384-BF42-7ED582D2C317}" type="presOf" srcId="{FEA3695E-3B52-45CB-B03D-B0518D2E9ED2}" destId="{D7B99FE7-40BD-422B-9A79-D3184F5B6E89}" srcOrd="1" destOrd="0" presId="urn:microsoft.com/office/officeart/2005/8/layout/vProcess5"/>
    <dgm:cxn modelId="{6C30DFDD-57EF-45FB-AF0D-7806B749EF75}" type="presOf" srcId="{FBC0038C-C129-47A3-BAC0-400B681C42E9}" destId="{C64D0779-812D-4FF9-AB8A-39E9FD3113F4}" srcOrd="1" destOrd="0" presId="urn:microsoft.com/office/officeart/2005/8/layout/vProcess5"/>
    <dgm:cxn modelId="{5FD1DDE2-09F9-45EC-BCF7-E2A71EA02871}" type="presOf" srcId="{FBC0038C-C129-47A3-BAC0-400B681C42E9}" destId="{9DC5377F-5BBA-4F00-80E2-07F6A1D17B22}" srcOrd="0" destOrd="0" presId="urn:microsoft.com/office/officeart/2005/8/layout/vProcess5"/>
    <dgm:cxn modelId="{8561ECEB-6CA1-4A21-B4DB-9344EBA43E98}" type="presOf" srcId="{FEA3695E-3B52-45CB-B03D-B0518D2E9ED2}" destId="{193354FF-AABD-43C0-939A-4D1767370897}" srcOrd="0" destOrd="0" presId="urn:microsoft.com/office/officeart/2005/8/layout/vProcess5"/>
    <dgm:cxn modelId="{F0011AEF-7843-4A5A-8D2D-BE045A6C21BA}" type="presOf" srcId="{42466A9E-712B-493A-9EA7-8D90DBC21576}" destId="{011F89C2-F823-4813-B19F-E02BCAB8293F}" srcOrd="0" destOrd="0" presId="urn:microsoft.com/office/officeart/2005/8/layout/vProcess5"/>
    <dgm:cxn modelId="{74383F40-F2FF-45E2-A93E-EA57B0BD970B}" type="presParOf" srcId="{7C096F55-1BE0-4DF0-A082-E5BCCC2F72DF}" destId="{BBFFF0F2-2193-4CA2-9B57-7C26971B72C6}" srcOrd="0" destOrd="0" presId="urn:microsoft.com/office/officeart/2005/8/layout/vProcess5"/>
    <dgm:cxn modelId="{242AFC22-124B-407F-8BCE-419AC7E3FD0D}" type="presParOf" srcId="{7C096F55-1BE0-4DF0-A082-E5BCCC2F72DF}" destId="{CFA7A3FB-4A2F-4000-AD6A-781E867A24BD}" srcOrd="1" destOrd="0" presId="urn:microsoft.com/office/officeart/2005/8/layout/vProcess5"/>
    <dgm:cxn modelId="{FEF38A3B-D538-4457-8F67-24C3020A6780}" type="presParOf" srcId="{7C096F55-1BE0-4DF0-A082-E5BCCC2F72DF}" destId="{193354FF-AABD-43C0-939A-4D1767370897}" srcOrd="2" destOrd="0" presId="urn:microsoft.com/office/officeart/2005/8/layout/vProcess5"/>
    <dgm:cxn modelId="{5AA561AB-0949-4667-9B15-6F74E5D3E190}" type="presParOf" srcId="{7C096F55-1BE0-4DF0-A082-E5BCCC2F72DF}" destId="{9DC5377F-5BBA-4F00-80E2-07F6A1D17B22}" srcOrd="3" destOrd="0" presId="urn:microsoft.com/office/officeart/2005/8/layout/vProcess5"/>
    <dgm:cxn modelId="{1A5B9D20-4F40-409D-9329-E7CE7EAC2A31}" type="presParOf" srcId="{7C096F55-1BE0-4DF0-A082-E5BCCC2F72DF}" destId="{E9E0B4EB-91D3-454B-8AC3-D20627526C25}" srcOrd="4" destOrd="0" presId="urn:microsoft.com/office/officeart/2005/8/layout/vProcess5"/>
    <dgm:cxn modelId="{429B0DDD-D704-47F2-96D1-DBCD28EBAD26}" type="presParOf" srcId="{7C096F55-1BE0-4DF0-A082-E5BCCC2F72DF}" destId="{BDC3CAD2-F7B6-42CF-AAB3-67FC9701E675}" srcOrd="5" destOrd="0" presId="urn:microsoft.com/office/officeart/2005/8/layout/vProcess5"/>
    <dgm:cxn modelId="{F6613060-C4B9-48F1-9BBD-B59D4CD6AB0E}" type="presParOf" srcId="{7C096F55-1BE0-4DF0-A082-E5BCCC2F72DF}" destId="{011F89C2-F823-4813-B19F-E02BCAB8293F}" srcOrd="6" destOrd="0" presId="urn:microsoft.com/office/officeart/2005/8/layout/vProcess5"/>
    <dgm:cxn modelId="{D20C3CE7-8807-463F-8417-CE08AA28D25E}" type="presParOf" srcId="{7C096F55-1BE0-4DF0-A082-E5BCCC2F72DF}" destId="{F439273C-A512-4F74-9EC6-7D35DFC7DB4B}" srcOrd="7" destOrd="0" presId="urn:microsoft.com/office/officeart/2005/8/layout/vProcess5"/>
    <dgm:cxn modelId="{405F8F0C-0790-4987-86A3-35592FE07620}" type="presParOf" srcId="{7C096F55-1BE0-4DF0-A082-E5BCCC2F72DF}" destId="{C8BF9FA3-38CD-447B-ACF0-07092B92DDFD}" srcOrd="8" destOrd="0" presId="urn:microsoft.com/office/officeart/2005/8/layout/vProcess5"/>
    <dgm:cxn modelId="{2B55B59F-7A66-4335-AC87-FBE401B14552}" type="presParOf" srcId="{7C096F55-1BE0-4DF0-A082-E5BCCC2F72DF}" destId="{D7B99FE7-40BD-422B-9A79-D3184F5B6E89}" srcOrd="9" destOrd="0" presId="urn:microsoft.com/office/officeart/2005/8/layout/vProcess5"/>
    <dgm:cxn modelId="{DC111B1B-2063-45B7-B537-3E297EF6FA6B}" type="presParOf" srcId="{7C096F55-1BE0-4DF0-A082-E5BCCC2F72DF}" destId="{C64D0779-812D-4FF9-AB8A-39E9FD3113F4}" srcOrd="10" destOrd="0" presId="urn:microsoft.com/office/officeart/2005/8/layout/vProcess5"/>
    <dgm:cxn modelId="{DBE50830-6F80-40E6-AF17-31EA41DFA519}" type="presParOf" srcId="{7C096F55-1BE0-4DF0-A082-E5BCCC2F72DF}" destId="{FE4E23B2-42AF-4D58-90D5-0F11563AFCF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E1D019-DEE3-4DCB-8A3F-D0034D9FD91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B97E598-BBCC-4FC4-958B-5D4607827C6B}">
      <dgm:prSet/>
      <dgm:spPr/>
      <dgm:t>
        <a:bodyPr/>
        <a:lstStyle/>
        <a:p>
          <a:r>
            <a:rPr lang="en-US"/>
            <a:t>Tenure</a:t>
          </a:r>
        </a:p>
      </dgm:t>
    </dgm:pt>
    <dgm:pt modelId="{C5FC850B-C7B9-458C-9D8B-108F1021788B}" type="parTrans" cxnId="{8B13E078-52C0-417A-A596-66D38E7C4F0F}">
      <dgm:prSet/>
      <dgm:spPr/>
      <dgm:t>
        <a:bodyPr/>
        <a:lstStyle/>
        <a:p>
          <a:endParaRPr lang="en-US"/>
        </a:p>
      </dgm:t>
    </dgm:pt>
    <dgm:pt modelId="{9816161E-3FAA-4C6B-A575-0BEFBBE57D68}" type="sibTrans" cxnId="{8B13E078-52C0-417A-A596-66D38E7C4F0F}">
      <dgm:prSet/>
      <dgm:spPr/>
      <dgm:t>
        <a:bodyPr/>
        <a:lstStyle/>
        <a:p>
          <a:endParaRPr lang="en-US"/>
        </a:p>
      </dgm:t>
    </dgm:pt>
    <dgm:pt modelId="{33FB106D-0304-4684-9BD0-43CE33C50ED3}">
      <dgm:prSet/>
      <dgm:spPr/>
      <dgm:t>
        <a:bodyPr/>
        <a:lstStyle/>
        <a:p>
          <a:r>
            <a:rPr lang="en-US"/>
            <a:t>Monthly Charges</a:t>
          </a:r>
        </a:p>
      </dgm:t>
    </dgm:pt>
    <dgm:pt modelId="{04A86009-21F3-4EA9-85DB-71D966810C36}" type="parTrans" cxnId="{999CCF4F-6BA9-4F52-9D5D-CC6EEB60A7DD}">
      <dgm:prSet/>
      <dgm:spPr/>
      <dgm:t>
        <a:bodyPr/>
        <a:lstStyle/>
        <a:p>
          <a:endParaRPr lang="en-US"/>
        </a:p>
      </dgm:t>
    </dgm:pt>
    <dgm:pt modelId="{096379C7-E18F-4B62-A68F-56A330137E2E}" type="sibTrans" cxnId="{999CCF4F-6BA9-4F52-9D5D-CC6EEB60A7DD}">
      <dgm:prSet/>
      <dgm:spPr/>
      <dgm:t>
        <a:bodyPr/>
        <a:lstStyle/>
        <a:p>
          <a:endParaRPr lang="en-US"/>
        </a:p>
      </dgm:t>
    </dgm:pt>
    <dgm:pt modelId="{9EE91056-E9A2-49F5-9F7A-8B066FBD1436}">
      <dgm:prSet/>
      <dgm:spPr/>
      <dgm:t>
        <a:bodyPr/>
        <a:lstStyle/>
        <a:p>
          <a:r>
            <a:rPr lang="en-US"/>
            <a:t>Total Charges</a:t>
          </a:r>
        </a:p>
      </dgm:t>
    </dgm:pt>
    <dgm:pt modelId="{EBA42043-25A8-465C-B685-5D4BCDE91BE9}" type="parTrans" cxnId="{104E5047-A5E8-4C28-875D-506A125B2858}">
      <dgm:prSet/>
      <dgm:spPr/>
      <dgm:t>
        <a:bodyPr/>
        <a:lstStyle/>
        <a:p>
          <a:endParaRPr lang="en-US"/>
        </a:p>
      </dgm:t>
    </dgm:pt>
    <dgm:pt modelId="{1C47F2BA-D3E7-4914-884D-2E736FB5A130}" type="sibTrans" cxnId="{104E5047-A5E8-4C28-875D-506A125B2858}">
      <dgm:prSet/>
      <dgm:spPr/>
      <dgm:t>
        <a:bodyPr/>
        <a:lstStyle/>
        <a:p>
          <a:endParaRPr lang="en-US"/>
        </a:p>
      </dgm:t>
    </dgm:pt>
    <dgm:pt modelId="{64ABB863-3FEB-4258-964F-BB66B4E8E6CF}">
      <dgm:prSet/>
      <dgm:spPr/>
      <dgm:t>
        <a:bodyPr/>
        <a:lstStyle/>
        <a:p>
          <a:r>
            <a:rPr lang="en-US"/>
            <a:t>Partner_Yes</a:t>
          </a:r>
        </a:p>
      </dgm:t>
    </dgm:pt>
    <dgm:pt modelId="{7FB0CCBC-01DB-44FC-9CB5-5C1FB38C5360}" type="parTrans" cxnId="{084D6AFE-B505-47A4-B37A-E3ED83C55262}">
      <dgm:prSet/>
      <dgm:spPr/>
      <dgm:t>
        <a:bodyPr/>
        <a:lstStyle/>
        <a:p>
          <a:endParaRPr lang="en-US"/>
        </a:p>
      </dgm:t>
    </dgm:pt>
    <dgm:pt modelId="{3CA4EFB4-0D95-4569-A4C8-C2639042B797}" type="sibTrans" cxnId="{084D6AFE-B505-47A4-B37A-E3ED83C55262}">
      <dgm:prSet/>
      <dgm:spPr/>
      <dgm:t>
        <a:bodyPr/>
        <a:lstStyle/>
        <a:p>
          <a:endParaRPr lang="en-US"/>
        </a:p>
      </dgm:t>
    </dgm:pt>
    <dgm:pt modelId="{175B062D-2D73-49C9-B4DF-BCE516437AE9}">
      <dgm:prSet/>
      <dgm:spPr/>
      <dgm:t>
        <a:bodyPr/>
        <a:lstStyle/>
        <a:p>
          <a:r>
            <a:rPr lang="en-US"/>
            <a:t>Dependents_Yes</a:t>
          </a:r>
        </a:p>
      </dgm:t>
    </dgm:pt>
    <dgm:pt modelId="{5E6EE12C-5288-4876-A506-95FAC5B249DA}" type="parTrans" cxnId="{8C4E39F2-CE30-475F-86B3-CAF9109F8992}">
      <dgm:prSet/>
      <dgm:spPr/>
      <dgm:t>
        <a:bodyPr/>
        <a:lstStyle/>
        <a:p>
          <a:endParaRPr lang="en-US"/>
        </a:p>
      </dgm:t>
    </dgm:pt>
    <dgm:pt modelId="{33D23FF8-DE6E-4744-A421-BB7DF6AE1C83}" type="sibTrans" cxnId="{8C4E39F2-CE30-475F-86B3-CAF9109F8992}">
      <dgm:prSet/>
      <dgm:spPr/>
      <dgm:t>
        <a:bodyPr/>
        <a:lstStyle/>
        <a:p>
          <a:endParaRPr lang="en-US"/>
        </a:p>
      </dgm:t>
    </dgm:pt>
    <dgm:pt modelId="{766FB97D-1566-420F-826F-420FB6D9FD13}">
      <dgm:prSet/>
      <dgm:spPr/>
      <dgm:t>
        <a:bodyPr/>
        <a:lstStyle/>
        <a:p>
          <a:r>
            <a:rPr lang="en-US"/>
            <a:t>Internet Service_Fiber optic</a:t>
          </a:r>
        </a:p>
      </dgm:t>
    </dgm:pt>
    <dgm:pt modelId="{0BDA667A-EB8D-422E-8C4C-B4E4C15D5C78}" type="parTrans" cxnId="{A455C34C-BDCF-435D-ACF1-1BEA32186A44}">
      <dgm:prSet/>
      <dgm:spPr/>
      <dgm:t>
        <a:bodyPr/>
        <a:lstStyle/>
        <a:p>
          <a:endParaRPr lang="en-US"/>
        </a:p>
      </dgm:t>
    </dgm:pt>
    <dgm:pt modelId="{28E81CAE-BBDF-4C7C-AF80-A2E99F8DC24B}" type="sibTrans" cxnId="{A455C34C-BDCF-435D-ACF1-1BEA32186A44}">
      <dgm:prSet/>
      <dgm:spPr/>
      <dgm:t>
        <a:bodyPr/>
        <a:lstStyle/>
        <a:p>
          <a:endParaRPr lang="en-US"/>
        </a:p>
      </dgm:t>
    </dgm:pt>
    <dgm:pt modelId="{571FE712-DA0D-430F-9D80-FADA9853E81C}">
      <dgm:prSet/>
      <dgm:spPr/>
      <dgm:t>
        <a:bodyPr/>
        <a:lstStyle/>
        <a:p>
          <a:r>
            <a:rPr lang="en-US"/>
            <a:t>Internet Service_No</a:t>
          </a:r>
        </a:p>
      </dgm:t>
    </dgm:pt>
    <dgm:pt modelId="{F1FB33C5-4ABD-4589-8E30-B10E58415102}" type="parTrans" cxnId="{A1D1735C-41B1-48DA-8268-F2FB111882B8}">
      <dgm:prSet/>
      <dgm:spPr/>
      <dgm:t>
        <a:bodyPr/>
        <a:lstStyle/>
        <a:p>
          <a:endParaRPr lang="en-US"/>
        </a:p>
      </dgm:t>
    </dgm:pt>
    <dgm:pt modelId="{F0CEFDBE-0A8E-4C5D-BAC8-9905A6820913}" type="sibTrans" cxnId="{A1D1735C-41B1-48DA-8268-F2FB111882B8}">
      <dgm:prSet/>
      <dgm:spPr/>
      <dgm:t>
        <a:bodyPr/>
        <a:lstStyle/>
        <a:p>
          <a:endParaRPr lang="en-US"/>
        </a:p>
      </dgm:t>
    </dgm:pt>
    <dgm:pt modelId="{796938C8-189B-4B80-A0AE-7356B457A7E2}">
      <dgm:prSet/>
      <dgm:spPr/>
      <dgm:t>
        <a:bodyPr/>
        <a:lstStyle/>
        <a:p>
          <a:r>
            <a:rPr lang="en-US"/>
            <a:t>Online Security_Yes</a:t>
          </a:r>
        </a:p>
      </dgm:t>
    </dgm:pt>
    <dgm:pt modelId="{055BC31E-9368-4892-AE21-E2A7D513D28D}" type="parTrans" cxnId="{A12D270C-7133-45D7-83EE-92F0BADF1F03}">
      <dgm:prSet/>
      <dgm:spPr/>
      <dgm:t>
        <a:bodyPr/>
        <a:lstStyle/>
        <a:p>
          <a:endParaRPr lang="en-US"/>
        </a:p>
      </dgm:t>
    </dgm:pt>
    <dgm:pt modelId="{4B5431F2-BF2D-4800-A261-705A1B25A389}" type="sibTrans" cxnId="{A12D270C-7133-45D7-83EE-92F0BADF1F03}">
      <dgm:prSet/>
      <dgm:spPr/>
      <dgm:t>
        <a:bodyPr/>
        <a:lstStyle/>
        <a:p>
          <a:endParaRPr lang="en-US"/>
        </a:p>
      </dgm:t>
    </dgm:pt>
    <dgm:pt modelId="{18FB8ECA-6A6F-4722-8EE3-91087809878B}">
      <dgm:prSet/>
      <dgm:spPr/>
      <dgm:t>
        <a:bodyPr/>
        <a:lstStyle/>
        <a:p>
          <a:r>
            <a:rPr lang="en-US"/>
            <a:t>TechSupport_Yes</a:t>
          </a:r>
        </a:p>
      </dgm:t>
    </dgm:pt>
    <dgm:pt modelId="{2892723B-A2B4-4E12-B44C-C1EA954A78CD}" type="parTrans" cxnId="{1B2CC834-7AEB-4E21-A1BD-BA3E14889537}">
      <dgm:prSet/>
      <dgm:spPr/>
      <dgm:t>
        <a:bodyPr/>
        <a:lstStyle/>
        <a:p>
          <a:endParaRPr lang="en-US"/>
        </a:p>
      </dgm:t>
    </dgm:pt>
    <dgm:pt modelId="{D9267C04-1B78-4965-811D-4E627587A098}" type="sibTrans" cxnId="{1B2CC834-7AEB-4E21-A1BD-BA3E14889537}">
      <dgm:prSet/>
      <dgm:spPr/>
      <dgm:t>
        <a:bodyPr/>
        <a:lstStyle/>
        <a:p>
          <a:endParaRPr lang="en-US"/>
        </a:p>
      </dgm:t>
    </dgm:pt>
    <dgm:pt modelId="{32AC9DD8-B21F-48C3-8A0E-CA6EDECCEC64}">
      <dgm:prSet/>
      <dgm:spPr/>
      <dgm:t>
        <a:bodyPr/>
        <a:lstStyle/>
        <a:p>
          <a:r>
            <a:rPr lang="en-US"/>
            <a:t>Contract_One Year</a:t>
          </a:r>
        </a:p>
      </dgm:t>
    </dgm:pt>
    <dgm:pt modelId="{5F9AEBBA-1FDD-49BA-9776-899C9C88867F}" type="parTrans" cxnId="{3E048F66-0E95-4838-9396-B17D11C8D055}">
      <dgm:prSet/>
      <dgm:spPr/>
      <dgm:t>
        <a:bodyPr/>
        <a:lstStyle/>
        <a:p>
          <a:endParaRPr lang="en-US"/>
        </a:p>
      </dgm:t>
    </dgm:pt>
    <dgm:pt modelId="{3E71A8FB-3C8A-4C3E-96C2-EC8E8E4C7FF7}" type="sibTrans" cxnId="{3E048F66-0E95-4838-9396-B17D11C8D055}">
      <dgm:prSet/>
      <dgm:spPr/>
      <dgm:t>
        <a:bodyPr/>
        <a:lstStyle/>
        <a:p>
          <a:endParaRPr lang="en-US"/>
        </a:p>
      </dgm:t>
    </dgm:pt>
    <dgm:pt modelId="{0A7CE5D3-B5C3-49C4-8B99-5A581930B16B}">
      <dgm:prSet/>
      <dgm:spPr/>
      <dgm:t>
        <a:bodyPr/>
        <a:lstStyle/>
        <a:p>
          <a:r>
            <a:rPr lang="en-US"/>
            <a:t>Contract_Two Year</a:t>
          </a:r>
        </a:p>
      </dgm:t>
    </dgm:pt>
    <dgm:pt modelId="{83E59F9C-37E1-44E0-B193-88DD7963B0F8}" type="parTrans" cxnId="{76F2C368-A5C2-4070-81AF-0251986F06B7}">
      <dgm:prSet/>
      <dgm:spPr/>
      <dgm:t>
        <a:bodyPr/>
        <a:lstStyle/>
        <a:p>
          <a:endParaRPr lang="en-US"/>
        </a:p>
      </dgm:t>
    </dgm:pt>
    <dgm:pt modelId="{CE0C10CC-E9B2-44DC-AD16-970F26004C0C}" type="sibTrans" cxnId="{76F2C368-A5C2-4070-81AF-0251986F06B7}">
      <dgm:prSet/>
      <dgm:spPr/>
      <dgm:t>
        <a:bodyPr/>
        <a:lstStyle/>
        <a:p>
          <a:endParaRPr lang="en-US"/>
        </a:p>
      </dgm:t>
    </dgm:pt>
    <dgm:pt modelId="{B97AEA70-6C99-491C-83A3-D50F9EB6F043}">
      <dgm:prSet/>
      <dgm:spPr/>
      <dgm:t>
        <a:bodyPr/>
        <a:lstStyle/>
        <a:p>
          <a:r>
            <a:rPr lang="en-US"/>
            <a:t>Paperless Billing_Yes</a:t>
          </a:r>
        </a:p>
      </dgm:t>
    </dgm:pt>
    <dgm:pt modelId="{9C74D666-4263-43AE-9822-8B9F840459C5}" type="parTrans" cxnId="{3E7887A9-518D-447B-BFA3-6AF93D39FDAC}">
      <dgm:prSet/>
      <dgm:spPr/>
      <dgm:t>
        <a:bodyPr/>
        <a:lstStyle/>
        <a:p>
          <a:endParaRPr lang="en-US"/>
        </a:p>
      </dgm:t>
    </dgm:pt>
    <dgm:pt modelId="{17004EB1-4D0F-465E-A833-AD2B26A299D7}" type="sibTrans" cxnId="{3E7887A9-518D-447B-BFA3-6AF93D39FDAC}">
      <dgm:prSet/>
      <dgm:spPr/>
      <dgm:t>
        <a:bodyPr/>
        <a:lstStyle/>
        <a:p>
          <a:endParaRPr lang="en-US"/>
        </a:p>
      </dgm:t>
    </dgm:pt>
    <dgm:pt modelId="{B1EFF5FE-F2AF-4A1D-9C3C-3C0E10E87E7E}">
      <dgm:prSet/>
      <dgm:spPr/>
      <dgm:t>
        <a:bodyPr/>
        <a:lstStyle/>
        <a:p>
          <a:r>
            <a:rPr lang="en-US"/>
            <a:t>Payment Method_Electronic check</a:t>
          </a:r>
        </a:p>
      </dgm:t>
    </dgm:pt>
    <dgm:pt modelId="{1725CF29-0727-4C80-AC36-2914C7050540}" type="parTrans" cxnId="{B1B2EFD8-07C5-4ECA-9E5C-7D690DD66F6A}">
      <dgm:prSet/>
      <dgm:spPr/>
      <dgm:t>
        <a:bodyPr/>
        <a:lstStyle/>
        <a:p>
          <a:endParaRPr lang="en-US"/>
        </a:p>
      </dgm:t>
    </dgm:pt>
    <dgm:pt modelId="{C950C5E1-1146-4967-93FF-0B9AB0628409}" type="sibTrans" cxnId="{B1B2EFD8-07C5-4ECA-9E5C-7D690DD66F6A}">
      <dgm:prSet/>
      <dgm:spPr/>
      <dgm:t>
        <a:bodyPr/>
        <a:lstStyle/>
        <a:p>
          <a:endParaRPr lang="en-US"/>
        </a:p>
      </dgm:t>
    </dgm:pt>
    <dgm:pt modelId="{3F9555F9-4E8C-43EB-A9A7-D6D5E009F826}" type="pres">
      <dgm:prSet presAssocID="{DAE1D019-DEE3-4DCB-8A3F-D0034D9FD919}" presName="diagram" presStyleCnt="0">
        <dgm:presLayoutVars>
          <dgm:dir/>
          <dgm:resizeHandles val="exact"/>
        </dgm:presLayoutVars>
      </dgm:prSet>
      <dgm:spPr/>
    </dgm:pt>
    <dgm:pt modelId="{11508597-FC85-4AF1-B6FE-1BFF139F8D07}" type="pres">
      <dgm:prSet presAssocID="{6B97E598-BBCC-4FC4-958B-5D4607827C6B}" presName="node" presStyleLbl="node1" presStyleIdx="0" presStyleCnt="13">
        <dgm:presLayoutVars>
          <dgm:bulletEnabled val="1"/>
        </dgm:presLayoutVars>
      </dgm:prSet>
      <dgm:spPr/>
    </dgm:pt>
    <dgm:pt modelId="{7B07F428-1E68-4903-8247-1E1332C6F928}" type="pres">
      <dgm:prSet presAssocID="{9816161E-3FAA-4C6B-A575-0BEFBBE57D68}" presName="sibTrans" presStyleCnt="0"/>
      <dgm:spPr/>
    </dgm:pt>
    <dgm:pt modelId="{C45D7E77-8736-4669-B456-B5E1185FA803}" type="pres">
      <dgm:prSet presAssocID="{33FB106D-0304-4684-9BD0-43CE33C50ED3}" presName="node" presStyleLbl="node1" presStyleIdx="1" presStyleCnt="13">
        <dgm:presLayoutVars>
          <dgm:bulletEnabled val="1"/>
        </dgm:presLayoutVars>
      </dgm:prSet>
      <dgm:spPr/>
    </dgm:pt>
    <dgm:pt modelId="{EDBD2752-9472-4EB6-95E7-EE52D24319DD}" type="pres">
      <dgm:prSet presAssocID="{096379C7-E18F-4B62-A68F-56A330137E2E}" presName="sibTrans" presStyleCnt="0"/>
      <dgm:spPr/>
    </dgm:pt>
    <dgm:pt modelId="{DB919AB3-3ED5-4142-AE71-462053EDE49B}" type="pres">
      <dgm:prSet presAssocID="{9EE91056-E9A2-49F5-9F7A-8B066FBD1436}" presName="node" presStyleLbl="node1" presStyleIdx="2" presStyleCnt="13">
        <dgm:presLayoutVars>
          <dgm:bulletEnabled val="1"/>
        </dgm:presLayoutVars>
      </dgm:prSet>
      <dgm:spPr/>
    </dgm:pt>
    <dgm:pt modelId="{20042A95-C4E3-4088-A611-8F3CC3C73361}" type="pres">
      <dgm:prSet presAssocID="{1C47F2BA-D3E7-4914-884D-2E736FB5A130}" presName="sibTrans" presStyleCnt="0"/>
      <dgm:spPr/>
    </dgm:pt>
    <dgm:pt modelId="{D40E2DF9-414E-4116-9374-482594420F34}" type="pres">
      <dgm:prSet presAssocID="{64ABB863-3FEB-4258-964F-BB66B4E8E6CF}" presName="node" presStyleLbl="node1" presStyleIdx="3" presStyleCnt="13">
        <dgm:presLayoutVars>
          <dgm:bulletEnabled val="1"/>
        </dgm:presLayoutVars>
      </dgm:prSet>
      <dgm:spPr/>
    </dgm:pt>
    <dgm:pt modelId="{9BD8C5F7-8423-44A6-8300-7E963C721934}" type="pres">
      <dgm:prSet presAssocID="{3CA4EFB4-0D95-4569-A4C8-C2639042B797}" presName="sibTrans" presStyleCnt="0"/>
      <dgm:spPr/>
    </dgm:pt>
    <dgm:pt modelId="{09B42DA8-8186-4EDF-BD49-75967FAA7B99}" type="pres">
      <dgm:prSet presAssocID="{175B062D-2D73-49C9-B4DF-BCE516437AE9}" presName="node" presStyleLbl="node1" presStyleIdx="4" presStyleCnt="13">
        <dgm:presLayoutVars>
          <dgm:bulletEnabled val="1"/>
        </dgm:presLayoutVars>
      </dgm:prSet>
      <dgm:spPr/>
    </dgm:pt>
    <dgm:pt modelId="{406CD9FA-5B5D-4385-9E36-7D61C3BC0D02}" type="pres">
      <dgm:prSet presAssocID="{33D23FF8-DE6E-4744-A421-BB7DF6AE1C83}" presName="sibTrans" presStyleCnt="0"/>
      <dgm:spPr/>
    </dgm:pt>
    <dgm:pt modelId="{0EA00327-7E6A-4204-A7AA-32DECCFAA58C}" type="pres">
      <dgm:prSet presAssocID="{766FB97D-1566-420F-826F-420FB6D9FD13}" presName="node" presStyleLbl="node1" presStyleIdx="5" presStyleCnt="13">
        <dgm:presLayoutVars>
          <dgm:bulletEnabled val="1"/>
        </dgm:presLayoutVars>
      </dgm:prSet>
      <dgm:spPr/>
    </dgm:pt>
    <dgm:pt modelId="{68DC7A55-973D-45C8-A474-16706E1FF6DF}" type="pres">
      <dgm:prSet presAssocID="{28E81CAE-BBDF-4C7C-AF80-A2E99F8DC24B}" presName="sibTrans" presStyleCnt="0"/>
      <dgm:spPr/>
    </dgm:pt>
    <dgm:pt modelId="{0ACE490C-5BA7-48B8-85AA-B71146F61164}" type="pres">
      <dgm:prSet presAssocID="{571FE712-DA0D-430F-9D80-FADA9853E81C}" presName="node" presStyleLbl="node1" presStyleIdx="6" presStyleCnt="13">
        <dgm:presLayoutVars>
          <dgm:bulletEnabled val="1"/>
        </dgm:presLayoutVars>
      </dgm:prSet>
      <dgm:spPr/>
    </dgm:pt>
    <dgm:pt modelId="{80CC8E4F-F4DD-4BB5-89C8-4B445B2F9CEC}" type="pres">
      <dgm:prSet presAssocID="{F0CEFDBE-0A8E-4C5D-BAC8-9905A6820913}" presName="sibTrans" presStyleCnt="0"/>
      <dgm:spPr/>
    </dgm:pt>
    <dgm:pt modelId="{575C541A-9F4B-4510-AC5C-F68B0DA1088E}" type="pres">
      <dgm:prSet presAssocID="{796938C8-189B-4B80-A0AE-7356B457A7E2}" presName="node" presStyleLbl="node1" presStyleIdx="7" presStyleCnt="13">
        <dgm:presLayoutVars>
          <dgm:bulletEnabled val="1"/>
        </dgm:presLayoutVars>
      </dgm:prSet>
      <dgm:spPr/>
    </dgm:pt>
    <dgm:pt modelId="{502481C1-7D30-478F-81D6-45D9E22A7A6A}" type="pres">
      <dgm:prSet presAssocID="{4B5431F2-BF2D-4800-A261-705A1B25A389}" presName="sibTrans" presStyleCnt="0"/>
      <dgm:spPr/>
    </dgm:pt>
    <dgm:pt modelId="{9A6E9103-9C62-426A-B311-2196F9F9F4A1}" type="pres">
      <dgm:prSet presAssocID="{18FB8ECA-6A6F-4722-8EE3-91087809878B}" presName="node" presStyleLbl="node1" presStyleIdx="8" presStyleCnt="13">
        <dgm:presLayoutVars>
          <dgm:bulletEnabled val="1"/>
        </dgm:presLayoutVars>
      </dgm:prSet>
      <dgm:spPr/>
    </dgm:pt>
    <dgm:pt modelId="{FECEE507-68F7-4980-A95C-2EA863242B47}" type="pres">
      <dgm:prSet presAssocID="{D9267C04-1B78-4965-811D-4E627587A098}" presName="sibTrans" presStyleCnt="0"/>
      <dgm:spPr/>
    </dgm:pt>
    <dgm:pt modelId="{76443232-BD23-4423-A055-62EA92709A7F}" type="pres">
      <dgm:prSet presAssocID="{32AC9DD8-B21F-48C3-8A0E-CA6EDECCEC64}" presName="node" presStyleLbl="node1" presStyleIdx="9" presStyleCnt="13">
        <dgm:presLayoutVars>
          <dgm:bulletEnabled val="1"/>
        </dgm:presLayoutVars>
      </dgm:prSet>
      <dgm:spPr/>
    </dgm:pt>
    <dgm:pt modelId="{5BEB8993-6C23-4DD5-9CEF-24CE02FDD125}" type="pres">
      <dgm:prSet presAssocID="{3E71A8FB-3C8A-4C3E-96C2-EC8E8E4C7FF7}" presName="sibTrans" presStyleCnt="0"/>
      <dgm:spPr/>
    </dgm:pt>
    <dgm:pt modelId="{BD69B813-F7EE-44A1-A95E-D021653597C1}" type="pres">
      <dgm:prSet presAssocID="{0A7CE5D3-B5C3-49C4-8B99-5A581930B16B}" presName="node" presStyleLbl="node1" presStyleIdx="10" presStyleCnt="13">
        <dgm:presLayoutVars>
          <dgm:bulletEnabled val="1"/>
        </dgm:presLayoutVars>
      </dgm:prSet>
      <dgm:spPr/>
    </dgm:pt>
    <dgm:pt modelId="{7DEB89E1-82C5-4C8D-A3DB-9573FFF38FB6}" type="pres">
      <dgm:prSet presAssocID="{CE0C10CC-E9B2-44DC-AD16-970F26004C0C}" presName="sibTrans" presStyleCnt="0"/>
      <dgm:spPr/>
    </dgm:pt>
    <dgm:pt modelId="{AE960D8B-7430-46D8-A2D2-7D1CC55351F7}" type="pres">
      <dgm:prSet presAssocID="{B97AEA70-6C99-491C-83A3-D50F9EB6F043}" presName="node" presStyleLbl="node1" presStyleIdx="11" presStyleCnt="13">
        <dgm:presLayoutVars>
          <dgm:bulletEnabled val="1"/>
        </dgm:presLayoutVars>
      </dgm:prSet>
      <dgm:spPr/>
    </dgm:pt>
    <dgm:pt modelId="{56DE4635-1D92-404A-BDBE-070F37D45C66}" type="pres">
      <dgm:prSet presAssocID="{17004EB1-4D0F-465E-A833-AD2B26A299D7}" presName="sibTrans" presStyleCnt="0"/>
      <dgm:spPr/>
    </dgm:pt>
    <dgm:pt modelId="{31C89D4F-D8E7-4AF8-8ADA-F297CAD23FB2}" type="pres">
      <dgm:prSet presAssocID="{B1EFF5FE-F2AF-4A1D-9C3C-3C0E10E87E7E}" presName="node" presStyleLbl="node1" presStyleIdx="12" presStyleCnt="13">
        <dgm:presLayoutVars>
          <dgm:bulletEnabled val="1"/>
        </dgm:presLayoutVars>
      </dgm:prSet>
      <dgm:spPr/>
    </dgm:pt>
  </dgm:ptLst>
  <dgm:cxnLst>
    <dgm:cxn modelId="{A12D270C-7133-45D7-83EE-92F0BADF1F03}" srcId="{DAE1D019-DEE3-4DCB-8A3F-D0034D9FD919}" destId="{796938C8-189B-4B80-A0AE-7356B457A7E2}" srcOrd="7" destOrd="0" parTransId="{055BC31E-9368-4892-AE21-E2A7D513D28D}" sibTransId="{4B5431F2-BF2D-4800-A261-705A1B25A389}"/>
    <dgm:cxn modelId="{1F1C4B13-6322-4E4D-8EA1-A52FC9AEEEE2}" type="presOf" srcId="{6B97E598-BBCC-4FC4-958B-5D4607827C6B}" destId="{11508597-FC85-4AF1-B6FE-1BFF139F8D07}" srcOrd="0" destOrd="0" presId="urn:microsoft.com/office/officeart/2005/8/layout/default"/>
    <dgm:cxn modelId="{9A4E2825-1FE0-442A-84B2-2B78DECF431F}" type="presOf" srcId="{64ABB863-3FEB-4258-964F-BB66B4E8E6CF}" destId="{D40E2DF9-414E-4116-9374-482594420F34}" srcOrd="0" destOrd="0" presId="urn:microsoft.com/office/officeart/2005/8/layout/default"/>
    <dgm:cxn modelId="{01796E28-EC8F-4045-ABD8-6DCBFBE247D8}" type="presOf" srcId="{B1EFF5FE-F2AF-4A1D-9C3C-3C0E10E87E7E}" destId="{31C89D4F-D8E7-4AF8-8ADA-F297CAD23FB2}" srcOrd="0" destOrd="0" presId="urn:microsoft.com/office/officeart/2005/8/layout/default"/>
    <dgm:cxn modelId="{756BA928-9473-4AD1-90E3-00EAADC49AC1}" type="presOf" srcId="{33FB106D-0304-4684-9BD0-43CE33C50ED3}" destId="{C45D7E77-8736-4669-B456-B5E1185FA803}" srcOrd="0" destOrd="0" presId="urn:microsoft.com/office/officeart/2005/8/layout/default"/>
    <dgm:cxn modelId="{1B2CC834-7AEB-4E21-A1BD-BA3E14889537}" srcId="{DAE1D019-DEE3-4DCB-8A3F-D0034D9FD919}" destId="{18FB8ECA-6A6F-4722-8EE3-91087809878B}" srcOrd="8" destOrd="0" parTransId="{2892723B-A2B4-4E12-B44C-C1EA954A78CD}" sibTransId="{D9267C04-1B78-4965-811D-4E627587A098}"/>
    <dgm:cxn modelId="{A1D1735C-41B1-48DA-8268-F2FB111882B8}" srcId="{DAE1D019-DEE3-4DCB-8A3F-D0034D9FD919}" destId="{571FE712-DA0D-430F-9D80-FADA9853E81C}" srcOrd="6" destOrd="0" parTransId="{F1FB33C5-4ABD-4589-8E30-B10E58415102}" sibTransId="{F0CEFDBE-0A8E-4C5D-BAC8-9905A6820913}"/>
    <dgm:cxn modelId="{56188261-45E1-48FB-8C10-E0A814503157}" type="presOf" srcId="{571FE712-DA0D-430F-9D80-FADA9853E81C}" destId="{0ACE490C-5BA7-48B8-85AA-B71146F61164}" srcOrd="0" destOrd="0" presId="urn:microsoft.com/office/officeart/2005/8/layout/default"/>
    <dgm:cxn modelId="{3E048F66-0E95-4838-9396-B17D11C8D055}" srcId="{DAE1D019-DEE3-4DCB-8A3F-D0034D9FD919}" destId="{32AC9DD8-B21F-48C3-8A0E-CA6EDECCEC64}" srcOrd="9" destOrd="0" parTransId="{5F9AEBBA-1FDD-49BA-9776-899C9C88867F}" sibTransId="{3E71A8FB-3C8A-4C3E-96C2-EC8E8E4C7FF7}"/>
    <dgm:cxn modelId="{104E5047-A5E8-4C28-875D-506A125B2858}" srcId="{DAE1D019-DEE3-4DCB-8A3F-D0034D9FD919}" destId="{9EE91056-E9A2-49F5-9F7A-8B066FBD1436}" srcOrd="2" destOrd="0" parTransId="{EBA42043-25A8-465C-B685-5D4BCDE91BE9}" sibTransId="{1C47F2BA-D3E7-4914-884D-2E736FB5A130}"/>
    <dgm:cxn modelId="{76F2C368-A5C2-4070-81AF-0251986F06B7}" srcId="{DAE1D019-DEE3-4DCB-8A3F-D0034D9FD919}" destId="{0A7CE5D3-B5C3-49C4-8B99-5A581930B16B}" srcOrd="10" destOrd="0" parTransId="{83E59F9C-37E1-44E0-B193-88DD7963B0F8}" sibTransId="{CE0C10CC-E9B2-44DC-AD16-970F26004C0C}"/>
    <dgm:cxn modelId="{A455C34C-BDCF-435D-ACF1-1BEA32186A44}" srcId="{DAE1D019-DEE3-4DCB-8A3F-D0034D9FD919}" destId="{766FB97D-1566-420F-826F-420FB6D9FD13}" srcOrd="5" destOrd="0" parTransId="{0BDA667A-EB8D-422E-8C4C-B4E4C15D5C78}" sibTransId="{28E81CAE-BBDF-4C7C-AF80-A2E99F8DC24B}"/>
    <dgm:cxn modelId="{999CCF4F-6BA9-4F52-9D5D-CC6EEB60A7DD}" srcId="{DAE1D019-DEE3-4DCB-8A3F-D0034D9FD919}" destId="{33FB106D-0304-4684-9BD0-43CE33C50ED3}" srcOrd="1" destOrd="0" parTransId="{04A86009-21F3-4EA9-85DB-71D966810C36}" sibTransId="{096379C7-E18F-4B62-A68F-56A330137E2E}"/>
    <dgm:cxn modelId="{5B044672-80E3-432C-8CEC-E84AC44A3AD4}" type="presOf" srcId="{0A7CE5D3-B5C3-49C4-8B99-5A581930B16B}" destId="{BD69B813-F7EE-44A1-A95E-D021653597C1}" srcOrd="0" destOrd="0" presId="urn:microsoft.com/office/officeart/2005/8/layout/default"/>
    <dgm:cxn modelId="{8B13E078-52C0-417A-A596-66D38E7C4F0F}" srcId="{DAE1D019-DEE3-4DCB-8A3F-D0034D9FD919}" destId="{6B97E598-BBCC-4FC4-958B-5D4607827C6B}" srcOrd="0" destOrd="0" parTransId="{C5FC850B-C7B9-458C-9D8B-108F1021788B}" sibTransId="{9816161E-3FAA-4C6B-A575-0BEFBBE57D68}"/>
    <dgm:cxn modelId="{7AB61E7A-117C-4F7E-B522-9C7C6AD54237}" type="presOf" srcId="{18FB8ECA-6A6F-4722-8EE3-91087809878B}" destId="{9A6E9103-9C62-426A-B311-2196F9F9F4A1}" srcOrd="0" destOrd="0" presId="urn:microsoft.com/office/officeart/2005/8/layout/default"/>
    <dgm:cxn modelId="{330AB67D-0FCA-4552-8E44-B33534423F50}" type="presOf" srcId="{DAE1D019-DEE3-4DCB-8A3F-D0034D9FD919}" destId="{3F9555F9-4E8C-43EB-A9A7-D6D5E009F826}" srcOrd="0" destOrd="0" presId="urn:microsoft.com/office/officeart/2005/8/layout/default"/>
    <dgm:cxn modelId="{3AB93E89-5B32-40C0-AF6B-2EB150948344}" type="presOf" srcId="{9EE91056-E9A2-49F5-9F7A-8B066FBD1436}" destId="{DB919AB3-3ED5-4142-AE71-462053EDE49B}" srcOrd="0" destOrd="0" presId="urn:microsoft.com/office/officeart/2005/8/layout/default"/>
    <dgm:cxn modelId="{130DFFA3-BB1F-43B3-8F4E-DBA3AD66B63F}" type="presOf" srcId="{175B062D-2D73-49C9-B4DF-BCE516437AE9}" destId="{09B42DA8-8186-4EDF-BD49-75967FAA7B99}" srcOrd="0" destOrd="0" presId="urn:microsoft.com/office/officeart/2005/8/layout/default"/>
    <dgm:cxn modelId="{3E7887A9-518D-447B-BFA3-6AF93D39FDAC}" srcId="{DAE1D019-DEE3-4DCB-8A3F-D0034D9FD919}" destId="{B97AEA70-6C99-491C-83A3-D50F9EB6F043}" srcOrd="11" destOrd="0" parTransId="{9C74D666-4263-43AE-9822-8B9F840459C5}" sibTransId="{17004EB1-4D0F-465E-A833-AD2B26A299D7}"/>
    <dgm:cxn modelId="{05B79DB6-46AB-4462-9CD0-0B0C67202F87}" type="presOf" srcId="{B97AEA70-6C99-491C-83A3-D50F9EB6F043}" destId="{AE960D8B-7430-46D8-A2D2-7D1CC55351F7}" srcOrd="0" destOrd="0" presId="urn:microsoft.com/office/officeart/2005/8/layout/default"/>
    <dgm:cxn modelId="{5492BABA-D268-4BBD-A942-D4338DF7A239}" type="presOf" srcId="{766FB97D-1566-420F-826F-420FB6D9FD13}" destId="{0EA00327-7E6A-4204-A7AA-32DECCFAA58C}" srcOrd="0" destOrd="0" presId="urn:microsoft.com/office/officeart/2005/8/layout/default"/>
    <dgm:cxn modelId="{3A9EC5BB-2A9D-4BBF-937E-0C8C61B78B55}" type="presOf" srcId="{796938C8-189B-4B80-A0AE-7356B457A7E2}" destId="{575C541A-9F4B-4510-AC5C-F68B0DA1088E}" srcOrd="0" destOrd="0" presId="urn:microsoft.com/office/officeart/2005/8/layout/default"/>
    <dgm:cxn modelId="{B1B2EFD8-07C5-4ECA-9E5C-7D690DD66F6A}" srcId="{DAE1D019-DEE3-4DCB-8A3F-D0034D9FD919}" destId="{B1EFF5FE-F2AF-4A1D-9C3C-3C0E10E87E7E}" srcOrd="12" destOrd="0" parTransId="{1725CF29-0727-4C80-AC36-2914C7050540}" sibTransId="{C950C5E1-1146-4967-93FF-0B9AB0628409}"/>
    <dgm:cxn modelId="{43C07DDC-52A4-4485-83E3-D6D26AB58EAA}" type="presOf" srcId="{32AC9DD8-B21F-48C3-8A0E-CA6EDECCEC64}" destId="{76443232-BD23-4423-A055-62EA92709A7F}" srcOrd="0" destOrd="0" presId="urn:microsoft.com/office/officeart/2005/8/layout/default"/>
    <dgm:cxn modelId="{8C4E39F2-CE30-475F-86B3-CAF9109F8992}" srcId="{DAE1D019-DEE3-4DCB-8A3F-D0034D9FD919}" destId="{175B062D-2D73-49C9-B4DF-BCE516437AE9}" srcOrd="4" destOrd="0" parTransId="{5E6EE12C-5288-4876-A506-95FAC5B249DA}" sibTransId="{33D23FF8-DE6E-4744-A421-BB7DF6AE1C83}"/>
    <dgm:cxn modelId="{084D6AFE-B505-47A4-B37A-E3ED83C55262}" srcId="{DAE1D019-DEE3-4DCB-8A3F-D0034D9FD919}" destId="{64ABB863-3FEB-4258-964F-BB66B4E8E6CF}" srcOrd="3" destOrd="0" parTransId="{7FB0CCBC-01DB-44FC-9CB5-5C1FB38C5360}" sibTransId="{3CA4EFB4-0D95-4569-A4C8-C2639042B797}"/>
    <dgm:cxn modelId="{3CBB21C5-20D1-415C-BD30-991C34EB9B1C}" type="presParOf" srcId="{3F9555F9-4E8C-43EB-A9A7-D6D5E009F826}" destId="{11508597-FC85-4AF1-B6FE-1BFF139F8D07}" srcOrd="0" destOrd="0" presId="urn:microsoft.com/office/officeart/2005/8/layout/default"/>
    <dgm:cxn modelId="{BF1EABD7-D15C-4137-898E-98825BABDC6B}" type="presParOf" srcId="{3F9555F9-4E8C-43EB-A9A7-D6D5E009F826}" destId="{7B07F428-1E68-4903-8247-1E1332C6F928}" srcOrd="1" destOrd="0" presId="urn:microsoft.com/office/officeart/2005/8/layout/default"/>
    <dgm:cxn modelId="{D0C30F8A-F061-4FBA-8747-BDB02C3D5130}" type="presParOf" srcId="{3F9555F9-4E8C-43EB-A9A7-D6D5E009F826}" destId="{C45D7E77-8736-4669-B456-B5E1185FA803}" srcOrd="2" destOrd="0" presId="urn:microsoft.com/office/officeart/2005/8/layout/default"/>
    <dgm:cxn modelId="{426ABFC1-058E-4CDF-899C-F01E13C2BF2D}" type="presParOf" srcId="{3F9555F9-4E8C-43EB-A9A7-D6D5E009F826}" destId="{EDBD2752-9472-4EB6-95E7-EE52D24319DD}" srcOrd="3" destOrd="0" presId="urn:microsoft.com/office/officeart/2005/8/layout/default"/>
    <dgm:cxn modelId="{126B04DD-53D1-4E67-BED8-82010525D974}" type="presParOf" srcId="{3F9555F9-4E8C-43EB-A9A7-D6D5E009F826}" destId="{DB919AB3-3ED5-4142-AE71-462053EDE49B}" srcOrd="4" destOrd="0" presId="urn:microsoft.com/office/officeart/2005/8/layout/default"/>
    <dgm:cxn modelId="{49C31460-E6F2-48E6-B156-53D760CD160E}" type="presParOf" srcId="{3F9555F9-4E8C-43EB-A9A7-D6D5E009F826}" destId="{20042A95-C4E3-4088-A611-8F3CC3C73361}" srcOrd="5" destOrd="0" presId="urn:microsoft.com/office/officeart/2005/8/layout/default"/>
    <dgm:cxn modelId="{8FDBB7CD-17F7-47DD-ADB1-D52414FFD722}" type="presParOf" srcId="{3F9555F9-4E8C-43EB-A9A7-D6D5E009F826}" destId="{D40E2DF9-414E-4116-9374-482594420F34}" srcOrd="6" destOrd="0" presId="urn:microsoft.com/office/officeart/2005/8/layout/default"/>
    <dgm:cxn modelId="{D9D69F32-FF10-4B3E-A558-358BB1A775FD}" type="presParOf" srcId="{3F9555F9-4E8C-43EB-A9A7-D6D5E009F826}" destId="{9BD8C5F7-8423-44A6-8300-7E963C721934}" srcOrd="7" destOrd="0" presId="urn:microsoft.com/office/officeart/2005/8/layout/default"/>
    <dgm:cxn modelId="{A0501377-E1C2-4F51-B669-FE3E848CD263}" type="presParOf" srcId="{3F9555F9-4E8C-43EB-A9A7-D6D5E009F826}" destId="{09B42DA8-8186-4EDF-BD49-75967FAA7B99}" srcOrd="8" destOrd="0" presId="urn:microsoft.com/office/officeart/2005/8/layout/default"/>
    <dgm:cxn modelId="{E802568B-49F1-4C5B-84A1-FAB5817D0E77}" type="presParOf" srcId="{3F9555F9-4E8C-43EB-A9A7-D6D5E009F826}" destId="{406CD9FA-5B5D-4385-9E36-7D61C3BC0D02}" srcOrd="9" destOrd="0" presId="urn:microsoft.com/office/officeart/2005/8/layout/default"/>
    <dgm:cxn modelId="{17E04247-F155-4C6D-BBD8-A8BDD3899024}" type="presParOf" srcId="{3F9555F9-4E8C-43EB-A9A7-D6D5E009F826}" destId="{0EA00327-7E6A-4204-A7AA-32DECCFAA58C}" srcOrd="10" destOrd="0" presId="urn:microsoft.com/office/officeart/2005/8/layout/default"/>
    <dgm:cxn modelId="{FD639AC1-982A-4597-87EB-9B012A9CFBC8}" type="presParOf" srcId="{3F9555F9-4E8C-43EB-A9A7-D6D5E009F826}" destId="{68DC7A55-973D-45C8-A474-16706E1FF6DF}" srcOrd="11" destOrd="0" presId="urn:microsoft.com/office/officeart/2005/8/layout/default"/>
    <dgm:cxn modelId="{A066D09D-4ED2-424A-AB2E-D013F7CF1EF1}" type="presParOf" srcId="{3F9555F9-4E8C-43EB-A9A7-D6D5E009F826}" destId="{0ACE490C-5BA7-48B8-85AA-B71146F61164}" srcOrd="12" destOrd="0" presId="urn:microsoft.com/office/officeart/2005/8/layout/default"/>
    <dgm:cxn modelId="{61D6FD8A-B6CB-4775-9F85-93409FBBDA77}" type="presParOf" srcId="{3F9555F9-4E8C-43EB-A9A7-D6D5E009F826}" destId="{80CC8E4F-F4DD-4BB5-89C8-4B445B2F9CEC}" srcOrd="13" destOrd="0" presId="urn:microsoft.com/office/officeart/2005/8/layout/default"/>
    <dgm:cxn modelId="{A5D2080E-F821-4BCF-A9BA-BD5B70B7570A}" type="presParOf" srcId="{3F9555F9-4E8C-43EB-A9A7-D6D5E009F826}" destId="{575C541A-9F4B-4510-AC5C-F68B0DA1088E}" srcOrd="14" destOrd="0" presId="urn:microsoft.com/office/officeart/2005/8/layout/default"/>
    <dgm:cxn modelId="{FF465E9B-0923-4226-B5ED-CDD2F48D2896}" type="presParOf" srcId="{3F9555F9-4E8C-43EB-A9A7-D6D5E009F826}" destId="{502481C1-7D30-478F-81D6-45D9E22A7A6A}" srcOrd="15" destOrd="0" presId="urn:microsoft.com/office/officeart/2005/8/layout/default"/>
    <dgm:cxn modelId="{75588BF8-2F49-4F13-A852-670E716BC32F}" type="presParOf" srcId="{3F9555F9-4E8C-43EB-A9A7-D6D5E009F826}" destId="{9A6E9103-9C62-426A-B311-2196F9F9F4A1}" srcOrd="16" destOrd="0" presId="urn:microsoft.com/office/officeart/2005/8/layout/default"/>
    <dgm:cxn modelId="{C79E1551-03BE-42C7-BB40-72CFCA39F929}" type="presParOf" srcId="{3F9555F9-4E8C-43EB-A9A7-D6D5E009F826}" destId="{FECEE507-68F7-4980-A95C-2EA863242B47}" srcOrd="17" destOrd="0" presId="urn:microsoft.com/office/officeart/2005/8/layout/default"/>
    <dgm:cxn modelId="{6F0F9FEE-5D77-41C3-A3A8-D822294D3457}" type="presParOf" srcId="{3F9555F9-4E8C-43EB-A9A7-D6D5E009F826}" destId="{76443232-BD23-4423-A055-62EA92709A7F}" srcOrd="18" destOrd="0" presId="urn:microsoft.com/office/officeart/2005/8/layout/default"/>
    <dgm:cxn modelId="{08FF87AE-6E95-4C32-B4BE-0D7259DC3B1D}" type="presParOf" srcId="{3F9555F9-4E8C-43EB-A9A7-D6D5E009F826}" destId="{5BEB8993-6C23-4DD5-9CEF-24CE02FDD125}" srcOrd="19" destOrd="0" presId="urn:microsoft.com/office/officeart/2005/8/layout/default"/>
    <dgm:cxn modelId="{A11FD591-EE77-4AD8-AC75-1979E7B119A8}" type="presParOf" srcId="{3F9555F9-4E8C-43EB-A9A7-D6D5E009F826}" destId="{BD69B813-F7EE-44A1-A95E-D021653597C1}" srcOrd="20" destOrd="0" presId="urn:microsoft.com/office/officeart/2005/8/layout/default"/>
    <dgm:cxn modelId="{459B9384-391C-4C04-BE32-87168F34C92E}" type="presParOf" srcId="{3F9555F9-4E8C-43EB-A9A7-D6D5E009F826}" destId="{7DEB89E1-82C5-4C8D-A3DB-9573FFF38FB6}" srcOrd="21" destOrd="0" presId="urn:microsoft.com/office/officeart/2005/8/layout/default"/>
    <dgm:cxn modelId="{7D25A571-98A4-496A-88A0-1EBFABA960F1}" type="presParOf" srcId="{3F9555F9-4E8C-43EB-A9A7-D6D5E009F826}" destId="{AE960D8B-7430-46D8-A2D2-7D1CC55351F7}" srcOrd="22" destOrd="0" presId="urn:microsoft.com/office/officeart/2005/8/layout/default"/>
    <dgm:cxn modelId="{78FFB6EA-9EB8-4ADC-B9AD-CF026C0FDAC5}" type="presParOf" srcId="{3F9555F9-4E8C-43EB-A9A7-D6D5E009F826}" destId="{56DE4635-1D92-404A-BDBE-070F37D45C66}" srcOrd="23" destOrd="0" presId="urn:microsoft.com/office/officeart/2005/8/layout/default"/>
    <dgm:cxn modelId="{61F736A7-033F-4485-A1B9-9F9C6C2B92E3}" type="presParOf" srcId="{3F9555F9-4E8C-43EB-A9A7-D6D5E009F826}" destId="{31C89D4F-D8E7-4AF8-8ADA-F297CAD23FB2}"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2AABF8-7871-490F-B48C-171114CEC6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575DBA-417D-48A6-A6F1-48CC827A7BFB}">
      <dgm:prSet/>
      <dgm:spPr/>
      <dgm:t>
        <a:bodyPr/>
        <a:lstStyle/>
        <a:p>
          <a:pPr>
            <a:lnSpc>
              <a:spcPct val="100000"/>
            </a:lnSpc>
          </a:pPr>
          <a:r>
            <a:rPr lang="en-IN"/>
            <a:t>Base Model : Random Forest tuned , Gaussian Naive Bayes , Ada Boost tuned, Logistic Regression </a:t>
          </a:r>
          <a:endParaRPr lang="en-US"/>
        </a:p>
      </dgm:t>
    </dgm:pt>
    <dgm:pt modelId="{87A7EEE2-EDC2-4D7B-A19E-0C590860789E}" type="parTrans" cxnId="{16E593A8-C697-4B71-A2AE-A1577D54228F}">
      <dgm:prSet/>
      <dgm:spPr/>
      <dgm:t>
        <a:bodyPr/>
        <a:lstStyle/>
        <a:p>
          <a:endParaRPr lang="en-US"/>
        </a:p>
      </dgm:t>
    </dgm:pt>
    <dgm:pt modelId="{45310A1B-0B33-41A7-A6C7-500CD6218FFD}" type="sibTrans" cxnId="{16E593A8-C697-4B71-A2AE-A1577D54228F}">
      <dgm:prSet/>
      <dgm:spPr/>
      <dgm:t>
        <a:bodyPr/>
        <a:lstStyle/>
        <a:p>
          <a:endParaRPr lang="en-US"/>
        </a:p>
      </dgm:t>
    </dgm:pt>
    <dgm:pt modelId="{7F4A16FB-F215-47A8-AF24-EC798931EF10}">
      <dgm:prSet/>
      <dgm:spPr/>
      <dgm:t>
        <a:bodyPr/>
        <a:lstStyle/>
        <a:p>
          <a:pPr>
            <a:lnSpc>
              <a:spcPct val="100000"/>
            </a:lnSpc>
          </a:pPr>
          <a:r>
            <a:rPr lang="en-IN"/>
            <a:t>Final Estimator : Logistic Regression</a:t>
          </a:r>
          <a:endParaRPr lang="en-US"/>
        </a:p>
      </dgm:t>
    </dgm:pt>
    <dgm:pt modelId="{1C1B9550-93B7-490F-846B-31A972164B32}" type="parTrans" cxnId="{2E229204-439F-4FFF-AFDB-5139A5997778}">
      <dgm:prSet/>
      <dgm:spPr/>
      <dgm:t>
        <a:bodyPr/>
        <a:lstStyle/>
        <a:p>
          <a:endParaRPr lang="en-US"/>
        </a:p>
      </dgm:t>
    </dgm:pt>
    <dgm:pt modelId="{84D35D55-78B8-4815-BB55-899C278C7C76}" type="sibTrans" cxnId="{2E229204-439F-4FFF-AFDB-5139A5997778}">
      <dgm:prSet/>
      <dgm:spPr/>
      <dgm:t>
        <a:bodyPr/>
        <a:lstStyle/>
        <a:p>
          <a:endParaRPr lang="en-US"/>
        </a:p>
      </dgm:t>
    </dgm:pt>
    <dgm:pt modelId="{0331C6C4-A952-47D3-810B-BE3D3B6EBDE7}" type="pres">
      <dgm:prSet presAssocID="{E72AABF8-7871-490F-B48C-171114CEC696}" presName="root" presStyleCnt="0">
        <dgm:presLayoutVars>
          <dgm:dir/>
          <dgm:resizeHandles val="exact"/>
        </dgm:presLayoutVars>
      </dgm:prSet>
      <dgm:spPr/>
    </dgm:pt>
    <dgm:pt modelId="{61C7D3F4-967E-40DD-A687-B8F9FB4844E9}" type="pres">
      <dgm:prSet presAssocID="{2E575DBA-417D-48A6-A6F1-48CC827A7BFB}" presName="compNode" presStyleCnt="0"/>
      <dgm:spPr/>
    </dgm:pt>
    <dgm:pt modelId="{4F8985A6-073D-4062-95DE-97AB94B52215}" type="pres">
      <dgm:prSet presAssocID="{2E575DBA-417D-48A6-A6F1-48CC827A7BFB}" presName="bgRect" presStyleLbl="bgShp" presStyleIdx="0" presStyleCnt="2"/>
      <dgm:spPr/>
    </dgm:pt>
    <dgm:pt modelId="{C72CDB60-C7AD-4C51-BF06-EEDC10C1BD31}" type="pres">
      <dgm:prSet presAssocID="{2E575DBA-417D-48A6-A6F1-48CC827A7B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4AB2757A-109B-431C-B124-AEBC17CDEEB5}" type="pres">
      <dgm:prSet presAssocID="{2E575DBA-417D-48A6-A6F1-48CC827A7BFB}" presName="spaceRect" presStyleCnt="0"/>
      <dgm:spPr/>
    </dgm:pt>
    <dgm:pt modelId="{EFE2668C-3C16-428E-844C-03A9DB7D39D3}" type="pres">
      <dgm:prSet presAssocID="{2E575DBA-417D-48A6-A6F1-48CC827A7BFB}" presName="parTx" presStyleLbl="revTx" presStyleIdx="0" presStyleCnt="2">
        <dgm:presLayoutVars>
          <dgm:chMax val="0"/>
          <dgm:chPref val="0"/>
        </dgm:presLayoutVars>
      </dgm:prSet>
      <dgm:spPr/>
    </dgm:pt>
    <dgm:pt modelId="{D275D513-AF9B-40BE-9A64-A44BA10E02A7}" type="pres">
      <dgm:prSet presAssocID="{45310A1B-0B33-41A7-A6C7-500CD6218FFD}" presName="sibTrans" presStyleCnt="0"/>
      <dgm:spPr/>
    </dgm:pt>
    <dgm:pt modelId="{B8E9DFD4-B1C3-43FD-A3CC-16CCD3EDF509}" type="pres">
      <dgm:prSet presAssocID="{7F4A16FB-F215-47A8-AF24-EC798931EF10}" presName="compNode" presStyleCnt="0"/>
      <dgm:spPr/>
    </dgm:pt>
    <dgm:pt modelId="{FF6CEF37-2B1C-4E3B-8FA7-703FA7D2F550}" type="pres">
      <dgm:prSet presAssocID="{7F4A16FB-F215-47A8-AF24-EC798931EF10}" presName="bgRect" presStyleLbl="bgShp" presStyleIdx="1" presStyleCnt="2"/>
      <dgm:spPr/>
    </dgm:pt>
    <dgm:pt modelId="{CDED8C24-2B16-48E0-B36E-CEF90EB9FBE5}" type="pres">
      <dgm:prSet presAssocID="{7F4A16FB-F215-47A8-AF24-EC798931EF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965B5662-E5E2-4940-A2AD-1A6BFCC7662D}" type="pres">
      <dgm:prSet presAssocID="{7F4A16FB-F215-47A8-AF24-EC798931EF10}" presName="spaceRect" presStyleCnt="0"/>
      <dgm:spPr/>
    </dgm:pt>
    <dgm:pt modelId="{571F1B29-2ECB-4A40-A4CA-09BE14DC80C7}" type="pres">
      <dgm:prSet presAssocID="{7F4A16FB-F215-47A8-AF24-EC798931EF10}" presName="parTx" presStyleLbl="revTx" presStyleIdx="1" presStyleCnt="2">
        <dgm:presLayoutVars>
          <dgm:chMax val="0"/>
          <dgm:chPref val="0"/>
        </dgm:presLayoutVars>
      </dgm:prSet>
      <dgm:spPr/>
    </dgm:pt>
  </dgm:ptLst>
  <dgm:cxnLst>
    <dgm:cxn modelId="{2E229204-439F-4FFF-AFDB-5139A5997778}" srcId="{E72AABF8-7871-490F-B48C-171114CEC696}" destId="{7F4A16FB-F215-47A8-AF24-EC798931EF10}" srcOrd="1" destOrd="0" parTransId="{1C1B9550-93B7-490F-846B-31A972164B32}" sibTransId="{84D35D55-78B8-4815-BB55-899C278C7C76}"/>
    <dgm:cxn modelId="{A9B1E130-F97E-4E73-BD94-8AF83313B334}" type="presOf" srcId="{2E575DBA-417D-48A6-A6F1-48CC827A7BFB}" destId="{EFE2668C-3C16-428E-844C-03A9DB7D39D3}" srcOrd="0" destOrd="0" presId="urn:microsoft.com/office/officeart/2018/2/layout/IconVerticalSolidList"/>
    <dgm:cxn modelId="{F12ED250-B007-4F7F-822F-609356D3D2E5}" type="presOf" srcId="{7F4A16FB-F215-47A8-AF24-EC798931EF10}" destId="{571F1B29-2ECB-4A40-A4CA-09BE14DC80C7}" srcOrd="0" destOrd="0" presId="urn:microsoft.com/office/officeart/2018/2/layout/IconVerticalSolidList"/>
    <dgm:cxn modelId="{16E593A8-C697-4B71-A2AE-A1577D54228F}" srcId="{E72AABF8-7871-490F-B48C-171114CEC696}" destId="{2E575DBA-417D-48A6-A6F1-48CC827A7BFB}" srcOrd="0" destOrd="0" parTransId="{87A7EEE2-EDC2-4D7B-A19E-0C590860789E}" sibTransId="{45310A1B-0B33-41A7-A6C7-500CD6218FFD}"/>
    <dgm:cxn modelId="{FBBDA3E7-FB0B-4789-A420-4EBB046015EE}" type="presOf" srcId="{E72AABF8-7871-490F-B48C-171114CEC696}" destId="{0331C6C4-A952-47D3-810B-BE3D3B6EBDE7}" srcOrd="0" destOrd="0" presId="urn:microsoft.com/office/officeart/2018/2/layout/IconVerticalSolidList"/>
    <dgm:cxn modelId="{DF181843-232E-456B-9112-ACBCC2B02E2A}" type="presParOf" srcId="{0331C6C4-A952-47D3-810B-BE3D3B6EBDE7}" destId="{61C7D3F4-967E-40DD-A687-B8F9FB4844E9}" srcOrd="0" destOrd="0" presId="urn:microsoft.com/office/officeart/2018/2/layout/IconVerticalSolidList"/>
    <dgm:cxn modelId="{F10FC1DC-0D01-4A64-ABA6-5DFF4EEF026F}" type="presParOf" srcId="{61C7D3F4-967E-40DD-A687-B8F9FB4844E9}" destId="{4F8985A6-073D-4062-95DE-97AB94B52215}" srcOrd="0" destOrd="0" presId="urn:microsoft.com/office/officeart/2018/2/layout/IconVerticalSolidList"/>
    <dgm:cxn modelId="{F4D88E2B-2E28-4FC0-96EE-A88323707D77}" type="presParOf" srcId="{61C7D3F4-967E-40DD-A687-B8F9FB4844E9}" destId="{C72CDB60-C7AD-4C51-BF06-EEDC10C1BD31}" srcOrd="1" destOrd="0" presId="urn:microsoft.com/office/officeart/2018/2/layout/IconVerticalSolidList"/>
    <dgm:cxn modelId="{0EEAB425-F7EA-4F2C-92D8-7117F19B1A51}" type="presParOf" srcId="{61C7D3F4-967E-40DD-A687-B8F9FB4844E9}" destId="{4AB2757A-109B-431C-B124-AEBC17CDEEB5}" srcOrd="2" destOrd="0" presId="urn:microsoft.com/office/officeart/2018/2/layout/IconVerticalSolidList"/>
    <dgm:cxn modelId="{E17F2471-2A80-4ED1-9962-203FE22F4C16}" type="presParOf" srcId="{61C7D3F4-967E-40DD-A687-B8F9FB4844E9}" destId="{EFE2668C-3C16-428E-844C-03A9DB7D39D3}" srcOrd="3" destOrd="0" presId="urn:microsoft.com/office/officeart/2018/2/layout/IconVerticalSolidList"/>
    <dgm:cxn modelId="{95817221-5BDB-4BEE-A7FB-07D60075786D}" type="presParOf" srcId="{0331C6C4-A952-47D3-810B-BE3D3B6EBDE7}" destId="{D275D513-AF9B-40BE-9A64-A44BA10E02A7}" srcOrd="1" destOrd="0" presId="urn:microsoft.com/office/officeart/2018/2/layout/IconVerticalSolidList"/>
    <dgm:cxn modelId="{9F1F23CB-8F65-426F-AB21-3949866E01D8}" type="presParOf" srcId="{0331C6C4-A952-47D3-810B-BE3D3B6EBDE7}" destId="{B8E9DFD4-B1C3-43FD-A3CC-16CCD3EDF509}" srcOrd="2" destOrd="0" presId="urn:microsoft.com/office/officeart/2018/2/layout/IconVerticalSolidList"/>
    <dgm:cxn modelId="{BE162557-D5D7-4E8D-80B1-2A38E0285D37}" type="presParOf" srcId="{B8E9DFD4-B1C3-43FD-A3CC-16CCD3EDF509}" destId="{FF6CEF37-2B1C-4E3B-8FA7-703FA7D2F550}" srcOrd="0" destOrd="0" presId="urn:microsoft.com/office/officeart/2018/2/layout/IconVerticalSolidList"/>
    <dgm:cxn modelId="{2BD81869-B1A2-4F54-AC0B-8BBDAA715663}" type="presParOf" srcId="{B8E9DFD4-B1C3-43FD-A3CC-16CCD3EDF509}" destId="{CDED8C24-2B16-48E0-B36E-CEF90EB9FBE5}" srcOrd="1" destOrd="0" presId="urn:microsoft.com/office/officeart/2018/2/layout/IconVerticalSolidList"/>
    <dgm:cxn modelId="{F81E482A-4325-40DE-9402-DA80DC7D24F4}" type="presParOf" srcId="{B8E9DFD4-B1C3-43FD-A3CC-16CCD3EDF509}" destId="{965B5662-E5E2-4940-A2AD-1A6BFCC7662D}" srcOrd="2" destOrd="0" presId="urn:microsoft.com/office/officeart/2018/2/layout/IconVerticalSolidList"/>
    <dgm:cxn modelId="{1CCCEA93-9AE0-404F-AF69-2035F753045F}" type="presParOf" srcId="{B8E9DFD4-B1C3-43FD-A3CC-16CCD3EDF509}" destId="{571F1B29-2ECB-4A40-A4CA-09BE14DC80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33D13D-0D82-4EC7-BFE1-5422F2542A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CE951A1-802C-4D22-91EE-DE12A36C06D7}">
      <dgm:prSet phldrT="[Text]"/>
      <dgm:spPr/>
      <dgm:t>
        <a:bodyPr/>
        <a:lstStyle/>
        <a:p>
          <a:r>
            <a:rPr lang="en-US" dirty="0"/>
            <a:t>Assumptions</a:t>
          </a:r>
          <a:endParaRPr lang="en-IN" dirty="0"/>
        </a:p>
      </dgm:t>
    </dgm:pt>
    <dgm:pt modelId="{756D368E-CDC2-45CC-9E05-57BED9494056}" type="parTrans" cxnId="{69C2CCC6-6D8A-4C81-95A7-32B4763D67C1}">
      <dgm:prSet/>
      <dgm:spPr/>
      <dgm:t>
        <a:bodyPr/>
        <a:lstStyle/>
        <a:p>
          <a:endParaRPr lang="en-IN"/>
        </a:p>
      </dgm:t>
    </dgm:pt>
    <dgm:pt modelId="{80983509-55E5-4E98-9D76-CC12D39A1598}" type="sibTrans" cxnId="{69C2CCC6-6D8A-4C81-95A7-32B4763D67C1}">
      <dgm:prSet/>
      <dgm:spPr/>
      <dgm:t>
        <a:bodyPr/>
        <a:lstStyle/>
        <a:p>
          <a:endParaRPr lang="en-IN"/>
        </a:p>
      </dgm:t>
    </dgm:pt>
    <dgm:pt modelId="{AF6D7A70-0E03-4F94-B83B-04064444AE8D}">
      <dgm:prSet phldrT="[Text]"/>
      <dgm:spPr/>
      <dgm:t>
        <a:bodyPr/>
        <a:lstStyle/>
        <a:p>
          <a:pPr>
            <a:buFont typeface="Arial" panose="020B0604020202020204" pitchFamily="34" charset="0"/>
            <a:buChar char="•"/>
          </a:pPr>
          <a:r>
            <a:rPr lang="en-US" dirty="0"/>
            <a:t>Since target feature is not balanced, assuming the data generated using up-sampling have resemblance with original data</a:t>
          </a:r>
          <a:endParaRPr lang="en-IN" dirty="0"/>
        </a:p>
      </dgm:t>
    </dgm:pt>
    <dgm:pt modelId="{12E5C5B4-B4C9-43C0-84BE-9DF126001728}" type="parTrans" cxnId="{52305933-B050-42AA-BB4F-8E6AF3F47B4E}">
      <dgm:prSet/>
      <dgm:spPr/>
      <dgm:t>
        <a:bodyPr/>
        <a:lstStyle/>
        <a:p>
          <a:endParaRPr lang="en-IN"/>
        </a:p>
      </dgm:t>
    </dgm:pt>
    <dgm:pt modelId="{CBD3223F-1BE1-45E7-ABAB-595ED2D8AAE4}" type="sibTrans" cxnId="{52305933-B050-42AA-BB4F-8E6AF3F47B4E}">
      <dgm:prSet/>
      <dgm:spPr/>
      <dgm:t>
        <a:bodyPr/>
        <a:lstStyle/>
        <a:p>
          <a:endParaRPr lang="en-IN"/>
        </a:p>
      </dgm:t>
    </dgm:pt>
    <dgm:pt modelId="{F6F26F2A-49E5-42D0-A134-E3A875344252}">
      <dgm:prSet phldrT="[Text]"/>
      <dgm:spPr/>
      <dgm:t>
        <a:bodyPr/>
        <a:lstStyle/>
        <a:p>
          <a:r>
            <a:rPr lang="en-US" dirty="0"/>
            <a:t>Limitations</a:t>
          </a:r>
          <a:endParaRPr lang="en-IN" dirty="0"/>
        </a:p>
      </dgm:t>
    </dgm:pt>
    <dgm:pt modelId="{754C343F-68F9-4B35-AC4E-BBB1EB43CA03}" type="parTrans" cxnId="{86054262-B472-43C8-9C77-A51102C1C9FB}">
      <dgm:prSet/>
      <dgm:spPr/>
      <dgm:t>
        <a:bodyPr/>
        <a:lstStyle/>
        <a:p>
          <a:endParaRPr lang="en-IN"/>
        </a:p>
      </dgm:t>
    </dgm:pt>
    <dgm:pt modelId="{F94B5FBC-F8FE-4070-9B9D-3C3DCC066801}" type="sibTrans" cxnId="{86054262-B472-43C8-9C77-A51102C1C9FB}">
      <dgm:prSet/>
      <dgm:spPr/>
      <dgm:t>
        <a:bodyPr/>
        <a:lstStyle/>
        <a:p>
          <a:endParaRPr lang="en-IN"/>
        </a:p>
      </dgm:t>
    </dgm:pt>
    <dgm:pt modelId="{AA003128-97C5-469F-86C0-0F109E8F2A0F}">
      <dgm:prSet phldrT="[Text]"/>
      <dgm:spPr/>
      <dgm:t>
        <a:bodyPr/>
        <a:lstStyle/>
        <a:p>
          <a:r>
            <a:rPr lang="en-US" dirty="0"/>
            <a:t>Computational power for calculating Range estimates.</a:t>
          </a:r>
          <a:endParaRPr lang="en-IN" dirty="0"/>
        </a:p>
      </dgm:t>
    </dgm:pt>
    <dgm:pt modelId="{AECEE11A-7A90-45BD-8D81-543110C95430}" type="parTrans" cxnId="{E08ADD4B-D4B8-4AB4-8228-DD85FD908B1E}">
      <dgm:prSet/>
      <dgm:spPr/>
      <dgm:t>
        <a:bodyPr/>
        <a:lstStyle/>
        <a:p>
          <a:endParaRPr lang="en-IN"/>
        </a:p>
      </dgm:t>
    </dgm:pt>
    <dgm:pt modelId="{AB89A48F-98D2-4BCA-ACD7-C1F0803275E2}" type="sibTrans" cxnId="{E08ADD4B-D4B8-4AB4-8228-DD85FD908B1E}">
      <dgm:prSet/>
      <dgm:spPr/>
      <dgm:t>
        <a:bodyPr/>
        <a:lstStyle/>
        <a:p>
          <a:endParaRPr lang="en-IN"/>
        </a:p>
      </dgm:t>
    </dgm:pt>
    <dgm:pt modelId="{F1067F4B-1176-471E-97F8-2A0331D1D6EF}">
      <dgm:prSet/>
      <dgm:spPr/>
      <dgm:t>
        <a:bodyPr/>
        <a:lstStyle/>
        <a:p>
          <a:r>
            <a:rPr lang="en-US" dirty="0"/>
            <a:t>Sample data set considered is representation of Population</a:t>
          </a:r>
        </a:p>
      </dgm:t>
    </dgm:pt>
    <dgm:pt modelId="{6E96AD9D-84B5-4868-BCB0-090FA8E9EBC9}" type="parTrans" cxnId="{E33418C5-5E3D-4EA8-AC34-A93591686517}">
      <dgm:prSet/>
      <dgm:spPr/>
      <dgm:t>
        <a:bodyPr/>
        <a:lstStyle/>
        <a:p>
          <a:endParaRPr lang="en-IN"/>
        </a:p>
      </dgm:t>
    </dgm:pt>
    <dgm:pt modelId="{D3EEDB16-83C0-470B-80F7-B850FACD6677}" type="sibTrans" cxnId="{E33418C5-5E3D-4EA8-AC34-A93591686517}">
      <dgm:prSet/>
      <dgm:spPr/>
      <dgm:t>
        <a:bodyPr/>
        <a:lstStyle/>
        <a:p>
          <a:endParaRPr lang="en-IN"/>
        </a:p>
      </dgm:t>
    </dgm:pt>
    <dgm:pt modelId="{DF9D0DB0-C120-487D-8B22-0A8E566F0ADF}">
      <dgm:prSet/>
      <dgm:spPr/>
      <dgm:t>
        <a:bodyPr/>
        <a:lstStyle/>
        <a:p>
          <a:r>
            <a:rPr lang="en-US" dirty="0"/>
            <a:t>There was no Bias is data collection</a:t>
          </a:r>
        </a:p>
      </dgm:t>
    </dgm:pt>
    <dgm:pt modelId="{293E0E0A-8ABB-4AC5-A0FF-8A091ACDA4E6}" type="parTrans" cxnId="{534FF066-E199-4ACA-AB33-4C82D9918017}">
      <dgm:prSet/>
      <dgm:spPr/>
      <dgm:t>
        <a:bodyPr/>
        <a:lstStyle/>
        <a:p>
          <a:endParaRPr lang="en-IN"/>
        </a:p>
      </dgm:t>
    </dgm:pt>
    <dgm:pt modelId="{7DF03616-FD24-4F92-9EC9-70A4529E29D1}" type="sibTrans" cxnId="{534FF066-E199-4ACA-AB33-4C82D9918017}">
      <dgm:prSet/>
      <dgm:spPr/>
      <dgm:t>
        <a:bodyPr/>
        <a:lstStyle/>
        <a:p>
          <a:endParaRPr lang="en-IN"/>
        </a:p>
      </dgm:t>
    </dgm:pt>
    <dgm:pt modelId="{DAE51C8E-19CF-4FBD-886A-7310FAEF1638}">
      <dgm:prSet/>
      <dgm:spPr/>
      <dgm:t>
        <a:bodyPr/>
        <a:lstStyle/>
        <a:p>
          <a:r>
            <a:rPr lang="en-US" dirty="0"/>
            <a:t>Since no information about the locality of customer is provided, we are assuming that churn rate is not affected by the demographics like location</a:t>
          </a:r>
          <a:endParaRPr lang="en-IN" dirty="0"/>
        </a:p>
      </dgm:t>
    </dgm:pt>
    <dgm:pt modelId="{46F108A2-3D74-4867-8AE5-E85157D3A0E7}" type="parTrans" cxnId="{9BD6A64C-8578-48F6-8F65-EA96326982D3}">
      <dgm:prSet/>
      <dgm:spPr/>
      <dgm:t>
        <a:bodyPr/>
        <a:lstStyle/>
        <a:p>
          <a:endParaRPr lang="en-IN"/>
        </a:p>
      </dgm:t>
    </dgm:pt>
    <dgm:pt modelId="{0FA03418-E21A-4FAA-8FE6-30F807FD3532}" type="sibTrans" cxnId="{9BD6A64C-8578-48F6-8F65-EA96326982D3}">
      <dgm:prSet/>
      <dgm:spPr/>
      <dgm:t>
        <a:bodyPr/>
        <a:lstStyle/>
        <a:p>
          <a:endParaRPr lang="en-IN"/>
        </a:p>
      </dgm:t>
    </dgm:pt>
    <dgm:pt modelId="{CAD6D99C-7BD8-4660-9860-9079F4717A94}">
      <dgm:prSet/>
      <dgm:spPr/>
      <dgm:t>
        <a:bodyPr/>
        <a:lstStyle/>
        <a:p>
          <a:r>
            <a:rPr lang="en-US"/>
            <a:t>Size of Data set</a:t>
          </a:r>
          <a:endParaRPr lang="en-US" dirty="0"/>
        </a:p>
      </dgm:t>
    </dgm:pt>
    <dgm:pt modelId="{92CB9BBA-0F30-4F53-833B-B1C8F12925FA}" type="parTrans" cxnId="{72B491A7-F43F-44F8-A10F-BF65C6D714AD}">
      <dgm:prSet/>
      <dgm:spPr/>
      <dgm:t>
        <a:bodyPr/>
        <a:lstStyle/>
        <a:p>
          <a:endParaRPr lang="en-IN"/>
        </a:p>
      </dgm:t>
    </dgm:pt>
    <dgm:pt modelId="{1E645B5D-5F46-401A-9782-171A97570AC0}" type="sibTrans" cxnId="{72B491A7-F43F-44F8-A10F-BF65C6D714AD}">
      <dgm:prSet/>
      <dgm:spPr/>
      <dgm:t>
        <a:bodyPr/>
        <a:lstStyle/>
        <a:p>
          <a:endParaRPr lang="en-IN"/>
        </a:p>
      </dgm:t>
    </dgm:pt>
    <dgm:pt modelId="{28BD0E46-5540-4C7C-B78B-6F613F7703B8}">
      <dgm:prSet/>
      <dgm:spPr/>
      <dgm:t>
        <a:bodyPr/>
        <a:lstStyle/>
        <a:p>
          <a:r>
            <a:rPr lang="en-US" dirty="0"/>
            <a:t>Imbalance of target variable</a:t>
          </a:r>
          <a:endParaRPr lang="en-IN" dirty="0"/>
        </a:p>
      </dgm:t>
    </dgm:pt>
    <dgm:pt modelId="{E22633FC-88AA-4A51-9443-6C2AB16065E0}" type="parTrans" cxnId="{F3CD1A49-7BCD-4825-93BF-7105D64DCE44}">
      <dgm:prSet/>
      <dgm:spPr/>
      <dgm:t>
        <a:bodyPr/>
        <a:lstStyle/>
        <a:p>
          <a:endParaRPr lang="en-IN"/>
        </a:p>
      </dgm:t>
    </dgm:pt>
    <dgm:pt modelId="{79009FA3-96A9-4EEF-BD4D-398D83BE7354}" type="sibTrans" cxnId="{F3CD1A49-7BCD-4825-93BF-7105D64DCE44}">
      <dgm:prSet/>
      <dgm:spPr/>
      <dgm:t>
        <a:bodyPr/>
        <a:lstStyle/>
        <a:p>
          <a:endParaRPr lang="en-IN"/>
        </a:p>
      </dgm:t>
    </dgm:pt>
    <dgm:pt modelId="{C0DD77C6-28B5-4901-B49A-FBD6F26A7F73}" type="pres">
      <dgm:prSet presAssocID="{1F33D13D-0D82-4EC7-BFE1-5422F2542A39}" presName="linear" presStyleCnt="0">
        <dgm:presLayoutVars>
          <dgm:dir/>
          <dgm:animLvl val="lvl"/>
          <dgm:resizeHandles val="exact"/>
        </dgm:presLayoutVars>
      </dgm:prSet>
      <dgm:spPr/>
    </dgm:pt>
    <dgm:pt modelId="{D0602BE0-83AB-4FC0-8817-BD209D9356B2}" type="pres">
      <dgm:prSet presAssocID="{0CE951A1-802C-4D22-91EE-DE12A36C06D7}" presName="parentLin" presStyleCnt="0"/>
      <dgm:spPr/>
    </dgm:pt>
    <dgm:pt modelId="{0AF1F41A-9581-4F64-8C78-312C89546EB0}" type="pres">
      <dgm:prSet presAssocID="{0CE951A1-802C-4D22-91EE-DE12A36C06D7}" presName="parentLeftMargin" presStyleLbl="node1" presStyleIdx="0" presStyleCnt="2"/>
      <dgm:spPr/>
    </dgm:pt>
    <dgm:pt modelId="{E83ED47D-214C-4238-8B84-FD964EF9741F}" type="pres">
      <dgm:prSet presAssocID="{0CE951A1-802C-4D22-91EE-DE12A36C06D7}" presName="parentText" presStyleLbl="node1" presStyleIdx="0" presStyleCnt="2">
        <dgm:presLayoutVars>
          <dgm:chMax val="0"/>
          <dgm:bulletEnabled val="1"/>
        </dgm:presLayoutVars>
      </dgm:prSet>
      <dgm:spPr/>
    </dgm:pt>
    <dgm:pt modelId="{CB231FA0-69BC-48A7-8649-61289660420A}" type="pres">
      <dgm:prSet presAssocID="{0CE951A1-802C-4D22-91EE-DE12A36C06D7}" presName="negativeSpace" presStyleCnt="0"/>
      <dgm:spPr/>
    </dgm:pt>
    <dgm:pt modelId="{5C1F0D29-9592-4EB7-B818-D189EF5DDAD8}" type="pres">
      <dgm:prSet presAssocID="{0CE951A1-802C-4D22-91EE-DE12A36C06D7}" presName="childText" presStyleLbl="conFgAcc1" presStyleIdx="0" presStyleCnt="2">
        <dgm:presLayoutVars>
          <dgm:bulletEnabled val="1"/>
        </dgm:presLayoutVars>
      </dgm:prSet>
      <dgm:spPr/>
    </dgm:pt>
    <dgm:pt modelId="{87DD8C89-A8FE-4A1E-BCBD-8A067632E776}" type="pres">
      <dgm:prSet presAssocID="{80983509-55E5-4E98-9D76-CC12D39A1598}" presName="spaceBetweenRectangles" presStyleCnt="0"/>
      <dgm:spPr/>
    </dgm:pt>
    <dgm:pt modelId="{C4F90ADE-586E-4457-9976-805FBF0E5D0C}" type="pres">
      <dgm:prSet presAssocID="{F6F26F2A-49E5-42D0-A134-E3A875344252}" presName="parentLin" presStyleCnt="0"/>
      <dgm:spPr/>
    </dgm:pt>
    <dgm:pt modelId="{46062898-E7CB-4A63-91BB-F944052EA532}" type="pres">
      <dgm:prSet presAssocID="{F6F26F2A-49E5-42D0-A134-E3A875344252}" presName="parentLeftMargin" presStyleLbl="node1" presStyleIdx="0" presStyleCnt="2"/>
      <dgm:spPr/>
    </dgm:pt>
    <dgm:pt modelId="{DB3461DA-AE62-45CE-B82A-57ECFD8491C8}" type="pres">
      <dgm:prSet presAssocID="{F6F26F2A-49E5-42D0-A134-E3A875344252}" presName="parentText" presStyleLbl="node1" presStyleIdx="1" presStyleCnt="2">
        <dgm:presLayoutVars>
          <dgm:chMax val="0"/>
          <dgm:bulletEnabled val="1"/>
        </dgm:presLayoutVars>
      </dgm:prSet>
      <dgm:spPr/>
    </dgm:pt>
    <dgm:pt modelId="{374FF2C2-6931-4A15-A3FD-DBF10DD30323}" type="pres">
      <dgm:prSet presAssocID="{F6F26F2A-49E5-42D0-A134-E3A875344252}" presName="negativeSpace" presStyleCnt="0"/>
      <dgm:spPr/>
    </dgm:pt>
    <dgm:pt modelId="{F9B15B6D-7C6D-4FAB-BB48-F7889925676A}" type="pres">
      <dgm:prSet presAssocID="{F6F26F2A-49E5-42D0-A134-E3A875344252}" presName="childText" presStyleLbl="conFgAcc1" presStyleIdx="1" presStyleCnt="2">
        <dgm:presLayoutVars>
          <dgm:bulletEnabled val="1"/>
        </dgm:presLayoutVars>
      </dgm:prSet>
      <dgm:spPr/>
    </dgm:pt>
  </dgm:ptLst>
  <dgm:cxnLst>
    <dgm:cxn modelId="{93239D02-4212-4989-B011-AC77E5E05BB3}" type="presOf" srcId="{28BD0E46-5540-4C7C-B78B-6F613F7703B8}" destId="{F9B15B6D-7C6D-4FAB-BB48-F7889925676A}" srcOrd="0" destOrd="2" presId="urn:microsoft.com/office/officeart/2005/8/layout/list1"/>
    <dgm:cxn modelId="{40029614-C864-4A97-B431-864520B8A9C0}" type="presOf" srcId="{0CE951A1-802C-4D22-91EE-DE12A36C06D7}" destId="{0AF1F41A-9581-4F64-8C78-312C89546EB0}" srcOrd="0" destOrd="0" presId="urn:microsoft.com/office/officeart/2005/8/layout/list1"/>
    <dgm:cxn modelId="{52305933-B050-42AA-BB4F-8E6AF3F47B4E}" srcId="{0CE951A1-802C-4D22-91EE-DE12A36C06D7}" destId="{AF6D7A70-0E03-4F94-B83B-04064444AE8D}" srcOrd="0" destOrd="0" parTransId="{12E5C5B4-B4C9-43C0-84BE-9DF126001728}" sibTransId="{CBD3223F-1BE1-45E7-ABAB-595ED2D8AAE4}"/>
    <dgm:cxn modelId="{DBFFC83C-4311-44E6-B9C0-68F0D0395953}" type="presOf" srcId="{0CE951A1-802C-4D22-91EE-DE12A36C06D7}" destId="{E83ED47D-214C-4238-8B84-FD964EF9741F}" srcOrd="1" destOrd="0" presId="urn:microsoft.com/office/officeart/2005/8/layout/list1"/>
    <dgm:cxn modelId="{5B679C61-DD5E-49E7-898B-3F1CF22CBE05}" type="presOf" srcId="{F1067F4B-1176-471E-97F8-2A0331D1D6EF}" destId="{5C1F0D29-9592-4EB7-B818-D189EF5DDAD8}" srcOrd="0" destOrd="1" presId="urn:microsoft.com/office/officeart/2005/8/layout/list1"/>
    <dgm:cxn modelId="{86054262-B472-43C8-9C77-A51102C1C9FB}" srcId="{1F33D13D-0D82-4EC7-BFE1-5422F2542A39}" destId="{F6F26F2A-49E5-42D0-A134-E3A875344252}" srcOrd="1" destOrd="0" parTransId="{754C343F-68F9-4B35-AC4E-BBB1EB43CA03}" sibTransId="{F94B5FBC-F8FE-4070-9B9D-3C3DCC066801}"/>
    <dgm:cxn modelId="{534FF066-E199-4ACA-AB33-4C82D9918017}" srcId="{0CE951A1-802C-4D22-91EE-DE12A36C06D7}" destId="{DF9D0DB0-C120-487D-8B22-0A8E566F0ADF}" srcOrd="2" destOrd="0" parTransId="{293E0E0A-8ABB-4AC5-A0FF-8A091ACDA4E6}" sibTransId="{7DF03616-FD24-4F92-9EC9-70A4529E29D1}"/>
    <dgm:cxn modelId="{97131267-0EEA-4E64-A03F-9AE4E56FA1DF}" type="presOf" srcId="{AF6D7A70-0E03-4F94-B83B-04064444AE8D}" destId="{5C1F0D29-9592-4EB7-B818-D189EF5DDAD8}" srcOrd="0" destOrd="0" presId="urn:microsoft.com/office/officeart/2005/8/layout/list1"/>
    <dgm:cxn modelId="{F3CD1A49-7BCD-4825-93BF-7105D64DCE44}" srcId="{F6F26F2A-49E5-42D0-A134-E3A875344252}" destId="{28BD0E46-5540-4C7C-B78B-6F613F7703B8}" srcOrd="2" destOrd="0" parTransId="{E22633FC-88AA-4A51-9443-6C2AB16065E0}" sibTransId="{79009FA3-96A9-4EEF-BD4D-398D83BE7354}"/>
    <dgm:cxn modelId="{E08ADD4B-D4B8-4AB4-8228-DD85FD908B1E}" srcId="{F6F26F2A-49E5-42D0-A134-E3A875344252}" destId="{AA003128-97C5-469F-86C0-0F109E8F2A0F}" srcOrd="0" destOrd="0" parTransId="{AECEE11A-7A90-45BD-8D81-543110C95430}" sibTransId="{AB89A48F-98D2-4BCA-ACD7-C1F0803275E2}"/>
    <dgm:cxn modelId="{9BD6A64C-8578-48F6-8F65-EA96326982D3}" srcId="{0CE951A1-802C-4D22-91EE-DE12A36C06D7}" destId="{DAE51C8E-19CF-4FBD-886A-7310FAEF1638}" srcOrd="3" destOrd="0" parTransId="{46F108A2-3D74-4867-8AE5-E85157D3A0E7}" sibTransId="{0FA03418-E21A-4FAA-8FE6-30F807FD3532}"/>
    <dgm:cxn modelId="{7C5B9E73-E4F4-45C6-8E0D-8B1B4D70AD74}" type="presOf" srcId="{F6F26F2A-49E5-42D0-A134-E3A875344252}" destId="{DB3461DA-AE62-45CE-B82A-57ECFD8491C8}" srcOrd="1" destOrd="0" presId="urn:microsoft.com/office/officeart/2005/8/layout/list1"/>
    <dgm:cxn modelId="{8F62C97D-0ED4-4FC1-A966-5AA72236C8E0}" type="presOf" srcId="{CAD6D99C-7BD8-4660-9860-9079F4717A94}" destId="{F9B15B6D-7C6D-4FAB-BB48-F7889925676A}" srcOrd="0" destOrd="1" presId="urn:microsoft.com/office/officeart/2005/8/layout/list1"/>
    <dgm:cxn modelId="{A612219A-BF1A-4A1E-9362-EA8248E016F2}" type="presOf" srcId="{DAE51C8E-19CF-4FBD-886A-7310FAEF1638}" destId="{5C1F0D29-9592-4EB7-B818-D189EF5DDAD8}" srcOrd="0" destOrd="3" presId="urn:microsoft.com/office/officeart/2005/8/layout/list1"/>
    <dgm:cxn modelId="{9C7F30A0-3559-4F2A-A1FB-136362DEB202}" type="presOf" srcId="{F6F26F2A-49E5-42D0-A134-E3A875344252}" destId="{46062898-E7CB-4A63-91BB-F944052EA532}" srcOrd="0" destOrd="0" presId="urn:microsoft.com/office/officeart/2005/8/layout/list1"/>
    <dgm:cxn modelId="{72B491A7-F43F-44F8-A10F-BF65C6D714AD}" srcId="{F6F26F2A-49E5-42D0-A134-E3A875344252}" destId="{CAD6D99C-7BD8-4660-9860-9079F4717A94}" srcOrd="1" destOrd="0" parTransId="{92CB9BBA-0F30-4F53-833B-B1C8F12925FA}" sibTransId="{1E645B5D-5F46-401A-9782-171A97570AC0}"/>
    <dgm:cxn modelId="{7E9ECCB6-D047-4C18-8713-4A5A35A0ECE6}" type="presOf" srcId="{AA003128-97C5-469F-86C0-0F109E8F2A0F}" destId="{F9B15B6D-7C6D-4FAB-BB48-F7889925676A}" srcOrd="0" destOrd="0" presId="urn:microsoft.com/office/officeart/2005/8/layout/list1"/>
    <dgm:cxn modelId="{E33418C5-5E3D-4EA8-AC34-A93591686517}" srcId="{0CE951A1-802C-4D22-91EE-DE12A36C06D7}" destId="{F1067F4B-1176-471E-97F8-2A0331D1D6EF}" srcOrd="1" destOrd="0" parTransId="{6E96AD9D-84B5-4868-BCB0-090FA8E9EBC9}" sibTransId="{D3EEDB16-83C0-470B-80F7-B850FACD6677}"/>
    <dgm:cxn modelId="{69C2CCC6-6D8A-4C81-95A7-32B4763D67C1}" srcId="{1F33D13D-0D82-4EC7-BFE1-5422F2542A39}" destId="{0CE951A1-802C-4D22-91EE-DE12A36C06D7}" srcOrd="0" destOrd="0" parTransId="{756D368E-CDC2-45CC-9E05-57BED9494056}" sibTransId="{80983509-55E5-4E98-9D76-CC12D39A1598}"/>
    <dgm:cxn modelId="{338D08F5-08E7-461D-8353-CE761AEF9E65}" type="presOf" srcId="{1F33D13D-0D82-4EC7-BFE1-5422F2542A39}" destId="{C0DD77C6-28B5-4901-B49A-FBD6F26A7F73}" srcOrd="0" destOrd="0" presId="urn:microsoft.com/office/officeart/2005/8/layout/list1"/>
    <dgm:cxn modelId="{F621A9FD-6937-4E6F-A9A3-47E5D261E4E5}" type="presOf" srcId="{DF9D0DB0-C120-487D-8B22-0A8E566F0ADF}" destId="{5C1F0D29-9592-4EB7-B818-D189EF5DDAD8}" srcOrd="0" destOrd="2" presId="urn:microsoft.com/office/officeart/2005/8/layout/list1"/>
    <dgm:cxn modelId="{0C4D642D-D408-4273-94CB-AD875FAD0B0A}" type="presParOf" srcId="{C0DD77C6-28B5-4901-B49A-FBD6F26A7F73}" destId="{D0602BE0-83AB-4FC0-8817-BD209D9356B2}" srcOrd="0" destOrd="0" presId="urn:microsoft.com/office/officeart/2005/8/layout/list1"/>
    <dgm:cxn modelId="{DC8EB41D-E565-4BFB-96A0-55DEC698F4B3}" type="presParOf" srcId="{D0602BE0-83AB-4FC0-8817-BD209D9356B2}" destId="{0AF1F41A-9581-4F64-8C78-312C89546EB0}" srcOrd="0" destOrd="0" presId="urn:microsoft.com/office/officeart/2005/8/layout/list1"/>
    <dgm:cxn modelId="{77C198E3-08A8-4C81-B3BD-398D5EF026A8}" type="presParOf" srcId="{D0602BE0-83AB-4FC0-8817-BD209D9356B2}" destId="{E83ED47D-214C-4238-8B84-FD964EF9741F}" srcOrd="1" destOrd="0" presId="urn:microsoft.com/office/officeart/2005/8/layout/list1"/>
    <dgm:cxn modelId="{FC02E0CE-6E94-40F4-B082-E63C290A4EF5}" type="presParOf" srcId="{C0DD77C6-28B5-4901-B49A-FBD6F26A7F73}" destId="{CB231FA0-69BC-48A7-8649-61289660420A}" srcOrd="1" destOrd="0" presId="urn:microsoft.com/office/officeart/2005/8/layout/list1"/>
    <dgm:cxn modelId="{0DE7BB11-8243-4077-B703-00CC575E75C3}" type="presParOf" srcId="{C0DD77C6-28B5-4901-B49A-FBD6F26A7F73}" destId="{5C1F0D29-9592-4EB7-B818-D189EF5DDAD8}" srcOrd="2" destOrd="0" presId="urn:microsoft.com/office/officeart/2005/8/layout/list1"/>
    <dgm:cxn modelId="{850863E1-FC60-4020-BB02-3A8747E35F56}" type="presParOf" srcId="{C0DD77C6-28B5-4901-B49A-FBD6F26A7F73}" destId="{87DD8C89-A8FE-4A1E-BCBD-8A067632E776}" srcOrd="3" destOrd="0" presId="urn:microsoft.com/office/officeart/2005/8/layout/list1"/>
    <dgm:cxn modelId="{24EEF91D-71A6-49D3-8EB3-482523956255}" type="presParOf" srcId="{C0DD77C6-28B5-4901-B49A-FBD6F26A7F73}" destId="{C4F90ADE-586E-4457-9976-805FBF0E5D0C}" srcOrd="4" destOrd="0" presId="urn:microsoft.com/office/officeart/2005/8/layout/list1"/>
    <dgm:cxn modelId="{EBC639D3-9950-4319-A50C-483201166EB5}" type="presParOf" srcId="{C4F90ADE-586E-4457-9976-805FBF0E5D0C}" destId="{46062898-E7CB-4A63-91BB-F944052EA532}" srcOrd="0" destOrd="0" presId="urn:microsoft.com/office/officeart/2005/8/layout/list1"/>
    <dgm:cxn modelId="{EDE8CB47-E0B6-4F4B-9611-AE24A2D6EB7F}" type="presParOf" srcId="{C4F90ADE-586E-4457-9976-805FBF0E5D0C}" destId="{DB3461DA-AE62-45CE-B82A-57ECFD8491C8}" srcOrd="1" destOrd="0" presId="urn:microsoft.com/office/officeart/2005/8/layout/list1"/>
    <dgm:cxn modelId="{89EC2B29-2B78-4AC4-B5A9-07D0AD49AFDF}" type="presParOf" srcId="{C0DD77C6-28B5-4901-B49A-FBD6F26A7F73}" destId="{374FF2C2-6931-4A15-A3FD-DBF10DD30323}" srcOrd="5" destOrd="0" presId="urn:microsoft.com/office/officeart/2005/8/layout/list1"/>
    <dgm:cxn modelId="{2EE2CC23-1402-4072-A069-C670987054A2}" type="presParOf" srcId="{C0DD77C6-28B5-4901-B49A-FBD6F26A7F73}" destId="{F9B15B6D-7C6D-4FAB-BB48-F7889925676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A88F13-E9D0-41F4-895B-98EED9BC74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80E75C-CC6B-4004-BAF8-E8BE22A76641}">
      <dgm:prSet/>
      <dgm:spPr/>
      <dgm:t>
        <a:bodyPr/>
        <a:lstStyle/>
        <a:p>
          <a:pPr>
            <a:lnSpc>
              <a:spcPct val="100000"/>
            </a:lnSpc>
          </a:pPr>
          <a:r>
            <a:rPr lang="en-IN" dirty="0"/>
            <a:t>The type of contract has a strict relationship with churned clients, Month-to-month contracts with high amount of charges could lead a client to leave the service.</a:t>
          </a:r>
          <a:endParaRPr lang="en-US" dirty="0"/>
        </a:p>
      </dgm:t>
    </dgm:pt>
    <dgm:pt modelId="{DD0B30C0-0BA6-40EF-8EEA-A0287156DBFB}" type="parTrans" cxnId="{755A0408-7AD6-42A9-921F-906F947ED12C}">
      <dgm:prSet/>
      <dgm:spPr/>
      <dgm:t>
        <a:bodyPr/>
        <a:lstStyle/>
        <a:p>
          <a:endParaRPr lang="en-US"/>
        </a:p>
      </dgm:t>
    </dgm:pt>
    <dgm:pt modelId="{A1F37506-031E-40F8-B139-AF375319FE95}" type="sibTrans" cxnId="{755A0408-7AD6-42A9-921F-906F947ED12C}">
      <dgm:prSet/>
      <dgm:spPr/>
      <dgm:t>
        <a:bodyPr/>
        <a:lstStyle/>
        <a:p>
          <a:endParaRPr lang="en-US"/>
        </a:p>
      </dgm:t>
    </dgm:pt>
    <dgm:pt modelId="{3DC42A45-F328-416E-9BBF-F5D7AA865053}">
      <dgm:prSet/>
      <dgm:spPr/>
      <dgm:t>
        <a:bodyPr/>
        <a:lstStyle/>
        <a:p>
          <a:pPr>
            <a:lnSpc>
              <a:spcPct val="100000"/>
            </a:lnSpc>
          </a:pPr>
          <a:r>
            <a:rPr lang="en-IN" altLang="en-US" dirty="0"/>
            <a:t>95% confidence interval range of accuracy score for model is 76.2% to 77.7%.</a:t>
          </a:r>
          <a:endParaRPr lang="en-US" dirty="0"/>
        </a:p>
      </dgm:t>
    </dgm:pt>
    <dgm:pt modelId="{99BB9624-A326-4A69-8969-6676D700B51A}" type="parTrans" cxnId="{1FB886F8-F72A-470C-B747-6430770219DF}">
      <dgm:prSet/>
      <dgm:spPr/>
      <dgm:t>
        <a:bodyPr/>
        <a:lstStyle/>
        <a:p>
          <a:endParaRPr lang="en-US"/>
        </a:p>
      </dgm:t>
    </dgm:pt>
    <dgm:pt modelId="{D380A228-EFB6-416F-92BB-F10541D62FA9}" type="sibTrans" cxnId="{1FB886F8-F72A-470C-B747-6430770219DF}">
      <dgm:prSet/>
      <dgm:spPr/>
      <dgm:t>
        <a:bodyPr/>
        <a:lstStyle/>
        <a:p>
          <a:endParaRPr lang="en-US"/>
        </a:p>
      </dgm:t>
    </dgm:pt>
    <dgm:pt modelId="{6DFB46A5-FEA2-443D-9ECB-A03D14934B1F}">
      <dgm:prSet/>
      <dgm:spPr/>
      <dgm:t>
        <a:bodyPr/>
        <a:lstStyle/>
        <a:p>
          <a:pPr>
            <a:lnSpc>
              <a:spcPct val="100000"/>
            </a:lnSpc>
          </a:pPr>
          <a:r>
            <a:rPr lang="en-US" dirty="0"/>
            <a:t>Increased recall from 54% to 89%.</a:t>
          </a:r>
        </a:p>
      </dgm:t>
    </dgm:pt>
    <dgm:pt modelId="{76DE1121-247E-4E57-8ABE-73483AEB1E61}" type="parTrans" cxnId="{154A1C1C-3CFD-4788-86BA-6D448F744D2F}">
      <dgm:prSet/>
      <dgm:spPr/>
      <dgm:t>
        <a:bodyPr/>
        <a:lstStyle/>
        <a:p>
          <a:endParaRPr lang="en-IN"/>
        </a:p>
      </dgm:t>
    </dgm:pt>
    <dgm:pt modelId="{757E2940-E9E4-41A2-8CEB-32A2FEA89938}" type="sibTrans" cxnId="{154A1C1C-3CFD-4788-86BA-6D448F744D2F}">
      <dgm:prSet/>
      <dgm:spPr/>
      <dgm:t>
        <a:bodyPr/>
        <a:lstStyle/>
        <a:p>
          <a:endParaRPr lang="en-IN"/>
        </a:p>
      </dgm:t>
    </dgm:pt>
    <dgm:pt modelId="{7EBC9F24-A361-4969-970C-5082F6407C2D}">
      <dgm:prSet/>
      <dgm:spPr/>
      <dgm:t>
        <a:bodyPr/>
        <a:lstStyle/>
        <a:p>
          <a:pPr>
            <a:lnSpc>
              <a:spcPct val="100000"/>
            </a:lnSpc>
          </a:pPr>
          <a:r>
            <a:rPr lang="en-IN" dirty="0"/>
            <a:t>Resampling of data using SMOTE increase model performance</a:t>
          </a:r>
          <a:endParaRPr lang="en-US" dirty="0"/>
        </a:p>
        <a:p>
          <a:pPr>
            <a:lnSpc>
              <a:spcPct val="100000"/>
            </a:lnSpc>
          </a:pPr>
          <a:endParaRPr lang="en-US" dirty="0"/>
        </a:p>
      </dgm:t>
    </dgm:pt>
    <dgm:pt modelId="{0D61DAA8-07E4-437A-A546-D4E421278D34}" type="parTrans" cxnId="{ECC35813-65BD-4805-909C-073846FB35EF}">
      <dgm:prSet/>
      <dgm:spPr/>
      <dgm:t>
        <a:bodyPr/>
        <a:lstStyle/>
        <a:p>
          <a:endParaRPr lang="en-IN"/>
        </a:p>
      </dgm:t>
    </dgm:pt>
    <dgm:pt modelId="{37376360-1F8B-4110-80DD-A1AFE8BD1648}" type="sibTrans" cxnId="{ECC35813-65BD-4805-909C-073846FB35EF}">
      <dgm:prSet/>
      <dgm:spPr/>
      <dgm:t>
        <a:bodyPr/>
        <a:lstStyle/>
        <a:p>
          <a:endParaRPr lang="en-IN"/>
        </a:p>
      </dgm:t>
    </dgm:pt>
    <dgm:pt modelId="{3293BAE0-8EA7-4A2A-9269-8F3896197473}" type="pres">
      <dgm:prSet presAssocID="{E1A88F13-E9D0-41F4-895B-98EED9BC7488}" presName="root" presStyleCnt="0">
        <dgm:presLayoutVars>
          <dgm:dir/>
          <dgm:resizeHandles val="exact"/>
        </dgm:presLayoutVars>
      </dgm:prSet>
      <dgm:spPr/>
    </dgm:pt>
    <dgm:pt modelId="{14466F3D-17D8-4886-87DC-35E79CF1E726}" type="pres">
      <dgm:prSet presAssocID="{8580E75C-CC6B-4004-BAF8-E8BE22A76641}" presName="compNode" presStyleCnt="0"/>
      <dgm:spPr/>
    </dgm:pt>
    <dgm:pt modelId="{C42824F7-9A30-4CF7-90E5-E375B9C04676}" type="pres">
      <dgm:prSet presAssocID="{8580E75C-CC6B-4004-BAF8-E8BE22A76641}" presName="bgRect" presStyleLbl="bgShp" presStyleIdx="0" presStyleCnt="4"/>
      <dgm:spPr/>
    </dgm:pt>
    <dgm:pt modelId="{8FB0140F-C16E-49F4-8D73-F2CCC8E5B0BB}" type="pres">
      <dgm:prSet presAssocID="{8580E75C-CC6B-4004-BAF8-E8BE22A766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9376ECCB-1E95-4FEA-825E-3FD7DB960E28}" type="pres">
      <dgm:prSet presAssocID="{8580E75C-CC6B-4004-BAF8-E8BE22A76641}" presName="spaceRect" presStyleCnt="0"/>
      <dgm:spPr/>
    </dgm:pt>
    <dgm:pt modelId="{312ED6BF-4958-4CDC-9655-762EB31A42A1}" type="pres">
      <dgm:prSet presAssocID="{8580E75C-CC6B-4004-BAF8-E8BE22A76641}" presName="parTx" presStyleLbl="revTx" presStyleIdx="0" presStyleCnt="4">
        <dgm:presLayoutVars>
          <dgm:chMax val="0"/>
          <dgm:chPref val="0"/>
        </dgm:presLayoutVars>
      </dgm:prSet>
      <dgm:spPr/>
    </dgm:pt>
    <dgm:pt modelId="{F3119FEF-F0B2-41F1-BA43-6B2DFD7A6019}" type="pres">
      <dgm:prSet presAssocID="{A1F37506-031E-40F8-B139-AF375319FE95}" presName="sibTrans" presStyleCnt="0"/>
      <dgm:spPr/>
    </dgm:pt>
    <dgm:pt modelId="{4B2CF06E-043E-4A94-AE8C-8F222C4ACAEC}" type="pres">
      <dgm:prSet presAssocID="{7EBC9F24-A361-4969-970C-5082F6407C2D}" presName="compNode" presStyleCnt="0"/>
      <dgm:spPr/>
    </dgm:pt>
    <dgm:pt modelId="{378883E3-0238-40D8-8531-8AC8D2CECB9F}" type="pres">
      <dgm:prSet presAssocID="{7EBC9F24-A361-4969-970C-5082F6407C2D}" presName="bgRect" presStyleLbl="bgShp" presStyleIdx="1" presStyleCnt="4"/>
      <dgm:spPr/>
    </dgm:pt>
    <dgm:pt modelId="{DAB688A9-F64D-4AF9-A732-6950B6D73026}" type="pres">
      <dgm:prSet presAssocID="{7EBC9F24-A361-4969-970C-5082F6407C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dgm:spPr>
    </dgm:pt>
    <dgm:pt modelId="{8504B9FD-3DBE-4299-A5C9-BFA4F4C3F0A5}" type="pres">
      <dgm:prSet presAssocID="{7EBC9F24-A361-4969-970C-5082F6407C2D}" presName="spaceRect" presStyleCnt="0"/>
      <dgm:spPr/>
    </dgm:pt>
    <dgm:pt modelId="{610B2E28-3A98-4D5D-8FC2-16F0FA158F7B}" type="pres">
      <dgm:prSet presAssocID="{7EBC9F24-A361-4969-970C-5082F6407C2D}" presName="parTx" presStyleLbl="revTx" presStyleIdx="1" presStyleCnt="4">
        <dgm:presLayoutVars>
          <dgm:chMax val="0"/>
          <dgm:chPref val="0"/>
        </dgm:presLayoutVars>
      </dgm:prSet>
      <dgm:spPr/>
    </dgm:pt>
    <dgm:pt modelId="{08EEC91F-0CD4-4B83-9DF8-4AD35023D852}" type="pres">
      <dgm:prSet presAssocID="{37376360-1F8B-4110-80DD-A1AFE8BD1648}" presName="sibTrans" presStyleCnt="0"/>
      <dgm:spPr/>
    </dgm:pt>
    <dgm:pt modelId="{DFACEA01-C35E-413A-909C-84EAD9A96F68}" type="pres">
      <dgm:prSet presAssocID="{3DC42A45-F328-416E-9BBF-F5D7AA865053}" presName="compNode" presStyleCnt="0"/>
      <dgm:spPr/>
    </dgm:pt>
    <dgm:pt modelId="{4C3F6D97-CD3F-40C3-B02C-1693C43279B2}" type="pres">
      <dgm:prSet presAssocID="{3DC42A45-F328-416E-9BBF-F5D7AA865053}" presName="bgRect" presStyleLbl="bgShp" presStyleIdx="2" presStyleCnt="4"/>
      <dgm:spPr/>
    </dgm:pt>
    <dgm:pt modelId="{AA621E8E-258A-4C48-8013-D214C51860D7}" type="pres">
      <dgm:prSet presAssocID="{3DC42A45-F328-416E-9BBF-F5D7AA865053}"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ullseye"/>
        </a:ext>
      </dgm:extLst>
    </dgm:pt>
    <dgm:pt modelId="{ED792D35-429A-424C-8B56-CC68375188DC}" type="pres">
      <dgm:prSet presAssocID="{3DC42A45-F328-416E-9BBF-F5D7AA865053}" presName="spaceRect" presStyleCnt="0"/>
      <dgm:spPr/>
    </dgm:pt>
    <dgm:pt modelId="{5A2DFFAF-2381-47F8-BA8B-7E5F3B12DD66}" type="pres">
      <dgm:prSet presAssocID="{3DC42A45-F328-416E-9BBF-F5D7AA865053}" presName="parTx" presStyleLbl="revTx" presStyleIdx="2" presStyleCnt="4">
        <dgm:presLayoutVars>
          <dgm:chMax val="0"/>
          <dgm:chPref val="0"/>
        </dgm:presLayoutVars>
      </dgm:prSet>
      <dgm:spPr/>
    </dgm:pt>
    <dgm:pt modelId="{A6841DEE-122A-4500-82A9-B8E8F22FFFED}" type="pres">
      <dgm:prSet presAssocID="{D380A228-EFB6-416F-92BB-F10541D62FA9}" presName="sibTrans" presStyleCnt="0"/>
      <dgm:spPr/>
    </dgm:pt>
    <dgm:pt modelId="{638BB9E1-EF5B-4845-9055-7281918BF803}" type="pres">
      <dgm:prSet presAssocID="{6DFB46A5-FEA2-443D-9ECB-A03D14934B1F}" presName="compNode" presStyleCnt="0"/>
      <dgm:spPr/>
    </dgm:pt>
    <dgm:pt modelId="{A88A41DF-7F14-4B3A-AB5D-067ED2F1E3AA}" type="pres">
      <dgm:prSet presAssocID="{6DFB46A5-FEA2-443D-9ECB-A03D14934B1F}" presName="bgRect" presStyleLbl="bgShp" presStyleIdx="3" presStyleCnt="4"/>
      <dgm:spPr/>
    </dgm:pt>
    <dgm:pt modelId="{5F73C195-C9C8-469C-A40B-7364995A3D2E}" type="pres">
      <dgm:prSet presAssocID="{6DFB46A5-FEA2-443D-9ECB-A03D14934B1F}"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l="-15000" r="-15000"/>
          </a:stretch>
        </a:blipFill>
      </dgm:spPr>
    </dgm:pt>
    <dgm:pt modelId="{D2909AB1-E770-4F32-9BDC-D750B7A30E62}" type="pres">
      <dgm:prSet presAssocID="{6DFB46A5-FEA2-443D-9ECB-A03D14934B1F}" presName="spaceRect" presStyleCnt="0"/>
      <dgm:spPr/>
    </dgm:pt>
    <dgm:pt modelId="{467E9366-271F-49F8-B3B0-642CB8D5E591}" type="pres">
      <dgm:prSet presAssocID="{6DFB46A5-FEA2-443D-9ECB-A03D14934B1F}" presName="parTx" presStyleLbl="revTx" presStyleIdx="3" presStyleCnt="4">
        <dgm:presLayoutVars>
          <dgm:chMax val="0"/>
          <dgm:chPref val="0"/>
        </dgm:presLayoutVars>
      </dgm:prSet>
      <dgm:spPr/>
    </dgm:pt>
  </dgm:ptLst>
  <dgm:cxnLst>
    <dgm:cxn modelId="{755A0408-7AD6-42A9-921F-906F947ED12C}" srcId="{E1A88F13-E9D0-41F4-895B-98EED9BC7488}" destId="{8580E75C-CC6B-4004-BAF8-E8BE22A76641}" srcOrd="0" destOrd="0" parTransId="{DD0B30C0-0BA6-40EF-8EEA-A0287156DBFB}" sibTransId="{A1F37506-031E-40F8-B139-AF375319FE95}"/>
    <dgm:cxn modelId="{ECC35813-65BD-4805-909C-073846FB35EF}" srcId="{E1A88F13-E9D0-41F4-895B-98EED9BC7488}" destId="{7EBC9F24-A361-4969-970C-5082F6407C2D}" srcOrd="1" destOrd="0" parTransId="{0D61DAA8-07E4-437A-A546-D4E421278D34}" sibTransId="{37376360-1F8B-4110-80DD-A1AFE8BD1648}"/>
    <dgm:cxn modelId="{154A1C1C-3CFD-4788-86BA-6D448F744D2F}" srcId="{E1A88F13-E9D0-41F4-895B-98EED9BC7488}" destId="{6DFB46A5-FEA2-443D-9ECB-A03D14934B1F}" srcOrd="3" destOrd="0" parTransId="{76DE1121-247E-4E57-8ABE-73483AEB1E61}" sibTransId="{757E2940-E9E4-41A2-8CEB-32A2FEA89938}"/>
    <dgm:cxn modelId="{8AF6795D-0B44-4C9B-9C0F-C5A8A7C6E6FC}" type="presOf" srcId="{8580E75C-CC6B-4004-BAF8-E8BE22A76641}" destId="{312ED6BF-4958-4CDC-9655-762EB31A42A1}" srcOrd="0" destOrd="0" presId="urn:microsoft.com/office/officeart/2018/2/layout/IconVerticalSolidList"/>
    <dgm:cxn modelId="{0849BD5E-215D-4DF0-8F8F-2FEC7EDE58C9}" type="presOf" srcId="{3DC42A45-F328-416E-9BBF-F5D7AA865053}" destId="{5A2DFFAF-2381-47F8-BA8B-7E5F3B12DD66}" srcOrd="0" destOrd="0" presId="urn:microsoft.com/office/officeart/2018/2/layout/IconVerticalSolidList"/>
    <dgm:cxn modelId="{EE07C263-4548-4382-9762-45FD60535CC2}" type="presOf" srcId="{E1A88F13-E9D0-41F4-895B-98EED9BC7488}" destId="{3293BAE0-8EA7-4A2A-9269-8F3896197473}" srcOrd="0" destOrd="0" presId="urn:microsoft.com/office/officeart/2018/2/layout/IconVerticalSolidList"/>
    <dgm:cxn modelId="{6B5FE04D-6E46-4E30-80ED-B2AFB1AE9CBB}" type="presOf" srcId="{7EBC9F24-A361-4969-970C-5082F6407C2D}" destId="{610B2E28-3A98-4D5D-8FC2-16F0FA158F7B}" srcOrd="0" destOrd="0" presId="urn:microsoft.com/office/officeart/2018/2/layout/IconVerticalSolidList"/>
    <dgm:cxn modelId="{3A0B4CA8-A15D-49A0-92C5-8136299CA411}" type="presOf" srcId="{6DFB46A5-FEA2-443D-9ECB-A03D14934B1F}" destId="{467E9366-271F-49F8-B3B0-642CB8D5E591}" srcOrd="0" destOrd="0" presId="urn:microsoft.com/office/officeart/2018/2/layout/IconVerticalSolidList"/>
    <dgm:cxn modelId="{1FB886F8-F72A-470C-B747-6430770219DF}" srcId="{E1A88F13-E9D0-41F4-895B-98EED9BC7488}" destId="{3DC42A45-F328-416E-9BBF-F5D7AA865053}" srcOrd="2" destOrd="0" parTransId="{99BB9624-A326-4A69-8969-6676D700B51A}" sibTransId="{D380A228-EFB6-416F-92BB-F10541D62FA9}"/>
    <dgm:cxn modelId="{B7A9AC06-9250-4F6F-996F-F8AEDA52BFB4}" type="presParOf" srcId="{3293BAE0-8EA7-4A2A-9269-8F3896197473}" destId="{14466F3D-17D8-4886-87DC-35E79CF1E726}" srcOrd="0" destOrd="0" presId="urn:microsoft.com/office/officeart/2018/2/layout/IconVerticalSolidList"/>
    <dgm:cxn modelId="{0FC8FF32-44D6-423B-8DDA-CEA290BDAB86}" type="presParOf" srcId="{14466F3D-17D8-4886-87DC-35E79CF1E726}" destId="{C42824F7-9A30-4CF7-90E5-E375B9C04676}" srcOrd="0" destOrd="0" presId="urn:microsoft.com/office/officeart/2018/2/layout/IconVerticalSolidList"/>
    <dgm:cxn modelId="{8D247D00-3BFD-4882-8430-0473AD4EDD03}" type="presParOf" srcId="{14466F3D-17D8-4886-87DC-35E79CF1E726}" destId="{8FB0140F-C16E-49F4-8D73-F2CCC8E5B0BB}" srcOrd="1" destOrd="0" presId="urn:microsoft.com/office/officeart/2018/2/layout/IconVerticalSolidList"/>
    <dgm:cxn modelId="{2256EFC0-C205-4A9A-9677-091A658747B5}" type="presParOf" srcId="{14466F3D-17D8-4886-87DC-35E79CF1E726}" destId="{9376ECCB-1E95-4FEA-825E-3FD7DB960E28}" srcOrd="2" destOrd="0" presId="urn:microsoft.com/office/officeart/2018/2/layout/IconVerticalSolidList"/>
    <dgm:cxn modelId="{1F67640A-D9D0-46A2-86CB-EB362D099829}" type="presParOf" srcId="{14466F3D-17D8-4886-87DC-35E79CF1E726}" destId="{312ED6BF-4958-4CDC-9655-762EB31A42A1}" srcOrd="3" destOrd="0" presId="urn:microsoft.com/office/officeart/2018/2/layout/IconVerticalSolidList"/>
    <dgm:cxn modelId="{13002C87-B50F-4082-997B-49934737F8C6}" type="presParOf" srcId="{3293BAE0-8EA7-4A2A-9269-8F3896197473}" destId="{F3119FEF-F0B2-41F1-BA43-6B2DFD7A6019}" srcOrd="1" destOrd="0" presId="urn:microsoft.com/office/officeart/2018/2/layout/IconVerticalSolidList"/>
    <dgm:cxn modelId="{4DA8F5C4-3696-4E9E-892A-DB469FED20C7}" type="presParOf" srcId="{3293BAE0-8EA7-4A2A-9269-8F3896197473}" destId="{4B2CF06E-043E-4A94-AE8C-8F222C4ACAEC}" srcOrd="2" destOrd="0" presId="urn:microsoft.com/office/officeart/2018/2/layout/IconVerticalSolidList"/>
    <dgm:cxn modelId="{F7A4C3C1-3AF6-4FEF-9284-63DC0D7322FA}" type="presParOf" srcId="{4B2CF06E-043E-4A94-AE8C-8F222C4ACAEC}" destId="{378883E3-0238-40D8-8531-8AC8D2CECB9F}" srcOrd="0" destOrd="0" presId="urn:microsoft.com/office/officeart/2018/2/layout/IconVerticalSolidList"/>
    <dgm:cxn modelId="{E8EAC9DE-A1DA-44E0-BBD9-6699E117A883}" type="presParOf" srcId="{4B2CF06E-043E-4A94-AE8C-8F222C4ACAEC}" destId="{DAB688A9-F64D-4AF9-A732-6950B6D73026}" srcOrd="1" destOrd="0" presId="urn:microsoft.com/office/officeart/2018/2/layout/IconVerticalSolidList"/>
    <dgm:cxn modelId="{9B01CFE0-A00A-497C-A190-7416E51A4885}" type="presParOf" srcId="{4B2CF06E-043E-4A94-AE8C-8F222C4ACAEC}" destId="{8504B9FD-3DBE-4299-A5C9-BFA4F4C3F0A5}" srcOrd="2" destOrd="0" presId="urn:microsoft.com/office/officeart/2018/2/layout/IconVerticalSolidList"/>
    <dgm:cxn modelId="{BBEFDE15-C860-4A3B-9532-EC45031300AE}" type="presParOf" srcId="{4B2CF06E-043E-4A94-AE8C-8F222C4ACAEC}" destId="{610B2E28-3A98-4D5D-8FC2-16F0FA158F7B}" srcOrd="3" destOrd="0" presId="urn:microsoft.com/office/officeart/2018/2/layout/IconVerticalSolidList"/>
    <dgm:cxn modelId="{4D40E4C4-0B44-45EE-B092-BFA923A4E2E4}" type="presParOf" srcId="{3293BAE0-8EA7-4A2A-9269-8F3896197473}" destId="{08EEC91F-0CD4-4B83-9DF8-4AD35023D852}" srcOrd="3" destOrd="0" presId="urn:microsoft.com/office/officeart/2018/2/layout/IconVerticalSolidList"/>
    <dgm:cxn modelId="{F67A64FB-6024-4544-8B57-4F4139F3BC06}" type="presParOf" srcId="{3293BAE0-8EA7-4A2A-9269-8F3896197473}" destId="{DFACEA01-C35E-413A-909C-84EAD9A96F68}" srcOrd="4" destOrd="0" presId="urn:microsoft.com/office/officeart/2018/2/layout/IconVerticalSolidList"/>
    <dgm:cxn modelId="{090C857B-0768-420A-AF0B-51DAF40DCFB9}" type="presParOf" srcId="{DFACEA01-C35E-413A-909C-84EAD9A96F68}" destId="{4C3F6D97-CD3F-40C3-B02C-1693C43279B2}" srcOrd="0" destOrd="0" presId="urn:microsoft.com/office/officeart/2018/2/layout/IconVerticalSolidList"/>
    <dgm:cxn modelId="{34B5FA44-BC49-454D-B0CC-EEE7829BDA16}" type="presParOf" srcId="{DFACEA01-C35E-413A-909C-84EAD9A96F68}" destId="{AA621E8E-258A-4C48-8013-D214C51860D7}" srcOrd="1" destOrd="0" presId="urn:microsoft.com/office/officeart/2018/2/layout/IconVerticalSolidList"/>
    <dgm:cxn modelId="{F3E0662C-3AEB-4FA4-B310-92185BF850E4}" type="presParOf" srcId="{DFACEA01-C35E-413A-909C-84EAD9A96F68}" destId="{ED792D35-429A-424C-8B56-CC68375188DC}" srcOrd="2" destOrd="0" presId="urn:microsoft.com/office/officeart/2018/2/layout/IconVerticalSolidList"/>
    <dgm:cxn modelId="{DCDE4BFC-B428-4561-8DEE-E5531FC34217}" type="presParOf" srcId="{DFACEA01-C35E-413A-909C-84EAD9A96F68}" destId="{5A2DFFAF-2381-47F8-BA8B-7E5F3B12DD66}" srcOrd="3" destOrd="0" presId="urn:microsoft.com/office/officeart/2018/2/layout/IconVerticalSolidList"/>
    <dgm:cxn modelId="{63BF9B2E-1ADA-4CFA-A466-0CC0CAF4E9B2}" type="presParOf" srcId="{3293BAE0-8EA7-4A2A-9269-8F3896197473}" destId="{A6841DEE-122A-4500-82A9-B8E8F22FFFED}" srcOrd="5" destOrd="0" presId="urn:microsoft.com/office/officeart/2018/2/layout/IconVerticalSolidList"/>
    <dgm:cxn modelId="{7DD1D3F4-84A3-425C-953D-3F2134F735CC}" type="presParOf" srcId="{3293BAE0-8EA7-4A2A-9269-8F3896197473}" destId="{638BB9E1-EF5B-4845-9055-7281918BF803}" srcOrd="6" destOrd="0" presId="urn:microsoft.com/office/officeart/2018/2/layout/IconVerticalSolidList"/>
    <dgm:cxn modelId="{FFBCD4A2-447A-4B5F-907E-1CEECC8B1586}" type="presParOf" srcId="{638BB9E1-EF5B-4845-9055-7281918BF803}" destId="{A88A41DF-7F14-4B3A-AB5D-067ED2F1E3AA}" srcOrd="0" destOrd="0" presId="urn:microsoft.com/office/officeart/2018/2/layout/IconVerticalSolidList"/>
    <dgm:cxn modelId="{AFEB1F86-B1BB-4B7D-ACFE-67BAC4B77953}" type="presParOf" srcId="{638BB9E1-EF5B-4845-9055-7281918BF803}" destId="{5F73C195-C9C8-469C-A40B-7364995A3D2E}" srcOrd="1" destOrd="0" presId="urn:microsoft.com/office/officeart/2018/2/layout/IconVerticalSolidList"/>
    <dgm:cxn modelId="{2ABC0C7B-76B3-48E7-AAED-52E8F51650CC}" type="presParOf" srcId="{638BB9E1-EF5B-4845-9055-7281918BF803}" destId="{D2909AB1-E770-4F32-9BDC-D750B7A30E62}" srcOrd="2" destOrd="0" presId="urn:microsoft.com/office/officeart/2018/2/layout/IconVerticalSolidList"/>
    <dgm:cxn modelId="{53BC45BB-07EC-4B2F-8764-ABB3478AB8DC}" type="presParOf" srcId="{638BB9E1-EF5B-4845-9055-7281918BF803}" destId="{467E9366-271F-49F8-B3B0-642CB8D5E5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6231C-A1B6-46C4-8FDA-82BBFCB91BFE}">
      <dsp:nvSpPr>
        <dsp:cNvPr id="0" name=""/>
        <dsp:cNvSpPr/>
      </dsp:nvSpPr>
      <dsp:spPr>
        <a:xfrm>
          <a:off x="429570" y="1075"/>
          <a:ext cx="3346456" cy="200787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Customers who unsubscribed:</a:t>
          </a:r>
          <a:r>
            <a:rPr lang="en-US" sz="2000" kern="1200" dirty="0"/>
            <a:t> Churn</a:t>
          </a:r>
        </a:p>
      </dsp:txBody>
      <dsp:txXfrm>
        <a:off x="429570" y="1075"/>
        <a:ext cx="3346456" cy="2007873"/>
      </dsp:txXfrm>
    </dsp:sp>
    <dsp:sp modelId="{8ACACB61-FF14-4F09-A0F3-918D4E727A7D}">
      <dsp:nvSpPr>
        <dsp:cNvPr id="0" name=""/>
        <dsp:cNvSpPr/>
      </dsp:nvSpPr>
      <dsp:spPr>
        <a:xfrm>
          <a:off x="4110672" y="1075"/>
          <a:ext cx="3346456" cy="2007873"/>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Demographics of customer:</a:t>
          </a:r>
          <a:r>
            <a:rPr lang="en-US" sz="2000" kern="1200" dirty="0"/>
            <a:t> Customer-id, Gender, Age range, whether they have partners or dependents</a:t>
          </a:r>
        </a:p>
      </dsp:txBody>
      <dsp:txXfrm>
        <a:off x="4110672" y="1075"/>
        <a:ext cx="3346456" cy="2007873"/>
      </dsp:txXfrm>
    </dsp:sp>
    <dsp:sp modelId="{70074EF0-B288-45DD-846C-67D1C586D838}">
      <dsp:nvSpPr>
        <dsp:cNvPr id="0" name=""/>
        <dsp:cNvSpPr/>
      </dsp:nvSpPr>
      <dsp:spPr>
        <a:xfrm>
          <a:off x="429570" y="2343594"/>
          <a:ext cx="3346456" cy="2007873"/>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Account information: </a:t>
          </a:r>
          <a:r>
            <a:rPr lang="en-US" sz="2000" b="0" i="0" kern="1200" dirty="0"/>
            <a:t> </a:t>
          </a:r>
        </a:p>
        <a:p>
          <a:pPr marL="0" lvl="0" indent="0" algn="ctr" defTabSz="889000">
            <a:lnSpc>
              <a:spcPct val="90000"/>
            </a:lnSpc>
            <a:spcBef>
              <a:spcPct val="0"/>
            </a:spcBef>
            <a:spcAft>
              <a:spcPct val="35000"/>
            </a:spcAft>
            <a:buNone/>
          </a:pPr>
          <a:r>
            <a:rPr lang="en-US" sz="2000" b="0" i="0" kern="1200" dirty="0"/>
            <a:t>how long they’ve been a customer, contract, payment method, paperless billing, monthly charges, and total charges</a:t>
          </a:r>
          <a:endParaRPr lang="en-US" sz="2000" kern="1200" dirty="0"/>
        </a:p>
      </dsp:txBody>
      <dsp:txXfrm>
        <a:off x="429570" y="2343594"/>
        <a:ext cx="3346456" cy="2007873"/>
      </dsp:txXfrm>
    </dsp:sp>
    <dsp:sp modelId="{B571FB76-8271-40C2-909F-34E5EF909E83}">
      <dsp:nvSpPr>
        <dsp:cNvPr id="0" name=""/>
        <dsp:cNvSpPr/>
      </dsp:nvSpPr>
      <dsp:spPr>
        <a:xfrm>
          <a:off x="4110672" y="2343594"/>
          <a:ext cx="3346456" cy="2007873"/>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Services opted by customer: </a:t>
          </a:r>
          <a:r>
            <a:rPr lang="en-US" sz="2000" b="0" i="0" kern="1200" dirty="0"/>
            <a:t> phone, multiple lines, internet, online security, online backup, device protection, tech support, and streaming TV and movies</a:t>
          </a:r>
          <a:endParaRPr lang="en-US" sz="2000" kern="1200" dirty="0"/>
        </a:p>
      </dsp:txBody>
      <dsp:txXfrm>
        <a:off x="4110672" y="2343594"/>
        <a:ext cx="3346456" cy="2007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7A3FB-4A2F-4000-AD6A-781E867A24BD}">
      <dsp:nvSpPr>
        <dsp:cNvPr id="0" name=""/>
        <dsp:cNvSpPr/>
      </dsp:nvSpPr>
      <dsp:spPr>
        <a:xfrm>
          <a:off x="0" y="0"/>
          <a:ext cx="6309360" cy="87277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Upsampling (SMOTE)</a:t>
          </a:r>
          <a:endParaRPr lang="en-US" sz="2400" kern="1200"/>
        </a:p>
      </dsp:txBody>
      <dsp:txXfrm>
        <a:off x="25563" y="25563"/>
        <a:ext cx="5293816" cy="821649"/>
      </dsp:txXfrm>
    </dsp:sp>
    <dsp:sp modelId="{193354FF-AABD-43C0-939A-4D1767370897}">
      <dsp:nvSpPr>
        <dsp:cNvPr id="0" name=""/>
        <dsp:cNvSpPr/>
      </dsp:nvSpPr>
      <dsp:spPr>
        <a:xfrm>
          <a:off x="528408" y="1031462"/>
          <a:ext cx="6309360" cy="872775"/>
        </a:xfrm>
        <a:prstGeom prst="roundRect">
          <a:avLst>
            <a:gd name="adj" fmla="val 10000"/>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Best Features selection (k - Best)</a:t>
          </a:r>
          <a:endParaRPr lang="en-US" sz="2400" kern="1200" dirty="0"/>
        </a:p>
      </dsp:txBody>
      <dsp:txXfrm>
        <a:off x="553971" y="1057025"/>
        <a:ext cx="5162520" cy="821649"/>
      </dsp:txXfrm>
    </dsp:sp>
    <dsp:sp modelId="{9DC5377F-5BBA-4F00-80E2-07F6A1D17B22}">
      <dsp:nvSpPr>
        <dsp:cNvPr id="0" name=""/>
        <dsp:cNvSpPr/>
      </dsp:nvSpPr>
      <dsp:spPr>
        <a:xfrm>
          <a:off x="1048931" y="2062924"/>
          <a:ext cx="6309360" cy="872775"/>
        </a:xfrm>
        <a:prstGeom prst="roundRect">
          <a:avLst>
            <a:gd name="adj" fmla="val 10000"/>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Youden’s Index calculation</a:t>
          </a:r>
          <a:endParaRPr lang="en-US" sz="2400" kern="1200" dirty="0"/>
        </a:p>
      </dsp:txBody>
      <dsp:txXfrm>
        <a:off x="1074494" y="2088487"/>
        <a:ext cx="5170407" cy="821649"/>
      </dsp:txXfrm>
    </dsp:sp>
    <dsp:sp modelId="{E9E0B4EB-91D3-454B-8AC3-D20627526C25}">
      <dsp:nvSpPr>
        <dsp:cNvPr id="0" name=""/>
        <dsp:cNvSpPr/>
      </dsp:nvSpPr>
      <dsp:spPr>
        <a:xfrm>
          <a:off x="1577340" y="3094386"/>
          <a:ext cx="6309360" cy="872775"/>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Hyper Parameter Tuning (grid search cv)</a:t>
          </a:r>
          <a:endParaRPr lang="en-US" sz="2400" kern="1200" dirty="0"/>
        </a:p>
      </dsp:txBody>
      <dsp:txXfrm>
        <a:off x="1602903" y="3119949"/>
        <a:ext cx="5162520" cy="821649"/>
      </dsp:txXfrm>
    </dsp:sp>
    <dsp:sp modelId="{BDC3CAD2-F7B6-42CF-AAB3-67FC9701E675}">
      <dsp:nvSpPr>
        <dsp:cNvPr id="0" name=""/>
        <dsp:cNvSpPr/>
      </dsp:nvSpPr>
      <dsp:spPr>
        <a:xfrm>
          <a:off x="5742055" y="668466"/>
          <a:ext cx="567304" cy="567304"/>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69698" y="668466"/>
        <a:ext cx="312018" cy="426896"/>
      </dsp:txXfrm>
    </dsp:sp>
    <dsp:sp modelId="{011F89C2-F823-4813-B19F-E02BCAB8293F}">
      <dsp:nvSpPr>
        <dsp:cNvPr id="0" name=""/>
        <dsp:cNvSpPr/>
      </dsp:nvSpPr>
      <dsp:spPr>
        <a:xfrm>
          <a:off x="6270464" y="1699928"/>
          <a:ext cx="567304" cy="567304"/>
        </a:xfrm>
        <a:prstGeom prst="downArrow">
          <a:avLst>
            <a:gd name="adj1" fmla="val 55000"/>
            <a:gd name="adj2" fmla="val 45000"/>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398107" y="1699928"/>
        <a:ext cx="312018" cy="426896"/>
      </dsp:txXfrm>
    </dsp:sp>
    <dsp:sp modelId="{F439273C-A512-4F74-9EC6-7D35DFC7DB4B}">
      <dsp:nvSpPr>
        <dsp:cNvPr id="0" name=""/>
        <dsp:cNvSpPr/>
      </dsp:nvSpPr>
      <dsp:spPr>
        <a:xfrm>
          <a:off x="6790986" y="2731391"/>
          <a:ext cx="567304" cy="567304"/>
        </a:xfrm>
        <a:prstGeom prst="downArrow">
          <a:avLst>
            <a:gd name="adj1" fmla="val 55000"/>
            <a:gd name="adj2" fmla="val 45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918629" y="2731391"/>
        <a:ext cx="312018" cy="426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08597-FC85-4AF1-B6FE-1BFF139F8D07}">
      <dsp:nvSpPr>
        <dsp:cNvPr id="0" name=""/>
        <dsp:cNvSpPr/>
      </dsp:nvSpPr>
      <dsp:spPr>
        <a:xfrm>
          <a:off x="2812" y="473323"/>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Tenure</a:t>
          </a:r>
        </a:p>
      </dsp:txBody>
      <dsp:txXfrm>
        <a:off x="2812" y="473323"/>
        <a:ext cx="1522958" cy="913774"/>
      </dsp:txXfrm>
    </dsp:sp>
    <dsp:sp modelId="{C45D7E77-8736-4669-B456-B5E1185FA803}">
      <dsp:nvSpPr>
        <dsp:cNvPr id="0" name=""/>
        <dsp:cNvSpPr/>
      </dsp:nvSpPr>
      <dsp:spPr>
        <a:xfrm>
          <a:off x="1678066" y="473323"/>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Monthly Charges</a:t>
          </a:r>
        </a:p>
      </dsp:txBody>
      <dsp:txXfrm>
        <a:off x="1678066" y="473323"/>
        <a:ext cx="1522958" cy="913774"/>
      </dsp:txXfrm>
    </dsp:sp>
    <dsp:sp modelId="{DB919AB3-3ED5-4142-AE71-462053EDE49B}">
      <dsp:nvSpPr>
        <dsp:cNvPr id="0" name=""/>
        <dsp:cNvSpPr/>
      </dsp:nvSpPr>
      <dsp:spPr>
        <a:xfrm>
          <a:off x="3353320" y="473323"/>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Total Charges</a:t>
          </a:r>
        </a:p>
      </dsp:txBody>
      <dsp:txXfrm>
        <a:off x="3353320" y="473323"/>
        <a:ext cx="1522958" cy="913774"/>
      </dsp:txXfrm>
    </dsp:sp>
    <dsp:sp modelId="{D40E2DF9-414E-4116-9374-482594420F34}">
      <dsp:nvSpPr>
        <dsp:cNvPr id="0" name=""/>
        <dsp:cNvSpPr/>
      </dsp:nvSpPr>
      <dsp:spPr>
        <a:xfrm>
          <a:off x="5028574" y="473323"/>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Partner_Yes</a:t>
          </a:r>
        </a:p>
      </dsp:txBody>
      <dsp:txXfrm>
        <a:off x="5028574" y="473323"/>
        <a:ext cx="1522958" cy="913774"/>
      </dsp:txXfrm>
    </dsp:sp>
    <dsp:sp modelId="{09B42DA8-8186-4EDF-BD49-75967FAA7B99}">
      <dsp:nvSpPr>
        <dsp:cNvPr id="0" name=""/>
        <dsp:cNvSpPr/>
      </dsp:nvSpPr>
      <dsp:spPr>
        <a:xfrm>
          <a:off x="6703828" y="473323"/>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Dependents_Yes</a:t>
          </a:r>
        </a:p>
      </dsp:txBody>
      <dsp:txXfrm>
        <a:off x="6703828" y="473323"/>
        <a:ext cx="1522958" cy="913774"/>
      </dsp:txXfrm>
    </dsp:sp>
    <dsp:sp modelId="{0EA00327-7E6A-4204-A7AA-32DECCFAA58C}">
      <dsp:nvSpPr>
        <dsp:cNvPr id="0" name=""/>
        <dsp:cNvSpPr/>
      </dsp:nvSpPr>
      <dsp:spPr>
        <a:xfrm>
          <a:off x="2812" y="153939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Internet Service_Fiber optic</a:t>
          </a:r>
        </a:p>
      </dsp:txBody>
      <dsp:txXfrm>
        <a:off x="2812" y="1539394"/>
        <a:ext cx="1522958" cy="913774"/>
      </dsp:txXfrm>
    </dsp:sp>
    <dsp:sp modelId="{0ACE490C-5BA7-48B8-85AA-B71146F61164}">
      <dsp:nvSpPr>
        <dsp:cNvPr id="0" name=""/>
        <dsp:cNvSpPr/>
      </dsp:nvSpPr>
      <dsp:spPr>
        <a:xfrm>
          <a:off x="1678066" y="153939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Internet Service_No</a:t>
          </a:r>
        </a:p>
      </dsp:txBody>
      <dsp:txXfrm>
        <a:off x="1678066" y="1539394"/>
        <a:ext cx="1522958" cy="913774"/>
      </dsp:txXfrm>
    </dsp:sp>
    <dsp:sp modelId="{575C541A-9F4B-4510-AC5C-F68B0DA1088E}">
      <dsp:nvSpPr>
        <dsp:cNvPr id="0" name=""/>
        <dsp:cNvSpPr/>
      </dsp:nvSpPr>
      <dsp:spPr>
        <a:xfrm>
          <a:off x="3353320" y="153939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Online Security_Yes</a:t>
          </a:r>
        </a:p>
      </dsp:txBody>
      <dsp:txXfrm>
        <a:off x="3353320" y="1539394"/>
        <a:ext cx="1522958" cy="913774"/>
      </dsp:txXfrm>
    </dsp:sp>
    <dsp:sp modelId="{9A6E9103-9C62-426A-B311-2196F9F9F4A1}">
      <dsp:nvSpPr>
        <dsp:cNvPr id="0" name=""/>
        <dsp:cNvSpPr/>
      </dsp:nvSpPr>
      <dsp:spPr>
        <a:xfrm>
          <a:off x="5028574" y="153939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TechSupport_Yes</a:t>
          </a:r>
        </a:p>
      </dsp:txBody>
      <dsp:txXfrm>
        <a:off x="5028574" y="1539394"/>
        <a:ext cx="1522958" cy="913774"/>
      </dsp:txXfrm>
    </dsp:sp>
    <dsp:sp modelId="{76443232-BD23-4423-A055-62EA92709A7F}">
      <dsp:nvSpPr>
        <dsp:cNvPr id="0" name=""/>
        <dsp:cNvSpPr/>
      </dsp:nvSpPr>
      <dsp:spPr>
        <a:xfrm>
          <a:off x="6703828" y="153939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Contract_One Year</a:t>
          </a:r>
        </a:p>
      </dsp:txBody>
      <dsp:txXfrm>
        <a:off x="6703828" y="1539394"/>
        <a:ext cx="1522958" cy="913774"/>
      </dsp:txXfrm>
    </dsp:sp>
    <dsp:sp modelId="{BD69B813-F7EE-44A1-A95E-D021653597C1}">
      <dsp:nvSpPr>
        <dsp:cNvPr id="0" name=""/>
        <dsp:cNvSpPr/>
      </dsp:nvSpPr>
      <dsp:spPr>
        <a:xfrm>
          <a:off x="1678066" y="260546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Contract_Two Year</a:t>
          </a:r>
        </a:p>
      </dsp:txBody>
      <dsp:txXfrm>
        <a:off x="1678066" y="2605464"/>
        <a:ext cx="1522958" cy="913774"/>
      </dsp:txXfrm>
    </dsp:sp>
    <dsp:sp modelId="{AE960D8B-7430-46D8-A2D2-7D1CC55351F7}">
      <dsp:nvSpPr>
        <dsp:cNvPr id="0" name=""/>
        <dsp:cNvSpPr/>
      </dsp:nvSpPr>
      <dsp:spPr>
        <a:xfrm>
          <a:off x="3353320" y="260546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Paperless Billing_Yes</a:t>
          </a:r>
        </a:p>
      </dsp:txBody>
      <dsp:txXfrm>
        <a:off x="3353320" y="2605464"/>
        <a:ext cx="1522958" cy="913774"/>
      </dsp:txXfrm>
    </dsp:sp>
    <dsp:sp modelId="{31C89D4F-D8E7-4AF8-8ADA-F297CAD23FB2}">
      <dsp:nvSpPr>
        <dsp:cNvPr id="0" name=""/>
        <dsp:cNvSpPr/>
      </dsp:nvSpPr>
      <dsp:spPr>
        <a:xfrm>
          <a:off x="5028574" y="2605464"/>
          <a:ext cx="1522958" cy="913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Payment Method_Electronic check</a:t>
          </a:r>
        </a:p>
      </dsp:txBody>
      <dsp:txXfrm>
        <a:off x="5028574" y="2605464"/>
        <a:ext cx="1522958" cy="9137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985A6-073D-4062-95DE-97AB94B52215}">
      <dsp:nvSpPr>
        <dsp:cNvPr id="0" name=""/>
        <dsp:cNvSpPr/>
      </dsp:nvSpPr>
      <dsp:spPr>
        <a:xfrm>
          <a:off x="0" y="735468"/>
          <a:ext cx="4038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CDB60-C7AD-4C51-BF06-EEDC10C1BD31}">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2668C-3C16-428E-844C-03A9DB7D39D3}">
      <dsp:nvSpPr>
        <dsp:cNvPr id="0" name=""/>
        <dsp:cNvSpPr/>
      </dsp:nvSpPr>
      <dsp:spPr>
        <a:xfrm>
          <a:off x="1568246" y="735468"/>
          <a:ext cx="2470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711200">
            <a:lnSpc>
              <a:spcPct val="100000"/>
            </a:lnSpc>
            <a:spcBef>
              <a:spcPct val="0"/>
            </a:spcBef>
            <a:spcAft>
              <a:spcPct val="35000"/>
            </a:spcAft>
            <a:buNone/>
          </a:pPr>
          <a:r>
            <a:rPr lang="en-IN" sz="1600" kern="1200"/>
            <a:t>Base Model : Random Forest tuned , Gaussian Naive Bayes , Ada Boost tuned, Logistic Regression </a:t>
          </a:r>
          <a:endParaRPr lang="en-US" sz="1600" kern="1200"/>
        </a:p>
      </dsp:txBody>
      <dsp:txXfrm>
        <a:off x="1568246" y="735468"/>
        <a:ext cx="2470353" cy="1357788"/>
      </dsp:txXfrm>
    </dsp:sp>
    <dsp:sp modelId="{FF6CEF37-2B1C-4E3B-8FA7-703FA7D2F550}">
      <dsp:nvSpPr>
        <dsp:cNvPr id="0" name=""/>
        <dsp:cNvSpPr/>
      </dsp:nvSpPr>
      <dsp:spPr>
        <a:xfrm>
          <a:off x="0" y="2432705"/>
          <a:ext cx="4038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D8C24-2B16-48E0-B36E-CEF90EB9FBE5}">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F1B29-2ECB-4A40-A4CA-09BE14DC80C7}">
      <dsp:nvSpPr>
        <dsp:cNvPr id="0" name=""/>
        <dsp:cNvSpPr/>
      </dsp:nvSpPr>
      <dsp:spPr>
        <a:xfrm>
          <a:off x="1568246" y="2432705"/>
          <a:ext cx="2470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711200">
            <a:lnSpc>
              <a:spcPct val="100000"/>
            </a:lnSpc>
            <a:spcBef>
              <a:spcPct val="0"/>
            </a:spcBef>
            <a:spcAft>
              <a:spcPct val="35000"/>
            </a:spcAft>
            <a:buNone/>
          </a:pPr>
          <a:r>
            <a:rPr lang="en-IN" sz="1600" kern="1200"/>
            <a:t>Final Estimator : Logistic Regression</a:t>
          </a:r>
          <a:endParaRPr lang="en-US" sz="1600" kern="1200"/>
        </a:p>
      </dsp:txBody>
      <dsp:txXfrm>
        <a:off x="1568246" y="2432705"/>
        <a:ext cx="2470353" cy="1357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F0D29-9592-4EB7-B818-D189EF5DDAD8}">
      <dsp:nvSpPr>
        <dsp:cNvPr id="0" name=""/>
        <dsp:cNvSpPr/>
      </dsp:nvSpPr>
      <dsp:spPr>
        <a:xfrm>
          <a:off x="0" y="414599"/>
          <a:ext cx="8001000" cy="2961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967" tIns="416560" rIns="620967"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Since target feature is not balanced, assuming the data generated using up-sampling have resemblance with original data</a:t>
          </a:r>
          <a:endParaRPr lang="en-IN" sz="2000" kern="1200" dirty="0"/>
        </a:p>
        <a:p>
          <a:pPr marL="228600" lvl="1" indent="-228600" algn="l" defTabSz="889000">
            <a:lnSpc>
              <a:spcPct val="90000"/>
            </a:lnSpc>
            <a:spcBef>
              <a:spcPct val="0"/>
            </a:spcBef>
            <a:spcAft>
              <a:spcPct val="15000"/>
            </a:spcAft>
            <a:buChar char="•"/>
          </a:pPr>
          <a:r>
            <a:rPr lang="en-US" sz="2000" kern="1200" dirty="0"/>
            <a:t>Sample data set considered is representation of Population</a:t>
          </a:r>
        </a:p>
        <a:p>
          <a:pPr marL="228600" lvl="1" indent="-228600" algn="l" defTabSz="889000">
            <a:lnSpc>
              <a:spcPct val="90000"/>
            </a:lnSpc>
            <a:spcBef>
              <a:spcPct val="0"/>
            </a:spcBef>
            <a:spcAft>
              <a:spcPct val="15000"/>
            </a:spcAft>
            <a:buChar char="•"/>
          </a:pPr>
          <a:r>
            <a:rPr lang="en-US" sz="2000" kern="1200" dirty="0"/>
            <a:t>There was no Bias is data collection</a:t>
          </a:r>
        </a:p>
        <a:p>
          <a:pPr marL="228600" lvl="1" indent="-228600" algn="l" defTabSz="889000">
            <a:lnSpc>
              <a:spcPct val="90000"/>
            </a:lnSpc>
            <a:spcBef>
              <a:spcPct val="0"/>
            </a:spcBef>
            <a:spcAft>
              <a:spcPct val="15000"/>
            </a:spcAft>
            <a:buChar char="•"/>
          </a:pPr>
          <a:r>
            <a:rPr lang="en-US" sz="2000" kern="1200" dirty="0"/>
            <a:t>Since no information about the locality of customer is provided, we are assuming that churn rate is not affected by the demographics like location</a:t>
          </a:r>
          <a:endParaRPr lang="en-IN" sz="2000" kern="1200" dirty="0"/>
        </a:p>
      </dsp:txBody>
      <dsp:txXfrm>
        <a:off x="0" y="414599"/>
        <a:ext cx="8001000" cy="2961000"/>
      </dsp:txXfrm>
    </dsp:sp>
    <dsp:sp modelId="{E83ED47D-214C-4238-8B84-FD964EF9741F}">
      <dsp:nvSpPr>
        <dsp:cNvPr id="0" name=""/>
        <dsp:cNvSpPr/>
      </dsp:nvSpPr>
      <dsp:spPr>
        <a:xfrm>
          <a:off x="400050" y="119399"/>
          <a:ext cx="56007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dirty="0"/>
            <a:t>Assumptions</a:t>
          </a:r>
          <a:endParaRPr lang="en-IN" sz="2000" kern="1200" dirty="0"/>
        </a:p>
      </dsp:txBody>
      <dsp:txXfrm>
        <a:off x="428871" y="148220"/>
        <a:ext cx="5543058" cy="532758"/>
      </dsp:txXfrm>
    </dsp:sp>
    <dsp:sp modelId="{F9B15B6D-7C6D-4FAB-BB48-F7889925676A}">
      <dsp:nvSpPr>
        <dsp:cNvPr id="0" name=""/>
        <dsp:cNvSpPr/>
      </dsp:nvSpPr>
      <dsp:spPr>
        <a:xfrm>
          <a:off x="0" y="3778800"/>
          <a:ext cx="8001000" cy="151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967" tIns="416560" rIns="62096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Computational power for calculating Range estimates.</a:t>
          </a:r>
          <a:endParaRPr lang="en-IN" sz="2000" kern="1200" dirty="0"/>
        </a:p>
        <a:p>
          <a:pPr marL="228600" lvl="1" indent="-228600" algn="l" defTabSz="889000">
            <a:lnSpc>
              <a:spcPct val="90000"/>
            </a:lnSpc>
            <a:spcBef>
              <a:spcPct val="0"/>
            </a:spcBef>
            <a:spcAft>
              <a:spcPct val="15000"/>
            </a:spcAft>
            <a:buChar char="•"/>
          </a:pPr>
          <a:r>
            <a:rPr lang="en-US" sz="2000" kern="1200"/>
            <a:t>Size of Data set</a:t>
          </a:r>
          <a:endParaRPr lang="en-US" sz="2000" kern="1200" dirty="0"/>
        </a:p>
        <a:p>
          <a:pPr marL="228600" lvl="1" indent="-228600" algn="l" defTabSz="889000">
            <a:lnSpc>
              <a:spcPct val="90000"/>
            </a:lnSpc>
            <a:spcBef>
              <a:spcPct val="0"/>
            </a:spcBef>
            <a:spcAft>
              <a:spcPct val="15000"/>
            </a:spcAft>
            <a:buChar char="•"/>
          </a:pPr>
          <a:r>
            <a:rPr lang="en-US" sz="2000" kern="1200" dirty="0"/>
            <a:t>Imbalance of target variable</a:t>
          </a:r>
          <a:endParaRPr lang="en-IN" sz="2000" kern="1200" dirty="0"/>
        </a:p>
      </dsp:txBody>
      <dsp:txXfrm>
        <a:off x="0" y="3778800"/>
        <a:ext cx="8001000" cy="1512000"/>
      </dsp:txXfrm>
    </dsp:sp>
    <dsp:sp modelId="{DB3461DA-AE62-45CE-B82A-57ECFD8491C8}">
      <dsp:nvSpPr>
        <dsp:cNvPr id="0" name=""/>
        <dsp:cNvSpPr/>
      </dsp:nvSpPr>
      <dsp:spPr>
        <a:xfrm>
          <a:off x="400050" y="3483600"/>
          <a:ext cx="56007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dirty="0"/>
            <a:t>Limitations</a:t>
          </a:r>
          <a:endParaRPr lang="en-IN" sz="2000" kern="1200" dirty="0"/>
        </a:p>
      </dsp:txBody>
      <dsp:txXfrm>
        <a:off x="428871" y="3512421"/>
        <a:ext cx="554305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824F7-9A30-4CF7-90E5-E375B9C04676}">
      <dsp:nvSpPr>
        <dsp:cNvPr id="0" name=""/>
        <dsp:cNvSpPr/>
      </dsp:nvSpPr>
      <dsp:spPr>
        <a:xfrm>
          <a:off x="0" y="1808"/>
          <a:ext cx="78867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0140F-C16E-49F4-8D73-F2CCC8E5B0B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ED6BF-4958-4CDC-9655-762EB31A42A1}">
      <dsp:nvSpPr>
        <dsp:cNvPr id="0" name=""/>
        <dsp:cNvSpPr/>
      </dsp:nvSpPr>
      <dsp:spPr>
        <a:xfrm>
          <a:off x="1058686" y="180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IN" sz="1500" kern="1200" dirty="0"/>
            <a:t>The type of contract has a strict relationship with churned clients, Month-to-month contracts with high amount of charges could lead a client to leave the service.</a:t>
          </a:r>
          <a:endParaRPr lang="en-US" sz="1500" kern="1200" dirty="0"/>
        </a:p>
      </dsp:txBody>
      <dsp:txXfrm>
        <a:off x="1058686" y="1808"/>
        <a:ext cx="6828013" cy="916611"/>
      </dsp:txXfrm>
    </dsp:sp>
    <dsp:sp modelId="{378883E3-0238-40D8-8531-8AC8D2CECB9F}">
      <dsp:nvSpPr>
        <dsp:cNvPr id="0" name=""/>
        <dsp:cNvSpPr/>
      </dsp:nvSpPr>
      <dsp:spPr>
        <a:xfrm>
          <a:off x="0" y="1147573"/>
          <a:ext cx="78867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688A9-F64D-4AF9-A732-6950B6D73026}">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B2E28-3A98-4D5D-8FC2-16F0FA158F7B}">
      <dsp:nvSpPr>
        <dsp:cNvPr id="0" name=""/>
        <dsp:cNvSpPr/>
      </dsp:nvSpPr>
      <dsp:spPr>
        <a:xfrm>
          <a:off x="1058686" y="114757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IN" sz="1500" kern="1200" dirty="0"/>
            <a:t>Resampling of data using SMOTE increase model performance</a:t>
          </a:r>
          <a:endParaRPr lang="en-US" sz="1500" kern="1200" dirty="0"/>
        </a:p>
        <a:p>
          <a:pPr marL="0" lvl="0" indent="0" algn="l" defTabSz="666750">
            <a:lnSpc>
              <a:spcPct val="100000"/>
            </a:lnSpc>
            <a:spcBef>
              <a:spcPct val="0"/>
            </a:spcBef>
            <a:spcAft>
              <a:spcPct val="35000"/>
            </a:spcAft>
            <a:buNone/>
          </a:pPr>
          <a:endParaRPr lang="en-US" sz="1500" kern="1200" dirty="0"/>
        </a:p>
      </dsp:txBody>
      <dsp:txXfrm>
        <a:off x="1058686" y="1147573"/>
        <a:ext cx="6828013" cy="916611"/>
      </dsp:txXfrm>
    </dsp:sp>
    <dsp:sp modelId="{4C3F6D97-CD3F-40C3-B02C-1693C43279B2}">
      <dsp:nvSpPr>
        <dsp:cNvPr id="0" name=""/>
        <dsp:cNvSpPr/>
      </dsp:nvSpPr>
      <dsp:spPr>
        <a:xfrm>
          <a:off x="0" y="2293338"/>
          <a:ext cx="78867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21E8E-258A-4C48-8013-D214C51860D7}">
      <dsp:nvSpPr>
        <dsp:cNvPr id="0" name=""/>
        <dsp:cNvSpPr/>
      </dsp:nvSpPr>
      <dsp:spPr>
        <a:xfrm>
          <a:off x="277275" y="2499576"/>
          <a:ext cx="504136" cy="50413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2DFFAF-2381-47F8-BA8B-7E5F3B12DD66}">
      <dsp:nvSpPr>
        <dsp:cNvPr id="0" name=""/>
        <dsp:cNvSpPr/>
      </dsp:nvSpPr>
      <dsp:spPr>
        <a:xfrm>
          <a:off x="1058686" y="229333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IN" altLang="en-US" sz="1500" kern="1200" dirty="0"/>
            <a:t>95% confidence interval range of accuracy score for model is 76.2% to 77.7%.</a:t>
          </a:r>
          <a:endParaRPr lang="en-US" sz="1500" kern="1200" dirty="0"/>
        </a:p>
      </dsp:txBody>
      <dsp:txXfrm>
        <a:off x="1058686" y="2293338"/>
        <a:ext cx="6828013" cy="916611"/>
      </dsp:txXfrm>
    </dsp:sp>
    <dsp:sp modelId="{A88A41DF-7F14-4B3A-AB5D-067ED2F1E3AA}">
      <dsp:nvSpPr>
        <dsp:cNvPr id="0" name=""/>
        <dsp:cNvSpPr/>
      </dsp:nvSpPr>
      <dsp:spPr>
        <a:xfrm>
          <a:off x="0" y="3439103"/>
          <a:ext cx="78867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3C195-C9C8-469C-A40B-7364995A3D2E}">
      <dsp:nvSpPr>
        <dsp:cNvPr id="0" name=""/>
        <dsp:cNvSpPr/>
      </dsp:nvSpPr>
      <dsp:spPr>
        <a:xfrm>
          <a:off x="277275" y="3645341"/>
          <a:ext cx="504136" cy="504136"/>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5000" r="-15000"/>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7E9366-271F-49F8-B3B0-642CB8D5E591}">
      <dsp:nvSpPr>
        <dsp:cNvPr id="0" name=""/>
        <dsp:cNvSpPr/>
      </dsp:nvSpPr>
      <dsp:spPr>
        <a:xfrm>
          <a:off x="1058686" y="343910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Increased recall from 54% to 89%.</a:t>
          </a:r>
        </a:p>
      </dsp:txBody>
      <dsp:txXfrm>
        <a:off x="1058686" y="3439103"/>
        <a:ext cx="6828013" cy="9166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F7AA2-019C-49C0-9611-0A1C018BEDC0}" type="datetimeFigureOut">
              <a:rPr lang="en-US" smtClean="0"/>
              <a:t>8/24/2022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199B8-9D2A-43D1-BBEE-E1803BEB62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7</a:t>
            </a:fld>
            <a:endParaRPr lang="en-US"/>
          </a:p>
        </p:txBody>
      </p:sp>
    </p:spTree>
    <p:extLst>
      <p:ext uri="{BB962C8B-B14F-4D97-AF65-F5344CB8AC3E}">
        <p14:creationId xmlns:p14="http://schemas.microsoft.com/office/powerpoint/2010/main" val="65453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t>
            </a:r>
          </a:p>
          <a:p>
            <a:pPr marL="228600" indent="-228600">
              <a:buAutoNum type="arabicPeriod"/>
            </a:pPr>
            <a:r>
              <a:rPr lang="en-US" dirty="0"/>
              <a:t>Gender: Churn is not affected by gender.</a:t>
            </a:r>
          </a:p>
          <a:p>
            <a:pPr marL="228600" indent="-228600">
              <a:buAutoNum type="arabicPeriod"/>
            </a:pPr>
            <a:r>
              <a:rPr lang="en-US" dirty="0"/>
              <a:t>Senior Citizen: rate of churn is higher in Senior citizens when compared to  non senior citizens</a:t>
            </a:r>
          </a:p>
          <a:p>
            <a:pPr marL="228600" indent="-228600">
              <a:buAutoNum type="arabicPeriod"/>
            </a:pPr>
            <a:r>
              <a:rPr lang="en-US" dirty="0"/>
              <a:t>Partner: Customers with No partners are more likely to churn</a:t>
            </a:r>
          </a:p>
          <a:p>
            <a:pPr marL="228600" indent="-228600">
              <a:buAutoNum type="arabicPeriod"/>
            </a:pPr>
            <a:r>
              <a:rPr lang="en-US" dirty="0"/>
              <a:t>Dependents: Customers with No dependent are more likely to churn</a:t>
            </a:r>
          </a:p>
          <a:p>
            <a:pPr marL="228600" indent="-228600">
              <a:buAutoNum type="arabicPeriod"/>
            </a:pPr>
            <a:r>
              <a:rPr lang="en-US" dirty="0"/>
              <a:t>Phone Services: Most of the Customers are having phone services but the rate of churn is not dependent on it.</a:t>
            </a:r>
          </a:p>
          <a:p>
            <a:pPr marL="228600" indent="-228600">
              <a:buAutoNum type="arabicPeriod"/>
            </a:pPr>
            <a:r>
              <a:rPr lang="en-US" dirty="0"/>
              <a:t>Multiple lines: Multiple lines is also not affecting the churn of customers</a:t>
            </a:r>
          </a:p>
          <a:p>
            <a:pPr marL="228600" indent="-228600">
              <a:buAutoNum type="arabicPeriod"/>
            </a:pPr>
            <a:r>
              <a:rPr lang="en-US" dirty="0"/>
              <a:t>Internet Services: High churn rate is seen in subscribed customers who are using Fiber optics</a:t>
            </a:r>
          </a:p>
          <a:p>
            <a:pPr marL="228600" indent="-228600">
              <a:buAutoNum type="arabicPeriod"/>
            </a:pPr>
            <a:r>
              <a:rPr lang="en-US" dirty="0"/>
              <a:t>Online Security, online backup, Device protection, Tech Support: Customers who are least interested in opting these services are more likely to churn.</a:t>
            </a:r>
          </a:p>
          <a:p>
            <a:pPr marL="228600" indent="-228600">
              <a:buAutoNum type="arabicPeriod"/>
            </a:pPr>
            <a:r>
              <a:rPr lang="en-IN" dirty="0"/>
              <a:t>Streaming Movies is not affecting the churn rate</a:t>
            </a:r>
          </a:p>
          <a:p>
            <a:pPr marL="228600" indent="-228600">
              <a:buAutoNum type="arabicPeriod"/>
            </a:pPr>
            <a:r>
              <a:rPr lang="en-IN" dirty="0"/>
              <a:t>Customers who opted for month-month contract are more likely to churn</a:t>
            </a:r>
          </a:p>
          <a:p>
            <a:pPr marL="228600" indent="-228600">
              <a:buAutoNum type="arabicPeriod"/>
            </a:pPr>
            <a:r>
              <a:rPr lang="en-IN" dirty="0"/>
              <a:t>Customers who are using Electronic billing are more likely to churn</a:t>
            </a:r>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8</a:t>
            </a:fld>
            <a:endParaRPr lang="en-US"/>
          </a:p>
        </p:txBody>
      </p:sp>
    </p:spTree>
    <p:extLst>
      <p:ext uri="{BB962C8B-B14F-4D97-AF65-F5344CB8AC3E}">
        <p14:creationId xmlns:p14="http://schemas.microsoft.com/office/powerpoint/2010/main" val="422741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18</a:t>
            </a:fld>
            <a:endParaRPr lang="en-US"/>
          </a:p>
        </p:txBody>
      </p:sp>
    </p:spTree>
    <p:extLst>
      <p:ext uri="{BB962C8B-B14F-4D97-AF65-F5344CB8AC3E}">
        <p14:creationId xmlns:p14="http://schemas.microsoft.com/office/powerpoint/2010/main" val="219808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19</a:t>
            </a:fld>
            <a:endParaRPr lang="en-US"/>
          </a:p>
        </p:txBody>
      </p:sp>
    </p:spTree>
    <p:extLst>
      <p:ext uri="{BB962C8B-B14F-4D97-AF65-F5344CB8AC3E}">
        <p14:creationId xmlns:p14="http://schemas.microsoft.com/office/powerpoint/2010/main" val="252668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20</a:t>
            </a:fld>
            <a:endParaRPr lang="en-US"/>
          </a:p>
        </p:txBody>
      </p:sp>
    </p:spTree>
    <p:extLst>
      <p:ext uri="{BB962C8B-B14F-4D97-AF65-F5344CB8AC3E}">
        <p14:creationId xmlns:p14="http://schemas.microsoft.com/office/powerpoint/2010/main" val="51191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8199B8-9D2A-43D1-BBEE-E1803BEB62FD}" type="slidenum">
              <a:rPr lang="en-US" smtClean="0"/>
              <a:t>24</a:t>
            </a:fld>
            <a:endParaRPr lang="en-US"/>
          </a:p>
        </p:txBody>
      </p:sp>
    </p:spTree>
    <p:extLst>
      <p:ext uri="{BB962C8B-B14F-4D97-AF65-F5344CB8AC3E}">
        <p14:creationId xmlns:p14="http://schemas.microsoft.com/office/powerpoint/2010/main" val="26457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87117"/>
            <a:ext cx="77724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4941168"/>
            <a:ext cx="64008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EDE275-BE14-4364-AEA2-5F5667C0FD49}"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2"/>
            <a:ext cx="82296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1138428"/>
            <a:ext cx="82296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pPr defTabSz="1219200"/>
            <a:fld id="{425404F2-BE9A-4460-8815-8F645183555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pPr defTabSz="1219200"/>
            <a:endParaRPr lang="en-US">
              <a:solidFill>
                <a:prstClr val="black">
                  <a:tint val="75000"/>
                </a:prstClr>
              </a:solidFill>
            </a:endParaRPr>
          </a:p>
        </p:txBody>
      </p:sp>
      <p:sp>
        <p:nvSpPr>
          <p:cNvPr id="6" name="Slide Number Placeholder 5"/>
          <p:cNvSpPr>
            <a:spLocks noGrp="1"/>
          </p:cNvSpPr>
          <p:nvPr>
            <p:ph type="sldNum" sz="quarter" idx="4"/>
          </p:nvPr>
        </p:nvSpPr>
        <p:spPr>
          <a:xfrm>
            <a:off x="6553201" y="635635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pPr defTabSz="1219200"/>
            <a:fld id="{96E69268-9C8B-4EBF-A9EE-DC5DC2D48DC3}"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2192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urn">
            <a:extLst>
              <a:ext uri="{FF2B5EF4-FFF2-40B4-BE49-F238E27FC236}">
                <a16:creationId xmlns:a16="http://schemas.microsoft.com/office/drawing/2014/main" id="{CB5D9B2D-D5EE-4292-88B6-C6BD3E6F48BD}"/>
              </a:ext>
            </a:extLst>
          </p:cNvPr>
          <p:cNvPicPr/>
          <p:nvPr/>
        </p:nvPicPr>
        <p:blipFill>
          <a:blip r:embed="rId2"/>
          <a:srcRect l="2455" t="-802" r="15543" b="23807"/>
          <a:stretch>
            <a:fillRect/>
          </a:stretch>
        </p:blipFill>
        <p:spPr>
          <a:xfrm>
            <a:off x="1964001" y="1421556"/>
            <a:ext cx="4304665" cy="2193290"/>
          </a:xfrm>
          <a:prstGeom prst="rect">
            <a:avLst/>
          </a:prstGeom>
        </p:spPr>
      </p:pic>
      <p:sp>
        <p:nvSpPr>
          <p:cNvPr id="2" name="Title 1"/>
          <p:cNvSpPr>
            <a:spLocks noGrp="1"/>
          </p:cNvSpPr>
          <p:nvPr>
            <p:ph type="ctrTitle"/>
          </p:nvPr>
        </p:nvSpPr>
        <p:spPr>
          <a:xfrm>
            <a:off x="820366" y="442176"/>
            <a:ext cx="7772400" cy="1470025"/>
          </a:xfrm>
        </p:spPr>
        <p:txBody>
          <a:bodyPr/>
          <a:lstStyle/>
          <a:p>
            <a:r>
              <a:rPr lang="en-US" b="1" dirty="0">
                <a:latin typeface="Times New Roman" panose="02020603050405020304" pitchFamily="18" charset="0"/>
                <a:cs typeface="Times New Roman" panose="02020603050405020304" pitchFamily="18" charset="0"/>
              </a:rPr>
              <a:t>Telecom Customer Churn Prediction</a:t>
            </a:r>
          </a:p>
        </p:txBody>
      </p:sp>
      <p:sp>
        <p:nvSpPr>
          <p:cNvPr id="3" name="Subtitle 2"/>
          <p:cNvSpPr>
            <a:spLocks noGrp="1"/>
          </p:cNvSpPr>
          <p:nvPr>
            <p:ph type="subTitle" idx="1"/>
          </p:nvPr>
        </p:nvSpPr>
        <p:spPr>
          <a:xfrm>
            <a:off x="304800" y="4191000"/>
            <a:ext cx="3124200" cy="1752600"/>
          </a:xfrm>
        </p:spPr>
        <p:txBody>
          <a:bodyPr/>
          <a:lstStyle/>
          <a:p>
            <a:pPr algn="l"/>
            <a:r>
              <a:rPr lang="en-US" b="1" dirty="0">
                <a:solidFill>
                  <a:schemeClr val="tx1"/>
                </a:solidFill>
                <a:latin typeface="Times New Roman" panose="02020603050405020304" pitchFamily="18" charset="0"/>
                <a:cs typeface="Times New Roman" panose="02020603050405020304" pitchFamily="18" charset="0"/>
              </a:rPr>
              <a:t>Mentored by:</a:t>
            </a:r>
          </a:p>
          <a:p>
            <a:pPr algn="l"/>
            <a:r>
              <a:rPr lang="en-US" dirty="0">
                <a:solidFill>
                  <a:schemeClr val="tx1"/>
                </a:solidFill>
                <a:latin typeface="Times New Roman" panose="02020603050405020304" pitchFamily="18" charset="0"/>
                <a:cs typeface="Times New Roman" panose="02020603050405020304" pitchFamily="18" charset="0"/>
              </a:rPr>
              <a:t>Mr. Sravan Malla</a:t>
            </a:r>
          </a:p>
        </p:txBody>
      </p:sp>
      <p:sp>
        <p:nvSpPr>
          <p:cNvPr id="5" name="Subtitle 2"/>
          <p:cNvSpPr txBox="1"/>
          <p:nvPr/>
        </p:nvSpPr>
        <p:spPr>
          <a:xfrm>
            <a:off x="4038600" y="3124200"/>
            <a:ext cx="4648200" cy="3276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tx1"/>
                </a:solidFill>
                <a:latin typeface="Times New Roman" panose="02020603050405020304" pitchFamily="18" charset="0"/>
                <a:cs typeface="Times New Roman" panose="02020603050405020304" pitchFamily="18" charset="0"/>
              </a:rPr>
              <a:t>                      Submitted by: Shekhar </a:t>
            </a:r>
            <a:r>
              <a:rPr lang="en-US" b="1">
                <a:solidFill>
                  <a:schemeClr val="tx1"/>
                </a:solidFill>
                <a:latin typeface="Times New Roman" panose="02020603050405020304" pitchFamily="18" charset="0"/>
                <a:cs typeface="Times New Roman" panose="02020603050405020304" pitchFamily="18" charset="0"/>
              </a:rPr>
              <a:t>Pratap Singh</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8475"/>
            <a:ext cx="6067168" cy="964525"/>
          </a:xfrm>
        </p:spPr>
        <p:txBody>
          <a:bodyPr>
            <a:normAutofit/>
          </a:bodyPr>
          <a:lstStyle/>
          <a:p>
            <a:pPr algn="l"/>
            <a:r>
              <a:rPr lang="en-US" sz="4000" b="1" dirty="0">
                <a:latin typeface="Times New Roman" panose="02020603050405020304" pitchFamily="18" charset="0"/>
                <a:cs typeface="Times New Roman" panose="02020603050405020304" pitchFamily="18" charset="0"/>
              </a:rPr>
              <a:t>Base Model Performance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5768" y="74981"/>
            <a:ext cx="2819400" cy="603799"/>
          </a:xfrm>
          <a:prstGeom prst="rect">
            <a:avLst/>
          </a:prstGeom>
        </p:spPr>
      </p:pic>
      <p:sp>
        <p:nvSpPr>
          <p:cNvPr id="7" name="TextBox 6"/>
          <p:cNvSpPr txBox="1"/>
          <p:nvPr/>
        </p:nvSpPr>
        <p:spPr>
          <a:xfrm>
            <a:off x="685800" y="1143000"/>
            <a:ext cx="289560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Logistic Regression</a:t>
            </a:r>
          </a:p>
        </p:txBody>
      </p:sp>
      <p:graphicFrame>
        <p:nvGraphicFramePr>
          <p:cNvPr id="8" name="Table 7"/>
          <p:cNvGraphicFramePr>
            <a:graphicFrameLocks noGrp="1"/>
          </p:cNvGraphicFramePr>
          <p:nvPr>
            <p:extLst>
              <p:ext uri="{D42A27DB-BD31-4B8C-83A1-F6EECF244321}">
                <p14:modId xmlns:p14="http://schemas.microsoft.com/office/powerpoint/2010/main" val="569832519"/>
              </p:ext>
            </p:extLst>
          </p:nvPr>
        </p:nvGraphicFramePr>
        <p:xfrm>
          <a:off x="1076068" y="1798320"/>
          <a:ext cx="6629400" cy="219456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65760">
                <a:tc>
                  <a:txBody>
                    <a:bodyPr/>
                    <a:lstStyle/>
                    <a:p>
                      <a:pPr algn="ctr"/>
                      <a:r>
                        <a:rPr lang="en-US" b="1" dirty="0">
                          <a:latin typeface="Times New Roman" panose="02020603050405020304" pitchFamily="18" charset="0"/>
                          <a:cs typeface="Times New Roman" panose="02020603050405020304" pitchFamily="18" charset="0"/>
                        </a:rPr>
                        <a:t>Metrics</a:t>
                      </a:r>
                    </a:p>
                  </a:txBody>
                  <a:tcPr anchor="ctr"/>
                </a:tc>
                <a:tc>
                  <a:txBody>
                    <a:bodyPr/>
                    <a:lstStyle/>
                    <a:p>
                      <a:pPr algn="ctr"/>
                      <a:r>
                        <a:rPr lang="en-US" b="1" dirty="0">
                          <a:latin typeface="Times New Roman" panose="02020603050405020304" pitchFamily="18" charset="0"/>
                          <a:cs typeface="Times New Roman" panose="02020603050405020304" pitchFamily="18" charset="0"/>
                        </a:rPr>
                        <a:t>Training Score</a:t>
                      </a:r>
                    </a:p>
                  </a:txBody>
                  <a:tcPr anchor="ctr"/>
                </a:tc>
                <a:tc>
                  <a:txBody>
                    <a:bodyPr/>
                    <a:lstStyle/>
                    <a:p>
                      <a:pPr algn="ctr"/>
                      <a:r>
                        <a:rPr lang="en-US" b="1" dirty="0">
                          <a:latin typeface="Times New Roman" panose="02020603050405020304" pitchFamily="18" charset="0"/>
                          <a:cs typeface="Times New Roman" panose="02020603050405020304" pitchFamily="18" charset="0"/>
                        </a:rPr>
                        <a:t>Testing Score</a:t>
                      </a:r>
                    </a:p>
                  </a:txBody>
                  <a:tcPr anchor="ctr"/>
                </a:tc>
                <a:extLst>
                  <a:ext uri="{0D108BD9-81ED-4DB2-BD59-A6C34878D82A}">
                    <a16:rowId xmlns:a16="http://schemas.microsoft.com/office/drawing/2014/main" val="10000"/>
                  </a:ext>
                </a:extLst>
              </a:tr>
              <a:tr h="355600">
                <a:tc>
                  <a:txBody>
                    <a:bodyPr/>
                    <a:lstStyle/>
                    <a:p>
                      <a:pPr algn="ctr"/>
                      <a:r>
                        <a:rPr lang="en-US" dirty="0">
                          <a:latin typeface="Times New Roman" panose="02020603050405020304" pitchFamily="18" charset="0"/>
                          <a:cs typeface="Times New Roman" panose="02020603050405020304" pitchFamily="18" charset="0"/>
                        </a:rPr>
                        <a:t>Accuracy</a:t>
                      </a:r>
                    </a:p>
                  </a:txBody>
                  <a:tcPr anchor="ctr"/>
                </a:tc>
                <a:tc>
                  <a:txBody>
                    <a:bodyPr/>
                    <a:lstStyle/>
                    <a:p>
                      <a:pPr algn="ctr"/>
                      <a:r>
                        <a:rPr lang="en-US" dirty="0">
                          <a:latin typeface="Times New Roman" panose="02020603050405020304" pitchFamily="18" charset="0"/>
                          <a:cs typeface="Times New Roman" panose="02020603050405020304" pitchFamily="18" charset="0"/>
                        </a:rPr>
                        <a:t>81.00</a:t>
                      </a:r>
                    </a:p>
                  </a:txBody>
                  <a:tcPr anchor="ctr"/>
                </a:tc>
                <a:tc>
                  <a:txBody>
                    <a:bodyPr/>
                    <a:lstStyle/>
                    <a:p>
                      <a:pPr algn="ctr"/>
                      <a:r>
                        <a:rPr lang="en-US" dirty="0">
                          <a:latin typeface="Times New Roman" panose="02020603050405020304" pitchFamily="18" charset="0"/>
                          <a:cs typeface="Times New Roman" panose="02020603050405020304" pitchFamily="18" charset="0"/>
                        </a:rPr>
                        <a:t>81.00</a:t>
                      </a:r>
                    </a:p>
                  </a:txBody>
                  <a:tcPr anchor="ctr"/>
                </a:tc>
                <a:extLst>
                  <a:ext uri="{0D108BD9-81ED-4DB2-BD59-A6C34878D82A}">
                    <a16:rowId xmlns:a16="http://schemas.microsoft.com/office/drawing/2014/main" val="10001"/>
                  </a:ext>
                </a:extLst>
              </a:tr>
              <a:tr h="355600">
                <a:tc>
                  <a:txBody>
                    <a:bodyPr/>
                    <a:lstStyle/>
                    <a:p>
                      <a:pPr algn="ctr"/>
                      <a:r>
                        <a:rPr lang="en-US"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US" dirty="0">
                          <a:latin typeface="Times New Roman" panose="02020603050405020304" pitchFamily="18" charset="0"/>
                          <a:cs typeface="Times New Roman" panose="02020603050405020304" pitchFamily="18" charset="0"/>
                        </a:rPr>
                        <a:t>65.00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74.00</a:t>
                      </a:r>
                    </a:p>
                  </a:txBody>
                  <a:tcPr anchor="ctr"/>
                </a:tc>
                <a:extLst>
                  <a:ext uri="{0D108BD9-81ED-4DB2-BD59-A6C34878D82A}">
                    <a16:rowId xmlns:a16="http://schemas.microsoft.com/office/drawing/2014/main" val="10002"/>
                  </a:ext>
                </a:extLst>
              </a:tr>
              <a:tr h="355600">
                <a:tc>
                  <a:txBody>
                    <a:bodyPr/>
                    <a:lstStyle/>
                    <a:p>
                      <a:pPr algn="ctr"/>
                      <a:r>
                        <a:rPr lang="en-US" dirty="0">
                          <a:latin typeface="Times New Roman" panose="02020603050405020304" pitchFamily="18" charset="0"/>
                          <a:cs typeface="Times New Roman" panose="02020603050405020304" pitchFamily="18" charset="0"/>
                        </a:rPr>
                        <a:t>Recall</a:t>
                      </a:r>
                    </a:p>
                  </a:txBody>
                  <a:tcPr anchor="ctr"/>
                </a:tc>
                <a:tc>
                  <a:txBody>
                    <a:bodyPr/>
                    <a:lstStyle/>
                    <a:p>
                      <a:pPr algn="ctr"/>
                      <a:r>
                        <a:rPr lang="en-US" dirty="0">
                          <a:latin typeface="Times New Roman" panose="02020603050405020304" pitchFamily="18" charset="0"/>
                          <a:cs typeface="Times New Roman" panose="02020603050405020304" pitchFamily="18" charset="0"/>
                        </a:rPr>
                        <a:t>54.00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54.00</a:t>
                      </a:r>
                    </a:p>
                  </a:txBody>
                  <a:tcPr anchor="ctr"/>
                </a:tc>
                <a:extLst>
                  <a:ext uri="{0D108BD9-81ED-4DB2-BD59-A6C34878D82A}">
                    <a16:rowId xmlns:a16="http://schemas.microsoft.com/office/drawing/2014/main" val="10003"/>
                  </a:ext>
                </a:extLst>
              </a:tr>
              <a:tr h="355600">
                <a:tc>
                  <a:txBody>
                    <a:bodyPr/>
                    <a:lstStyle/>
                    <a:p>
                      <a:pPr algn="ctr"/>
                      <a:r>
                        <a:rPr lang="en-US" dirty="0">
                          <a:latin typeface="Times New Roman" panose="02020603050405020304" pitchFamily="18" charset="0"/>
                          <a:cs typeface="Times New Roman" panose="02020603050405020304" pitchFamily="18" charset="0"/>
                        </a:rPr>
                        <a:t>F1_score</a:t>
                      </a:r>
                    </a:p>
                  </a:txBody>
                  <a:tcPr anchor="ctr"/>
                </a:tc>
                <a:tc>
                  <a:txBody>
                    <a:bodyPr/>
                    <a:lstStyle/>
                    <a:p>
                      <a:pPr algn="ctr"/>
                      <a:r>
                        <a:rPr lang="en-US" dirty="0">
                          <a:latin typeface="Times New Roman" panose="02020603050405020304" pitchFamily="18" charset="0"/>
                          <a:cs typeface="Times New Roman" panose="02020603050405020304" pitchFamily="18" charset="0"/>
                        </a:rPr>
                        <a:t>59.00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62.00</a:t>
                      </a:r>
                    </a:p>
                  </a:txBody>
                  <a:tcPr anchor="ctr"/>
                </a:tc>
                <a:extLst>
                  <a:ext uri="{0D108BD9-81ED-4DB2-BD59-A6C34878D82A}">
                    <a16:rowId xmlns:a16="http://schemas.microsoft.com/office/drawing/2014/main" val="10004"/>
                  </a:ext>
                </a:extLst>
              </a:tr>
              <a:tr h="355600">
                <a:tc>
                  <a:txBody>
                    <a:bodyPr/>
                    <a:lstStyle/>
                    <a:p>
                      <a:pPr algn="ctr"/>
                      <a:r>
                        <a:rPr lang="en-US" dirty="0">
                          <a:latin typeface="Times New Roman" panose="02020603050405020304" pitchFamily="18" charset="0"/>
                          <a:cs typeface="Times New Roman" panose="02020603050405020304" pitchFamily="18" charset="0"/>
                        </a:rPr>
                        <a:t>Roc_Auc</a:t>
                      </a:r>
                    </a:p>
                  </a:txBody>
                  <a:tcPr anchor="ctr"/>
                </a:tc>
                <a:tc>
                  <a:txBody>
                    <a:bodyPr/>
                    <a:lstStyle/>
                    <a:p>
                      <a:pPr algn="ctr"/>
                      <a:r>
                        <a:rPr lang="en-US" dirty="0">
                          <a:latin typeface="Times New Roman" panose="02020603050405020304" pitchFamily="18" charset="0"/>
                          <a:cs typeface="Times New Roman" panose="02020603050405020304" pitchFamily="18" charset="0"/>
                        </a:rPr>
                        <a:t>84.47</a:t>
                      </a:r>
                    </a:p>
                  </a:txBody>
                  <a:tcPr anchor="ctr"/>
                </a:tc>
                <a:tc>
                  <a:txBody>
                    <a:bodyPr/>
                    <a:lstStyle/>
                    <a:p>
                      <a:pPr algn="ctr"/>
                      <a:r>
                        <a:rPr lang="en-US" dirty="0">
                          <a:latin typeface="Times New Roman" panose="02020603050405020304" pitchFamily="18" charset="0"/>
                          <a:cs typeface="Times New Roman" panose="02020603050405020304" pitchFamily="18" charset="0"/>
                        </a:rPr>
                        <a:t>86.04</a:t>
                      </a:r>
                    </a:p>
                  </a:txBody>
                  <a:tcPr anchor="ctr"/>
                </a:tc>
                <a:extLst>
                  <a:ext uri="{0D108BD9-81ED-4DB2-BD59-A6C34878D82A}">
                    <a16:rowId xmlns:a16="http://schemas.microsoft.com/office/drawing/2014/main" val="10005"/>
                  </a:ext>
                </a:extLst>
              </a:tr>
            </a:tbl>
          </a:graphicData>
        </a:graphic>
      </p:graphicFrame>
      <p:sp>
        <p:nvSpPr>
          <p:cNvPr id="3" name="Rectangle 2"/>
          <p:cNvSpPr/>
          <p:nvPr/>
        </p:nvSpPr>
        <p:spPr>
          <a:xfrm>
            <a:off x="952500" y="4186535"/>
            <a:ext cx="7239000" cy="175432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performing logistic regression on the training and test data although model is neither overfitted nor underfitted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observed that count of FN is high which is close to TP and should be reduced.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Aim is to improve Recall by decreasing False Negatives</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B5D8-0329-4B13-A6CC-769CBC0B7D74}"/>
              </a:ext>
            </a:extLst>
          </p:cNvPr>
          <p:cNvSpPr>
            <a:spLocks noGrp="1"/>
          </p:cNvSpPr>
          <p:nvPr>
            <p:ph type="title"/>
          </p:nvPr>
        </p:nvSpPr>
        <p:spPr>
          <a:xfrm>
            <a:off x="435050" y="184121"/>
            <a:ext cx="8273897" cy="932688"/>
          </a:xfrm>
        </p:spPr>
        <p:txBody>
          <a:bodyPr vert="horz" lIns="91440" tIns="45720" rIns="91440" bIns="45720" rtlCol="0" anchor="b">
            <a:noAutofit/>
          </a:bodyPr>
          <a:lstStyle/>
          <a:p>
            <a:pPr algn="l">
              <a:lnSpc>
                <a:spcPct val="90000"/>
              </a:lnSpc>
            </a:pPr>
            <a:r>
              <a:rPr lang="en-US" sz="4000" dirty="0"/>
              <a:t>Performance Metrics  different models</a:t>
            </a: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B01F91AD-E92A-4C16-95A1-4735A0DB51E3}"/>
              </a:ext>
            </a:extLst>
          </p:cNvPr>
          <p:cNvSpPr txBox="1"/>
          <p:nvPr/>
        </p:nvSpPr>
        <p:spPr>
          <a:xfrm>
            <a:off x="600190" y="6304547"/>
            <a:ext cx="6806811" cy="369332"/>
          </a:xfrm>
          <a:prstGeom prst="rect">
            <a:avLst/>
          </a:prstGeom>
          <a:noFill/>
        </p:spPr>
        <p:txBody>
          <a:bodyPr wrap="square" rtlCol="0">
            <a:spAutoFit/>
          </a:bodyPr>
          <a:lstStyle/>
          <a:p>
            <a:r>
              <a:rPr lang="en-US" dirty="0"/>
              <a:t>We can observe that Decision Tree &amp; Random Forest are overfitted.</a:t>
            </a:r>
          </a:p>
        </p:txBody>
      </p:sp>
      <p:graphicFrame>
        <p:nvGraphicFramePr>
          <p:cNvPr id="7" name="Chart 6">
            <a:extLst>
              <a:ext uri="{FF2B5EF4-FFF2-40B4-BE49-F238E27FC236}">
                <a16:creationId xmlns:a16="http://schemas.microsoft.com/office/drawing/2014/main" id="{E28D0338-1C98-44DE-927A-75A92B11DE86}"/>
              </a:ext>
            </a:extLst>
          </p:cNvPr>
          <p:cNvGraphicFramePr>
            <a:graphicFrameLocks/>
          </p:cNvGraphicFramePr>
          <p:nvPr>
            <p:extLst>
              <p:ext uri="{D42A27DB-BD31-4B8C-83A1-F6EECF244321}">
                <p14:modId xmlns:p14="http://schemas.microsoft.com/office/powerpoint/2010/main" val="2040669764"/>
              </p:ext>
            </p:extLst>
          </p:nvPr>
        </p:nvGraphicFramePr>
        <p:xfrm>
          <a:off x="525022" y="2134624"/>
          <a:ext cx="8093955"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AE37962-4DD6-4F14-8493-FAE91502AB1B}"/>
              </a:ext>
            </a:extLst>
          </p:cNvPr>
          <p:cNvSpPr txBox="1"/>
          <p:nvPr/>
        </p:nvSpPr>
        <p:spPr>
          <a:xfrm>
            <a:off x="629373" y="1256384"/>
            <a:ext cx="7620000" cy="369332"/>
          </a:xfrm>
          <a:prstGeom prst="rect">
            <a:avLst/>
          </a:prstGeom>
          <a:noFill/>
        </p:spPr>
        <p:txBody>
          <a:bodyPr wrap="square" rtlCol="0">
            <a:spAutoFit/>
          </a:bodyPr>
          <a:lstStyle/>
          <a:p>
            <a:r>
              <a:rPr lang="en-US" dirty="0"/>
              <a:t>Building different base models using different Algorithms</a:t>
            </a:r>
            <a:endParaRPr lang="en-IN" dirty="0"/>
          </a:p>
        </p:txBody>
      </p:sp>
      <p:pic>
        <p:nvPicPr>
          <p:cNvPr id="6" name="Picture 5">
            <a:extLst>
              <a:ext uri="{FF2B5EF4-FFF2-40B4-BE49-F238E27FC236}">
                <a16:creationId xmlns:a16="http://schemas.microsoft.com/office/drawing/2014/main" id="{58DB78BB-FB70-4AAF-9F77-DAEBE1C40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364302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04800" y="228600"/>
            <a:ext cx="7886700" cy="1133693"/>
          </a:xfrm>
        </p:spPr>
        <p:txBody>
          <a:bodyPr>
            <a:noAutofit/>
          </a:bodyPr>
          <a:lstStyle/>
          <a:p>
            <a:r>
              <a:rPr lang="en-US" altLang="en-US" b="1" dirty="0">
                <a:ln/>
              </a:rPr>
              <a:t>Performance Improvement Techniques</a:t>
            </a:r>
            <a:endParaRPr lang="en-IN" altLang="en-US" b="1" dirty="0">
              <a:ln/>
            </a:endParaRPr>
          </a:p>
        </p:txBody>
      </p:sp>
      <p:graphicFrame>
        <p:nvGraphicFramePr>
          <p:cNvPr id="7" name="Content Placeholder 4">
            <a:extLst>
              <a:ext uri="{FF2B5EF4-FFF2-40B4-BE49-F238E27FC236}">
                <a16:creationId xmlns:a16="http://schemas.microsoft.com/office/drawing/2014/main" id="{0E4F9204-DE22-478E-9C02-EE1DAEB4491F}"/>
              </a:ext>
            </a:extLst>
          </p:cNvPr>
          <p:cNvGraphicFramePr>
            <a:graphicFrameLocks noGrp="1"/>
          </p:cNvGraphicFramePr>
          <p:nvPr>
            <p:ph idx="1"/>
            <p:extLst>
              <p:ext uri="{D42A27DB-BD31-4B8C-83A1-F6EECF244321}">
                <p14:modId xmlns:p14="http://schemas.microsoft.com/office/powerpoint/2010/main" val="246367640"/>
              </p:ext>
            </p:extLst>
          </p:nvPr>
        </p:nvGraphicFramePr>
        <p:xfrm>
          <a:off x="628650" y="2209800"/>
          <a:ext cx="7886700" cy="396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870F74E-0C05-47E4-9536-0709D68BB3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99EA-ABE9-44ED-A663-8BD9C5B632F3}"/>
              </a:ext>
            </a:extLst>
          </p:cNvPr>
          <p:cNvSpPr>
            <a:spLocks noGrp="1"/>
          </p:cNvSpPr>
          <p:nvPr>
            <p:ph type="title"/>
          </p:nvPr>
        </p:nvSpPr>
        <p:spPr/>
        <p:txBody>
          <a:bodyPr>
            <a:normAutofit/>
          </a:bodyPr>
          <a:lstStyle/>
          <a:p>
            <a:r>
              <a:rPr lang="en-US" dirty="0"/>
              <a:t>Up – sampling</a:t>
            </a:r>
            <a:endParaRPr lang="en-IN" dirty="0"/>
          </a:p>
        </p:txBody>
      </p:sp>
      <p:sp>
        <p:nvSpPr>
          <p:cNvPr id="5" name="AutoShape 4">
            <a:extLst>
              <a:ext uri="{FF2B5EF4-FFF2-40B4-BE49-F238E27FC236}">
                <a16:creationId xmlns:a16="http://schemas.microsoft.com/office/drawing/2014/main" id="{71D3410E-C233-4C71-8254-8C264595128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5848DDB-7D2F-489B-B4AA-546E4890066F}"/>
              </a:ext>
            </a:extLst>
          </p:cNvPr>
          <p:cNvPicPr>
            <a:picLocks noChangeAspect="1"/>
          </p:cNvPicPr>
          <p:nvPr/>
        </p:nvPicPr>
        <p:blipFill>
          <a:blip r:embed="rId2"/>
          <a:stretch>
            <a:fillRect/>
          </a:stretch>
        </p:blipFill>
        <p:spPr>
          <a:xfrm>
            <a:off x="5046122" y="1699806"/>
            <a:ext cx="3614738" cy="3763187"/>
          </a:xfrm>
          <a:prstGeom prst="rect">
            <a:avLst/>
          </a:prstGeom>
        </p:spPr>
      </p:pic>
      <p:sp>
        <p:nvSpPr>
          <p:cNvPr id="10" name="TextBox 9">
            <a:extLst>
              <a:ext uri="{FF2B5EF4-FFF2-40B4-BE49-F238E27FC236}">
                <a16:creationId xmlns:a16="http://schemas.microsoft.com/office/drawing/2014/main" id="{4A03B87D-2751-4CD5-8FB5-F89E9F1A14A6}"/>
              </a:ext>
            </a:extLst>
          </p:cNvPr>
          <p:cNvSpPr txBox="1"/>
          <p:nvPr/>
        </p:nvSpPr>
        <p:spPr>
          <a:xfrm>
            <a:off x="457200" y="1828800"/>
            <a:ext cx="4495800" cy="646331"/>
          </a:xfrm>
          <a:prstGeom prst="rect">
            <a:avLst/>
          </a:prstGeom>
          <a:noFill/>
        </p:spPr>
        <p:txBody>
          <a:bodyPr wrap="square" rtlCol="0">
            <a:spAutoFit/>
          </a:bodyPr>
          <a:lstStyle/>
          <a:p>
            <a:r>
              <a:rPr lang="en-US" dirty="0"/>
              <a:t>Used up sampling of Minority class  to balance the data using SMOTE function on train data</a:t>
            </a:r>
            <a:endParaRPr lang="en-IN" dirty="0"/>
          </a:p>
        </p:txBody>
      </p:sp>
      <p:graphicFrame>
        <p:nvGraphicFramePr>
          <p:cNvPr id="11" name="Chart 10">
            <a:extLst>
              <a:ext uri="{FF2B5EF4-FFF2-40B4-BE49-F238E27FC236}">
                <a16:creationId xmlns:a16="http://schemas.microsoft.com/office/drawing/2014/main" id="{17AD8971-5FFD-4150-A38E-3155E8A5A462}"/>
              </a:ext>
            </a:extLst>
          </p:cNvPr>
          <p:cNvGraphicFramePr>
            <a:graphicFrameLocks/>
          </p:cNvGraphicFramePr>
          <p:nvPr>
            <p:extLst>
              <p:ext uri="{D42A27DB-BD31-4B8C-83A1-F6EECF244321}">
                <p14:modId xmlns:p14="http://schemas.microsoft.com/office/powerpoint/2010/main" val="1063853551"/>
              </p:ext>
            </p:extLst>
          </p:nvPr>
        </p:nvGraphicFramePr>
        <p:xfrm>
          <a:off x="457200" y="3001961"/>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CFC01C25-C09A-45D4-9739-083E40396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213964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E88-2ACD-4FE3-B73E-D70B0BC05A63}"/>
              </a:ext>
            </a:extLst>
          </p:cNvPr>
          <p:cNvSpPr>
            <a:spLocks noGrp="1"/>
          </p:cNvSpPr>
          <p:nvPr>
            <p:ph type="title"/>
          </p:nvPr>
        </p:nvSpPr>
        <p:spPr/>
        <p:txBody>
          <a:bodyPr/>
          <a:lstStyle/>
          <a:p>
            <a:r>
              <a:rPr lang="en-US"/>
              <a:t>Best Features</a:t>
            </a:r>
            <a:endParaRPr lang="en-IN" dirty="0"/>
          </a:p>
        </p:txBody>
      </p:sp>
      <p:graphicFrame>
        <p:nvGraphicFramePr>
          <p:cNvPr id="5" name="Content Placeholder 2">
            <a:extLst>
              <a:ext uri="{FF2B5EF4-FFF2-40B4-BE49-F238E27FC236}">
                <a16:creationId xmlns:a16="http://schemas.microsoft.com/office/drawing/2014/main" id="{994AC57D-8F1F-461B-8FC1-DECF78E731AB}"/>
              </a:ext>
            </a:extLst>
          </p:cNvPr>
          <p:cNvGraphicFramePr>
            <a:graphicFrameLocks noGrp="1"/>
          </p:cNvGraphicFramePr>
          <p:nvPr>
            <p:ph idx="1"/>
            <p:extLst>
              <p:ext uri="{D42A27DB-BD31-4B8C-83A1-F6EECF244321}">
                <p14:modId xmlns:p14="http://schemas.microsoft.com/office/powerpoint/2010/main" val="3995049386"/>
              </p:ext>
            </p:extLst>
          </p:nvPr>
        </p:nvGraphicFramePr>
        <p:xfrm>
          <a:off x="457200" y="2133600"/>
          <a:ext cx="82296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6213F5A-9FAF-4BC0-9405-3F4294C84F61}"/>
              </a:ext>
            </a:extLst>
          </p:cNvPr>
          <p:cNvSpPr txBox="1"/>
          <p:nvPr/>
        </p:nvSpPr>
        <p:spPr>
          <a:xfrm>
            <a:off x="1447800" y="1764268"/>
            <a:ext cx="6781800" cy="369332"/>
          </a:xfrm>
          <a:prstGeom prst="rect">
            <a:avLst/>
          </a:prstGeom>
          <a:noFill/>
        </p:spPr>
        <p:txBody>
          <a:bodyPr wrap="square" rtlCol="0">
            <a:spAutoFit/>
          </a:bodyPr>
          <a:lstStyle/>
          <a:p>
            <a:r>
              <a:rPr lang="en-US" dirty="0"/>
              <a:t>13 features are obtained using select k best features</a:t>
            </a:r>
            <a:endParaRPr lang="en-IN" dirty="0"/>
          </a:p>
        </p:txBody>
      </p:sp>
      <p:pic>
        <p:nvPicPr>
          <p:cNvPr id="7" name="Picture 6">
            <a:extLst>
              <a:ext uri="{FF2B5EF4-FFF2-40B4-BE49-F238E27FC236}">
                <a16:creationId xmlns:a16="http://schemas.microsoft.com/office/drawing/2014/main" id="{BD9506F4-B7E3-4B4D-9B67-F010B16006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103497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8308-AD87-4FAD-B782-ECE4A21B00B7}"/>
              </a:ext>
            </a:extLst>
          </p:cNvPr>
          <p:cNvSpPr>
            <a:spLocks noGrp="1"/>
          </p:cNvSpPr>
          <p:nvPr>
            <p:ph type="title"/>
          </p:nvPr>
        </p:nvSpPr>
        <p:spPr>
          <a:xfrm>
            <a:off x="628649" y="291090"/>
            <a:ext cx="7886699" cy="932688"/>
          </a:xfrm>
        </p:spPr>
        <p:txBody>
          <a:bodyPr vert="horz" lIns="91440" tIns="45720" rIns="91440" bIns="45720" rtlCol="0" anchor="b">
            <a:normAutofit/>
          </a:bodyPr>
          <a:lstStyle/>
          <a:p>
            <a:pPr lvl="0"/>
            <a:r>
              <a:rPr lang="en-IN" sz="3600" dirty="0"/>
              <a:t>Youden’s Index calculation</a:t>
            </a:r>
            <a:endParaRPr lang="en-US" sz="3600" dirty="0"/>
          </a:p>
        </p:txBody>
      </p:sp>
      <p:graphicFrame>
        <p:nvGraphicFramePr>
          <p:cNvPr id="4" name="Chart 3">
            <a:extLst>
              <a:ext uri="{FF2B5EF4-FFF2-40B4-BE49-F238E27FC236}">
                <a16:creationId xmlns:a16="http://schemas.microsoft.com/office/drawing/2014/main" id="{FECCDB2D-ECC1-4968-84FE-CFA0CD8B5D5F}"/>
              </a:ext>
            </a:extLst>
          </p:cNvPr>
          <p:cNvGraphicFramePr>
            <a:graphicFrameLocks/>
          </p:cNvGraphicFramePr>
          <p:nvPr>
            <p:extLst>
              <p:ext uri="{D42A27DB-BD31-4B8C-83A1-F6EECF244321}">
                <p14:modId xmlns:p14="http://schemas.microsoft.com/office/powerpoint/2010/main" val="1491547298"/>
              </p:ext>
            </p:extLst>
          </p:nvPr>
        </p:nvGraphicFramePr>
        <p:xfrm>
          <a:off x="628649" y="1223778"/>
          <a:ext cx="7886699" cy="444074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63997E4-7D96-4AC0-A581-459FDC0950D9}"/>
              </a:ext>
            </a:extLst>
          </p:cNvPr>
          <p:cNvSpPr txBox="1"/>
          <p:nvPr/>
        </p:nvSpPr>
        <p:spPr>
          <a:xfrm>
            <a:off x="758952" y="6014734"/>
            <a:ext cx="8239010" cy="646331"/>
          </a:xfrm>
          <a:prstGeom prst="rect">
            <a:avLst/>
          </a:prstGeom>
          <a:noFill/>
        </p:spPr>
        <p:txBody>
          <a:bodyPr wrap="square" rtlCol="0">
            <a:spAutoFit/>
          </a:bodyPr>
          <a:lstStyle/>
          <a:p>
            <a:r>
              <a:rPr lang="en-US" dirty="0"/>
              <a:t>Comparing Logistic model built on up sampled data using best  features with different threshold values</a:t>
            </a:r>
          </a:p>
        </p:txBody>
      </p:sp>
      <p:pic>
        <p:nvPicPr>
          <p:cNvPr id="6" name="Picture 5">
            <a:extLst>
              <a:ext uri="{FF2B5EF4-FFF2-40B4-BE49-F238E27FC236}">
                <a16:creationId xmlns:a16="http://schemas.microsoft.com/office/drawing/2014/main" id="{DB0FDBA8-EFA6-4BEB-82F2-426E80D39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221179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482B-E2B6-4A5A-825B-46020BC8F959}"/>
              </a:ext>
            </a:extLst>
          </p:cNvPr>
          <p:cNvSpPr>
            <a:spLocks noGrp="1"/>
          </p:cNvSpPr>
          <p:nvPr>
            <p:ph type="title"/>
          </p:nvPr>
        </p:nvSpPr>
        <p:spPr>
          <a:xfrm>
            <a:off x="836676" y="457200"/>
            <a:ext cx="7626096" cy="1179576"/>
          </a:xfrm>
        </p:spPr>
        <p:txBody>
          <a:bodyPr vert="horz" lIns="91440" tIns="45720" rIns="91440" bIns="45720" rtlCol="0" anchor="ctr">
            <a:normAutofit/>
          </a:bodyPr>
          <a:lstStyle/>
          <a:p>
            <a:pPr algn="l">
              <a:lnSpc>
                <a:spcPct val="90000"/>
              </a:lnSpc>
            </a:pPr>
            <a:r>
              <a:rPr lang="en-US" sz="3500" kern="1200" dirty="0">
                <a:solidFill>
                  <a:schemeClr val="tx1"/>
                </a:solidFill>
                <a:latin typeface="+mj-lt"/>
                <a:ea typeface="+mj-ea"/>
                <a:cs typeface="+mj-cs"/>
              </a:rPr>
              <a:t>Comparing models after applying ensemble techniques</a:t>
            </a:r>
          </a:p>
        </p:txBody>
      </p:sp>
      <p:graphicFrame>
        <p:nvGraphicFramePr>
          <p:cNvPr id="34" name="Content Placeholder 19">
            <a:extLst>
              <a:ext uri="{FF2B5EF4-FFF2-40B4-BE49-F238E27FC236}">
                <a16:creationId xmlns:a16="http://schemas.microsoft.com/office/drawing/2014/main" id="{191A823C-9D4A-426E-914D-975C43D86526}"/>
              </a:ext>
            </a:extLst>
          </p:cNvPr>
          <p:cNvGraphicFramePr>
            <a:graphicFrameLocks noGrp="1"/>
          </p:cNvGraphicFramePr>
          <p:nvPr>
            <p:ph idx="1"/>
            <p:extLst>
              <p:ext uri="{D42A27DB-BD31-4B8C-83A1-F6EECF244321}">
                <p14:modId xmlns:p14="http://schemas.microsoft.com/office/powerpoint/2010/main" val="3475276724"/>
              </p:ext>
            </p:extLst>
          </p:nvPr>
        </p:nvGraphicFramePr>
        <p:xfrm>
          <a:off x="758952" y="1828800"/>
          <a:ext cx="7626096" cy="399391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C7D165B-9410-4E0B-A0E9-4F655F875A06}"/>
              </a:ext>
            </a:extLst>
          </p:cNvPr>
          <p:cNvSpPr txBox="1"/>
          <p:nvPr/>
        </p:nvSpPr>
        <p:spPr>
          <a:xfrm>
            <a:off x="758952" y="6014734"/>
            <a:ext cx="8239010" cy="369332"/>
          </a:xfrm>
          <a:prstGeom prst="rect">
            <a:avLst/>
          </a:prstGeom>
          <a:noFill/>
        </p:spPr>
        <p:txBody>
          <a:bodyPr wrap="square" rtlCol="0">
            <a:spAutoFit/>
          </a:bodyPr>
          <a:lstStyle/>
          <a:p>
            <a:r>
              <a:rPr lang="en-US" dirty="0"/>
              <a:t>After applying ensemble techniques, model is neither overfit nor underfit </a:t>
            </a:r>
          </a:p>
        </p:txBody>
      </p:sp>
      <p:pic>
        <p:nvPicPr>
          <p:cNvPr id="5" name="Picture 4">
            <a:extLst>
              <a:ext uri="{FF2B5EF4-FFF2-40B4-BE49-F238E27FC236}">
                <a16:creationId xmlns:a16="http://schemas.microsoft.com/office/drawing/2014/main" id="{7E850BF1-3DF0-4D43-9EE0-A03E89037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9769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5882640" cy="1019810"/>
          </a:xfrm>
        </p:spPr>
        <p:txBody>
          <a:bodyPr/>
          <a:lstStyle/>
          <a:p>
            <a:r>
              <a:rPr lang="en-IN" altLang="en-US"/>
              <a:t>Stacking </a:t>
            </a:r>
          </a:p>
        </p:txBody>
      </p:sp>
      <p:graphicFrame>
        <p:nvGraphicFramePr>
          <p:cNvPr id="10" name="Content Placeholder 2">
            <a:extLst>
              <a:ext uri="{FF2B5EF4-FFF2-40B4-BE49-F238E27FC236}">
                <a16:creationId xmlns:a16="http://schemas.microsoft.com/office/drawing/2014/main" id="{036BF9BE-F93E-4239-B9BE-8EF9337201F1}"/>
              </a:ext>
            </a:extLst>
          </p:cNvPr>
          <p:cNvGraphicFramePr>
            <a:graphicFrameLocks noGrp="1"/>
          </p:cNvGraphicFramePr>
          <p:nvPr>
            <p:ph sz="half" idx="1"/>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sz="half" idx="2"/>
          </p:nvPr>
        </p:nvGraphicFramePr>
        <p:xfrm>
          <a:off x="4648200" y="1600200"/>
          <a:ext cx="4038600" cy="4187825"/>
        </p:xfrm>
        <a:graphic>
          <a:graphicData uri="http://schemas.openxmlformats.org/drawingml/2006/table">
            <a:tbl>
              <a:tblPr firstRow="1" bandRow="1">
                <a:tableStyleId>{5940675A-B579-460E-94D1-54222C63F5DA}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1085850">
                <a:tc>
                  <a:txBody>
                    <a:bodyPr/>
                    <a:lstStyle/>
                    <a:p>
                      <a:pPr algn="ctr"/>
                      <a:r>
                        <a:rPr lang="en-US" b="1" dirty="0">
                          <a:latin typeface="Times New Roman" panose="02020603050405020304" pitchFamily="18" charset="0"/>
                          <a:cs typeface="Times New Roman" panose="02020603050405020304" pitchFamily="18" charset="0"/>
                        </a:rPr>
                        <a:t>Metrics</a:t>
                      </a:r>
                    </a:p>
                  </a:txBody>
                  <a:tcPr anchor="ctr"/>
                </a:tc>
                <a:tc>
                  <a:txBody>
                    <a:bodyPr/>
                    <a:lstStyle/>
                    <a:p>
                      <a:pPr algn="ctr"/>
                      <a:r>
                        <a:rPr lang="en-US" b="1" dirty="0">
                          <a:latin typeface="Times New Roman" panose="02020603050405020304" pitchFamily="18" charset="0"/>
                          <a:cs typeface="Times New Roman" panose="02020603050405020304" pitchFamily="18" charset="0"/>
                        </a:rPr>
                        <a:t>Training Score</a:t>
                      </a:r>
                    </a:p>
                  </a:txBody>
                  <a:tcPr anchor="ctr"/>
                </a:tc>
                <a:tc>
                  <a:txBody>
                    <a:bodyPr/>
                    <a:lstStyle/>
                    <a:p>
                      <a:pPr algn="ctr"/>
                      <a:r>
                        <a:rPr lang="en-US" b="1" dirty="0">
                          <a:latin typeface="Times New Roman" panose="02020603050405020304" pitchFamily="18" charset="0"/>
                          <a:cs typeface="Times New Roman" panose="02020603050405020304" pitchFamily="18" charset="0"/>
                        </a:rPr>
                        <a:t>Testing Score</a:t>
                      </a:r>
                    </a:p>
                  </a:txBody>
                  <a:tcPr anchor="ctr"/>
                </a:tc>
                <a:extLst>
                  <a:ext uri="{0D108BD9-81ED-4DB2-BD59-A6C34878D82A}">
                    <a16:rowId xmlns:a16="http://schemas.microsoft.com/office/drawing/2014/main" val="10000"/>
                  </a:ext>
                </a:extLst>
              </a:tr>
              <a:tr h="620395">
                <a:tc>
                  <a:txBody>
                    <a:bodyPr/>
                    <a:lstStyle/>
                    <a:p>
                      <a:pPr algn="ctr"/>
                      <a:r>
                        <a:rPr lang="en-US" dirty="0">
                          <a:latin typeface="Times New Roman" panose="02020603050405020304" pitchFamily="18" charset="0"/>
                          <a:cs typeface="Times New Roman" panose="02020603050405020304" pitchFamily="18" charset="0"/>
                        </a:rPr>
                        <a:t>Accuracy</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79.00</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77.00</a:t>
                      </a:r>
                    </a:p>
                  </a:txBody>
                  <a:tcPr anchor="ctr"/>
                </a:tc>
                <a:extLst>
                  <a:ext uri="{0D108BD9-81ED-4DB2-BD59-A6C34878D82A}">
                    <a16:rowId xmlns:a16="http://schemas.microsoft.com/office/drawing/2014/main" val="10001"/>
                  </a:ext>
                </a:extLst>
              </a:tr>
              <a:tr h="620395">
                <a:tc>
                  <a:txBody>
                    <a:bodyPr/>
                    <a:lstStyle/>
                    <a:p>
                      <a:pPr algn="ctr"/>
                      <a:r>
                        <a:rPr lang="en-US"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78.00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latin typeface="Times New Roman" panose="02020603050405020304" pitchFamily="18" charset="0"/>
                          <a:cs typeface="Times New Roman" panose="02020603050405020304" pitchFamily="18" charset="0"/>
                        </a:rPr>
                        <a:t>58.00</a:t>
                      </a:r>
                    </a:p>
                  </a:txBody>
                  <a:tcPr anchor="ctr"/>
                </a:tc>
                <a:extLst>
                  <a:ext uri="{0D108BD9-81ED-4DB2-BD59-A6C34878D82A}">
                    <a16:rowId xmlns:a16="http://schemas.microsoft.com/office/drawing/2014/main" val="10002"/>
                  </a:ext>
                </a:extLst>
              </a:tr>
              <a:tr h="620395">
                <a:tc>
                  <a:txBody>
                    <a:bodyPr/>
                    <a:lstStyle/>
                    <a:p>
                      <a:pPr algn="ctr"/>
                      <a:r>
                        <a:rPr lang="en-US" dirty="0">
                          <a:latin typeface="Times New Roman" panose="02020603050405020304" pitchFamily="18" charset="0"/>
                          <a:cs typeface="Times New Roman" panose="02020603050405020304" pitchFamily="18" charset="0"/>
                        </a:rPr>
                        <a:t>Recall</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82.00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latin typeface="Times New Roman" panose="02020603050405020304" pitchFamily="18" charset="0"/>
                          <a:cs typeface="Times New Roman" panose="02020603050405020304" pitchFamily="18" charset="0"/>
                        </a:rPr>
                        <a:t>74.00</a:t>
                      </a:r>
                    </a:p>
                  </a:txBody>
                  <a:tcPr anchor="ctr"/>
                </a:tc>
                <a:extLst>
                  <a:ext uri="{0D108BD9-81ED-4DB2-BD59-A6C34878D82A}">
                    <a16:rowId xmlns:a16="http://schemas.microsoft.com/office/drawing/2014/main" val="10003"/>
                  </a:ext>
                </a:extLst>
              </a:tr>
              <a:tr h="620395">
                <a:tc>
                  <a:txBody>
                    <a:bodyPr/>
                    <a:lstStyle/>
                    <a:p>
                      <a:pPr algn="ctr"/>
                      <a:r>
                        <a:rPr lang="en-US" dirty="0">
                          <a:latin typeface="Times New Roman" panose="02020603050405020304" pitchFamily="18" charset="0"/>
                          <a:cs typeface="Times New Roman" panose="02020603050405020304" pitchFamily="18" charset="0"/>
                        </a:rPr>
                        <a:t>F1_score</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80.00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latin typeface="Times New Roman" panose="02020603050405020304" pitchFamily="18" charset="0"/>
                          <a:cs typeface="Times New Roman" panose="02020603050405020304" pitchFamily="18" charset="0"/>
                        </a:rPr>
                        <a:t>65.00</a:t>
                      </a:r>
                    </a:p>
                  </a:txBody>
                  <a:tcPr anchor="ctr"/>
                </a:tc>
                <a:extLst>
                  <a:ext uri="{0D108BD9-81ED-4DB2-BD59-A6C34878D82A}">
                    <a16:rowId xmlns:a16="http://schemas.microsoft.com/office/drawing/2014/main" val="10004"/>
                  </a:ext>
                </a:extLst>
              </a:tr>
              <a:tr h="620395">
                <a:tc>
                  <a:txBody>
                    <a:bodyPr/>
                    <a:lstStyle/>
                    <a:p>
                      <a:pPr algn="ctr"/>
                      <a:r>
                        <a:rPr lang="en-US" dirty="0">
                          <a:latin typeface="Times New Roman" panose="02020603050405020304" pitchFamily="18" charset="0"/>
                          <a:cs typeface="Times New Roman" panose="02020603050405020304" pitchFamily="18" charset="0"/>
                        </a:rPr>
                        <a:t>Roc_Auc</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90.00</a:t>
                      </a:r>
                    </a:p>
                  </a:txBody>
                  <a:tcPr anchor="ctr"/>
                </a:tc>
                <a:tc>
                  <a:txBody>
                    <a:bodyPr/>
                    <a:lstStyle/>
                    <a:p>
                      <a:pPr algn="ctr"/>
                      <a:r>
                        <a:rPr lang="en-IN" altLang="en-US" dirty="0">
                          <a:latin typeface="Times New Roman" panose="02020603050405020304" pitchFamily="18" charset="0"/>
                          <a:cs typeface="Times New Roman" panose="02020603050405020304" pitchFamily="18" charset="0"/>
                        </a:rPr>
                        <a:t>85.49</a:t>
                      </a:r>
                    </a:p>
                  </a:txBody>
                  <a:tcPr anchor="ct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45" y="36195"/>
            <a:ext cx="5523865" cy="1002665"/>
          </a:xfrm>
        </p:spPr>
        <p:txBody>
          <a:bodyPr>
            <a:normAutofit fontScale="90000"/>
          </a:bodyPr>
          <a:lstStyle/>
          <a:p>
            <a:r>
              <a:rPr lang="en-US" dirty="0"/>
              <a:t>Model comparison – AUC</a:t>
            </a:r>
          </a:p>
        </p:txBody>
      </p:sp>
      <p:pic>
        <p:nvPicPr>
          <p:cNvPr id="4" name="Content Placeholder 3"/>
          <p:cNvPicPr>
            <a:picLocks noGrp="1" noChangeAspect="1"/>
          </p:cNvPicPr>
          <p:nvPr>
            <p:ph idx="1"/>
          </p:nvPr>
        </p:nvPicPr>
        <p:blipFill>
          <a:blip r:embed="rId3"/>
          <a:stretch>
            <a:fillRect/>
          </a:stretch>
        </p:blipFill>
        <p:spPr>
          <a:xfrm>
            <a:off x="1066800" y="1143000"/>
            <a:ext cx="6445250" cy="42462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45" y="36195"/>
            <a:ext cx="6205855" cy="1002665"/>
          </a:xfrm>
        </p:spPr>
        <p:txBody>
          <a:bodyPr>
            <a:noAutofit/>
          </a:bodyPr>
          <a:lstStyle/>
          <a:p>
            <a:pPr algn="l"/>
            <a:r>
              <a:rPr lang="en-US" sz="3600" dirty="0"/>
              <a:t>Model comparison – Accuracy</a:t>
            </a:r>
          </a:p>
        </p:txBody>
      </p:sp>
      <p:sp>
        <p:nvSpPr>
          <p:cNvPr id="5" name="Text Box 4"/>
          <p:cNvSpPr txBox="1"/>
          <p:nvPr/>
        </p:nvSpPr>
        <p:spPr>
          <a:xfrm>
            <a:off x="1088228" y="5499870"/>
            <a:ext cx="7413746" cy="1200329"/>
          </a:xfrm>
          <a:prstGeom prst="rect">
            <a:avLst/>
          </a:prstGeom>
          <a:noFill/>
        </p:spPr>
        <p:txBody>
          <a:bodyPr wrap="square" rtlCol="0">
            <a:spAutoFit/>
          </a:bodyPr>
          <a:lstStyle/>
          <a:p>
            <a:r>
              <a:rPr lang="en-IN" altLang="en-US" dirty="0"/>
              <a:t>We are finalizing Logistic Regression model because it has minimum variance on test results.</a:t>
            </a:r>
          </a:p>
          <a:p>
            <a:r>
              <a:rPr lang="en-IN" altLang="en-US" dirty="0" err="1"/>
              <a:t>XGBoost</a:t>
            </a:r>
            <a:r>
              <a:rPr lang="en-IN" altLang="en-US" dirty="0"/>
              <a:t> and </a:t>
            </a:r>
            <a:r>
              <a:rPr lang="en-IN" altLang="en-US" dirty="0" err="1"/>
              <a:t>GradientBoost</a:t>
            </a:r>
            <a:r>
              <a:rPr lang="en-IN" altLang="en-US" dirty="0"/>
              <a:t> have high accuracy, but they are vulnerable to  variance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pic>
        <p:nvPicPr>
          <p:cNvPr id="11" name="Picture 10">
            <a:extLst>
              <a:ext uri="{FF2B5EF4-FFF2-40B4-BE49-F238E27FC236}">
                <a16:creationId xmlns:a16="http://schemas.microsoft.com/office/drawing/2014/main" id="{9F7A545E-8B86-47B3-91AB-0807CB219836}"/>
              </a:ext>
            </a:extLst>
          </p:cNvPr>
          <p:cNvPicPr>
            <a:picLocks noChangeAspect="1"/>
          </p:cNvPicPr>
          <p:nvPr/>
        </p:nvPicPr>
        <p:blipFill>
          <a:blip r:embed="rId4"/>
          <a:stretch>
            <a:fillRect/>
          </a:stretch>
        </p:blipFill>
        <p:spPr>
          <a:xfrm>
            <a:off x="642026" y="838200"/>
            <a:ext cx="7727160" cy="4661670"/>
          </a:xfrm>
          <a:prstGeom prst="rect">
            <a:avLst/>
          </a:prstGeom>
        </p:spPr>
      </p:pic>
    </p:spTree>
    <p:extLst>
      <p:ext uri="{BB962C8B-B14F-4D97-AF65-F5344CB8AC3E}">
        <p14:creationId xmlns:p14="http://schemas.microsoft.com/office/powerpoint/2010/main" val="3328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42"/>
            <a:ext cx="6723734" cy="711081"/>
          </a:xfrm>
        </p:spPr>
        <p:txBody>
          <a:bodyPr/>
          <a:lstStyle/>
          <a:p>
            <a:r>
              <a:rPr lang="en-US" sz="4000" dirty="0">
                <a:latin typeface="Times New Roman" panose="02020603050405020304" pitchFamily="18" charset="0"/>
                <a:cs typeface="Times New Roman" panose="02020603050405020304" pitchFamily="18" charset="0"/>
              </a:rPr>
              <a:t>Problem Definition:</a:t>
            </a:r>
          </a:p>
        </p:txBody>
      </p:sp>
      <p:grpSp>
        <p:nvGrpSpPr>
          <p:cNvPr id="9" name="Group 8"/>
          <p:cNvGrpSpPr/>
          <p:nvPr/>
        </p:nvGrpSpPr>
        <p:grpSpPr>
          <a:xfrm>
            <a:off x="5070986" y="4023587"/>
            <a:ext cx="3687076" cy="2174140"/>
            <a:chOff x="433865" y="1175518"/>
            <a:chExt cx="4055783" cy="2391556"/>
          </a:xfrm>
        </p:grpSpPr>
        <p:sp>
          <p:nvSpPr>
            <p:cNvPr id="3" name="TextBox 2"/>
            <p:cNvSpPr txBox="1"/>
            <p:nvPr/>
          </p:nvSpPr>
          <p:spPr>
            <a:xfrm>
              <a:off x="457200" y="1992982"/>
              <a:ext cx="4032448" cy="1304178"/>
            </a:xfrm>
            <a:prstGeom prst="rect">
              <a:avLst/>
            </a:prstGeom>
            <a:noFill/>
          </p:spPr>
          <p:txBody>
            <a:bodyPr wrap="square" rtlCol="0">
              <a:noAutofit/>
            </a:bodyPr>
            <a:lstStyle/>
            <a:p>
              <a:pPr algn="ctr" defTabSz="1219200"/>
              <a:r>
                <a:rPr lang="en-US" dirty="0">
                  <a:solidFill>
                    <a:prstClr val="black"/>
                  </a:solidFill>
                  <a:latin typeface="Times New Roman" panose="02020603050405020304" pitchFamily="18" charset="0"/>
                  <a:cs typeface="Times New Roman" panose="02020603050405020304" pitchFamily="18" charset="0"/>
                </a:rPr>
                <a:t>Churn is a problem for telecom companies because it is more expensive to acquire a new customer than to keep your existing one from leaving.</a:t>
              </a:r>
            </a:p>
          </p:txBody>
        </p:sp>
        <p:sp>
          <p:nvSpPr>
            <p:cNvPr id="4" name="Rectangle 3"/>
            <p:cNvSpPr/>
            <p:nvPr/>
          </p:nvSpPr>
          <p:spPr>
            <a:xfrm>
              <a:off x="433865" y="1721615"/>
              <a:ext cx="4032448" cy="1845459"/>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647642" y="1258354"/>
              <a:ext cx="653107" cy="763029"/>
              <a:chOff x="6947372" y="5143201"/>
              <a:chExt cx="1157020" cy="1351752"/>
            </a:xfrm>
          </p:grpSpPr>
          <p:sp>
            <p:nvSpPr>
              <p:cNvPr id="6" name="Oval 5"/>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sp>
            <p:nvSpPr>
              <p:cNvPr id="7" name="Oval 6"/>
              <p:cNvSpPr/>
              <p:nvPr/>
            </p:nvSpPr>
            <p:spPr>
              <a:xfrm>
                <a:off x="6947372" y="5143201"/>
                <a:ext cx="1157020" cy="1157020"/>
              </a:xfrm>
              <a:prstGeom prst="ellipse">
                <a:avLst/>
              </a:prstGeom>
              <a:gradFill flip="none" rotWithShape="1">
                <a:gsLst>
                  <a:gs pos="100000">
                    <a:schemeClr val="tx1">
                      <a:lumMod val="85000"/>
                      <a:lumOff val="15000"/>
                    </a:schemeClr>
                  </a:gs>
                  <a:gs pos="0">
                    <a:schemeClr val="bg1">
                      <a:lumMod val="75000"/>
                    </a:schemeClr>
                  </a:gs>
                </a:gsLst>
                <a:path path="shape">
                  <a:fillToRect l="50000" t="50000" r="50000" b="50000"/>
                </a:path>
                <a:tileRect/>
              </a:gra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1400">
                  <a:solidFill>
                    <a:prstClr val="white"/>
                  </a:solidFill>
                  <a:latin typeface="Times New Roman" panose="02020603050405020304" pitchFamily="18" charset="0"/>
                  <a:cs typeface="Times New Roman" panose="02020603050405020304" pitchFamily="18" charset="0"/>
                </a:endParaRPr>
              </a:p>
            </p:txBody>
          </p:sp>
        </p:grpSp>
        <p:sp>
          <p:nvSpPr>
            <p:cNvPr id="8" name="TextBox 7"/>
            <p:cNvSpPr txBox="1"/>
            <p:nvPr/>
          </p:nvSpPr>
          <p:spPr>
            <a:xfrm>
              <a:off x="1323990" y="1175518"/>
              <a:ext cx="3165658" cy="735944"/>
            </a:xfrm>
            <a:prstGeom prst="rect">
              <a:avLst/>
            </a:prstGeom>
            <a:noFill/>
          </p:spPr>
          <p:txBody>
            <a:bodyPr wrap="square" rtlCol="0">
              <a:noAutofit/>
            </a:bodyPr>
            <a:lstStyle/>
            <a:p>
              <a:pPr defTabSz="1219200"/>
              <a:r>
                <a:rPr lang="en-US" sz="2400" dirty="0">
                  <a:solidFill>
                    <a:prstClr val="black"/>
                  </a:solidFill>
                  <a:latin typeface="Times New Roman" panose="02020603050405020304" pitchFamily="18" charset="0"/>
                  <a:cs typeface="Times New Roman" panose="02020603050405020304" pitchFamily="18" charset="0"/>
                </a:rPr>
                <a:t>Complication</a:t>
              </a:r>
            </a:p>
          </p:txBody>
        </p:sp>
      </p:grpSp>
      <p:grpSp>
        <p:nvGrpSpPr>
          <p:cNvPr id="10" name="Group 9"/>
          <p:cNvGrpSpPr/>
          <p:nvPr/>
        </p:nvGrpSpPr>
        <p:grpSpPr>
          <a:xfrm>
            <a:off x="5065033" y="1112684"/>
            <a:ext cx="3824669" cy="2078019"/>
            <a:chOff x="457200" y="1417878"/>
            <a:chExt cx="4061020" cy="1651082"/>
          </a:xfrm>
        </p:grpSpPr>
        <p:sp>
          <p:nvSpPr>
            <p:cNvPr id="11" name="TextBox 10"/>
            <p:cNvSpPr txBox="1"/>
            <p:nvPr/>
          </p:nvSpPr>
          <p:spPr>
            <a:xfrm>
              <a:off x="485772" y="1945702"/>
              <a:ext cx="4032448" cy="985076"/>
            </a:xfrm>
            <a:prstGeom prst="rect">
              <a:avLst/>
            </a:prstGeom>
            <a:noFill/>
          </p:spPr>
          <p:txBody>
            <a:bodyPr wrap="square" rtlCol="0">
              <a:noAutofit/>
            </a:bodyPr>
            <a:lstStyle/>
            <a:p>
              <a:pPr algn="ctr" defTabSz="1219200"/>
              <a:r>
                <a:rPr lang="en-US" dirty="0">
                  <a:solidFill>
                    <a:prstClr val="black"/>
                  </a:solidFill>
                  <a:latin typeface="Times New Roman" panose="02020603050405020304" pitchFamily="18" charset="0"/>
                  <a:cs typeface="Times New Roman" panose="02020603050405020304" pitchFamily="18" charset="0"/>
                </a:rPr>
                <a:t>Customer churn is focal concern of most companies which are active  in low switching cost. Telecom industry can be considered in the top of the list.</a:t>
              </a:r>
            </a:p>
            <a:p>
              <a:pPr algn="ctr" defTabSz="1219200"/>
              <a:endParaRPr lang="en-US" dirty="0">
                <a:solidFill>
                  <a:prstClr val="black"/>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658532" y="1417878"/>
              <a:ext cx="653107" cy="603500"/>
              <a:chOff x="6966664" y="5425815"/>
              <a:chExt cx="1157020" cy="1069138"/>
            </a:xfrm>
          </p:grpSpPr>
          <p:sp>
            <p:nvSpPr>
              <p:cNvPr id="15" name="Oval 14"/>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sp>
            <p:nvSpPr>
              <p:cNvPr id="16" name="Oval 15"/>
              <p:cNvSpPr/>
              <p:nvPr/>
            </p:nvSpPr>
            <p:spPr>
              <a:xfrm>
                <a:off x="6966664" y="5425815"/>
                <a:ext cx="1157020" cy="917432"/>
              </a:xfrm>
              <a:prstGeom prst="ellipse">
                <a:avLst/>
              </a:prstGeom>
              <a:gradFill flip="none" rotWithShape="1">
                <a:gsLst>
                  <a:gs pos="100000">
                    <a:schemeClr val="tx1">
                      <a:lumMod val="85000"/>
                      <a:lumOff val="15000"/>
                    </a:schemeClr>
                  </a:gs>
                  <a:gs pos="0">
                    <a:schemeClr val="bg1">
                      <a:lumMod val="75000"/>
                    </a:schemeClr>
                  </a:gs>
                </a:gsLst>
                <a:path path="shape">
                  <a:fillToRect l="50000" t="50000" r="50000" b="50000"/>
                </a:path>
                <a:tileRect/>
              </a:gra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1400" dirty="0">
                  <a:solidFill>
                    <a:prstClr val="white"/>
                  </a:solidFill>
                  <a:latin typeface="Times New Roman" panose="02020603050405020304" pitchFamily="18" charset="0"/>
                  <a:cs typeface="Times New Roman" panose="02020603050405020304" pitchFamily="18" charset="0"/>
                </a:endParaRPr>
              </a:p>
            </p:txBody>
          </p:sp>
        </p:grpSp>
        <p:sp>
          <p:nvSpPr>
            <p:cNvPr id="14" name="TextBox 13"/>
            <p:cNvSpPr txBox="1"/>
            <p:nvPr/>
          </p:nvSpPr>
          <p:spPr>
            <a:xfrm>
              <a:off x="1323990" y="1430061"/>
              <a:ext cx="3165658" cy="456472"/>
            </a:xfrm>
            <a:prstGeom prst="rect">
              <a:avLst/>
            </a:prstGeom>
            <a:noFill/>
          </p:spPr>
          <p:txBody>
            <a:bodyPr wrap="square" rtlCol="0">
              <a:noAutofit/>
            </a:bodyPr>
            <a:lstStyle/>
            <a:p>
              <a:pPr defTabSz="1219200"/>
              <a:r>
                <a:rPr lang="en-US" sz="2400" dirty="0">
                  <a:solidFill>
                    <a:prstClr val="black"/>
                  </a:solidFill>
                  <a:latin typeface="Times New Roman" panose="02020603050405020304" pitchFamily="18" charset="0"/>
                  <a:cs typeface="Times New Roman" panose="02020603050405020304" pitchFamily="18" charset="0"/>
                </a:rPr>
                <a:t>Situation</a:t>
              </a:r>
            </a:p>
          </p:txBody>
        </p:sp>
      </p:grpSp>
      <p:grpSp>
        <p:nvGrpSpPr>
          <p:cNvPr id="17" name="Group 16"/>
          <p:cNvGrpSpPr/>
          <p:nvPr/>
        </p:nvGrpSpPr>
        <p:grpSpPr>
          <a:xfrm>
            <a:off x="382311" y="2934008"/>
            <a:ext cx="3665862" cy="1646005"/>
            <a:chOff x="457200" y="1258354"/>
            <a:chExt cx="4032448" cy="1810606"/>
          </a:xfrm>
        </p:grpSpPr>
        <p:sp>
          <p:nvSpPr>
            <p:cNvPr id="18" name="TextBox 17"/>
            <p:cNvSpPr txBox="1"/>
            <p:nvPr/>
          </p:nvSpPr>
          <p:spPr>
            <a:xfrm>
              <a:off x="457200" y="1992981"/>
              <a:ext cx="4032448" cy="1075979"/>
            </a:xfrm>
            <a:prstGeom prst="rect">
              <a:avLst/>
            </a:prstGeom>
            <a:noFill/>
          </p:spPr>
          <p:txBody>
            <a:bodyPr wrap="square" rtlCol="0">
              <a:noAutofit/>
            </a:bodyPr>
            <a:lstStyle/>
            <a:p>
              <a:pPr algn="ctr" defTabSz="1219200"/>
              <a:r>
                <a:rPr lang="en-US" dirty="0">
                  <a:solidFill>
                    <a:prstClr val="black"/>
                  </a:solidFill>
                  <a:latin typeface="Times New Roman" panose="02020603050405020304" pitchFamily="18" charset="0"/>
                  <a:cs typeface="Times New Roman" panose="02020603050405020304" pitchFamily="18" charset="0"/>
                </a:rPr>
                <a:t>Enables telecom companies to reduce risk of churn loss.</a:t>
              </a:r>
            </a:p>
          </p:txBody>
        </p:sp>
        <p:sp>
          <p:nvSpPr>
            <p:cNvPr id="19" name="Rectangle 18"/>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647642" y="1258354"/>
              <a:ext cx="653107" cy="763029"/>
              <a:chOff x="6947372" y="5143201"/>
              <a:chExt cx="1157020" cy="1351752"/>
            </a:xfrm>
          </p:grpSpPr>
          <p:sp>
            <p:nvSpPr>
              <p:cNvPr id="22" name="Oval 21"/>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sp>
            <p:nvSpPr>
              <p:cNvPr id="23" name="Oval 22"/>
              <p:cNvSpPr/>
              <p:nvPr/>
            </p:nvSpPr>
            <p:spPr>
              <a:xfrm>
                <a:off x="6947372" y="5143201"/>
                <a:ext cx="1157020" cy="1157020"/>
              </a:xfrm>
              <a:prstGeom prst="ellipse">
                <a:avLst/>
              </a:prstGeom>
              <a:gradFill flip="none" rotWithShape="1">
                <a:gsLst>
                  <a:gs pos="100000">
                    <a:schemeClr val="tx1">
                      <a:lumMod val="85000"/>
                      <a:lumOff val="15000"/>
                    </a:schemeClr>
                  </a:gs>
                  <a:gs pos="0">
                    <a:schemeClr val="bg1">
                      <a:lumMod val="75000"/>
                    </a:schemeClr>
                  </a:gs>
                </a:gsLst>
                <a:path path="shape">
                  <a:fillToRect l="50000" t="50000" r="50000" b="50000"/>
                </a:path>
                <a:tileRect/>
              </a:gra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1400">
                  <a:solidFill>
                    <a:prstClr val="white"/>
                  </a:solidFill>
                  <a:latin typeface="Times New Roman" panose="02020603050405020304" pitchFamily="18" charset="0"/>
                  <a:cs typeface="Times New Roman" panose="02020603050405020304" pitchFamily="18" charset="0"/>
                </a:endParaRPr>
              </a:p>
            </p:txBody>
          </p:sp>
        </p:grpSp>
        <p:sp>
          <p:nvSpPr>
            <p:cNvPr id="21" name="TextBox 20"/>
            <p:cNvSpPr txBox="1"/>
            <p:nvPr/>
          </p:nvSpPr>
          <p:spPr>
            <a:xfrm>
              <a:off x="1323990" y="1306834"/>
              <a:ext cx="3165658" cy="456471"/>
            </a:xfrm>
            <a:prstGeom prst="rect">
              <a:avLst/>
            </a:prstGeom>
            <a:noFill/>
          </p:spPr>
          <p:txBody>
            <a:bodyPr wrap="square" rtlCol="0">
              <a:noAutofit/>
            </a:bodyPr>
            <a:lstStyle/>
            <a:p>
              <a:pPr defTabSz="1219200"/>
              <a:r>
                <a:rPr lang="en-US" sz="2400" dirty="0">
                  <a:solidFill>
                    <a:prstClr val="black"/>
                  </a:solidFill>
                  <a:latin typeface="Times New Roman" panose="02020603050405020304" pitchFamily="18" charset="0"/>
                  <a:cs typeface="Times New Roman" panose="02020603050405020304" pitchFamily="18" charset="0"/>
                </a:rPr>
                <a:t>Scope</a:t>
              </a:r>
            </a:p>
          </p:txBody>
        </p:sp>
      </p:grpSp>
      <p:grpSp>
        <p:nvGrpSpPr>
          <p:cNvPr id="24" name="Group 23"/>
          <p:cNvGrpSpPr/>
          <p:nvPr/>
        </p:nvGrpSpPr>
        <p:grpSpPr>
          <a:xfrm>
            <a:off x="382311" y="1077211"/>
            <a:ext cx="3665862" cy="1646005"/>
            <a:chOff x="457200" y="1258354"/>
            <a:chExt cx="4032448" cy="1810606"/>
          </a:xfrm>
        </p:grpSpPr>
        <p:sp>
          <p:nvSpPr>
            <p:cNvPr id="25" name="TextBox 24"/>
            <p:cNvSpPr txBox="1"/>
            <p:nvPr/>
          </p:nvSpPr>
          <p:spPr>
            <a:xfrm>
              <a:off x="457200" y="1992982"/>
              <a:ext cx="4032448" cy="814506"/>
            </a:xfrm>
            <a:prstGeom prst="rect">
              <a:avLst/>
            </a:prstGeom>
            <a:noFill/>
          </p:spPr>
          <p:txBody>
            <a:bodyPr wrap="square" rtlCol="0">
              <a:noAutofit/>
            </a:bodyPr>
            <a:lstStyle/>
            <a:p>
              <a:pPr algn="ctr" defTabSz="1219200"/>
              <a:r>
                <a:rPr lang="en-US" dirty="0">
                  <a:solidFill>
                    <a:prstClr val="black"/>
                  </a:solidFill>
                  <a:latin typeface="Times New Roman" panose="02020603050405020304" pitchFamily="18" charset="0"/>
                  <a:cs typeface="Times New Roman" panose="02020603050405020304" pitchFamily="18" charset="0"/>
                </a:rPr>
                <a:t>Predict the customer churn for the telecom industry.</a:t>
              </a:r>
            </a:p>
          </p:txBody>
        </p:sp>
        <p:sp>
          <p:nvSpPr>
            <p:cNvPr id="26" name="Rectangle 25"/>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647642" y="1258354"/>
              <a:ext cx="653107" cy="763029"/>
              <a:chOff x="6947372" y="5143201"/>
              <a:chExt cx="1157020" cy="1351752"/>
            </a:xfrm>
          </p:grpSpPr>
          <p:sp>
            <p:nvSpPr>
              <p:cNvPr id="29" name="Oval 28"/>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sp>
            <p:nvSpPr>
              <p:cNvPr id="30" name="Oval 29"/>
              <p:cNvSpPr/>
              <p:nvPr/>
            </p:nvSpPr>
            <p:spPr>
              <a:xfrm>
                <a:off x="6947372" y="5143201"/>
                <a:ext cx="1157020" cy="1157020"/>
              </a:xfrm>
              <a:prstGeom prst="ellipse">
                <a:avLst/>
              </a:prstGeom>
              <a:gradFill flip="none" rotWithShape="1">
                <a:gsLst>
                  <a:gs pos="100000">
                    <a:schemeClr val="tx1">
                      <a:lumMod val="85000"/>
                      <a:lumOff val="15000"/>
                    </a:schemeClr>
                  </a:gs>
                  <a:gs pos="0">
                    <a:schemeClr val="bg1">
                      <a:lumMod val="75000"/>
                    </a:schemeClr>
                  </a:gs>
                </a:gsLst>
                <a:path path="shape">
                  <a:fillToRect l="50000" t="50000" r="50000" b="50000"/>
                </a:path>
                <a:tileRect/>
              </a:gra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1400">
                  <a:solidFill>
                    <a:prstClr val="white"/>
                  </a:solidFill>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323990" y="1324617"/>
              <a:ext cx="3165658" cy="438688"/>
            </a:xfrm>
            <a:prstGeom prst="rect">
              <a:avLst/>
            </a:prstGeom>
            <a:noFill/>
          </p:spPr>
          <p:txBody>
            <a:bodyPr wrap="square" rtlCol="0">
              <a:noAutofit/>
            </a:bodyPr>
            <a:lstStyle/>
            <a:p>
              <a:pPr defTabSz="1219200"/>
              <a:r>
                <a:rPr lang="en-US" sz="2400" dirty="0">
                  <a:solidFill>
                    <a:prstClr val="black"/>
                  </a:solidFill>
                  <a:latin typeface="Times New Roman" panose="02020603050405020304" pitchFamily="18" charset="0"/>
                  <a:cs typeface="Times New Roman" panose="02020603050405020304" pitchFamily="18" charset="0"/>
                </a:rPr>
                <a:t>Objective</a:t>
              </a:r>
            </a:p>
          </p:txBody>
        </p:sp>
      </p:grpSp>
      <p:grpSp>
        <p:nvGrpSpPr>
          <p:cNvPr id="38" name="Group 37"/>
          <p:cNvGrpSpPr/>
          <p:nvPr/>
        </p:nvGrpSpPr>
        <p:grpSpPr>
          <a:xfrm>
            <a:off x="382311" y="4882516"/>
            <a:ext cx="3665862" cy="1663386"/>
            <a:chOff x="457200" y="1239235"/>
            <a:chExt cx="4032448" cy="1829725"/>
          </a:xfrm>
        </p:grpSpPr>
        <p:sp>
          <p:nvSpPr>
            <p:cNvPr id="39" name="TextBox 38"/>
            <p:cNvSpPr txBox="1"/>
            <p:nvPr/>
          </p:nvSpPr>
          <p:spPr>
            <a:xfrm>
              <a:off x="457200" y="1992981"/>
              <a:ext cx="4032448" cy="1075979"/>
            </a:xfrm>
            <a:prstGeom prst="rect">
              <a:avLst/>
            </a:prstGeom>
            <a:noFill/>
          </p:spPr>
          <p:txBody>
            <a:bodyPr wrap="square" rtlCol="0">
              <a:noAutofit/>
            </a:bodyPr>
            <a:lstStyle/>
            <a:p>
              <a:pPr algn="ctr" defTabSz="1219200"/>
              <a:r>
                <a:rPr lang="en-US" dirty="0">
                  <a:solidFill>
                    <a:prstClr val="black"/>
                  </a:solidFill>
                  <a:latin typeface="Times New Roman" panose="02020603050405020304" pitchFamily="18" charset="0"/>
                  <a:cs typeface="Times New Roman" panose="02020603050405020304" pitchFamily="18" charset="0"/>
                </a:rPr>
                <a:t>Recognizing the churners before they churn and make the right retaining strategies to retain them.</a:t>
              </a:r>
            </a:p>
          </p:txBody>
        </p:sp>
        <p:sp>
          <p:nvSpPr>
            <p:cNvPr id="40" name="Rectangle 39"/>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grpSp>
          <p:nvGrpSpPr>
            <p:cNvPr id="41" name="Group 40"/>
            <p:cNvGrpSpPr/>
            <p:nvPr/>
          </p:nvGrpSpPr>
          <p:grpSpPr>
            <a:xfrm>
              <a:off x="572216" y="1239235"/>
              <a:ext cx="705292" cy="782147"/>
              <a:chOff x="6813750" y="5109332"/>
              <a:chExt cx="1249469" cy="1385621"/>
            </a:xfrm>
          </p:grpSpPr>
          <p:sp>
            <p:nvSpPr>
              <p:cNvPr id="43" name="Oval 42"/>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latin typeface="Times New Roman" panose="02020603050405020304" pitchFamily="18" charset="0"/>
                  <a:cs typeface="Times New Roman" panose="02020603050405020304" pitchFamily="18" charset="0"/>
                </a:endParaRPr>
              </a:p>
            </p:txBody>
          </p:sp>
          <p:sp>
            <p:nvSpPr>
              <p:cNvPr id="44" name="Oval 43"/>
              <p:cNvSpPr/>
              <p:nvPr/>
            </p:nvSpPr>
            <p:spPr>
              <a:xfrm>
                <a:off x="6813750" y="5109332"/>
                <a:ext cx="1157020" cy="1157021"/>
              </a:xfrm>
              <a:prstGeom prst="ellipse">
                <a:avLst/>
              </a:prstGeom>
              <a:gradFill flip="none" rotWithShape="1">
                <a:gsLst>
                  <a:gs pos="100000">
                    <a:schemeClr val="tx1">
                      <a:lumMod val="85000"/>
                      <a:lumOff val="15000"/>
                    </a:schemeClr>
                  </a:gs>
                  <a:gs pos="0">
                    <a:schemeClr val="bg1">
                      <a:lumMod val="75000"/>
                    </a:schemeClr>
                  </a:gs>
                </a:gsLst>
                <a:path path="shape">
                  <a:fillToRect l="50000" t="50000" r="50000" b="50000"/>
                </a:path>
                <a:tileRect/>
              </a:gra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1400">
                  <a:solidFill>
                    <a:prstClr val="white"/>
                  </a:solidFill>
                  <a:latin typeface="Times New Roman" panose="02020603050405020304" pitchFamily="18" charset="0"/>
                  <a:cs typeface="Times New Roman" panose="02020603050405020304" pitchFamily="18" charset="0"/>
                </a:endParaRPr>
              </a:p>
            </p:txBody>
          </p:sp>
        </p:grpSp>
        <p:sp>
          <p:nvSpPr>
            <p:cNvPr id="42" name="TextBox 41"/>
            <p:cNvSpPr txBox="1"/>
            <p:nvPr/>
          </p:nvSpPr>
          <p:spPr>
            <a:xfrm>
              <a:off x="1323990" y="1306834"/>
              <a:ext cx="3165658" cy="456471"/>
            </a:xfrm>
            <a:prstGeom prst="rect">
              <a:avLst/>
            </a:prstGeom>
            <a:noFill/>
          </p:spPr>
          <p:txBody>
            <a:bodyPr wrap="square" rtlCol="0">
              <a:noAutofit/>
            </a:bodyPr>
            <a:lstStyle/>
            <a:p>
              <a:pPr defTabSz="1219200"/>
              <a:r>
                <a:rPr lang="en-US" sz="2400" dirty="0">
                  <a:solidFill>
                    <a:prstClr val="black"/>
                  </a:solidFill>
                  <a:latin typeface="Times New Roman" panose="02020603050405020304" pitchFamily="18" charset="0"/>
                  <a:cs typeface="Times New Roman" panose="02020603050405020304" pitchFamily="18" charset="0"/>
                </a:rPr>
                <a:t>Additional Benefit</a:t>
              </a:r>
            </a:p>
          </p:txBody>
        </p:sp>
      </p:gr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5768" y="74981"/>
            <a:ext cx="2819400" cy="6037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52BE-431D-4350-8C69-A9034EAB904A}"/>
              </a:ext>
            </a:extLst>
          </p:cNvPr>
          <p:cNvSpPr>
            <a:spLocks noGrp="1"/>
          </p:cNvSpPr>
          <p:nvPr>
            <p:ph type="title"/>
          </p:nvPr>
        </p:nvSpPr>
        <p:spPr/>
        <p:txBody>
          <a:bodyPr>
            <a:normAutofit fontScale="90000"/>
          </a:bodyPr>
          <a:lstStyle/>
          <a:p>
            <a:r>
              <a:rPr lang="en-US" dirty="0"/>
              <a:t>Performance Metrics for Final Model</a:t>
            </a:r>
            <a:endParaRPr lang="en-IN" dirty="0"/>
          </a:p>
        </p:txBody>
      </p:sp>
      <p:sp>
        <p:nvSpPr>
          <p:cNvPr id="8" name="Rectangle: Rounded Corners 7">
            <a:extLst>
              <a:ext uri="{FF2B5EF4-FFF2-40B4-BE49-F238E27FC236}">
                <a16:creationId xmlns:a16="http://schemas.microsoft.com/office/drawing/2014/main" id="{4E4CB643-C4E9-4032-846C-A55BCF4FE497}"/>
              </a:ext>
            </a:extLst>
          </p:cNvPr>
          <p:cNvSpPr/>
          <p:nvPr/>
        </p:nvSpPr>
        <p:spPr>
          <a:xfrm>
            <a:off x="383030" y="4785456"/>
            <a:ext cx="1474550" cy="7007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Accuracy – 73</a:t>
            </a:r>
          </a:p>
        </p:txBody>
      </p:sp>
      <p:sp>
        <p:nvSpPr>
          <p:cNvPr id="9" name="Rectangle: Rounded Corners 8">
            <a:extLst>
              <a:ext uri="{FF2B5EF4-FFF2-40B4-BE49-F238E27FC236}">
                <a16:creationId xmlns:a16="http://schemas.microsoft.com/office/drawing/2014/main" id="{0C84B3FC-DB72-44D8-A8EE-13F51C4EA020}"/>
              </a:ext>
            </a:extLst>
          </p:cNvPr>
          <p:cNvSpPr/>
          <p:nvPr/>
        </p:nvSpPr>
        <p:spPr>
          <a:xfrm>
            <a:off x="2016049" y="4785456"/>
            <a:ext cx="1474550" cy="7007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Recall – 89</a:t>
            </a:r>
          </a:p>
        </p:txBody>
      </p:sp>
      <p:sp>
        <p:nvSpPr>
          <p:cNvPr id="10" name="Rectangle: Rounded Corners 9">
            <a:extLst>
              <a:ext uri="{FF2B5EF4-FFF2-40B4-BE49-F238E27FC236}">
                <a16:creationId xmlns:a16="http://schemas.microsoft.com/office/drawing/2014/main" id="{C2BF9337-AB0C-4A45-9FE5-AF39BA0351DA}"/>
              </a:ext>
            </a:extLst>
          </p:cNvPr>
          <p:cNvSpPr/>
          <p:nvPr/>
        </p:nvSpPr>
        <p:spPr>
          <a:xfrm>
            <a:off x="3644225" y="4800600"/>
            <a:ext cx="1474550" cy="7007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Precision – 52</a:t>
            </a:r>
          </a:p>
        </p:txBody>
      </p:sp>
      <p:sp>
        <p:nvSpPr>
          <p:cNvPr id="11" name="Rectangle: Rounded Corners 10">
            <a:extLst>
              <a:ext uri="{FF2B5EF4-FFF2-40B4-BE49-F238E27FC236}">
                <a16:creationId xmlns:a16="http://schemas.microsoft.com/office/drawing/2014/main" id="{66C66F85-86CF-4522-BBEE-D104B3501D85}"/>
              </a:ext>
            </a:extLst>
          </p:cNvPr>
          <p:cNvSpPr/>
          <p:nvPr/>
        </p:nvSpPr>
        <p:spPr>
          <a:xfrm>
            <a:off x="5264295" y="4817883"/>
            <a:ext cx="1474550" cy="7007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F1 score – 65</a:t>
            </a:r>
          </a:p>
        </p:txBody>
      </p:sp>
      <p:sp>
        <p:nvSpPr>
          <p:cNvPr id="12" name="Rectangle: Rounded Corners 11">
            <a:extLst>
              <a:ext uri="{FF2B5EF4-FFF2-40B4-BE49-F238E27FC236}">
                <a16:creationId xmlns:a16="http://schemas.microsoft.com/office/drawing/2014/main" id="{D19FE644-BE33-4A69-A0C0-1C0597E5F731}"/>
              </a:ext>
            </a:extLst>
          </p:cNvPr>
          <p:cNvSpPr/>
          <p:nvPr/>
        </p:nvSpPr>
        <p:spPr>
          <a:xfrm>
            <a:off x="6929739" y="4823108"/>
            <a:ext cx="1474550" cy="7007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AUC - 86</a:t>
            </a:r>
          </a:p>
        </p:txBody>
      </p:sp>
      <p:pic>
        <p:nvPicPr>
          <p:cNvPr id="7" name="Picture 6">
            <a:extLst>
              <a:ext uri="{FF2B5EF4-FFF2-40B4-BE49-F238E27FC236}">
                <a16:creationId xmlns:a16="http://schemas.microsoft.com/office/drawing/2014/main" id="{01859FE2-11D3-4300-AB9F-55D8D4EE58BB}"/>
              </a:ext>
            </a:extLst>
          </p:cNvPr>
          <p:cNvPicPr>
            <a:picLocks noChangeAspect="1"/>
          </p:cNvPicPr>
          <p:nvPr/>
        </p:nvPicPr>
        <p:blipFill>
          <a:blip r:embed="rId3"/>
          <a:stretch>
            <a:fillRect/>
          </a:stretch>
        </p:blipFill>
        <p:spPr>
          <a:xfrm>
            <a:off x="383030" y="1653713"/>
            <a:ext cx="3819525" cy="2400300"/>
          </a:xfrm>
          <a:prstGeom prst="rect">
            <a:avLst/>
          </a:prstGeom>
        </p:spPr>
      </p:pic>
      <p:pic>
        <p:nvPicPr>
          <p:cNvPr id="14" name="Picture 13">
            <a:extLst>
              <a:ext uri="{FF2B5EF4-FFF2-40B4-BE49-F238E27FC236}">
                <a16:creationId xmlns:a16="http://schemas.microsoft.com/office/drawing/2014/main" id="{DBA94A77-87EF-4AED-AED0-B4C5FF135471}"/>
              </a:ext>
            </a:extLst>
          </p:cNvPr>
          <p:cNvPicPr>
            <a:picLocks noChangeAspect="1"/>
          </p:cNvPicPr>
          <p:nvPr/>
        </p:nvPicPr>
        <p:blipFill>
          <a:blip r:embed="rId4"/>
          <a:stretch>
            <a:fillRect/>
          </a:stretch>
        </p:blipFill>
        <p:spPr>
          <a:xfrm>
            <a:off x="4202555" y="1122694"/>
            <a:ext cx="4412243" cy="3462337"/>
          </a:xfrm>
          <a:prstGeom prst="rect">
            <a:avLst/>
          </a:prstGeom>
        </p:spPr>
      </p:pic>
      <p:pic>
        <p:nvPicPr>
          <p:cNvPr id="18" name="Picture 17">
            <a:extLst>
              <a:ext uri="{FF2B5EF4-FFF2-40B4-BE49-F238E27FC236}">
                <a16:creationId xmlns:a16="http://schemas.microsoft.com/office/drawing/2014/main" id="{3537E086-88EA-43CC-A6AD-CFF59DCC4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2325304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CF2-B9F5-495E-AAC9-F878FD353558}"/>
              </a:ext>
            </a:extLst>
          </p:cNvPr>
          <p:cNvSpPr>
            <a:spLocks noGrp="1"/>
          </p:cNvSpPr>
          <p:nvPr>
            <p:ph type="title"/>
          </p:nvPr>
        </p:nvSpPr>
        <p:spPr/>
        <p:txBody>
          <a:bodyPr/>
          <a:lstStyle/>
          <a:p>
            <a:r>
              <a:rPr lang="en-US" dirty="0"/>
              <a:t>Odds for each feature</a:t>
            </a:r>
            <a:endParaRPr lang="en-IN" dirty="0"/>
          </a:p>
        </p:txBody>
      </p:sp>
      <p:graphicFrame>
        <p:nvGraphicFramePr>
          <p:cNvPr id="4" name="Content Placeholder 3">
            <a:extLst>
              <a:ext uri="{FF2B5EF4-FFF2-40B4-BE49-F238E27FC236}">
                <a16:creationId xmlns:a16="http://schemas.microsoft.com/office/drawing/2014/main" id="{F2568BD1-BC65-4F2E-985C-94D88B205C7B}"/>
              </a:ext>
            </a:extLst>
          </p:cNvPr>
          <p:cNvGraphicFramePr>
            <a:graphicFrameLocks noGrp="1"/>
          </p:cNvGraphicFramePr>
          <p:nvPr>
            <p:ph idx="1"/>
            <p:extLst>
              <p:ext uri="{D42A27DB-BD31-4B8C-83A1-F6EECF244321}">
                <p14:modId xmlns:p14="http://schemas.microsoft.com/office/powerpoint/2010/main" val="1333127794"/>
              </p:ext>
            </p:extLst>
          </p:nvPr>
        </p:nvGraphicFramePr>
        <p:xfrm>
          <a:off x="457200" y="1646237"/>
          <a:ext cx="8229600" cy="4525963"/>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333EC205-8F9A-4235-8B23-F271A750E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165487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5754370" cy="1036955"/>
          </a:xfrm>
        </p:spPr>
        <p:txBody>
          <a:bodyPr>
            <a:normAutofit fontScale="90000"/>
          </a:bodyPr>
          <a:lstStyle/>
          <a:p>
            <a:r>
              <a:rPr lang="en-IN" altLang="en-US"/>
              <a:t>Range Estimate for final Model</a:t>
            </a:r>
          </a:p>
        </p:txBody>
      </p:sp>
      <p:sp>
        <p:nvSpPr>
          <p:cNvPr id="6" name="Text Box 5"/>
          <p:cNvSpPr txBox="1"/>
          <p:nvPr/>
        </p:nvSpPr>
        <p:spPr>
          <a:xfrm>
            <a:off x="1458595" y="5029200"/>
            <a:ext cx="4752340" cy="368300"/>
          </a:xfrm>
          <a:prstGeom prst="rect">
            <a:avLst/>
          </a:prstGeom>
          <a:noFill/>
        </p:spPr>
        <p:txBody>
          <a:bodyPr wrap="square" rtlCol="0">
            <a:spAutoFit/>
          </a:bodyPr>
          <a:lstStyle/>
          <a:p>
            <a:r>
              <a:rPr lang="en-IN" altLang="en-US" dirty="0"/>
              <a:t>Distribution Accuracy for 500 bootstrap sample</a:t>
            </a:r>
          </a:p>
        </p:txBody>
      </p:sp>
      <p:sp>
        <p:nvSpPr>
          <p:cNvPr id="7" name="Text Box 6"/>
          <p:cNvSpPr txBox="1"/>
          <p:nvPr/>
        </p:nvSpPr>
        <p:spPr>
          <a:xfrm>
            <a:off x="896620" y="5689600"/>
            <a:ext cx="7256780" cy="645160"/>
          </a:xfrm>
          <a:prstGeom prst="rect">
            <a:avLst/>
          </a:prstGeom>
          <a:noFill/>
        </p:spPr>
        <p:txBody>
          <a:bodyPr wrap="square" rtlCol="0">
            <a:spAutoFit/>
          </a:bodyPr>
          <a:lstStyle/>
          <a:p>
            <a:r>
              <a:rPr lang="en-IN" altLang="en-US" dirty="0"/>
              <a:t>95% confidence interval range of accuracy score for Logistic Regression model is 76.2% to 77.7%</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pic>
        <p:nvPicPr>
          <p:cNvPr id="10" name="Picture 9">
            <a:extLst>
              <a:ext uri="{FF2B5EF4-FFF2-40B4-BE49-F238E27FC236}">
                <a16:creationId xmlns:a16="http://schemas.microsoft.com/office/drawing/2014/main" id="{C49ACC28-0FBA-4646-96F5-6AAF17CD3E1A}"/>
              </a:ext>
            </a:extLst>
          </p:cNvPr>
          <p:cNvPicPr>
            <a:picLocks noChangeAspect="1"/>
          </p:cNvPicPr>
          <p:nvPr/>
        </p:nvPicPr>
        <p:blipFill>
          <a:blip r:embed="rId3"/>
          <a:stretch>
            <a:fillRect/>
          </a:stretch>
        </p:blipFill>
        <p:spPr>
          <a:xfrm>
            <a:off x="896620" y="2009775"/>
            <a:ext cx="4600575" cy="30194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33" y="321732"/>
            <a:ext cx="3426555"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29433A-1CB5-473E-A40E-86DC5704ACA0}"/>
              </a:ext>
            </a:extLst>
          </p:cNvPr>
          <p:cNvSpPr>
            <a:spLocks noGrp="1"/>
          </p:cNvSpPr>
          <p:nvPr>
            <p:ph type="title"/>
          </p:nvPr>
        </p:nvSpPr>
        <p:spPr>
          <a:xfrm>
            <a:off x="598692" y="637523"/>
            <a:ext cx="2706672" cy="1690993"/>
          </a:xfrm>
        </p:spPr>
        <p:txBody>
          <a:bodyPr vert="horz" lIns="91440" tIns="45720" rIns="91440" bIns="45720" rtlCol="0" anchor="b">
            <a:normAutofit/>
          </a:bodyPr>
          <a:lstStyle/>
          <a:p>
            <a:pPr algn="l">
              <a:lnSpc>
                <a:spcPct val="90000"/>
              </a:lnSpc>
            </a:pPr>
            <a:r>
              <a:rPr lang="en-US" sz="3100" kern="1200">
                <a:solidFill>
                  <a:srgbClr val="FFFFFF"/>
                </a:solidFill>
                <a:latin typeface="+mj-lt"/>
                <a:ea typeface="+mj-ea"/>
                <a:cs typeface="+mj-cs"/>
              </a:rPr>
              <a:t>Business insights for Services Opted</a:t>
            </a:r>
          </a:p>
        </p:txBody>
      </p:sp>
      <p:pic>
        <p:nvPicPr>
          <p:cNvPr id="19" name="Picture 18">
            <a:extLst>
              <a:ext uri="{FF2B5EF4-FFF2-40B4-BE49-F238E27FC236}">
                <a16:creationId xmlns:a16="http://schemas.microsoft.com/office/drawing/2014/main" id="{965EFAF9-EA6A-4C9D-BE42-841DAD60C3B4}"/>
              </a:ext>
            </a:extLst>
          </p:cNvPr>
          <p:cNvPicPr>
            <a:picLocks noChangeAspect="1"/>
          </p:cNvPicPr>
          <p:nvPr/>
        </p:nvPicPr>
        <p:blipFill>
          <a:blip r:embed="rId2"/>
          <a:stretch>
            <a:fillRect/>
          </a:stretch>
        </p:blipFill>
        <p:spPr>
          <a:xfrm>
            <a:off x="3906621" y="2857744"/>
            <a:ext cx="2408279" cy="1833946"/>
          </a:xfrm>
          <a:prstGeom prst="rect">
            <a:avLst/>
          </a:prstGeom>
        </p:spPr>
      </p:pic>
      <p:pic>
        <p:nvPicPr>
          <p:cNvPr id="39" name="Picture 38">
            <a:extLst>
              <a:ext uri="{FF2B5EF4-FFF2-40B4-BE49-F238E27FC236}">
                <a16:creationId xmlns:a16="http://schemas.microsoft.com/office/drawing/2014/main" id="{B46D3BC3-7706-468B-8E2B-3F97AF196862}"/>
              </a:ext>
            </a:extLst>
          </p:cNvPr>
          <p:cNvPicPr>
            <a:picLocks noChangeAspect="1"/>
          </p:cNvPicPr>
          <p:nvPr/>
        </p:nvPicPr>
        <p:blipFill>
          <a:blip r:embed="rId3"/>
          <a:stretch>
            <a:fillRect/>
          </a:stretch>
        </p:blipFill>
        <p:spPr>
          <a:xfrm>
            <a:off x="6798717" y="4837889"/>
            <a:ext cx="1951020" cy="1853874"/>
          </a:xfrm>
          <a:prstGeom prst="rect">
            <a:avLst/>
          </a:prstGeom>
        </p:spPr>
      </p:pic>
      <p:sp>
        <p:nvSpPr>
          <p:cNvPr id="36" name="Title 1">
            <a:extLst>
              <a:ext uri="{FF2B5EF4-FFF2-40B4-BE49-F238E27FC236}">
                <a16:creationId xmlns:a16="http://schemas.microsoft.com/office/drawing/2014/main" id="{434CDAAE-4B8A-40FB-BB21-3922AC28D1DD}"/>
              </a:ext>
            </a:extLst>
          </p:cNvPr>
          <p:cNvSpPr txBox="1">
            <a:spLocks/>
          </p:cNvSpPr>
          <p:nvPr/>
        </p:nvSpPr>
        <p:spPr>
          <a:xfrm>
            <a:off x="598692" y="2474260"/>
            <a:ext cx="2705947" cy="3677158"/>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228600" algn="l">
              <a:lnSpc>
                <a:spcPct val="90000"/>
              </a:lnSpc>
              <a:spcAft>
                <a:spcPts val="600"/>
              </a:spcAft>
              <a:buFont typeface="Arial" panose="020B0604020202020204" pitchFamily="34" charset="0"/>
              <a:buChar char="•"/>
            </a:pPr>
            <a:r>
              <a:rPr lang="en-US" sz="1700" dirty="0">
                <a:solidFill>
                  <a:srgbClr val="FFFFFF"/>
                </a:solidFill>
                <a:latin typeface="+mn-lt"/>
                <a:ea typeface="+mn-ea"/>
                <a:cs typeface="+mn-cs"/>
              </a:rPr>
              <a:t>Churn rate in different classes of Phone Services and Multiple Lines are almost same. No conclusion can be derived. But there is more churn seen in customers who opted Fiber optics as Internet services. This shows clear dissatisfaction services provided by fiber Optics </a:t>
            </a:r>
          </a:p>
        </p:txBody>
      </p:sp>
      <p:pic>
        <p:nvPicPr>
          <p:cNvPr id="15" name="Picture 14">
            <a:extLst>
              <a:ext uri="{FF2B5EF4-FFF2-40B4-BE49-F238E27FC236}">
                <a16:creationId xmlns:a16="http://schemas.microsoft.com/office/drawing/2014/main" id="{2E981802-D7C7-48DE-B1AF-CFD733885ACD}"/>
              </a:ext>
            </a:extLst>
          </p:cNvPr>
          <p:cNvPicPr>
            <a:picLocks noChangeAspect="1"/>
          </p:cNvPicPr>
          <p:nvPr/>
        </p:nvPicPr>
        <p:blipFill>
          <a:blip r:embed="rId4"/>
          <a:stretch>
            <a:fillRect/>
          </a:stretch>
        </p:blipFill>
        <p:spPr>
          <a:xfrm>
            <a:off x="3985818" y="1004319"/>
            <a:ext cx="2414982" cy="1744515"/>
          </a:xfrm>
          <a:prstGeom prst="rect">
            <a:avLst/>
          </a:prstGeom>
        </p:spPr>
      </p:pic>
      <p:pic>
        <p:nvPicPr>
          <p:cNvPr id="30" name="Picture 29">
            <a:extLst>
              <a:ext uri="{FF2B5EF4-FFF2-40B4-BE49-F238E27FC236}">
                <a16:creationId xmlns:a16="http://schemas.microsoft.com/office/drawing/2014/main" id="{C701AA5C-92BE-4B10-A9A7-D001CB55B140}"/>
              </a:ext>
            </a:extLst>
          </p:cNvPr>
          <p:cNvPicPr>
            <a:picLocks noChangeAspect="1"/>
          </p:cNvPicPr>
          <p:nvPr/>
        </p:nvPicPr>
        <p:blipFill>
          <a:blip r:embed="rId5"/>
          <a:stretch>
            <a:fillRect/>
          </a:stretch>
        </p:blipFill>
        <p:spPr>
          <a:xfrm>
            <a:off x="6827080" y="1092756"/>
            <a:ext cx="1911257" cy="1623652"/>
          </a:xfrm>
          <a:prstGeom prst="rect">
            <a:avLst/>
          </a:prstGeom>
        </p:spPr>
      </p:pic>
      <p:pic>
        <p:nvPicPr>
          <p:cNvPr id="24" name="Picture 23">
            <a:extLst>
              <a:ext uri="{FF2B5EF4-FFF2-40B4-BE49-F238E27FC236}">
                <a16:creationId xmlns:a16="http://schemas.microsoft.com/office/drawing/2014/main" id="{1A81BC16-2D2E-4214-9CF3-1F1B65C2578F}"/>
              </a:ext>
            </a:extLst>
          </p:cNvPr>
          <p:cNvPicPr>
            <a:picLocks noChangeAspect="1"/>
          </p:cNvPicPr>
          <p:nvPr/>
        </p:nvPicPr>
        <p:blipFill>
          <a:blip r:embed="rId6"/>
          <a:stretch>
            <a:fillRect/>
          </a:stretch>
        </p:blipFill>
        <p:spPr>
          <a:xfrm>
            <a:off x="3810000" y="4800600"/>
            <a:ext cx="2408678" cy="1837018"/>
          </a:xfrm>
          <a:prstGeom prst="rect">
            <a:avLst/>
          </a:prstGeom>
        </p:spPr>
      </p:pic>
      <p:pic>
        <p:nvPicPr>
          <p:cNvPr id="37" name="Picture 36">
            <a:extLst>
              <a:ext uri="{FF2B5EF4-FFF2-40B4-BE49-F238E27FC236}">
                <a16:creationId xmlns:a16="http://schemas.microsoft.com/office/drawing/2014/main" id="{DD381B9F-87FF-498D-9B0B-0D9BD8D3BF39}"/>
              </a:ext>
            </a:extLst>
          </p:cNvPr>
          <p:cNvPicPr>
            <a:picLocks noChangeAspect="1"/>
          </p:cNvPicPr>
          <p:nvPr/>
        </p:nvPicPr>
        <p:blipFill>
          <a:blip r:embed="rId7"/>
          <a:stretch>
            <a:fillRect/>
          </a:stretch>
        </p:blipFill>
        <p:spPr>
          <a:xfrm>
            <a:off x="6806873" y="2957005"/>
            <a:ext cx="1934707" cy="1750827"/>
          </a:xfrm>
          <a:prstGeom prst="rect">
            <a:avLst/>
          </a:prstGeom>
        </p:spPr>
      </p:pic>
      <p:sp>
        <p:nvSpPr>
          <p:cNvPr id="41" name="TextBox 40">
            <a:extLst>
              <a:ext uri="{FF2B5EF4-FFF2-40B4-BE49-F238E27FC236}">
                <a16:creationId xmlns:a16="http://schemas.microsoft.com/office/drawing/2014/main" id="{4D3AA028-E808-4030-83B4-343C9A7DF95D}"/>
              </a:ext>
            </a:extLst>
          </p:cNvPr>
          <p:cNvSpPr txBox="1"/>
          <p:nvPr/>
        </p:nvSpPr>
        <p:spPr>
          <a:xfrm>
            <a:off x="4472488" y="718066"/>
            <a:ext cx="1371600" cy="369332"/>
          </a:xfrm>
          <a:prstGeom prst="rect">
            <a:avLst/>
          </a:prstGeom>
          <a:noFill/>
        </p:spPr>
        <p:txBody>
          <a:bodyPr wrap="square" rtlCol="0">
            <a:spAutoFit/>
          </a:bodyPr>
          <a:lstStyle/>
          <a:p>
            <a:r>
              <a:rPr lang="en-US" dirty="0"/>
              <a:t>Churn Rate</a:t>
            </a:r>
            <a:endParaRPr lang="en-IN" dirty="0"/>
          </a:p>
        </p:txBody>
      </p:sp>
      <p:sp>
        <p:nvSpPr>
          <p:cNvPr id="54" name="TextBox 53">
            <a:extLst>
              <a:ext uri="{FF2B5EF4-FFF2-40B4-BE49-F238E27FC236}">
                <a16:creationId xmlns:a16="http://schemas.microsoft.com/office/drawing/2014/main" id="{250ACAA2-9E74-46CB-A75B-47FBFB1E11FC}"/>
              </a:ext>
            </a:extLst>
          </p:cNvPr>
          <p:cNvSpPr txBox="1"/>
          <p:nvPr/>
        </p:nvSpPr>
        <p:spPr>
          <a:xfrm>
            <a:off x="7267212" y="618277"/>
            <a:ext cx="1371600" cy="369332"/>
          </a:xfrm>
          <a:prstGeom prst="rect">
            <a:avLst/>
          </a:prstGeom>
          <a:noFill/>
        </p:spPr>
        <p:txBody>
          <a:bodyPr wrap="square" rtlCol="0">
            <a:spAutoFit/>
          </a:bodyPr>
          <a:lstStyle/>
          <a:p>
            <a:r>
              <a:rPr lang="en-US" dirty="0"/>
              <a:t>Distribution</a:t>
            </a:r>
            <a:endParaRPr lang="en-IN" dirty="0"/>
          </a:p>
        </p:txBody>
      </p:sp>
      <p:pic>
        <p:nvPicPr>
          <p:cNvPr id="56" name="Picture 55">
            <a:extLst>
              <a:ext uri="{FF2B5EF4-FFF2-40B4-BE49-F238E27FC236}">
                <a16:creationId xmlns:a16="http://schemas.microsoft.com/office/drawing/2014/main" id="{4962716F-94C8-468A-AD77-6E381B1481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77860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33" y="321732"/>
            <a:ext cx="3426555"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29433A-1CB5-473E-A40E-86DC5704ACA0}"/>
              </a:ext>
            </a:extLst>
          </p:cNvPr>
          <p:cNvSpPr>
            <a:spLocks noGrp="1"/>
          </p:cNvSpPr>
          <p:nvPr>
            <p:ph type="title"/>
          </p:nvPr>
        </p:nvSpPr>
        <p:spPr>
          <a:xfrm>
            <a:off x="598692" y="637523"/>
            <a:ext cx="2706672" cy="1690993"/>
          </a:xfrm>
        </p:spPr>
        <p:txBody>
          <a:bodyPr vert="horz" lIns="91440" tIns="45720" rIns="91440" bIns="45720" rtlCol="0" anchor="b">
            <a:normAutofit/>
          </a:bodyPr>
          <a:lstStyle/>
          <a:p>
            <a:pPr algn="l">
              <a:lnSpc>
                <a:spcPct val="90000"/>
              </a:lnSpc>
            </a:pPr>
            <a:r>
              <a:rPr lang="en-US" sz="3100" kern="1200">
                <a:solidFill>
                  <a:srgbClr val="FFFFFF"/>
                </a:solidFill>
                <a:latin typeface="+mj-lt"/>
                <a:ea typeface="+mj-ea"/>
                <a:cs typeface="+mj-cs"/>
              </a:rPr>
              <a:t>Business insights for Services Opted</a:t>
            </a:r>
          </a:p>
        </p:txBody>
      </p:sp>
      <p:sp>
        <p:nvSpPr>
          <p:cNvPr id="36" name="Title 1">
            <a:extLst>
              <a:ext uri="{FF2B5EF4-FFF2-40B4-BE49-F238E27FC236}">
                <a16:creationId xmlns:a16="http://schemas.microsoft.com/office/drawing/2014/main" id="{434CDAAE-4B8A-40FB-BB21-3922AC28D1DD}"/>
              </a:ext>
            </a:extLst>
          </p:cNvPr>
          <p:cNvSpPr txBox="1">
            <a:spLocks/>
          </p:cNvSpPr>
          <p:nvPr/>
        </p:nvSpPr>
        <p:spPr>
          <a:xfrm>
            <a:off x="598692" y="2474260"/>
            <a:ext cx="2705947" cy="3677158"/>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228600" algn="l">
              <a:lnSpc>
                <a:spcPct val="90000"/>
              </a:lnSpc>
              <a:spcAft>
                <a:spcPts val="600"/>
              </a:spcAft>
              <a:buFont typeface="Arial" panose="020B0604020202020204" pitchFamily="34" charset="0"/>
              <a:buChar char="•"/>
            </a:pPr>
            <a:r>
              <a:rPr lang="en-US" sz="1700" dirty="0">
                <a:solidFill>
                  <a:srgbClr val="FFFFFF"/>
                </a:solidFill>
                <a:latin typeface="+mn-lt"/>
                <a:ea typeface="+mn-ea"/>
                <a:cs typeface="+mn-cs"/>
              </a:rPr>
              <a:t>Customers opted No for online security, online backup, Device protection is more.</a:t>
            </a:r>
          </a:p>
          <a:p>
            <a:pPr indent="-228600" algn="l">
              <a:lnSpc>
                <a:spcPct val="90000"/>
              </a:lnSpc>
              <a:spcAft>
                <a:spcPts val="600"/>
              </a:spcAft>
              <a:buFont typeface="Arial" panose="020B0604020202020204" pitchFamily="34" charset="0"/>
              <a:buChar char="•"/>
            </a:pPr>
            <a:r>
              <a:rPr lang="en-US" sz="1700" dirty="0">
                <a:solidFill>
                  <a:srgbClr val="FFFFFF"/>
                </a:solidFill>
                <a:latin typeface="+mn-lt"/>
                <a:ea typeface="+mn-ea"/>
                <a:cs typeface="+mn-cs"/>
              </a:rPr>
              <a:t>And the churn rate among the costumers with ‘Yes’ is Less.</a:t>
            </a:r>
          </a:p>
          <a:p>
            <a:pPr indent="-228600" algn="l">
              <a:lnSpc>
                <a:spcPct val="90000"/>
              </a:lnSpc>
              <a:spcAft>
                <a:spcPts val="600"/>
              </a:spcAft>
              <a:buFont typeface="Arial" panose="020B0604020202020204" pitchFamily="34" charset="0"/>
              <a:buChar char="•"/>
            </a:pPr>
            <a:r>
              <a:rPr lang="en-US" sz="1700" dirty="0">
                <a:solidFill>
                  <a:srgbClr val="FFFFFF"/>
                </a:solidFill>
                <a:latin typeface="+mn-lt"/>
                <a:ea typeface="+mn-ea"/>
                <a:cs typeface="+mn-cs"/>
              </a:rPr>
              <a:t>This may be due to customers may find worth of services provided by Telecom company.</a:t>
            </a:r>
          </a:p>
          <a:p>
            <a:pPr indent="-228600" algn="l">
              <a:lnSpc>
                <a:spcPct val="90000"/>
              </a:lnSpc>
              <a:spcAft>
                <a:spcPts val="600"/>
              </a:spcAft>
              <a:buFont typeface="Arial" panose="020B0604020202020204" pitchFamily="34" charset="0"/>
              <a:buChar char="•"/>
            </a:pPr>
            <a:r>
              <a:rPr lang="en-US" sz="1700" dirty="0">
                <a:solidFill>
                  <a:srgbClr val="FFFFFF"/>
                </a:solidFill>
                <a:latin typeface="+mn-lt"/>
                <a:ea typeface="+mn-ea"/>
                <a:cs typeface="+mn-cs"/>
              </a:rPr>
              <a:t>Company should focus on customers to opt for the services</a:t>
            </a:r>
          </a:p>
        </p:txBody>
      </p:sp>
      <p:sp>
        <p:nvSpPr>
          <p:cNvPr id="41" name="TextBox 40">
            <a:extLst>
              <a:ext uri="{FF2B5EF4-FFF2-40B4-BE49-F238E27FC236}">
                <a16:creationId xmlns:a16="http://schemas.microsoft.com/office/drawing/2014/main" id="{4D3AA028-E808-4030-83B4-343C9A7DF95D}"/>
              </a:ext>
            </a:extLst>
          </p:cNvPr>
          <p:cNvSpPr txBox="1"/>
          <p:nvPr/>
        </p:nvSpPr>
        <p:spPr>
          <a:xfrm>
            <a:off x="4472488" y="718066"/>
            <a:ext cx="1371600" cy="369332"/>
          </a:xfrm>
          <a:prstGeom prst="rect">
            <a:avLst/>
          </a:prstGeom>
          <a:noFill/>
        </p:spPr>
        <p:txBody>
          <a:bodyPr wrap="square" rtlCol="0">
            <a:spAutoFit/>
          </a:bodyPr>
          <a:lstStyle/>
          <a:p>
            <a:r>
              <a:rPr lang="en-US" dirty="0"/>
              <a:t>Churn Rate</a:t>
            </a:r>
            <a:endParaRPr lang="en-IN" dirty="0"/>
          </a:p>
        </p:txBody>
      </p:sp>
      <p:sp>
        <p:nvSpPr>
          <p:cNvPr id="54" name="TextBox 53">
            <a:extLst>
              <a:ext uri="{FF2B5EF4-FFF2-40B4-BE49-F238E27FC236}">
                <a16:creationId xmlns:a16="http://schemas.microsoft.com/office/drawing/2014/main" id="{250ACAA2-9E74-46CB-A75B-47FBFB1E11FC}"/>
              </a:ext>
            </a:extLst>
          </p:cNvPr>
          <p:cNvSpPr txBox="1"/>
          <p:nvPr/>
        </p:nvSpPr>
        <p:spPr>
          <a:xfrm>
            <a:off x="7267212" y="618277"/>
            <a:ext cx="1371600" cy="369332"/>
          </a:xfrm>
          <a:prstGeom prst="rect">
            <a:avLst/>
          </a:prstGeom>
          <a:noFill/>
        </p:spPr>
        <p:txBody>
          <a:bodyPr wrap="square" rtlCol="0">
            <a:spAutoFit/>
          </a:bodyPr>
          <a:lstStyle/>
          <a:p>
            <a:r>
              <a:rPr lang="en-US" dirty="0"/>
              <a:t>Distribution</a:t>
            </a:r>
            <a:endParaRPr lang="en-IN" dirty="0"/>
          </a:p>
        </p:txBody>
      </p:sp>
      <p:pic>
        <p:nvPicPr>
          <p:cNvPr id="14" name="Picture 13">
            <a:extLst>
              <a:ext uri="{FF2B5EF4-FFF2-40B4-BE49-F238E27FC236}">
                <a16:creationId xmlns:a16="http://schemas.microsoft.com/office/drawing/2014/main" id="{46F2A449-7CE8-44D3-B19E-A36F316CCA40}"/>
              </a:ext>
            </a:extLst>
          </p:cNvPr>
          <p:cNvPicPr>
            <a:picLocks noChangeAspect="1"/>
          </p:cNvPicPr>
          <p:nvPr/>
        </p:nvPicPr>
        <p:blipFill>
          <a:blip r:embed="rId3"/>
          <a:stretch>
            <a:fillRect/>
          </a:stretch>
        </p:blipFill>
        <p:spPr>
          <a:xfrm>
            <a:off x="3788017" y="1003131"/>
            <a:ext cx="2738409" cy="2044869"/>
          </a:xfrm>
          <a:prstGeom prst="rect">
            <a:avLst/>
          </a:prstGeom>
        </p:spPr>
      </p:pic>
      <p:pic>
        <p:nvPicPr>
          <p:cNvPr id="16" name="Picture 15">
            <a:extLst>
              <a:ext uri="{FF2B5EF4-FFF2-40B4-BE49-F238E27FC236}">
                <a16:creationId xmlns:a16="http://schemas.microsoft.com/office/drawing/2014/main" id="{E0D3FB0A-7E76-4624-874F-4D96457B3E61}"/>
              </a:ext>
            </a:extLst>
          </p:cNvPr>
          <p:cNvPicPr>
            <a:picLocks noChangeAspect="1"/>
          </p:cNvPicPr>
          <p:nvPr/>
        </p:nvPicPr>
        <p:blipFill>
          <a:blip r:embed="rId4"/>
          <a:stretch>
            <a:fillRect/>
          </a:stretch>
        </p:blipFill>
        <p:spPr>
          <a:xfrm>
            <a:off x="3870413" y="2963704"/>
            <a:ext cx="2499882" cy="1792243"/>
          </a:xfrm>
          <a:prstGeom prst="rect">
            <a:avLst/>
          </a:prstGeom>
        </p:spPr>
      </p:pic>
      <p:pic>
        <p:nvPicPr>
          <p:cNvPr id="17" name="Picture 16">
            <a:extLst>
              <a:ext uri="{FF2B5EF4-FFF2-40B4-BE49-F238E27FC236}">
                <a16:creationId xmlns:a16="http://schemas.microsoft.com/office/drawing/2014/main" id="{BA359B68-ABAA-461E-B154-22546AF3D1C6}"/>
              </a:ext>
            </a:extLst>
          </p:cNvPr>
          <p:cNvPicPr>
            <a:picLocks noChangeAspect="1"/>
          </p:cNvPicPr>
          <p:nvPr/>
        </p:nvPicPr>
        <p:blipFill>
          <a:blip r:embed="rId5"/>
          <a:stretch>
            <a:fillRect/>
          </a:stretch>
        </p:blipFill>
        <p:spPr>
          <a:xfrm>
            <a:off x="3887941" y="4764053"/>
            <a:ext cx="2499882" cy="1759176"/>
          </a:xfrm>
          <a:prstGeom prst="rect">
            <a:avLst/>
          </a:prstGeom>
        </p:spPr>
      </p:pic>
      <p:pic>
        <p:nvPicPr>
          <p:cNvPr id="4" name="Picture 3">
            <a:extLst>
              <a:ext uri="{FF2B5EF4-FFF2-40B4-BE49-F238E27FC236}">
                <a16:creationId xmlns:a16="http://schemas.microsoft.com/office/drawing/2014/main" id="{D87BDC69-056C-4879-9FFB-79EF96E8DCB4}"/>
              </a:ext>
            </a:extLst>
          </p:cNvPr>
          <p:cNvPicPr>
            <a:picLocks noChangeAspect="1"/>
          </p:cNvPicPr>
          <p:nvPr/>
        </p:nvPicPr>
        <p:blipFill>
          <a:blip r:embed="rId6"/>
          <a:stretch>
            <a:fillRect/>
          </a:stretch>
        </p:blipFill>
        <p:spPr>
          <a:xfrm>
            <a:off x="6844599" y="4916088"/>
            <a:ext cx="2000055" cy="1583656"/>
          </a:xfrm>
          <a:prstGeom prst="rect">
            <a:avLst/>
          </a:prstGeom>
        </p:spPr>
      </p:pic>
      <p:pic>
        <p:nvPicPr>
          <p:cNvPr id="6" name="Picture 5">
            <a:extLst>
              <a:ext uri="{FF2B5EF4-FFF2-40B4-BE49-F238E27FC236}">
                <a16:creationId xmlns:a16="http://schemas.microsoft.com/office/drawing/2014/main" id="{9036822F-8C7D-434B-880C-524424C0DAE6}"/>
              </a:ext>
            </a:extLst>
          </p:cNvPr>
          <p:cNvPicPr>
            <a:picLocks noChangeAspect="1"/>
          </p:cNvPicPr>
          <p:nvPr/>
        </p:nvPicPr>
        <p:blipFill>
          <a:blip r:embed="rId7"/>
          <a:stretch>
            <a:fillRect/>
          </a:stretch>
        </p:blipFill>
        <p:spPr>
          <a:xfrm>
            <a:off x="6647855" y="1087399"/>
            <a:ext cx="2150184" cy="1876306"/>
          </a:xfrm>
          <a:prstGeom prst="rect">
            <a:avLst/>
          </a:prstGeom>
        </p:spPr>
      </p:pic>
      <p:pic>
        <p:nvPicPr>
          <p:cNvPr id="8" name="Picture 7">
            <a:extLst>
              <a:ext uri="{FF2B5EF4-FFF2-40B4-BE49-F238E27FC236}">
                <a16:creationId xmlns:a16="http://schemas.microsoft.com/office/drawing/2014/main" id="{CA67EBD8-7ED5-458C-902C-A5251C1AAE9E}"/>
              </a:ext>
            </a:extLst>
          </p:cNvPr>
          <p:cNvPicPr>
            <a:picLocks noChangeAspect="1"/>
          </p:cNvPicPr>
          <p:nvPr/>
        </p:nvPicPr>
        <p:blipFill>
          <a:blip r:embed="rId8"/>
          <a:stretch>
            <a:fillRect/>
          </a:stretch>
        </p:blipFill>
        <p:spPr>
          <a:xfrm>
            <a:off x="6920604" y="3104554"/>
            <a:ext cx="1924050" cy="1805768"/>
          </a:xfrm>
          <a:prstGeom prst="rect">
            <a:avLst/>
          </a:prstGeom>
        </p:spPr>
      </p:pic>
      <p:pic>
        <p:nvPicPr>
          <p:cNvPr id="23" name="Picture 22">
            <a:extLst>
              <a:ext uri="{FF2B5EF4-FFF2-40B4-BE49-F238E27FC236}">
                <a16:creationId xmlns:a16="http://schemas.microsoft.com/office/drawing/2014/main" id="{39CD1766-A1CF-4989-902A-B4FD870C0A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2094768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72"/>
            <a:ext cx="5594985" cy="727710"/>
          </a:xfrm>
        </p:spPr>
        <p:txBody>
          <a:bodyPr>
            <a:normAutofit fontScale="90000"/>
          </a:bodyPr>
          <a:lstStyle/>
          <a:p>
            <a:r>
              <a:rPr lang="en-IN" altLang="en-US" dirty="0"/>
              <a:t>Business Insights </a:t>
            </a:r>
          </a:p>
        </p:txBody>
      </p:sp>
      <p:sp>
        <p:nvSpPr>
          <p:cNvPr id="5" name="Text Box 4"/>
          <p:cNvSpPr txBox="1"/>
          <p:nvPr/>
        </p:nvSpPr>
        <p:spPr>
          <a:xfrm>
            <a:off x="5562600" y="1219200"/>
            <a:ext cx="2860040" cy="2062103"/>
          </a:xfrm>
          <a:prstGeom prst="rect">
            <a:avLst/>
          </a:prstGeom>
          <a:noFill/>
        </p:spPr>
        <p:txBody>
          <a:bodyPr wrap="square" rtlCol="0">
            <a:spAutoFit/>
          </a:bodyPr>
          <a:lstStyle/>
          <a:p>
            <a:r>
              <a:rPr lang="en-IN" altLang="en-US" sz="1600" dirty="0"/>
              <a:t>T</a:t>
            </a:r>
            <a:r>
              <a:rPr lang="en-US" sz="1600" dirty="0"/>
              <a:t>he difference between a Month-to-month and annual contracts is bigger and can lead to a conclusion that annual contracts are better to retain the clients, perhaps fidelity promotions could aid to reduce the churn rate.</a:t>
            </a:r>
          </a:p>
        </p:txBody>
      </p:sp>
      <p:sp>
        <p:nvSpPr>
          <p:cNvPr id="10" name="Text Box 9"/>
          <p:cNvSpPr txBox="1"/>
          <p:nvPr/>
        </p:nvSpPr>
        <p:spPr>
          <a:xfrm>
            <a:off x="5691451" y="4051108"/>
            <a:ext cx="3035300" cy="2554545"/>
          </a:xfrm>
          <a:prstGeom prst="rect">
            <a:avLst/>
          </a:prstGeom>
          <a:noFill/>
        </p:spPr>
        <p:txBody>
          <a:bodyPr wrap="square" rtlCol="0">
            <a:spAutoFit/>
          </a:bodyPr>
          <a:lstStyle/>
          <a:p>
            <a:r>
              <a:rPr lang="en-US" sz="1600" dirty="0"/>
              <a:t>Customers opted for paperless billing are more likely to churn and Customers who opted for Electronic Check as payment method are more likely to churn. May be paperless billing experience needs to be improved. A good idea could make promotions to clients that use automatic payment methods.</a:t>
            </a:r>
          </a:p>
        </p:txBody>
      </p:sp>
      <p:pic>
        <p:nvPicPr>
          <p:cNvPr id="8" name="Picture 7">
            <a:extLst>
              <a:ext uri="{FF2B5EF4-FFF2-40B4-BE49-F238E27FC236}">
                <a16:creationId xmlns:a16="http://schemas.microsoft.com/office/drawing/2014/main" id="{3C39E074-C6C7-4274-BA58-09EEFD24186A}"/>
              </a:ext>
            </a:extLst>
          </p:cNvPr>
          <p:cNvPicPr>
            <a:picLocks noChangeAspect="1"/>
          </p:cNvPicPr>
          <p:nvPr/>
        </p:nvPicPr>
        <p:blipFill>
          <a:blip r:embed="rId2"/>
          <a:stretch>
            <a:fillRect/>
          </a:stretch>
        </p:blipFill>
        <p:spPr>
          <a:xfrm>
            <a:off x="592762" y="927787"/>
            <a:ext cx="4419600" cy="3261523"/>
          </a:xfrm>
          <a:prstGeom prst="rect">
            <a:avLst/>
          </a:prstGeom>
        </p:spPr>
      </p:pic>
      <p:pic>
        <p:nvPicPr>
          <p:cNvPr id="15" name="Picture 14">
            <a:extLst>
              <a:ext uri="{FF2B5EF4-FFF2-40B4-BE49-F238E27FC236}">
                <a16:creationId xmlns:a16="http://schemas.microsoft.com/office/drawing/2014/main" id="{D3924441-510C-4C7B-B11C-F5233D2CCFC0}"/>
              </a:ext>
            </a:extLst>
          </p:cNvPr>
          <p:cNvPicPr>
            <a:picLocks noChangeAspect="1"/>
          </p:cNvPicPr>
          <p:nvPr/>
        </p:nvPicPr>
        <p:blipFill>
          <a:blip r:embed="rId3"/>
          <a:stretch>
            <a:fillRect/>
          </a:stretch>
        </p:blipFill>
        <p:spPr>
          <a:xfrm>
            <a:off x="417249" y="4387594"/>
            <a:ext cx="2385313" cy="1774824"/>
          </a:xfrm>
          <a:prstGeom prst="rect">
            <a:avLst/>
          </a:prstGeom>
        </p:spPr>
      </p:pic>
      <p:pic>
        <p:nvPicPr>
          <p:cNvPr id="17" name="Picture 16">
            <a:extLst>
              <a:ext uri="{FF2B5EF4-FFF2-40B4-BE49-F238E27FC236}">
                <a16:creationId xmlns:a16="http://schemas.microsoft.com/office/drawing/2014/main" id="{0639828C-6F2A-46EC-87E8-B241EEFCF699}"/>
              </a:ext>
            </a:extLst>
          </p:cNvPr>
          <p:cNvPicPr>
            <a:picLocks noChangeAspect="1"/>
          </p:cNvPicPr>
          <p:nvPr/>
        </p:nvPicPr>
        <p:blipFill>
          <a:blip r:embed="rId4"/>
          <a:stretch>
            <a:fillRect/>
          </a:stretch>
        </p:blipFill>
        <p:spPr>
          <a:xfrm>
            <a:off x="3036473" y="4224978"/>
            <a:ext cx="2421067" cy="2018234"/>
          </a:xfrm>
          <a:prstGeom prst="rect">
            <a:avLst/>
          </a:prstGeom>
        </p:spPr>
      </p:pic>
      <p:pic>
        <p:nvPicPr>
          <p:cNvPr id="18" name="Picture 17">
            <a:extLst>
              <a:ext uri="{FF2B5EF4-FFF2-40B4-BE49-F238E27FC236}">
                <a16:creationId xmlns:a16="http://schemas.microsoft.com/office/drawing/2014/main" id="{A7B1E4CD-AF74-4FB6-A626-45C7C3AE5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72"/>
            <a:ext cx="5594985" cy="727710"/>
          </a:xfrm>
        </p:spPr>
        <p:txBody>
          <a:bodyPr>
            <a:normAutofit fontScale="90000"/>
          </a:bodyPr>
          <a:lstStyle/>
          <a:p>
            <a:r>
              <a:rPr lang="en-IN" altLang="en-US" dirty="0"/>
              <a:t>Business Insights </a:t>
            </a:r>
          </a:p>
        </p:txBody>
      </p:sp>
      <p:sp>
        <p:nvSpPr>
          <p:cNvPr id="10" name="Text Box 9"/>
          <p:cNvSpPr txBox="1"/>
          <p:nvPr/>
        </p:nvSpPr>
        <p:spPr>
          <a:xfrm>
            <a:off x="226789" y="1759310"/>
            <a:ext cx="3035300" cy="1477328"/>
          </a:xfrm>
          <a:prstGeom prst="rect">
            <a:avLst/>
          </a:prstGeom>
          <a:noFill/>
        </p:spPr>
        <p:txBody>
          <a:bodyPr wrap="square" rtlCol="0">
            <a:spAutoFit/>
          </a:bodyPr>
          <a:lstStyle/>
          <a:p>
            <a:r>
              <a:rPr lang="en-US" dirty="0"/>
              <a:t>Monthly Charges for many churned clients was high, maybe the amount of change value could lead the client to leave the service.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pic>
        <p:nvPicPr>
          <p:cNvPr id="4" name="Picture 3">
            <a:extLst>
              <a:ext uri="{FF2B5EF4-FFF2-40B4-BE49-F238E27FC236}">
                <a16:creationId xmlns:a16="http://schemas.microsoft.com/office/drawing/2014/main" id="{A8BF8B8C-A361-48F1-BC82-88FB8E620D14}"/>
              </a:ext>
            </a:extLst>
          </p:cNvPr>
          <p:cNvPicPr>
            <a:picLocks noChangeAspect="1"/>
          </p:cNvPicPr>
          <p:nvPr/>
        </p:nvPicPr>
        <p:blipFill>
          <a:blip r:embed="rId3"/>
          <a:stretch>
            <a:fillRect/>
          </a:stretch>
        </p:blipFill>
        <p:spPr>
          <a:xfrm>
            <a:off x="52106" y="4114800"/>
            <a:ext cx="3175024" cy="2251075"/>
          </a:xfrm>
          <a:prstGeom prst="rect">
            <a:avLst/>
          </a:prstGeom>
        </p:spPr>
      </p:pic>
      <p:pic>
        <p:nvPicPr>
          <p:cNvPr id="7" name="Picture 6">
            <a:extLst>
              <a:ext uri="{FF2B5EF4-FFF2-40B4-BE49-F238E27FC236}">
                <a16:creationId xmlns:a16="http://schemas.microsoft.com/office/drawing/2014/main" id="{A5AC2C5F-D077-453F-BFA8-22C517472161}"/>
              </a:ext>
            </a:extLst>
          </p:cNvPr>
          <p:cNvPicPr>
            <a:picLocks noChangeAspect="1"/>
          </p:cNvPicPr>
          <p:nvPr/>
        </p:nvPicPr>
        <p:blipFill>
          <a:blip r:embed="rId4"/>
          <a:stretch>
            <a:fillRect/>
          </a:stretch>
        </p:blipFill>
        <p:spPr>
          <a:xfrm>
            <a:off x="6109248" y="4038600"/>
            <a:ext cx="3039967" cy="2068757"/>
          </a:xfrm>
          <a:prstGeom prst="rect">
            <a:avLst/>
          </a:prstGeom>
        </p:spPr>
      </p:pic>
      <p:sp>
        <p:nvSpPr>
          <p:cNvPr id="13" name="Text Box 9">
            <a:extLst>
              <a:ext uri="{FF2B5EF4-FFF2-40B4-BE49-F238E27FC236}">
                <a16:creationId xmlns:a16="http://schemas.microsoft.com/office/drawing/2014/main" id="{EA825F97-291A-44B8-BD67-F9652DE5C38B}"/>
              </a:ext>
            </a:extLst>
          </p:cNvPr>
          <p:cNvSpPr txBox="1"/>
          <p:nvPr/>
        </p:nvSpPr>
        <p:spPr>
          <a:xfrm>
            <a:off x="6295768" y="1766736"/>
            <a:ext cx="3035300" cy="923330"/>
          </a:xfrm>
          <a:prstGeom prst="rect">
            <a:avLst/>
          </a:prstGeom>
          <a:noFill/>
        </p:spPr>
        <p:txBody>
          <a:bodyPr wrap="square" rtlCol="0">
            <a:spAutoFit/>
          </a:bodyPr>
          <a:lstStyle/>
          <a:p>
            <a:r>
              <a:rPr lang="en-US" dirty="0"/>
              <a:t>Total Charges for churned customers was small, as the client just stayed a little time</a:t>
            </a:r>
          </a:p>
        </p:txBody>
      </p:sp>
      <p:pic>
        <p:nvPicPr>
          <p:cNvPr id="14" name="Picture 13">
            <a:extLst>
              <a:ext uri="{FF2B5EF4-FFF2-40B4-BE49-F238E27FC236}">
                <a16:creationId xmlns:a16="http://schemas.microsoft.com/office/drawing/2014/main" id="{F28EAE6F-5B77-4600-A392-A04C5C016770}"/>
              </a:ext>
            </a:extLst>
          </p:cNvPr>
          <p:cNvPicPr>
            <a:picLocks noChangeAspect="1"/>
          </p:cNvPicPr>
          <p:nvPr/>
        </p:nvPicPr>
        <p:blipFill>
          <a:blip r:embed="rId5"/>
          <a:stretch>
            <a:fillRect/>
          </a:stretch>
        </p:blipFill>
        <p:spPr>
          <a:xfrm>
            <a:off x="3227130" y="4114800"/>
            <a:ext cx="2950906" cy="2068757"/>
          </a:xfrm>
          <a:prstGeom prst="rect">
            <a:avLst/>
          </a:prstGeom>
        </p:spPr>
      </p:pic>
      <p:sp>
        <p:nvSpPr>
          <p:cNvPr id="15" name="Text Box 9">
            <a:extLst>
              <a:ext uri="{FF2B5EF4-FFF2-40B4-BE49-F238E27FC236}">
                <a16:creationId xmlns:a16="http://schemas.microsoft.com/office/drawing/2014/main" id="{28B834E3-039A-422F-8679-825D16F0982A}"/>
              </a:ext>
            </a:extLst>
          </p:cNvPr>
          <p:cNvSpPr txBox="1"/>
          <p:nvPr/>
        </p:nvSpPr>
        <p:spPr>
          <a:xfrm>
            <a:off x="3227130" y="1719494"/>
            <a:ext cx="3035300" cy="1754326"/>
          </a:xfrm>
          <a:prstGeom prst="rect">
            <a:avLst/>
          </a:prstGeom>
          <a:noFill/>
        </p:spPr>
        <p:txBody>
          <a:bodyPr wrap="square" rtlCol="0">
            <a:spAutoFit/>
          </a:bodyPr>
          <a:lstStyle/>
          <a:p>
            <a:r>
              <a:rPr lang="en-US" dirty="0"/>
              <a:t>Most clients just opted for one month, seems like the clients used to service to check the quality or they couldn't stay as the Monthly Charges for these clients was high</a:t>
            </a:r>
          </a:p>
        </p:txBody>
      </p:sp>
    </p:spTree>
    <p:extLst>
      <p:ext uri="{BB962C8B-B14F-4D97-AF65-F5344CB8AC3E}">
        <p14:creationId xmlns:p14="http://schemas.microsoft.com/office/powerpoint/2010/main" val="168569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4D6E841-BFEE-4A9F-9209-B1E1F0B44429}"/>
              </a:ext>
            </a:extLst>
          </p:cNvPr>
          <p:cNvGraphicFramePr/>
          <p:nvPr>
            <p:extLst>
              <p:ext uri="{D42A27DB-BD31-4B8C-83A1-F6EECF244321}">
                <p14:modId xmlns:p14="http://schemas.microsoft.com/office/powerpoint/2010/main" val="2215605406"/>
              </p:ext>
            </p:extLst>
          </p:nvPr>
        </p:nvGraphicFramePr>
        <p:xfrm>
          <a:off x="609600" y="609600"/>
          <a:ext cx="8001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a:extLst>
              <a:ext uri="{FF2B5EF4-FFF2-40B4-BE49-F238E27FC236}">
                <a16:creationId xmlns:a16="http://schemas.microsoft.com/office/drawing/2014/main" id="{FAF7C421-7B39-419D-B776-82F6732EDE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5768" y="-1219"/>
            <a:ext cx="2819400" cy="603799"/>
          </a:xfrm>
          <a:prstGeom prst="rect">
            <a:avLst/>
          </a:prstGeom>
        </p:spPr>
      </p:pic>
    </p:spTree>
    <p:extLst>
      <p:ext uri="{BB962C8B-B14F-4D97-AF65-F5344CB8AC3E}">
        <p14:creationId xmlns:p14="http://schemas.microsoft.com/office/powerpoint/2010/main" val="396552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IN" altLang="en-US" dirty="0"/>
              <a:t>Conclusion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4E521AB6-2CC0-4ED7-96AE-B555CA255FC4}"/>
              </a:ext>
            </a:extLst>
          </p:cNvPr>
          <p:cNvGraphicFramePr>
            <a:graphicFrameLocks noGrp="1"/>
          </p:cNvGraphicFramePr>
          <p:nvPr>
            <p:ph idx="1"/>
            <p:extLst>
              <p:ext uri="{D42A27DB-BD31-4B8C-83A1-F6EECF244321}">
                <p14:modId xmlns:p14="http://schemas.microsoft.com/office/powerpoint/2010/main" val="2936716475"/>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8786FB5B-B106-4B34-80DA-F90E6F340A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967095"/>
            <a:ext cx="5410200" cy="49238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42"/>
            <a:ext cx="4944735" cy="711081"/>
          </a:xfrm>
        </p:spPr>
        <p:txBody>
          <a:bodyPr>
            <a:noAutofit/>
          </a:bodyPr>
          <a:lstStyle/>
          <a:p>
            <a:r>
              <a:rPr lang="en-US" sz="4000"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304800" y="1066800"/>
            <a:ext cx="8229600" cy="1524000"/>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It is a classification problem. </a:t>
            </a:r>
          </a:p>
          <a:p>
            <a:r>
              <a:rPr lang="en-US" sz="1800" dirty="0">
                <a:latin typeface="Times New Roman" panose="02020603050405020304" pitchFamily="18" charset="0"/>
                <a:cs typeface="Times New Roman" panose="02020603050405020304" pitchFamily="18" charset="0"/>
              </a:rPr>
              <a:t>Data set consists of 21 columns including target variable with 7043 rows.</a:t>
            </a:r>
          </a:p>
          <a:p>
            <a:r>
              <a:rPr lang="en-US" sz="1800" dirty="0">
                <a:latin typeface="Times New Roman" panose="02020603050405020304" pitchFamily="18" charset="0"/>
                <a:cs typeface="Times New Roman" panose="02020603050405020304" pitchFamily="18" charset="0"/>
              </a:rPr>
              <a:t>18 categorical and 3 numerical columns are present.</a:t>
            </a:r>
          </a:p>
          <a:p>
            <a:r>
              <a:rPr lang="en-US" sz="1800" dirty="0">
                <a:latin typeface="Times New Roman" panose="02020603050405020304" pitchFamily="18" charset="0"/>
                <a:cs typeface="Times New Roman" panose="02020603050405020304" pitchFamily="18" charset="0"/>
              </a:rPr>
              <a:t>Churn is the target variable which notifies whether a particular customer is churn or not.</a:t>
            </a:r>
            <a:endParaRPr lang="en-US" sz="1800" dirty="0"/>
          </a:p>
        </p:txBody>
      </p:sp>
      <p:grpSp>
        <p:nvGrpSpPr>
          <p:cNvPr id="44" name="Group 43"/>
          <p:cNvGrpSpPr/>
          <p:nvPr/>
        </p:nvGrpSpPr>
        <p:grpSpPr>
          <a:xfrm>
            <a:off x="137595" y="3810000"/>
            <a:ext cx="8865193" cy="2761992"/>
            <a:chOff x="848334" y="1704623"/>
            <a:chExt cx="11053112" cy="3682656"/>
          </a:xfrm>
        </p:grpSpPr>
        <p:sp>
          <p:nvSpPr>
            <p:cNvPr id="45" name="TextBox 44"/>
            <p:cNvSpPr txBox="1"/>
            <p:nvPr/>
          </p:nvSpPr>
          <p:spPr>
            <a:xfrm>
              <a:off x="8910337" y="1746187"/>
              <a:ext cx="2377339" cy="492443"/>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Conversion</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p:txBody>
        </p:sp>
        <p:sp>
          <p:nvSpPr>
            <p:cNvPr id="46" name="TextBox 45"/>
            <p:cNvSpPr txBox="1"/>
            <p:nvPr/>
          </p:nvSpPr>
          <p:spPr>
            <a:xfrm>
              <a:off x="9227327" y="3346203"/>
              <a:ext cx="2674119" cy="492443"/>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Imputing methods</a:t>
              </a:r>
            </a:p>
          </p:txBody>
        </p:sp>
        <p:grpSp>
          <p:nvGrpSpPr>
            <p:cNvPr id="47" name="Group 46"/>
            <p:cNvGrpSpPr/>
            <p:nvPr/>
          </p:nvGrpSpPr>
          <p:grpSpPr>
            <a:xfrm>
              <a:off x="3266910" y="1704623"/>
              <a:ext cx="5720508" cy="3682656"/>
              <a:chOff x="3317780" y="1704623"/>
              <a:chExt cx="5720508" cy="3682656"/>
            </a:xfrm>
          </p:grpSpPr>
          <p:sp>
            <p:nvSpPr>
              <p:cNvPr id="53" name="Freeform: Shape 3"/>
              <p:cNvSpPr/>
              <p:nvPr/>
            </p:nvSpPr>
            <p:spPr>
              <a:xfrm>
                <a:off x="3546050" y="1704623"/>
                <a:ext cx="2517848" cy="3682656"/>
              </a:xfrm>
              <a:custGeom>
                <a:avLst/>
                <a:gdLst>
                  <a:gd name="connsiteX0" fmla="*/ 1643270 w 1643270"/>
                  <a:gd name="connsiteY0" fmla="*/ 1020418 h 3074505"/>
                  <a:gd name="connsiteX1" fmla="*/ 26505 w 1643270"/>
                  <a:gd name="connsiteY1" fmla="*/ 0 h 3074505"/>
                  <a:gd name="connsiteX2" fmla="*/ 0 w 1643270"/>
                  <a:gd name="connsiteY2" fmla="*/ 3074505 h 3074505"/>
                  <a:gd name="connsiteX3" fmla="*/ 1616765 w 1643270"/>
                  <a:gd name="connsiteY3" fmla="*/ 2107096 h 3074505"/>
                  <a:gd name="connsiteX4" fmla="*/ 1643270 w 1643270"/>
                  <a:gd name="connsiteY4" fmla="*/ 1020418 h 3074505"/>
                  <a:gd name="connsiteX0-1" fmla="*/ 1974501 w 1974501"/>
                  <a:gd name="connsiteY0-2" fmla="*/ 1020418 h 3074505"/>
                  <a:gd name="connsiteX1-3" fmla="*/ 357736 w 1974501"/>
                  <a:gd name="connsiteY1-4" fmla="*/ 0 h 3074505"/>
                  <a:gd name="connsiteX2-5" fmla="*/ 331231 w 1974501"/>
                  <a:gd name="connsiteY2-6" fmla="*/ 3074505 h 3074505"/>
                  <a:gd name="connsiteX3-7" fmla="*/ 1947996 w 1974501"/>
                  <a:gd name="connsiteY3-8" fmla="*/ 2107096 h 3074505"/>
                  <a:gd name="connsiteX4-9" fmla="*/ 1974501 w 1974501"/>
                  <a:gd name="connsiteY4-10" fmla="*/ 1020418 h 3074505"/>
                  <a:gd name="connsiteX0-11" fmla="*/ 2102052 w 2102052"/>
                  <a:gd name="connsiteY0-12" fmla="*/ 1020418 h 3074505"/>
                  <a:gd name="connsiteX1-13" fmla="*/ 485287 w 2102052"/>
                  <a:gd name="connsiteY1-14" fmla="*/ 0 h 3074505"/>
                  <a:gd name="connsiteX2-15" fmla="*/ 458782 w 2102052"/>
                  <a:gd name="connsiteY2-16" fmla="*/ 3074505 h 3074505"/>
                  <a:gd name="connsiteX3-17" fmla="*/ 2075547 w 2102052"/>
                  <a:gd name="connsiteY3-18" fmla="*/ 2107096 h 3074505"/>
                  <a:gd name="connsiteX4-19" fmla="*/ 2102052 w 2102052"/>
                  <a:gd name="connsiteY4-20" fmla="*/ 1020418 h 3074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02052" h="3074505">
                    <a:moveTo>
                      <a:pt x="2102052" y="1020418"/>
                    </a:moveTo>
                    <a:lnTo>
                      <a:pt x="485287" y="0"/>
                    </a:lnTo>
                    <a:cubicBezTo>
                      <a:pt x="-308408" y="1344875"/>
                      <a:pt x="10417" y="2438290"/>
                      <a:pt x="458782" y="3074505"/>
                    </a:cubicBezTo>
                    <a:lnTo>
                      <a:pt x="2075547" y="2107096"/>
                    </a:lnTo>
                    <a:lnTo>
                      <a:pt x="2102052" y="1020418"/>
                    </a:lnTo>
                    <a:close/>
                  </a:path>
                </a:pathLst>
              </a:custGeom>
              <a:solidFill>
                <a:srgbClr val="EA5A95"/>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4" name="Freeform: Shape 4"/>
              <p:cNvSpPr/>
              <p:nvPr/>
            </p:nvSpPr>
            <p:spPr>
              <a:xfrm flipH="1">
                <a:off x="6292169" y="1704623"/>
                <a:ext cx="2517848" cy="3682656"/>
              </a:xfrm>
              <a:custGeom>
                <a:avLst/>
                <a:gdLst>
                  <a:gd name="connsiteX0" fmla="*/ 1643270 w 1643270"/>
                  <a:gd name="connsiteY0" fmla="*/ 1020418 h 3074505"/>
                  <a:gd name="connsiteX1" fmla="*/ 26505 w 1643270"/>
                  <a:gd name="connsiteY1" fmla="*/ 0 h 3074505"/>
                  <a:gd name="connsiteX2" fmla="*/ 0 w 1643270"/>
                  <a:gd name="connsiteY2" fmla="*/ 3074505 h 3074505"/>
                  <a:gd name="connsiteX3" fmla="*/ 1616765 w 1643270"/>
                  <a:gd name="connsiteY3" fmla="*/ 2107096 h 3074505"/>
                  <a:gd name="connsiteX4" fmla="*/ 1643270 w 1643270"/>
                  <a:gd name="connsiteY4" fmla="*/ 1020418 h 3074505"/>
                  <a:gd name="connsiteX0-1" fmla="*/ 1974501 w 1974501"/>
                  <a:gd name="connsiteY0-2" fmla="*/ 1020418 h 3074505"/>
                  <a:gd name="connsiteX1-3" fmla="*/ 357736 w 1974501"/>
                  <a:gd name="connsiteY1-4" fmla="*/ 0 h 3074505"/>
                  <a:gd name="connsiteX2-5" fmla="*/ 331231 w 1974501"/>
                  <a:gd name="connsiteY2-6" fmla="*/ 3074505 h 3074505"/>
                  <a:gd name="connsiteX3-7" fmla="*/ 1947996 w 1974501"/>
                  <a:gd name="connsiteY3-8" fmla="*/ 2107096 h 3074505"/>
                  <a:gd name="connsiteX4-9" fmla="*/ 1974501 w 1974501"/>
                  <a:gd name="connsiteY4-10" fmla="*/ 1020418 h 3074505"/>
                  <a:gd name="connsiteX0-11" fmla="*/ 2102052 w 2102052"/>
                  <a:gd name="connsiteY0-12" fmla="*/ 1020418 h 3074505"/>
                  <a:gd name="connsiteX1-13" fmla="*/ 485287 w 2102052"/>
                  <a:gd name="connsiteY1-14" fmla="*/ 0 h 3074505"/>
                  <a:gd name="connsiteX2-15" fmla="*/ 458782 w 2102052"/>
                  <a:gd name="connsiteY2-16" fmla="*/ 3074505 h 3074505"/>
                  <a:gd name="connsiteX3-17" fmla="*/ 2075547 w 2102052"/>
                  <a:gd name="connsiteY3-18" fmla="*/ 2107096 h 3074505"/>
                  <a:gd name="connsiteX4-19" fmla="*/ 2102052 w 2102052"/>
                  <a:gd name="connsiteY4-20" fmla="*/ 1020418 h 3074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02052" h="3074505">
                    <a:moveTo>
                      <a:pt x="2102052" y="1020418"/>
                    </a:moveTo>
                    <a:lnTo>
                      <a:pt x="485287" y="0"/>
                    </a:lnTo>
                    <a:cubicBezTo>
                      <a:pt x="-308408" y="1344875"/>
                      <a:pt x="10417" y="2438290"/>
                      <a:pt x="458782" y="3074505"/>
                    </a:cubicBezTo>
                    <a:lnTo>
                      <a:pt x="2075547" y="2107096"/>
                    </a:lnTo>
                    <a:lnTo>
                      <a:pt x="2102052" y="1020418"/>
                    </a:lnTo>
                    <a:close/>
                  </a:path>
                </a:pathLst>
              </a:custGeom>
              <a:solidFill>
                <a:srgbClr val="69AA43"/>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5" name="Oval 54"/>
              <p:cNvSpPr/>
              <p:nvPr/>
            </p:nvSpPr>
            <p:spPr>
              <a:xfrm>
                <a:off x="3734064" y="1704623"/>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01</a:t>
                </a:r>
              </a:p>
            </p:txBody>
          </p:sp>
          <p:sp>
            <p:nvSpPr>
              <p:cNvPr id="56" name="Oval 55"/>
              <p:cNvSpPr/>
              <p:nvPr/>
            </p:nvSpPr>
            <p:spPr>
              <a:xfrm>
                <a:off x="3317780" y="3153478"/>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02</a:t>
                </a:r>
              </a:p>
            </p:txBody>
          </p:sp>
          <p:sp>
            <p:nvSpPr>
              <p:cNvPr id="57" name="Oval 56"/>
              <p:cNvSpPr/>
              <p:nvPr/>
            </p:nvSpPr>
            <p:spPr>
              <a:xfrm>
                <a:off x="3710253" y="4602333"/>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03</a:t>
                </a:r>
              </a:p>
            </p:txBody>
          </p:sp>
          <p:sp>
            <p:nvSpPr>
              <p:cNvPr id="58" name="Oval 57"/>
              <p:cNvSpPr/>
              <p:nvPr/>
            </p:nvSpPr>
            <p:spPr>
              <a:xfrm>
                <a:off x="7867131" y="4602333"/>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03</a:t>
                </a:r>
              </a:p>
            </p:txBody>
          </p:sp>
          <p:sp>
            <p:nvSpPr>
              <p:cNvPr id="59" name="Oval 58"/>
              <p:cNvSpPr/>
              <p:nvPr/>
            </p:nvSpPr>
            <p:spPr>
              <a:xfrm>
                <a:off x="8253342" y="3138397"/>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02</a:t>
                </a:r>
              </a:p>
            </p:txBody>
          </p:sp>
          <p:sp>
            <p:nvSpPr>
              <p:cNvPr id="60" name="Oval 59"/>
              <p:cNvSpPr/>
              <p:nvPr/>
            </p:nvSpPr>
            <p:spPr>
              <a:xfrm>
                <a:off x="7860870" y="1707797"/>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01</a:t>
                </a:r>
              </a:p>
            </p:txBody>
          </p:sp>
          <p:sp>
            <p:nvSpPr>
              <p:cNvPr id="61" name="Oval 60"/>
              <p:cNvSpPr/>
              <p:nvPr/>
            </p:nvSpPr>
            <p:spPr>
              <a:xfrm>
                <a:off x="5134666" y="2557670"/>
                <a:ext cx="2075068" cy="2075068"/>
              </a:xfrm>
              <a:prstGeom prst="ellipse">
                <a:avLst/>
              </a:prstGeom>
              <a:solidFill>
                <a:sysClr val="window" lastClr="FFFFFF">
                  <a:alpha val="34000"/>
                </a:sysClr>
              </a:solidFill>
              <a:ln w="12700" cap="flat" cmpd="sng" algn="ctr">
                <a:noFill/>
                <a:prstDash val="solid"/>
                <a:miter lim="800000"/>
              </a:ln>
              <a:effectLst>
                <a:outerShdw blurRad="25400" sx="97000" sy="97000" algn="ctr"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2" name="Oval 61"/>
              <p:cNvSpPr/>
              <p:nvPr/>
            </p:nvSpPr>
            <p:spPr>
              <a:xfrm>
                <a:off x="5486520" y="2906731"/>
                <a:ext cx="1406221" cy="1406220"/>
              </a:xfrm>
              <a:prstGeom prst="ellipse">
                <a:avLst/>
              </a:prstGeom>
              <a:solidFill>
                <a:sysClr val="window" lastClr="FFFFFF"/>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3" name="Oval 62"/>
              <p:cNvSpPr/>
              <p:nvPr/>
            </p:nvSpPr>
            <p:spPr>
              <a:xfrm>
                <a:off x="4419268" y="1782138"/>
                <a:ext cx="3540723" cy="3540722"/>
              </a:xfrm>
              <a:prstGeom prst="ellipse">
                <a:avLst/>
              </a:prstGeom>
              <a:noFill/>
              <a:ln w="12700" cap="flat" cmpd="sng" algn="ctr">
                <a:solidFill>
                  <a:sysClr val="window" lastClr="FFFFFF"/>
                </a:solidFill>
                <a:prstDash val="solid"/>
                <a:miter lim="800000"/>
              </a:ln>
              <a:effectLst>
                <a:outerShdw blurRad="38100" sx="102000" sy="102000" algn="ctr"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48" name="TextBox 47"/>
            <p:cNvSpPr txBox="1"/>
            <p:nvPr/>
          </p:nvSpPr>
          <p:spPr>
            <a:xfrm>
              <a:off x="8910337" y="4851276"/>
              <a:ext cx="1983087" cy="49106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IN" alt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Upsampling</a:t>
              </a:r>
            </a:p>
          </p:txBody>
        </p:sp>
        <p:sp>
          <p:nvSpPr>
            <p:cNvPr id="49" name="TextBox 48"/>
            <p:cNvSpPr txBox="1"/>
            <p:nvPr/>
          </p:nvSpPr>
          <p:spPr>
            <a:xfrm>
              <a:off x="848334" y="1799892"/>
              <a:ext cx="2735712" cy="492443"/>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Incorrect Data Types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 name="TextBox 49"/>
            <p:cNvSpPr txBox="1"/>
            <p:nvPr/>
          </p:nvSpPr>
          <p:spPr>
            <a:xfrm>
              <a:off x="1127810" y="4851683"/>
              <a:ext cx="2189890" cy="491067"/>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defRPr/>
              </a:pPr>
              <a:r>
                <a:rPr kumimoji="0" lang="en-IN" alt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Imbalanced</a:t>
              </a:r>
            </a:p>
          </p:txBody>
        </p:sp>
        <p:sp>
          <p:nvSpPr>
            <p:cNvPr id="51" name="TextBox 50"/>
            <p:cNvSpPr txBox="1"/>
            <p:nvPr/>
          </p:nvSpPr>
          <p:spPr>
            <a:xfrm>
              <a:off x="877822" y="3367834"/>
              <a:ext cx="2186659" cy="492443"/>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Null Values</a:t>
              </a:r>
            </a:p>
          </p:txBody>
        </p:sp>
        <p:pic>
          <p:nvPicPr>
            <p:cNvPr id="52" name="Picture 2" descr="Challenges - Free business and financ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599" y="3255387"/>
              <a:ext cx="679634" cy="679634"/>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TextBox 63"/>
          <p:cNvSpPr txBox="1"/>
          <p:nvPr/>
        </p:nvSpPr>
        <p:spPr>
          <a:xfrm>
            <a:off x="76199" y="2667000"/>
            <a:ext cx="428828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Challenges faced:</a:t>
            </a:r>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768" y="74981"/>
            <a:ext cx="2819400" cy="603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DD630-4EAD-4B95-A43B-6E07E7066C76}"/>
              </a:ext>
            </a:extLst>
          </p:cNvPr>
          <p:cNvSpPr>
            <a:spLocks noGrp="1"/>
          </p:cNvSpPr>
          <p:nvPr>
            <p:ph type="title"/>
          </p:nvPr>
        </p:nvSpPr>
        <p:spPr>
          <a:xfrm>
            <a:off x="628650" y="557188"/>
            <a:ext cx="7886700" cy="1133499"/>
          </a:xfrm>
        </p:spPr>
        <p:txBody>
          <a:bodyPr>
            <a:normAutofit/>
          </a:bodyPr>
          <a:lstStyle/>
          <a:p>
            <a:pPr algn="ctr"/>
            <a:r>
              <a:rPr lang="en-US" sz="4500" dirty="0"/>
              <a:t>All about data</a:t>
            </a:r>
            <a:endParaRPr lang="en-IN" sz="4500" dirty="0"/>
          </a:p>
        </p:txBody>
      </p:sp>
      <p:graphicFrame>
        <p:nvGraphicFramePr>
          <p:cNvPr id="5" name="Content Placeholder 2">
            <a:extLst>
              <a:ext uri="{FF2B5EF4-FFF2-40B4-BE49-F238E27FC236}">
                <a16:creationId xmlns:a16="http://schemas.microsoft.com/office/drawing/2014/main" id="{BC7D7CAE-0EB1-4BF8-A1CB-1B61B618AB2E}"/>
              </a:ext>
            </a:extLst>
          </p:cNvPr>
          <p:cNvGraphicFramePr>
            <a:graphicFrameLocks noGrp="1"/>
          </p:cNvGraphicFramePr>
          <p:nvPr>
            <p:ph idx="1"/>
            <p:extLst>
              <p:ext uri="{D42A27DB-BD31-4B8C-83A1-F6EECF244321}">
                <p14:modId xmlns:p14="http://schemas.microsoft.com/office/powerpoint/2010/main" val="229586819"/>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17D5CA9B-784C-4215-8F95-C907E34EE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348833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B302-6548-462E-A7B3-6F1EEEC2FF48}"/>
              </a:ext>
            </a:extLst>
          </p:cNvPr>
          <p:cNvSpPr>
            <a:spLocks noGrp="1"/>
          </p:cNvSpPr>
          <p:nvPr>
            <p:ph type="title"/>
          </p:nvPr>
        </p:nvSpPr>
        <p:spPr/>
        <p:txBody>
          <a:bodyPr/>
          <a:lstStyle/>
          <a:p>
            <a:r>
              <a:rPr lang="en-US" dirty="0"/>
              <a:t>Visualize target feature</a:t>
            </a:r>
            <a:endParaRPr lang="en-IN" dirty="0"/>
          </a:p>
        </p:txBody>
      </p:sp>
      <p:pic>
        <p:nvPicPr>
          <p:cNvPr id="5" name="Content Placeholder 4">
            <a:extLst>
              <a:ext uri="{FF2B5EF4-FFF2-40B4-BE49-F238E27FC236}">
                <a16:creationId xmlns:a16="http://schemas.microsoft.com/office/drawing/2014/main" id="{27D2D12E-BD50-403E-9326-B1C9ED62DAAA}"/>
              </a:ext>
            </a:extLst>
          </p:cNvPr>
          <p:cNvPicPr>
            <a:picLocks noGrp="1" noChangeAspect="1"/>
          </p:cNvPicPr>
          <p:nvPr>
            <p:ph idx="1"/>
          </p:nvPr>
        </p:nvPicPr>
        <p:blipFill>
          <a:blip r:embed="rId2"/>
          <a:stretch>
            <a:fillRect/>
          </a:stretch>
        </p:blipFill>
        <p:spPr>
          <a:xfrm>
            <a:off x="2971800" y="1612164"/>
            <a:ext cx="2819400" cy="2299511"/>
          </a:xfrm>
        </p:spPr>
      </p:pic>
      <p:sp>
        <p:nvSpPr>
          <p:cNvPr id="6" name="TextBox 5">
            <a:extLst>
              <a:ext uri="{FF2B5EF4-FFF2-40B4-BE49-F238E27FC236}">
                <a16:creationId xmlns:a16="http://schemas.microsoft.com/office/drawing/2014/main" id="{655F16CB-D83D-4958-A8D1-5F32105736D5}"/>
              </a:ext>
            </a:extLst>
          </p:cNvPr>
          <p:cNvSpPr txBox="1"/>
          <p:nvPr/>
        </p:nvSpPr>
        <p:spPr>
          <a:xfrm>
            <a:off x="3924300" y="1374988"/>
            <a:ext cx="1295400" cy="369332"/>
          </a:xfrm>
          <a:prstGeom prst="rect">
            <a:avLst/>
          </a:prstGeom>
          <a:noFill/>
        </p:spPr>
        <p:txBody>
          <a:bodyPr wrap="square" rtlCol="0">
            <a:spAutoFit/>
          </a:bodyPr>
          <a:lstStyle/>
          <a:p>
            <a:r>
              <a:rPr lang="en-US" dirty="0"/>
              <a:t>Churn</a:t>
            </a:r>
            <a:endParaRPr lang="en-IN" dirty="0"/>
          </a:p>
        </p:txBody>
      </p:sp>
      <p:sp>
        <p:nvSpPr>
          <p:cNvPr id="7" name="Scroll: Vertical 6">
            <a:extLst>
              <a:ext uri="{FF2B5EF4-FFF2-40B4-BE49-F238E27FC236}">
                <a16:creationId xmlns:a16="http://schemas.microsoft.com/office/drawing/2014/main" id="{578594A4-EFDA-482C-9872-6E8FB1E63852}"/>
              </a:ext>
            </a:extLst>
          </p:cNvPr>
          <p:cNvSpPr/>
          <p:nvPr/>
        </p:nvSpPr>
        <p:spPr>
          <a:xfrm>
            <a:off x="457200" y="4096341"/>
            <a:ext cx="25908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Interpretation</a:t>
            </a:r>
            <a:r>
              <a:rPr lang="en-US" dirty="0">
                <a:solidFill>
                  <a:schemeClr val="tx1"/>
                </a:solidFill>
              </a:rPr>
              <a:t>:</a:t>
            </a:r>
          </a:p>
          <a:p>
            <a:pPr algn="ctr"/>
            <a:r>
              <a:rPr lang="en-US" dirty="0">
                <a:solidFill>
                  <a:schemeClr val="tx1"/>
                </a:solidFill>
              </a:rPr>
              <a:t>Target variable is not balanced </a:t>
            </a:r>
            <a:endParaRPr lang="en-IN" dirty="0">
              <a:solidFill>
                <a:schemeClr val="tx1"/>
              </a:solidFill>
            </a:endParaRPr>
          </a:p>
        </p:txBody>
      </p:sp>
      <p:sp>
        <p:nvSpPr>
          <p:cNvPr id="8" name="Scroll: Vertical 7">
            <a:extLst>
              <a:ext uri="{FF2B5EF4-FFF2-40B4-BE49-F238E27FC236}">
                <a16:creationId xmlns:a16="http://schemas.microsoft.com/office/drawing/2014/main" id="{065FFDB1-B6E4-4599-A96E-8C1CA4BC6E55}"/>
              </a:ext>
            </a:extLst>
          </p:cNvPr>
          <p:cNvSpPr/>
          <p:nvPr/>
        </p:nvSpPr>
        <p:spPr>
          <a:xfrm>
            <a:off x="3004794" y="4096341"/>
            <a:ext cx="25908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Risks</a:t>
            </a:r>
            <a:r>
              <a:rPr lang="en-US" dirty="0">
                <a:solidFill>
                  <a:schemeClr val="tx1"/>
                </a:solidFill>
              </a:rPr>
              <a:t>:</a:t>
            </a:r>
          </a:p>
          <a:p>
            <a:pPr marL="285750" indent="-285750" algn="ctr">
              <a:buFont typeface="Arial" panose="020B0604020202020204" pitchFamily="34" charset="0"/>
              <a:buChar char="•"/>
            </a:pPr>
            <a:r>
              <a:rPr lang="en-US" dirty="0">
                <a:solidFill>
                  <a:schemeClr val="tx1"/>
                </a:solidFill>
              </a:rPr>
              <a:t>Lead to biased results</a:t>
            </a:r>
          </a:p>
          <a:p>
            <a:pPr marL="285750" indent="-285750" algn="ctr">
              <a:buFont typeface="Arial" panose="020B0604020202020204" pitchFamily="34" charset="0"/>
              <a:buChar char="•"/>
            </a:pPr>
            <a:r>
              <a:rPr lang="en-US" dirty="0">
                <a:solidFill>
                  <a:schemeClr val="tx1"/>
                </a:solidFill>
              </a:rPr>
              <a:t>Accuracy paradox</a:t>
            </a:r>
            <a:endParaRPr lang="en-IN" dirty="0">
              <a:solidFill>
                <a:schemeClr val="tx1"/>
              </a:solidFill>
            </a:endParaRPr>
          </a:p>
        </p:txBody>
      </p:sp>
      <p:sp>
        <p:nvSpPr>
          <p:cNvPr id="9" name="Scroll: Vertical 8">
            <a:extLst>
              <a:ext uri="{FF2B5EF4-FFF2-40B4-BE49-F238E27FC236}">
                <a16:creationId xmlns:a16="http://schemas.microsoft.com/office/drawing/2014/main" id="{DA404BC0-A901-42B6-A1C6-E01EA98BB6CF}"/>
              </a:ext>
            </a:extLst>
          </p:cNvPr>
          <p:cNvSpPr/>
          <p:nvPr/>
        </p:nvSpPr>
        <p:spPr>
          <a:xfrm>
            <a:off x="5575955" y="4102836"/>
            <a:ext cx="25908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Resolution</a:t>
            </a:r>
            <a:r>
              <a:rPr lang="en-US" dirty="0">
                <a:solidFill>
                  <a:schemeClr val="tx1"/>
                </a:solidFill>
              </a:rPr>
              <a:t>:</a:t>
            </a:r>
          </a:p>
          <a:p>
            <a:pPr algn="ctr"/>
            <a:r>
              <a:rPr lang="en-US" dirty="0">
                <a:solidFill>
                  <a:schemeClr val="tx1"/>
                </a:solidFill>
              </a:rPr>
              <a:t>Re-sampling the data</a:t>
            </a:r>
          </a:p>
        </p:txBody>
      </p:sp>
      <p:pic>
        <p:nvPicPr>
          <p:cNvPr id="10" name="Picture 9">
            <a:extLst>
              <a:ext uri="{FF2B5EF4-FFF2-40B4-BE49-F238E27FC236}">
                <a16:creationId xmlns:a16="http://schemas.microsoft.com/office/drawing/2014/main" id="{8909F301-8882-4BC4-9640-5DF9B25E4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279786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9838-F788-4017-B1B1-A8BA6E519532}"/>
              </a:ext>
            </a:extLst>
          </p:cNvPr>
          <p:cNvSpPr>
            <a:spLocks noGrp="1"/>
          </p:cNvSpPr>
          <p:nvPr>
            <p:ph type="title"/>
          </p:nvPr>
        </p:nvSpPr>
        <p:spPr/>
        <p:txBody>
          <a:bodyPr/>
          <a:lstStyle/>
          <a:p>
            <a:r>
              <a:rPr lang="en-US" dirty="0"/>
              <a:t>Outliers Detection</a:t>
            </a:r>
            <a:endParaRPr lang="en-IN" dirty="0"/>
          </a:p>
        </p:txBody>
      </p:sp>
      <p:pic>
        <p:nvPicPr>
          <p:cNvPr id="4" name="Picture 2">
            <a:extLst>
              <a:ext uri="{FF2B5EF4-FFF2-40B4-BE49-F238E27FC236}">
                <a16:creationId xmlns:a16="http://schemas.microsoft.com/office/drawing/2014/main" id="{FD704099-2C23-488B-A91F-F9DCEF9ED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2968475" cy="22094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D2DC374-3A85-4BBC-A4EF-5F549C0E5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661" y="1600200"/>
            <a:ext cx="2968476" cy="22094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C5088B5-1EE0-4A92-851C-943A4BD29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260" y="1600199"/>
            <a:ext cx="2968476" cy="2209491"/>
          </a:xfrm>
          <a:prstGeom prst="rect">
            <a:avLst/>
          </a:prstGeom>
          <a:noFill/>
          <a:extLst>
            <a:ext uri="{909E8E84-426E-40DD-AFC4-6F175D3DCCD1}">
              <a14:hiddenFill xmlns:a14="http://schemas.microsoft.com/office/drawing/2010/main">
                <a:solidFill>
                  <a:srgbClr val="FFFFFF"/>
                </a:solidFill>
              </a14:hiddenFill>
            </a:ext>
          </a:extLst>
        </p:spPr>
      </p:pic>
      <p:sp>
        <p:nvSpPr>
          <p:cNvPr id="16" name="Scroll: Vertical 15">
            <a:extLst>
              <a:ext uri="{FF2B5EF4-FFF2-40B4-BE49-F238E27FC236}">
                <a16:creationId xmlns:a16="http://schemas.microsoft.com/office/drawing/2014/main" id="{CDA4BAC6-EC76-41E7-B49F-0064CF1C6309}"/>
              </a:ext>
            </a:extLst>
          </p:cNvPr>
          <p:cNvSpPr/>
          <p:nvPr/>
        </p:nvSpPr>
        <p:spPr>
          <a:xfrm>
            <a:off x="530075" y="4114800"/>
            <a:ext cx="25908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Interpretation</a:t>
            </a:r>
            <a:r>
              <a:rPr lang="en-US" dirty="0">
                <a:solidFill>
                  <a:schemeClr val="tx1"/>
                </a:solidFill>
              </a:rPr>
              <a:t>:</a:t>
            </a:r>
          </a:p>
          <a:p>
            <a:pPr algn="ctr"/>
            <a:r>
              <a:rPr lang="en-US" dirty="0">
                <a:solidFill>
                  <a:schemeClr val="tx1"/>
                </a:solidFill>
              </a:rPr>
              <a:t>No outliers are present in data</a:t>
            </a:r>
          </a:p>
        </p:txBody>
      </p:sp>
      <p:sp>
        <p:nvSpPr>
          <p:cNvPr id="18" name="Scroll: Vertical 17">
            <a:extLst>
              <a:ext uri="{FF2B5EF4-FFF2-40B4-BE49-F238E27FC236}">
                <a16:creationId xmlns:a16="http://schemas.microsoft.com/office/drawing/2014/main" id="{83F2F171-BCB8-4111-8BBF-0309DE702B58}"/>
              </a:ext>
            </a:extLst>
          </p:cNvPr>
          <p:cNvSpPr/>
          <p:nvPr/>
        </p:nvSpPr>
        <p:spPr>
          <a:xfrm>
            <a:off x="5575955" y="4102836"/>
            <a:ext cx="25908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Further Action</a:t>
            </a:r>
            <a:r>
              <a:rPr lang="en-US" dirty="0">
                <a:solidFill>
                  <a:schemeClr val="tx1"/>
                </a:solidFill>
              </a:rPr>
              <a:t>:</a:t>
            </a:r>
          </a:p>
          <a:p>
            <a:pPr algn="ctr"/>
            <a:r>
              <a:rPr lang="en-US" dirty="0">
                <a:solidFill>
                  <a:schemeClr val="tx1"/>
                </a:solidFill>
              </a:rPr>
              <a:t>No action needs to be performed</a:t>
            </a:r>
          </a:p>
        </p:txBody>
      </p:sp>
      <p:pic>
        <p:nvPicPr>
          <p:cNvPr id="8" name="Picture 7">
            <a:extLst>
              <a:ext uri="{FF2B5EF4-FFF2-40B4-BE49-F238E27FC236}">
                <a16:creationId xmlns:a16="http://schemas.microsoft.com/office/drawing/2014/main" id="{F3D8131A-91F1-42B8-B60F-AD0892B6D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47715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91B0-A7AD-4A6C-99CB-479A68CC2B29}"/>
              </a:ext>
            </a:extLst>
          </p:cNvPr>
          <p:cNvSpPr>
            <a:spLocks noGrp="1"/>
          </p:cNvSpPr>
          <p:nvPr>
            <p:ph type="title"/>
          </p:nvPr>
        </p:nvSpPr>
        <p:spPr/>
        <p:txBody>
          <a:bodyPr/>
          <a:lstStyle/>
          <a:p>
            <a:r>
              <a:rPr lang="en-US" dirty="0"/>
              <a:t>Numerical vs Target Variable</a:t>
            </a:r>
            <a:endParaRPr lang="en-IN" dirty="0"/>
          </a:p>
        </p:txBody>
      </p:sp>
      <p:pic>
        <p:nvPicPr>
          <p:cNvPr id="5" name="Content Placeholder 4">
            <a:extLst>
              <a:ext uri="{FF2B5EF4-FFF2-40B4-BE49-F238E27FC236}">
                <a16:creationId xmlns:a16="http://schemas.microsoft.com/office/drawing/2014/main" id="{E5ED0B26-7E79-40DA-A0FB-458DBC439BB8}"/>
              </a:ext>
            </a:extLst>
          </p:cNvPr>
          <p:cNvPicPr>
            <a:picLocks noGrp="1" noChangeAspect="1"/>
          </p:cNvPicPr>
          <p:nvPr>
            <p:ph idx="1"/>
          </p:nvPr>
        </p:nvPicPr>
        <p:blipFill>
          <a:blip r:embed="rId3"/>
          <a:stretch>
            <a:fillRect/>
          </a:stretch>
        </p:blipFill>
        <p:spPr>
          <a:xfrm>
            <a:off x="3101431" y="1331164"/>
            <a:ext cx="2804243" cy="1874089"/>
          </a:xfrm>
        </p:spPr>
      </p:pic>
      <p:pic>
        <p:nvPicPr>
          <p:cNvPr id="7" name="Picture 6">
            <a:extLst>
              <a:ext uri="{FF2B5EF4-FFF2-40B4-BE49-F238E27FC236}">
                <a16:creationId xmlns:a16="http://schemas.microsoft.com/office/drawing/2014/main" id="{34A7E539-9FC9-49CF-A11D-1B8C53FCA1D3}"/>
              </a:ext>
            </a:extLst>
          </p:cNvPr>
          <p:cNvPicPr>
            <a:picLocks noChangeAspect="1"/>
          </p:cNvPicPr>
          <p:nvPr/>
        </p:nvPicPr>
        <p:blipFill>
          <a:blip r:embed="rId4"/>
          <a:stretch>
            <a:fillRect/>
          </a:stretch>
        </p:blipFill>
        <p:spPr>
          <a:xfrm>
            <a:off x="5970144" y="1257483"/>
            <a:ext cx="2986186" cy="1874089"/>
          </a:xfrm>
          <a:prstGeom prst="rect">
            <a:avLst/>
          </a:prstGeom>
        </p:spPr>
      </p:pic>
      <p:pic>
        <p:nvPicPr>
          <p:cNvPr id="9" name="Picture 8">
            <a:extLst>
              <a:ext uri="{FF2B5EF4-FFF2-40B4-BE49-F238E27FC236}">
                <a16:creationId xmlns:a16="http://schemas.microsoft.com/office/drawing/2014/main" id="{744EA2FD-53AE-4541-951D-BE24A2AD274B}"/>
              </a:ext>
            </a:extLst>
          </p:cNvPr>
          <p:cNvPicPr>
            <a:picLocks noChangeAspect="1"/>
          </p:cNvPicPr>
          <p:nvPr/>
        </p:nvPicPr>
        <p:blipFill>
          <a:blip r:embed="rId5"/>
          <a:stretch>
            <a:fillRect/>
          </a:stretch>
        </p:blipFill>
        <p:spPr>
          <a:xfrm>
            <a:off x="208747" y="1219200"/>
            <a:ext cx="2910518" cy="1874089"/>
          </a:xfrm>
          <a:prstGeom prst="rect">
            <a:avLst/>
          </a:prstGeom>
        </p:spPr>
      </p:pic>
      <p:sp>
        <p:nvSpPr>
          <p:cNvPr id="10" name="Scroll: Vertical 9">
            <a:extLst>
              <a:ext uri="{FF2B5EF4-FFF2-40B4-BE49-F238E27FC236}">
                <a16:creationId xmlns:a16="http://schemas.microsoft.com/office/drawing/2014/main" id="{FB6B000D-919C-476E-B197-D7F8085ED5D0}"/>
              </a:ext>
            </a:extLst>
          </p:cNvPr>
          <p:cNvSpPr/>
          <p:nvPr/>
        </p:nvSpPr>
        <p:spPr>
          <a:xfrm>
            <a:off x="457200" y="4096341"/>
            <a:ext cx="8458200" cy="2286000"/>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Interpretation</a:t>
            </a:r>
            <a:r>
              <a:rPr lang="en-US" dirty="0">
                <a:solidFill>
                  <a:schemeClr val="tx1"/>
                </a:solidFill>
              </a:rPr>
              <a:t>:</a:t>
            </a:r>
          </a:p>
          <a:p>
            <a:pPr marL="285750" indent="-285750">
              <a:buFont typeface="Wingdings" panose="05000000000000000000" pitchFamily="2" charset="2"/>
              <a:buChar char="Ø"/>
            </a:pPr>
            <a:r>
              <a:rPr lang="en-US" dirty="0">
                <a:solidFill>
                  <a:schemeClr val="tx1"/>
                </a:solidFill>
              </a:rPr>
              <a:t>High rate of churn is seen when Total charges are between 500-1000</a:t>
            </a:r>
          </a:p>
          <a:p>
            <a:pPr marL="285750" indent="-285750">
              <a:buFont typeface="Wingdings" panose="05000000000000000000" pitchFamily="2" charset="2"/>
              <a:buChar char="Ø"/>
            </a:pPr>
            <a:r>
              <a:rPr lang="en-US" dirty="0">
                <a:solidFill>
                  <a:schemeClr val="tx1"/>
                </a:solidFill>
              </a:rPr>
              <a:t>Rate of churn is increasing with increase in Monthly charges</a:t>
            </a:r>
          </a:p>
          <a:p>
            <a:pPr marL="285750" indent="-285750">
              <a:buFont typeface="Wingdings" panose="05000000000000000000" pitchFamily="2" charset="2"/>
              <a:buChar char="Ø"/>
            </a:pPr>
            <a:r>
              <a:rPr lang="en-US" dirty="0">
                <a:solidFill>
                  <a:schemeClr val="tx1"/>
                </a:solidFill>
              </a:rPr>
              <a:t>More customers are getting churned at initial stages of subscription</a:t>
            </a:r>
          </a:p>
        </p:txBody>
      </p:sp>
      <p:pic>
        <p:nvPicPr>
          <p:cNvPr id="8" name="Picture 7">
            <a:extLst>
              <a:ext uri="{FF2B5EF4-FFF2-40B4-BE49-F238E27FC236}">
                <a16:creationId xmlns:a16="http://schemas.microsoft.com/office/drawing/2014/main" id="{E95C1F42-F26F-4E34-8792-5B0A3B3E11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0176" y="0"/>
            <a:ext cx="2816352" cy="603504"/>
          </a:xfrm>
          <a:prstGeom prst="rect">
            <a:avLst/>
          </a:prstGeom>
        </p:spPr>
      </p:pic>
    </p:spTree>
    <p:extLst>
      <p:ext uri="{BB962C8B-B14F-4D97-AF65-F5344CB8AC3E}">
        <p14:creationId xmlns:p14="http://schemas.microsoft.com/office/powerpoint/2010/main" val="404112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768" y="74981"/>
            <a:ext cx="2819400" cy="603799"/>
          </a:xfrm>
          <a:prstGeom prst="rect">
            <a:avLst/>
          </a:prstGeom>
        </p:spPr>
      </p:pic>
      <p:sp>
        <p:nvSpPr>
          <p:cNvPr id="2" name="Title 1"/>
          <p:cNvSpPr>
            <a:spLocks noGrp="1"/>
          </p:cNvSpPr>
          <p:nvPr>
            <p:ph type="title"/>
          </p:nvPr>
        </p:nvSpPr>
        <p:spPr>
          <a:xfrm>
            <a:off x="457200" y="274638"/>
            <a:ext cx="8229600" cy="868362"/>
          </a:xfrm>
        </p:spPr>
        <p:txBody>
          <a:bodyPr>
            <a:noAutofit/>
          </a:bodyPr>
          <a:lstStyle/>
          <a:p>
            <a:pPr algn="l"/>
            <a:r>
              <a:rPr lang="en-US" sz="3600" dirty="0">
                <a:latin typeface="Times New Roman" panose="02020603050405020304" pitchFamily="18" charset="0"/>
                <a:cs typeface="Times New Roman" panose="02020603050405020304" pitchFamily="18" charset="0"/>
              </a:rPr>
              <a:t>Target vs Categorical features</a:t>
            </a:r>
            <a:br>
              <a:rPr lang="en-US" sz="3600" b="1" i="0" dirty="0">
                <a:solidFill>
                  <a:srgbClr val="000000"/>
                </a:solidFill>
                <a:effectLst/>
                <a:latin typeface="Helvetica Neue"/>
              </a:rPr>
            </a:br>
            <a:endParaRPr lang="en-US" sz="36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229600"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3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6021"/>
            <a:ext cx="9144000" cy="5268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1" y="0"/>
            <a:ext cx="5486400" cy="1323439"/>
          </a:xfrm>
          <a:prstGeom prst="rect">
            <a:avLst/>
          </a:prstGeom>
          <a:noFill/>
        </p:spPr>
        <p:txBody>
          <a:bodyPr wrap="square" rtlCol="0">
            <a:spAutoFit/>
          </a:bodyPr>
          <a:lstStyle/>
          <a:p>
            <a:r>
              <a:rPr lang="en-US" sz="4000" dirty="0">
                <a:latin typeface="Times New Roman" panose="02020603050405020304" pitchFamily="18" charset="0"/>
                <a:ea typeface="+mj-ea"/>
                <a:cs typeface="Times New Roman" panose="02020603050405020304" pitchFamily="18" charset="0"/>
              </a:rPr>
              <a:t>Impact of Features on Churn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768" y="74981"/>
            <a:ext cx="2819400" cy="603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1314</Words>
  <Application>Microsoft Office PowerPoint</Application>
  <PresentationFormat>On-screen Show (4:3)</PresentationFormat>
  <Paragraphs>201</Paragraphs>
  <Slides>29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Helvetica Neue</vt:lpstr>
      <vt:lpstr>Times New Roman</vt:lpstr>
      <vt:lpstr>Wingdings</vt:lpstr>
      <vt:lpstr>Office Theme</vt:lpstr>
      <vt:lpstr>1_Office Theme</vt:lpstr>
      <vt:lpstr>Telecom Customer Churn Prediction</vt:lpstr>
      <vt:lpstr>Problem Definition:</vt:lpstr>
      <vt:lpstr>Dataset Description:</vt:lpstr>
      <vt:lpstr>All about data</vt:lpstr>
      <vt:lpstr>Visualize target feature</vt:lpstr>
      <vt:lpstr>Outliers Detection</vt:lpstr>
      <vt:lpstr>Numerical vs Target Variable</vt:lpstr>
      <vt:lpstr>Target vs Categorical features </vt:lpstr>
      <vt:lpstr>PowerPoint Presentation</vt:lpstr>
      <vt:lpstr>Base Model Performance</vt:lpstr>
      <vt:lpstr>Performance Metrics  different models</vt:lpstr>
      <vt:lpstr>Performance Improvement Techniques</vt:lpstr>
      <vt:lpstr>Up – sampling</vt:lpstr>
      <vt:lpstr>Best Features</vt:lpstr>
      <vt:lpstr>Youden’s Index calculation</vt:lpstr>
      <vt:lpstr>Comparing models after applying ensemble techniques</vt:lpstr>
      <vt:lpstr>Stacking </vt:lpstr>
      <vt:lpstr>Model comparison – AUC</vt:lpstr>
      <vt:lpstr>Model comparison – Accuracy</vt:lpstr>
      <vt:lpstr>Performance Metrics for Final Model</vt:lpstr>
      <vt:lpstr>Odds for each feature</vt:lpstr>
      <vt:lpstr>Range Estimate for final Model</vt:lpstr>
      <vt:lpstr>Business insights for Services Opted</vt:lpstr>
      <vt:lpstr>Business insights for Services Opted</vt:lpstr>
      <vt:lpstr>Business Insights </vt:lpstr>
      <vt:lpstr>Business Insights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Assessment of Home Credit Group</dc:title>
  <dc:creator>rebel sandy</dc:creator>
  <cp:lastModifiedBy>shekhar.pratap123@outlook.com</cp:lastModifiedBy>
  <cp:revision>120</cp:revision>
  <dcterms:created xsi:type="dcterms:W3CDTF">2006-08-16T00:00:00Z</dcterms:created>
  <dcterms:modified xsi:type="dcterms:W3CDTF">2022-08-24T06:12:45Z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