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2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2920" autoAdjust="0"/>
  </p:normalViewPr>
  <p:slideViewPr>
    <p:cSldViewPr>
      <p:cViewPr varScale="1">
        <p:scale>
          <a:sx n="53" d="100"/>
          <a:sy n="53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Most Watched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300606955380579E-2"/>
          <c:y val="7.3492249015748037E-2"/>
          <c:w val="0.93861605971128614"/>
          <c:h val="0.88634092027559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Animal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3-4246-8CAB-D8B75A228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05869728"/>
        <c:axId val="1305860608"/>
      </c:barChart>
      <c:catAx>
        <c:axId val="130586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860608"/>
        <c:crosses val="autoZero"/>
        <c:auto val="1"/>
        <c:lblAlgn val="ctr"/>
        <c:lblOffset val="100"/>
        <c:noMultiLvlLbl val="0"/>
      </c:catAx>
      <c:valAx>
        <c:axId val="130586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86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Least</a:t>
            </a:r>
            <a:r>
              <a:rPr lang="en-US" baseline="0" dirty="0"/>
              <a:t> Watched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300606955380579E-2"/>
          <c:y val="7.3492249015748037E-2"/>
          <c:w val="0.93861605971128614"/>
          <c:h val="0.88634092027559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Studying</c:v>
                </c:pt>
                <c:pt idx="1">
                  <c:v>Dogs</c:v>
                </c:pt>
                <c:pt idx="2">
                  <c:v>Tennis</c:v>
                </c:pt>
                <c:pt idx="3">
                  <c:v>Veganism</c:v>
                </c:pt>
                <c:pt idx="4">
                  <c:v>Public Speaking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54269</c:v>
                </c:pt>
                <c:pt idx="1">
                  <c:v>52511</c:v>
                </c:pt>
                <c:pt idx="2">
                  <c:v>50339</c:v>
                </c:pt>
                <c:pt idx="3">
                  <c:v>49619</c:v>
                </c:pt>
                <c:pt idx="4">
                  <c:v>49264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8E-4A86-AA5A-7320170F5C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05869728"/>
        <c:axId val="1305860608"/>
      </c:barChart>
      <c:catAx>
        <c:axId val="130586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860608"/>
        <c:crosses val="autoZero"/>
        <c:auto val="1"/>
        <c:lblAlgn val="ctr"/>
        <c:lblOffset val="100"/>
        <c:noMultiLvlLbl val="0"/>
      </c:catAx>
      <c:valAx>
        <c:axId val="130586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86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714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761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Report of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18557-3C2C-87F2-A699-E55DE638926B}"/>
              </a:ext>
            </a:extLst>
          </p:cNvPr>
          <p:cNvSpPr txBox="1"/>
          <p:nvPr/>
        </p:nvSpPr>
        <p:spPr>
          <a:xfrm>
            <a:off x="1784468" y="3716254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Graphik Regular" panose="020B0503030202060203"/>
              </a:rPr>
              <a:t>16 Different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69827-EB9B-B2D9-5082-740EE5E5DF7C}"/>
              </a:ext>
            </a:extLst>
          </p:cNvPr>
          <p:cNvSpPr txBox="1"/>
          <p:nvPr/>
        </p:nvSpPr>
        <p:spPr>
          <a:xfrm>
            <a:off x="12327651" y="2861777"/>
            <a:ext cx="3657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Graphik Regular" panose="020B0503030202060203"/>
              </a:rPr>
              <a:t>Public Speaking is the least watching category with 49264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5BCCBD-36B7-EE56-9A23-283BE3B3C309}"/>
              </a:ext>
            </a:extLst>
          </p:cNvPr>
          <p:cNvSpPr txBox="1"/>
          <p:nvPr/>
        </p:nvSpPr>
        <p:spPr>
          <a:xfrm>
            <a:off x="6964607" y="3223812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Graphik Regular" panose="020B0503030202060203"/>
              </a:rPr>
              <a:t>Animals is the most watched category with 74965 Score</a:t>
            </a:r>
          </a:p>
        </p:txBody>
      </p:sp>
    </p:spTree>
    <p:extLst>
      <p:ext uri="{BB962C8B-B14F-4D97-AF65-F5344CB8AC3E}">
        <p14:creationId xmlns:p14="http://schemas.microsoft.com/office/powerpoint/2010/main" val="152264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121B78-1E5F-7788-E5F6-38944F199C51}"/>
              </a:ext>
            </a:extLst>
          </p:cNvPr>
          <p:cNvSpPr txBox="1"/>
          <p:nvPr/>
        </p:nvSpPr>
        <p:spPr>
          <a:xfrm>
            <a:off x="11143966" y="2135141"/>
            <a:ext cx="6553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raphik Regular" panose="020B0503030202060203"/>
              </a:rPr>
              <a:t>Social Buzz, a fast-growing social media platform with over 500 million monthly users, is seeking external expertise to address key challenges:</a:t>
            </a:r>
          </a:p>
          <a:p>
            <a:endParaRPr lang="en-US" sz="2400" dirty="0">
              <a:latin typeface="Graphik Regular" panose="020B0503030202060203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latin typeface="Graphik Regular" panose="020B0503030202060203"/>
              </a:rPr>
              <a:t>Data Management </a:t>
            </a:r>
            <a:r>
              <a:rPr lang="en-US" sz="2400" dirty="0">
                <a:latin typeface="Graphik Regular" panose="020B0503030202060203"/>
              </a:rPr>
              <a:t>: They need best practices for managing large-scale, unstructured data.</a:t>
            </a:r>
          </a:p>
          <a:p>
            <a:pPr marL="457200" indent="-457200">
              <a:buAutoNum type="arabicPeriod"/>
            </a:pPr>
            <a:endParaRPr lang="en-US" sz="2400" dirty="0">
              <a:latin typeface="Graphik Regular" panose="020B0503030202060203"/>
            </a:endParaRPr>
          </a:p>
          <a:p>
            <a:r>
              <a:rPr lang="en-US" sz="2400" dirty="0">
                <a:latin typeface="Graphik Regular" panose="020B0503030202060203"/>
              </a:rPr>
              <a:t>2. </a:t>
            </a:r>
            <a:r>
              <a:rPr lang="en-US" sz="2400" b="1" dirty="0">
                <a:latin typeface="Graphik Regular" panose="020B0503030202060203"/>
              </a:rPr>
              <a:t>IPO Preparation</a:t>
            </a:r>
            <a:r>
              <a:rPr lang="en-US" sz="2400" dirty="0">
                <a:latin typeface="Graphik Regular" panose="020B0503030202060203"/>
              </a:rPr>
              <a:t>: Guidance is required to ensure a smooth IPO by the end of next year.</a:t>
            </a:r>
          </a:p>
          <a:p>
            <a:endParaRPr lang="en-US" sz="2400" dirty="0">
              <a:latin typeface="Graphik Regular" panose="020B0503030202060203"/>
            </a:endParaRPr>
          </a:p>
          <a:p>
            <a:r>
              <a:rPr lang="en-US" sz="2400" dirty="0">
                <a:latin typeface="Graphik Regular" panose="020B0503030202060203"/>
              </a:rPr>
              <a:t>3. </a:t>
            </a:r>
            <a:r>
              <a:rPr lang="en-US" sz="2400" b="1" dirty="0">
                <a:latin typeface="Graphik Regular" panose="020B0503030202060203"/>
              </a:rPr>
              <a:t>Content Strategy</a:t>
            </a:r>
            <a:r>
              <a:rPr lang="en-US" sz="2400" dirty="0">
                <a:latin typeface="Graphik Regular" panose="020B0503030202060203"/>
              </a:rPr>
              <a:t>: Analysis of top-performing categories (Animals, Science, Healthy Eating, Technology, Food) shows they are doing well and can continue thriving, while least-performing categories (Public Speaking, Veganism, Tennis, Dogs, Studying) need targeted strategies to improve engagement.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F2D09E-46B8-2B95-42EE-808BDDA3F947}"/>
              </a:ext>
            </a:extLst>
          </p:cNvPr>
          <p:cNvSpPr txBox="1"/>
          <p:nvPr/>
        </p:nvSpPr>
        <p:spPr>
          <a:xfrm>
            <a:off x="9148079" y="3637448"/>
            <a:ext cx="645390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raphik Regular" panose="020B0503030202060203"/>
              </a:rPr>
              <a:t>Social Buzz, a social media platform with over 500 million monthly users, needs external expertise to manage its rapid growth and prepare for an IPO by the end of next year. The 3-month initial project will include:</a:t>
            </a:r>
          </a:p>
          <a:p>
            <a:endParaRPr lang="en-US" sz="2000" dirty="0">
              <a:latin typeface="Graphik Regular" panose="020B0503030202060203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Graphik Regular" panose="020B0503030202060203"/>
              </a:rPr>
              <a:t>Big Data Audit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Graphik Regular" panose="020B0503030202060203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Graphik Regular" panose="020B0503030202060203"/>
              </a:rPr>
              <a:t>IPO Preparation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Graphik Regular" panose="020B0503030202060203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Graphik Regular" panose="020B0503030202060203"/>
              </a:rPr>
              <a:t>Content Analysis</a:t>
            </a:r>
            <a:endParaRPr lang="en-IN" sz="2000" dirty="0"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A7699E-1EFA-11D6-EF6F-DAC18DA46E78}"/>
              </a:ext>
            </a:extLst>
          </p:cNvPr>
          <p:cNvSpPr txBox="1"/>
          <p:nvPr/>
        </p:nvSpPr>
        <p:spPr>
          <a:xfrm>
            <a:off x="2407900" y="5143500"/>
            <a:ext cx="71105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Graphik Regular" panose="020B0503030202060203"/>
              </a:rPr>
              <a:t>Social Buzz needs best practices to manage its large-scale data operations effectively.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bg1"/>
              </a:solidFill>
              <a:latin typeface="Graphik Regular" panose="020B0503030202060203"/>
            </a:endParaRPr>
          </a:p>
          <a:p>
            <a:r>
              <a:rPr lang="en-US" sz="2400" dirty="0">
                <a:solidFill>
                  <a:schemeClr val="bg1"/>
                </a:solidFill>
                <a:latin typeface="Graphik Regular" panose="020B0503030202060203"/>
              </a:rPr>
              <a:t>2. They require guidance to ensure a successful IPO by the end of next year.</a:t>
            </a:r>
          </a:p>
          <a:p>
            <a:endParaRPr lang="en-US" sz="2400" dirty="0">
              <a:solidFill>
                <a:schemeClr val="bg1"/>
              </a:solidFill>
              <a:latin typeface="Graphik Regular" panose="020B0503030202060203"/>
            </a:endParaRPr>
          </a:p>
          <a:p>
            <a:r>
              <a:rPr lang="en-US" sz="2400" dirty="0">
                <a:solidFill>
                  <a:schemeClr val="bg1"/>
                </a:solidFill>
                <a:latin typeface="Graphik Regular" panose="020B0503030202060203"/>
              </a:rPr>
              <a:t>3. They need insights into top-performing content categories to refine their content strategy.</a:t>
            </a:r>
            <a:endParaRPr lang="en-IN" sz="2400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8334A9-ED38-F53F-5FE4-A9A4C41C802B}"/>
              </a:ext>
            </a:extLst>
          </p:cNvPr>
          <p:cNvSpPr txBox="1"/>
          <p:nvPr/>
        </p:nvSpPr>
        <p:spPr>
          <a:xfrm>
            <a:off x="3901422" y="1413023"/>
            <a:ext cx="4454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raphik Regular" panose="020B0503030202060203"/>
              </a:rPr>
              <a:t>Understanding Data</a:t>
            </a:r>
            <a:endParaRPr lang="en-IN" sz="44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D34360-B04A-8612-0867-CD7F37302EA2}"/>
              </a:ext>
            </a:extLst>
          </p:cNvPr>
          <p:cNvSpPr txBox="1"/>
          <p:nvPr/>
        </p:nvSpPr>
        <p:spPr>
          <a:xfrm>
            <a:off x="5637786" y="2984043"/>
            <a:ext cx="4454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raphik Regular" panose="020B0503030202060203"/>
              </a:rPr>
              <a:t>Cleaning Data</a:t>
            </a:r>
            <a:endParaRPr lang="en-IN" sz="44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A5F9A-84F3-A9FD-9740-494E4A6C4870}"/>
              </a:ext>
            </a:extLst>
          </p:cNvPr>
          <p:cNvSpPr txBox="1"/>
          <p:nvPr/>
        </p:nvSpPr>
        <p:spPr>
          <a:xfrm>
            <a:off x="7528611" y="4593017"/>
            <a:ext cx="4454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raphik Regular" panose="020B0503030202060203"/>
              </a:rPr>
              <a:t>Data Modelling</a:t>
            </a:r>
            <a:endParaRPr lang="en-IN" sz="44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BB1DEE-245C-36FD-63C7-97455F8F4348}"/>
              </a:ext>
            </a:extLst>
          </p:cNvPr>
          <p:cNvSpPr txBox="1"/>
          <p:nvPr/>
        </p:nvSpPr>
        <p:spPr>
          <a:xfrm>
            <a:off x="9534630" y="6212077"/>
            <a:ext cx="4454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raphik Regular" panose="020B0503030202060203"/>
              </a:rPr>
              <a:t>Analysing Data</a:t>
            </a:r>
            <a:endParaRPr lang="en-IN" sz="44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57D72F-19BA-425C-CE37-087C8D15CC72}"/>
              </a:ext>
            </a:extLst>
          </p:cNvPr>
          <p:cNvSpPr txBox="1"/>
          <p:nvPr/>
        </p:nvSpPr>
        <p:spPr>
          <a:xfrm>
            <a:off x="11337710" y="7889728"/>
            <a:ext cx="5775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Graphik Regular" panose="020B0503030202060203"/>
              </a:rPr>
              <a:t>Getting Insights form data</a:t>
            </a:r>
            <a:endParaRPr lang="en-IN" sz="4400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F34EDB6-DFFD-EDF7-8024-84F3F895A37D}"/>
              </a:ext>
            </a:extLst>
          </p:cNvPr>
          <p:cNvSpPr/>
          <p:nvPr/>
        </p:nvSpPr>
        <p:spPr>
          <a:xfrm>
            <a:off x="15740623" y="4076700"/>
            <a:ext cx="1816150" cy="201707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91675DB8-9BC7-18F8-3BE9-67790B9B1F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901956"/>
              </p:ext>
            </p:extLst>
          </p:nvPr>
        </p:nvGraphicFramePr>
        <p:xfrm>
          <a:off x="4125079" y="1626779"/>
          <a:ext cx="10581090" cy="738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0B22165-C7ED-5D5E-4549-B10A8A7CAE5B}"/>
              </a:ext>
            </a:extLst>
          </p:cNvPr>
          <p:cNvSpPr txBox="1"/>
          <p:nvPr/>
        </p:nvSpPr>
        <p:spPr>
          <a:xfrm>
            <a:off x="15740623" y="4266337"/>
            <a:ext cx="1816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Graphik Regular" panose="020B0503030202060203"/>
              </a:rPr>
              <a:t>This bar graph is showing the most watched categories on the Social Buzz Platform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EEA9CF3-5C99-B1B7-0A77-FF08DEA4C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365954"/>
              </p:ext>
            </p:extLst>
          </p:nvPr>
        </p:nvGraphicFramePr>
        <p:xfrm>
          <a:off x="3735655" y="1215691"/>
          <a:ext cx="10894745" cy="766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CF60B2-1E24-E145-C680-A25CE8612844}"/>
              </a:ext>
            </a:extLst>
          </p:cNvPr>
          <p:cNvSpPr/>
          <p:nvPr/>
        </p:nvSpPr>
        <p:spPr>
          <a:xfrm>
            <a:off x="15740623" y="4076700"/>
            <a:ext cx="1816150" cy="201707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3CFE5-B415-E435-3742-2BB2FF442B5A}"/>
              </a:ext>
            </a:extLst>
          </p:cNvPr>
          <p:cNvSpPr txBox="1"/>
          <p:nvPr/>
        </p:nvSpPr>
        <p:spPr>
          <a:xfrm>
            <a:off x="15740623" y="4266337"/>
            <a:ext cx="18161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Graphik Regular" panose="020B0503030202060203"/>
              </a:rPr>
              <a:t>This bar graph is showing the least watched categories on the Social Buzz Platform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18557-3C2C-87F2-A699-E55DE638926B}"/>
              </a:ext>
            </a:extLst>
          </p:cNvPr>
          <p:cNvSpPr txBox="1"/>
          <p:nvPr/>
        </p:nvSpPr>
        <p:spPr>
          <a:xfrm>
            <a:off x="1601563" y="3716255"/>
            <a:ext cx="365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raphik Regular" panose="020B0503030202060203"/>
              </a:rPr>
              <a:t>Social Buzz needs external expertise to manage its large-scale data operations effectively, prepare for a successful IPO, and optimize content strategy to sustain growth.</a:t>
            </a:r>
            <a:endParaRPr lang="en-IN" sz="2000" dirty="0">
              <a:latin typeface="Graphik Regular" panose="020B0503030202060203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F6D11-6919-F139-A745-324EAE87761B}"/>
              </a:ext>
            </a:extLst>
          </p:cNvPr>
          <p:cNvSpPr txBox="1"/>
          <p:nvPr/>
        </p:nvSpPr>
        <p:spPr>
          <a:xfrm>
            <a:off x="6916094" y="35623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raphik Regular" panose="020B0503030202060203"/>
              </a:rPr>
              <a:t>The top-performing content categories on Social Buzz—Animals, Science, Healthy Eating, Technology, and Food—are doing exceptionally well and have the potential to continue driving high user engagement on their own.</a:t>
            </a:r>
            <a:endParaRPr lang="en-IN" sz="2000" dirty="0">
              <a:latin typeface="Graphik Regular" panose="020B0503030202060203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769827-EB9B-B2D9-5082-740EE5E5DF7C}"/>
              </a:ext>
            </a:extLst>
          </p:cNvPr>
          <p:cNvSpPr txBox="1"/>
          <p:nvPr/>
        </p:nvSpPr>
        <p:spPr>
          <a:xfrm>
            <a:off x="12327651" y="3408480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raphik Regular" panose="020B0503030202060203"/>
              </a:rPr>
              <a:t>The least-performing content categories on Social Buzz are Public Speaking, Veganism, Tennis, Dogs, and Studying. These areas need targeted strategies to enhance engagement and improve their performance.</a:t>
            </a:r>
            <a:endParaRPr lang="en-IN" sz="2000" dirty="0"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431</Words>
  <Application>Microsoft Office PowerPoint</Application>
  <PresentationFormat>Custom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Clear Sans Regular Bold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SHEKHAR YADAV</cp:lastModifiedBy>
  <cp:revision>10</cp:revision>
  <dcterms:created xsi:type="dcterms:W3CDTF">2006-08-16T00:00:00Z</dcterms:created>
  <dcterms:modified xsi:type="dcterms:W3CDTF">2024-08-28T19:12:30Z</dcterms:modified>
  <dc:identifier>DAEhDyfaYKE</dc:identifier>
</cp:coreProperties>
</file>