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78041" y="1784640"/>
            <a:ext cx="10635916" cy="584775"/>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25643" y="4586365"/>
            <a:ext cx="1047207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Bhavya Pratap Girdhar</a:t>
            </a:r>
          </a:p>
          <a:p>
            <a:r>
              <a:rPr lang="en-US" sz="2000" b="1" dirty="0">
                <a:solidFill>
                  <a:schemeClr val="accent1">
                    <a:lumMod val="75000"/>
                  </a:schemeClr>
                </a:solidFill>
                <a:latin typeface="Arial"/>
                <a:cs typeface="Arial"/>
              </a:rPr>
              <a:t>College Name &amp; Department : Parishkar college of global excellence Jaipur (B.C.A)</a:t>
            </a:r>
          </a:p>
          <a:p>
            <a:endParaRPr lang="en-US" sz="2000" b="1" dirty="0">
              <a:solidFill>
                <a:schemeClr val="accent1">
                  <a:lumMod val="75000"/>
                </a:schemeClr>
              </a:solidFill>
              <a:latin typeface="Arial"/>
              <a:cs typeface="Arial"/>
            </a:endParaRPr>
          </a:p>
        </p:txBody>
      </p:sp>
      <p:sp>
        <p:nvSpPr>
          <p:cNvPr id="5" name="Title 1">
            <a:extLst>
              <a:ext uri="{FF2B5EF4-FFF2-40B4-BE49-F238E27FC236}">
                <a16:creationId xmlns:a16="http://schemas.microsoft.com/office/drawing/2014/main" id="{C4401667-7956-A58C-8914-FB98E91D60F8}"/>
              </a:ext>
            </a:extLst>
          </p:cNvPr>
          <p:cNvSpPr txBox="1">
            <a:spLocks/>
          </p:cNvSpPr>
          <p:nvPr/>
        </p:nvSpPr>
        <p:spPr>
          <a:xfrm>
            <a:off x="2757006" y="1199865"/>
            <a:ext cx="6677987" cy="584775"/>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a:solidFill>
                  <a:schemeClr val="accent1"/>
                </a:solidFill>
                <a:latin typeface="Arial" panose="020B0604020202020204" pitchFamily="34" charset="0"/>
                <a:cs typeface="Arial" panose="020B0604020202020204" pitchFamily="34" charset="0"/>
              </a:rPr>
              <a:t>PROJECT TITLE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F51FE0-6694-6D13-6D0C-E4AEB7159ABE}"/>
              </a:ext>
            </a:extLst>
          </p:cNvPr>
          <p:cNvSpPr>
            <a:spLocks noGrp="1" noChangeArrowheads="1"/>
          </p:cNvSpPr>
          <p:nvPr>
            <p:ph idx="1"/>
          </p:nvPr>
        </p:nvSpPr>
        <p:spPr bwMode="auto">
          <a:xfrm>
            <a:off x="558431" y="1567024"/>
            <a:ext cx="110751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Integration with Cloud Services:</a:t>
            </a:r>
            <a:r>
              <a:rPr kumimoji="0" lang="en-US" altLang="en-US" sz="1800" b="0" i="0" u="none" strike="noStrike" cap="none" normalizeH="0" baseline="0">
                <a:ln>
                  <a:noFill/>
                </a:ln>
                <a:solidFill>
                  <a:schemeClr val="tx1"/>
                </a:solidFill>
                <a:effectLst/>
                <a:latin typeface="Arial" panose="020B0604020202020204" pitchFamily="34" charset="0"/>
              </a:rPr>
              <a:t> Secure data storage and transmission through cloud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AI-based Adaptive Steganography:</a:t>
            </a:r>
            <a:r>
              <a:rPr kumimoji="0" lang="en-US" altLang="en-US" sz="1800" b="0" i="0" u="none" strike="noStrike" cap="none" normalizeH="0" baseline="0">
                <a:ln>
                  <a:noFill/>
                </a:ln>
                <a:solidFill>
                  <a:schemeClr val="tx1"/>
                </a:solidFill>
                <a:effectLst/>
                <a:latin typeface="Arial" panose="020B0604020202020204" pitchFamily="34" charset="0"/>
              </a:rPr>
              <a:t> Using machine learning to enhance data embedding and detection resistance.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Support for Multiple Media Formats:</a:t>
            </a:r>
            <a:r>
              <a:rPr kumimoji="0" lang="en-US" altLang="en-US" sz="1800" b="0" i="0" u="none" strike="noStrike" cap="none" normalizeH="0" baseline="0">
                <a:ln>
                  <a:noFill/>
                </a:ln>
                <a:solidFill>
                  <a:schemeClr val="tx1"/>
                </a:solidFill>
                <a:effectLst/>
                <a:latin typeface="Arial" panose="020B0604020202020204" pitchFamily="34" charset="0"/>
              </a:rPr>
              <a:t> Extending the project to include audio, video, and other digital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Blockchain Integration:</a:t>
            </a:r>
            <a:r>
              <a:rPr kumimoji="0" lang="en-US" altLang="en-US" sz="1800" b="0" i="0" u="none" strike="noStrike" cap="none" normalizeH="0" baseline="0">
                <a:ln>
                  <a:noFill/>
                </a:ln>
                <a:solidFill>
                  <a:schemeClr val="tx1"/>
                </a:solidFill>
                <a:effectLst/>
                <a:latin typeface="Arial" panose="020B0604020202020204" pitchFamily="34" charset="0"/>
              </a:rPr>
              <a:t> Ensuring tamper-proof data storage and transaction verification.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Steganalysis Detection:</a:t>
            </a:r>
            <a:r>
              <a:rPr kumimoji="0" lang="en-US" altLang="en-US" sz="1800" b="0" i="0" u="none" strike="noStrike" cap="none" normalizeH="0" baseline="0">
                <a:ln>
                  <a:noFill/>
                </a:ln>
                <a:solidFill>
                  <a:schemeClr val="tx1"/>
                </a:solidFill>
                <a:effectLst/>
                <a:latin typeface="Arial" panose="020B0604020202020204" pitchFamily="34" charset="0"/>
              </a:rPr>
              <a:t> Developing counter-detection techniques to avoid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Mobile Application Development:</a:t>
            </a:r>
            <a:r>
              <a:rPr kumimoji="0" lang="en-US" altLang="en-US" sz="1800" b="0" i="0" u="none" strike="noStrike" cap="none" normalizeH="0" baseline="0">
                <a:ln>
                  <a:noFill/>
                </a:ln>
                <a:solidFill>
                  <a:schemeClr val="tx1"/>
                </a:solidFill>
                <a:effectLst/>
                <a:latin typeface="Arial" panose="020B0604020202020204" pitchFamily="34" charset="0"/>
              </a:rPr>
              <a:t> Creating mobile apps for on-the-go secure data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Enhanced Compression Techniques:</a:t>
            </a:r>
            <a:r>
              <a:rPr kumimoji="0" lang="en-US" altLang="en-US" sz="1800" b="0" i="0" u="none" strike="noStrike" cap="none" normalizeH="0" baseline="0">
                <a:ln>
                  <a:noFill/>
                </a:ln>
                <a:solidFill>
                  <a:schemeClr val="tx1"/>
                </a:solidFill>
                <a:effectLst/>
                <a:latin typeface="Arial" panose="020B0604020202020204" pitchFamily="34" charset="0"/>
              </a:rPr>
              <a:t> Reducing image size while maintaining embedded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Automated Key Management Systems:</a:t>
            </a:r>
            <a:r>
              <a:rPr kumimoji="0" lang="en-US" altLang="en-US" sz="1800" b="0" i="0" u="none" strike="noStrike" cap="none" normalizeH="0" baseline="0">
                <a:ln>
                  <a:noFill/>
                </a:ln>
                <a:solidFill>
                  <a:schemeClr val="tx1"/>
                </a:solidFill>
                <a:effectLst/>
                <a:latin typeface="Arial" panose="020B0604020202020204" pitchFamily="34" charset="0"/>
              </a:rPr>
              <a:t> For seamless and secure key generation, distribution, and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Quantum Cryptography Integration:</a:t>
            </a:r>
            <a:r>
              <a:rPr kumimoji="0" lang="en-US" altLang="en-US" sz="1800" b="0" i="0" u="none" strike="noStrike" cap="none" normalizeH="0" baseline="0">
                <a:ln>
                  <a:noFill/>
                </a:ln>
                <a:solidFill>
                  <a:schemeClr val="tx1"/>
                </a:solidFill>
                <a:effectLst/>
                <a:latin typeface="Arial" panose="020B0604020202020204" pitchFamily="34" charset="0"/>
              </a:rPr>
              <a:t> Future-proofing against quantum computing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Multi-layered Security Systems:</a:t>
            </a:r>
            <a:r>
              <a:rPr kumimoji="0" lang="en-US" altLang="en-US" sz="1800" b="0" i="0" u="none" strike="noStrike" cap="none" normalizeH="0" baseline="0">
                <a:ln>
                  <a:noFill/>
                </a:ln>
                <a:solidFill>
                  <a:schemeClr val="tx1"/>
                </a:solidFill>
                <a:effectLst/>
                <a:latin typeface="Arial" panose="020B0604020202020204" pitchFamily="34" charset="0"/>
              </a:rPr>
              <a:t> Combining steganography with biometric authentication for added security.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r>
              <a:rPr lang="en-US" sz="3200" dirty="0"/>
              <a:t>With the rapid growth of digital communication, ensuring secure data transmission has become a critical concern. Traditional encryption methods, while effective, often draw attention to the presence of encrypted data, making it susceptible to attacks. Steganography, the art of hiding information within digital media, offers a promising solution by embedding data within images, making the presence of sensitive information less obvious. However, existing steganographic techniques often suffer from low embedding capacity, compromised image quality, and vulnerability to attacks.</a:t>
            </a:r>
          </a:p>
          <a:p>
            <a:r>
              <a:rPr lang="en-US" sz="3200" dirty="0"/>
              <a:t>This project aims to develop a secure data handling system using steganography for data encryption and decryption within images. The system will ensure high security through robust encryption algorithms and seamless embedding techniques that maintain image quality while maximizing data capacity. The objective is to provide a reliable solution for secure communication, protecting sensitive information from unauthorized access during transmission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4731" y="1232452"/>
            <a:ext cx="11622537" cy="3652512"/>
          </a:xfrm>
        </p:spPr>
        <p:txBody>
          <a:bodyPr vert="horz" lIns="91440" tIns="45720" rIns="91440" bIns="45720" rtlCol="0" anchor="ctr">
            <a:noAutofit/>
          </a:bodyPr>
          <a:lstStyle/>
          <a:p>
            <a:r>
              <a:rPr lang="en-IN" dirty="0"/>
              <a:t>Here are the names of technologies you can use:</a:t>
            </a:r>
          </a:p>
          <a:p>
            <a:pPr>
              <a:buFont typeface="Arial" panose="020B0604020202020204" pitchFamily="34" charset="0"/>
              <a:buChar char="•"/>
            </a:pPr>
            <a:r>
              <a:rPr lang="en-IN" b="1" dirty="0"/>
              <a:t>Python</a:t>
            </a:r>
            <a:endParaRPr lang="en-IN" dirty="0"/>
          </a:p>
          <a:p>
            <a:pPr>
              <a:buFont typeface="Arial" panose="020B0604020202020204" pitchFamily="34" charset="0"/>
              <a:buChar char="•"/>
            </a:pPr>
            <a:r>
              <a:rPr lang="en-IN" b="1" dirty="0"/>
              <a:t>AES</a:t>
            </a:r>
            <a:r>
              <a:rPr lang="en-IN" dirty="0"/>
              <a:t>, </a:t>
            </a:r>
            <a:r>
              <a:rPr lang="en-IN" b="1" dirty="0"/>
              <a:t>RSA</a:t>
            </a:r>
            <a:endParaRPr lang="en-IN" dirty="0"/>
          </a:p>
          <a:p>
            <a:pPr>
              <a:buFont typeface="Arial" panose="020B0604020202020204" pitchFamily="34" charset="0"/>
              <a:buChar char="•"/>
            </a:pPr>
            <a:r>
              <a:rPr lang="en-IN" b="1" dirty="0"/>
              <a:t>LSB</a:t>
            </a:r>
            <a:r>
              <a:rPr lang="en-IN" dirty="0"/>
              <a:t>, </a:t>
            </a:r>
            <a:r>
              <a:rPr lang="en-IN" b="1" dirty="0"/>
              <a:t>DCT</a:t>
            </a:r>
            <a:r>
              <a:rPr lang="en-IN" dirty="0"/>
              <a:t>, </a:t>
            </a:r>
            <a:r>
              <a:rPr lang="en-IN" b="1" dirty="0"/>
              <a:t>F5 Algorithm</a:t>
            </a:r>
            <a:endParaRPr lang="en-IN" dirty="0"/>
          </a:p>
          <a:p>
            <a:pPr>
              <a:buFont typeface="Arial" panose="020B0604020202020204" pitchFamily="34" charset="0"/>
              <a:buChar char="•"/>
            </a:pPr>
            <a:r>
              <a:rPr lang="en-IN" b="1" dirty="0"/>
              <a:t>OpenCV</a:t>
            </a:r>
            <a:r>
              <a:rPr lang="en-IN" dirty="0"/>
              <a:t>, </a:t>
            </a:r>
            <a:r>
              <a:rPr lang="en-IN" b="1" dirty="0"/>
              <a:t>PIL/Pillow</a:t>
            </a:r>
            <a:r>
              <a:rPr lang="en-IN" dirty="0"/>
              <a:t>, </a:t>
            </a:r>
            <a:r>
              <a:rPr lang="en-IN" b="1" dirty="0"/>
              <a:t>Cryptography</a:t>
            </a:r>
            <a:endParaRPr lang="en-IN" dirty="0"/>
          </a:p>
          <a:p>
            <a:pPr>
              <a:buFont typeface="Arial" panose="020B0604020202020204" pitchFamily="34" charset="0"/>
              <a:buChar char="•"/>
            </a:pPr>
            <a:r>
              <a:rPr lang="en-IN" b="1" dirty="0" err="1"/>
              <a:t>Tkinter</a:t>
            </a:r>
            <a:r>
              <a:rPr lang="en-IN" dirty="0"/>
              <a:t>, </a:t>
            </a:r>
          </a:p>
          <a:p>
            <a:pPr>
              <a:buFont typeface="Arial" panose="020B0604020202020204" pitchFamily="34" charset="0"/>
              <a:buChar char="•"/>
            </a:pPr>
            <a:r>
              <a:rPr lang="en-IN" b="1" dirty="0"/>
              <a:t>PyCharm</a:t>
            </a:r>
            <a:r>
              <a:rPr lang="en-IN" dirty="0"/>
              <a:t>, </a:t>
            </a:r>
            <a:r>
              <a:rPr lang="en-IN" b="1" dirty="0"/>
              <a:t>VS Code</a:t>
            </a:r>
            <a:r>
              <a:rPr lang="en-IN" dirty="0"/>
              <a:t>, </a:t>
            </a:r>
            <a:r>
              <a:rPr lang="en-IN" b="1" dirty="0"/>
              <a:t>MATLAB</a:t>
            </a:r>
            <a:endParaRPr lang="en-IN" dirty="0"/>
          </a:p>
          <a:p>
            <a:pPr>
              <a:buFont typeface="Arial" panose="020B0604020202020204" pitchFamily="34" charset="0"/>
              <a:buChar char="•"/>
            </a:pPr>
            <a:r>
              <a:rPr lang="en-IN" b="1" dirty="0"/>
              <a:t>Git</a:t>
            </a:r>
            <a:r>
              <a:rPr lang="en-IN" dirty="0"/>
              <a:t>, </a:t>
            </a:r>
            <a:r>
              <a:rPr lang="en-IN" b="1" dirty="0"/>
              <a:t>GitHub</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1800" b="1" dirty="0">
                <a:solidFill>
                  <a:srgbClr val="0F0F0F"/>
                </a:solidFill>
              </a:rPr>
              <a:t>What makes this project stand out from other project(Unique features)</a:t>
            </a:r>
          </a:p>
          <a:p>
            <a:r>
              <a:rPr lang="en-US" sz="2000" b="1" dirty="0"/>
              <a:t>Unique Features that Make This Project Stand Out:</a:t>
            </a:r>
            <a:endParaRPr lang="en-US" sz="2000" dirty="0"/>
          </a:p>
          <a:p>
            <a:pPr>
              <a:buFont typeface="+mj-lt"/>
              <a:buAutoNum type="arabicPeriod"/>
            </a:pPr>
            <a:r>
              <a:rPr lang="en-US" sz="2000" b="1" dirty="0"/>
              <a:t>Dual-layer Security:</a:t>
            </a:r>
            <a:r>
              <a:rPr lang="en-US" sz="2000" dirty="0"/>
              <a:t> Combines encryption (AES/RSA) with steganography for double-layered data protection.</a:t>
            </a:r>
          </a:p>
          <a:p>
            <a:pPr>
              <a:buFont typeface="+mj-lt"/>
              <a:buAutoNum type="arabicPeriod"/>
            </a:pPr>
            <a:r>
              <a:rPr lang="en-US" sz="2000" b="1" dirty="0"/>
              <a:t>High Embedding Capacity:</a:t>
            </a:r>
            <a:r>
              <a:rPr lang="en-US" sz="2000" dirty="0"/>
              <a:t> Optimized algorithms to store larger amounts of data without compromising image quality.</a:t>
            </a:r>
          </a:p>
          <a:p>
            <a:pPr>
              <a:buFont typeface="+mj-lt"/>
              <a:buAutoNum type="arabicPeriod"/>
            </a:pPr>
            <a:r>
              <a:rPr lang="en-US" sz="2000" b="1" dirty="0"/>
              <a:t>Minimal Image Distortion:</a:t>
            </a:r>
            <a:r>
              <a:rPr lang="en-US" sz="2000" dirty="0"/>
              <a:t> Advanced steganographic techniques (like DCT or F5) ensure high visual fidelity.</a:t>
            </a:r>
          </a:p>
          <a:p>
            <a:pPr>
              <a:buFont typeface="+mj-lt"/>
              <a:buAutoNum type="arabicPeriod"/>
            </a:pPr>
            <a:r>
              <a:rPr lang="en-US" sz="2000" b="1" dirty="0"/>
              <a:t>Robust Encryption:</a:t>
            </a:r>
            <a:r>
              <a:rPr lang="en-US" sz="2000" dirty="0"/>
              <a:t> Uses industry-standard encryption algorithms to prevent unauthorized access.</a:t>
            </a:r>
          </a:p>
          <a:p>
            <a:pPr>
              <a:buFont typeface="+mj-lt"/>
              <a:buAutoNum type="arabicPeriod"/>
            </a:pPr>
            <a:r>
              <a:rPr lang="en-US" sz="2000" b="1" dirty="0"/>
              <a:t>Adaptive Steganography:</a:t>
            </a:r>
            <a:r>
              <a:rPr lang="en-US" sz="2000" dirty="0"/>
              <a:t> Dynamically selects the best embedding method based on the image type and data size.</a:t>
            </a:r>
          </a:p>
          <a:p>
            <a:pPr>
              <a:buFont typeface="+mj-lt"/>
              <a:buAutoNum type="arabicPeriod"/>
            </a:pPr>
            <a:r>
              <a:rPr lang="en-US" sz="2000" b="1" dirty="0"/>
              <a:t>Real-time Encryption and Embedding:</a:t>
            </a:r>
            <a:r>
              <a:rPr lang="en-US" sz="2000" dirty="0"/>
              <a:t> Provides fast processing for secure data handling in real-time.</a:t>
            </a:r>
          </a:p>
          <a:p>
            <a:pPr>
              <a:buFont typeface="+mj-lt"/>
              <a:buAutoNum type="arabicPeriod"/>
            </a:pPr>
            <a:r>
              <a:rPr lang="en-US" sz="2000" b="1" dirty="0"/>
              <a:t>User-friendly Interface:</a:t>
            </a:r>
            <a:r>
              <a:rPr lang="en-US" sz="2000" dirty="0"/>
              <a:t> Simple GUI for seamless encryption, embedding, extraction, and decryption.</a:t>
            </a:r>
          </a:p>
          <a:p>
            <a:pPr>
              <a:buFont typeface="+mj-lt"/>
              <a:buAutoNum type="arabicPeriod"/>
            </a:pPr>
            <a:r>
              <a:rPr lang="en-US" sz="2000" b="1" dirty="0"/>
              <a:t>Cross-platform Support:</a:t>
            </a:r>
            <a:r>
              <a:rPr lang="en-US" sz="2000" dirty="0"/>
              <a:t> Works on multiple operating systems (Windows, macOS, Linux).</a:t>
            </a:r>
          </a:p>
          <a:p>
            <a:pPr>
              <a:buFont typeface="+mj-lt"/>
              <a:buAutoNum type="arabicPeriod"/>
            </a:pPr>
            <a:r>
              <a:rPr lang="en-US" sz="2000" b="1" dirty="0"/>
              <a:t>Tamper Detection:</a:t>
            </a:r>
            <a:r>
              <a:rPr lang="en-US" sz="2000" dirty="0"/>
              <a:t> Includes mechanisms to detect any modification or tampering with the embedded image.</a:t>
            </a:r>
          </a:p>
          <a:p>
            <a:pPr>
              <a:buFont typeface="+mj-lt"/>
              <a:buAutoNum type="arabicPeriod"/>
            </a:pPr>
            <a:r>
              <a:rPr lang="en-US" sz="2000" b="1" dirty="0" err="1"/>
              <a:t>Stego</a:t>
            </a:r>
            <a:r>
              <a:rPr lang="en-US" sz="2000" b="1" dirty="0"/>
              <a:t>-key Authentication:</a:t>
            </a:r>
            <a:r>
              <a:rPr lang="en-US" sz="2000" dirty="0"/>
              <a:t> Adds an additional layer of security by requiring a unique key to extract and decrypt hidden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3AE69852-ACC2-52CD-9FB2-623056308053}"/>
              </a:ext>
            </a:extLst>
          </p:cNvPr>
          <p:cNvSpPr>
            <a:spLocks noGrp="1" noChangeArrowheads="1"/>
          </p:cNvSpPr>
          <p:nvPr>
            <p:ph idx="1"/>
          </p:nvPr>
        </p:nvSpPr>
        <p:spPr bwMode="auto">
          <a:xfrm>
            <a:off x="801874" y="1320538"/>
            <a:ext cx="105882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Agencies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Military and Defense Organizations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Corporations and Enterprises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and Whistleblowers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Law Enforcement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Healthcare Industry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Financial Institutions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Cybersecurity Firms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 and Academics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0"/>
            <a:ext cx="11029616" cy="530296"/>
          </a:xfrm>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B4F5397-CAA1-482B-CD82-81778312E091}"/>
              </a:ext>
            </a:extLst>
          </p:cNvPr>
          <p:cNvPicPr>
            <a:picLocks noChangeAspect="1"/>
          </p:cNvPicPr>
          <p:nvPr/>
        </p:nvPicPr>
        <p:blipFill>
          <a:blip r:embed="rId2"/>
          <a:stretch>
            <a:fillRect/>
          </a:stretch>
        </p:blipFill>
        <p:spPr>
          <a:xfrm>
            <a:off x="0" y="654615"/>
            <a:ext cx="6096000" cy="3134916"/>
          </a:xfrm>
          <a:prstGeom prst="rect">
            <a:avLst/>
          </a:prstGeom>
        </p:spPr>
      </p:pic>
      <p:pic>
        <p:nvPicPr>
          <p:cNvPr id="7" name="Picture 6">
            <a:extLst>
              <a:ext uri="{FF2B5EF4-FFF2-40B4-BE49-F238E27FC236}">
                <a16:creationId xmlns:a16="http://schemas.microsoft.com/office/drawing/2014/main" id="{BA7565DC-31D3-6F1D-E10A-5ABBCC81CF0B}"/>
              </a:ext>
            </a:extLst>
          </p:cNvPr>
          <p:cNvPicPr>
            <a:picLocks noChangeAspect="1"/>
          </p:cNvPicPr>
          <p:nvPr/>
        </p:nvPicPr>
        <p:blipFill>
          <a:blip r:embed="rId3"/>
          <a:stretch>
            <a:fillRect/>
          </a:stretch>
        </p:blipFill>
        <p:spPr>
          <a:xfrm>
            <a:off x="2551471" y="3789530"/>
            <a:ext cx="7089058" cy="3068469"/>
          </a:xfrm>
          <a:prstGeom prst="rect">
            <a:avLst/>
          </a:prstGeom>
        </p:spPr>
      </p:pic>
      <p:pic>
        <p:nvPicPr>
          <p:cNvPr id="9" name="Picture 8">
            <a:extLst>
              <a:ext uri="{FF2B5EF4-FFF2-40B4-BE49-F238E27FC236}">
                <a16:creationId xmlns:a16="http://schemas.microsoft.com/office/drawing/2014/main" id="{F824D4D4-7E8F-C97D-C240-081CEE748B7E}"/>
              </a:ext>
            </a:extLst>
          </p:cNvPr>
          <p:cNvPicPr>
            <a:picLocks noChangeAspect="1"/>
          </p:cNvPicPr>
          <p:nvPr/>
        </p:nvPicPr>
        <p:blipFill>
          <a:blip r:embed="rId4"/>
          <a:stretch>
            <a:fillRect/>
          </a:stretch>
        </p:blipFill>
        <p:spPr>
          <a:xfrm>
            <a:off x="6096000" y="654615"/>
            <a:ext cx="6096000" cy="3134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46235" y="1327354"/>
            <a:ext cx="11099530" cy="2366911"/>
          </a:xfrm>
        </p:spPr>
        <p:txBody>
          <a:bodyPr/>
          <a:lstStyle/>
          <a:p>
            <a:r>
              <a:rPr lang="en-US" dirty="0"/>
              <a:t>The project successfully addresses the critical need for secure data handling in digital communication by integrating steganography with encryption techniques. By embedding encrypted data within images, the project ensures both confidentiality and imperceptibility, making unauthorized access and detection significantly challenging. This solution offers a robust and reliable method for secure data transmission, catering to various sectors that require high levels of data security, such as government, defense, finance, and healthcare. The implementation demonstrates high embedding capacity, minimal image distortion, and strong encryption, providing an efficient and user-friendly system for protecting sensitive information.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767406"/>
          </a:xfrm>
        </p:spPr>
        <p:txBody>
          <a:bodyPr/>
          <a:lstStyle/>
          <a:p>
            <a:r>
              <a:rPr lang="en-IN" dirty="0"/>
              <a:t>https://github.com/shekhawatbhavy/Steganography_project.git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734</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Bhavy Pratap Singh Shekhawat</cp:lastModifiedBy>
  <cp:revision>26</cp:revision>
  <dcterms:created xsi:type="dcterms:W3CDTF">2021-05-26T16:50:10Z</dcterms:created>
  <dcterms:modified xsi:type="dcterms:W3CDTF">2025-02-15T06:44:32Z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