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0" r:id="rId7"/>
    <p:sldId id="260" r:id="rId8"/>
    <p:sldId id="268" r:id="rId9"/>
    <p:sldId id="267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B261A-84E6-F147-918D-826EA3C2131A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C2CE928-EB92-F349-BBC4-19BB93B43CA4}">
      <dgm:prSet phldrT="[Text]"/>
      <dgm:spPr/>
      <dgm:t>
        <a:bodyPr/>
        <a:lstStyle/>
        <a:p>
          <a:r>
            <a:rPr lang="en-GB" dirty="0"/>
            <a:t>Import data from CSV/TXT files</a:t>
          </a:r>
        </a:p>
      </dgm:t>
    </dgm:pt>
    <dgm:pt modelId="{5B0073AB-70A3-CF40-9872-9F73F37C9AED}" type="parTrans" cxnId="{850AC5E8-0B9A-024D-A7A5-ECA798CC2728}">
      <dgm:prSet/>
      <dgm:spPr/>
      <dgm:t>
        <a:bodyPr/>
        <a:lstStyle/>
        <a:p>
          <a:endParaRPr lang="en-GB"/>
        </a:p>
      </dgm:t>
    </dgm:pt>
    <dgm:pt modelId="{F2CA9CBA-A78F-AC49-A894-FE4EC87A46B4}" type="sibTrans" cxnId="{850AC5E8-0B9A-024D-A7A5-ECA798CC2728}">
      <dgm:prSet/>
      <dgm:spPr/>
      <dgm:t>
        <a:bodyPr/>
        <a:lstStyle/>
        <a:p>
          <a:endParaRPr lang="en-GB"/>
        </a:p>
      </dgm:t>
    </dgm:pt>
    <dgm:pt modelId="{8FFA40A7-DB0A-B047-BB5F-1CF896C9F197}">
      <dgm:prSet phldrT="[Text]"/>
      <dgm:spPr/>
      <dgm:t>
        <a:bodyPr/>
        <a:lstStyle/>
        <a:p>
          <a:r>
            <a:rPr lang="en-GB" dirty="0"/>
            <a:t>Cleaning data and merging the datasets</a:t>
          </a:r>
        </a:p>
      </dgm:t>
    </dgm:pt>
    <dgm:pt modelId="{F39381A5-4E63-314D-8496-3C00737BD6F6}" type="parTrans" cxnId="{F9617C2C-F33D-0045-84EC-63BA84DE2389}">
      <dgm:prSet/>
      <dgm:spPr/>
      <dgm:t>
        <a:bodyPr/>
        <a:lstStyle/>
        <a:p>
          <a:endParaRPr lang="en-GB"/>
        </a:p>
      </dgm:t>
    </dgm:pt>
    <dgm:pt modelId="{423A4A13-DE36-7546-B177-F36C64695A59}" type="sibTrans" cxnId="{F9617C2C-F33D-0045-84EC-63BA84DE2389}">
      <dgm:prSet/>
      <dgm:spPr/>
      <dgm:t>
        <a:bodyPr/>
        <a:lstStyle/>
        <a:p>
          <a:endParaRPr lang="en-GB"/>
        </a:p>
      </dgm:t>
    </dgm:pt>
    <dgm:pt modelId="{40A87BD7-9F1B-5C48-9684-5421A653FDBD}">
      <dgm:prSet phldrT="[Text]"/>
      <dgm:spPr/>
      <dgm:t>
        <a:bodyPr/>
        <a:lstStyle/>
        <a:p>
          <a:r>
            <a:rPr lang="en-GB" dirty="0"/>
            <a:t>Funding Type Analysis</a:t>
          </a:r>
        </a:p>
      </dgm:t>
    </dgm:pt>
    <dgm:pt modelId="{6FDAD9BB-FBD9-F14C-ACA2-60F4FD278995}" type="parTrans" cxnId="{734AC32C-19D4-6047-9397-4433FB6E7275}">
      <dgm:prSet/>
      <dgm:spPr/>
      <dgm:t>
        <a:bodyPr/>
        <a:lstStyle/>
        <a:p>
          <a:endParaRPr lang="en-GB"/>
        </a:p>
      </dgm:t>
    </dgm:pt>
    <dgm:pt modelId="{2B69014C-C878-1B40-99F0-641501248D8D}" type="sibTrans" cxnId="{734AC32C-19D4-6047-9397-4433FB6E7275}">
      <dgm:prSet/>
      <dgm:spPr/>
      <dgm:t>
        <a:bodyPr/>
        <a:lstStyle/>
        <a:p>
          <a:endParaRPr lang="en-GB"/>
        </a:p>
      </dgm:t>
    </dgm:pt>
    <dgm:pt modelId="{FFDE2C6F-E3C7-DC43-B77C-BD9263779D55}">
      <dgm:prSet phldrT="[Text]"/>
      <dgm:spPr/>
      <dgm:t>
        <a:bodyPr/>
        <a:lstStyle/>
        <a:p>
          <a:r>
            <a:rPr lang="en-GB" dirty="0"/>
            <a:t>Filter Data acc. to the chosen Investment Type</a:t>
          </a:r>
        </a:p>
      </dgm:t>
    </dgm:pt>
    <dgm:pt modelId="{CF3C41EB-B161-2A48-9733-95FC79440406}" type="parTrans" cxnId="{966664B3-4E0C-3C4F-9231-D6705ECA201B}">
      <dgm:prSet/>
      <dgm:spPr/>
      <dgm:t>
        <a:bodyPr/>
        <a:lstStyle/>
        <a:p>
          <a:endParaRPr lang="en-GB"/>
        </a:p>
      </dgm:t>
    </dgm:pt>
    <dgm:pt modelId="{7C3C3724-03CF-B946-BDC5-B233F82026AA}" type="sibTrans" cxnId="{966664B3-4E0C-3C4F-9231-D6705ECA201B}">
      <dgm:prSet/>
      <dgm:spPr/>
      <dgm:t>
        <a:bodyPr/>
        <a:lstStyle/>
        <a:p>
          <a:endParaRPr lang="en-GB"/>
        </a:p>
      </dgm:t>
    </dgm:pt>
    <dgm:pt modelId="{1E65BB56-520F-9B4A-9AB8-CC591D7C4A8C}">
      <dgm:prSet phldrT="[Text]"/>
      <dgm:spPr/>
      <dgm:t>
        <a:bodyPr/>
        <a:lstStyle/>
        <a:p>
          <a:r>
            <a:rPr lang="en-GB" dirty="0"/>
            <a:t>Country Analysis</a:t>
          </a:r>
        </a:p>
      </dgm:t>
    </dgm:pt>
    <dgm:pt modelId="{C1F99F8A-879F-2846-975D-C3E102554B7C}" type="parTrans" cxnId="{0D07BBEE-19BE-C44F-89CC-F8AA74C5B43A}">
      <dgm:prSet/>
      <dgm:spPr/>
      <dgm:t>
        <a:bodyPr/>
        <a:lstStyle/>
        <a:p>
          <a:endParaRPr lang="en-GB"/>
        </a:p>
      </dgm:t>
    </dgm:pt>
    <dgm:pt modelId="{39B723D0-7B2F-E64D-BD86-50FE8F54E7B1}" type="sibTrans" cxnId="{0D07BBEE-19BE-C44F-89CC-F8AA74C5B43A}">
      <dgm:prSet/>
      <dgm:spPr/>
      <dgm:t>
        <a:bodyPr/>
        <a:lstStyle/>
        <a:p>
          <a:endParaRPr lang="en-GB"/>
        </a:p>
      </dgm:t>
    </dgm:pt>
    <dgm:pt modelId="{AA49643F-E023-8D4E-9D46-4BF5348E9ACD}">
      <dgm:prSet phldrT="[Text]"/>
      <dgm:spPr/>
      <dgm:t>
        <a:bodyPr/>
        <a:lstStyle/>
        <a:p>
          <a:r>
            <a:rPr lang="en-GB" dirty="0"/>
            <a:t>Finding the top 3 English speaking countries</a:t>
          </a:r>
        </a:p>
      </dgm:t>
    </dgm:pt>
    <dgm:pt modelId="{D754F7F1-8338-374F-A6E0-E2C52C3B045F}" type="parTrans" cxnId="{EB15E5AA-C114-AF4D-9AC5-66C6208FF74E}">
      <dgm:prSet/>
      <dgm:spPr/>
      <dgm:t>
        <a:bodyPr/>
        <a:lstStyle/>
        <a:p>
          <a:endParaRPr lang="en-GB"/>
        </a:p>
      </dgm:t>
    </dgm:pt>
    <dgm:pt modelId="{E938952C-E1D9-0B48-B19F-9F1F8398C635}" type="sibTrans" cxnId="{EB15E5AA-C114-AF4D-9AC5-66C6208FF74E}">
      <dgm:prSet/>
      <dgm:spPr/>
      <dgm:t>
        <a:bodyPr/>
        <a:lstStyle/>
        <a:p>
          <a:endParaRPr lang="en-GB"/>
        </a:p>
      </dgm:t>
    </dgm:pt>
    <dgm:pt modelId="{1C224CAC-A68B-E642-B1B0-27AE1EA25454}">
      <dgm:prSet phldrT="[Text]"/>
      <dgm:spPr/>
      <dgm:t>
        <a:bodyPr/>
        <a:lstStyle/>
        <a:p>
          <a:r>
            <a:rPr lang="en-GB" dirty="0"/>
            <a:t>Map the primary sectors to Main Sector using mappings file</a:t>
          </a:r>
        </a:p>
      </dgm:t>
    </dgm:pt>
    <dgm:pt modelId="{F28F8843-AFED-9E48-AF2E-2DEFDB1D0385}" type="parTrans" cxnId="{CEA7EDD2-4D7C-B441-A9E8-FAC6809F8E4A}">
      <dgm:prSet/>
      <dgm:spPr/>
      <dgm:t>
        <a:bodyPr/>
        <a:lstStyle/>
        <a:p>
          <a:endParaRPr lang="en-GB"/>
        </a:p>
      </dgm:t>
    </dgm:pt>
    <dgm:pt modelId="{D768CA71-21FD-FD49-B935-3B639EA31596}" type="sibTrans" cxnId="{CEA7EDD2-4D7C-B441-A9E8-FAC6809F8E4A}">
      <dgm:prSet/>
      <dgm:spPr/>
      <dgm:t>
        <a:bodyPr/>
        <a:lstStyle/>
        <a:p>
          <a:endParaRPr lang="en-GB"/>
        </a:p>
      </dgm:t>
    </dgm:pt>
    <dgm:pt modelId="{CBE8965A-EFEA-AA4D-8F11-792276F95638}">
      <dgm:prSet phldrT="[Text]"/>
      <dgm:spPr/>
      <dgm:t>
        <a:bodyPr/>
        <a:lstStyle/>
        <a:p>
          <a:r>
            <a:rPr lang="en-GB" dirty="0"/>
            <a:t>Sector Analysis(Identifying the main sectors for Investment)</a:t>
          </a:r>
        </a:p>
      </dgm:t>
    </dgm:pt>
    <dgm:pt modelId="{179D201D-87F1-DB42-BBE6-A7DECAA07924}" type="parTrans" cxnId="{E559DBC1-E7C9-AD4C-88D7-4AB1D064B3ED}">
      <dgm:prSet/>
      <dgm:spPr/>
      <dgm:t>
        <a:bodyPr/>
        <a:lstStyle/>
        <a:p>
          <a:endParaRPr lang="en-GB"/>
        </a:p>
      </dgm:t>
    </dgm:pt>
    <dgm:pt modelId="{065CC941-6FBA-CD43-96DE-A2768D521F06}" type="sibTrans" cxnId="{E559DBC1-E7C9-AD4C-88D7-4AB1D064B3ED}">
      <dgm:prSet/>
      <dgm:spPr/>
      <dgm:t>
        <a:bodyPr/>
        <a:lstStyle/>
        <a:p>
          <a:endParaRPr lang="en-GB"/>
        </a:p>
      </dgm:t>
    </dgm:pt>
    <dgm:pt modelId="{ACDE9516-0A9E-0143-87F9-4A8689D01FE1}">
      <dgm:prSet phldrT="[Text]"/>
      <dgm:spPr/>
      <dgm:t>
        <a:bodyPr/>
        <a:lstStyle/>
        <a:p>
          <a:r>
            <a:rPr lang="en-GB" dirty="0"/>
            <a:t>Suggestions according to Analysis</a:t>
          </a:r>
        </a:p>
      </dgm:t>
    </dgm:pt>
    <dgm:pt modelId="{E4400217-09FD-7B49-B776-A7847AA612C0}" type="parTrans" cxnId="{EDDD34D2-915D-614F-A9F9-838E513FE209}">
      <dgm:prSet/>
      <dgm:spPr/>
      <dgm:t>
        <a:bodyPr/>
        <a:lstStyle/>
        <a:p>
          <a:endParaRPr lang="en-GB"/>
        </a:p>
      </dgm:t>
    </dgm:pt>
    <dgm:pt modelId="{8B09F99D-8C65-9241-874C-FD238B661831}" type="sibTrans" cxnId="{EDDD34D2-915D-614F-A9F9-838E513FE209}">
      <dgm:prSet/>
      <dgm:spPr/>
      <dgm:t>
        <a:bodyPr/>
        <a:lstStyle/>
        <a:p>
          <a:endParaRPr lang="en-GB"/>
        </a:p>
      </dgm:t>
    </dgm:pt>
    <dgm:pt modelId="{9B77A4AC-36F3-FF4A-9473-41E283763B44}" type="pres">
      <dgm:prSet presAssocID="{C5DB261A-84E6-F147-918D-826EA3C2131A}" presName="Name0" presStyleCnt="0">
        <dgm:presLayoutVars>
          <dgm:dir/>
          <dgm:resizeHandles/>
        </dgm:presLayoutVars>
      </dgm:prSet>
      <dgm:spPr/>
    </dgm:pt>
    <dgm:pt modelId="{EEF2C278-E766-5E46-8A03-9138702BC44D}" type="pres">
      <dgm:prSet presAssocID="{AC2CE928-EB92-F349-BBC4-19BB93B43CA4}" presName="compNode" presStyleCnt="0"/>
      <dgm:spPr/>
    </dgm:pt>
    <dgm:pt modelId="{750C4069-8364-5C48-87FF-9980B3BF4F0C}" type="pres">
      <dgm:prSet presAssocID="{AC2CE928-EB92-F349-BBC4-19BB93B43CA4}" presName="dummyConnPt" presStyleCnt="0"/>
      <dgm:spPr/>
    </dgm:pt>
    <dgm:pt modelId="{61E361BA-C5A2-2940-AE64-9045A914CAE0}" type="pres">
      <dgm:prSet presAssocID="{AC2CE928-EB92-F349-BBC4-19BB93B43CA4}" presName="node" presStyleLbl="node1" presStyleIdx="0" presStyleCnt="9">
        <dgm:presLayoutVars>
          <dgm:bulletEnabled val="1"/>
        </dgm:presLayoutVars>
      </dgm:prSet>
      <dgm:spPr/>
    </dgm:pt>
    <dgm:pt modelId="{B694F0CE-D5CF-254E-AA64-8DDAF351A4DD}" type="pres">
      <dgm:prSet presAssocID="{F2CA9CBA-A78F-AC49-A894-FE4EC87A46B4}" presName="sibTrans" presStyleLbl="bgSibTrans2D1" presStyleIdx="0" presStyleCnt="8"/>
      <dgm:spPr/>
    </dgm:pt>
    <dgm:pt modelId="{5D17F317-93DE-9043-9AFA-C9D7EB58ACD6}" type="pres">
      <dgm:prSet presAssocID="{8FFA40A7-DB0A-B047-BB5F-1CF896C9F197}" presName="compNode" presStyleCnt="0"/>
      <dgm:spPr/>
    </dgm:pt>
    <dgm:pt modelId="{C3ED9D16-3D8B-3141-9157-3D38EE9D31BF}" type="pres">
      <dgm:prSet presAssocID="{8FFA40A7-DB0A-B047-BB5F-1CF896C9F197}" presName="dummyConnPt" presStyleCnt="0"/>
      <dgm:spPr/>
    </dgm:pt>
    <dgm:pt modelId="{1F107AF0-16D2-EE4D-83B6-A49C215CCFC7}" type="pres">
      <dgm:prSet presAssocID="{8FFA40A7-DB0A-B047-BB5F-1CF896C9F197}" presName="node" presStyleLbl="node1" presStyleIdx="1" presStyleCnt="9">
        <dgm:presLayoutVars>
          <dgm:bulletEnabled val="1"/>
        </dgm:presLayoutVars>
      </dgm:prSet>
      <dgm:spPr/>
    </dgm:pt>
    <dgm:pt modelId="{1193840E-DC74-2543-BE88-86D197A7E88A}" type="pres">
      <dgm:prSet presAssocID="{423A4A13-DE36-7546-B177-F36C64695A59}" presName="sibTrans" presStyleLbl="bgSibTrans2D1" presStyleIdx="1" presStyleCnt="8"/>
      <dgm:spPr/>
    </dgm:pt>
    <dgm:pt modelId="{11B57141-8F4C-8F46-9BB7-1848E0B0971C}" type="pres">
      <dgm:prSet presAssocID="{40A87BD7-9F1B-5C48-9684-5421A653FDBD}" presName="compNode" presStyleCnt="0"/>
      <dgm:spPr/>
    </dgm:pt>
    <dgm:pt modelId="{3825F836-C35F-3844-8D44-DA8327C8705A}" type="pres">
      <dgm:prSet presAssocID="{40A87BD7-9F1B-5C48-9684-5421A653FDBD}" presName="dummyConnPt" presStyleCnt="0"/>
      <dgm:spPr/>
    </dgm:pt>
    <dgm:pt modelId="{DD8B8A79-7DF8-BF49-8016-6840E2922B12}" type="pres">
      <dgm:prSet presAssocID="{40A87BD7-9F1B-5C48-9684-5421A653FDBD}" presName="node" presStyleLbl="node1" presStyleIdx="2" presStyleCnt="9">
        <dgm:presLayoutVars>
          <dgm:bulletEnabled val="1"/>
        </dgm:presLayoutVars>
      </dgm:prSet>
      <dgm:spPr/>
    </dgm:pt>
    <dgm:pt modelId="{1BC7596E-2B86-6A42-92BB-413F8B80B523}" type="pres">
      <dgm:prSet presAssocID="{2B69014C-C878-1B40-99F0-641501248D8D}" presName="sibTrans" presStyleLbl="bgSibTrans2D1" presStyleIdx="2" presStyleCnt="8"/>
      <dgm:spPr/>
    </dgm:pt>
    <dgm:pt modelId="{6F014255-4CCE-6F4D-AAF5-656FA285FA43}" type="pres">
      <dgm:prSet presAssocID="{FFDE2C6F-E3C7-DC43-B77C-BD9263779D55}" presName="compNode" presStyleCnt="0"/>
      <dgm:spPr/>
    </dgm:pt>
    <dgm:pt modelId="{4EEACFCD-0EB6-7349-9B1A-87F158B209CC}" type="pres">
      <dgm:prSet presAssocID="{FFDE2C6F-E3C7-DC43-B77C-BD9263779D55}" presName="dummyConnPt" presStyleCnt="0"/>
      <dgm:spPr/>
    </dgm:pt>
    <dgm:pt modelId="{DDF62B0E-A9A9-7C47-8216-0B3D5845821E}" type="pres">
      <dgm:prSet presAssocID="{FFDE2C6F-E3C7-DC43-B77C-BD9263779D55}" presName="node" presStyleLbl="node1" presStyleIdx="3" presStyleCnt="9">
        <dgm:presLayoutVars>
          <dgm:bulletEnabled val="1"/>
        </dgm:presLayoutVars>
      </dgm:prSet>
      <dgm:spPr/>
    </dgm:pt>
    <dgm:pt modelId="{015FCD4F-9E86-DA47-A091-730974181331}" type="pres">
      <dgm:prSet presAssocID="{7C3C3724-03CF-B946-BDC5-B233F82026AA}" presName="sibTrans" presStyleLbl="bgSibTrans2D1" presStyleIdx="3" presStyleCnt="8"/>
      <dgm:spPr/>
    </dgm:pt>
    <dgm:pt modelId="{FBB3AA5B-4E71-D641-8B90-FE6B9126EE8C}" type="pres">
      <dgm:prSet presAssocID="{1E65BB56-520F-9B4A-9AB8-CC591D7C4A8C}" presName="compNode" presStyleCnt="0"/>
      <dgm:spPr/>
    </dgm:pt>
    <dgm:pt modelId="{B4F234D6-D817-F74B-AA5B-D364519664F0}" type="pres">
      <dgm:prSet presAssocID="{1E65BB56-520F-9B4A-9AB8-CC591D7C4A8C}" presName="dummyConnPt" presStyleCnt="0"/>
      <dgm:spPr/>
    </dgm:pt>
    <dgm:pt modelId="{A70BBF8F-D351-6F47-99F5-B41B86C54E49}" type="pres">
      <dgm:prSet presAssocID="{1E65BB56-520F-9B4A-9AB8-CC591D7C4A8C}" presName="node" presStyleLbl="node1" presStyleIdx="4" presStyleCnt="9">
        <dgm:presLayoutVars>
          <dgm:bulletEnabled val="1"/>
        </dgm:presLayoutVars>
      </dgm:prSet>
      <dgm:spPr/>
    </dgm:pt>
    <dgm:pt modelId="{7C2BA4A9-0609-2647-A497-89C9423D0E31}" type="pres">
      <dgm:prSet presAssocID="{39B723D0-7B2F-E64D-BD86-50FE8F54E7B1}" presName="sibTrans" presStyleLbl="bgSibTrans2D1" presStyleIdx="4" presStyleCnt="8"/>
      <dgm:spPr/>
    </dgm:pt>
    <dgm:pt modelId="{553E5047-E1BA-B445-A483-8BDC9CD8A8C4}" type="pres">
      <dgm:prSet presAssocID="{AA49643F-E023-8D4E-9D46-4BF5348E9ACD}" presName="compNode" presStyleCnt="0"/>
      <dgm:spPr/>
    </dgm:pt>
    <dgm:pt modelId="{8E83CA48-6173-1C4E-AA10-1AD4C7849FAD}" type="pres">
      <dgm:prSet presAssocID="{AA49643F-E023-8D4E-9D46-4BF5348E9ACD}" presName="dummyConnPt" presStyleCnt="0"/>
      <dgm:spPr/>
    </dgm:pt>
    <dgm:pt modelId="{C86E89E6-A96B-2343-AB21-35D15547C71C}" type="pres">
      <dgm:prSet presAssocID="{AA49643F-E023-8D4E-9D46-4BF5348E9ACD}" presName="node" presStyleLbl="node1" presStyleIdx="5" presStyleCnt="9">
        <dgm:presLayoutVars>
          <dgm:bulletEnabled val="1"/>
        </dgm:presLayoutVars>
      </dgm:prSet>
      <dgm:spPr/>
    </dgm:pt>
    <dgm:pt modelId="{1C3934BD-8C18-F140-9D85-5025F27E2052}" type="pres">
      <dgm:prSet presAssocID="{E938952C-E1D9-0B48-B19F-9F1F8398C635}" presName="sibTrans" presStyleLbl="bgSibTrans2D1" presStyleIdx="5" presStyleCnt="8"/>
      <dgm:spPr/>
    </dgm:pt>
    <dgm:pt modelId="{9807A045-26F2-5940-AAE7-FAB038836163}" type="pres">
      <dgm:prSet presAssocID="{1C224CAC-A68B-E642-B1B0-27AE1EA25454}" presName="compNode" presStyleCnt="0"/>
      <dgm:spPr/>
    </dgm:pt>
    <dgm:pt modelId="{A744E630-D1E2-3346-8D47-CDE7E0F44781}" type="pres">
      <dgm:prSet presAssocID="{1C224CAC-A68B-E642-B1B0-27AE1EA25454}" presName="dummyConnPt" presStyleCnt="0"/>
      <dgm:spPr/>
    </dgm:pt>
    <dgm:pt modelId="{6015D171-276C-FC42-AE66-82BE1760B1F7}" type="pres">
      <dgm:prSet presAssocID="{1C224CAC-A68B-E642-B1B0-27AE1EA25454}" presName="node" presStyleLbl="node1" presStyleIdx="6" presStyleCnt="9">
        <dgm:presLayoutVars>
          <dgm:bulletEnabled val="1"/>
        </dgm:presLayoutVars>
      </dgm:prSet>
      <dgm:spPr/>
    </dgm:pt>
    <dgm:pt modelId="{8BE1E4E8-03F2-C644-8AE4-5C37180BA885}" type="pres">
      <dgm:prSet presAssocID="{D768CA71-21FD-FD49-B935-3B639EA31596}" presName="sibTrans" presStyleLbl="bgSibTrans2D1" presStyleIdx="6" presStyleCnt="8"/>
      <dgm:spPr/>
    </dgm:pt>
    <dgm:pt modelId="{46D41ACC-5032-364B-B519-0696347DC4F6}" type="pres">
      <dgm:prSet presAssocID="{CBE8965A-EFEA-AA4D-8F11-792276F95638}" presName="compNode" presStyleCnt="0"/>
      <dgm:spPr/>
    </dgm:pt>
    <dgm:pt modelId="{608DB712-0D31-1B4F-B3DD-7ABD3F824031}" type="pres">
      <dgm:prSet presAssocID="{CBE8965A-EFEA-AA4D-8F11-792276F95638}" presName="dummyConnPt" presStyleCnt="0"/>
      <dgm:spPr/>
    </dgm:pt>
    <dgm:pt modelId="{54002874-5195-7E4E-A13C-A835B7322465}" type="pres">
      <dgm:prSet presAssocID="{CBE8965A-EFEA-AA4D-8F11-792276F95638}" presName="node" presStyleLbl="node1" presStyleIdx="7" presStyleCnt="9">
        <dgm:presLayoutVars>
          <dgm:bulletEnabled val="1"/>
        </dgm:presLayoutVars>
      </dgm:prSet>
      <dgm:spPr/>
    </dgm:pt>
    <dgm:pt modelId="{F81DC660-4E2E-6C4B-A936-28C19E49CDA2}" type="pres">
      <dgm:prSet presAssocID="{065CC941-6FBA-CD43-96DE-A2768D521F06}" presName="sibTrans" presStyleLbl="bgSibTrans2D1" presStyleIdx="7" presStyleCnt="8"/>
      <dgm:spPr/>
    </dgm:pt>
    <dgm:pt modelId="{6864109F-2958-1347-BA64-BCD5BB88938F}" type="pres">
      <dgm:prSet presAssocID="{ACDE9516-0A9E-0143-87F9-4A8689D01FE1}" presName="compNode" presStyleCnt="0"/>
      <dgm:spPr/>
    </dgm:pt>
    <dgm:pt modelId="{F14F84D1-2911-1142-B32E-B4710DE00B22}" type="pres">
      <dgm:prSet presAssocID="{ACDE9516-0A9E-0143-87F9-4A8689D01FE1}" presName="dummyConnPt" presStyleCnt="0"/>
      <dgm:spPr/>
    </dgm:pt>
    <dgm:pt modelId="{BB15A495-0AC6-1249-852F-0DBFBFE11D52}" type="pres">
      <dgm:prSet presAssocID="{ACDE9516-0A9E-0143-87F9-4A8689D01FE1}" presName="node" presStyleLbl="node1" presStyleIdx="8" presStyleCnt="9">
        <dgm:presLayoutVars>
          <dgm:bulletEnabled val="1"/>
        </dgm:presLayoutVars>
      </dgm:prSet>
      <dgm:spPr/>
    </dgm:pt>
  </dgm:ptLst>
  <dgm:cxnLst>
    <dgm:cxn modelId="{694FE801-2405-274C-B19E-9E58128F569C}" type="presOf" srcId="{F2CA9CBA-A78F-AC49-A894-FE4EC87A46B4}" destId="{B694F0CE-D5CF-254E-AA64-8DDAF351A4DD}" srcOrd="0" destOrd="0" presId="urn:microsoft.com/office/officeart/2005/8/layout/bProcess4"/>
    <dgm:cxn modelId="{51637702-1DED-3D41-AEF8-685922A4D542}" type="presOf" srcId="{C5DB261A-84E6-F147-918D-826EA3C2131A}" destId="{9B77A4AC-36F3-FF4A-9473-41E283763B44}" srcOrd="0" destOrd="0" presId="urn:microsoft.com/office/officeart/2005/8/layout/bProcess4"/>
    <dgm:cxn modelId="{E4C5E60D-25C9-304C-9B04-F192BF619033}" type="presOf" srcId="{E938952C-E1D9-0B48-B19F-9F1F8398C635}" destId="{1C3934BD-8C18-F140-9D85-5025F27E2052}" srcOrd="0" destOrd="0" presId="urn:microsoft.com/office/officeart/2005/8/layout/bProcess4"/>
    <dgm:cxn modelId="{68F0631B-0B9D-CA4F-B2B9-9EF181A0E535}" type="presOf" srcId="{CBE8965A-EFEA-AA4D-8F11-792276F95638}" destId="{54002874-5195-7E4E-A13C-A835B7322465}" srcOrd="0" destOrd="0" presId="urn:microsoft.com/office/officeart/2005/8/layout/bProcess4"/>
    <dgm:cxn modelId="{F9617C2C-F33D-0045-84EC-63BA84DE2389}" srcId="{C5DB261A-84E6-F147-918D-826EA3C2131A}" destId="{8FFA40A7-DB0A-B047-BB5F-1CF896C9F197}" srcOrd="1" destOrd="0" parTransId="{F39381A5-4E63-314D-8496-3C00737BD6F6}" sibTransId="{423A4A13-DE36-7546-B177-F36C64695A59}"/>
    <dgm:cxn modelId="{734AC32C-19D4-6047-9397-4433FB6E7275}" srcId="{C5DB261A-84E6-F147-918D-826EA3C2131A}" destId="{40A87BD7-9F1B-5C48-9684-5421A653FDBD}" srcOrd="2" destOrd="0" parTransId="{6FDAD9BB-FBD9-F14C-ACA2-60F4FD278995}" sibTransId="{2B69014C-C878-1B40-99F0-641501248D8D}"/>
    <dgm:cxn modelId="{6096C53A-4703-2148-8F1B-3F370706B63E}" type="presOf" srcId="{065CC941-6FBA-CD43-96DE-A2768D521F06}" destId="{F81DC660-4E2E-6C4B-A936-28C19E49CDA2}" srcOrd="0" destOrd="0" presId="urn:microsoft.com/office/officeart/2005/8/layout/bProcess4"/>
    <dgm:cxn modelId="{BD341D51-9F4E-F943-9887-011B82EE0244}" type="presOf" srcId="{2B69014C-C878-1B40-99F0-641501248D8D}" destId="{1BC7596E-2B86-6A42-92BB-413F8B80B523}" srcOrd="0" destOrd="0" presId="urn:microsoft.com/office/officeart/2005/8/layout/bProcess4"/>
    <dgm:cxn modelId="{1EBE7655-3582-7F45-A70B-2EFDDA9AE3CF}" type="presOf" srcId="{1C224CAC-A68B-E642-B1B0-27AE1EA25454}" destId="{6015D171-276C-FC42-AE66-82BE1760B1F7}" srcOrd="0" destOrd="0" presId="urn:microsoft.com/office/officeart/2005/8/layout/bProcess4"/>
    <dgm:cxn modelId="{82E2455D-D419-A047-BF72-B75975BFE235}" type="presOf" srcId="{8FFA40A7-DB0A-B047-BB5F-1CF896C9F197}" destId="{1F107AF0-16D2-EE4D-83B6-A49C215CCFC7}" srcOrd="0" destOrd="0" presId="urn:microsoft.com/office/officeart/2005/8/layout/bProcess4"/>
    <dgm:cxn modelId="{C758C165-44C5-C744-BCD0-AF969CCF6713}" type="presOf" srcId="{1E65BB56-520F-9B4A-9AB8-CC591D7C4A8C}" destId="{A70BBF8F-D351-6F47-99F5-B41B86C54E49}" srcOrd="0" destOrd="0" presId="urn:microsoft.com/office/officeart/2005/8/layout/bProcess4"/>
    <dgm:cxn modelId="{E1C2FE73-D80D-0E41-A7C8-6361924A260B}" type="presOf" srcId="{AC2CE928-EB92-F349-BBC4-19BB93B43CA4}" destId="{61E361BA-C5A2-2940-AE64-9045A914CAE0}" srcOrd="0" destOrd="0" presId="urn:microsoft.com/office/officeart/2005/8/layout/bProcess4"/>
    <dgm:cxn modelId="{33955E7D-B541-0843-99E0-DD49F14CC147}" type="presOf" srcId="{7C3C3724-03CF-B946-BDC5-B233F82026AA}" destId="{015FCD4F-9E86-DA47-A091-730974181331}" srcOrd="0" destOrd="0" presId="urn:microsoft.com/office/officeart/2005/8/layout/bProcess4"/>
    <dgm:cxn modelId="{635EABA1-B010-1C48-9282-872A55F13430}" type="presOf" srcId="{AA49643F-E023-8D4E-9D46-4BF5348E9ACD}" destId="{C86E89E6-A96B-2343-AB21-35D15547C71C}" srcOrd="0" destOrd="0" presId="urn:microsoft.com/office/officeart/2005/8/layout/bProcess4"/>
    <dgm:cxn modelId="{F87292A4-69EC-7A43-905E-07871BC81AE7}" type="presOf" srcId="{423A4A13-DE36-7546-B177-F36C64695A59}" destId="{1193840E-DC74-2543-BE88-86D197A7E88A}" srcOrd="0" destOrd="0" presId="urn:microsoft.com/office/officeart/2005/8/layout/bProcess4"/>
    <dgm:cxn modelId="{4F2C38A7-2CD8-C247-AFE5-455D84387DC7}" type="presOf" srcId="{FFDE2C6F-E3C7-DC43-B77C-BD9263779D55}" destId="{DDF62B0E-A9A9-7C47-8216-0B3D5845821E}" srcOrd="0" destOrd="0" presId="urn:microsoft.com/office/officeart/2005/8/layout/bProcess4"/>
    <dgm:cxn modelId="{EB15E5AA-C114-AF4D-9AC5-66C6208FF74E}" srcId="{C5DB261A-84E6-F147-918D-826EA3C2131A}" destId="{AA49643F-E023-8D4E-9D46-4BF5348E9ACD}" srcOrd="5" destOrd="0" parTransId="{D754F7F1-8338-374F-A6E0-E2C52C3B045F}" sibTransId="{E938952C-E1D9-0B48-B19F-9F1F8398C635}"/>
    <dgm:cxn modelId="{36E659AC-6047-DC40-91DD-C406435F45BD}" type="presOf" srcId="{ACDE9516-0A9E-0143-87F9-4A8689D01FE1}" destId="{BB15A495-0AC6-1249-852F-0DBFBFE11D52}" srcOrd="0" destOrd="0" presId="urn:microsoft.com/office/officeart/2005/8/layout/bProcess4"/>
    <dgm:cxn modelId="{966664B3-4E0C-3C4F-9231-D6705ECA201B}" srcId="{C5DB261A-84E6-F147-918D-826EA3C2131A}" destId="{FFDE2C6F-E3C7-DC43-B77C-BD9263779D55}" srcOrd="3" destOrd="0" parTransId="{CF3C41EB-B161-2A48-9733-95FC79440406}" sibTransId="{7C3C3724-03CF-B946-BDC5-B233F82026AA}"/>
    <dgm:cxn modelId="{C9FD5ABA-A8DF-8A43-81D1-A3DBBB76E769}" type="presOf" srcId="{39B723D0-7B2F-E64D-BD86-50FE8F54E7B1}" destId="{7C2BA4A9-0609-2647-A497-89C9423D0E31}" srcOrd="0" destOrd="0" presId="urn:microsoft.com/office/officeart/2005/8/layout/bProcess4"/>
    <dgm:cxn modelId="{E559DBC1-E7C9-AD4C-88D7-4AB1D064B3ED}" srcId="{C5DB261A-84E6-F147-918D-826EA3C2131A}" destId="{CBE8965A-EFEA-AA4D-8F11-792276F95638}" srcOrd="7" destOrd="0" parTransId="{179D201D-87F1-DB42-BBE6-A7DECAA07924}" sibTransId="{065CC941-6FBA-CD43-96DE-A2768D521F06}"/>
    <dgm:cxn modelId="{1EA7E1C8-5CA4-524A-A390-417CC28D5000}" type="presOf" srcId="{D768CA71-21FD-FD49-B935-3B639EA31596}" destId="{8BE1E4E8-03F2-C644-8AE4-5C37180BA885}" srcOrd="0" destOrd="0" presId="urn:microsoft.com/office/officeart/2005/8/layout/bProcess4"/>
    <dgm:cxn modelId="{EDDD34D2-915D-614F-A9F9-838E513FE209}" srcId="{C5DB261A-84E6-F147-918D-826EA3C2131A}" destId="{ACDE9516-0A9E-0143-87F9-4A8689D01FE1}" srcOrd="8" destOrd="0" parTransId="{E4400217-09FD-7B49-B776-A7847AA612C0}" sibTransId="{8B09F99D-8C65-9241-874C-FD238B661831}"/>
    <dgm:cxn modelId="{CEA7EDD2-4D7C-B441-A9E8-FAC6809F8E4A}" srcId="{C5DB261A-84E6-F147-918D-826EA3C2131A}" destId="{1C224CAC-A68B-E642-B1B0-27AE1EA25454}" srcOrd="6" destOrd="0" parTransId="{F28F8843-AFED-9E48-AF2E-2DEFDB1D0385}" sibTransId="{D768CA71-21FD-FD49-B935-3B639EA31596}"/>
    <dgm:cxn modelId="{850AC5E8-0B9A-024D-A7A5-ECA798CC2728}" srcId="{C5DB261A-84E6-F147-918D-826EA3C2131A}" destId="{AC2CE928-EB92-F349-BBC4-19BB93B43CA4}" srcOrd="0" destOrd="0" parTransId="{5B0073AB-70A3-CF40-9872-9F73F37C9AED}" sibTransId="{F2CA9CBA-A78F-AC49-A894-FE4EC87A46B4}"/>
    <dgm:cxn modelId="{A53EB7EA-5812-6041-BCA5-3CC72EA3FB60}" type="presOf" srcId="{40A87BD7-9F1B-5C48-9684-5421A653FDBD}" destId="{DD8B8A79-7DF8-BF49-8016-6840E2922B12}" srcOrd="0" destOrd="0" presId="urn:microsoft.com/office/officeart/2005/8/layout/bProcess4"/>
    <dgm:cxn modelId="{0D07BBEE-19BE-C44F-89CC-F8AA74C5B43A}" srcId="{C5DB261A-84E6-F147-918D-826EA3C2131A}" destId="{1E65BB56-520F-9B4A-9AB8-CC591D7C4A8C}" srcOrd="4" destOrd="0" parTransId="{C1F99F8A-879F-2846-975D-C3E102554B7C}" sibTransId="{39B723D0-7B2F-E64D-BD86-50FE8F54E7B1}"/>
    <dgm:cxn modelId="{AC7B0583-3DDD-8447-9BB8-6BC05FC9DE5F}" type="presParOf" srcId="{9B77A4AC-36F3-FF4A-9473-41E283763B44}" destId="{EEF2C278-E766-5E46-8A03-9138702BC44D}" srcOrd="0" destOrd="0" presId="urn:microsoft.com/office/officeart/2005/8/layout/bProcess4"/>
    <dgm:cxn modelId="{07C46B35-E9BA-814D-9D10-D8FF265E0B11}" type="presParOf" srcId="{EEF2C278-E766-5E46-8A03-9138702BC44D}" destId="{750C4069-8364-5C48-87FF-9980B3BF4F0C}" srcOrd="0" destOrd="0" presId="urn:microsoft.com/office/officeart/2005/8/layout/bProcess4"/>
    <dgm:cxn modelId="{A1F6DA21-5AEC-AB48-9047-1A6A42A2E87D}" type="presParOf" srcId="{EEF2C278-E766-5E46-8A03-9138702BC44D}" destId="{61E361BA-C5A2-2940-AE64-9045A914CAE0}" srcOrd="1" destOrd="0" presId="urn:microsoft.com/office/officeart/2005/8/layout/bProcess4"/>
    <dgm:cxn modelId="{4825329F-2EEB-D84D-9DAB-0A4C7346D313}" type="presParOf" srcId="{9B77A4AC-36F3-FF4A-9473-41E283763B44}" destId="{B694F0CE-D5CF-254E-AA64-8DDAF351A4DD}" srcOrd="1" destOrd="0" presId="urn:microsoft.com/office/officeart/2005/8/layout/bProcess4"/>
    <dgm:cxn modelId="{0C63713D-42B5-BC42-81CD-5B39C21BF0F9}" type="presParOf" srcId="{9B77A4AC-36F3-FF4A-9473-41E283763B44}" destId="{5D17F317-93DE-9043-9AFA-C9D7EB58ACD6}" srcOrd="2" destOrd="0" presId="urn:microsoft.com/office/officeart/2005/8/layout/bProcess4"/>
    <dgm:cxn modelId="{44B00446-40C3-3945-A11F-7636BCBDC6A6}" type="presParOf" srcId="{5D17F317-93DE-9043-9AFA-C9D7EB58ACD6}" destId="{C3ED9D16-3D8B-3141-9157-3D38EE9D31BF}" srcOrd="0" destOrd="0" presId="urn:microsoft.com/office/officeart/2005/8/layout/bProcess4"/>
    <dgm:cxn modelId="{5ECEEE66-205F-2D41-93C2-13E41DBB4C1B}" type="presParOf" srcId="{5D17F317-93DE-9043-9AFA-C9D7EB58ACD6}" destId="{1F107AF0-16D2-EE4D-83B6-A49C215CCFC7}" srcOrd="1" destOrd="0" presId="urn:microsoft.com/office/officeart/2005/8/layout/bProcess4"/>
    <dgm:cxn modelId="{D639C094-A066-B94A-9FCF-DC2D8723F842}" type="presParOf" srcId="{9B77A4AC-36F3-FF4A-9473-41E283763B44}" destId="{1193840E-DC74-2543-BE88-86D197A7E88A}" srcOrd="3" destOrd="0" presId="urn:microsoft.com/office/officeart/2005/8/layout/bProcess4"/>
    <dgm:cxn modelId="{A56DEB11-41D7-7749-8B42-CA7476A04442}" type="presParOf" srcId="{9B77A4AC-36F3-FF4A-9473-41E283763B44}" destId="{11B57141-8F4C-8F46-9BB7-1848E0B0971C}" srcOrd="4" destOrd="0" presId="urn:microsoft.com/office/officeart/2005/8/layout/bProcess4"/>
    <dgm:cxn modelId="{2CB2154C-C7CC-E141-B4D2-20892528A627}" type="presParOf" srcId="{11B57141-8F4C-8F46-9BB7-1848E0B0971C}" destId="{3825F836-C35F-3844-8D44-DA8327C8705A}" srcOrd="0" destOrd="0" presId="urn:microsoft.com/office/officeart/2005/8/layout/bProcess4"/>
    <dgm:cxn modelId="{6607EFB3-9419-934D-ACAE-D03C0BEA2C6A}" type="presParOf" srcId="{11B57141-8F4C-8F46-9BB7-1848E0B0971C}" destId="{DD8B8A79-7DF8-BF49-8016-6840E2922B12}" srcOrd="1" destOrd="0" presId="urn:microsoft.com/office/officeart/2005/8/layout/bProcess4"/>
    <dgm:cxn modelId="{379C8F61-A937-6547-905A-2B7B0A516CE2}" type="presParOf" srcId="{9B77A4AC-36F3-FF4A-9473-41E283763B44}" destId="{1BC7596E-2B86-6A42-92BB-413F8B80B523}" srcOrd="5" destOrd="0" presId="urn:microsoft.com/office/officeart/2005/8/layout/bProcess4"/>
    <dgm:cxn modelId="{BEB45E02-E8B3-5B47-BEEF-328A0A554560}" type="presParOf" srcId="{9B77A4AC-36F3-FF4A-9473-41E283763B44}" destId="{6F014255-4CCE-6F4D-AAF5-656FA285FA43}" srcOrd="6" destOrd="0" presId="urn:microsoft.com/office/officeart/2005/8/layout/bProcess4"/>
    <dgm:cxn modelId="{0A6DF0FB-E917-944A-97B2-C5C0E8DFFC93}" type="presParOf" srcId="{6F014255-4CCE-6F4D-AAF5-656FA285FA43}" destId="{4EEACFCD-0EB6-7349-9B1A-87F158B209CC}" srcOrd="0" destOrd="0" presId="urn:microsoft.com/office/officeart/2005/8/layout/bProcess4"/>
    <dgm:cxn modelId="{E2673C25-9CC9-EC4B-8514-F97C8FD6F10E}" type="presParOf" srcId="{6F014255-4CCE-6F4D-AAF5-656FA285FA43}" destId="{DDF62B0E-A9A9-7C47-8216-0B3D5845821E}" srcOrd="1" destOrd="0" presId="urn:microsoft.com/office/officeart/2005/8/layout/bProcess4"/>
    <dgm:cxn modelId="{107DE071-D11E-094D-BA12-9675298A8851}" type="presParOf" srcId="{9B77A4AC-36F3-FF4A-9473-41E283763B44}" destId="{015FCD4F-9E86-DA47-A091-730974181331}" srcOrd="7" destOrd="0" presId="urn:microsoft.com/office/officeart/2005/8/layout/bProcess4"/>
    <dgm:cxn modelId="{EB18D5E1-8819-0A4F-8B00-DD4D48C39381}" type="presParOf" srcId="{9B77A4AC-36F3-FF4A-9473-41E283763B44}" destId="{FBB3AA5B-4E71-D641-8B90-FE6B9126EE8C}" srcOrd="8" destOrd="0" presId="urn:microsoft.com/office/officeart/2005/8/layout/bProcess4"/>
    <dgm:cxn modelId="{62942E3A-0A43-4541-810B-65571550FFA8}" type="presParOf" srcId="{FBB3AA5B-4E71-D641-8B90-FE6B9126EE8C}" destId="{B4F234D6-D817-F74B-AA5B-D364519664F0}" srcOrd="0" destOrd="0" presId="urn:microsoft.com/office/officeart/2005/8/layout/bProcess4"/>
    <dgm:cxn modelId="{D809E7A3-3264-614D-9CAC-8DC20AC89EA4}" type="presParOf" srcId="{FBB3AA5B-4E71-D641-8B90-FE6B9126EE8C}" destId="{A70BBF8F-D351-6F47-99F5-B41B86C54E49}" srcOrd="1" destOrd="0" presId="urn:microsoft.com/office/officeart/2005/8/layout/bProcess4"/>
    <dgm:cxn modelId="{1862B84C-155F-6346-958A-86D822487162}" type="presParOf" srcId="{9B77A4AC-36F3-FF4A-9473-41E283763B44}" destId="{7C2BA4A9-0609-2647-A497-89C9423D0E31}" srcOrd="9" destOrd="0" presId="urn:microsoft.com/office/officeart/2005/8/layout/bProcess4"/>
    <dgm:cxn modelId="{7965A73D-82C4-3F45-B81E-22C9972C1D88}" type="presParOf" srcId="{9B77A4AC-36F3-FF4A-9473-41E283763B44}" destId="{553E5047-E1BA-B445-A483-8BDC9CD8A8C4}" srcOrd="10" destOrd="0" presId="urn:microsoft.com/office/officeart/2005/8/layout/bProcess4"/>
    <dgm:cxn modelId="{57B2087B-DCD0-FB40-A299-C2D5C7141673}" type="presParOf" srcId="{553E5047-E1BA-B445-A483-8BDC9CD8A8C4}" destId="{8E83CA48-6173-1C4E-AA10-1AD4C7849FAD}" srcOrd="0" destOrd="0" presId="urn:microsoft.com/office/officeart/2005/8/layout/bProcess4"/>
    <dgm:cxn modelId="{3956F9C0-1F48-3045-8C2A-A71113D706F5}" type="presParOf" srcId="{553E5047-E1BA-B445-A483-8BDC9CD8A8C4}" destId="{C86E89E6-A96B-2343-AB21-35D15547C71C}" srcOrd="1" destOrd="0" presId="urn:microsoft.com/office/officeart/2005/8/layout/bProcess4"/>
    <dgm:cxn modelId="{8E7BC05F-934B-8540-A61B-D00F09387850}" type="presParOf" srcId="{9B77A4AC-36F3-FF4A-9473-41E283763B44}" destId="{1C3934BD-8C18-F140-9D85-5025F27E2052}" srcOrd="11" destOrd="0" presId="urn:microsoft.com/office/officeart/2005/8/layout/bProcess4"/>
    <dgm:cxn modelId="{32E44FD0-1D4C-F244-A4DC-3B545531A297}" type="presParOf" srcId="{9B77A4AC-36F3-FF4A-9473-41E283763B44}" destId="{9807A045-26F2-5940-AAE7-FAB038836163}" srcOrd="12" destOrd="0" presId="urn:microsoft.com/office/officeart/2005/8/layout/bProcess4"/>
    <dgm:cxn modelId="{81F695DC-0F16-8644-B073-182085D92A5A}" type="presParOf" srcId="{9807A045-26F2-5940-AAE7-FAB038836163}" destId="{A744E630-D1E2-3346-8D47-CDE7E0F44781}" srcOrd="0" destOrd="0" presId="urn:microsoft.com/office/officeart/2005/8/layout/bProcess4"/>
    <dgm:cxn modelId="{03A556FD-0EED-7240-B268-A14626CB5292}" type="presParOf" srcId="{9807A045-26F2-5940-AAE7-FAB038836163}" destId="{6015D171-276C-FC42-AE66-82BE1760B1F7}" srcOrd="1" destOrd="0" presId="urn:microsoft.com/office/officeart/2005/8/layout/bProcess4"/>
    <dgm:cxn modelId="{FFB257AD-54AB-4E43-A5A3-DA5D4133F745}" type="presParOf" srcId="{9B77A4AC-36F3-FF4A-9473-41E283763B44}" destId="{8BE1E4E8-03F2-C644-8AE4-5C37180BA885}" srcOrd="13" destOrd="0" presId="urn:microsoft.com/office/officeart/2005/8/layout/bProcess4"/>
    <dgm:cxn modelId="{72331DA5-DB57-6341-9CA0-B608C0B51AA8}" type="presParOf" srcId="{9B77A4AC-36F3-FF4A-9473-41E283763B44}" destId="{46D41ACC-5032-364B-B519-0696347DC4F6}" srcOrd="14" destOrd="0" presId="urn:microsoft.com/office/officeart/2005/8/layout/bProcess4"/>
    <dgm:cxn modelId="{2B5B85DE-8D1D-694D-A381-C2796517F172}" type="presParOf" srcId="{46D41ACC-5032-364B-B519-0696347DC4F6}" destId="{608DB712-0D31-1B4F-B3DD-7ABD3F824031}" srcOrd="0" destOrd="0" presId="urn:microsoft.com/office/officeart/2005/8/layout/bProcess4"/>
    <dgm:cxn modelId="{9E1922CB-3A3D-654F-9585-84E838379F98}" type="presParOf" srcId="{46D41ACC-5032-364B-B519-0696347DC4F6}" destId="{54002874-5195-7E4E-A13C-A835B7322465}" srcOrd="1" destOrd="0" presId="urn:microsoft.com/office/officeart/2005/8/layout/bProcess4"/>
    <dgm:cxn modelId="{91909D98-C420-A74B-ACE3-1CD244FF0EAC}" type="presParOf" srcId="{9B77A4AC-36F3-FF4A-9473-41E283763B44}" destId="{F81DC660-4E2E-6C4B-A936-28C19E49CDA2}" srcOrd="15" destOrd="0" presId="urn:microsoft.com/office/officeart/2005/8/layout/bProcess4"/>
    <dgm:cxn modelId="{5FCA548F-ED79-3E4C-BE90-31D9129BF17D}" type="presParOf" srcId="{9B77A4AC-36F3-FF4A-9473-41E283763B44}" destId="{6864109F-2958-1347-BA64-BCD5BB88938F}" srcOrd="16" destOrd="0" presId="urn:microsoft.com/office/officeart/2005/8/layout/bProcess4"/>
    <dgm:cxn modelId="{C1D93A37-FA7E-3B49-9D40-64A25DEC8C20}" type="presParOf" srcId="{6864109F-2958-1347-BA64-BCD5BB88938F}" destId="{F14F84D1-2911-1142-B32E-B4710DE00B22}" srcOrd="0" destOrd="0" presId="urn:microsoft.com/office/officeart/2005/8/layout/bProcess4"/>
    <dgm:cxn modelId="{A8EF68AF-86FA-6E41-9E48-B798193BDAAB}" type="presParOf" srcId="{6864109F-2958-1347-BA64-BCD5BB88938F}" destId="{BB15A495-0AC6-1249-852F-0DBFBFE11D5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4F0CE-D5CF-254E-AA64-8DDAF351A4DD}">
      <dsp:nvSpPr>
        <dsp:cNvPr id="0" name=""/>
        <dsp:cNvSpPr/>
      </dsp:nvSpPr>
      <dsp:spPr>
        <a:xfrm rot="5400000">
          <a:off x="1447072" y="987277"/>
          <a:ext cx="1543617" cy="1860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361BA-C5A2-2940-AE64-9045A914CAE0}">
      <dsp:nvSpPr>
        <dsp:cNvPr id="0" name=""/>
        <dsp:cNvSpPr/>
      </dsp:nvSpPr>
      <dsp:spPr>
        <a:xfrm>
          <a:off x="1802142" y="2102"/>
          <a:ext cx="2067039" cy="124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Import data from CSV/TXT files</a:t>
          </a:r>
        </a:p>
      </dsp:txBody>
      <dsp:txXfrm>
        <a:off x="1838467" y="38427"/>
        <a:ext cx="1994389" cy="1167573"/>
      </dsp:txXfrm>
    </dsp:sp>
    <dsp:sp modelId="{1193840E-DC74-2543-BE88-86D197A7E88A}">
      <dsp:nvSpPr>
        <dsp:cNvPr id="0" name=""/>
        <dsp:cNvSpPr/>
      </dsp:nvSpPr>
      <dsp:spPr>
        <a:xfrm rot="5400000">
          <a:off x="1447072" y="2537557"/>
          <a:ext cx="1543617" cy="1860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07AF0-16D2-EE4D-83B6-A49C215CCFC7}">
      <dsp:nvSpPr>
        <dsp:cNvPr id="0" name=""/>
        <dsp:cNvSpPr/>
      </dsp:nvSpPr>
      <dsp:spPr>
        <a:xfrm>
          <a:off x="1802142" y="1552382"/>
          <a:ext cx="2067039" cy="124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Cleaning data and merging the datasets</a:t>
          </a:r>
        </a:p>
      </dsp:txBody>
      <dsp:txXfrm>
        <a:off x="1838467" y="1588707"/>
        <a:ext cx="1994389" cy="1167573"/>
      </dsp:txXfrm>
    </dsp:sp>
    <dsp:sp modelId="{1BC7596E-2B86-6A42-92BB-413F8B80B523}">
      <dsp:nvSpPr>
        <dsp:cNvPr id="0" name=""/>
        <dsp:cNvSpPr/>
      </dsp:nvSpPr>
      <dsp:spPr>
        <a:xfrm>
          <a:off x="2222212" y="3312696"/>
          <a:ext cx="2742500" cy="1860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B8A79-7DF8-BF49-8016-6840E2922B12}">
      <dsp:nvSpPr>
        <dsp:cNvPr id="0" name=""/>
        <dsp:cNvSpPr/>
      </dsp:nvSpPr>
      <dsp:spPr>
        <a:xfrm>
          <a:off x="1802142" y="3102661"/>
          <a:ext cx="2067039" cy="124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Funding Type Analysis</a:t>
          </a:r>
        </a:p>
      </dsp:txBody>
      <dsp:txXfrm>
        <a:off x="1838467" y="3138986"/>
        <a:ext cx="1994389" cy="1167573"/>
      </dsp:txXfrm>
    </dsp:sp>
    <dsp:sp modelId="{015FCD4F-9E86-DA47-A091-730974181331}">
      <dsp:nvSpPr>
        <dsp:cNvPr id="0" name=""/>
        <dsp:cNvSpPr/>
      </dsp:nvSpPr>
      <dsp:spPr>
        <a:xfrm rot="16200000">
          <a:off x="4196235" y="2537557"/>
          <a:ext cx="1543617" cy="1860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62B0E-A9A9-7C47-8216-0B3D5845821E}">
      <dsp:nvSpPr>
        <dsp:cNvPr id="0" name=""/>
        <dsp:cNvSpPr/>
      </dsp:nvSpPr>
      <dsp:spPr>
        <a:xfrm>
          <a:off x="4551305" y="3102661"/>
          <a:ext cx="2067039" cy="124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Filter Data acc. to the chosen Investment Type</a:t>
          </a:r>
        </a:p>
      </dsp:txBody>
      <dsp:txXfrm>
        <a:off x="4587630" y="3138986"/>
        <a:ext cx="1994389" cy="1167573"/>
      </dsp:txXfrm>
    </dsp:sp>
    <dsp:sp modelId="{7C2BA4A9-0609-2647-A497-89C9423D0E31}">
      <dsp:nvSpPr>
        <dsp:cNvPr id="0" name=""/>
        <dsp:cNvSpPr/>
      </dsp:nvSpPr>
      <dsp:spPr>
        <a:xfrm rot="16200000">
          <a:off x="4196235" y="987277"/>
          <a:ext cx="1543617" cy="1860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BBF8F-D351-6F47-99F5-B41B86C54E49}">
      <dsp:nvSpPr>
        <dsp:cNvPr id="0" name=""/>
        <dsp:cNvSpPr/>
      </dsp:nvSpPr>
      <dsp:spPr>
        <a:xfrm>
          <a:off x="4551305" y="1552382"/>
          <a:ext cx="2067039" cy="124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Country Analysis</a:t>
          </a:r>
        </a:p>
      </dsp:txBody>
      <dsp:txXfrm>
        <a:off x="4587630" y="1588707"/>
        <a:ext cx="1994389" cy="1167573"/>
      </dsp:txXfrm>
    </dsp:sp>
    <dsp:sp modelId="{1C3934BD-8C18-F140-9D85-5025F27E2052}">
      <dsp:nvSpPr>
        <dsp:cNvPr id="0" name=""/>
        <dsp:cNvSpPr/>
      </dsp:nvSpPr>
      <dsp:spPr>
        <a:xfrm>
          <a:off x="4971375" y="212137"/>
          <a:ext cx="2742500" cy="1860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E89E6-A96B-2343-AB21-35D15547C71C}">
      <dsp:nvSpPr>
        <dsp:cNvPr id="0" name=""/>
        <dsp:cNvSpPr/>
      </dsp:nvSpPr>
      <dsp:spPr>
        <a:xfrm>
          <a:off x="4551305" y="2102"/>
          <a:ext cx="2067039" cy="124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Finding the top 3 English speaking countries</a:t>
          </a:r>
        </a:p>
      </dsp:txBody>
      <dsp:txXfrm>
        <a:off x="4587630" y="38427"/>
        <a:ext cx="1994389" cy="1167573"/>
      </dsp:txXfrm>
    </dsp:sp>
    <dsp:sp modelId="{8BE1E4E8-03F2-C644-8AE4-5C37180BA885}">
      <dsp:nvSpPr>
        <dsp:cNvPr id="0" name=""/>
        <dsp:cNvSpPr/>
      </dsp:nvSpPr>
      <dsp:spPr>
        <a:xfrm rot="5400000">
          <a:off x="6945398" y="987277"/>
          <a:ext cx="1543617" cy="1860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5D171-276C-FC42-AE66-82BE1760B1F7}">
      <dsp:nvSpPr>
        <dsp:cNvPr id="0" name=""/>
        <dsp:cNvSpPr/>
      </dsp:nvSpPr>
      <dsp:spPr>
        <a:xfrm>
          <a:off x="7300467" y="2102"/>
          <a:ext cx="2067039" cy="124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Map the primary sectors to Main Sector using mappings file</a:t>
          </a:r>
        </a:p>
      </dsp:txBody>
      <dsp:txXfrm>
        <a:off x="7336792" y="38427"/>
        <a:ext cx="1994389" cy="1167573"/>
      </dsp:txXfrm>
    </dsp:sp>
    <dsp:sp modelId="{F81DC660-4E2E-6C4B-A936-28C19E49CDA2}">
      <dsp:nvSpPr>
        <dsp:cNvPr id="0" name=""/>
        <dsp:cNvSpPr/>
      </dsp:nvSpPr>
      <dsp:spPr>
        <a:xfrm rot="5400000">
          <a:off x="6945398" y="2537557"/>
          <a:ext cx="1543617" cy="1860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02874-5195-7E4E-A13C-A835B7322465}">
      <dsp:nvSpPr>
        <dsp:cNvPr id="0" name=""/>
        <dsp:cNvSpPr/>
      </dsp:nvSpPr>
      <dsp:spPr>
        <a:xfrm>
          <a:off x="7300467" y="1552382"/>
          <a:ext cx="2067039" cy="124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Sector Analysis(Identifying the main sectors for Investment)</a:t>
          </a:r>
        </a:p>
      </dsp:txBody>
      <dsp:txXfrm>
        <a:off x="7336792" y="1588707"/>
        <a:ext cx="1994389" cy="1167573"/>
      </dsp:txXfrm>
    </dsp:sp>
    <dsp:sp modelId="{BB15A495-0AC6-1249-852F-0DBFBFE11D52}">
      <dsp:nvSpPr>
        <dsp:cNvPr id="0" name=""/>
        <dsp:cNvSpPr/>
      </dsp:nvSpPr>
      <dsp:spPr>
        <a:xfrm>
          <a:off x="7300467" y="3102661"/>
          <a:ext cx="2067039" cy="124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Suggestions according to Analysis</a:t>
          </a:r>
        </a:p>
      </dsp:txBody>
      <dsp:txXfrm>
        <a:off x="7336792" y="3138986"/>
        <a:ext cx="1994389" cy="1167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26/04/20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Name: </a:t>
            </a:r>
          </a:p>
          <a:p>
            <a:pPr algn="l"/>
            <a:r>
              <a:rPr lang="en-IN" sz="1800" b="1" dirty="0"/>
              <a:t>Ajay </a:t>
            </a:r>
            <a:r>
              <a:rPr lang="en-IN" sz="1800" b="1" dirty="0" err="1"/>
              <a:t>Shekhawat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30E9B-BA59-1B44-9FFD-E662EACB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496218"/>
            <a:ext cx="9805182" cy="5361782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Investments across Sectors in top countries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729898"/>
            <a:ext cx="11168742" cy="4766591"/>
          </a:xfrm>
        </p:spPr>
        <p:txBody>
          <a:bodyPr>
            <a:noAutofit/>
          </a:bodyPr>
          <a:lstStyle/>
          <a:p>
            <a:r>
              <a:rPr lang="en-IN" sz="1600" dirty="0">
                <a:latin typeface="+mn-lt"/>
              </a:rPr>
              <a:t>Based on our analysis, </a:t>
            </a:r>
            <a:r>
              <a:rPr lang="en-IN" sz="1600" b="1" dirty="0">
                <a:latin typeface="+mn-lt"/>
              </a:rPr>
              <a:t>Venture funding type</a:t>
            </a:r>
            <a:r>
              <a:rPr lang="en-IN" sz="1600" dirty="0">
                <a:latin typeface="+mn-lt"/>
              </a:rPr>
              <a:t> is best suited for investment by Spark Funds.</a:t>
            </a:r>
          </a:p>
          <a:p>
            <a:r>
              <a:rPr lang="en-IN" sz="1600" dirty="0">
                <a:latin typeface="+mn-lt"/>
              </a:rPr>
              <a:t>Most suitable countries to invest are: </a:t>
            </a:r>
            <a:r>
              <a:rPr lang="en-IN" sz="1600" b="1" dirty="0">
                <a:latin typeface="+mn-lt"/>
              </a:rPr>
              <a:t>USA, UK </a:t>
            </a:r>
            <a:r>
              <a:rPr lang="en-IN" sz="1600" dirty="0">
                <a:latin typeface="+mn-lt"/>
              </a:rPr>
              <a:t>and</a:t>
            </a:r>
            <a:r>
              <a:rPr lang="en-IN" sz="1600" b="1" dirty="0">
                <a:latin typeface="+mn-lt"/>
              </a:rPr>
              <a:t> India </a:t>
            </a:r>
          </a:p>
          <a:p>
            <a:r>
              <a:rPr lang="en-IN" sz="1600" dirty="0">
                <a:latin typeface="+mn-lt"/>
              </a:rPr>
              <a:t>The sectors to invest in these countries are as following :</a:t>
            </a:r>
          </a:p>
          <a:p>
            <a:pPr marL="0" indent="0">
              <a:buNone/>
            </a:pPr>
            <a:r>
              <a:rPr lang="en-IN" sz="1600" b="1" dirty="0">
                <a:latin typeface="+mn-lt"/>
              </a:rPr>
              <a:t>	1. USA :</a:t>
            </a:r>
            <a:r>
              <a:rPr lang="en-IN" sz="16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latin typeface="+mn-lt"/>
              </a:rPr>
              <a:t>		</a:t>
            </a:r>
            <a:r>
              <a:rPr lang="en-IN" sz="1600" b="1" dirty="0">
                <a:latin typeface="+mn-lt"/>
              </a:rPr>
              <a:t>Best Sectors :</a:t>
            </a:r>
            <a:r>
              <a:rPr lang="en-IN" sz="1600" dirty="0">
                <a:latin typeface="+mn-lt"/>
              </a:rPr>
              <a:t> Others, Social, Finance, Analytics &amp; Advertising and </a:t>
            </a:r>
            <a:r>
              <a:rPr lang="en-US" sz="1600" dirty="0">
                <a:latin typeface="+mn-lt"/>
              </a:rPr>
              <a:t>Cleantech / Semiconductor</a:t>
            </a:r>
          </a:p>
          <a:p>
            <a:pPr marL="0" indent="0">
              <a:buNone/>
            </a:pPr>
            <a:r>
              <a:rPr lang="en-US" sz="1600" b="1" dirty="0">
                <a:latin typeface="+mn-lt"/>
              </a:rPr>
              <a:t>		</a:t>
            </a:r>
            <a:r>
              <a:rPr lang="en-IN" sz="1600" b="1" dirty="0">
                <a:latin typeface="+mn-lt"/>
              </a:rPr>
              <a:t>Best Companies :</a:t>
            </a:r>
            <a:r>
              <a:rPr lang="en-IN" sz="1600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Virtustream , </a:t>
            </a:r>
            <a:r>
              <a:rPr lang="en-IN" sz="1600" dirty="0">
                <a:latin typeface="+mn-lt"/>
              </a:rPr>
              <a:t>SST Inc.</a:t>
            </a:r>
            <a:endParaRPr lang="en-US" sz="1600" dirty="0">
              <a:latin typeface="+mn-lt"/>
            </a:endParaRPr>
          </a:p>
          <a:p>
            <a:pPr marL="914400" lvl="2" indent="0">
              <a:buNone/>
            </a:pPr>
            <a:endParaRPr lang="en-IN" sz="1600" dirty="0">
              <a:latin typeface="+mn-lt"/>
            </a:endParaRPr>
          </a:p>
          <a:p>
            <a:pPr marL="914400" lvl="2" indent="0">
              <a:buNone/>
            </a:pPr>
            <a:r>
              <a:rPr lang="en-IN" sz="1600" b="1" dirty="0">
                <a:latin typeface="+mn-lt"/>
              </a:rPr>
              <a:t>2. UK : </a:t>
            </a:r>
          </a:p>
          <a:p>
            <a:pPr marL="0" indent="0">
              <a:buNone/>
            </a:pPr>
            <a:r>
              <a:rPr lang="en-IN" sz="1600" b="1" dirty="0">
                <a:latin typeface="+mn-lt"/>
              </a:rPr>
              <a:t>		Best Sectors : </a:t>
            </a:r>
            <a:r>
              <a:rPr lang="en-IN" sz="1600" dirty="0">
                <a:latin typeface="+mn-lt"/>
              </a:rPr>
              <a:t>Others, Social, Finance, Analytics &amp; Advertising and </a:t>
            </a:r>
            <a:r>
              <a:rPr lang="en-US" sz="1600" dirty="0">
                <a:latin typeface="+mn-lt"/>
              </a:rPr>
              <a:t>Cleantech / Semiconductors</a:t>
            </a:r>
            <a:endParaRPr lang="en-IN" sz="1600" dirty="0">
              <a:latin typeface="+mn-lt"/>
            </a:endParaRPr>
          </a:p>
          <a:p>
            <a:pPr marL="0" indent="0">
              <a:buNone/>
            </a:pPr>
            <a:r>
              <a:rPr lang="en-IN" sz="1600" b="1" dirty="0">
                <a:latin typeface="+mn-lt"/>
              </a:rPr>
              <a:t>		Best Companies :</a:t>
            </a:r>
            <a:r>
              <a:rPr lang="en-IN" sz="1600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Electric Cloud , </a:t>
            </a:r>
            <a:r>
              <a:rPr lang="en-IN" sz="1600" dirty="0" err="1">
                <a:latin typeface="+mn-lt"/>
              </a:rPr>
              <a:t>Celltick</a:t>
            </a:r>
            <a:r>
              <a:rPr lang="en-IN" sz="1600" dirty="0">
                <a:latin typeface="+mn-lt"/>
              </a:rPr>
              <a:t> Technologies</a:t>
            </a:r>
          </a:p>
          <a:p>
            <a:pPr marL="0" indent="0">
              <a:buNone/>
            </a:pPr>
            <a:endParaRPr lang="en-IN" sz="1600" dirty="0">
              <a:latin typeface="+mn-lt"/>
            </a:endParaRPr>
          </a:p>
          <a:p>
            <a:pPr marL="0" indent="0">
              <a:buNone/>
            </a:pPr>
            <a:r>
              <a:rPr lang="en-IN" sz="1600" b="1" dirty="0">
                <a:latin typeface="+mn-lt"/>
              </a:rPr>
              <a:t>	3. India : </a:t>
            </a:r>
          </a:p>
          <a:p>
            <a:pPr marL="0" indent="0">
              <a:buNone/>
            </a:pPr>
            <a:r>
              <a:rPr lang="en-IN" sz="1600" b="1" dirty="0">
                <a:latin typeface="+mn-lt"/>
              </a:rPr>
              <a:t>		Best Sectors :</a:t>
            </a:r>
            <a:r>
              <a:rPr lang="en-IN" sz="1600" dirty="0">
                <a:latin typeface="+mn-lt"/>
              </a:rPr>
              <a:t> Others, Social, Finance, Analytics &amp; Advertising and News, Search and Messaging</a:t>
            </a:r>
          </a:p>
          <a:p>
            <a:pPr marL="0" indent="0">
              <a:buNone/>
            </a:pPr>
            <a:r>
              <a:rPr lang="en-IN" sz="1600" b="1" dirty="0">
                <a:latin typeface="+mn-lt"/>
              </a:rPr>
              <a:t>		Best Companies :</a:t>
            </a:r>
            <a:r>
              <a:rPr lang="en-IN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Firstcry.com</a:t>
            </a:r>
            <a:r>
              <a:rPr lang="en-US" sz="1600" dirty="0">
                <a:latin typeface="+mn-lt"/>
              </a:rPr>
              <a:t> , </a:t>
            </a:r>
            <a:r>
              <a:rPr lang="en-IN" sz="1600" dirty="0">
                <a:latin typeface="+mn-lt"/>
              </a:rPr>
              <a:t>Manthan Systems</a:t>
            </a:r>
            <a:endParaRPr lang="en-US" sz="1600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Conclusion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6AF87F-D4D9-6249-9376-8D64AA1E234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22733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323440815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Electric Cloud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23171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E5A0F7-A184-4B46-9B2D-4A19228FB3E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22733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385186692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Electric Cloud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8232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D03887-0E9B-1549-9152-477E06DDAE2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22733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133499245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Electric Cloud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>
                <a:latin typeface="+mn-lt"/>
              </a:rPr>
              <a:t>Spark Funds wants to make investments in a few companies. The overall strategy is to invest where others are investing, implying that the 'best' sectors and countries are the ones 'where most investors are investing’.</a:t>
            </a:r>
          </a:p>
          <a:p>
            <a:pPr marL="0" indent="0">
              <a:buNone/>
            </a:pPr>
            <a:endParaRPr lang="en-IN" sz="1400"/>
          </a:p>
          <a:p>
            <a:pPr marL="0" indent="0">
              <a:buNone/>
            </a:pPr>
            <a:r>
              <a:rPr lang="en-IN" sz="1800" b="1">
                <a:latin typeface="+mn-lt"/>
              </a:rPr>
              <a:t>Business Constraints :</a:t>
            </a:r>
          </a:p>
          <a:p>
            <a:r>
              <a:rPr lang="en-IN" sz="1800">
                <a:latin typeface="+mn-lt"/>
              </a:rPr>
              <a:t>It wants to invest between 5 to 15 million USD per round of investment</a:t>
            </a:r>
          </a:p>
          <a:p>
            <a:r>
              <a:rPr lang="en-IN" sz="1800">
                <a:latin typeface="+mn-lt"/>
              </a:rPr>
              <a:t>It wants to invest only in English-speaking countries because of the ease of communication with the companies it would invest in.</a:t>
            </a:r>
          </a:p>
          <a:p>
            <a:pPr marL="0" indent="0">
              <a:buNone/>
            </a:pPr>
            <a:endParaRPr lang="en-IN" sz="1800">
              <a:latin typeface="+mn-lt"/>
            </a:endParaRPr>
          </a:p>
          <a:p>
            <a:pPr marL="0" indent="0">
              <a:buNone/>
            </a:pPr>
            <a:r>
              <a:rPr lang="en-IN" sz="1800" b="1">
                <a:latin typeface="+mn-lt"/>
              </a:rPr>
              <a:t>Business Objective :</a:t>
            </a:r>
          </a:p>
          <a:p>
            <a:r>
              <a:rPr lang="en-IN" sz="1800">
                <a:latin typeface="+mn-lt"/>
              </a:rPr>
              <a:t>To identify the best sectors, countries, and a suitable investment type for making investments.</a:t>
            </a:r>
          </a:p>
          <a:p>
            <a:pPr marL="0" indent="0">
              <a:buNone/>
            </a:pPr>
            <a:endParaRPr lang="en-IN" sz="1800">
              <a:latin typeface="+mn-lt"/>
            </a:endParaRPr>
          </a:p>
          <a:p>
            <a:pPr marL="0" indent="0">
              <a:buNone/>
            </a:pPr>
            <a:r>
              <a:rPr lang="en-IN" sz="1800" b="1">
                <a:latin typeface="+mn-lt"/>
              </a:rPr>
              <a:t>Goals of Data Analysis :</a:t>
            </a:r>
          </a:p>
          <a:p>
            <a:pPr marL="342900" indent="-342900">
              <a:buAutoNum type="arabicPeriod"/>
            </a:pPr>
            <a:r>
              <a:rPr lang="en-IN" sz="1800">
                <a:latin typeface="+mn-lt"/>
              </a:rPr>
              <a:t>Funding type analysis (Understand the funding type best suited for investment)</a:t>
            </a:r>
          </a:p>
          <a:p>
            <a:pPr marL="342900" indent="-342900">
              <a:buAutoNum type="arabicPeriod"/>
            </a:pPr>
            <a:r>
              <a:rPr lang="en-IN" sz="1800">
                <a:latin typeface="+mn-lt"/>
              </a:rPr>
              <a:t>Country specific analysis (Understanding which countries have been the most heavily invested)</a:t>
            </a:r>
          </a:p>
          <a:p>
            <a:pPr marL="342900" indent="-342900">
              <a:buAutoNum type="arabicPeriod"/>
            </a:pPr>
            <a:r>
              <a:rPr lang="en-IN" sz="1800">
                <a:latin typeface="+mn-lt"/>
              </a:rPr>
              <a:t>Sector Analysis (Understanding the distribution of investments across the main sectors)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/>
              <a:t> </a:t>
            </a:r>
            <a:r>
              <a:rPr lang="en-IN" sz="2800" b="1"/>
              <a:t>Sparks Funds – Investment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7DA930-C006-6B4A-9F97-C9D60060E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970075"/>
              </p:ext>
            </p:extLst>
          </p:nvPr>
        </p:nvGraphicFramePr>
        <p:xfrm>
          <a:off x="404813" y="18542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  <a:noFill/>
        </p:spPr>
        <p:txBody>
          <a:bodyPr/>
          <a:lstStyle/>
          <a:p>
            <a:r>
              <a:rPr lang="en-IN" sz="2800" b="1" dirty="0"/>
              <a:t>Problem Solving Approach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 Investment Type Analysis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 fontScale="32500" lnSpcReduction="20000"/>
          </a:bodyPr>
          <a:lstStyle/>
          <a:p>
            <a:r>
              <a:rPr lang="en-IN" sz="6200" dirty="0">
                <a:latin typeface="+mn-lt"/>
              </a:rPr>
              <a:t>Spark Funds wants to choose one of these four investment types (Angel, Seed, Venture and Private Equity) for each potential investment they will make.</a:t>
            </a:r>
          </a:p>
          <a:p>
            <a:r>
              <a:rPr lang="en-IN" sz="6200" dirty="0">
                <a:latin typeface="+mn-lt"/>
              </a:rPr>
              <a:t>Since the data had several comparatively very high values(left skewed), we have chosen median as our most representative value for analysis</a:t>
            </a:r>
            <a:r>
              <a:rPr lang="en-IN" sz="3600" dirty="0">
                <a:latin typeface="+mn-lt"/>
              </a:rPr>
              <a:t>.</a:t>
            </a:r>
          </a:p>
          <a:p>
            <a:r>
              <a:rPr lang="en-IN" sz="6200" dirty="0">
                <a:latin typeface="+mn-lt"/>
              </a:rPr>
              <a:t>Based on our analysis, the best funding type for Spark Funds would be </a:t>
            </a:r>
            <a:r>
              <a:rPr lang="en-IN" sz="6200" b="1" i="1" u="sng" dirty="0">
                <a:latin typeface="+mn-lt"/>
              </a:rPr>
              <a:t>Venture</a:t>
            </a:r>
            <a:r>
              <a:rPr lang="en-IN" sz="6200" dirty="0">
                <a:latin typeface="+mn-lt"/>
              </a:rPr>
              <a:t> since it is the only funding type with average/median investment between 5-15M.</a:t>
            </a:r>
          </a:p>
          <a:p>
            <a:pPr marL="0" indent="0">
              <a:buNone/>
            </a:pPr>
            <a:endParaRPr lang="en-IN" sz="1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475948-C96F-CF43-B422-3C9B171C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65967"/>
              </p:ext>
            </p:extLst>
          </p:nvPr>
        </p:nvGraphicFramePr>
        <p:xfrm>
          <a:off x="0" y="1438835"/>
          <a:ext cx="5237017" cy="236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38">
                  <a:extLst>
                    <a:ext uri="{9D8B030D-6E8A-4147-A177-3AD203B41FA5}">
                      <a16:colId xmlns:a16="http://schemas.microsoft.com/office/drawing/2014/main" val="3369038158"/>
                    </a:ext>
                  </a:extLst>
                </a:gridCol>
                <a:gridCol w="1840675">
                  <a:extLst>
                    <a:ext uri="{9D8B030D-6E8A-4147-A177-3AD203B41FA5}">
                      <a16:colId xmlns:a16="http://schemas.microsoft.com/office/drawing/2014/main" val="861612731"/>
                    </a:ext>
                  </a:extLst>
                </a:gridCol>
                <a:gridCol w="2018804">
                  <a:extLst>
                    <a:ext uri="{9D8B030D-6E8A-4147-A177-3AD203B41FA5}">
                      <a16:colId xmlns:a16="http://schemas.microsoft.com/office/drawing/2014/main" val="2377904601"/>
                    </a:ext>
                  </a:extLst>
                </a:gridCol>
              </a:tblGrid>
              <a:tr h="84358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Funding Type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Median Investment</a:t>
                      </a:r>
                    </a:p>
                    <a:p>
                      <a:pPr algn="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(in Millions)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Average Investment</a:t>
                      </a:r>
                    </a:p>
                    <a:p>
                      <a:pPr algn="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(in Millions)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extLst>
                  <a:ext uri="{0D108BD9-81ED-4DB2-BD59-A6C34878D82A}">
                    <a16:rowId xmlns:a16="http://schemas.microsoft.com/office/drawing/2014/main" val="3961983278"/>
                  </a:ext>
                </a:extLst>
              </a:tr>
              <a:tr h="3569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ln>
                            <a:noFill/>
                          </a:ln>
                          <a:effectLst/>
                        </a:rPr>
                        <a:t>Angel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0.4</a:t>
                      </a:r>
                      <a:endParaRPr lang="en-IN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ln>
                            <a:noFill/>
                          </a:ln>
                          <a:effectLst/>
                        </a:rPr>
                        <a:t>0.95</a:t>
                      </a:r>
                      <a:endParaRPr lang="en-IN" sz="16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extLst>
                  <a:ext uri="{0D108BD9-81ED-4DB2-BD59-A6C34878D82A}">
                    <a16:rowId xmlns:a16="http://schemas.microsoft.com/office/drawing/2014/main" val="3895148605"/>
                  </a:ext>
                </a:extLst>
              </a:tr>
              <a:tr h="4838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ln>
                            <a:noFill/>
                          </a:ln>
                          <a:effectLst/>
                        </a:rPr>
                        <a:t>Private Equity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IN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lang="en-IN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extLst>
                  <a:ext uri="{0D108BD9-81ED-4DB2-BD59-A6C34878D82A}">
                    <a16:rowId xmlns:a16="http://schemas.microsoft.com/office/drawing/2014/main" val="3481990178"/>
                  </a:ext>
                </a:extLst>
              </a:tr>
              <a:tr h="3569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ln>
                            <a:noFill/>
                          </a:ln>
                          <a:effectLst/>
                        </a:rPr>
                        <a:t>Seed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0.275</a:t>
                      </a:r>
                      <a:endParaRPr lang="en-IN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0.7</a:t>
                      </a:r>
                      <a:endParaRPr lang="en-IN" sz="16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extLst>
                  <a:ext uri="{0D108BD9-81ED-4DB2-BD59-A6C34878D82A}">
                    <a16:rowId xmlns:a16="http://schemas.microsoft.com/office/drawing/2014/main" val="1965774397"/>
                  </a:ext>
                </a:extLst>
              </a:tr>
              <a:tr h="26061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ln>
                            <a:noFill/>
                          </a:ln>
                          <a:effectLst/>
                        </a:rPr>
                        <a:t>Venture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ln>
                            <a:noFill/>
                          </a:ln>
                          <a:effectLst/>
                        </a:rPr>
                        <a:t>11.7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114" marR="81114" marT="40557" marB="40557" anchor="ctr"/>
                </a:tc>
                <a:extLst>
                  <a:ext uri="{0D108BD9-81ED-4DB2-BD59-A6C34878D82A}">
                    <a16:rowId xmlns:a16="http://schemas.microsoft.com/office/drawing/2014/main" val="406307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1D3372E4-7225-6544-8EAE-3C05000AD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86" y="1823008"/>
            <a:ext cx="5459087" cy="434498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Funding Type Analysis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Funding Type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62AAE-E5B9-BD43-AEEB-8B28CF1E9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45" y="1854200"/>
            <a:ext cx="9573186" cy="4344988"/>
          </a:xfrm>
        </p:spPr>
      </p:pic>
    </p:spTree>
    <p:extLst>
      <p:ext uri="{BB962C8B-B14F-4D97-AF65-F5344CB8AC3E}">
        <p14:creationId xmlns:p14="http://schemas.microsoft.com/office/powerpoint/2010/main" val="38710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672" y="311419"/>
            <a:ext cx="4645250" cy="16955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Country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627" y="2208811"/>
            <a:ext cx="4645250" cy="4512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have identified the top nine countries which have received the highest total funding</a:t>
            </a:r>
          </a:p>
          <a:p>
            <a:r>
              <a:rPr lang="en-US" sz="2000" dirty="0">
                <a:solidFill>
                  <a:schemeClr val="bg1"/>
                </a:solidFill>
                <a:latin typeface="+mn-lt"/>
                <a:cs typeface="+mn-cs"/>
              </a:rPr>
              <a:t>USA has the most investment in the Venture Funding type.</a:t>
            </a: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China comes at 2</a:t>
            </a:r>
            <a:r>
              <a:rPr lang="en-US" sz="2000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but English is not the official language in China.</a:t>
            </a:r>
          </a:p>
          <a:p>
            <a:r>
              <a:rPr lang="en-IN" sz="2000" dirty="0">
                <a:solidFill>
                  <a:schemeClr val="bg1"/>
                </a:solidFill>
                <a:latin typeface="+mn-lt"/>
                <a:cs typeface="+mn-cs"/>
              </a:rPr>
              <a:t>Three most investment-friendly countries and the most suited funding type for Spark Funds will include: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+mn-lt"/>
                <a:cs typeface="+mn-cs"/>
              </a:rPr>
              <a:t> United States of America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+mn-lt"/>
                <a:cs typeface="+mn-cs"/>
              </a:rPr>
              <a:t> United Kingdom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+mn-lt"/>
                <a:cs typeface="+mn-cs"/>
              </a:rPr>
              <a:t> India</a:t>
            </a:r>
            <a:endParaRPr lang="en-US" sz="20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ECDC96-6FFD-2C49-837C-F3B311B90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93083"/>
              </p:ext>
            </p:extLst>
          </p:nvPr>
        </p:nvGraphicFramePr>
        <p:xfrm>
          <a:off x="443761" y="688233"/>
          <a:ext cx="3642826" cy="47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864">
                  <a:extLst>
                    <a:ext uri="{9D8B030D-6E8A-4147-A177-3AD203B41FA5}">
                      <a16:colId xmlns:a16="http://schemas.microsoft.com/office/drawing/2014/main" val="1796127080"/>
                    </a:ext>
                  </a:extLst>
                </a:gridCol>
                <a:gridCol w="2336962">
                  <a:extLst>
                    <a:ext uri="{9D8B030D-6E8A-4147-A177-3AD203B41FA5}">
                      <a16:colId xmlns:a16="http://schemas.microsoft.com/office/drawing/2014/main" val="2658999602"/>
                    </a:ext>
                  </a:extLst>
                </a:gridCol>
              </a:tblGrid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Country Code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Total Investment</a:t>
                      </a:r>
                    </a:p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(In Million)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710978700"/>
                  </a:ext>
                </a:extLst>
              </a:tr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USA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420068.03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1044955894"/>
                  </a:ext>
                </a:extLst>
              </a:tr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CHN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dirty="0">
                          <a:effectLst/>
                        </a:rPr>
                        <a:t>39338.92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1183401248"/>
                  </a:ext>
                </a:extLst>
              </a:tr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GBR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20072.81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2893254527"/>
                  </a:ext>
                </a:extLst>
              </a:tr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IND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14261.51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3778730900"/>
                  </a:ext>
                </a:extLst>
              </a:tr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dirty="0">
                          <a:effectLst/>
                        </a:rPr>
                        <a:t>CAN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dirty="0">
                          <a:effectLst/>
                        </a:rPr>
                        <a:t>9482.22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2370915382"/>
                  </a:ext>
                </a:extLst>
              </a:tr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>
                          <a:effectLst/>
                        </a:rPr>
                        <a:t>FRA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>
                          <a:effectLst/>
                        </a:rPr>
                        <a:t>7226.85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3647454408"/>
                  </a:ext>
                </a:extLst>
              </a:tr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>
                          <a:effectLst/>
                        </a:rPr>
                        <a:t>ISR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>
                          <a:effectLst/>
                        </a:rPr>
                        <a:t>6854.35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3002535121"/>
                  </a:ext>
                </a:extLst>
              </a:tr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>
                          <a:effectLst/>
                        </a:rPr>
                        <a:t>DEU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>
                          <a:effectLst/>
                        </a:rPr>
                        <a:t>6306.92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238568973"/>
                  </a:ext>
                </a:extLst>
              </a:tr>
              <a:tr h="451143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>
                          <a:effectLst/>
                        </a:rPr>
                        <a:t>JPN</a:t>
                      </a:r>
                    </a:p>
                  </a:txBody>
                  <a:tcPr marL="102532" marR="102532" marT="51266" marB="512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dirty="0">
                          <a:effectLst/>
                        </a:rPr>
                        <a:t>3167.65</a:t>
                      </a:r>
                    </a:p>
                  </a:txBody>
                  <a:tcPr marL="102532" marR="102532" marT="51266" marB="51266" anchor="ctr"/>
                </a:tc>
                <a:extLst>
                  <a:ext uri="{0D108BD9-81ED-4DB2-BD59-A6C34878D82A}">
                    <a16:rowId xmlns:a16="http://schemas.microsoft.com/office/drawing/2014/main" val="27871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1BF87A-FF03-8346-B25F-93BA9F59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1854199"/>
            <a:ext cx="8609428" cy="4785751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Plot showing investments across countries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 Sector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F92C7-1065-E24C-A47B-57C1DC0D2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681653"/>
              </p:ext>
            </p:extLst>
          </p:nvPr>
        </p:nvGraphicFramePr>
        <p:xfrm>
          <a:off x="383793" y="1496218"/>
          <a:ext cx="11169652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413">
                  <a:extLst>
                    <a:ext uri="{9D8B030D-6E8A-4147-A177-3AD203B41FA5}">
                      <a16:colId xmlns:a16="http://schemas.microsoft.com/office/drawing/2014/main" val="3687035002"/>
                    </a:ext>
                  </a:extLst>
                </a:gridCol>
                <a:gridCol w="2792413">
                  <a:extLst>
                    <a:ext uri="{9D8B030D-6E8A-4147-A177-3AD203B41FA5}">
                      <a16:colId xmlns:a16="http://schemas.microsoft.com/office/drawing/2014/main" val="4196377114"/>
                    </a:ext>
                  </a:extLst>
                </a:gridCol>
                <a:gridCol w="2792413">
                  <a:extLst>
                    <a:ext uri="{9D8B030D-6E8A-4147-A177-3AD203B41FA5}">
                      <a16:colId xmlns:a16="http://schemas.microsoft.com/office/drawing/2014/main" val="174640936"/>
                    </a:ext>
                  </a:extLst>
                </a:gridCol>
                <a:gridCol w="2792413">
                  <a:extLst>
                    <a:ext uri="{9D8B030D-6E8A-4147-A177-3AD203B41FA5}">
                      <a16:colId xmlns:a16="http://schemas.microsoft.com/office/drawing/2014/main" val="1776585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3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investments in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 with Highest Investment in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2564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Virtustream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405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Social, Finance, Analytics &amp; Advertising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SST Inc. (Formerly ShotSpotter)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077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Cleantech / Semiconductors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Biodesix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92498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127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Social, Finance, Analytics &amp; Advertising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Celltick</a:t>
                      </a:r>
                      <a:r>
                        <a:rPr lang="en-IN" dirty="0"/>
                        <a:t> Technologies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5690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Cleantech / Semiconductors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EUSA Pharma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0704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FirstCry.com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598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Social, Finance, Analytics &amp; Advertising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Manthan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47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News, Search and Messaging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GupShup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79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680</Words>
  <Application>Microsoft Macintosh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INVESTMENT ASSIGNMENT  SUBMISSION </vt:lpstr>
      <vt:lpstr> Sparks Funds – Investment Analysis</vt:lpstr>
      <vt:lpstr>Problem Solving Approach</vt:lpstr>
      <vt:lpstr> Investment Type Analysis</vt:lpstr>
      <vt:lpstr>Funding Type Analysis</vt:lpstr>
      <vt:lpstr>Funding Type Analysis</vt:lpstr>
      <vt:lpstr> Country Analysis</vt:lpstr>
      <vt:lpstr>Plot showing investments across countries</vt:lpstr>
      <vt:lpstr> Sector Analysis</vt:lpstr>
      <vt:lpstr>Investments across Sectors in top countries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ASSIGNMENT  SUBMISSION </dc:title>
  <dc:creator>Alumni Comp 16 AJAY  SHEKHAWAT</dc:creator>
  <cp:lastModifiedBy>Alumni Comp 16 AJAY  SHEKHAWAT</cp:lastModifiedBy>
  <cp:revision>11</cp:revision>
  <dcterms:created xsi:type="dcterms:W3CDTF">2020-04-26T03:34:56Z</dcterms:created>
  <dcterms:modified xsi:type="dcterms:W3CDTF">2020-04-26T04:38:34Z</dcterms:modified>
</cp:coreProperties>
</file>