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91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6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8FA-BA1A-4A1F-BA93-B96E467F5E48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16-831E-4D67-9298-ED9286193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8FA-BA1A-4A1F-BA93-B96E467F5E48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16-831E-4D67-9298-ED9286193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8FA-BA1A-4A1F-BA93-B96E467F5E48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16-831E-4D67-9298-ED9286193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8FA-BA1A-4A1F-BA93-B96E467F5E48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16-831E-4D67-9298-ED9286193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8FA-BA1A-4A1F-BA93-B96E467F5E48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16-831E-4D67-9298-ED9286193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8FA-BA1A-4A1F-BA93-B96E467F5E48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16-831E-4D67-9298-ED9286193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8FA-BA1A-4A1F-BA93-B96E467F5E48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16-831E-4D67-9298-ED9286193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8FA-BA1A-4A1F-BA93-B96E467F5E48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16-831E-4D67-9298-ED9286193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8FA-BA1A-4A1F-BA93-B96E467F5E48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16-831E-4D67-9298-ED9286193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8FA-BA1A-4A1F-BA93-B96E467F5E48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16-831E-4D67-9298-ED9286193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8FA-BA1A-4A1F-BA93-B96E467F5E48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16-831E-4D67-9298-ED9286193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718FA-BA1A-4A1F-BA93-B96E467F5E48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7AB16-831E-4D67-9298-ED9286193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7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2.xml"/><Relationship Id="rId7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7664" y="116632"/>
            <a:ext cx="12241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NPO</a:t>
            </a:r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smtClean="0"/>
              <a:t>exp-APX</a:t>
            </a:r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poly-APX</a:t>
            </a:r>
          </a:p>
          <a:p>
            <a:pPr algn="r"/>
            <a:endParaRPr lang="en-US" dirty="0"/>
          </a:p>
          <a:p>
            <a:pPr algn="r"/>
            <a:r>
              <a:rPr lang="en-US" dirty="0" smtClean="0"/>
              <a:t>log-APX</a:t>
            </a:r>
          </a:p>
          <a:p>
            <a:pPr algn="r"/>
            <a:endParaRPr lang="en-US" dirty="0"/>
          </a:p>
          <a:p>
            <a:pPr algn="r"/>
            <a:r>
              <a:rPr lang="en-US" dirty="0" smtClean="0"/>
              <a:t>APX</a:t>
            </a:r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PTAS</a:t>
            </a:r>
          </a:p>
          <a:p>
            <a:pPr algn="r"/>
            <a:r>
              <a:rPr lang="en-US" dirty="0" smtClean="0"/>
              <a:t>FPTAS</a:t>
            </a:r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flipV="1">
            <a:off x="2915816" y="116632"/>
            <a:ext cx="432048" cy="6624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99592" y="62068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99592" y="1556792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71600" y="2204864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71600" y="2708920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71600" y="3645024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71600" y="4293096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43608" y="6885384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08665" y="620688"/>
            <a:ext cx="284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 Energy minimization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49234" y="1763524"/>
            <a:ext cx="328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vertex Packing / independent set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08104" y="3059668"/>
            <a:ext cx="344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CUT, max non-negative QPBO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91880" y="43651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planar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20876" y="4797152"/>
            <a:ext cx="907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LP-tight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32240" y="5805264"/>
            <a:ext cx="196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submodular</a:t>
            </a:r>
            <a:r>
              <a:rPr lang="en-US" dirty="0" smtClean="0"/>
              <a:t>-lattice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36096" y="4365104"/>
            <a:ext cx="207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bounded-tree width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53050" y="6381328"/>
            <a:ext cx="176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submodular</a:t>
            </a:r>
            <a:r>
              <a:rPr lang="en-US" dirty="0" smtClean="0"/>
              <a:t>-tree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36296" y="529191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bisubmodular</a:t>
            </a:r>
            <a:endParaRPr lang="en-US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6212444" y="6309320"/>
            <a:ext cx="217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convex regularization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895608" y="4797152"/>
            <a:ext cx="349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tractable languages (free structure)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4" idx="2"/>
            <a:endCxn id="35" idx="1"/>
          </p:cNvCxnSpPr>
          <p:nvPr/>
        </p:nvCxnSpPr>
        <p:spPr>
          <a:xfrm>
            <a:off x="6642016" y="5166484"/>
            <a:ext cx="594280" cy="31009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5" idx="2"/>
            <a:endCxn id="32" idx="0"/>
          </p:cNvCxnSpPr>
          <p:nvPr/>
        </p:nvCxnSpPr>
        <p:spPr>
          <a:xfrm flipH="1">
            <a:off x="7712349" y="5661248"/>
            <a:ext cx="267099" cy="14401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2" idx="2"/>
            <a:endCxn id="36" idx="0"/>
          </p:cNvCxnSpPr>
          <p:nvPr/>
        </p:nvCxnSpPr>
        <p:spPr>
          <a:xfrm flipH="1">
            <a:off x="7300434" y="6174596"/>
            <a:ext cx="411915" cy="13472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9" idx="3"/>
            <a:endCxn id="54" idx="1"/>
          </p:cNvCxnSpPr>
          <p:nvPr/>
        </p:nvCxnSpPr>
        <p:spPr>
          <a:xfrm>
            <a:off x="4427984" y="4981818"/>
            <a:ext cx="46762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9" idx="3"/>
            <a:endCxn id="33" idx="1"/>
          </p:cNvCxnSpPr>
          <p:nvPr/>
        </p:nvCxnSpPr>
        <p:spPr>
          <a:xfrm flipV="1">
            <a:off x="4427984" y="4549770"/>
            <a:ext cx="1008112" cy="43204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27" idx="1"/>
          </p:cNvCxnSpPr>
          <p:nvPr/>
        </p:nvCxnSpPr>
        <p:spPr>
          <a:xfrm flipV="1">
            <a:off x="3275856" y="4549770"/>
            <a:ext cx="216024" cy="6794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29" idx="1"/>
          </p:cNvCxnSpPr>
          <p:nvPr/>
        </p:nvCxnSpPr>
        <p:spPr>
          <a:xfrm flipV="1">
            <a:off x="3275856" y="4981818"/>
            <a:ext cx="245020" cy="24738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34" idx="1"/>
          </p:cNvCxnSpPr>
          <p:nvPr/>
        </p:nvCxnSpPr>
        <p:spPr>
          <a:xfrm>
            <a:off x="3275856" y="5589240"/>
            <a:ext cx="177194" cy="97675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627989" y="11247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QPBO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309406" y="1124744"/>
            <a:ext cx="97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pairwise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22" idx="2"/>
            <a:endCxn id="83" idx="0"/>
          </p:cNvCxnSpPr>
          <p:nvPr/>
        </p:nvCxnSpPr>
        <p:spPr>
          <a:xfrm flipH="1">
            <a:off x="3796687" y="990020"/>
            <a:ext cx="935734" cy="13472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3" idx="3"/>
            <a:endCxn id="80" idx="1"/>
          </p:cNvCxnSpPr>
          <p:nvPr/>
        </p:nvCxnSpPr>
        <p:spPr>
          <a:xfrm>
            <a:off x="4283968" y="1309410"/>
            <a:ext cx="3440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385429" y="1124744"/>
            <a:ext cx="135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higher order</a:t>
            </a:r>
            <a:endParaRPr lang="en-US" dirty="0"/>
          </a:p>
        </p:txBody>
      </p:sp>
      <p:cxnSp>
        <p:nvCxnSpPr>
          <p:cNvPr id="96" name="Straight Arrow Connector 95"/>
          <p:cNvCxnSpPr>
            <a:stCxn id="22" idx="2"/>
            <a:endCxn id="90" idx="1"/>
          </p:cNvCxnSpPr>
          <p:nvPr/>
        </p:nvCxnSpPr>
        <p:spPr>
          <a:xfrm>
            <a:off x="4732421" y="990020"/>
            <a:ext cx="1653008" cy="31939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278765" y="2708920"/>
            <a:ext cx="158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metric labeling</a:t>
            </a:r>
            <a:endParaRPr lang="en-US" dirty="0"/>
          </a:p>
        </p:txBody>
      </p:sp>
      <p:cxnSp>
        <p:nvCxnSpPr>
          <p:cNvPr id="99" name="Straight Arrow Connector 98"/>
          <p:cNvCxnSpPr>
            <a:stCxn id="80" idx="2"/>
            <a:endCxn id="25" idx="1"/>
          </p:cNvCxnSpPr>
          <p:nvPr/>
        </p:nvCxnSpPr>
        <p:spPr>
          <a:xfrm>
            <a:off x="4996039" y="1494076"/>
            <a:ext cx="512065" cy="175025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444208" y="2708920"/>
            <a:ext cx="12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logical MRF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3419872" y="3284984"/>
            <a:ext cx="131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Potts model</a:t>
            </a:r>
            <a:endParaRPr lang="en-US" dirty="0"/>
          </a:p>
        </p:txBody>
      </p:sp>
      <p:cxnSp>
        <p:nvCxnSpPr>
          <p:cNvPr id="116" name="Straight Arrow Connector 115"/>
          <p:cNvCxnSpPr>
            <a:stCxn id="83" idx="2"/>
            <a:endCxn id="97" idx="0"/>
          </p:cNvCxnSpPr>
          <p:nvPr/>
        </p:nvCxnSpPr>
        <p:spPr>
          <a:xfrm>
            <a:off x="3796687" y="1494076"/>
            <a:ext cx="272712" cy="121484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90" idx="2"/>
            <a:endCxn id="113" idx="0"/>
          </p:cNvCxnSpPr>
          <p:nvPr/>
        </p:nvCxnSpPr>
        <p:spPr>
          <a:xfrm>
            <a:off x="7062891" y="1494076"/>
            <a:ext cx="12099" cy="121484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7" idx="2"/>
            <a:endCxn id="114" idx="0"/>
          </p:cNvCxnSpPr>
          <p:nvPr/>
        </p:nvCxnSpPr>
        <p:spPr>
          <a:xfrm>
            <a:off x="4069399" y="3078252"/>
            <a:ext cx="5524" cy="20673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80" idx="2"/>
            <a:endCxn id="24" idx="1"/>
          </p:cNvCxnSpPr>
          <p:nvPr/>
        </p:nvCxnSpPr>
        <p:spPr>
          <a:xfrm>
            <a:off x="4996039" y="1494076"/>
            <a:ext cx="253195" cy="45411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215508" y="587727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minimum cut</a:t>
            </a:r>
            <a:endParaRPr lang="en-US" dirty="0"/>
          </a:p>
        </p:txBody>
      </p:sp>
      <p:cxnSp>
        <p:nvCxnSpPr>
          <p:cNvPr id="136" name="Straight Arrow Connector 135"/>
          <p:cNvCxnSpPr>
            <a:stCxn id="36" idx="1"/>
            <a:endCxn id="134" idx="3"/>
          </p:cNvCxnSpPr>
          <p:nvPr/>
        </p:nvCxnSpPr>
        <p:spPr>
          <a:xfrm flipH="1" flipV="1">
            <a:off x="5652120" y="6061938"/>
            <a:ext cx="560324" cy="43204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80" idx="2"/>
            <a:endCxn id="134" idx="0"/>
          </p:cNvCxnSpPr>
          <p:nvPr/>
        </p:nvCxnSpPr>
        <p:spPr>
          <a:xfrm flipH="1">
            <a:off x="4933814" y="1494076"/>
            <a:ext cx="62225" cy="438319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val 84"/>
          <p:cNvSpPr/>
          <p:nvPr/>
        </p:nvSpPr>
        <p:spPr>
          <a:xfrm>
            <a:off x="5724128" y="3710159"/>
            <a:ext cx="254797" cy="254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189214" y="3710159"/>
            <a:ext cx="254797" cy="254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042625" y="4347153"/>
            <a:ext cx="254797" cy="2547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807017" y="4665650"/>
            <a:ext cx="254797" cy="2547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724128" y="5111545"/>
            <a:ext cx="254797" cy="254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189214" y="5111545"/>
            <a:ext cx="254797" cy="254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85" idx="5"/>
            <a:endCxn id="87" idx="1"/>
          </p:cNvCxnSpPr>
          <p:nvPr/>
        </p:nvCxnSpPr>
        <p:spPr>
          <a:xfrm>
            <a:off x="5941612" y="3927643"/>
            <a:ext cx="138327" cy="45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7" idx="5"/>
            <a:endCxn id="88" idx="2"/>
          </p:cNvCxnSpPr>
          <p:nvPr/>
        </p:nvCxnSpPr>
        <p:spPr>
          <a:xfrm>
            <a:off x="6260108" y="4564636"/>
            <a:ext cx="546909" cy="228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9" idx="7"/>
            <a:endCxn id="87" idx="3"/>
          </p:cNvCxnSpPr>
          <p:nvPr/>
        </p:nvCxnSpPr>
        <p:spPr>
          <a:xfrm flipV="1">
            <a:off x="5941612" y="4564636"/>
            <a:ext cx="138327" cy="58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9" idx="6"/>
            <a:endCxn id="88" idx="3"/>
          </p:cNvCxnSpPr>
          <p:nvPr/>
        </p:nvCxnSpPr>
        <p:spPr>
          <a:xfrm flipV="1">
            <a:off x="5978925" y="4883133"/>
            <a:ext cx="865406" cy="355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8" idx="7"/>
            <a:endCxn id="86" idx="4"/>
          </p:cNvCxnSpPr>
          <p:nvPr/>
        </p:nvCxnSpPr>
        <p:spPr>
          <a:xfrm flipV="1">
            <a:off x="7024501" y="3964957"/>
            <a:ext cx="292111" cy="738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7" idx="7"/>
            <a:endCxn id="86" idx="2"/>
          </p:cNvCxnSpPr>
          <p:nvPr/>
        </p:nvCxnSpPr>
        <p:spPr>
          <a:xfrm flipV="1">
            <a:off x="6260108" y="3837558"/>
            <a:ext cx="929105" cy="546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88" idx="5"/>
            <a:endCxn id="90" idx="1"/>
          </p:cNvCxnSpPr>
          <p:nvPr/>
        </p:nvCxnSpPr>
        <p:spPr>
          <a:xfrm>
            <a:off x="7024501" y="4883133"/>
            <a:ext cx="202027" cy="265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1763688" y="3782167"/>
            <a:ext cx="1656184" cy="1584176"/>
            <a:chOff x="1043608" y="692696"/>
            <a:chExt cx="1944216" cy="1872208"/>
          </a:xfrm>
        </p:grpSpPr>
        <p:sp>
          <p:nvSpPr>
            <p:cNvPr id="107" name="Oval 106"/>
            <p:cNvSpPr/>
            <p:nvPr/>
          </p:nvSpPr>
          <p:spPr>
            <a:xfrm>
              <a:off x="1043608" y="69269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2699792" y="69269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1043608" y="227687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2699792" y="227687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>
              <a:stCxn id="107" idx="5"/>
              <a:endCxn id="112" idx="1"/>
            </p:cNvCxnSpPr>
            <p:nvPr/>
          </p:nvCxnSpPr>
          <p:spPr>
            <a:xfrm>
              <a:off x="1289459" y="938547"/>
              <a:ext cx="1452514" cy="1380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08" idx="3"/>
              <a:endCxn id="111" idx="7"/>
            </p:cNvCxnSpPr>
            <p:nvPr/>
          </p:nvCxnSpPr>
          <p:spPr>
            <a:xfrm flipH="1">
              <a:off x="1289459" y="938547"/>
              <a:ext cx="1452514" cy="1380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ight Arrow 123"/>
          <p:cNvSpPr/>
          <p:nvPr/>
        </p:nvSpPr>
        <p:spPr>
          <a:xfrm>
            <a:off x="4355976" y="4214215"/>
            <a:ext cx="57606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2" name="Picture 13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403648" y="3638151"/>
            <a:ext cx="249957" cy="150889"/>
          </a:xfrm>
          <a:prstGeom prst="rect">
            <a:avLst/>
          </a:prstGeom>
        </p:spPr>
      </p:pic>
      <p:pic>
        <p:nvPicPr>
          <p:cNvPr id="133" name="Picture 13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475656" y="5366343"/>
            <a:ext cx="233191" cy="150889"/>
          </a:xfrm>
          <a:prstGeom prst="rect">
            <a:avLst/>
          </a:prstGeom>
        </p:spPr>
      </p:pic>
      <p:pic>
        <p:nvPicPr>
          <p:cNvPr id="136" name="Picture 13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491879" y="3638150"/>
            <a:ext cx="292632" cy="150889"/>
          </a:xfrm>
          <a:prstGeom prst="rect">
            <a:avLst/>
          </a:prstGeom>
        </p:spPr>
      </p:pic>
      <p:pic>
        <p:nvPicPr>
          <p:cNvPr id="137" name="Picture 136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491880" y="5366343"/>
            <a:ext cx="304825" cy="150889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2339752" y="836712"/>
            <a:ext cx="381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Uncrossing 2 edges of 2-state variables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467544" y="1844824"/>
            <a:ext cx="44593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configuration of (V,E), </a:t>
            </a:r>
            <a:br>
              <a:rPr lang="en-US" dirty="0" smtClean="0"/>
            </a:br>
            <a:r>
              <a:rPr lang="en-US" dirty="0" smtClean="0"/>
              <a:t>constraints on edges encode equalities,</a:t>
            </a:r>
          </a:p>
          <a:p>
            <a:r>
              <a:rPr lang="en-US" dirty="0" smtClean="0"/>
              <a:t>i.e. strong Potts model.</a:t>
            </a:r>
          </a:p>
          <a:p>
            <a:r>
              <a:rPr lang="en-US" dirty="0" smtClean="0"/>
              <a:t>This is sufficient to uncross any type of edges.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724128" y="2420888"/>
            <a:ext cx="2832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Gadget, with 2 new </a:t>
            </a:r>
            <a:br>
              <a:rPr lang="en-US" dirty="0" smtClean="0"/>
            </a:br>
            <a:r>
              <a:rPr lang="en-US" dirty="0" smtClean="0"/>
              <a:t>3-state variables (next page)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9832" y="1412776"/>
            <a:ext cx="10081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59832" y="4653136"/>
            <a:ext cx="10081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36096" y="1412776"/>
            <a:ext cx="10081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36096" y="4653136"/>
            <a:ext cx="10081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59832" y="2636912"/>
            <a:ext cx="165618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88024" y="3573016"/>
            <a:ext cx="165618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03848" y="15567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07904" y="15567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580112" y="15567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84168" y="15567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83968" y="27809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0112" y="47971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84168" y="47971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03848" y="47971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07904" y="47971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275856" y="27809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79912" y="27809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84168" y="37170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76056" y="37170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80112" y="37170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0" idx="4"/>
            <a:endCxn id="19" idx="0"/>
          </p:cNvCxnSpPr>
          <p:nvPr/>
        </p:nvCxnSpPr>
        <p:spPr>
          <a:xfrm>
            <a:off x="3275856" y="1700808"/>
            <a:ext cx="72008" cy="1080120"/>
          </a:xfrm>
          <a:prstGeom prst="line">
            <a:avLst/>
          </a:prstGeom>
          <a:ln w="25400">
            <a:solidFill>
              <a:srgbClr val="E979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5"/>
            <a:endCxn id="22" idx="2"/>
          </p:cNvCxnSpPr>
          <p:nvPr/>
        </p:nvCxnSpPr>
        <p:spPr>
          <a:xfrm>
            <a:off x="3398781" y="2903853"/>
            <a:ext cx="1677275" cy="885187"/>
          </a:xfrm>
          <a:prstGeom prst="line">
            <a:avLst/>
          </a:prstGeom>
          <a:ln w="25400">
            <a:solidFill>
              <a:srgbClr val="E979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5"/>
            <a:endCxn id="15" idx="0"/>
          </p:cNvCxnSpPr>
          <p:nvPr/>
        </p:nvCxnSpPr>
        <p:spPr>
          <a:xfrm>
            <a:off x="5198981" y="3839957"/>
            <a:ext cx="453139" cy="957195"/>
          </a:xfrm>
          <a:prstGeom prst="line">
            <a:avLst/>
          </a:prstGeom>
          <a:ln w="25400">
            <a:solidFill>
              <a:srgbClr val="E979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3"/>
            <a:endCxn id="17" idx="7"/>
          </p:cNvCxnSpPr>
          <p:nvPr/>
        </p:nvCxnSpPr>
        <p:spPr>
          <a:xfrm flipH="1">
            <a:off x="3326773" y="3839957"/>
            <a:ext cx="1770374" cy="978286"/>
          </a:xfrm>
          <a:prstGeom prst="line">
            <a:avLst/>
          </a:prstGeom>
          <a:ln w="25400">
            <a:solidFill>
              <a:srgbClr val="E979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0"/>
            <a:endCxn id="12" idx="4"/>
          </p:cNvCxnSpPr>
          <p:nvPr/>
        </p:nvCxnSpPr>
        <p:spPr>
          <a:xfrm flipV="1">
            <a:off x="5148064" y="1700808"/>
            <a:ext cx="504056" cy="2016224"/>
          </a:xfrm>
          <a:prstGeom prst="line">
            <a:avLst/>
          </a:prstGeom>
          <a:ln w="25400">
            <a:solidFill>
              <a:srgbClr val="E979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7"/>
            <a:endCxn id="12" idx="3"/>
          </p:cNvCxnSpPr>
          <p:nvPr/>
        </p:nvCxnSpPr>
        <p:spPr>
          <a:xfrm flipV="1">
            <a:off x="3398781" y="1679717"/>
            <a:ext cx="2202422" cy="1122302"/>
          </a:xfrm>
          <a:prstGeom prst="line">
            <a:avLst/>
          </a:prstGeom>
          <a:ln w="25400">
            <a:solidFill>
              <a:srgbClr val="E979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0"/>
            <a:endCxn id="19" idx="4"/>
          </p:cNvCxnSpPr>
          <p:nvPr/>
        </p:nvCxnSpPr>
        <p:spPr>
          <a:xfrm flipV="1">
            <a:off x="3275856" y="2924944"/>
            <a:ext cx="72008" cy="1872208"/>
          </a:xfrm>
          <a:prstGeom prst="line">
            <a:avLst/>
          </a:prstGeom>
          <a:ln w="25400">
            <a:solidFill>
              <a:srgbClr val="E979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5"/>
            <a:endCxn id="19" idx="7"/>
          </p:cNvCxnSpPr>
          <p:nvPr/>
        </p:nvCxnSpPr>
        <p:spPr>
          <a:xfrm>
            <a:off x="3326773" y="1679717"/>
            <a:ext cx="72008" cy="112230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9" idx="7"/>
            <a:endCxn id="23" idx="0"/>
          </p:cNvCxnSpPr>
          <p:nvPr/>
        </p:nvCxnSpPr>
        <p:spPr>
          <a:xfrm>
            <a:off x="3398781" y="2802019"/>
            <a:ext cx="2253339" cy="91501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4"/>
            <a:endCxn id="15" idx="0"/>
          </p:cNvCxnSpPr>
          <p:nvPr/>
        </p:nvCxnSpPr>
        <p:spPr>
          <a:xfrm>
            <a:off x="5652120" y="3861048"/>
            <a:ext cx="0" cy="93610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7"/>
            <a:endCxn id="13" idx="4"/>
          </p:cNvCxnSpPr>
          <p:nvPr/>
        </p:nvCxnSpPr>
        <p:spPr>
          <a:xfrm flipV="1">
            <a:off x="5703037" y="1700808"/>
            <a:ext cx="453139" cy="203731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8" idx="0"/>
            <a:endCxn id="23" idx="3"/>
          </p:cNvCxnSpPr>
          <p:nvPr/>
        </p:nvCxnSpPr>
        <p:spPr>
          <a:xfrm flipV="1">
            <a:off x="3779912" y="3839957"/>
            <a:ext cx="1821291" cy="95719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8" idx="0"/>
            <a:endCxn id="19" idx="5"/>
          </p:cNvCxnSpPr>
          <p:nvPr/>
        </p:nvCxnSpPr>
        <p:spPr>
          <a:xfrm flipH="1" flipV="1">
            <a:off x="3398781" y="2903853"/>
            <a:ext cx="381131" cy="189329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4"/>
            <a:endCxn id="19" idx="6"/>
          </p:cNvCxnSpPr>
          <p:nvPr/>
        </p:nvCxnSpPr>
        <p:spPr>
          <a:xfrm flipH="1">
            <a:off x="3419872" y="1700808"/>
            <a:ext cx="2736304" cy="115212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4"/>
            <a:endCxn id="20" idx="0"/>
          </p:cNvCxnSpPr>
          <p:nvPr/>
        </p:nvCxnSpPr>
        <p:spPr>
          <a:xfrm>
            <a:off x="3779912" y="1700808"/>
            <a:ext cx="72008" cy="10801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0" idx="5"/>
            <a:endCxn id="21" idx="1"/>
          </p:cNvCxnSpPr>
          <p:nvPr/>
        </p:nvCxnSpPr>
        <p:spPr>
          <a:xfrm>
            <a:off x="3902837" y="2903853"/>
            <a:ext cx="2202422" cy="834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1" idx="4"/>
            <a:endCxn id="16" idx="0"/>
          </p:cNvCxnSpPr>
          <p:nvPr/>
        </p:nvCxnSpPr>
        <p:spPr>
          <a:xfrm>
            <a:off x="6156176" y="3861048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0" idx="0"/>
            <a:endCxn id="12" idx="4"/>
          </p:cNvCxnSpPr>
          <p:nvPr/>
        </p:nvCxnSpPr>
        <p:spPr>
          <a:xfrm flipV="1">
            <a:off x="3851920" y="1700808"/>
            <a:ext cx="1800200" cy="10801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0" idx="4"/>
            <a:endCxn id="17" idx="0"/>
          </p:cNvCxnSpPr>
          <p:nvPr/>
        </p:nvCxnSpPr>
        <p:spPr>
          <a:xfrm flipH="1">
            <a:off x="3275856" y="2924944"/>
            <a:ext cx="576064" cy="18722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1" idx="3"/>
            <a:endCxn id="17" idx="7"/>
          </p:cNvCxnSpPr>
          <p:nvPr/>
        </p:nvCxnSpPr>
        <p:spPr>
          <a:xfrm flipH="1">
            <a:off x="3326773" y="3839957"/>
            <a:ext cx="2778486" cy="9782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2" idx="5"/>
            <a:endCxn id="21" idx="1"/>
          </p:cNvCxnSpPr>
          <p:nvPr/>
        </p:nvCxnSpPr>
        <p:spPr>
          <a:xfrm>
            <a:off x="5703037" y="1679717"/>
            <a:ext cx="402222" cy="20584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1" idx="4"/>
            <a:endCxn id="14" idx="1"/>
          </p:cNvCxnSpPr>
          <p:nvPr/>
        </p:nvCxnSpPr>
        <p:spPr>
          <a:xfrm>
            <a:off x="3779912" y="1700808"/>
            <a:ext cx="525147" cy="110121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4" idx="4"/>
            <a:endCxn id="21" idx="1"/>
          </p:cNvCxnSpPr>
          <p:nvPr/>
        </p:nvCxnSpPr>
        <p:spPr>
          <a:xfrm>
            <a:off x="4355976" y="2924944"/>
            <a:ext cx="1749283" cy="81317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1" idx="4"/>
          </p:cNvCxnSpPr>
          <p:nvPr/>
        </p:nvCxnSpPr>
        <p:spPr>
          <a:xfrm>
            <a:off x="6156176" y="386104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1" idx="3"/>
            <a:endCxn id="16" idx="2"/>
          </p:cNvCxnSpPr>
          <p:nvPr/>
        </p:nvCxnSpPr>
        <p:spPr>
          <a:xfrm flipH="1">
            <a:off x="6084168" y="3839957"/>
            <a:ext cx="21091" cy="1029203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8" idx="0"/>
            <a:endCxn id="14" idx="4"/>
          </p:cNvCxnSpPr>
          <p:nvPr/>
        </p:nvCxnSpPr>
        <p:spPr>
          <a:xfrm flipV="1">
            <a:off x="3779912" y="2924944"/>
            <a:ext cx="576064" cy="187220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4" idx="7"/>
            <a:endCxn id="13" idx="4"/>
          </p:cNvCxnSpPr>
          <p:nvPr/>
        </p:nvCxnSpPr>
        <p:spPr>
          <a:xfrm flipV="1">
            <a:off x="4406893" y="1700808"/>
            <a:ext cx="1749283" cy="110121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1" idx="4"/>
            <a:endCxn id="18" idx="7"/>
          </p:cNvCxnSpPr>
          <p:nvPr/>
        </p:nvCxnSpPr>
        <p:spPr>
          <a:xfrm flipH="1">
            <a:off x="3830829" y="3861048"/>
            <a:ext cx="2325347" cy="95719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1" idx="0"/>
            <a:endCxn id="13" idx="4"/>
          </p:cNvCxnSpPr>
          <p:nvPr/>
        </p:nvCxnSpPr>
        <p:spPr>
          <a:xfrm flipV="1">
            <a:off x="6156176" y="1700808"/>
            <a:ext cx="0" cy="2016224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665859" y="1556791"/>
            <a:ext cx="249957" cy="150889"/>
          </a:xfrm>
          <a:prstGeom prst="rect">
            <a:avLst/>
          </a:prstGeom>
        </p:spPr>
      </p:pic>
      <p:pic>
        <p:nvPicPr>
          <p:cNvPr id="54" name="Picture 5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682625" y="4797152"/>
            <a:ext cx="233191" cy="15088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627784" y="476672"/>
            <a:ext cx="381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Uncrossing 2 edges of 2-state variables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95536" y="5229200"/>
            <a:ext cx="84482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Drawn edges (of any color) correspond to cost 0. </a:t>
            </a:r>
            <a:r>
              <a:rPr lang="en-US" dirty="0" err="1" smtClean="0"/>
              <a:t>Undrown</a:t>
            </a:r>
            <a:r>
              <a:rPr lang="en-US" dirty="0" smtClean="0"/>
              <a:t> edges are infinite. </a:t>
            </a:r>
          </a:p>
          <a:p>
            <a:r>
              <a:rPr lang="en-US" dirty="0" smtClean="0"/>
              <a:t>So a feasible assignment must be made of edges. </a:t>
            </a:r>
          </a:p>
          <a:p>
            <a:r>
              <a:rPr lang="en-US" dirty="0" smtClean="0"/>
              <a:t>Each of the four colors correspond to the combination of states of </a:t>
            </a:r>
            <a:r>
              <a:rPr lang="en-US" dirty="0" err="1" smtClean="0"/>
              <a:t>x_u</a:t>
            </a:r>
            <a:r>
              <a:rPr lang="en-US" dirty="0" smtClean="0"/>
              <a:t> and </a:t>
            </a:r>
            <a:r>
              <a:rPr lang="en-US" dirty="0" err="1" smtClean="0"/>
              <a:t>x_v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Select a label in each of </a:t>
            </a:r>
            <a:r>
              <a:rPr lang="en-US" dirty="0" err="1" smtClean="0"/>
              <a:t>x_u</a:t>
            </a:r>
            <a:r>
              <a:rPr lang="en-US" dirty="0" smtClean="0"/>
              <a:t> and </a:t>
            </a:r>
            <a:r>
              <a:rPr lang="en-US" dirty="0" err="1" smtClean="0"/>
              <a:t>x_v</a:t>
            </a:r>
            <a:r>
              <a:rPr lang="en-US" dirty="0" smtClean="0"/>
              <a:t> and verify that the only feasible assignment of </a:t>
            </a:r>
            <a:r>
              <a:rPr lang="en-US" dirty="0" err="1" smtClean="0"/>
              <a:t>x_u</a:t>
            </a:r>
            <a:r>
              <a:rPr lang="en-US" dirty="0" smtClean="0"/>
              <a:t>’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x_v</a:t>
            </a:r>
            <a:r>
              <a:rPr lang="en-US" dirty="0" smtClean="0"/>
              <a:t>’ must match that of </a:t>
            </a:r>
            <a:r>
              <a:rPr lang="en-US" dirty="0" err="1" smtClean="0"/>
              <a:t>x_u</a:t>
            </a:r>
            <a:r>
              <a:rPr lang="en-US" dirty="0" smtClean="0"/>
              <a:t>, </a:t>
            </a:r>
            <a:r>
              <a:rPr lang="en-US" dirty="0" err="1" smtClean="0"/>
              <a:t>x_v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8" name="Picture 5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588224" y="1556792"/>
            <a:ext cx="292632" cy="150889"/>
          </a:xfrm>
          <a:prstGeom prst="rect">
            <a:avLst/>
          </a:prstGeom>
        </p:spPr>
      </p:pic>
      <p:pic>
        <p:nvPicPr>
          <p:cNvPr id="59" name="Picture 5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6588224" y="4797152"/>
            <a:ext cx="304825" cy="1508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48854" y="1484784"/>
            <a:ext cx="141523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563888" y="1628800"/>
            <a:ext cx="249957" cy="15088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131840" y="3212976"/>
            <a:ext cx="10081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75856" y="33569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79912" y="33569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04048" y="3212976"/>
            <a:ext cx="10081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48064" y="33569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652120" y="33569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67944" y="162880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572000" y="162880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004048" y="162880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7" idx="4"/>
            <a:endCxn id="17" idx="0"/>
          </p:cNvCxnSpPr>
          <p:nvPr/>
        </p:nvCxnSpPr>
        <p:spPr>
          <a:xfrm flipH="1">
            <a:off x="3347864" y="1772816"/>
            <a:ext cx="792088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4"/>
            <a:endCxn id="17" idx="7"/>
          </p:cNvCxnSpPr>
          <p:nvPr/>
        </p:nvCxnSpPr>
        <p:spPr>
          <a:xfrm flipH="1">
            <a:off x="3398781" y="1772816"/>
            <a:ext cx="1245227" cy="1605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8" idx="4"/>
            <a:endCxn id="18" idx="0"/>
          </p:cNvCxnSpPr>
          <p:nvPr/>
        </p:nvCxnSpPr>
        <p:spPr>
          <a:xfrm flipH="1">
            <a:off x="3851920" y="1772816"/>
            <a:ext cx="792088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1" idx="4"/>
            <a:endCxn id="18" idx="0"/>
          </p:cNvCxnSpPr>
          <p:nvPr/>
        </p:nvCxnSpPr>
        <p:spPr>
          <a:xfrm flipH="1">
            <a:off x="3851920" y="1772816"/>
            <a:ext cx="1224136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8" idx="4"/>
            <a:endCxn id="22" idx="0"/>
          </p:cNvCxnSpPr>
          <p:nvPr/>
        </p:nvCxnSpPr>
        <p:spPr>
          <a:xfrm>
            <a:off x="4644008" y="1772816"/>
            <a:ext cx="108012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1" idx="4"/>
            <a:endCxn id="21" idx="0"/>
          </p:cNvCxnSpPr>
          <p:nvPr/>
        </p:nvCxnSpPr>
        <p:spPr>
          <a:xfrm>
            <a:off x="5076056" y="1772816"/>
            <a:ext cx="144016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7" idx="4"/>
            <a:endCxn id="21" idx="0"/>
          </p:cNvCxnSpPr>
          <p:nvPr/>
        </p:nvCxnSpPr>
        <p:spPr>
          <a:xfrm>
            <a:off x="4139952" y="1772816"/>
            <a:ext cx="108012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23697" y="476672"/>
            <a:ext cx="615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3-state variable can be represented with two 2-state variables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87624" y="4077072"/>
            <a:ext cx="723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of the states is represented as 2 combinations, but this does not harm.</a:t>
            </a:r>
          </a:p>
          <a:p>
            <a:r>
              <a:rPr lang="en-US" dirty="0" smtClean="0"/>
              <a:t>Indeed, 2 bits would be sufficient to represent a 4-state variable.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3411388" y="1484784"/>
            <a:ext cx="254797" cy="254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876474" y="1484784"/>
            <a:ext cx="254797" cy="254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29885" y="2121778"/>
            <a:ext cx="254797" cy="2547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94277" y="2440275"/>
            <a:ext cx="254797" cy="2547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411388" y="2886170"/>
            <a:ext cx="254797" cy="254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876474" y="2886170"/>
            <a:ext cx="254797" cy="254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3" idx="5"/>
            <a:endCxn id="35" idx="1"/>
          </p:cNvCxnSpPr>
          <p:nvPr/>
        </p:nvCxnSpPr>
        <p:spPr>
          <a:xfrm>
            <a:off x="3628872" y="1702268"/>
            <a:ext cx="138327" cy="45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5"/>
            <a:endCxn id="36" idx="2"/>
          </p:cNvCxnSpPr>
          <p:nvPr/>
        </p:nvCxnSpPr>
        <p:spPr>
          <a:xfrm>
            <a:off x="3947368" y="2339261"/>
            <a:ext cx="546909" cy="228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7" idx="7"/>
            <a:endCxn id="35" idx="3"/>
          </p:cNvCxnSpPr>
          <p:nvPr/>
        </p:nvCxnSpPr>
        <p:spPr>
          <a:xfrm flipV="1">
            <a:off x="3628872" y="2339261"/>
            <a:ext cx="138327" cy="58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6"/>
            <a:endCxn id="36" idx="3"/>
          </p:cNvCxnSpPr>
          <p:nvPr/>
        </p:nvCxnSpPr>
        <p:spPr>
          <a:xfrm flipV="1">
            <a:off x="3666185" y="2657758"/>
            <a:ext cx="865406" cy="355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6" idx="7"/>
            <a:endCxn id="34" idx="4"/>
          </p:cNvCxnSpPr>
          <p:nvPr/>
        </p:nvCxnSpPr>
        <p:spPr>
          <a:xfrm flipV="1">
            <a:off x="4711761" y="1739582"/>
            <a:ext cx="292111" cy="738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5" idx="7"/>
            <a:endCxn id="34" idx="2"/>
          </p:cNvCxnSpPr>
          <p:nvPr/>
        </p:nvCxnSpPr>
        <p:spPr>
          <a:xfrm flipV="1">
            <a:off x="3947368" y="1612183"/>
            <a:ext cx="929105" cy="546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6" idx="5"/>
            <a:endCxn id="38" idx="1"/>
          </p:cNvCxnSpPr>
          <p:nvPr/>
        </p:nvCxnSpPr>
        <p:spPr>
          <a:xfrm>
            <a:off x="4711761" y="2657758"/>
            <a:ext cx="202027" cy="265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971228" y="2924944"/>
            <a:ext cx="254797" cy="254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289725" y="3561938"/>
            <a:ext cx="254797" cy="2547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054117" y="3880435"/>
            <a:ext cx="254797" cy="2547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971228" y="4326330"/>
            <a:ext cx="254797" cy="254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436314" y="4326330"/>
            <a:ext cx="254797" cy="254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7" idx="5"/>
            <a:endCxn id="49" idx="1"/>
          </p:cNvCxnSpPr>
          <p:nvPr/>
        </p:nvCxnSpPr>
        <p:spPr>
          <a:xfrm>
            <a:off x="2188712" y="3142428"/>
            <a:ext cx="138327" cy="45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9" idx="5"/>
            <a:endCxn id="50" idx="2"/>
          </p:cNvCxnSpPr>
          <p:nvPr/>
        </p:nvCxnSpPr>
        <p:spPr>
          <a:xfrm>
            <a:off x="2507208" y="3779421"/>
            <a:ext cx="546909" cy="228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7"/>
            <a:endCxn id="49" idx="3"/>
          </p:cNvCxnSpPr>
          <p:nvPr/>
        </p:nvCxnSpPr>
        <p:spPr>
          <a:xfrm flipV="1">
            <a:off x="2188712" y="3779421"/>
            <a:ext cx="138327" cy="58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6"/>
            <a:endCxn id="50" idx="3"/>
          </p:cNvCxnSpPr>
          <p:nvPr/>
        </p:nvCxnSpPr>
        <p:spPr>
          <a:xfrm flipV="1">
            <a:off x="2226025" y="4097918"/>
            <a:ext cx="865406" cy="355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0" idx="7"/>
            <a:endCxn id="37" idx="4"/>
          </p:cNvCxnSpPr>
          <p:nvPr/>
        </p:nvCxnSpPr>
        <p:spPr>
          <a:xfrm flipV="1">
            <a:off x="3271600" y="3140968"/>
            <a:ext cx="267187" cy="776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9" idx="7"/>
          </p:cNvCxnSpPr>
          <p:nvPr/>
        </p:nvCxnSpPr>
        <p:spPr>
          <a:xfrm flipV="1">
            <a:off x="2507208" y="3052343"/>
            <a:ext cx="929105" cy="546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0" idx="5"/>
            <a:endCxn id="52" idx="1"/>
          </p:cNvCxnSpPr>
          <p:nvPr/>
        </p:nvCxnSpPr>
        <p:spPr>
          <a:xfrm>
            <a:off x="3271601" y="4097918"/>
            <a:ext cx="202027" cy="265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380333" y="2924944"/>
            <a:ext cx="254797" cy="254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233744" y="3561938"/>
            <a:ext cx="254797" cy="2547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998136" y="3880435"/>
            <a:ext cx="254797" cy="2547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915247" y="4326330"/>
            <a:ext cx="254797" cy="254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380333" y="4326330"/>
            <a:ext cx="254797" cy="254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38" idx="5"/>
            <a:endCxn id="77" idx="1"/>
          </p:cNvCxnSpPr>
          <p:nvPr/>
        </p:nvCxnSpPr>
        <p:spPr>
          <a:xfrm>
            <a:off x="5093957" y="3103654"/>
            <a:ext cx="177101" cy="495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7" idx="5"/>
            <a:endCxn id="78" idx="2"/>
          </p:cNvCxnSpPr>
          <p:nvPr/>
        </p:nvCxnSpPr>
        <p:spPr>
          <a:xfrm>
            <a:off x="5451227" y="3779421"/>
            <a:ext cx="546909" cy="228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9" idx="7"/>
            <a:endCxn id="77" idx="3"/>
          </p:cNvCxnSpPr>
          <p:nvPr/>
        </p:nvCxnSpPr>
        <p:spPr>
          <a:xfrm flipV="1">
            <a:off x="5132731" y="3779421"/>
            <a:ext cx="138327" cy="58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9" idx="6"/>
            <a:endCxn id="78" idx="3"/>
          </p:cNvCxnSpPr>
          <p:nvPr/>
        </p:nvCxnSpPr>
        <p:spPr>
          <a:xfrm flipV="1">
            <a:off x="5170044" y="4097918"/>
            <a:ext cx="865406" cy="355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8" idx="7"/>
            <a:endCxn id="76" idx="4"/>
          </p:cNvCxnSpPr>
          <p:nvPr/>
        </p:nvCxnSpPr>
        <p:spPr>
          <a:xfrm flipV="1">
            <a:off x="6215620" y="3179742"/>
            <a:ext cx="292111" cy="738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7"/>
            <a:endCxn id="76" idx="2"/>
          </p:cNvCxnSpPr>
          <p:nvPr/>
        </p:nvCxnSpPr>
        <p:spPr>
          <a:xfrm flipV="1">
            <a:off x="5451227" y="3052343"/>
            <a:ext cx="929105" cy="546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8" idx="5"/>
            <a:endCxn id="80" idx="1"/>
          </p:cNvCxnSpPr>
          <p:nvPr/>
        </p:nvCxnSpPr>
        <p:spPr>
          <a:xfrm>
            <a:off x="6215620" y="4097918"/>
            <a:ext cx="202027" cy="265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3721576" y="4930090"/>
            <a:ext cx="254797" cy="2547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485968" y="5248587"/>
            <a:ext cx="254797" cy="2547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403079" y="5694482"/>
            <a:ext cx="254797" cy="254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868165" y="5694482"/>
            <a:ext cx="254797" cy="254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endCxn id="91" idx="1"/>
          </p:cNvCxnSpPr>
          <p:nvPr/>
        </p:nvCxnSpPr>
        <p:spPr>
          <a:xfrm>
            <a:off x="3620563" y="4510580"/>
            <a:ext cx="138327" cy="45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1" idx="5"/>
            <a:endCxn id="92" idx="2"/>
          </p:cNvCxnSpPr>
          <p:nvPr/>
        </p:nvCxnSpPr>
        <p:spPr>
          <a:xfrm>
            <a:off x="3939059" y="5147573"/>
            <a:ext cx="546909" cy="228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3" idx="7"/>
            <a:endCxn id="91" idx="3"/>
          </p:cNvCxnSpPr>
          <p:nvPr/>
        </p:nvCxnSpPr>
        <p:spPr>
          <a:xfrm flipV="1">
            <a:off x="3620563" y="5147573"/>
            <a:ext cx="138327" cy="58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3" idx="6"/>
            <a:endCxn id="92" idx="3"/>
          </p:cNvCxnSpPr>
          <p:nvPr/>
        </p:nvCxnSpPr>
        <p:spPr>
          <a:xfrm flipV="1">
            <a:off x="3657876" y="5466070"/>
            <a:ext cx="865406" cy="355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2" idx="7"/>
          </p:cNvCxnSpPr>
          <p:nvPr/>
        </p:nvCxnSpPr>
        <p:spPr>
          <a:xfrm flipV="1">
            <a:off x="4703452" y="4547894"/>
            <a:ext cx="292111" cy="738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1" idx="7"/>
            <a:endCxn id="79" idx="3"/>
          </p:cNvCxnSpPr>
          <p:nvPr/>
        </p:nvCxnSpPr>
        <p:spPr>
          <a:xfrm flipV="1">
            <a:off x="3939059" y="4543814"/>
            <a:ext cx="1013502" cy="423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2" idx="5"/>
            <a:endCxn id="94" idx="1"/>
          </p:cNvCxnSpPr>
          <p:nvPr/>
        </p:nvCxnSpPr>
        <p:spPr>
          <a:xfrm>
            <a:off x="4703452" y="5466070"/>
            <a:ext cx="202027" cy="265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602879" y="1412776"/>
            <a:ext cx="10081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602879" y="5589240"/>
            <a:ext cx="10081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5990767" y="1412776"/>
            <a:ext cx="10081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5995367" y="5589240"/>
            <a:ext cx="10081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242839" y="1556792"/>
            <a:ext cx="249957" cy="150889"/>
          </a:xfrm>
          <a:prstGeom prst="rect">
            <a:avLst/>
          </a:prstGeom>
        </p:spPr>
      </p:pic>
      <p:pic>
        <p:nvPicPr>
          <p:cNvPr id="129" name="Picture 12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170831" y="5733256"/>
            <a:ext cx="233191" cy="150889"/>
          </a:xfrm>
          <a:prstGeom prst="rect">
            <a:avLst/>
          </a:prstGeom>
        </p:spPr>
      </p:pic>
      <p:pic>
        <p:nvPicPr>
          <p:cNvPr id="130" name="Picture 12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142895" y="1556792"/>
            <a:ext cx="292632" cy="150889"/>
          </a:xfrm>
          <a:prstGeom prst="rect">
            <a:avLst/>
          </a:prstGeom>
        </p:spPr>
      </p:pic>
      <p:pic>
        <p:nvPicPr>
          <p:cNvPr id="131" name="Picture 13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219503" y="5733256"/>
            <a:ext cx="304825" cy="150889"/>
          </a:xfrm>
          <a:prstGeom prst="rect">
            <a:avLst/>
          </a:prstGeom>
        </p:spPr>
      </p:pic>
      <p:cxnSp>
        <p:nvCxnSpPr>
          <p:cNvPr id="133" name="Straight Connector 132"/>
          <p:cNvCxnSpPr>
            <a:stCxn id="105" idx="2"/>
            <a:endCxn id="47" idx="0"/>
          </p:cNvCxnSpPr>
          <p:nvPr/>
        </p:nvCxnSpPr>
        <p:spPr>
          <a:xfrm flipH="1">
            <a:off x="2098627" y="1844824"/>
            <a:ext cx="8308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33" idx="2"/>
            <a:endCxn id="105" idx="3"/>
          </p:cNvCxnSpPr>
          <p:nvPr/>
        </p:nvCxnSpPr>
        <p:spPr>
          <a:xfrm flipH="1">
            <a:off x="2610991" y="1612183"/>
            <a:ext cx="800397" cy="1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13" idx="1"/>
            <a:endCxn id="34" idx="6"/>
          </p:cNvCxnSpPr>
          <p:nvPr/>
        </p:nvCxnSpPr>
        <p:spPr>
          <a:xfrm flipH="1" flipV="1">
            <a:off x="5131271" y="1612183"/>
            <a:ext cx="859496" cy="1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13" idx="2"/>
            <a:endCxn id="76" idx="0"/>
          </p:cNvCxnSpPr>
          <p:nvPr/>
        </p:nvCxnSpPr>
        <p:spPr>
          <a:xfrm>
            <a:off x="6494823" y="1844824"/>
            <a:ext cx="12909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09" idx="0"/>
            <a:endCxn id="51" idx="4"/>
          </p:cNvCxnSpPr>
          <p:nvPr/>
        </p:nvCxnSpPr>
        <p:spPr>
          <a:xfrm flipH="1" flipV="1">
            <a:off x="2098627" y="4581128"/>
            <a:ext cx="8308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09" idx="3"/>
            <a:endCxn id="93" idx="2"/>
          </p:cNvCxnSpPr>
          <p:nvPr/>
        </p:nvCxnSpPr>
        <p:spPr>
          <a:xfrm>
            <a:off x="2610991" y="5805264"/>
            <a:ext cx="792088" cy="1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94" idx="6"/>
            <a:endCxn id="117" idx="1"/>
          </p:cNvCxnSpPr>
          <p:nvPr/>
        </p:nvCxnSpPr>
        <p:spPr>
          <a:xfrm flipV="1">
            <a:off x="5122962" y="5805264"/>
            <a:ext cx="872405" cy="1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80" idx="4"/>
            <a:endCxn id="117" idx="0"/>
          </p:cNvCxnSpPr>
          <p:nvPr/>
        </p:nvCxnSpPr>
        <p:spPr>
          <a:xfrm flipH="1">
            <a:off x="6499423" y="4581128"/>
            <a:ext cx="8309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74528" y="476672"/>
            <a:ext cx="6981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Uncrossing  of 3-state variables (similar to </a:t>
            </a:r>
            <a:r>
              <a:rPr lang="en-US" dirty="0" err="1" smtClean="0"/>
              <a:t>Prusa</a:t>
            </a:r>
            <a:r>
              <a:rPr lang="en-US" dirty="0" smtClean="0"/>
              <a:t> but with our 2x2 gadget)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98.4085"/>
  <p:tag name="LATEXADDIN" val="\documentclass{article}&#10;\usepackage{amsmath}&#10;\pagestyle{empty}&#10;\begin{document}&#10;&#10;$$&#10;x_u&#10;$$&#10;&#10;&#10;\end{document}"/>
  <p:tag name="IGUANATEXSIZE" val="20"/>
  <p:tag name="IGUANATEXCURSOR" val="8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98.4085"/>
  <p:tag name="LATEXADDIN" val="\documentclass{article}&#10;\usepackage{amsmath}&#10;\pagestyle{empty}&#10;\begin{document}&#10;&#10;$$&#10;x_u&#10;$$&#10;&#10;&#10;\end{document}"/>
  <p:tag name="IGUANATEXSIZE" val="20"/>
  <p:tag name="IGUANATEXCURSOR" val="8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91.80795"/>
  <p:tag name="LATEXADDIN" val="\documentclass{article}&#10;\usepackage{amsmath}&#10;\pagestyle{empty}&#10;\begin{document}&#10;&#10;$$&#10;x_v&#10;$$&#10;&#10;&#10;\end{document}"/>
  <p:tag name="IGUANATEXSIZE" val="20"/>
  <p:tag name="IGUANATEXCURSOR" val="8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115.21"/>
  <p:tag name="LATEXADDIN" val="\documentclass{article}&#10;\usepackage{amsmath}&#10;\pagestyle{empty}&#10;\begin{document}&#10;&#10;$$&#10;x_{v'}&#10;$$&#10;&#10;&#10;\end{document}"/>
  <p:tag name="IGUANATEXSIZE" val="20"/>
  <p:tag name="IGUANATEXCURSOR" val="9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120.0104"/>
  <p:tag name="LATEXADDIN" val="\documentclass{article}&#10;\usepackage{amsmath}&#10;\pagestyle{empty}&#10;\begin{document}&#10;&#10;$$&#10;x_{u'}&#10;$$&#10;&#10;&#10;\end{document}"/>
  <p:tag name="IGUANATEXSIZE" val="20"/>
  <p:tag name="IGUANATEXCURSOR" val="8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91.80795"/>
  <p:tag name="LATEXADDIN" val="\documentclass{article}&#10;\usepackage{amsmath}&#10;\pagestyle{empty}&#10;\begin{document}&#10;&#10;$$&#10;x_v&#10;$$&#10;&#10;&#10;\end{document}"/>
  <p:tag name="IGUANATEXSIZE" val="20"/>
  <p:tag name="IGUANATEXCURSOR" val="8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115.21"/>
  <p:tag name="LATEXADDIN" val="\documentclass{article}&#10;\usepackage{amsmath}&#10;\pagestyle{empty}&#10;\begin{document}&#10;&#10;$$&#10;x_{v'}&#10;$$&#10;&#10;&#10;\end{document}"/>
  <p:tag name="IGUANATEXSIZE" val="20"/>
  <p:tag name="IGUANATEXCURSOR" val="9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120.0104"/>
  <p:tag name="LATEXADDIN" val="\documentclass{article}&#10;\usepackage{amsmath}&#10;\pagestyle{empty}&#10;\begin{document}&#10;&#10;$$&#10;x_{u'}&#10;$$&#10;&#10;&#10;\end{document}"/>
  <p:tag name="IGUANATEXSIZE" val="20"/>
  <p:tag name="IGUANATEXCURSOR" val="8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98.4085"/>
  <p:tag name="LATEXADDIN" val="\documentclass{article}&#10;\usepackage{amsmath}&#10;\pagestyle{empty}&#10;\begin{document}&#10;&#10;$$&#10;x_u&#10;$$&#10;&#10;&#10;\end{document}"/>
  <p:tag name="IGUANATEXSIZE" val="20"/>
  <p:tag name="IGUANATEXCURSOR" val="8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91.80795"/>
  <p:tag name="LATEXADDIN" val="\documentclass{article}&#10;\usepackage{amsmath}&#10;\pagestyle{empty}&#10;\begin{document}&#10;&#10;$$&#10;x_v&#10;$$&#10;&#10;&#10;\end{document}"/>
  <p:tag name="IGUANATEXSIZE" val="20"/>
  <p:tag name="IGUANATEXCURSOR" val="8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115.21"/>
  <p:tag name="LATEXADDIN" val="\documentclass{article}&#10;\usepackage{amsmath}&#10;\pagestyle{empty}&#10;\begin{document}&#10;&#10;$$&#10;x_{v'}&#10;$$&#10;&#10;&#10;\end{document}"/>
  <p:tag name="IGUANATEXSIZE" val="20"/>
  <p:tag name="IGUANATEXCURSOR" val="9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120.0104"/>
  <p:tag name="LATEXADDIN" val="\documentclass{article}&#10;\usepackage{amsmath}&#10;\pagestyle{empty}&#10;\begin{document}&#10;&#10;$$&#10;x_{u'}&#10;$$&#10;&#10;&#10;\end{document}"/>
  <p:tag name="IGUANATEXSIZE" val="20"/>
  <p:tag name="IGUANATEXCURSOR" val="8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0512"/>
  <p:tag name="ORIGINALWIDTH" val="98.4085"/>
  <p:tag name="LATEXADDIN" val="\documentclass{article}&#10;\usepackage{amsmath}&#10;\pagestyle{empty}&#10;\begin{document}&#10;&#10;$$&#10;x_u&#10;$$&#10;&#10;&#10;\end{document}"/>
  <p:tag name="IGUANATEXSIZE" val="20"/>
  <p:tag name="IGUANATEXCURSOR" val="8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168</Words>
  <Application>Microsoft Office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Shekhovtsov</dc:creator>
  <cp:lastModifiedBy>Alexander Shekhovtsov</cp:lastModifiedBy>
  <cp:revision>18</cp:revision>
  <dcterms:created xsi:type="dcterms:W3CDTF">2015-11-13T15:05:51Z</dcterms:created>
  <dcterms:modified xsi:type="dcterms:W3CDTF">2015-12-21T16:25:36Z</dcterms:modified>
</cp:coreProperties>
</file>