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8"/>
  </p:notesMasterIdLst>
  <p:handoutMasterIdLst>
    <p:handoutMasterId r:id="rId19"/>
  </p:handoutMasterIdLst>
  <p:sldIdLst>
    <p:sldId id="529" r:id="rId2"/>
    <p:sldId id="495" r:id="rId3"/>
    <p:sldId id="514" r:id="rId4"/>
    <p:sldId id="515" r:id="rId5"/>
    <p:sldId id="517" r:id="rId6"/>
    <p:sldId id="516" r:id="rId7"/>
    <p:sldId id="520" r:id="rId8"/>
    <p:sldId id="530" r:id="rId9"/>
    <p:sldId id="531" r:id="rId10"/>
    <p:sldId id="532" r:id="rId11"/>
    <p:sldId id="536" r:id="rId12"/>
    <p:sldId id="537" r:id="rId13"/>
    <p:sldId id="533" r:id="rId14"/>
    <p:sldId id="535" r:id="rId15"/>
    <p:sldId id="534" r:id="rId16"/>
    <p:sldId id="528" r:id="rId17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BB0"/>
    <a:srgbClr val="F2F4B2"/>
    <a:srgbClr val="92DADA"/>
    <a:srgbClr val="A9ACEF"/>
    <a:srgbClr val="F6A8E5"/>
    <a:srgbClr val="33CCF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113" d="100"/>
          <a:sy n="113" d="100"/>
        </p:scale>
        <p:origin x="47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58952" y="1042989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2303811724322104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SHEKKINAH HEPHZIBAH M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03.12.2024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58AF79-4FD0-E048-2BFD-EB8DD04921D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960437"/>
            <a:ext cx="3962400" cy="3703638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FF00EA-BC04-87B9-0588-5C2D7ADEE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34" y="960437"/>
            <a:ext cx="3996265" cy="37036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DC82A-D983-838B-0BA7-D82056BA5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AEF7-9AEC-1F61-C627-0E265043DB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1F2E-94C9-BE79-6D8E-14791D03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74163D-2078-A75E-5D19-925707E0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4BBAB2-D829-9019-AE8E-EA7CF30C07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5827" y="943080"/>
            <a:ext cx="3887875" cy="37036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C0AF2D-07AD-1B65-9982-84A7F8AA12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125" b="1125"/>
          <a:stretch/>
        </p:blipFill>
        <p:spPr>
          <a:xfrm>
            <a:off x="4648200" y="936518"/>
            <a:ext cx="3962400" cy="37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768A4-C4FF-8B3E-AA97-0B931B773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B025-14B8-230A-BBCC-484696C8E5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4E48-36F7-29FB-4DB7-3778E23A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3E113A-9146-8F1C-477E-FD0B50CB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21" name="Content Placeholder 9">
            <a:extLst>
              <a:ext uri="{FF2B5EF4-FFF2-40B4-BE49-F238E27FC236}">
                <a16:creationId xmlns:a16="http://schemas.microsoft.com/office/drawing/2014/main" id="{700963EB-8553-94C0-B135-4EADC4DED0D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9373" y="960437"/>
            <a:ext cx="3887875" cy="3703638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EB3296-3999-7A3E-C35F-059A5AEE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54" y="960437"/>
            <a:ext cx="4065331" cy="36845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926331D-C57C-ACD3-8072-CB6FA748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60437"/>
            <a:ext cx="3999654" cy="37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6BC81CB-FA79-D05C-B395-49220F8AD7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" y="1808850"/>
            <a:ext cx="2430272" cy="200681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621D43-21FA-54B3-BDB2-C2CF95E99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08850"/>
            <a:ext cx="2643458" cy="200681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846006-D1A0-C680-195F-DBD3A1CF7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808850"/>
            <a:ext cx="2643458" cy="200681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FECA563-EF7F-053D-1443-35EB4C4DB2DC}"/>
              </a:ext>
            </a:extLst>
          </p:cNvPr>
          <p:cNvSpPr txBox="1"/>
          <p:nvPr/>
        </p:nvSpPr>
        <p:spPr>
          <a:xfrm>
            <a:off x="3505200" y="1163201"/>
            <a:ext cx="2491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ADD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TRANSACTION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94CFA-6967-EED0-D91D-0038A49C3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5FC1-88EF-C70D-CAC3-7551856FA7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ACAF-85A0-0560-634F-0019B4FC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1B6F1E-0041-D5C2-DCF9-2501EF15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CAC57A-0EA0-6A11-B510-1A777E13D6C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5825" t="2564" r="51454" b="51283"/>
          <a:stretch/>
        </p:blipFill>
        <p:spPr>
          <a:xfrm>
            <a:off x="152400" y="2114550"/>
            <a:ext cx="2687320" cy="215265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E4D18F-B441-48D5-D9AD-DCFCE335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472" t="2222" r="5782" b="54074"/>
          <a:stretch/>
        </p:blipFill>
        <p:spPr>
          <a:xfrm>
            <a:off x="3095413" y="2105660"/>
            <a:ext cx="2819400" cy="216154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44789B-ECD2-8955-08BC-6A2475F6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66" t="52803" r="24282" b="1293"/>
          <a:stretch/>
        </p:blipFill>
        <p:spPr>
          <a:xfrm>
            <a:off x="6170506" y="2114550"/>
            <a:ext cx="2677265" cy="216154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F02DCA-D8A9-2030-43CF-A487D9F7278B}"/>
              </a:ext>
            </a:extLst>
          </p:cNvPr>
          <p:cNvSpPr txBox="1"/>
          <p:nvPr/>
        </p:nvSpPr>
        <p:spPr>
          <a:xfrm>
            <a:off x="228600" y="1507291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EDIT  TRANSACTION            DELETE  TRANSACTION             VIEW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8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The Budget Calculator application provides an efficient and user-friendly solution for personal finance management.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It allows users to add, categorize, and manage their income and expenses, generate monthly and yearly summaries, and visualize their financial data.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This project highlights the importance of leveraging technology to promote better financial habits and planning. </a:t>
            </a:r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>
              <a:buNone/>
            </a:pPr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4400" b="1" i="1" dirty="0">
                <a:latin typeface="Times New Roman" pitchFamily="18" charset="0"/>
                <a:cs typeface="Times New Roman" pitchFamily="18" charset="0"/>
              </a:rPr>
              <a:t>BUDGET CALCULATOR</a:t>
            </a:r>
          </a:p>
          <a:p>
            <a:pPr marL="0" indent="0">
              <a:buNone/>
            </a:pPr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Ensure that the user input for income and expenses is validated correctly to prevent errors in the calculation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n w="0"/>
                <a:solidFill>
                  <a:schemeClr val="tx1"/>
                </a:solidFill>
              </a:rPr>
              <a:t> Design an efficient system for categorizing income and expenses accurately.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Provide the functionalities for managing transactions efficiently including adding, editing, and deleting transactions</a:t>
            </a:r>
            <a:endParaRPr lang="en-IN" sz="2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n w="0"/>
                <a:solidFill>
                  <a:schemeClr val="tx1"/>
                </a:solidFill>
              </a:rPr>
              <a:t>Design an application to accept the user input for income and expenses.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n w="0"/>
                <a:solidFill>
                  <a:schemeClr val="tx1"/>
                </a:solidFill>
              </a:rPr>
              <a:t>Implement the necessary calculations to determine the user’s total income, expenses and savings.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n w="0"/>
                <a:solidFill>
                  <a:schemeClr val="tx1"/>
                </a:solidFill>
              </a:rPr>
              <a:t>Include a feature for displaying the </a:t>
            </a:r>
            <a:r>
              <a:rPr lang="en-US" sz="2400" dirty="0">
                <a:ln w="0"/>
              </a:rPr>
              <a:t>summary</a:t>
            </a:r>
            <a:r>
              <a:rPr lang="en-US" sz="2400" dirty="0">
                <a:ln w="0"/>
                <a:solidFill>
                  <a:schemeClr val="tx1"/>
                </a:solidFill>
              </a:rPr>
              <a:t> and helps to calculate monthly and yearly financial data to compare the income and expenses.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US" sz="2400" u="sng" dirty="0"/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FD99C-0EEE-4639-47B1-FC2F7437FC5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52096" y="1248165"/>
            <a:ext cx="1371600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USER</a:t>
            </a:r>
          </a:p>
          <a:p>
            <a:pPr marL="0" indent="0" algn="ctr">
              <a:buNone/>
            </a:pPr>
            <a:r>
              <a:rPr lang="en-IN" sz="1800" dirty="0"/>
              <a:t> INPUT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FD1DF2-1393-C65C-E1B8-D18C19CC7B34}"/>
              </a:ext>
            </a:extLst>
          </p:cNvPr>
          <p:cNvSpPr/>
          <p:nvPr/>
        </p:nvSpPr>
        <p:spPr>
          <a:xfrm>
            <a:off x="3886200" y="1276351"/>
            <a:ext cx="1371600" cy="838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237798-2FB5-DC5B-B76F-1A502604BFD7}"/>
              </a:ext>
            </a:extLst>
          </p:cNvPr>
          <p:cNvSpPr/>
          <p:nvPr/>
        </p:nvSpPr>
        <p:spPr>
          <a:xfrm>
            <a:off x="6449090" y="1347474"/>
            <a:ext cx="1371600" cy="838200"/>
          </a:xfrm>
          <a:prstGeom prst="roundRect">
            <a:avLst/>
          </a:prstGeom>
          <a:solidFill>
            <a:srgbClr val="F6A8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LOGIC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D6C5B5-A71D-2F8A-2475-5D527621C1E1}"/>
              </a:ext>
            </a:extLst>
          </p:cNvPr>
          <p:cNvSpPr/>
          <p:nvPr/>
        </p:nvSpPr>
        <p:spPr>
          <a:xfrm>
            <a:off x="1665801" y="3179796"/>
            <a:ext cx="1371600" cy="838200"/>
          </a:xfrm>
          <a:prstGeom prst="roundRect">
            <a:avLst/>
          </a:prstGeom>
          <a:solidFill>
            <a:srgbClr val="A9AC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BUDGET UPDATE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9CB90D-B5D5-0708-EE60-1E53BBC96F9A}"/>
              </a:ext>
            </a:extLst>
          </p:cNvPr>
          <p:cNvSpPr/>
          <p:nvPr/>
        </p:nvSpPr>
        <p:spPr>
          <a:xfrm>
            <a:off x="6486696" y="3167573"/>
            <a:ext cx="1371600" cy="838200"/>
          </a:xfrm>
          <a:prstGeom prst="roundRect">
            <a:avLst/>
          </a:prstGeom>
          <a:solidFill>
            <a:srgbClr val="F6CB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SUMMARY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BFC983-8EE7-A4D1-CBFB-072F214B8242}"/>
              </a:ext>
            </a:extLst>
          </p:cNvPr>
          <p:cNvSpPr/>
          <p:nvPr/>
        </p:nvSpPr>
        <p:spPr>
          <a:xfrm>
            <a:off x="3941825" y="3181420"/>
            <a:ext cx="1371600" cy="838200"/>
          </a:xfrm>
          <a:prstGeom prst="roundRect">
            <a:avLst/>
          </a:prstGeom>
          <a:solidFill>
            <a:srgbClr val="92DA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RESPONSE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427855-FC45-0C01-911E-F671D7E62317}"/>
              </a:ext>
            </a:extLst>
          </p:cNvPr>
          <p:cNvCxnSpPr>
            <a:cxnSpLocks/>
          </p:cNvCxnSpPr>
          <p:nvPr/>
        </p:nvCxnSpPr>
        <p:spPr>
          <a:xfrm>
            <a:off x="612648" y="2724150"/>
            <a:ext cx="77693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C8CE63-D5A5-8D4D-9D1E-7283EFB9083B}"/>
              </a:ext>
            </a:extLst>
          </p:cNvPr>
          <p:cNvCxnSpPr>
            <a:cxnSpLocks/>
          </p:cNvCxnSpPr>
          <p:nvPr/>
        </p:nvCxnSpPr>
        <p:spPr>
          <a:xfrm>
            <a:off x="8382000" y="1766574"/>
            <a:ext cx="0" cy="957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Graphic 30" descr="Direction">
            <a:extLst>
              <a:ext uri="{FF2B5EF4-FFF2-40B4-BE49-F238E27FC236}">
                <a16:creationId xmlns:a16="http://schemas.microsoft.com/office/drawing/2014/main" id="{7E044C92-B116-09B8-57A2-F6A54239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47048">
            <a:off x="913497" y="3243867"/>
            <a:ext cx="578075" cy="562675"/>
          </a:xfrm>
          <a:prstGeom prst="rect">
            <a:avLst/>
          </a:prstGeom>
        </p:spPr>
      </p:pic>
      <p:pic>
        <p:nvPicPr>
          <p:cNvPr id="32" name="Graphic 31" descr="Direction">
            <a:extLst>
              <a:ext uri="{FF2B5EF4-FFF2-40B4-BE49-F238E27FC236}">
                <a16:creationId xmlns:a16="http://schemas.microsoft.com/office/drawing/2014/main" id="{8C2A3817-894E-5701-D598-2D596D125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47048">
            <a:off x="3164275" y="1396824"/>
            <a:ext cx="578075" cy="562675"/>
          </a:xfrm>
          <a:prstGeom prst="rect">
            <a:avLst/>
          </a:prstGeom>
        </p:spPr>
      </p:pic>
      <p:pic>
        <p:nvPicPr>
          <p:cNvPr id="33" name="Graphic 32" descr="Direction">
            <a:extLst>
              <a:ext uri="{FF2B5EF4-FFF2-40B4-BE49-F238E27FC236}">
                <a16:creationId xmlns:a16="http://schemas.microsoft.com/office/drawing/2014/main" id="{4569B7B4-D31E-C46D-922C-7F750FF8E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47048">
            <a:off x="5645038" y="1465812"/>
            <a:ext cx="578075" cy="562675"/>
          </a:xfrm>
          <a:prstGeom prst="rect">
            <a:avLst/>
          </a:prstGeom>
        </p:spPr>
      </p:pic>
      <p:pic>
        <p:nvPicPr>
          <p:cNvPr id="34" name="Graphic 33" descr="Direction">
            <a:extLst>
              <a:ext uri="{FF2B5EF4-FFF2-40B4-BE49-F238E27FC236}">
                <a16:creationId xmlns:a16="http://schemas.microsoft.com/office/drawing/2014/main" id="{2937C16E-8EE4-46EE-D4C2-2C573DF0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47048">
            <a:off x="3291235" y="3262242"/>
            <a:ext cx="578075" cy="562675"/>
          </a:xfrm>
          <a:prstGeom prst="rect">
            <a:avLst/>
          </a:prstGeom>
        </p:spPr>
      </p:pic>
      <p:pic>
        <p:nvPicPr>
          <p:cNvPr id="35" name="Graphic 34" descr="Direction">
            <a:extLst>
              <a:ext uri="{FF2B5EF4-FFF2-40B4-BE49-F238E27FC236}">
                <a16:creationId xmlns:a16="http://schemas.microsoft.com/office/drawing/2014/main" id="{9BB9554D-94DB-8EDA-76A4-73EF23BFF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47048">
            <a:off x="5713840" y="3334847"/>
            <a:ext cx="578075" cy="56267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32A604-D90A-6FA8-9D49-43B09D8BA999}"/>
              </a:ext>
            </a:extLst>
          </p:cNvPr>
          <p:cNvCxnSpPr>
            <a:cxnSpLocks/>
          </p:cNvCxnSpPr>
          <p:nvPr/>
        </p:nvCxnSpPr>
        <p:spPr>
          <a:xfrm flipH="1">
            <a:off x="612648" y="3508692"/>
            <a:ext cx="5898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0414E8-9A32-5D09-F84B-75580378BCE5}"/>
              </a:ext>
            </a:extLst>
          </p:cNvPr>
          <p:cNvCxnSpPr>
            <a:cxnSpLocks/>
          </p:cNvCxnSpPr>
          <p:nvPr/>
        </p:nvCxnSpPr>
        <p:spPr>
          <a:xfrm>
            <a:off x="612648" y="2724150"/>
            <a:ext cx="0" cy="7845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44B211-0725-1C4B-9270-73C48D39CA4F}"/>
              </a:ext>
            </a:extLst>
          </p:cNvPr>
          <p:cNvCxnSpPr>
            <a:cxnSpLocks/>
          </p:cNvCxnSpPr>
          <p:nvPr/>
        </p:nvCxnSpPr>
        <p:spPr>
          <a:xfrm>
            <a:off x="3052598" y="1695451"/>
            <a:ext cx="4007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24B541-6D8C-6ABB-5700-B061A312E503}"/>
              </a:ext>
            </a:extLst>
          </p:cNvPr>
          <p:cNvCxnSpPr>
            <a:cxnSpLocks/>
          </p:cNvCxnSpPr>
          <p:nvPr/>
        </p:nvCxnSpPr>
        <p:spPr>
          <a:xfrm>
            <a:off x="5410200" y="1747149"/>
            <a:ext cx="5238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519A47-0629-1DBC-F4DD-75555BD0167B}"/>
              </a:ext>
            </a:extLst>
          </p:cNvPr>
          <p:cNvCxnSpPr>
            <a:cxnSpLocks/>
          </p:cNvCxnSpPr>
          <p:nvPr/>
        </p:nvCxnSpPr>
        <p:spPr>
          <a:xfrm>
            <a:off x="3124200" y="3543579"/>
            <a:ext cx="42989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CF2E4E-8EC3-CE29-DB51-76DE8BA32D86}"/>
              </a:ext>
            </a:extLst>
          </p:cNvPr>
          <p:cNvCxnSpPr>
            <a:cxnSpLocks/>
          </p:cNvCxnSpPr>
          <p:nvPr/>
        </p:nvCxnSpPr>
        <p:spPr>
          <a:xfrm>
            <a:off x="5495691" y="3617311"/>
            <a:ext cx="5071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CD0F2B-CCF3-0C68-0DCA-0346588A07A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820690" y="1766574"/>
            <a:ext cx="5613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46586"/>
            <a:ext cx="8229600" cy="370332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Object-Oriented Programming (OOP)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	OOP’s principles like classes, objects, inheritance, and encapsulation </a:t>
            </a:r>
          </a:p>
          <a:p>
            <a:pPr marL="0" indent="0">
              <a:buNone/>
            </a:pPr>
            <a:r>
              <a:rPr lang="en-US" sz="2800" dirty="0"/>
              <a:t>              to structure the program efficiently.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Exception Handling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	This ensures the program remains robust by catching and handling.</a:t>
            </a:r>
          </a:p>
          <a:p>
            <a:pPr marL="0" indent="0">
              <a:buNone/>
            </a:pPr>
            <a:r>
              <a:rPr lang="en-US" sz="2800" dirty="0"/>
              <a:t>              errors (e.g., incorrect input or invalid data)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Arrays/Lists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	To store user data such as expenses and categories.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Input/Output (I/O)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	For user interaction and saving/loading the data.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Transaction Management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Category Management Module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Summarization Module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Report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90653"/>
            <a:ext cx="8229600" cy="3703320"/>
          </a:xfrm>
        </p:spPr>
        <p:txBody>
          <a:bodyPr>
            <a:normAutofit fontScale="70000" lnSpcReduction="20000"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Transaction Management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new income or expense transactions with details such as date, category, and amount.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Edit existing transactions for corrections.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Delete transactions to remove incorrect or unwanted entries.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2.Category Management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Allows categorization of income and expenses (e.g., salary, utilities, groceries)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ssigns the categories to transactions.</a:t>
            </a:r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Summarization Module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Filters and calculates totals for monthly and yearly income and expenses.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monthly and yearly summaries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700" b="1" dirty="0">
                <a:cs typeface="Arial" panose="020B0604020202020204" pitchFamily="34" charset="0"/>
              </a:rPr>
              <a:t>Report Module</a:t>
            </a:r>
            <a:r>
              <a:rPr lang="en-US" sz="2700" dirty="0"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cs typeface="Arial" panose="020B0604020202020204" pitchFamily="34" charset="0"/>
              </a:rPr>
              <a:t>Generates reports showing trends in income and expenses.</a:t>
            </a:r>
          </a:p>
          <a:p>
            <a:r>
              <a:rPr lang="en-US" dirty="0"/>
              <a:t>Views the total summary of the budget.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571</Words>
  <Application>Microsoft Office PowerPoint</Application>
  <PresentationFormat>On-screen Show (16:9)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Module Description (Cont..)</vt:lpstr>
      <vt:lpstr>Source Code</vt:lpstr>
      <vt:lpstr>Source Code</vt:lpstr>
      <vt:lpstr>Source Code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2024-11-29T18:35:42Z</dcterms:modified>
</cp:coreProperties>
</file>