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ource Code Pro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aaa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5647300" y="4556550"/>
            <a:ext cx="3496700" cy="434850"/>
            <a:chOff x="5647300" y="4556550"/>
            <a:chExt cx="3496700" cy="434850"/>
          </a:xfrm>
        </p:grpSpPr>
        <p:sp>
          <p:nvSpPr>
            <p:cNvPr id="10" name="Shape 10"/>
            <p:cNvSpPr txBox="1"/>
            <p:nvPr/>
          </p:nvSpPr>
          <p:spPr>
            <a:xfrm>
              <a:off x="7356300" y="4556700"/>
              <a:ext cx="1787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CN">
                  <a:solidFill>
                    <a:schemeClr val="dk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流程IT与电商平台部</a:t>
              </a:r>
            </a:p>
          </p:txBody>
        </p:sp>
        <p:pic>
          <p:nvPicPr>
            <p:cNvPr descr="logo.png" id="11" name="Shape 1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5647300" y="4556550"/>
              <a:ext cx="1709000" cy="434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文件发布管理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苏桂云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 Child Process获取文件信息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2" y="1246512"/>
            <a:ext cx="67722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Nodejs:利用formidable上传文件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1468812"/>
            <a:ext cx="88582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项目中用到的Linux命令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468825"/>
            <a:ext cx="8520600" cy="35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#!/bin/sh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rm -rf view_build/;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mkdir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cp -r view/*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tar zcf ../output.tar.gz 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netstat -antp;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ps -ef|grep node;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ln -s;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find / -name node*;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kill -2 `pgrep mongod`;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sudo rz -y;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...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不会运维的前端开发不是好的架构师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总结: 整个发布流程做三件事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  </a:t>
            </a:r>
          </a:p>
        </p:txBody>
      </p:sp>
      <p:pic>
        <p:nvPicPr>
          <p:cNvPr descr="监控.png" id="181" name="Shape 181"/>
          <p:cNvPicPr preferRelativeResize="0"/>
          <p:nvPr/>
        </p:nvPicPr>
        <p:blipFill rotWithShape="1">
          <a:blip r:embed="rId3">
            <a:alphaModFix/>
          </a:blip>
          <a:srcRect b="14967" l="0" r="6994" t="7961"/>
          <a:stretch/>
        </p:blipFill>
        <p:spPr>
          <a:xfrm>
            <a:off x="2102725" y="1603800"/>
            <a:ext cx="2448400" cy="18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429300" y="1603800"/>
            <a:ext cx="2592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1、</a:t>
            </a:r>
            <a:r>
              <a:rPr lang="zh-CN" sz="1800"/>
              <a:t>获取文件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61700" y="2263950"/>
            <a:ext cx="2632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2、</a:t>
            </a:r>
            <a:r>
              <a:rPr lang="zh-CN" sz="1800"/>
              <a:t>上传文件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61700" y="2964600"/>
            <a:ext cx="26811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3、</a:t>
            </a:r>
            <a:r>
              <a:rPr lang="zh-CN" sz="1800"/>
              <a:t>监听结果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Q&amp;A</a:t>
            </a: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起源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发文件过程比较繁琐,得通过</a:t>
            </a:r>
            <a:r>
              <a:rPr lang="zh-CN">
                <a:solidFill>
                  <a:srgbClr val="FF0000"/>
                </a:solidFill>
              </a:rPr>
              <a:t>邮件方式传输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各个环节响应结果时间较长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代码测试不通过又得重复上面流程</a:t>
            </a:r>
          </a:p>
        </p:txBody>
      </p:sp>
      <p:sp>
        <p:nvSpPr>
          <p:cNvPr id="73" name="Shape 73"/>
          <p:cNvSpPr/>
          <p:nvPr/>
        </p:nvSpPr>
        <p:spPr>
          <a:xfrm>
            <a:off x="445100" y="3185550"/>
            <a:ext cx="1417800" cy="910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开发</a:t>
            </a:r>
            <a:r>
              <a:rPr b="1" lang="zh-CN">
                <a:solidFill>
                  <a:schemeClr val="lt1"/>
                </a:solidFill>
              </a:rPr>
              <a:t>打包文件发给测试</a:t>
            </a:r>
          </a:p>
        </p:txBody>
      </p:sp>
      <p:sp>
        <p:nvSpPr>
          <p:cNvPr id="74" name="Shape 74"/>
          <p:cNvSpPr/>
          <p:nvPr/>
        </p:nvSpPr>
        <p:spPr>
          <a:xfrm>
            <a:off x="1901500" y="3475675"/>
            <a:ext cx="4452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385300" y="3185550"/>
            <a:ext cx="2044200" cy="816050"/>
          </a:xfrm>
          <a:prstGeom prst="flowChartDecision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测试通过?</a:t>
            </a:r>
          </a:p>
        </p:txBody>
      </p:sp>
      <p:sp>
        <p:nvSpPr>
          <p:cNvPr id="76" name="Shape 76"/>
          <p:cNvSpPr/>
          <p:nvPr/>
        </p:nvSpPr>
        <p:spPr>
          <a:xfrm>
            <a:off x="4468100" y="3489775"/>
            <a:ext cx="8814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4712675" y="3275575"/>
            <a:ext cx="626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yes</a:t>
            </a:r>
          </a:p>
        </p:txBody>
      </p:sp>
      <p:sp>
        <p:nvSpPr>
          <p:cNvPr id="78" name="Shape 78"/>
          <p:cNvSpPr/>
          <p:nvPr/>
        </p:nvSpPr>
        <p:spPr>
          <a:xfrm>
            <a:off x="5388100" y="3113400"/>
            <a:ext cx="2187000" cy="10551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服务器管理员发布到生产</a:t>
            </a:r>
          </a:p>
        </p:txBody>
      </p:sp>
      <p:sp>
        <p:nvSpPr>
          <p:cNvPr id="79" name="Shape 79"/>
          <p:cNvSpPr/>
          <p:nvPr/>
        </p:nvSpPr>
        <p:spPr>
          <a:xfrm>
            <a:off x="1912325" y="3947925"/>
            <a:ext cx="1302300" cy="214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347025" y="3731600"/>
            <a:ext cx="5853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来点情怀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所有我们有一个小目标...</a:t>
            </a:r>
          </a:p>
        </p:txBody>
      </p:sp>
      <p:pic>
        <p:nvPicPr>
          <p:cNvPr descr="926db25bcbce9b62908bef6e66bd7ec9_02.jpg"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00" y="1105999"/>
            <a:ext cx="5757024" cy="32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自动化部署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zh-CN">
                <a:solidFill>
                  <a:srgbClr val="FF0000"/>
                </a:solidFill>
              </a:rPr>
              <a:t>获取源码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获取依赖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构建软件包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生成/</a:t>
            </a:r>
            <a:r>
              <a:rPr lang="zh-CN">
                <a:solidFill>
                  <a:srgbClr val="FF0000"/>
                </a:solidFill>
              </a:rPr>
              <a:t>上传</a:t>
            </a:r>
            <a:r>
              <a:rPr lang="zh-CN"/>
              <a:t>安装包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目标平台安装/配置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4A86E8"/>
                </a:solidFill>
              </a:rPr>
              <a:t>提纲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zh-CN"/>
              <a:t>文件发布流程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zh-CN"/>
              <a:t>技术实现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常见文件类型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68825"/>
            <a:ext cx="8520600" cy="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5240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CE3C"/>
              </a:solidFill>
              <a:highlight>
                <a:srgbClr val="0C10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zh-CN"/>
              <a:t>html、jsp、css、js、</a:t>
            </a:r>
            <a:r>
              <a:rPr lang="zh-CN"/>
              <a:t>图片、</a:t>
            </a:r>
            <a:r>
              <a:rPr lang="zh-CN"/>
              <a:t>字体、音视频文件，等等。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7325" y="2488500"/>
            <a:ext cx="73236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这些文件都不需要编译，直接发布。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svn项目管理工具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利用show log获取文件修改日志。</a:t>
            </a:r>
          </a:p>
        </p:txBody>
      </p:sp>
      <p:pic>
        <p:nvPicPr>
          <p:cNvPr descr="4c222b9b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62" y="1887062"/>
            <a:ext cx="58959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文件发布流程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20" name="Shape 120"/>
          <p:cNvSpPr/>
          <p:nvPr/>
        </p:nvSpPr>
        <p:spPr>
          <a:xfrm>
            <a:off x="509400" y="1862200"/>
            <a:ext cx="1578300" cy="15951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获取文件</a:t>
            </a:r>
          </a:p>
        </p:txBody>
      </p:sp>
      <p:sp>
        <p:nvSpPr>
          <p:cNvPr id="121" name="Shape 121"/>
          <p:cNvSpPr/>
          <p:nvPr/>
        </p:nvSpPr>
        <p:spPr>
          <a:xfrm>
            <a:off x="3657575" y="1862200"/>
            <a:ext cx="1578300" cy="1595100"/>
          </a:xfrm>
          <a:prstGeom prst="rect">
            <a:avLst/>
          </a:prstGeom>
          <a:solidFill>
            <a:srgbClr val="0074AE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测试环境</a:t>
            </a:r>
          </a:p>
        </p:txBody>
      </p:sp>
      <p:sp>
        <p:nvSpPr>
          <p:cNvPr id="122" name="Shape 122"/>
          <p:cNvSpPr/>
          <p:nvPr/>
        </p:nvSpPr>
        <p:spPr>
          <a:xfrm>
            <a:off x="2212925" y="2459350"/>
            <a:ext cx="13236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23" name="Shape 123"/>
          <p:cNvSpPr/>
          <p:nvPr/>
        </p:nvSpPr>
        <p:spPr>
          <a:xfrm>
            <a:off x="5457125" y="2459350"/>
            <a:ext cx="10857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24" name="Shape 124"/>
          <p:cNvSpPr/>
          <p:nvPr/>
        </p:nvSpPr>
        <p:spPr>
          <a:xfrm>
            <a:off x="6764075" y="1887250"/>
            <a:ext cx="1578300" cy="1545000"/>
          </a:xfrm>
          <a:prstGeom prst="rect">
            <a:avLst/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生产</a:t>
            </a:r>
            <a:r>
              <a:rPr lang="zh-CN" sz="1800">
                <a:solidFill>
                  <a:schemeClr val="lt1"/>
                </a:solidFill>
              </a:rPr>
              <a:t>环境</a:t>
            </a:r>
          </a:p>
        </p:txBody>
      </p:sp>
      <p:sp>
        <p:nvSpPr>
          <p:cNvPr id="125" name="Shape 125"/>
          <p:cNvSpPr/>
          <p:nvPr/>
        </p:nvSpPr>
        <p:spPr>
          <a:xfrm>
            <a:off x="370150" y="3582400"/>
            <a:ext cx="2889300" cy="801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highlight>
                  <a:srgbClr val="F1F3FA"/>
                </a:highlight>
              </a:rPr>
              <a:t>/www/static/js/service/reserve.js,/www/static/css/service/outlets.css</a:t>
            </a:r>
          </a:p>
        </p:txBody>
      </p:sp>
      <p:sp>
        <p:nvSpPr>
          <p:cNvPr id="126" name="Shape 126"/>
          <p:cNvSpPr/>
          <p:nvPr/>
        </p:nvSpPr>
        <p:spPr>
          <a:xfrm>
            <a:off x="7415400" y="3432250"/>
            <a:ext cx="400800" cy="4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822425" y="3841325"/>
            <a:ext cx="15783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更新CDN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599000" y="2823875"/>
            <a:ext cx="14304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show log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技术实现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35" name="Shape 135"/>
          <p:cNvSpPr/>
          <p:nvPr/>
        </p:nvSpPr>
        <p:spPr>
          <a:xfrm>
            <a:off x="453350" y="1623825"/>
            <a:ext cx="1920575" cy="250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890225" y="1772200"/>
            <a:ext cx="1096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Ul Views</a:t>
            </a:r>
          </a:p>
        </p:txBody>
      </p:sp>
      <p:sp>
        <p:nvSpPr>
          <p:cNvPr id="137" name="Shape 137"/>
          <p:cNvSpPr/>
          <p:nvPr/>
        </p:nvSpPr>
        <p:spPr>
          <a:xfrm>
            <a:off x="770750" y="2268625"/>
            <a:ext cx="1285800" cy="145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6B26B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8" name="Shape 138"/>
          <p:cNvSpPr txBox="1"/>
          <p:nvPr/>
        </p:nvSpPr>
        <p:spPr>
          <a:xfrm>
            <a:off x="1055075" y="3072550"/>
            <a:ext cx="807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浏览器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  视图</a:t>
            </a:r>
          </a:p>
        </p:txBody>
      </p:sp>
      <p:sp>
        <p:nvSpPr>
          <p:cNvPr id="139" name="Shape 139"/>
          <p:cNvSpPr/>
          <p:nvPr/>
        </p:nvSpPr>
        <p:spPr>
          <a:xfrm>
            <a:off x="3123825" y="1615575"/>
            <a:ext cx="19617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123725" y="1772200"/>
            <a:ext cx="192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</a:t>
            </a:r>
            <a:r>
              <a:rPr lang="zh-CN">
                <a:solidFill>
                  <a:schemeClr val="dk1"/>
                </a:solidFill>
              </a:rPr>
              <a:t> Views Controllers</a:t>
            </a:r>
          </a:p>
        </p:txBody>
      </p:sp>
      <p:sp>
        <p:nvSpPr>
          <p:cNvPr id="141" name="Shape 141"/>
          <p:cNvSpPr/>
          <p:nvPr/>
        </p:nvSpPr>
        <p:spPr>
          <a:xfrm>
            <a:off x="3595700" y="2307975"/>
            <a:ext cx="1055052" cy="1327050"/>
          </a:xfrm>
          <a:prstGeom prst="flowChartMultidocument">
            <a:avLst/>
          </a:prstGeom>
          <a:solidFill>
            <a:srgbClr val="E69138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505025" y="3725750"/>
            <a:ext cx="1425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 </a:t>
            </a:r>
            <a:r>
              <a:rPr lang="zh-CN"/>
              <a:t>服务器</a:t>
            </a:r>
          </a:p>
        </p:txBody>
      </p:sp>
      <p:sp>
        <p:nvSpPr>
          <p:cNvPr id="143" name="Shape 143"/>
          <p:cNvSpPr/>
          <p:nvPr/>
        </p:nvSpPr>
        <p:spPr>
          <a:xfrm>
            <a:off x="5916100" y="1615575"/>
            <a:ext cx="19206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6167600" y="1813300"/>
            <a:ext cx="1500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Models</a:t>
            </a:r>
          </a:p>
        </p:txBody>
      </p:sp>
      <p:sp>
        <p:nvSpPr>
          <p:cNvPr id="145" name="Shape 145"/>
          <p:cNvSpPr/>
          <p:nvPr/>
        </p:nvSpPr>
        <p:spPr>
          <a:xfrm>
            <a:off x="6346375" y="2406900"/>
            <a:ext cx="1055100" cy="1228200"/>
          </a:xfrm>
          <a:prstGeom prst="rect">
            <a:avLst/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346375" y="2505800"/>
            <a:ext cx="10551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MongoDB</a:t>
            </a:r>
          </a:p>
        </p:txBody>
      </p:sp>
      <p:sp>
        <p:nvSpPr>
          <p:cNvPr id="147" name="Shape 147"/>
          <p:cNvSpPr/>
          <p:nvPr/>
        </p:nvSpPr>
        <p:spPr>
          <a:xfrm>
            <a:off x="7047575" y="2975650"/>
            <a:ext cx="445125" cy="667800"/>
          </a:xfrm>
          <a:prstGeom prst="flowChartMagneticDisk">
            <a:avLst/>
          </a:prstGeom>
          <a:solidFill>
            <a:srgbClr val="4C113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7088900" y="3165250"/>
            <a:ext cx="403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418900" y="3767000"/>
            <a:ext cx="915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数据库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08550" y="4250500"/>
            <a:ext cx="1519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Client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337075" y="4235800"/>
            <a:ext cx="1561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Server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51550" y="3755175"/>
            <a:ext cx="1305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前端展示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107300" y="4250500"/>
            <a:ext cx="1656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Database</a:t>
            </a:r>
          </a:p>
        </p:txBody>
      </p:sp>
      <p:pic>
        <p:nvPicPr>
          <p:cNvPr descr="用户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00" y="2407550"/>
            <a:ext cx="727894" cy="6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