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70" r:id="rId4"/>
    <p:sldId id="268" r:id="rId5"/>
    <p:sldId id="271" r:id="rId6"/>
    <p:sldId id="273" r:id="rId7"/>
    <p:sldId id="274" r:id="rId8"/>
    <p:sldId id="275"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7" autoAdjust="0"/>
  </p:normalViewPr>
  <p:slideViewPr>
    <p:cSldViewPr snapToGrid="0">
      <p:cViewPr varScale="1">
        <p:scale>
          <a:sx n="76" d="100"/>
          <a:sy n="76" d="100"/>
        </p:scale>
        <p:origin x="15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AB2E0-751C-4E0F-BC2B-777BE4AFE565}" type="datetimeFigureOut">
              <a:rPr lang="en-US" smtClean="0"/>
              <a:t>10/18/2017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A9D105-238D-48AE-9200-39A73D8650E7}" type="slidenum">
              <a:rPr lang="en-US" smtClean="0"/>
              <a:t>‹#›</a:t>
            </a:fld>
            <a:endParaRPr lang="en-US"/>
          </a:p>
        </p:txBody>
      </p:sp>
    </p:spTree>
    <p:extLst>
      <p:ext uri="{BB962C8B-B14F-4D97-AF65-F5344CB8AC3E}">
        <p14:creationId xmlns:p14="http://schemas.microsoft.com/office/powerpoint/2010/main" val="58508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E2E8B92-260E-4B75-AC60-79FE44FFE3F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237396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2E8B92-260E-4B75-AC60-79FE44FFE3F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304799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2E8B92-260E-4B75-AC60-79FE44FFE3F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124770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2E8B92-260E-4B75-AC60-79FE44FFE3F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164266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E8B92-260E-4B75-AC60-79FE44FFE3FE}"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69395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2E8B92-260E-4B75-AC60-79FE44FFE3FE}"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26378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2E8B92-260E-4B75-AC60-79FE44FFE3FE}"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30641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2E8B92-260E-4B75-AC60-79FE44FFE3FE}"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238700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E8B92-260E-4B75-AC60-79FE44FFE3FE}"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356682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E2E8B92-260E-4B75-AC60-79FE44FFE3FE}"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75919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E2E8B92-260E-4B75-AC60-79FE44FFE3FE}"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ECC72-D466-4DF4-ABBE-1352B0CFFFB5}" type="slidenum">
              <a:rPr lang="en-US" smtClean="0"/>
              <a:t>‹#›</a:t>
            </a:fld>
            <a:endParaRPr lang="en-US"/>
          </a:p>
        </p:txBody>
      </p:sp>
    </p:spTree>
    <p:extLst>
      <p:ext uri="{BB962C8B-B14F-4D97-AF65-F5344CB8AC3E}">
        <p14:creationId xmlns:p14="http://schemas.microsoft.com/office/powerpoint/2010/main" val="250548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E2E8B92-260E-4B75-AC60-79FE44FFE3FE}" type="datetimeFigureOut">
              <a:rPr lang="en-US" smtClean="0"/>
              <a:t>10/18/2017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1ECC72-D466-4DF4-ABBE-1352B0CFFFB5}" type="slidenum">
              <a:rPr lang="en-US" smtClean="0"/>
              <a:t>‹#›</a:t>
            </a:fld>
            <a:endParaRPr lang="en-US"/>
          </a:p>
        </p:txBody>
      </p:sp>
    </p:spTree>
    <p:extLst>
      <p:ext uri="{BB962C8B-B14F-4D97-AF65-F5344CB8AC3E}">
        <p14:creationId xmlns:p14="http://schemas.microsoft.com/office/powerpoint/2010/main" val="291307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#3</a:t>
            </a:r>
          </a:p>
        </p:txBody>
      </p:sp>
      <p:sp>
        <p:nvSpPr>
          <p:cNvPr id="3" name="Subtitle 2"/>
          <p:cNvSpPr>
            <a:spLocks noGrp="1"/>
          </p:cNvSpPr>
          <p:nvPr>
            <p:ph type="subTitle" idx="1"/>
          </p:nvPr>
        </p:nvSpPr>
        <p:spPr/>
        <p:txBody>
          <a:bodyPr/>
          <a:lstStyle/>
          <a:p>
            <a:r>
              <a:rPr lang="en-US" dirty="0"/>
              <a:t>Due 31 Oct 2017 (Tuesday)</a:t>
            </a:r>
          </a:p>
        </p:txBody>
      </p:sp>
    </p:spTree>
    <p:extLst>
      <p:ext uri="{BB962C8B-B14F-4D97-AF65-F5344CB8AC3E}">
        <p14:creationId xmlns:p14="http://schemas.microsoft.com/office/powerpoint/2010/main" val="318790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a:t>
            </a:r>
          </a:p>
        </p:txBody>
      </p:sp>
      <p:sp>
        <p:nvSpPr>
          <p:cNvPr id="3" name="Content Placeholder 2"/>
          <p:cNvSpPr>
            <a:spLocks noGrp="1"/>
          </p:cNvSpPr>
          <p:nvPr>
            <p:ph idx="1"/>
          </p:nvPr>
        </p:nvSpPr>
        <p:spPr>
          <a:xfrm>
            <a:off x="628650" y="1470454"/>
            <a:ext cx="7886700" cy="4706509"/>
          </a:xfrm>
        </p:spPr>
        <p:txBody>
          <a:bodyPr>
            <a:normAutofit/>
          </a:bodyPr>
          <a:lstStyle/>
          <a:p>
            <a:r>
              <a:rPr lang="en-US" sz="2400" b="1" dirty="0"/>
              <a:t>Objectives</a:t>
            </a:r>
            <a:r>
              <a:rPr lang="en-US" sz="2400" dirty="0"/>
              <a:t>: </a:t>
            </a:r>
          </a:p>
          <a:p>
            <a:pPr lvl="1"/>
            <a:r>
              <a:rPr lang="en-US" sz="2100" dirty="0"/>
              <a:t>To make use of Ajax to send and retrieve data asynchronously.</a:t>
            </a:r>
          </a:p>
          <a:p>
            <a:pPr lvl="1"/>
            <a:r>
              <a:rPr lang="en-US" sz="2100" dirty="0"/>
              <a:t>To practice writing server-side code to handle GET and POST requests</a:t>
            </a:r>
          </a:p>
          <a:p>
            <a:endParaRPr lang="en-US" sz="2400" dirty="0"/>
          </a:p>
          <a:p>
            <a:r>
              <a:rPr lang="en-US" sz="2400" dirty="0"/>
              <a:t>You need to run "</a:t>
            </a:r>
            <a:r>
              <a:rPr lang="en-US" sz="2400" dirty="0" err="1"/>
              <a:t>npm</a:t>
            </a:r>
            <a:r>
              <a:rPr lang="en-US" sz="2400" dirty="0"/>
              <a:t> install" once to install the necessary modules. </a:t>
            </a:r>
          </a:p>
          <a:p>
            <a:endParaRPr lang="en-US" sz="2400" dirty="0"/>
          </a:p>
          <a:p>
            <a:pPr marL="0" indent="0">
              <a:buNone/>
            </a:pPr>
            <a:endParaRPr lang="en-US" sz="2400" dirty="0"/>
          </a:p>
        </p:txBody>
      </p:sp>
    </p:spTree>
    <p:extLst>
      <p:ext uri="{BB962C8B-B14F-4D97-AF65-F5344CB8AC3E}">
        <p14:creationId xmlns:p14="http://schemas.microsoft.com/office/powerpoint/2010/main" val="250475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779A-C587-490A-B9AE-7EBE50596678}"/>
              </a:ext>
            </a:extLst>
          </p:cNvPr>
          <p:cNvSpPr>
            <a:spLocks noGrp="1"/>
          </p:cNvSpPr>
          <p:nvPr>
            <p:ph type="title"/>
          </p:nvPr>
        </p:nvSpPr>
        <p:spPr>
          <a:xfrm>
            <a:off x="358815" y="365126"/>
            <a:ext cx="8565266" cy="468251"/>
          </a:xfrm>
        </p:spPr>
        <p:txBody>
          <a:bodyPr>
            <a:normAutofit fontScale="90000"/>
          </a:bodyPr>
          <a:lstStyle/>
          <a:p>
            <a:r>
              <a:rPr lang="en-US" b="1" dirty="0"/>
              <a:t>Problem #1</a:t>
            </a:r>
          </a:p>
        </p:txBody>
      </p:sp>
      <p:sp>
        <p:nvSpPr>
          <p:cNvPr id="3" name="Content Placeholder 2">
            <a:extLst>
              <a:ext uri="{FF2B5EF4-FFF2-40B4-BE49-F238E27FC236}">
                <a16:creationId xmlns:a16="http://schemas.microsoft.com/office/drawing/2014/main" id="{AD033D08-BF45-4960-8179-2F10A1D6D266}"/>
              </a:ext>
            </a:extLst>
          </p:cNvPr>
          <p:cNvSpPr>
            <a:spLocks noGrp="1"/>
          </p:cNvSpPr>
          <p:nvPr>
            <p:ph idx="1"/>
          </p:nvPr>
        </p:nvSpPr>
        <p:spPr>
          <a:xfrm>
            <a:off x="444843" y="960699"/>
            <a:ext cx="8340811" cy="5501885"/>
          </a:xfrm>
        </p:spPr>
        <p:txBody>
          <a:bodyPr>
            <a:normAutofit fontScale="92500"/>
          </a:bodyPr>
          <a:lstStyle/>
          <a:p>
            <a:pPr marL="0" indent="0">
              <a:buNone/>
            </a:pPr>
            <a:r>
              <a:rPr lang="en-US" sz="2400" dirty="0"/>
              <a:t>Modify </a:t>
            </a:r>
            <a:r>
              <a:rPr lang="en-US" sz="2400" b="1" dirty="0">
                <a:latin typeface="Consolas" panose="020B0609020204030204" pitchFamily="49" charset="0"/>
                <a:cs typeface="Consolas" panose="020B0609020204030204" pitchFamily="49" charset="0"/>
              </a:rPr>
              <a:t>public/p1.html</a:t>
            </a:r>
            <a:r>
              <a:rPr lang="en-US" sz="2400" dirty="0"/>
              <a:t>, </a:t>
            </a:r>
            <a:r>
              <a:rPr lang="en-US" sz="2400" b="1" dirty="0">
                <a:latin typeface="Consolas" panose="020B0609020204030204" pitchFamily="49" charset="0"/>
                <a:cs typeface="Consolas" panose="020B0609020204030204" pitchFamily="49" charset="0"/>
              </a:rPr>
              <a:t>index.js</a:t>
            </a:r>
            <a:r>
              <a:rPr lang="en-US" sz="2400" dirty="0"/>
              <a:t>, and </a:t>
            </a:r>
            <a:r>
              <a:rPr lang="en-US" sz="2400" b="1" dirty="0" err="1">
                <a:latin typeface="Consolas" panose="020B0609020204030204" pitchFamily="49" charset="0"/>
                <a:cs typeface="Consolas" panose="020B0609020204030204" pitchFamily="49" charset="0"/>
              </a:rPr>
              <a:t>js</a:t>
            </a:r>
            <a:r>
              <a:rPr lang="en-US" sz="2400" b="1" dirty="0">
                <a:latin typeface="Consolas" panose="020B0609020204030204" pitchFamily="49" charset="0"/>
                <a:cs typeface="Consolas" panose="020B0609020204030204" pitchFamily="49" charset="0"/>
              </a:rPr>
              <a:t>/p1.js</a:t>
            </a:r>
            <a:r>
              <a:rPr lang="en-US" sz="2400" dirty="0"/>
              <a:t> accordingly so that</a:t>
            </a:r>
          </a:p>
          <a:p>
            <a:r>
              <a:rPr lang="en-US" sz="2400" dirty="0"/>
              <a:t>Initially, the unordered list "&lt;</a:t>
            </a:r>
            <a:r>
              <a:rPr lang="en-US" sz="2400" dirty="0" err="1"/>
              <a:t>ul</a:t>
            </a:r>
            <a:r>
              <a:rPr lang="en-US" sz="2400" dirty="0"/>
              <a:t> id=</a:t>
            </a:r>
            <a:r>
              <a:rPr lang="en-US" sz="2400" dirty="0" err="1"/>
              <a:t>mylist</a:t>
            </a:r>
            <a:r>
              <a:rPr lang="en-US" sz="2400" dirty="0"/>
              <a:t>&gt;" should list all the persons.</a:t>
            </a:r>
          </a:p>
          <a:p>
            <a:r>
              <a:rPr lang="en-US" sz="2400" dirty="0"/>
              <a:t>Whenever a user enters a keystroke in the text field, the unordered list "&lt;</a:t>
            </a:r>
            <a:r>
              <a:rPr lang="en-US" sz="2400" dirty="0" err="1"/>
              <a:t>ul</a:t>
            </a:r>
            <a:r>
              <a:rPr lang="en-US" sz="2400" dirty="0"/>
              <a:t> id=</a:t>
            </a:r>
            <a:r>
              <a:rPr lang="en-US" sz="2400" dirty="0" err="1"/>
              <a:t>mylist</a:t>
            </a:r>
            <a:r>
              <a:rPr lang="en-US" sz="2400" dirty="0"/>
              <a:t>&gt;" should show all persons whose first name begins with the text specified in the text box.</a:t>
            </a:r>
          </a:p>
          <a:p>
            <a:endParaRPr lang="en-US" sz="2400" dirty="0"/>
          </a:p>
          <a:p>
            <a:pPr marL="0" indent="0">
              <a:buNone/>
            </a:pPr>
            <a:r>
              <a:rPr lang="en-US" sz="2400" u="sng" dirty="0"/>
              <a:t>Other requirements</a:t>
            </a:r>
          </a:p>
          <a:p>
            <a:r>
              <a:rPr lang="en-US" sz="2400" dirty="0"/>
              <a:t>Persons should be ordered by their "index" in the list.</a:t>
            </a:r>
          </a:p>
          <a:p>
            <a:r>
              <a:rPr lang="en-US" sz="2400" dirty="0"/>
              <a:t>In the list, you can show the properties of each person in any format.</a:t>
            </a:r>
          </a:p>
          <a:p>
            <a:r>
              <a:rPr lang="en-US" sz="2400" dirty="0"/>
              <a:t>The script running on the client side MUST use Ajax to send the string in the text box to the server to retrieve the matching person data asynchronously from the server.</a:t>
            </a:r>
          </a:p>
          <a:p>
            <a:r>
              <a:rPr lang="en-US" sz="2400" dirty="0"/>
              <a:t>The task to check whether a person's first name begins with the specified string MUST be performed on the server side.</a:t>
            </a:r>
          </a:p>
          <a:p>
            <a:endParaRPr lang="en-US" sz="2400" dirty="0"/>
          </a:p>
          <a:p>
            <a:pPr marL="0" indent="0">
              <a:buNone/>
            </a:pPr>
            <a:endParaRPr lang="en-US" sz="2100" dirty="0"/>
          </a:p>
          <a:p>
            <a:pPr lvl="1"/>
            <a:endParaRPr lang="en-US" sz="2100" dirty="0"/>
          </a:p>
          <a:p>
            <a:pPr lvl="1"/>
            <a:endParaRPr lang="en-US" sz="2100" dirty="0"/>
          </a:p>
        </p:txBody>
      </p:sp>
    </p:spTree>
    <p:extLst>
      <p:ext uri="{BB962C8B-B14F-4D97-AF65-F5344CB8AC3E}">
        <p14:creationId xmlns:p14="http://schemas.microsoft.com/office/powerpoint/2010/main" val="198525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779A-C587-490A-B9AE-7EBE50596678}"/>
              </a:ext>
            </a:extLst>
          </p:cNvPr>
          <p:cNvSpPr>
            <a:spLocks noGrp="1"/>
          </p:cNvSpPr>
          <p:nvPr>
            <p:ph type="title"/>
          </p:nvPr>
        </p:nvSpPr>
        <p:spPr>
          <a:xfrm>
            <a:off x="671898" y="133633"/>
            <a:ext cx="7886700" cy="734625"/>
          </a:xfrm>
        </p:spPr>
        <p:txBody>
          <a:bodyPr/>
          <a:lstStyle/>
          <a:p>
            <a:r>
              <a:rPr lang="en-US" dirty="0"/>
              <a:t>Problem #1 (Suggestion)</a:t>
            </a:r>
          </a:p>
        </p:txBody>
      </p:sp>
      <p:sp>
        <p:nvSpPr>
          <p:cNvPr id="3" name="Content Placeholder 2">
            <a:extLst>
              <a:ext uri="{FF2B5EF4-FFF2-40B4-BE49-F238E27FC236}">
                <a16:creationId xmlns:a16="http://schemas.microsoft.com/office/drawing/2014/main" id="{AD033D08-BF45-4960-8179-2F10A1D6D266}"/>
              </a:ext>
            </a:extLst>
          </p:cNvPr>
          <p:cNvSpPr>
            <a:spLocks noGrp="1"/>
          </p:cNvSpPr>
          <p:nvPr>
            <p:ph idx="1"/>
          </p:nvPr>
        </p:nvSpPr>
        <p:spPr>
          <a:xfrm>
            <a:off x="196771" y="995423"/>
            <a:ext cx="8808334" cy="5648445"/>
          </a:xfrm>
        </p:spPr>
        <p:txBody>
          <a:bodyPr>
            <a:normAutofit fontScale="92500" lnSpcReduction="10000"/>
          </a:bodyPr>
          <a:lstStyle/>
          <a:p>
            <a:pPr marL="0" indent="0">
              <a:buNone/>
            </a:pPr>
            <a:r>
              <a:rPr lang="en-US" sz="2400" u="sng" dirty="0"/>
              <a:t>In </a:t>
            </a:r>
            <a:r>
              <a:rPr lang="en-US" sz="2400" b="1" u="sng" dirty="0" err="1">
                <a:latin typeface="Consolas" panose="020B0609020204030204" pitchFamily="49" charset="0"/>
                <a:cs typeface="Consolas" panose="020B0609020204030204" pitchFamily="49" charset="0"/>
              </a:rPr>
              <a:t>js</a:t>
            </a:r>
            <a:r>
              <a:rPr lang="en-US" sz="2400" b="1" u="sng" dirty="0">
                <a:latin typeface="Consolas" panose="020B0609020204030204" pitchFamily="49" charset="0"/>
                <a:cs typeface="Consolas" panose="020B0609020204030204" pitchFamily="49" charset="0"/>
              </a:rPr>
              <a:t>/p1.js</a:t>
            </a:r>
          </a:p>
          <a:p>
            <a:r>
              <a:rPr lang="en-US" sz="2400" dirty="0"/>
              <a:t>In the exported function (a "middleware" function), insert code to:</a:t>
            </a:r>
          </a:p>
          <a:p>
            <a:pPr lvl="1"/>
            <a:r>
              <a:rPr lang="en-US" sz="2100" dirty="0"/>
              <a:t>Let </a:t>
            </a:r>
            <a:r>
              <a:rPr lang="en-US" sz="2100" b="1" dirty="0">
                <a:latin typeface="Consolas" panose="020B0609020204030204" pitchFamily="49" charset="0"/>
                <a:cs typeface="Consolas" panose="020B0609020204030204" pitchFamily="49" charset="0"/>
              </a:rPr>
              <a:t>prefix</a:t>
            </a:r>
            <a:r>
              <a:rPr lang="en-US" sz="2100" b="1" i="1" dirty="0"/>
              <a:t> </a:t>
            </a:r>
            <a:r>
              <a:rPr lang="en-US" sz="2100" dirty="0"/>
              <a:t>be the string embedded in the Request. (How this string is represented depends on how you write the client side JS code in </a:t>
            </a:r>
            <a:r>
              <a:rPr lang="en-US" sz="2100" b="1" dirty="0">
                <a:latin typeface="Consolas" panose="020B0609020204030204" pitchFamily="49" charset="0"/>
                <a:cs typeface="Consolas" panose="020B0609020204030204" pitchFamily="49" charset="0"/>
              </a:rPr>
              <a:t>public/p1.html</a:t>
            </a:r>
            <a:r>
              <a:rPr lang="en-US" sz="2100" dirty="0"/>
              <a:t>).</a:t>
            </a:r>
            <a:endParaRPr lang="en-US" sz="2100" b="1" i="1" dirty="0"/>
          </a:p>
          <a:p>
            <a:pPr lvl="1"/>
            <a:endParaRPr lang="en-US" sz="2100" dirty="0"/>
          </a:p>
          <a:p>
            <a:pPr lvl="1"/>
            <a:r>
              <a:rPr lang="en-US" sz="2100" dirty="0"/>
              <a:t>Let </a:t>
            </a:r>
            <a:r>
              <a:rPr lang="en-US" sz="2100" b="1" dirty="0">
                <a:latin typeface="Consolas" panose="020B0609020204030204" pitchFamily="49" charset="0"/>
                <a:cs typeface="Consolas" panose="020B0609020204030204" pitchFamily="49" charset="0"/>
              </a:rPr>
              <a:t>P</a:t>
            </a:r>
            <a:r>
              <a:rPr lang="en-US" sz="2100" dirty="0"/>
              <a:t> be the array of person objects exported by </a:t>
            </a:r>
            <a:r>
              <a:rPr lang="en-US" sz="2100" b="1" dirty="0" err="1">
                <a:latin typeface="Consolas" panose="020B0609020204030204" pitchFamily="49" charset="0"/>
                <a:cs typeface="Consolas" panose="020B0609020204030204" pitchFamily="49" charset="0"/>
              </a:rPr>
              <a:t>js</a:t>
            </a:r>
            <a:r>
              <a:rPr lang="en-US" sz="2100" b="1" dirty="0">
                <a:latin typeface="Consolas" panose="020B0609020204030204" pitchFamily="49" charset="0"/>
                <a:cs typeface="Consolas" panose="020B0609020204030204" pitchFamily="49" charset="0"/>
              </a:rPr>
              <a:t>/persons.js</a:t>
            </a:r>
            <a:r>
              <a:rPr lang="en-US" sz="2100" dirty="0"/>
              <a:t> (you need to use "</a:t>
            </a:r>
            <a:r>
              <a:rPr lang="en-US" sz="2100" b="1" dirty="0">
                <a:latin typeface="Consolas" panose="020B0609020204030204" pitchFamily="49" charset="0"/>
                <a:cs typeface="Consolas" panose="020B0609020204030204" pitchFamily="49" charset="0"/>
              </a:rPr>
              <a:t>require()</a:t>
            </a:r>
            <a:r>
              <a:rPr lang="en-US" sz="2100" dirty="0"/>
              <a:t>" with a proper path name to obtain this array)</a:t>
            </a:r>
          </a:p>
          <a:p>
            <a:pPr lvl="1"/>
            <a:endParaRPr lang="en-US" sz="2100" dirty="0"/>
          </a:p>
          <a:p>
            <a:pPr lvl="1"/>
            <a:r>
              <a:rPr lang="en-US" sz="2100" dirty="0"/>
              <a:t>For each element </a:t>
            </a:r>
            <a:r>
              <a:rPr lang="en-US" sz="2100" b="1" dirty="0" err="1">
                <a:latin typeface="Consolas" panose="020B0609020204030204" pitchFamily="49" charset="0"/>
                <a:cs typeface="Consolas" panose="020B0609020204030204" pitchFamily="49" charset="0"/>
              </a:rPr>
              <a:t>pobj</a:t>
            </a:r>
            <a:r>
              <a:rPr lang="en-US" sz="2100" dirty="0"/>
              <a:t> in </a:t>
            </a:r>
            <a:r>
              <a:rPr lang="en-US" sz="2100" b="1" dirty="0">
                <a:latin typeface="Consolas" panose="020B0609020204030204" pitchFamily="49" charset="0"/>
                <a:cs typeface="Consolas" panose="020B0609020204030204" pitchFamily="49" charset="0"/>
              </a:rPr>
              <a:t>P</a:t>
            </a:r>
            <a:r>
              <a:rPr lang="en-US" sz="2100" dirty="0"/>
              <a:t>, if </a:t>
            </a:r>
            <a:r>
              <a:rPr lang="en-US" sz="2100" b="1" dirty="0">
                <a:latin typeface="Consolas" panose="020B0609020204030204" pitchFamily="49" charset="0"/>
                <a:cs typeface="Consolas" panose="020B0609020204030204" pitchFamily="49" charset="0"/>
              </a:rPr>
              <a:t>obj.name</a:t>
            </a:r>
            <a:r>
              <a:rPr lang="en-US" sz="2100" dirty="0"/>
              <a:t> begins with </a:t>
            </a:r>
            <a:r>
              <a:rPr lang="en-US" sz="2100" b="1" dirty="0">
                <a:latin typeface="Consolas" panose="020B0609020204030204" pitchFamily="49" charset="0"/>
                <a:cs typeface="Consolas" panose="020B0609020204030204" pitchFamily="49" charset="0"/>
              </a:rPr>
              <a:t>prefix</a:t>
            </a:r>
            <a:r>
              <a:rPr lang="en-US" sz="2100" i="1" dirty="0"/>
              <a:t>, </a:t>
            </a:r>
            <a:r>
              <a:rPr lang="en-US" sz="2100" dirty="0"/>
              <a:t>copy </a:t>
            </a:r>
            <a:r>
              <a:rPr lang="en-US" sz="2100" b="1" dirty="0" err="1">
                <a:latin typeface="Consolas" panose="020B0609020204030204" pitchFamily="49" charset="0"/>
                <a:cs typeface="Consolas" panose="020B0609020204030204" pitchFamily="49" charset="0"/>
              </a:rPr>
              <a:t>pobj</a:t>
            </a:r>
            <a:r>
              <a:rPr lang="en-US" sz="2100" dirty="0"/>
              <a:t> to another array, </a:t>
            </a:r>
            <a:r>
              <a:rPr lang="en-US" sz="2100" b="1" dirty="0">
                <a:latin typeface="Consolas" panose="020B0609020204030204" pitchFamily="49" charset="0"/>
                <a:cs typeface="Consolas" panose="020B0609020204030204" pitchFamily="49" charset="0"/>
              </a:rPr>
              <a:t>Q</a:t>
            </a:r>
            <a:r>
              <a:rPr lang="en-US" sz="2100" dirty="0"/>
              <a:t>.</a:t>
            </a:r>
          </a:p>
          <a:p>
            <a:pPr lvl="1"/>
            <a:endParaRPr lang="en-US" sz="2100" dirty="0"/>
          </a:p>
          <a:p>
            <a:pPr lvl="1"/>
            <a:r>
              <a:rPr lang="en-US" sz="2100" dirty="0"/>
              <a:t>Send </a:t>
            </a:r>
            <a:r>
              <a:rPr lang="en-US" sz="2100" b="1" dirty="0">
                <a:latin typeface="Consolas" panose="020B0609020204030204" pitchFamily="49" charset="0"/>
                <a:cs typeface="Consolas" panose="020B0609020204030204" pitchFamily="49" charset="0"/>
              </a:rPr>
              <a:t>Q</a:t>
            </a:r>
            <a:r>
              <a:rPr lang="en-US" sz="2100" dirty="0"/>
              <a:t> back to the client as a JSON encoded string.</a:t>
            </a:r>
          </a:p>
          <a:p>
            <a:pPr marL="0" indent="0">
              <a:buNone/>
            </a:pPr>
            <a:endParaRPr lang="en-US" sz="2400" dirty="0"/>
          </a:p>
          <a:p>
            <a:pPr marL="0" indent="0">
              <a:buNone/>
            </a:pPr>
            <a:r>
              <a:rPr lang="en-US" sz="2400" u="sng" dirty="0"/>
              <a:t>In </a:t>
            </a:r>
            <a:r>
              <a:rPr lang="en-US" sz="2400" b="1" u="sng" dirty="0">
                <a:latin typeface="Consolas" panose="020B0609020204030204" pitchFamily="49" charset="0"/>
                <a:cs typeface="Consolas" panose="020B0609020204030204" pitchFamily="49" charset="0"/>
              </a:rPr>
              <a:t>index.js </a:t>
            </a:r>
          </a:p>
          <a:p>
            <a:r>
              <a:rPr lang="en-US" sz="2400" dirty="0"/>
              <a:t>Add a routing rule so that whenever the server receives a GET request to </a:t>
            </a:r>
            <a:r>
              <a:rPr lang="en-US" sz="2400" b="1" dirty="0">
                <a:latin typeface="Consolas" panose="020B0609020204030204" pitchFamily="49" charset="0"/>
                <a:cs typeface="Consolas" panose="020B0609020204030204" pitchFamily="49" charset="0"/>
              </a:rPr>
              <a:t>/services/p1</a:t>
            </a:r>
            <a:r>
              <a:rPr lang="en-US" sz="2400" dirty="0"/>
              <a:t>, the function defined in </a:t>
            </a:r>
            <a:r>
              <a:rPr lang="en-US" sz="2400" b="1" dirty="0" err="1">
                <a:latin typeface="Consolas" panose="020B0609020204030204" pitchFamily="49" charset="0"/>
                <a:cs typeface="Consolas" panose="020B0609020204030204" pitchFamily="49" charset="0"/>
              </a:rPr>
              <a:t>js</a:t>
            </a:r>
            <a:r>
              <a:rPr lang="en-US" sz="2400" b="1" dirty="0">
                <a:latin typeface="Consolas" panose="020B0609020204030204" pitchFamily="49" charset="0"/>
                <a:cs typeface="Consolas" panose="020B0609020204030204" pitchFamily="49" charset="0"/>
              </a:rPr>
              <a:t>/p1.js</a:t>
            </a:r>
            <a:r>
              <a:rPr lang="en-US" sz="2400" dirty="0"/>
              <a:t> will be used to handle the request.</a:t>
            </a:r>
          </a:p>
          <a:p>
            <a:pPr marL="0" indent="0">
              <a:buNone/>
            </a:pPr>
            <a:endParaRPr lang="en-US" sz="2100" dirty="0"/>
          </a:p>
          <a:p>
            <a:pPr lvl="1"/>
            <a:endParaRPr lang="en-US" sz="2100" dirty="0"/>
          </a:p>
          <a:p>
            <a:pPr lvl="1"/>
            <a:endParaRPr lang="en-US" sz="2100" dirty="0"/>
          </a:p>
        </p:txBody>
      </p:sp>
    </p:spTree>
    <p:extLst>
      <p:ext uri="{BB962C8B-B14F-4D97-AF65-F5344CB8AC3E}">
        <p14:creationId xmlns:p14="http://schemas.microsoft.com/office/powerpoint/2010/main" val="316232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779A-C587-490A-B9AE-7EBE50596678}"/>
              </a:ext>
            </a:extLst>
          </p:cNvPr>
          <p:cNvSpPr>
            <a:spLocks noGrp="1"/>
          </p:cNvSpPr>
          <p:nvPr>
            <p:ph type="title"/>
          </p:nvPr>
        </p:nvSpPr>
        <p:spPr>
          <a:xfrm>
            <a:off x="671898" y="133633"/>
            <a:ext cx="7886700" cy="734625"/>
          </a:xfrm>
        </p:spPr>
        <p:txBody>
          <a:bodyPr/>
          <a:lstStyle/>
          <a:p>
            <a:r>
              <a:rPr lang="en-US" dirty="0"/>
              <a:t>Problem #1 (Suggestion)</a:t>
            </a:r>
          </a:p>
        </p:txBody>
      </p:sp>
      <p:sp>
        <p:nvSpPr>
          <p:cNvPr id="3" name="Content Placeholder 2">
            <a:extLst>
              <a:ext uri="{FF2B5EF4-FFF2-40B4-BE49-F238E27FC236}">
                <a16:creationId xmlns:a16="http://schemas.microsoft.com/office/drawing/2014/main" id="{AD033D08-BF45-4960-8179-2F10A1D6D266}"/>
              </a:ext>
            </a:extLst>
          </p:cNvPr>
          <p:cNvSpPr>
            <a:spLocks noGrp="1"/>
          </p:cNvSpPr>
          <p:nvPr>
            <p:ph idx="1"/>
          </p:nvPr>
        </p:nvSpPr>
        <p:spPr>
          <a:xfrm>
            <a:off x="196771" y="995423"/>
            <a:ext cx="8808334" cy="5648445"/>
          </a:xfrm>
        </p:spPr>
        <p:txBody>
          <a:bodyPr>
            <a:normAutofit/>
          </a:bodyPr>
          <a:lstStyle/>
          <a:p>
            <a:pPr marL="0" indent="0">
              <a:buNone/>
            </a:pPr>
            <a:r>
              <a:rPr lang="en-US" sz="2200" u="sng" dirty="0"/>
              <a:t>In </a:t>
            </a:r>
            <a:r>
              <a:rPr lang="en-US" sz="2200" b="1" u="sng" dirty="0">
                <a:latin typeface="Consolas" panose="020B0609020204030204" pitchFamily="49" charset="0"/>
                <a:cs typeface="Consolas" panose="020B0609020204030204" pitchFamily="49" charset="0"/>
              </a:rPr>
              <a:t>public/p1.html</a:t>
            </a:r>
          </a:p>
          <a:p>
            <a:r>
              <a:rPr lang="en-US" sz="2200" dirty="0"/>
              <a:t>Define a JS function, whenever given an array of person objects, would update the content of "&lt;</a:t>
            </a:r>
            <a:r>
              <a:rPr lang="en-US" sz="2200" dirty="0" err="1"/>
              <a:t>ul</a:t>
            </a:r>
            <a:r>
              <a:rPr lang="en-US" sz="2200" dirty="0"/>
              <a:t> id=</a:t>
            </a:r>
            <a:r>
              <a:rPr lang="en-US" sz="2200" dirty="0" err="1"/>
              <a:t>mylist</a:t>
            </a:r>
            <a:r>
              <a:rPr lang="en-US" sz="2200" dirty="0"/>
              <a:t>&gt;". Let this function be </a:t>
            </a:r>
            <a:r>
              <a:rPr lang="en-US" sz="2200" b="1" dirty="0" err="1">
                <a:latin typeface="Consolas" panose="020B0609020204030204" pitchFamily="49" charset="0"/>
                <a:cs typeface="Consolas" panose="020B0609020204030204" pitchFamily="49" charset="0"/>
              </a:rPr>
              <a:t>updateList</a:t>
            </a:r>
            <a:r>
              <a:rPr lang="en-US" sz="2200" b="1" dirty="0">
                <a:latin typeface="Consolas" panose="020B0609020204030204" pitchFamily="49" charset="0"/>
                <a:cs typeface="Consolas" panose="020B0609020204030204" pitchFamily="49" charset="0"/>
              </a:rPr>
              <a:t>()</a:t>
            </a:r>
            <a:r>
              <a:rPr lang="en-US" sz="2200" dirty="0"/>
              <a:t>.</a:t>
            </a:r>
          </a:p>
          <a:p>
            <a:endParaRPr lang="en-US" sz="2200" dirty="0"/>
          </a:p>
          <a:p>
            <a:r>
              <a:rPr lang="en-US" sz="2200" dirty="0"/>
              <a:t>Define a JS function to send a string via an Ajax request (GET method) to </a:t>
            </a:r>
            <a:r>
              <a:rPr lang="en-US" sz="2200" b="1" dirty="0">
                <a:latin typeface="Consolas" panose="020B0609020204030204" pitchFamily="49" charset="0"/>
                <a:cs typeface="Consolas" panose="020B0609020204030204" pitchFamily="49" charset="0"/>
              </a:rPr>
              <a:t>/services/p1</a:t>
            </a:r>
            <a:r>
              <a:rPr lang="en-US" sz="2200" dirty="0"/>
              <a:t>. In the callback function for handling response, simply call </a:t>
            </a:r>
            <a:r>
              <a:rPr lang="en-US" sz="2200" b="1" dirty="0" err="1">
                <a:latin typeface="Consolas" panose="020B0609020204030204" pitchFamily="49" charset="0"/>
                <a:cs typeface="Consolas" panose="020B0609020204030204" pitchFamily="49" charset="0"/>
              </a:rPr>
              <a:t>updateList</a:t>
            </a:r>
            <a:r>
              <a:rPr lang="en-US" sz="2200" b="1" dirty="0">
                <a:latin typeface="Consolas" panose="020B0609020204030204" pitchFamily="49" charset="0"/>
                <a:cs typeface="Consolas" panose="020B0609020204030204" pitchFamily="49" charset="0"/>
              </a:rPr>
              <a:t>()</a:t>
            </a:r>
            <a:r>
              <a:rPr lang="en-US" sz="2200" dirty="0"/>
              <a:t> to show the array in the response. Let this function be </a:t>
            </a:r>
            <a:r>
              <a:rPr lang="en-US" sz="2200" b="1" dirty="0" err="1">
                <a:latin typeface="Consolas" panose="020B0609020204030204" pitchFamily="49" charset="0"/>
                <a:cs typeface="Consolas" panose="020B0609020204030204" pitchFamily="49" charset="0"/>
              </a:rPr>
              <a:t>sendAjax</a:t>
            </a:r>
            <a:r>
              <a:rPr lang="en-US" sz="2200" b="1" dirty="0">
                <a:latin typeface="Consolas" panose="020B0609020204030204" pitchFamily="49" charset="0"/>
                <a:cs typeface="Consolas" panose="020B0609020204030204" pitchFamily="49" charset="0"/>
              </a:rPr>
              <a:t>()</a:t>
            </a:r>
            <a:r>
              <a:rPr lang="en-US" sz="2200" dirty="0"/>
              <a:t>.</a:t>
            </a:r>
          </a:p>
          <a:p>
            <a:endParaRPr lang="en-US" sz="2200" dirty="0"/>
          </a:p>
          <a:p>
            <a:r>
              <a:rPr lang="en-US" sz="2200" dirty="0"/>
              <a:t>Attach an event handler to the text box "&lt;input id=search&gt;" so that whenever the value in the text box changes, the event handler will call </a:t>
            </a:r>
            <a:r>
              <a:rPr lang="en-US" sz="2200" b="1" dirty="0" err="1">
                <a:latin typeface="Consolas" panose="020B0609020204030204" pitchFamily="49" charset="0"/>
                <a:cs typeface="Consolas" panose="020B0609020204030204" pitchFamily="49" charset="0"/>
              </a:rPr>
              <a:t>sendAjax</a:t>
            </a:r>
            <a:r>
              <a:rPr lang="en-US" sz="2200" b="1" dirty="0">
                <a:latin typeface="Consolas" panose="020B0609020204030204" pitchFamily="49" charset="0"/>
                <a:cs typeface="Consolas" panose="020B0609020204030204" pitchFamily="49" charset="0"/>
              </a:rPr>
              <a:t>()</a:t>
            </a:r>
            <a:r>
              <a:rPr lang="en-US" sz="2200" dirty="0"/>
              <a:t> to send the string in the textbox</a:t>
            </a:r>
            <a:r>
              <a:rPr lang="en-US" sz="2200" dirty="0">
                <a:latin typeface="Consolas" panose="020B0609020204030204" pitchFamily="49" charset="0"/>
                <a:cs typeface="Consolas" panose="020B0609020204030204" pitchFamily="49" charset="0"/>
              </a:rPr>
              <a:t>.</a:t>
            </a:r>
          </a:p>
          <a:p>
            <a:endParaRPr lang="en-US" sz="2200" dirty="0">
              <a:latin typeface="Consolas" panose="020B0609020204030204" pitchFamily="49" charset="0"/>
              <a:cs typeface="Consolas" panose="020B0609020204030204" pitchFamily="49" charset="0"/>
            </a:endParaRPr>
          </a:p>
          <a:p>
            <a:r>
              <a:rPr lang="en-US" sz="2200" dirty="0"/>
              <a:t>When the document is first loaded, simply call </a:t>
            </a:r>
            <a:r>
              <a:rPr lang="en-US" sz="2200" b="1" dirty="0" err="1">
                <a:latin typeface="Consolas" panose="020B0609020204030204" pitchFamily="49" charset="0"/>
                <a:cs typeface="Consolas" panose="020B0609020204030204" pitchFamily="49" charset="0"/>
              </a:rPr>
              <a:t>sendAjax</a:t>
            </a:r>
            <a:r>
              <a:rPr lang="en-US" sz="2200" b="1" dirty="0">
                <a:latin typeface="Consolas" panose="020B0609020204030204" pitchFamily="49" charset="0"/>
                <a:cs typeface="Consolas" panose="020B0609020204030204" pitchFamily="49" charset="0"/>
              </a:rPr>
              <a:t>()</a:t>
            </a:r>
            <a:r>
              <a:rPr lang="en-US" sz="2200" dirty="0"/>
              <a:t> with an empty string to the server to retrieve and show the whole person array.</a:t>
            </a:r>
          </a:p>
        </p:txBody>
      </p:sp>
    </p:spTree>
    <p:extLst>
      <p:ext uri="{BB962C8B-B14F-4D97-AF65-F5344CB8AC3E}">
        <p14:creationId xmlns:p14="http://schemas.microsoft.com/office/powerpoint/2010/main" val="33276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779A-C587-490A-B9AE-7EBE50596678}"/>
              </a:ext>
            </a:extLst>
          </p:cNvPr>
          <p:cNvSpPr>
            <a:spLocks noGrp="1"/>
          </p:cNvSpPr>
          <p:nvPr>
            <p:ph type="title"/>
          </p:nvPr>
        </p:nvSpPr>
        <p:spPr>
          <a:xfrm>
            <a:off x="358815" y="365126"/>
            <a:ext cx="8565266" cy="468251"/>
          </a:xfrm>
        </p:spPr>
        <p:txBody>
          <a:bodyPr>
            <a:normAutofit fontScale="90000"/>
          </a:bodyPr>
          <a:lstStyle/>
          <a:p>
            <a:r>
              <a:rPr lang="en-US" b="1" dirty="0"/>
              <a:t>Problem #2</a:t>
            </a:r>
          </a:p>
        </p:txBody>
      </p:sp>
      <p:sp>
        <p:nvSpPr>
          <p:cNvPr id="3" name="Content Placeholder 2">
            <a:extLst>
              <a:ext uri="{FF2B5EF4-FFF2-40B4-BE49-F238E27FC236}">
                <a16:creationId xmlns:a16="http://schemas.microsoft.com/office/drawing/2014/main" id="{AD033D08-BF45-4960-8179-2F10A1D6D266}"/>
              </a:ext>
            </a:extLst>
          </p:cNvPr>
          <p:cNvSpPr>
            <a:spLocks noGrp="1"/>
          </p:cNvSpPr>
          <p:nvPr>
            <p:ph idx="1"/>
          </p:nvPr>
        </p:nvSpPr>
        <p:spPr>
          <a:xfrm>
            <a:off x="444843" y="960699"/>
            <a:ext cx="8340811" cy="5501885"/>
          </a:xfrm>
        </p:spPr>
        <p:txBody>
          <a:bodyPr>
            <a:normAutofit/>
          </a:bodyPr>
          <a:lstStyle/>
          <a:p>
            <a:pPr marL="0" indent="0">
              <a:buNone/>
            </a:pPr>
            <a:r>
              <a:rPr lang="en-US" sz="2400" dirty="0"/>
              <a:t>Modify </a:t>
            </a:r>
            <a:r>
              <a:rPr lang="en-US" sz="2400" b="1" dirty="0">
                <a:latin typeface="Consolas" panose="020B0609020204030204" pitchFamily="49" charset="0"/>
                <a:cs typeface="Consolas" panose="020B0609020204030204" pitchFamily="49" charset="0"/>
              </a:rPr>
              <a:t>public/p2.html</a:t>
            </a:r>
            <a:r>
              <a:rPr lang="en-US" sz="2400" dirty="0"/>
              <a:t>, </a:t>
            </a:r>
            <a:r>
              <a:rPr lang="en-US" sz="2400" b="1" dirty="0">
                <a:latin typeface="Consolas" panose="020B0609020204030204" pitchFamily="49" charset="0"/>
                <a:cs typeface="Consolas" panose="020B0609020204030204" pitchFamily="49" charset="0"/>
              </a:rPr>
              <a:t>index.js</a:t>
            </a:r>
            <a:r>
              <a:rPr lang="en-US" sz="2400" dirty="0"/>
              <a:t>, and </a:t>
            </a:r>
            <a:r>
              <a:rPr lang="en-US" sz="2400" b="1" dirty="0" err="1">
                <a:latin typeface="Consolas" panose="020B0609020204030204" pitchFamily="49" charset="0"/>
                <a:cs typeface="Consolas" panose="020B0609020204030204" pitchFamily="49" charset="0"/>
              </a:rPr>
              <a:t>js</a:t>
            </a:r>
            <a:r>
              <a:rPr lang="en-US" sz="2400" b="1" dirty="0">
                <a:latin typeface="Consolas" panose="020B0609020204030204" pitchFamily="49" charset="0"/>
                <a:cs typeface="Consolas" panose="020B0609020204030204" pitchFamily="49" charset="0"/>
              </a:rPr>
              <a:t>/p2.js</a:t>
            </a:r>
            <a:r>
              <a:rPr lang="en-US" sz="2400" dirty="0"/>
              <a:t> accordingly so that</a:t>
            </a:r>
          </a:p>
          <a:p>
            <a:r>
              <a:rPr lang="en-US" sz="2400" dirty="0"/>
              <a:t>Whenever a user clicks the "Update" button in </a:t>
            </a:r>
            <a:r>
              <a:rPr lang="en-US" sz="2400" b="1" dirty="0">
                <a:latin typeface="Consolas" panose="020B0609020204030204" pitchFamily="49" charset="0"/>
                <a:cs typeface="Consolas" panose="020B0609020204030204" pitchFamily="49" charset="0"/>
              </a:rPr>
              <a:t>public/p2.html</a:t>
            </a:r>
            <a:r>
              <a:rPr lang="en-US" sz="2400" dirty="0"/>
              <a:t>, the client side JS script would send a "person" object in a POST request via Ajax and the server side JS script would update the corresponding person's data on the server.</a:t>
            </a:r>
          </a:p>
          <a:p>
            <a:endParaRPr lang="en-US" sz="2400" dirty="0"/>
          </a:p>
          <a:p>
            <a:pPr marL="0" indent="0">
              <a:buNone/>
            </a:pPr>
            <a:r>
              <a:rPr lang="en-US" sz="2400" u="sng" dirty="0"/>
              <a:t>Other requirements</a:t>
            </a:r>
          </a:p>
          <a:p>
            <a:r>
              <a:rPr lang="en-US" sz="2400" dirty="0"/>
              <a:t>The value of index entered by the user </a:t>
            </a:r>
            <a:r>
              <a:rPr lang="en-US" sz="2400" u="sng" dirty="0"/>
              <a:t>can be any integer</a:t>
            </a:r>
            <a:r>
              <a:rPr lang="en-US" sz="2400" dirty="0"/>
              <a:t> but you can assume all other values are always valid.</a:t>
            </a:r>
          </a:p>
          <a:p>
            <a:r>
              <a:rPr lang="en-US" sz="2400" dirty="0"/>
              <a:t>You can choose any way to encode the "person" object in body of the POST request.</a:t>
            </a:r>
          </a:p>
          <a:p>
            <a:pPr marL="0" indent="0">
              <a:buNone/>
            </a:pPr>
            <a:endParaRPr lang="en-US" sz="2100" dirty="0"/>
          </a:p>
          <a:p>
            <a:pPr lvl="1"/>
            <a:endParaRPr lang="en-US" sz="2100" dirty="0"/>
          </a:p>
          <a:p>
            <a:pPr lvl="1"/>
            <a:endParaRPr lang="en-US" sz="2100" dirty="0"/>
          </a:p>
        </p:txBody>
      </p:sp>
    </p:spTree>
    <p:extLst>
      <p:ext uri="{BB962C8B-B14F-4D97-AF65-F5344CB8AC3E}">
        <p14:creationId xmlns:p14="http://schemas.microsoft.com/office/powerpoint/2010/main" val="288218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779A-C587-490A-B9AE-7EBE50596678}"/>
              </a:ext>
            </a:extLst>
          </p:cNvPr>
          <p:cNvSpPr>
            <a:spLocks noGrp="1"/>
          </p:cNvSpPr>
          <p:nvPr>
            <p:ph type="title"/>
          </p:nvPr>
        </p:nvSpPr>
        <p:spPr>
          <a:xfrm>
            <a:off x="671898" y="133633"/>
            <a:ext cx="7886700" cy="734625"/>
          </a:xfrm>
        </p:spPr>
        <p:txBody>
          <a:bodyPr/>
          <a:lstStyle/>
          <a:p>
            <a:r>
              <a:rPr lang="en-US" dirty="0"/>
              <a:t>Problem #2 (Suggestion)</a:t>
            </a:r>
          </a:p>
        </p:txBody>
      </p:sp>
      <p:sp>
        <p:nvSpPr>
          <p:cNvPr id="3" name="Content Placeholder 2">
            <a:extLst>
              <a:ext uri="{FF2B5EF4-FFF2-40B4-BE49-F238E27FC236}">
                <a16:creationId xmlns:a16="http://schemas.microsoft.com/office/drawing/2014/main" id="{AD033D08-BF45-4960-8179-2F10A1D6D266}"/>
              </a:ext>
            </a:extLst>
          </p:cNvPr>
          <p:cNvSpPr>
            <a:spLocks noGrp="1"/>
          </p:cNvSpPr>
          <p:nvPr>
            <p:ph idx="1"/>
          </p:nvPr>
        </p:nvSpPr>
        <p:spPr>
          <a:xfrm>
            <a:off x="196771" y="995423"/>
            <a:ext cx="8808334" cy="5648445"/>
          </a:xfrm>
        </p:spPr>
        <p:txBody>
          <a:bodyPr>
            <a:normAutofit/>
          </a:bodyPr>
          <a:lstStyle/>
          <a:p>
            <a:pPr marL="0" indent="0">
              <a:buNone/>
            </a:pPr>
            <a:r>
              <a:rPr lang="en-US" sz="2400" u="sng" dirty="0"/>
              <a:t>In </a:t>
            </a:r>
            <a:r>
              <a:rPr lang="en-US" sz="2400" b="1" u="sng" dirty="0" err="1">
                <a:latin typeface="Consolas" panose="020B0609020204030204" pitchFamily="49" charset="0"/>
                <a:cs typeface="Consolas" panose="020B0609020204030204" pitchFamily="49" charset="0"/>
              </a:rPr>
              <a:t>js</a:t>
            </a:r>
            <a:r>
              <a:rPr lang="en-US" sz="2400" b="1" u="sng" dirty="0">
                <a:latin typeface="Consolas" panose="020B0609020204030204" pitchFamily="49" charset="0"/>
                <a:cs typeface="Consolas" panose="020B0609020204030204" pitchFamily="49" charset="0"/>
              </a:rPr>
              <a:t>/p2.js</a:t>
            </a:r>
          </a:p>
          <a:p>
            <a:r>
              <a:rPr lang="en-US" sz="2400" dirty="0"/>
              <a:t>Let P be the array of persons exported by "person.js"</a:t>
            </a:r>
          </a:p>
          <a:p>
            <a:r>
              <a:rPr lang="en-US" sz="2400" dirty="0"/>
              <a:t>Write code to</a:t>
            </a:r>
          </a:p>
          <a:p>
            <a:pPr lvl="1"/>
            <a:r>
              <a:rPr lang="en-US" sz="2100" dirty="0"/>
              <a:t>Retrieve the "person" object from the request. Let Q be this object.</a:t>
            </a:r>
          </a:p>
          <a:p>
            <a:pPr lvl="1"/>
            <a:r>
              <a:rPr lang="en-US" sz="2100" dirty="0"/>
              <a:t>Replace P[</a:t>
            </a:r>
            <a:r>
              <a:rPr lang="en-US" sz="2100" dirty="0" err="1"/>
              <a:t>i</a:t>
            </a:r>
            <a:r>
              <a:rPr lang="en-US" sz="2100" dirty="0"/>
              <a:t>] by Q if P[</a:t>
            </a:r>
            <a:r>
              <a:rPr lang="en-US" sz="2100" dirty="0" err="1"/>
              <a:t>i</a:t>
            </a:r>
            <a:r>
              <a:rPr lang="en-US" sz="2100" dirty="0"/>
              <a:t>].index == </a:t>
            </a:r>
            <a:r>
              <a:rPr lang="en-US" sz="2100" dirty="0" err="1"/>
              <a:t>Q.index</a:t>
            </a:r>
            <a:endParaRPr lang="en-US" sz="2100" dirty="0"/>
          </a:p>
          <a:p>
            <a:pPr lvl="1"/>
            <a:r>
              <a:rPr lang="en-US" sz="2100" dirty="0"/>
              <a:t>If a replacement successfully took place. Send 1 in the body of the response. Otherwise, send a 0 instead.</a:t>
            </a:r>
          </a:p>
          <a:p>
            <a:pPr lvl="1"/>
            <a:endParaRPr lang="en-US" sz="2100" dirty="0"/>
          </a:p>
          <a:p>
            <a:pPr marL="0" indent="0">
              <a:buNone/>
            </a:pPr>
            <a:r>
              <a:rPr lang="en-US" sz="2400" u="sng" dirty="0"/>
              <a:t>In </a:t>
            </a:r>
            <a:r>
              <a:rPr lang="en-US" sz="2400" b="1" u="sng" dirty="0">
                <a:latin typeface="Consolas" panose="020B0609020204030204" pitchFamily="49" charset="0"/>
                <a:cs typeface="Consolas" panose="020B0609020204030204" pitchFamily="49" charset="0"/>
              </a:rPr>
              <a:t>index.js </a:t>
            </a:r>
          </a:p>
          <a:p>
            <a:r>
              <a:rPr lang="en-US" sz="2400" dirty="0"/>
              <a:t>Add a routing rule so that whenever the server receives a POST request to </a:t>
            </a:r>
            <a:r>
              <a:rPr lang="en-US" sz="2400" b="1" dirty="0">
                <a:latin typeface="Consolas" panose="020B0609020204030204" pitchFamily="49" charset="0"/>
                <a:cs typeface="Consolas" panose="020B0609020204030204" pitchFamily="49" charset="0"/>
              </a:rPr>
              <a:t>/services/p2</a:t>
            </a:r>
            <a:r>
              <a:rPr lang="en-US" sz="2400" dirty="0"/>
              <a:t>, the function defined in </a:t>
            </a:r>
            <a:r>
              <a:rPr lang="en-US" sz="2400" b="1" dirty="0" err="1">
                <a:latin typeface="Consolas" panose="020B0609020204030204" pitchFamily="49" charset="0"/>
                <a:cs typeface="Consolas" panose="020B0609020204030204" pitchFamily="49" charset="0"/>
              </a:rPr>
              <a:t>js</a:t>
            </a:r>
            <a:r>
              <a:rPr lang="en-US" sz="2400" b="1" dirty="0">
                <a:latin typeface="Consolas" panose="020B0609020204030204" pitchFamily="49" charset="0"/>
                <a:cs typeface="Consolas" panose="020B0609020204030204" pitchFamily="49" charset="0"/>
              </a:rPr>
              <a:t>/p2.js</a:t>
            </a:r>
            <a:r>
              <a:rPr lang="en-US" sz="2400" dirty="0"/>
              <a:t> will be used to handle the request.</a:t>
            </a:r>
          </a:p>
          <a:p>
            <a:pPr lvl="1"/>
            <a:r>
              <a:rPr lang="en-US" sz="2100" dirty="0"/>
              <a:t>You may need to use a "body-parser" in this file to decode the content in the body before passing the request to the function defined in </a:t>
            </a:r>
            <a:r>
              <a:rPr lang="en-US" sz="2100" b="1" dirty="0" err="1">
                <a:latin typeface="Consolas" panose="020B0609020204030204" pitchFamily="49" charset="0"/>
                <a:cs typeface="Consolas" panose="020B0609020204030204" pitchFamily="49" charset="0"/>
              </a:rPr>
              <a:t>js</a:t>
            </a:r>
            <a:r>
              <a:rPr lang="en-US" sz="2100" b="1" dirty="0">
                <a:latin typeface="Consolas" panose="020B0609020204030204" pitchFamily="49" charset="0"/>
                <a:cs typeface="Consolas" panose="020B0609020204030204" pitchFamily="49" charset="0"/>
              </a:rPr>
              <a:t>/p2.js</a:t>
            </a:r>
            <a:r>
              <a:rPr lang="en-US" dirty="0"/>
              <a:t>.</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9363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779A-C587-490A-B9AE-7EBE50596678}"/>
              </a:ext>
            </a:extLst>
          </p:cNvPr>
          <p:cNvSpPr>
            <a:spLocks noGrp="1"/>
          </p:cNvSpPr>
          <p:nvPr>
            <p:ph type="title"/>
          </p:nvPr>
        </p:nvSpPr>
        <p:spPr>
          <a:xfrm>
            <a:off x="671898" y="133633"/>
            <a:ext cx="7886700" cy="734625"/>
          </a:xfrm>
        </p:spPr>
        <p:txBody>
          <a:bodyPr/>
          <a:lstStyle/>
          <a:p>
            <a:r>
              <a:rPr lang="en-US" dirty="0"/>
              <a:t>Problem #2 (Suggestion)</a:t>
            </a:r>
          </a:p>
        </p:txBody>
      </p:sp>
      <p:sp>
        <p:nvSpPr>
          <p:cNvPr id="3" name="Content Placeholder 2">
            <a:extLst>
              <a:ext uri="{FF2B5EF4-FFF2-40B4-BE49-F238E27FC236}">
                <a16:creationId xmlns:a16="http://schemas.microsoft.com/office/drawing/2014/main" id="{AD033D08-BF45-4960-8179-2F10A1D6D266}"/>
              </a:ext>
            </a:extLst>
          </p:cNvPr>
          <p:cNvSpPr>
            <a:spLocks noGrp="1"/>
          </p:cNvSpPr>
          <p:nvPr>
            <p:ph idx="1"/>
          </p:nvPr>
        </p:nvSpPr>
        <p:spPr>
          <a:xfrm>
            <a:off x="196771" y="995423"/>
            <a:ext cx="8808334" cy="5648445"/>
          </a:xfrm>
        </p:spPr>
        <p:txBody>
          <a:bodyPr>
            <a:normAutofit/>
          </a:bodyPr>
          <a:lstStyle/>
          <a:p>
            <a:pPr marL="0" indent="0">
              <a:buNone/>
            </a:pPr>
            <a:r>
              <a:rPr lang="en-US" sz="2200" u="sng" dirty="0"/>
              <a:t>In </a:t>
            </a:r>
            <a:r>
              <a:rPr lang="en-US" sz="2200" b="1" u="sng" dirty="0">
                <a:latin typeface="Consolas" panose="020B0609020204030204" pitchFamily="49" charset="0"/>
                <a:cs typeface="Consolas" panose="020B0609020204030204" pitchFamily="49" charset="0"/>
              </a:rPr>
              <a:t>public/p2.html</a:t>
            </a:r>
          </a:p>
          <a:p>
            <a:r>
              <a:rPr lang="en-US" sz="2200" dirty="0"/>
              <a:t>In the file, you can find the code to create a "person" object from the data in the input elements whenever a user clicks the "update" button. All you need to do is to insert some JS script to send the "person" object in a POST request via Ajax and output the value in the response.</a:t>
            </a:r>
          </a:p>
        </p:txBody>
      </p:sp>
    </p:spTree>
    <p:extLst>
      <p:ext uri="{BB962C8B-B14F-4D97-AF65-F5344CB8AC3E}">
        <p14:creationId xmlns:p14="http://schemas.microsoft.com/office/powerpoint/2010/main" val="65432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7"/>
            <a:ext cx="8032271" cy="885704"/>
          </a:xfrm>
        </p:spPr>
        <p:txBody>
          <a:bodyPr>
            <a:normAutofit/>
          </a:bodyPr>
          <a:lstStyle/>
          <a:p>
            <a:r>
              <a:rPr lang="en-US" sz="3600" b="1" dirty="0"/>
              <a:t>What to Submit</a:t>
            </a:r>
          </a:p>
        </p:txBody>
      </p:sp>
      <p:sp>
        <p:nvSpPr>
          <p:cNvPr id="3" name="Content Placeholder 2"/>
          <p:cNvSpPr>
            <a:spLocks noGrp="1"/>
          </p:cNvSpPr>
          <p:nvPr>
            <p:ph idx="1"/>
          </p:nvPr>
        </p:nvSpPr>
        <p:spPr>
          <a:xfrm>
            <a:off x="628650" y="1145754"/>
            <a:ext cx="7886700" cy="5031209"/>
          </a:xfrm>
        </p:spPr>
        <p:txBody>
          <a:bodyPr>
            <a:normAutofit/>
          </a:bodyPr>
          <a:lstStyle/>
          <a:p>
            <a:r>
              <a:rPr lang="en-US" sz="2800" dirty="0"/>
              <a:t>Please delete the folder "</a:t>
            </a:r>
            <a:r>
              <a:rPr lang="en-US" sz="2800" b="1" dirty="0" err="1">
                <a:latin typeface="Consolas" panose="020B0609020204030204" pitchFamily="49" charset="0"/>
                <a:cs typeface="Consolas" panose="020B0609020204030204" pitchFamily="49" charset="0"/>
              </a:rPr>
              <a:t>node_modules</a:t>
            </a:r>
            <a:r>
              <a:rPr lang="en-US" sz="2800" dirty="0"/>
              <a:t>" in your Node.js application folder before you archive the folder into a ZIP file.</a:t>
            </a:r>
          </a:p>
          <a:p>
            <a:endParaRPr lang="en-US" sz="2800" dirty="0"/>
          </a:p>
          <a:p>
            <a:r>
              <a:rPr lang="en-US" sz="2800" dirty="0"/>
              <a:t>Submit the ZIP file to Blackboard eLearning system.</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901525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929</Words>
  <Application>Microsoft Office PowerPoint</Application>
  <PresentationFormat>On-screen Show (4:3)</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Assignment #3</vt:lpstr>
      <vt:lpstr>Specification</vt:lpstr>
      <vt:lpstr>Problem #1</vt:lpstr>
      <vt:lpstr>Problem #1 (Suggestion)</vt:lpstr>
      <vt:lpstr>Problem #1 (Suggestion)</vt:lpstr>
      <vt:lpstr>Problem #2</vt:lpstr>
      <vt:lpstr>Problem #2 (Suggestion)</vt:lpstr>
      <vt:lpstr>Problem #2 (Suggestion)</vt:lpstr>
      <vt:lpstr>What to Submit</vt:lpstr>
    </vt:vector>
  </TitlesOfParts>
  <Company>CUHK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CJ Yuan</dc:creator>
  <cp:lastModifiedBy>Cheng Jiun Yuan (CSD)</cp:lastModifiedBy>
  <cp:revision>48</cp:revision>
  <dcterms:created xsi:type="dcterms:W3CDTF">2016-09-15T05:17:23Z</dcterms:created>
  <dcterms:modified xsi:type="dcterms:W3CDTF">2017-10-18T06:43:46Z</dcterms:modified>
</cp:coreProperties>
</file>