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11380B-99AA-462D-A6FD-974876622C1E}">
  <a:tblStyle styleId="{8611380B-99AA-462D-A6FD-974876622C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3E65AA-FA8A-4C45-85BF-E1AE09F5E45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c66f82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c66f82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ac66f82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ac66f82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ac66f823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ac66f823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e8e963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e8e963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e252f8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de252f8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8e96307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e8e96307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c66f82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c66f82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e252f8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e252f8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de252f8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de252f8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de252f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de252f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e252f8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e252f8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e252f8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e252f8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e252f8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e252f8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8a109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8a109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879339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879339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c66f823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c66f823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a4e0b1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a4e0b1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Prince William Sound Profiler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Mid-semester Design Review </a:t>
            </a:r>
            <a:endParaRPr sz="2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4873 Senior Design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Aquanauts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Switching Simulation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1577775"/>
            <a:ext cx="4775350" cy="25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025" y="1882050"/>
            <a:ext cx="3869149" cy="19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Switching Simulation (Continued)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25" y="1685113"/>
            <a:ext cx="4778450" cy="25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000" y="1990750"/>
            <a:ext cx="3744125" cy="190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Diagram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303600"/>
            <a:ext cx="8039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and Standards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802.15.4-2020 - IEEE Standard for Low-Rate Wireless Networks: The standard provides for ultra low complexity, ultra low cost, ultra low power consumption, and low data rate wireless connectivity among inexpensive devices.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IMT-2000: Offers the capability of providing value-added services and applications for frequencies between 400 MHz and 3 GHz.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Makes 3G systems affordable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Adds compatibility feature with existing systems such as 2G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Demonstration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and Validation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simulation and physical testing with the final prototype (Inspect, Demonstrate,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Poster, Video, Prototype Demo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Present simulation results in a descriptive manner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Video demo for features not easily demonstrated during the Expo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Physical prototype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Schedule, Tasks, and Milestones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3579925" y="43369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2427863" y="4551175"/>
            <a:ext cx="44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Chance of Success: 95%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450" y="971075"/>
            <a:ext cx="4623250" cy="36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8"/>
          <p:cNvGraphicFramePr/>
          <p:nvPr/>
        </p:nvGraphicFramePr>
        <p:xfrm>
          <a:off x="1236488" y="11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{663E65AA-FA8A-4C45-85BF-E1AE09F5E453}</a:tableStyleId>
              </a:tblPr>
              <a:tblGrid>
                <a:gridCol w="1453075"/>
                <a:gridCol w="1443650"/>
                <a:gridCol w="943575"/>
                <a:gridCol w="943575"/>
                <a:gridCol w="943575"/>
                <a:gridCol w="943575"/>
              </a:tblGrid>
              <a:tr h="20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Part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Manufacturer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Retailer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Price per Item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Quantity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Part Total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Raspberry Pi 3B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Raspberry Pi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Digi-Key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Raspberry Pi 4G/LTE Cellular Modem Kit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Sixfab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Sixfab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109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109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Sixfab Connect Sim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Sixfab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Sixfab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SAMSUNG PRO Plus SDHC Full Size SD Card 32GB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Samsung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Amazon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9.99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9.99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MKR SD PROTO SHIELD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Arduino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Arduino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13.8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13.8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USB 3.0 SATA III Hard Drive Adapter Cable, SATA to USB Adapter Cable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SKL Tech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Amazon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7.99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7.99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SAMSUNG 870 EVO 250GB 2.5 Inch SATA III Internal SSD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Samsung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Amazon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39.99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39.99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DC-DC Converter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Mean Well USA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Digi-Key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26.71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26.71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Power MOSFET FQP30N06L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ON Semiconductor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Digi-Key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1.22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4.88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USB to Serial RS232 Adapter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SIIG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Amazon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49.85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49.85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8"/>
          <p:cNvSpPr txBox="1"/>
          <p:nvPr>
            <p:ph type="title"/>
          </p:nvPr>
        </p:nvSpPr>
        <p:spPr>
          <a:xfrm>
            <a:off x="387900" y="387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</a:t>
            </a:r>
            <a:endParaRPr/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8039575" y="25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{663E65AA-FA8A-4C45-85BF-E1AE09F5E453}</a:tableStyleId>
              </a:tblPr>
              <a:tblGrid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Total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299.21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87900" y="1290700"/>
            <a:ext cx="83682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Full analysis of power requirements - COMPLETE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PCB design - IN PROGRESS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Communication Design - COMPLETE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</a:pPr>
            <a:r>
              <a:rPr lang="en">
                <a:solidFill>
                  <a:srgbClr val="FFFFFF"/>
                </a:solidFill>
              </a:rPr>
              <a:t>Testing phase - IN PROGRESS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Software &amp; processing - IN PROGRESS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Creating a full BOM - NEARLY COMPLETE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LcPeriod"/>
            </a:pPr>
            <a:r>
              <a:rPr lang="en" sz="1800">
                <a:solidFill>
                  <a:srgbClr val="FFFFFF"/>
                </a:solidFill>
              </a:rPr>
              <a:t>Order parts - NEARLY COMPLETE (Need RS-232 hub &amp; </a:t>
            </a:r>
            <a:r>
              <a:rPr lang="en" sz="1800">
                <a:solidFill>
                  <a:srgbClr val="FFFFFF"/>
                </a:solidFill>
              </a:rPr>
              <a:t>buck converters)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Roles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Group Leader: </a:t>
            </a:r>
            <a:r>
              <a:rPr lang="en">
                <a:solidFill>
                  <a:srgbClr val="FFFFFF"/>
                </a:solidFill>
              </a:rPr>
              <a:t>Jim O’Donnell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Expo Coordinator: Shayna Seidel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Financial Advisor: Seungju Jason Lee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Webmaster: Ruben Quiros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Documentation Coordinator: Timothy Pierce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Tech lead: Shelby Crisp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1989 Exxon Valdez oil spill caused environmental damage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2013 an autonomous moored profiler (AMP) has collected data on PWS recovery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Profiler needs modifications/updates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data storage and transmission capabilities for existing profiler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 can send data from profiler sensors to scientists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Centralized data storage in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 system to supply power to sensors on-demand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and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 Requirements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86113"/>
              <a:buChar char="○"/>
            </a:pPr>
            <a:r>
              <a:rPr lang="en" sz="1625"/>
              <a:t>Higher data transfer volume and speed</a:t>
            </a:r>
            <a:endParaRPr sz="1625"/>
          </a:p>
          <a:p>
            <a:pPr indent="-3163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25"/>
              <a:t>Updated central memory and processing</a:t>
            </a:r>
            <a:endParaRPr sz="1625"/>
          </a:p>
          <a:p>
            <a:pPr indent="-3163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25"/>
              <a:t>Automated system to turn sensors on/off on a schedule</a:t>
            </a:r>
            <a:endParaRPr sz="1625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we will address each</a:t>
            </a:r>
            <a:endParaRPr/>
          </a:p>
          <a:p>
            <a:pPr indent="-3100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Revamp communications utilizing the nearby 3G/4G cell tower and updated data transfer rates vs. current 2G utilization </a:t>
            </a:r>
            <a:endParaRPr sz="1508"/>
          </a:p>
          <a:p>
            <a:pPr indent="-3100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Direct FTP of data will provide full data transfer vs. the current direct UDP packetized transfer only representing 1/10th of collected data</a:t>
            </a:r>
            <a:endParaRPr sz="1508"/>
          </a:p>
          <a:p>
            <a:pPr indent="-3100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Updated memory and processing unit to replace outdated/no longer manufactured Persistor</a:t>
            </a:r>
            <a:endParaRPr sz="1508"/>
          </a:p>
          <a:p>
            <a:pPr indent="-3100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8"/>
              <a:t>Raspberry Pi 3B</a:t>
            </a:r>
            <a:endParaRPr sz="1508"/>
          </a:p>
          <a:p>
            <a:pPr indent="-3100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8"/>
              <a:t>Samsung 870 EVO Solid State Drive</a:t>
            </a:r>
            <a:endParaRPr sz="1508"/>
          </a:p>
          <a:p>
            <a:pPr indent="-3100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Custom-built MOSFET switching board to supply power to on-board sensors on a schedule</a:t>
            </a:r>
            <a:endParaRPr sz="1508"/>
          </a:p>
          <a:p>
            <a:pPr indent="-3100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8"/>
              <a:t>Conserves battery life</a:t>
            </a:r>
            <a:endParaRPr sz="150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Specification</a:t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00200" y="168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{8611380B-99AA-462D-A6FD-974876622C1E}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Specification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Temperature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-5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C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Depth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 level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Power Consumption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Vdc, 1.01 A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Vdc, 1.67 A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 Range (Approx)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8000m (Nearest cell tower, approx. 5 miles)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 Protocol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3G &amp; 4G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SFTP (Direct to local server, or to cloud)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3072000" y="1191088"/>
            <a:ext cx="3000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 3. Technical Specifications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and Details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4048" y="1489824"/>
            <a:ext cx="8368200" cy="307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25000" lnSpcReduction="10000"/>
          </a:bodyPr>
          <a:lstStyle/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Update Processor</a:t>
            </a:r>
            <a:endParaRPr sz="7350"/>
          </a:p>
          <a:p>
            <a:pPr indent="-3452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Raspberry Pi 3B</a:t>
            </a:r>
            <a:endParaRPr sz="7350"/>
          </a:p>
          <a:p>
            <a:pPr indent="-34528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7350"/>
              <a:t>Choice considerations:</a:t>
            </a:r>
            <a:endParaRPr sz="7350"/>
          </a:p>
          <a:p>
            <a:pPr indent="-34528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Lowest power consumption of RPi models that support Linux</a:t>
            </a:r>
            <a:endParaRPr sz="7350"/>
          </a:p>
          <a:p>
            <a:pPr indent="-34528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Linux required for ftp &amp; ssh protocols</a:t>
            </a:r>
            <a:endParaRPr sz="7350"/>
          </a:p>
          <a:p>
            <a:pPr indent="-34528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Arduino does not support Linux</a:t>
            </a:r>
            <a:endParaRPr sz="7350"/>
          </a:p>
          <a:p>
            <a:pPr indent="-34528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USB bootable from SSD</a:t>
            </a:r>
            <a:endParaRPr sz="7350"/>
          </a:p>
          <a:p>
            <a:pPr indent="-34528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7350"/>
              <a:t>Cons</a:t>
            </a:r>
            <a:endParaRPr sz="7350"/>
          </a:p>
          <a:p>
            <a:pPr indent="-34528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Power consumption still not optimal (~210mA at idle)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and Details Cont’d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2"/>
            <a:ext cx="83682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913" lvl="0" marL="457200" rtl="0" algn="l">
              <a:spcBef>
                <a:spcPts val="0"/>
              </a:spcBef>
              <a:spcAft>
                <a:spcPts val="0"/>
              </a:spcAft>
              <a:buSzPts val="1958"/>
              <a:buChar char="●"/>
            </a:pPr>
            <a:r>
              <a:rPr lang="en" sz="1957"/>
              <a:t>Data Transmission</a:t>
            </a:r>
            <a:endParaRPr sz="1957"/>
          </a:p>
          <a:p>
            <a:pPr indent="-327513" lvl="1" marL="914400" rtl="0" algn="l">
              <a:spcBef>
                <a:spcPts val="0"/>
              </a:spcBef>
              <a:spcAft>
                <a:spcPts val="0"/>
              </a:spcAft>
              <a:buSzPts val="1558"/>
              <a:buChar char="○"/>
            </a:pPr>
            <a:r>
              <a:rPr lang="en" sz="1557"/>
              <a:t>Raspberry Pi communicating with 3G/4G cell tower via SixFab Cellular Communications Module and antennas</a:t>
            </a:r>
            <a:endParaRPr sz="1557"/>
          </a:p>
          <a:p>
            <a:pPr indent="-327513" lvl="1" marL="914400" rtl="0" algn="l">
              <a:spcBef>
                <a:spcPts val="0"/>
              </a:spcBef>
              <a:spcAft>
                <a:spcPts val="0"/>
              </a:spcAft>
              <a:buSzPts val="1558"/>
              <a:buChar char="○"/>
            </a:pPr>
            <a:r>
              <a:rPr lang="en" sz="1557"/>
              <a:t>SFTP to Cloud storage, or transmit direct to local server in Alaska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Cloud storage may require paid subscription, but not dependent on state of local server in Alaska, also will act as data backup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Local server in Alaska requires user setup/maintenance, data transmission success relies on state of local server</a:t>
            </a:r>
            <a:endParaRPr sz="1557"/>
          </a:p>
          <a:p>
            <a:pPr indent="-327513" lvl="1" marL="914400" rtl="0" algn="l">
              <a:spcBef>
                <a:spcPts val="0"/>
              </a:spcBef>
              <a:spcAft>
                <a:spcPts val="0"/>
              </a:spcAft>
              <a:buSzPts val="1558"/>
              <a:buChar char="○"/>
            </a:pPr>
            <a:r>
              <a:rPr lang="en" sz="1557"/>
              <a:t>Cons: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Hard to test whether or not the signal in Alaska is strong enough</a:t>
            </a:r>
            <a:endParaRPr sz="155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and Details - SSD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367750"/>
            <a:ext cx="83682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SSD is preferred over SD card for the following reasons: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Longevity --  SDs with DRAM cache last significantly longer than SD cards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They also have longer warranties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-- The system will have more storage to collect more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 also increases longevity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-- SSDs have faster read and write speeds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will help to run programs more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Samsung 870 EVO (256 GB)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DRAM cache, good size, noted performance in user reviews, and 5 year warranty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50" y="1144125"/>
            <a:ext cx="6043701" cy="3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and Details - MOSFET Board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 converter to step down the voltage from the battery from 30V to 12V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Isolation capable buck converter with adjustable voltage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sensors on the profiler can operate on 12V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MOSFETS will be used to turn individual sensors on and 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MOSFETs instead of relays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Since the battery voltage will be stepped down using an isolated buck converter, additional electric isolation is not required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The power MOSFETs can be simulated, but it was difficult to find spice models for SSRs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MOSFET board will allow for new sensors to be added to the profiler in the future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