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1AD122-B57D-4A92-9337-1EA23E9A900B}">
  <a:tblStyle styleId="{721AD122-B57D-4A92-9337-1EA23E9A90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8e96307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8e96307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de252f8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de252f8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 pt 1 Tim pt 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9003ed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9003ed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e252f8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e252f8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e252f8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e252f8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de252f8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de252f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Shayna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de252f8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de252f8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de252f8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de252f8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power req’s for RBR Brevio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optode sensor is being used, or both?  Link had 4531 and 4835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e252f8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e252f8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Shayna + shelby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8a109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e8a109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Shayna + shelby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e8e963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e8e963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de252f8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de252f8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de252f8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de252f8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Prince William Sound Profiler Communication Module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4873 Senior Design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Aquanuats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Schedule, Tasks, and Milestones Pt. 2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138" y="1328749"/>
            <a:ext cx="5747726" cy="22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579925" y="43369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2332813" y="3983200"/>
            <a:ext cx="44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Chance of Success: 95%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and Cost Analysis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similar products on market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DSPComm underwater acoustic modem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underwater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Transmit signal 3 km away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MarineLabs CoastScout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range communication buoy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MB wirelessly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buoy isn’t optimal due to boat traffic and weather conditions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750" y="2999125"/>
            <a:ext cx="600100" cy="10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38" y="2144375"/>
            <a:ext cx="854725" cy="8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535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BOM</a:t>
            </a:r>
            <a:endParaRPr/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815588" y="199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{721AD122-B57D-4A92-9337-1EA23E9A900B}</a:tableStyleId>
              </a:tblPr>
              <a:tblGrid>
                <a:gridCol w="1901325"/>
                <a:gridCol w="990600"/>
                <a:gridCol w="1137850"/>
                <a:gridCol w="1095775"/>
                <a:gridCol w="790775"/>
                <a:gridCol w="1596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Quantity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Manufacturer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Retailer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per Item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Arduino Mega 2560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Arduino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Arduino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$40.30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$40.30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Arduino SIm MKR GSM 1400 Cellular Kit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Arduino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Newegg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$119.69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$119.69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 Plus SD Card 32GB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Samsung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Amazon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$9.99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$9.99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MKR SD Proto Shield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Arduino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Arduino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$13.80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$13.80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87900" y="1489825"/>
            <a:ext cx="8368200" cy="3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>
                <a:solidFill>
                  <a:srgbClr val="FFFFFF"/>
                </a:solidFill>
              </a:rPr>
              <a:t>Designing a new centralized storage component for data - IN PROGRESS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>
                <a:solidFill>
                  <a:srgbClr val="FFFFFF"/>
                </a:solidFill>
              </a:rPr>
              <a:t>Designing a system that will send data to the research facility over a cellular connection - IN PROGRESS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>
                <a:solidFill>
                  <a:srgbClr val="FFFFFF"/>
                </a:solidFill>
              </a:rPr>
              <a:t>Designing software programs for components listed above - INCOMPLETE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>
                <a:solidFill>
                  <a:srgbClr val="FFFFFF"/>
                </a:solidFill>
              </a:rPr>
              <a:t>Creating a full BOM - IN PROGRESS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LcPeriod"/>
            </a:pPr>
            <a:r>
              <a:rPr lang="en" sz="1800">
                <a:solidFill>
                  <a:srgbClr val="FFFFFF"/>
                </a:solidFill>
              </a:rPr>
              <a:t>Order parts - INCOMPLETE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Roles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Group Leader: </a:t>
            </a:r>
            <a:r>
              <a:rPr lang="en">
                <a:solidFill>
                  <a:srgbClr val="FFFFFF"/>
                </a:solidFill>
              </a:rPr>
              <a:t>Jim O’Donnell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Expo Coordinator: Shayna Seidel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Financial Advisor: Seungju Jason Lee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Webmaster: Ruben Quiros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Documentation Coordinator: Timothy Pierce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Tech lead: Shelby Crisp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1989 Exxon Valdez oil spill caused environmental damage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2013 an autonomous moored profiler (AMP) has collected data on PWS recovery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Profiler needs modifications/updates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design new communication module for existing profiler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can send data from profiler sensors to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data storage in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Requesting $400, preliminary cost estimate is $183.78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PCB printing cost, other components, and shipping will increase cost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and Goals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main customer requirements, 2 auxiliary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data transfer volume and speed (M)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Longer battery life (M)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central memory and processing (A)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profiling ability (A)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will address each: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Revamp comms utilizing the nearby 3G cell tower and updated data transfer rates.  Current - 9600 baud, proposed 56,000 to 114,000 baud  (Arduino GSM shield specs)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main sensor module operating on separate winch.  This will accomplish two things: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Better battery life - reduce use of larger anchoring winch by only surfacing the sensor module for comms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Ability to profile on the way down by preventing water wash through profiler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memory and processing unit to replace outdated/no longer manufactured Persistor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Specification</a:t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600200" y="168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{721AD122-B57D-4A92-9337-1EA23E9A900B}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Specification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 Temperature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-5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 (** Datasheet says 0)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C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 Depth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100m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Power Consumption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Vdc, 1.01 A (** Missing min amp info for RBR Brevio)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Vdc, 1.67 A  (**Missing max amp info for RBR Brevio)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Communication Range (Approx)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100m (Operating depth + realistic estimate of surface buoy distance)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8000m (Nearest cell tower, approximately 5 mi.)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Communication Frequency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GSM 850 MHz for remote 3G compatibility (869.2 – 893.8 MHz)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 available frequencies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E-GSM 1900 MHz, DCS 1800 MHz, PCS 1900 MHz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3072000" y="1191088"/>
            <a:ext cx="3000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Table 3. Technical Specifications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 and Details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4048" y="1489824"/>
            <a:ext cx="8368200" cy="307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Smaller Module</a:t>
            </a:r>
            <a:endParaRPr sz="4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800"/>
              <a:t>Design</a:t>
            </a:r>
            <a:endParaRPr sz="48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4800"/>
              <a:t>Connected to power supply via a long cable</a:t>
            </a:r>
            <a:endParaRPr sz="48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4800"/>
              <a:t>Aquanauts focus is on technology inside module and not the enclosure</a:t>
            </a:r>
            <a:endParaRPr sz="4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800"/>
              <a:t>Pros</a:t>
            </a:r>
            <a:endParaRPr sz="48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4800"/>
              <a:t>Will save battery life</a:t>
            </a:r>
            <a:endParaRPr sz="48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4800"/>
              <a:t>Safer than using a buoy</a:t>
            </a:r>
            <a:endParaRPr sz="4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800"/>
              <a:t>Cons</a:t>
            </a:r>
            <a:endParaRPr sz="48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4800"/>
              <a:t>May not surface properly to send signals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Centralized sensors</a:t>
            </a:r>
            <a:endParaRPr sz="4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800"/>
              <a:t>Design</a:t>
            </a:r>
            <a:endParaRPr sz="48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4800"/>
              <a:t>Currently using outdated persistor</a:t>
            </a:r>
            <a:endParaRPr sz="48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4800"/>
              <a:t>New microcontroller- Arduino Mega</a:t>
            </a:r>
            <a:endParaRPr sz="4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800"/>
              <a:t>Pros</a:t>
            </a:r>
            <a:endParaRPr sz="48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4800"/>
              <a:t>Update older sensor</a:t>
            </a:r>
            <a:endParaRPr sz="48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Allow for replacement</a:t>
            </a:r>
            <a:endParaRPr sz="4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800"/>
              <a:t>Cons</a:t>
            </a:r>
            <a:endParaRPr sz="48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4800"/>
              <a:t>Added Cost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 and Details Cont’d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7"/>
            <a:ext cx="83682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913" lvl="0" marL="457200" rtl="0" algn="l">
              <a:spcBef>
                <a:spcPts val="0"/>
              </a:spcBef>
              <a:spcAft>
                <a:spcPts val="0"/>
              </a:spcAft>
              <a:buSzPts val="1958"/>
              <a:buChar char="●"/>
            </a:pPr>
            <a:r>
              <a:rPr lang="en" sz="1957"/>
              <a:t>Data Transmission</a:t>
            </a:r>
            <a:endParaRPr sz="1957"/>
          </a:p>
          <a:p>
            <a:pPr indent="-327513" lvl="1" marL="914400" rtl="0" algn="l">
              <a:spcBef>
                <a:spcPts val="0"/>
              </a:spcBef>
              <a:spcAft>
                <a:spcPts val="0"/>
              </a:spcAft>
              <a:buSzPts val="1558"/>
              <a:buChar char="○"/>
            </a:pPr>
            <a:r>
              <a:rPr lang="en" sz="1557"/>
              <a:t>Design</a:t>
            </a:r>
            <a:endParaRPr sz="1557"/>
          </a:p>
          <a:p>
            <a:pPr indent="-327513" lvl="2" marL="1371600" rtl="0" algn="l">
              <a:spcBef>
                <a:spcPts val="0"/>
              </a:spcBef>
              <a:spcAft>
                <a:spcPts val="0"/>
              </a:spcAft>
              <a:buSzPts val="1558"/>
              <a:buChar char="■"/>
            </a:pPr>
            <a:r>
              <a:rPr lang="en" sz="1557"/>
              <a:t>Considered Satellite and Radio</a:t>
            </a:r>
            <a:endParaRPr sz="1557"/>
          </a:p>
          <a:p>
            <a:pPr indent="-327513" lvl="2" marL="1371600" rtl="0" algn="l">
              <a:spcBef>
                <a:spcPts val="0"/>
              </a:spcBef>
              <a:spcAft>
                <a:spcPts val="0"/>
              </a:spcAft>
              <a:buSzPts val="1558"/>
              <a:buChar char="■"/>
            </a:pPr>
            <a:r>
              <a:rPr lang="en" sz="1557"/>
              <a:t>Nearby 3G cell tower</a:t>
            </a:r>
            <a:endParaRPr sz="1557"/>
          </a:p>
          <a:p>
            <a:pPr indent="-327513" lvl="2" marL="1371600" rtl="0" algn="l">
              <a:spcBef>
                <a:spcPts val="0"/>
              </a:spcBef>
              <a:spcAft>
                <a:spcPts val="0"/>
              </a:spcAft>
              <a:buSzPts val="1558"/>
              <a:buChar char="■"/>
            </a:pPr>
            <a:r>
              <a:rPr lang="en" sz="1557"/>
              <a:t>Arduino GSM 1400 Cellular Kit</a:t>
            </a:r>
            <a:endParaRPr sz="1557"/>
          </a:p>
          <a:p>
            <a:pPr indent="-327513" lvl="1" marL="914400" rtl="0" algn="l">
              <a:spcBef>
                <a:spcPts val="0"/>
              </a:spcBef>
              <a:spcAft>
                <a:spcPts val="0"/>
              </a:spcAft>
              <a:buSzPts val="1558"/>
              <a:buChar char="○"/>
            </a:pPr>
            <a:r>
              <a:rPr lang="en" sz="1557"/>
              <a:t>Pros</a:t>
            </a:r>
            <a:endParaRPr sz="1557"/>
          </a:p>
          <a:p>
            <a:pPr indent="-327513" lvl="2" marL="1371600" rtl="0" algn="l">
              <a:spcBef>
                <a:spcPts val="0"/>
              </a:spcBef>
              <a:spcAft>
                <a:spcPts val="0"/>
              </a:spcAft>
              <a:buSzPts val="1558"/>
              <a:buChar char="■"/>
            </a:pPr>
            <a:r>
              <a:rPr lang="en" sz="1557"/>
              <a:t>Currently in use</a:t>
            </a:r>
            <a:endParaRPr sz="1557"/>
          </a:p>
          <a:p>
            <a:pPr indent="-327513" lvl="2" marL="1371600" rtl="0" algn="l">
              <a:spcBef>
                <a:spcPts val="0"/>
              </a:spcBef>
              <a:spcAft>
                <a:spcPts val="0"/>
              </a:spcAft>
              <a:buSzPts val="1558"/>
              <a:buChar char="■"/>
            </a:pPr>
            <a:r>
              <a:rPr lang="en" sz="1557"/>
              <a:t>Easier to test</a:t>
            </a:r>
            <a:endParaRPr sz="1557"/>
          </a:p>
          <a:p>
            <a:pPr indent="-327513" lvl="1" marL="914400" rtl="0" algn="l">
              <a:spcBef>
                <a:spcPts val="0"/>
              </a:spcBef>
              <a:spcAft>
                <a:spcPts val="0"/>
              </a:spcAft>
              <a:buSzPts val="1558"/>
              <a:buChar char="○"/>
            </a:pPr>
            <a:r>
              <a:rPr lang="en" sz="1557"/>
              <a:t>Cons</a:t>
            </a:r>
            <a:endParaRPr sz="1557"/>
          </a:p>
          <a:p>
            <a:pPr indent="-327513" lvl="2" marL="1371600" rtl="0" algn="l">
              <a:spcBef>
                <a:spcPts val="0"/>
              </a:spcBef>
              <a:spcAft>
                <a:spcPts val="0"/>
              </a:spcAft>
              <a:buSzPts val="1558"/>
              <a:buChar char="■"/>
            </a:pPr>
            <a:r>
              <a:rPr lang="en" sz="1557"/>
              <a:t>Doesn’t work if module doesn’t surface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and Standards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IP69K: Ingress Protection rating that states that the device will be dust-tight and will be protected against complete, continuous submersion.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Research Vessel Safety Standards (RVSS) states that the tension in the rope must be monitored at the operator’s station with a resolution of a certain frequency depending on the factor of safety.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802.15.4-2020 - IEEE Standard for Low-Rate Wireless Networks: The standard provides for ultra low complexity, ultra low cost, ultra low power consumption, and low data rate wireless connectivity among inexpensive devices.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Demonstration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Verification and Validation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simulation and physical testing with the final prototype (Inspect, Demonstrate, Test)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Poster, Video, Prototype Demo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Present simulation results in a descriptive manner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Video demo for features not easily demonstrated during the Expo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Physical prototype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Schedule, Tasks, and Milestones Pt. 1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1470625"/>
            <a:ext cx="63055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