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5" r:id="rId9"/>
    <p:sldId id="266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1"/>
    <p:restoredTop sz="95291"/>
  </p:normalViewPr>
  <p:slideViewPr>
    <p:cSldViewPr snapToGrid="0" snapToObjects="1">
      <p:cViewPr varScale="1">
        <p:scale>
          <a:sx n="150" d="100"/>
          <a:sy n="15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8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4668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8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0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0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4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400E-358A-174A-8C0D-B7611D14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Guided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Capstone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D12E5F-831F-374E-8CD7-D1D31258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2746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4D3A-1B20-9A44-9EEA-7C0C54C5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810"/>
          </a:xfrm>
        </p:spPr>
        <p:txBody>
          <a:bodyPr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05FE7-54E1-FB43-905D-84A78398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427" y="2234540"/>
            <a:ext cx="4396338" cy="576262"/>
          </a:xfrm>
        </p:spPr>
        <p:txBody>
          <a:bodyPr/>
          <a:lstStyle/>
          <a:p>
            <a:pPr algn="ctr"/>
            <a:r>
              <a:rPr lang="en-US" sz="2200" dirty="0"/>
              <a:t>Recommended Scenario</a:t>
            </a:r>
            <a:r>
              <a:rPr lang="en-US" sz="1800" dirty="0"/>
              <a:t>: </a:t>
            </a:r>
          </a:p>
          <a:p>
            <a:pPr algn="ctr"/>
            <a:r>
              <a:rPr lang="en-US" sz="2000" dirty="0"/>
              <a:t>Increase Vertical Drop By 150 ft.    Add Additional Chair Lift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8E0189-5330-B94B-9557-662179E0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2943" y="3027730"/>
            <a:ext cx="4945464" cy="1864869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Supported Ticket Price Increase: $8.61</a:t>
            </a:r>
          </a:p>
          <a:p>
            <a:r>
              <a:rPr lang="en-US" sz="2000" dirty="0"/>
              <a:t>Additional Chair Lift Cost: $1.5 million</a:t>
            </a:r>
          </a:p>
          <a:p>
            <a:r>
              <a:rPr lang="en-US" sz="2000" dirty="0"/>
              <a:t>Expected Total From Ticket Increase: $15,065,471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D245CF-68AC-FF45-A58B-5E5407DD6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042" y="1959792"/>
            <a:ext cx="4396339" cy="576262"/>
          </a:xfrm>
        </p:spPr>
        <p:txBody>
          <a:bodyPr/>
          <a:lstStyle/>
          <a:p>
            <a:pPr algn="ctr"/>
            <a:r>
              <a:rPr lang="en-US" sz="2200" dirty="0"/>
              <a:t>Not Recommended Scenario: </a:t>
            </a:r>
          </a:p>
          <a:p>
            <a:pPr algn="ctr"/>
            <a:r>
              <a:rPr lang="en-US" sz="2000" dirty="0"/>
              <a:t>Close 10 Least Used Runs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3F3F251-054A-0441-BC28-CFFDEC0EAF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3593" y="2886007"/>
            <a:ext cx="4395788" cy="214831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00990-76E6-CD45-BA92-1ABF96F9D3CF}"/>
              </a:ext>
            </a:extLst>
          </p:cNvPr>
          <p:cNvSpPr txBox="1">
            <a:spLocks/>
          </p:cNvSpPr>
          <p:nvPr/>
        </p:nvSpPr>
        <p:spPr>
          <a:xfrm>
            <a:off x="723042" y="5265318"/>
            <a:ext cx="8946541" cy="752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Decrease In Supported Ticket Price</a:t>
            </a:r>
          </a:p>
          <a:p>
            <a:r>
              <a:rPr lang="en-US" dirty="0"/>
              <a:t>Insufficient Data to Determine Savings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BBF492E7-920E-BC46-B027-3C7F410DD74F}"/>
              </a:ext>
            </a:extLst>
          </p:cNvPr>
          <p:cNvSpPr txBox="1">
            <a:spLocks/>
          </p:cNvSpPr>
          <p:nvPr/>
        </p:nvSpPr>
        <p:spPr>
          <a:xfrm>
            <a:off x="6600427" y="5357574"/>
            <a:ext cx="6787095" cy="131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B66F1-5C8F-7F4C-BBDE-DE10EE87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075-4D28-5246-8FAE-523FC9F7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In comparison to similar resorts, Big Mountain Resort offers superior target features. As a result, our model predicts support for higher ticket prices.</a:t>
            </a:r>
          </a:p>
          <a:p>
            <a:r>
              <a:rPr lang="en-US" dirty="0"/>
              <a:t>An investment in further improving these features could also increase revenue for the resort.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4AD79-7A17-DE42-BDE8-A8FABBEDE357}"/>
              </a:ext>
            </a:extLst>
          </p:cNvPr>
          <p:cNvSpPr txBox="1"/>
          <p:nvPr/>
        </p:nvSpPr>
        <p:spPr>
          <a:xfrm>
            <a:off x="10873409" y="6361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BFAE-06F6-2F41-9E81-FC755166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9AC1-818F-8E4B-B363-06B39A90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917" y="1503028"/>
            <a:ext cx="6399930" cy="4413372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Resort hosts 350,000 visitors annually and offers facilities for both skiing and snowboarding</a:t>
            </a:r>
          </a:p>
          <a:p>
            <a:r>
              <a:rPr lang="en-US" dirty="0"/>
              <a:t>Ticket prices are set at a premium above average prices for similar resorts</a:t>
            </a:r>
          </a:p>
          <a:p>
            <a:r>
              <a:rPr lang="en-US" dirty="0"/>
              <a:t>The current pricing strategy does not reflect the unique facilities that Big Mountain offers</a:t>
            </a:r>
          </a:p>
          <a:p>
            <a:r>
              <a:rPr lang="en-US" dirty="0"/>
              <a:t>A new strategy should be implemented to increase resort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098E-CA11-5A48-AC48-377AD8CC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F67C-BB86-0441-9C8F-F5035A13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917" y="2923266"/>
            <a:ext cx="6399930" cy="2666125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Increase ticket price from $81.00 to $95.87 based on existing target features that set Big Mountain Resort apart from competing resorts</a:t>
            </a:r>
          </a:p>
          <a:p>
            <a:r>
              <a:rPr lang="en-US" dirty="0"/>
              <a:t>Invest in further improving these unique features, such as the vertical drop</a:t>
            </a:r>
          </a:p>
          <a:p>
            <a:r>
              <a:rPr lang="en-US" dirty="0"/>
              <a:t>Without additional information, it is not recommended to engage in cost-cutting scenarios such as closing runs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F420-5025-3043-85A1-E7A4FBD2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Resort Summary Information &amp; Target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62DE-0055-BA45-A3C0-FDD3FE07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56" y="2231593"/>
            <a:ext cx="10174288" cy="4014250"/>
          </a:xfrm>
        </p:spPr>
        <p:txBody>
          <a:bodyPr>
            <a:normAutofit/>
          </a:bodyPr>
          <a:lstStyle/>
          <a:p>
            <a:r>
              <a:rPr lang="en-US" sz="2200" dirty="0"/>
              <a:t>State/Region: Montana</a:t>
            </a:r>
          </a:p>
          <a:p>
            <a:r>
              <a:rPr lang="en-US" sz="2200" dirty="0"/>
              <a:t>Weekend/Weekday Ticket Price: $81.00</a:t>
            </a:r>
          </a:p>
          <a:p>
            <a:endParaRPr lang="en-US" sz="2200" dirty="0"/>
          </a:p>
          <a:p>
            <a:r>
              <a:rPr lang="en-US" sz="2200" dirty="0"/>
              <a:t>Target Features</a:t>
            </a:r>
          </a:p>
          <a:p>
            <a:pPr lvl="1"/>
            <a:r>
              <a:rPr lang="en-US" sz="2000" dirty="0"/>
              <a:t>Vertical Drop: 2353 ft.</a:t>
            </a:r>
          </a:p>
          <a:p>
            <a:pPr lvl="1"/>
            <a:r>
              <a:rPr lang="en-US" sz="2000" dirty="0"/>
              <a:t>Area Covered by Snow Makers: 600 acres</a:t>
            </a:r>
          </a:p>
          <a:p>
            <a:pPr lvl="1"/>
            <a:r>
              <a:rPr lang="en-US" sz="2000" dirty="0"/>
              <a:t>Number of Fast Quads: 3</a:t>
            </a:r>
          </a:p>
          <a:p>
            <a:pPr lvl="1"/>
            <a:r>
              <a:rPr lang="en-US" sz="2000" dirty="0"/>
              <a:t>Longest Run: 3.3 miles</a:t>
            </a:r>
          </a:p>
        </p:txBody>
      </p:sp>
    </p:spTree>
    <p:extLst>
      <p:ext uri="{BB962C8B-B14F-4D97-AF65-F5344CB8AC3E}">
        <p14:creationId xmlns:p14="http://schemas.microsoft.com/office/powerpoint/2010/main" val="3073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E02-365B-DA48-BE35-9BA340E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Comparison </a:t>
            </a:r>
            <a:br>
              <a:rPr lang="en-US" dirty="0"/>
            </a:br>
            <a:r>
              <a:rPr lang="en-US" dirty="0"/>
              <a:t>Ticket Price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BE714F7-E932-5D43-BDCE-B4E7969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138" y="2086769"/>
            <a:ext cx="8445500" cy="4127500"/>
          </a:xfrm>
        </p:spPr>
      </p:pic>
    </p:spTree>
    <p:extLst>
      <p:ext uri="{BB962C8B-B14F-4D97-AF65-F5344CB8AC3E}">
        <p14:creationId xmlns:p14="http://schemas.microsoft.com/office/powerpoint/2010/main" val="6410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E02-365B-DA48-BE35-9BA340E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Comparison </a:t>
            </a:r>
            <a:br>
              <a:rPr lang="en-US" dirty="0"/>
            </a:br>
            <a:r>
              <a:rPr lang="en-US" dirty="0"/>
              <a:t>Vertical Drop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714F7-E932-5D43-BDCE-B4E7969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54138" y="2086769"/>
            <a:ext cx="8445500" cy="4127500"/>
          </a:xfrm>
        </p:spPr>
      </p:pic>
    </p:spTree>
    <p:extLst>
      <p:ext uri="{BB962C8B-B14F-4D97-AF65-F5344CB8AC3E}">
        <p14:creationId xmlns:p14="http://schemas.microsoft.com/office/powerpoint/2010/main" val="326761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E02-365B-DA48-BE35-9BA340E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Comparison </a:t>
            </a:r>
            <a:br>
              <a:rPr lang="en-US" dirty="0"/>
            </a:br>
            <a:r>
              <a:rPr lang="en-US" dirty="0"/>
              <a:t>Snow Makers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714F7-E932-5D43-BDCE-B4E7969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54138" y="2086769"/>
            <a:ext cx="8438223" cy="4123944"/>
          </a:xfrm>
        </p:spPr>
      </p:pic>
    </p:spTree>
    <p:extLst>
      <p:ext uri="{BB962C8B-B14F-4D97-AF65-F5344CB8AC3E}">
        <p14:creationId xmlns:p14="http://schemas.microsoft.com/office/powerpoint/2010/main" val="125287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E02-365B-DA48-BE35-9BA340E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Comparison </a:t>
            </a:r>
            <a:br>
              <a:rPr lang="en-US" dirty="0"/>
            </a:br>
            <a:r>
              <a:rPr lang="en-US" dirty="0"/>
              <a:t>Fast Quads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714F7-E932-5D43-BDCE-B4E7969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54138" y="2086769"/>
            <a:ext cx="8445500" cy="4127500"/>
          </a:xfrm>
        </p:spPr>
      </p:pic>
    </p:spTree>
    <p:extLst>
      <p:ext uri="{BB962C8B-B14F-4D97-AF65-F5344CB8AC3E}">
        <p14:creationId xmlns:p14="http://schemas.microsoft.com/office/powerpoint/2010/main" val="21465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5E02-365B-DA48-BE35-9BA340E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Mountain Comparison </a:t>
            </a:r>
            <a:br>
              <a:rPr lang="en-US" dirty="0"/>
            </a:br>
            <a:r>
              <a:rPr lang="en-US" dirty="0"/>
              <a:t>Longest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714F7-E932-5D43-BDCE-B4E7969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54138" y="2086769"/>
            <a:ext cx="8445500" cy="4127500"/>
          </a:xfrm>
        </p:spPr>
      </p:pic>
    </p:spTree>
    <p:extLst>
      <p:ext uri="{BB962C8B-B14F-4D97-AF65-F5344CB8AC3E}">
        <p14:creationId xmlns:p14="http://schemas.microsoft.com/office/powerpoint/2010/main" val="76456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291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Big Mountain Resort</vt:lpstr>
      <vt:lpstr>Problem Statement</vt:lpstr>
      <vt:lpstr>Recommendations</vt:lpstr>
      <vt:lpstr>Big Mountain Resort Summary Information &amp; Target Features</vt:lpstr>
      <vt:lpstr>Big Mountain Comparison  Ticket Price</vt:lpstr>
      <vt:lpstr>Big Mountain Comparison  Vertical Drop</vt:lpstr>
      <vt:lpstr>Big Mountain Comparison  Snow Makers</vt:lpstr>
      <vt:lpstr>Big Mountain Comparison  Fast Quads</vt:lpstr>
      <vt:lpstr>Big Mountain Comparison  Longest Run</vt:lpstr>
      <vt:lpstr>Scenarios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</dc:title>
  <dc:creator>Shelby Heise</dc:creator>
  <cp:lastModifiedBy>Shelby Heise</cp:lastModifiedBy>
  <cp:revision>9</cp:revision>
  <dcterms:created xsi:type="dcterms:W3CDTF">2020-10-17T20:20:11Z</dcterms:created>
  <dcterms:modified xsi:type="dcterms:W3CDTF">2020-10-17T21:44:35Z</dcterms:modified>
</cp:coreProperties>
</file>