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B25"/>
    <a:srgbClr val="CB1B26"/>
    <a:srgbClr val="145A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2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67FD7-2424-4E44-BEB5-E873E5A98CA5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C88AAC-C84A-4647-8A75-47440BA074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mmy-stuff.org/latin-hypercube.htm" TargetMode="External"/><Relationship Id="rId4" Type="http://schemas.openxmlformats.org/officeDocument/2006/relationships/hyperlink" Target="http://mathworld.wolfram.com/Quartile.html" TargetMode="External"/><Relationship Id="rId5" Type="http://schemas.openxmlformats.org/officeDocument/2006/relationships/hyperlink" Target="http://www.ncbi.nlm.nih.gov/pmc/articles/PMC2570191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c.gov/t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hyperlink" Target="http://www.news-medical.net/health/What-is-Tuberculosi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hyperlink" Target="http://www.health24.com/tools/gallery/xdrtbgaller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hyperlink" Target="http://www.nature.com/nrmicro/journal/v6/n7/box/nrmicro1919_BX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gif"/><Relationship Id="rId3" Type="http://schemas.openxmlformats.org/officeDocument/2006/relationships/hyperlink" Target="http://www.sciencedirect.com/science/article/pii/S135063070000009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ea typeface="Calibri"/>
                <a:cs typeface="Calibri"/>
              </a:rPr>
              <a:t>A Model for Multi-Drug Resistant Tuberculosis with Fast and Slow Latent States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Presented By: Shelby Scott</a:t>
            </a:r>
          </a:p>
          <a:p>
            <a:pPr algn="r"/>
            <a:r>
              <a:rPr lang="en-US" dirty="0" smtClean="0"/>
              <a:t>Partners: </a:t>
            </a:r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Biswas</a:t>
            </a:r>
            <a:r>
              <a:rPr lang="en-US" dirty="0"/>
              <a:t> </a:t>
            </a:r>
            <a:r>
              <a:rPr lang="en-US" dirty="0" smtClean="0"/>
              <a:t>and Patrick </a:t>
            </a:r>
            <a:r>
              <a:rPr lang="en-US" dirty="0" err="1" smtClean="0"/>
              <a:t>McCusker</a:t>
            </a:r>
            <a:endParaRPr lang="en-US" dirty="0" smtClean="0"/>
          </a:p>
          <a:p>
            <a:pPr algn="r"/>
            <a:r>
              <a:rPr lang="en-US" dirty="0" smtClean="0"/>
              <a:t>Faculty Advisor: Erin </a:t>
            </a:r>
            <a:r>
              <a:rPr lang="en-US" dirty="0" err="1" smtClean="0"/>
              <a:t>Bodine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381" y="5660136"/>
            <a:ext cx="6835239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International Symposium on Biomathematics and Ecology Education Research</a:t>
            </a:r>
          </a:p>
          <a:p>
            <a:pPr algn="ctr"/>
            <a:r>
              <a:rPr lang="en-US" dirty="0" smtClean="0"/>
              <a:t>St. Louis, MO</a:t>
            </a:r>
          </a:p>
          <a:p>
            <a:pPr algn="ctr"/>
            <a:r>
              <a:rPr lang="en-US" dirty="0" smtClean="0"/>
              <a:t>11 November 2012</a:t>
            </a:r>
            <a:endParaRPr lang="en-US" dirty="0"/>
          </a:p>
        </p:txBody>
      </p:sp>
      <p:pic>
        <p:nvPicPr>
          <p:cNvPr id="5" name="Picture 4" descr="E_RHODES-College_Full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6" y="3461195"/>
            <a:ext cx="2811016" cy="18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Extensively Drug Resistant (XDR) TB</a:t>
            </a:r>
          </a:p>
          <a:p>
            <a:r>
              <a:rPr lang="en-US" dirty="0" smtClean="0"/>
              <a:t>Resistance to &gt;3 medications</a:t>
            </a:r>
          </a:p>
          <a:p>
            <a:r>
              <a:rPr lang="en-US" dirty="0" smtClean="0"/>
              <a:t>PRCC Analysis</a:t>
            </a:r>
          </a:p>
          <a:p>
            <a:r>
              <a:rPr lang="en-US" dirty="0"/>
              <a:t>Future Comparison to MDR</a:t>
            </a:r>
          </a:p>
          <a:p>
            <a:endParaRPr lang="en-US" dirty="0"/>
          </a:p>
        </p:txBody>
      </p:sp>
      <p:pic>
        <p:nvPicPr>
          <p:cNvPr id="5" name="Content Placeholder 4" descr="FlowChart-XDR-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1" b="-7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687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315- Mathematical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err="1" smtClean="0"/>
              <a:t>LaTex</a:t>
            </a:r>
            <a:endParaRPr lang="en-US" dirty="0" smtClean="0"/>
          </a:p>
          <a:p>
            <a:r>
              <a:rPr lang="en-US" dirty="0" smtClean="0"/>
              <a:t>Peer Reviews</a:t>
            </a:r>
          </a:p>
          <a:p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Scientific Writing vs. Humanities Writing</a:t>
            </a:r>
            <a:endParaRPr lang="en-US" dirty="0"/>
          </a:p>
          <a:p>
            <a:pPr lvl="1"/>
            <a:r>
              <a:rPr lang="en-US" dirty="0" smtClean="0"/>
              <a:t>Implications of Results</a:t>
            </a:r>
          </a:p>
        </p:txBody>
      </p:sp>
    </p:spTree>
    <p:extLst>
      <p:ext uri="{BB962C8B-B14F-4D97-AF65-F5344CB8AC3E}">
        <p14:creationId xmlns:p14="http://schemas.microsoft.com/office/powerpoint/2010/main" val="289751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http://www.cdc.gov/tb/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http://www.gummy-stuff.org/latin-hypercube.htm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http://mathworld.wolfram.com/Quartile.html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http://www.ncbi.nlm.nih.gov/pmc/articles/PMC2570191/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2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/>
              <a:t>m</a:t>
            </a:r>
            <a:r>
              <a:rPr lang="en-US" i="1" dirty="0" err="1" smtClean="0"/>
              <a:t>yobacterium</a:t>
            </a:r>
            <a:r>
              <a:rPr lang="en-US" i="1" dirty="0" smtClean="0"/>
              <a:t> tuberculosis </a:t>
            </a:r>
            <a:r>
              <a:rPr lang="en-US" dirty="0" smtClean="0"/>
              <a:t>(TB)</a:t>
            </a:r>
            <a:endParaRPr lang="en-US" i="1" dirty="0" smtClean="0"/>
          </a:p>
          <a:p>
            <a:r>
              <a:rPr lang="en-US" dirty="0" smtClean="0"/>
              <a:t>Spread of TB through infected saliva</a:t>
            </a:r>
          </a:p>
          <a:p>
            <a:r>
              <a:rPr lang="en-US" dirty="0" smtClean="0"/>
              <a:t>Worldwide issue of TB</a:t>
            </a:r>
          </a:p>
          <a:p>
            <a:r>
              <a:rPr lang="en-US" dirty="0" smtClean="0"/>
              <a:t>South Africa and TB</a:t>
            </a:r>
            <a:endParaRPr lang="en-US" dirty="0"/>
          </a:p>
        </p:txBody>
      </p:sp>
      <p:pic>
        <p:nvPicPr>
          <p:cNvPr id="5" name="Content Placeholder 4" descr="image.ax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14" b="-14814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4648200" y="612616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http://www.news-medical.net/health/What-is-Tuberculosis.aspx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Two</a:t>
            </a:r>
            <a:r>
              <a:rPr lang="en-US" smtClean="0"/>
              <a:t>-Strain Model</a:t>
            </a:r>
            <a:endParaRPr lang="en-US" dirty="0"/>
          </a:p>
        </p:txBody>
      </p:sp>
      <p:pic>
        <p:nvPicPr>
          <p:cNvPr id="5" name="Content Placeholder 4" descr="Slide2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09" b="-1830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Drug sensitive (DS) or wild-type </a:t>
            </a:r>
            <a:r>
              <a:rPr lang="en-US" dirty="0" smtClean="0"/>
              <a:t>TB responds appropriately to drug treatment</a:t>
            </a:r>
            <a:endParaRPr lang="en-US" dirty="0" smtClean="0"/>
          </a:p>
          <a:p>
            <a:r>
              <a:rPr lang="en-US" dirty="0" smtClean="0"/>
              <a:t>Multi-Drug Resistant TB (MDR) resists 1-3 drugs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71409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http://www.health24.com/tools/gallery/xdrtbgallery/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6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 Latency</a:t>
            </a:r>
            <a:endParaRPr lang="en-US" dirty="0"/>
          </a:p>
        </p:txBody>
      </p:sp>
      <p:pic>
        <p:nvPicPr>
          <p:cNvPr id="5" name="Content Placeholder 4" descr="nrmicro1919-i2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07" b="-30807"/>
          <a:stretch>
            <a:fillRect/>
          </a:stretch>
        </p:blipFill>
        <p:spPr>
          <a:xfrm>
            <a:off x="740664" y="2280279"/>
            <a:ext cx="3767328" cy="325278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Fast Latency</a:t>
            </a:r>
          </a:p>
          <a:p>
            <a:r>
              <a:rPr lang="en-US" dirty="0" smtClean="0"/>
              <a:t>Slow </a:t>
            </a:r>
            <a:r>
              <a:rPr lang="en-US" dirty="0" smtClean="0"/>
              <a:t>Latency</a:t>
            </a:r>
          </a:p>
          <a:p>
            <a:r>
              <a:rPr lang="en-US" dirty="0" smtClean="0"/>
              <a:t>Movement of Individuals from Fast Latency into Slow Latency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1987" y="5694744"/>
            <a:ext cx="361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http://www.nature.com/nrmicro/journal/v6/n7/box/nrmicro1919_BX2.html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pic>
        <p:nvPicPr>
          <p:cNvPr id="6" name="Content Placeholder 5" descr="Slid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53" r="-37953"/>
          <a:stretch>
            <a:fillRect/>
          </a:stretch>
        </p:blipFill>
        <p:spPr>
          <a:xfrm>
            <a:off x="-762788" y="1804681"/>
            <a:ext cx="10669576" cy="4549123"/>
          </a:xfrm>
        </p:spPr>
      </p:pic>
    </p:spTree>
    <p:extLst>
      <p:ext uri="{BB962C8B-B14F-4D97-AF65-F5344CB8AC3E}">
        <p14:creationId xmlns:p14="http://schemas.microsoft.com/office/powerpoint/2010/main" val="392820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3974"/>
            <a:ext cx="8229600" cy="114300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78966"/>
              </p:ext>
            </p:extLst>
          </p:nvPr>
        </p:nvGraphicFramePr>
        <p:xfrm>
          <a:off x="457200" y="839026"/>
          <a:ext cx="8229600" cy="58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10"/>
                <a:gridCol w="6053001"/>
                <a:gridCol w="986589"/>
              </a:tblGrid>
              <a:tr h="2472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Units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2472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γ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Natural births</a:t>
                      </a:r>
                      <a:r>
                        <a:rPr lang="en-US" sz="1200" baseline="0" dirty="0" smtClean="0"/>
                        <a:t> per year in population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ppl</a:t>
                      </a:r>
                      <a:r>
                        <a:rPr lang="en-US" sz="1200" dirty="0" smtClean="0"/>
                        <a:t>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2472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δ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Natural death rate</a:t>
                      </a:r>
                      <a:r>
                        <a:rPr lang="en-US" sz="1200" baseline="0" dirty="0" smtClean="0"/>
                        <a:t> in population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247253">
                <a:tc>
                  <a:txBody>
                    <a:bodyPr/>
                    <a:lstStyle/>
                    <a:p>
                      <a:pPr algn="ctr"/>
                      <a:r>
                        <a:rPr lang="el-GR" sz="1200" baseline="0" dirty="0" smtClean="0"/>
                        <a:t>β</a:t>
                      </a:r>
                      <a:r>
                        <a:rPr lang="en-US" sz="1200" baseline="-25000" dirty="0" smtClean="0"/>
                        <a:t>W</a:t>
                      </a:r>
                      <a:r>
                        <a:rPr lang="en-US" sz="1200" baseline="0" dirty="0" smtClean="0"/>
                        <a:t>, β</a:t>
                      </a:r>
                      <a:r>
                        <a:rPr lang="en-US" sz="1200" baseline="-25000" dirty="0" smtClean="0"/>
                        <a:t>M</a:t>
                      </a:r>
                      <a:endParaRPr lang="en-US" sz="1200" baseline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transmission rates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/>
                        <a:t>θ</a:t>
                      </a:r>
                      <a:r>
                        <a:rPr lang="en-US" sz="1200" baseline="-25000" dirty="0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θ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probabilities that a newly infected individual becomes a latent slow </a:t>
                      </a:r>
                      <a:r>
                        <a:rPr lang="en-US" sz="1200" dirty="0" err="1" smtClean="0"/>
                        <a:t>progressor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χ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χ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 latent fast individuals become infected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y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y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 a latent slow </a:t>
                      </a:r>
                      <a:r>
                        <a:rPr lang="en-US" sz="1200" dirty="0" err="1" smtClean="0"/>
                        <a:t>progressor</a:t>
                      </a:r>
                      <a:r>
                        <a:rPr lang="en-US" sz="1200" baseline="0" dirty="0" smtClean="0"/>
                        <a:t> becomes infected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w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 a latent slow </a:t>
                      </a:r>
                      <a:r>
                        <a:rPr lang="en-US" sz="1200" dirty="0" err="1" smtClean="0"/>
                        <a:t>progressor</a:t>
                      </a:r>
                      <a:r>
                        <a:rPr lang="en-US" sz="1200" dirty="0" smtClean="0"/>
                        <a:t> receives</a:t>
                      </a:r>
                      <a:r>
                        <a:rPr lang="en-US" sz="1200" baseline="0" dirty="0" smtClean="0"/>
                        <a:t> treatment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z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</a:t>
                      </a:r>
                      <a:r>
                        <a:rPr lang="en-US" sz="1200" baseline="0" dirty="0" smtClean="0"/>
                        <a:t> a latent slow </a:t>
                      </a:r>
                      <a:r>
                        <a:rPr lang="en-US" sz="1200" baseline="0" dirty="0" err="1" smtClean="0"/>
                        <a:t>progressor</a:t>
                      </a:r>
                      <a:r>
                        <a:rPr lang="en-US" sz="1200" baseline="0" dirty="0" smtClean="0"/>
                        <a:t> receives treatment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μ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μ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 an infected individual receives treatment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</a:t>
                      </a:r>
                      <a:r>
                        <a:rPr lang="en-US" sz="1200" baseline="0" dirty="0" smtClean="0"/>
                        <a:t> treated latent individuals recover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</a:t>
                      </a:r>
                      <a:r>
                        <a:rPr lang="en-US" sz="1200" baseline="0" dirty="0" smtClean="0"/>
                        <a:t> treated infected individuals recover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 an untreated individual</a:t>
                      </a:r>
                      <a:r>
                        <a:rPr lang="en-US" sz="1200" baseline="0" dirty="0" smtClean="0"/>
                        <a:t> recovers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/>
                        <a:t>ν</a:t>
                      </a:r>
                      <a:r>
                        <a:rPr lang="en-US" sz="1200" baseline="-25000" dirty="0" err="1" smtClean="0"/>
                        <a:t>W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ν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Strain-respective rates at which an untreated infected individual dies from the infection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1/time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  <a:tr h="4326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ρ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Degree of susceptibility to MDR strain after acquired partial immunity from DS strain</a:t>
                      </a:r>
                      <a:endParaRPr lang="en-US" sz="1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Purpose of Uncertainty Analysis</a:t>
            </a:r>
            <a:endParaRPr lang="en-US" dirty="0" smtClean="0"/>
          </a:p>
          <a:p>
            <a:r>
              <a:rPr lang="en-US" dirty="0" smtClean="0"/>
              <a:t>Uncertainty Analysis: Latin </a:t>
            </a:r>
            <a:r>
              <a:rPr lang="en-US" dirty="0" smtClean="0"/>
              <a:t>Hypercube </a:t>
            </a:r>
            <a:r>
              <a:rPr lang="en-US" dirty="0" smtClean="0"/>
              <a:t>Sampling (LHS)</a:t>
            </a:r>
            <a:endParaRPr lang="en-US" dirty="0"/>
          </a:p>
        </p:txBody>
      </p:sp>
      <p:pic>
        <p:nvPicPr>
          <p:cNvPr id="5" name="Content Placeholder 4" descr="LHSexample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17" b="-2051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358394" y="5694744"/>
            <a:ext cx="3175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http://www.sciencedirect.com/science/article/pii/</a:t>
            </a:r>
            <a:r>
              <a:rPr lang="en-US" dirty="0" smtClean="0">
                <a:hlinkClick r:id="rId3"/>
              </a:rPr>
              <a:t>S1350630700000091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6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419" y="2784475"/>
            <a:ext cx="3767328" cy="3252788"/>
          </a:xfrm>
        </p:spPr>
        <p:txBody>
          <a:bodyPr/>
          <a:lstStyle/>
          <a:p>
            <a:r>
              <a:rPr lang="en-US" dirty="0" smtClean="0"/>
              <a:t>Comparison of MDR and </a:t>
            </a:r>
            <a:r>
              <a:rPr lang="en-US" dirty="0" smtClean="0"/>
              <a:t>DS strains</a:t>
            </a:r>
          </a:p>
          <a:p>
            <a:r>
              <a:rPr lang="en-US" dirty="0" smtClean="0"/>
              <a:t>10,000 Simulations over a span of 10 years</a:t>
            </a:r>
          </a:p>
          <a:p>
            <a:r>
              <a:rPr lang="en-US" dirty="0" smtClean="0"/>
              <a:t>Initial susceptible population of 100,000</a:t>
            </a:r>
            <a:endParaRPr lang="en-US" dirty="0"/>
          </a:p>
        </p:txBody>
      </p:sp>
      <p:pic>
        <p:nvPicPr>
          <p:cNvPr id="5" name="Content Placeholder 4" descr="finalLHS-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1" b="-7561"/>
          <a:stretch>
            <a:fillRect/>
          </a:stretch>
        </p:blipFill>
        <p:spPr>
          <a:xfrm>
            <a:off x="4259747" y="2575992"/>
            <a:ext cx="4651160" cy="4015906"/>
          </a:xfrm>
        </p:spPr>
      </p:pic>
    </p:spTree>
    <p:extLst>
      <p:ext uri="{BB962C8B-B14F-4D97-AF65-F5344CB8AC3E}">
        <p14:creationId xmlns:p14="http://schemas.microsoft.com/office/powerpoint/2010/main" val="111096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Quartile Analysis</a:t>
            </a:r>
            <a:endParaRPr lang="en-US" dirty="0"/>
          </a:p>
        </p:txBody>
      </p:sp>
      <p:pic>
        <p:nvPicPr>
          <p:cNvPr id="5" name="Content Placeholder 4" descr="quarti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1" b="-7561"/>
          <a:stretch>
            <a:fillRect/>
          </a:stretch>
        </p:blipFill>
        <p:spPr>
          <a:xfrm>
            <a:off x="465969" y="2532688"/>
            <a:ext cx="4333639" cy="37417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Purpose of Quartile Analysis</a:t>
            </a:r>
          </a:p>
          <a:p>
            <a:r>
              <a:rPr lang="en-US" dirty="0" smtClean="0"/>
              <a:t>DS strain quartile (represented by red lines)</a:t>
            </a:r>
            <a:endParaRPr lang="en-US" dirty="0" smtClean="0"/>
          </a:p>
          <a:p>
            <a:r>
              <a:rPr lang="en-US" dirty="0" smtClean="0"/>
              <a:t>MDR strain quartile (represented by blue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0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1428</TotalTime>
  <Words>542</Words>
  <Application>Microsoft Macintosh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A Model for Multi-Drug Resistant Tuberculosis with Fast and Slow Latent States</vt:lpstr>
      <vt:lpstr>Introduction</vt:lpstr>
      <vt:lpstr>The Two-Strain Model</vt:lpstr>
      <vt:lpstr>TB Latency</vt:lpstr>
      <vt:lpstr>Mathematical Model</vt:lpstr>
      <vt:lpstr>Parameters</vt:lpstr>
      <vt:lpstr>Uncertainty Analysis</vt:lpstr>
      <vt:lpstr>Results: LHS</vt:lpstr>
      <vt:lpstr>Results: Quartile Analysis</vt:lpstr>
      <vt:lpstr>Modifications</vt:lpstr>
      <vt:lpstr>Math 315- Mathematical Modeling</vt:lpstr>
      <vt:lpstr>References</vt:lpstr>
    </vt:vector>
  </TitlesOfParts>
  <Company>Rhodes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Modeling of Drug Sensitive and Multi-Drug resistant Strains of Tuberculosis</dc:title>
  <dc:creator>Shelby Scott</dc:creator>
  <cp:lastModifiedBy>Shelby Scott</cp:lastModifiedBy>
  <cp:revision>28</cp:revision>
  <dcterms:created xsi:type="dcterms:W3CDTF">2012-10-23T03:34:01Z</dcterms:created>
  <dcterms:modified xsi:type="dcterms:W3CDTF">2012-11-08T21:16:02Z</dcterms:modified>
</cp:coreProperties>
</file>