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42"/>
  </p:sldMasterIdLst>
  <p:notesMasterIdLst>
    <p:notesMasterId r:id="rId60"/>
  </p:notesMasterIdLst>
  <p:sldIdLst>
    <p:sldId id="2147469909" r:id="rId43"/>
    <p:sldId id="2147469910" r:id="rId44"/>
    <p:sldId id="2076139000" r:id="rId45"/>
    <p:sldId id="2076138258" r:id="rId46"/>
    <p:sldId id="2076138577" r:id="rId47"/>
    <p:sldId id="2076138582" r:id="rId48"/>
    <p:sldId id="2076138578" r:id="rId49"/>
    <p:sldId id="2076138520" r:id="rId50"/>
    <p:sldId id="2076139050" r:id="rId51"/>
    <p:sldId id="2076139051" r:id="rId52"/>
    <p:sldId id="2147469911" r:id="rId53"/>
    <p:sldId id="2147469912" r:id="rId54"/>
    <p:sldId id="2076138251" r:id="rId55"/>
    <p:sldId id="2076139049" r:id="rId56"/>
    <p:sldId id="2076138580" r:id="rId57"/>
    <p:sldId id="2076139052" r:id="rId58"/>
    <p:sldId id="2147469913" r:id="rId59"/>
  </p:sldIdLst>
  <p:sldSz cx="12192000"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1 - Working with tables" id="{AC15E239-5BE7-4119-B6D4-6CEEB41355E2}">
          <p14:sldIdLst>
            <p14:sldId id="2147469909"/>
            <p14:sldId id="2147469910"/>
            <p14:sldId id="2076139000"/>
            <p14:sldId id="2076138258"/>
            <p14:sldId id="2076138577"/>
            <p14:sldId id="2076138582"/>
            <p14:sldId id="2076138578"/>
            <p14:sldId id="2076138520"/>
            <p14:sldId id="2076139050"/>
            <p14:sldId id="2076139051"/>
            <p14:sldId id="2147469911"/>
          </p14:sldIdLst>
        </p14:section>
        <p14:section name="M1 - Appendix" id="{78DE51C6-4FF6-4407-8AF4-162B2A17F295}">
          <p14:sldIdLst>
            <p14:sldId id="2147469912"/>
            <p14:sldId id="2076138251"/>
            <p14:sldId id="2076139049"/>
            <p14:sldId id="2076138580"/>
            <p14:sldId id="2076139052"/>
            <p14:sldId id="214746991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A2690C-DAF2-FE5F-D13F-42FF3D10F374}" name="Brianna Farah" initials="BF" userId="S::brianna@audienz.com::f1856917-c2d4-49a7-94e9-7f0e47fabbfc" providerId="AD"/>
  <p188:author id="{EF32DA53-2C03-03EE-2EEA-AE2457C9B68C}" name="Tessa Berkley" initials="TB" userId="S::tessab@audienz.com::29198474-64f9-4b67-b7f5-57f0013c6244" providerId="AD"/>
  <p188:author id="{BDFC109E-D8F3-207E-9B38-00D8CC37E15C}" name="Vas Perchuk" initials="VP" userId="S::vaperch@microsoft.com::5d870c6a-26e6-414f-bc4a-7e92eab2efa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essa Berkley" initials="TB" lastIdx="18" clrIdx="0">
    <p:extLst>
      <p:ext uri="{19B8F6BF-5375-455C-9EA6-DF929625EA0E}">
        <p15:presenceInfo xmlns:p15="http://schemas.microsoft.com/office/powerpoint/2012/main" userId="S::TessaB@audienz.com::29198474-64f9-4b67-b7f5-57f0013c6244" providerId="AD"/>
      </p:ext>
    </p:extLst>
  </p:cmAuthor>
  <p:cmAuthor id="2" name="Brianna Farah" initials="BF" lastIdx="6" clrIdx="1">
    <p:extLst>
      <p:ext uri="{19B8F6BF-5375-455C-9EA6-DF929625EA0E}">
        <p15:presenceInfo xmlns:p15="http://schemas.microsoft.com/office/powerpoint/2012/main" userId="S::brianna@audienz.com::f1856917-c2d4-49a7-94e9-7f0e47fabbf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Master" Target="slideMasters/slideMaster1.xml"/><Relationship Id="rId47" Type="http://schemas.openxmlformats.org/officeDocument/2006/relationships/slide" Target="slides/slide5.xml"/><Relationship Id="rId50" Type="http://schemas.openxmlformats.org/officeDocument/2006/relationships/slide" Target="slides/slide8.xml"/><Relationship Id="rId55" Type="http://schemas.openxmlformats.org/officeDocument/2006/relationships/slide" Target="slides/slide13.xml"/><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tags" Target="tags/tag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4.xml"/><Relationship Id="rId59" Type="http://schemas.openxmlformats.org/officeDocument/2006/relationships/slide" Target="slides/slide17.xml"/><Relationship Id="rId67"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12.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 Perchuk" userId="5d870c6a-26e6-414f-bc4a-7e92eab2efa3" providerId="ADAL" clId="{627CE162-454C-4925-9D65-6E11638C6A60}"/>
    <pc:docChg chg="">
      <pc:chgData name="Vas Perchuk" userId="5d870c6a-26e6-414f-bc4a-7e92eab2efa3" providerId="ADAL" clId="{627CE162-454C-4925-9D65-6E11638C6A60}" dt="2023-02-16T15:47:25.720" v="0" actId="2056"/>
      <pc:docMkLst>
        <pc:docMk/>
      </pc:docMkLst>
      <pc:sldChg chg="delCm">
        <pc:chgData name="Vas Perchuk" userId="5d870c6a-26e6-414f-bc4a-7e92eab2efa3" providerId="ADAL" clId="{627CE162-454C-4925-9D65-6E11638C6A60}" dt="2023-02-16T15:47:25.720" v="0" actId="2056"/>
        <pc:sldMkLst>
          <pc:docMk/>
          <pc:sldMk cId="1406943569" sldId="2076138251"/>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627CE162-454C-4925-9D65-6E11638C6A60}" dt="2023-02-16T15:47:25.720" v="0" actId="2056"/>
              <pc2:cmMkLst xmlns:pc2="http://schemas.microsoft.com/office/powerpoint/2019/9/main/command">
                <pc:docMk/>
                <pc:sldMk cId="1406943569" sldId="2076138251"/>
                <pc2:cmMk id="{47498895-6FB0-4551-B319-7DC01A18DDC0}"/>
              </pc2:cmMkLst>
            </pc226:cmChg>
          </p:ext>
        </pc:extLst>
      </pc:sldChg>
      <pc:sldChg chg="delCm">
        <pc:chgData name="Vas Perchuk" userId="5d870c6a-26e6-414f-bc4a-7e92eab2efa3" providerId="ADAL" clId="{627CE162-454C-4925-9D65-6E11638C6A60}" dt="2023-02-16T15:47:25.720" v="0" actId="2056"/>
        <pc:sldMkLst>
          <pc:docMk/>
          <pc:sldMk cId="754848000" sldId="2076138577"/>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627CE162-454C-4925-9D65-6E11638C6A60}" dt="2023-02-16T15:47:25.720" v="0" actId="2056"/>
              <pc2:cmMkLst xmlns:pc2="http://schemas.microsoft.com/office/powerpoint/2019/9/main/command">
                <pc:docMk/>
                <pc:sldMk cId="754848000" sldId="2076138577"/>
                <pc2:cmMk id="{74597F1F-C8DD-4C03-9835-49BD73A4953F}"/>
              </pc2:cmMkLst>
            </pc226:cmChg>
          </p:ext>
        </pc:extLst>
      </pc:sldChg>
      <pc:sldChg chg="delCm">
        <pc:chgData name="Vas Perchuk" userId="5d870c6a-26e6-414f-bc4a-7e92eab2efa3" providerId="ADAL" clId="{627CE162-454C-4925-9D65-6E11638C6A60}" dt="2023-02-16T15:47:25.720" v="0" actId="2056"/>
        <pc:sldMkLst>
          <pc:docMk/>
          <pc:sldMk cId="1526899734" sldId="2076138578"/>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627CE162-454C-4925-9D65-6E11638C6A60}" dt="2023-02-16T15:47:25.720" v="0" actId="2056"/>
              <pc2:cmMkLst xmlns:pc2="http://schemas.microsoft.com/office/powerpoint/2019/9/main/command">
                <pc:docMk/>
                <pc:sldMk cId="1526899734" sldId="2076138578"/>
                <pc2:cmMk id="{C410A291-B5ED-4BAD-9A64-5D9831A6923A}"/>
              </pc2:cmMkLst>
            </pc226:cmChg>
          </p:ext>
        </pc:extLst>
      </pc:sldChg>
      <pc:sldChg chg="delCm">
        <pc:chgData name="Vas Perchuk" userId="5d870c6a-26e6-414f-bc4a-7e92eab2efa3" providerId="ADAL" clId="{627CE162-454C-4925-9D65-6E11638C6A60}" dt="2023-02-16T15:47:25.720" v="0" actId="2056"/>
        <pc:sldMkLst>
          <pc:docMk/>
          <pc:sldMk cId="2087309604" sldId="2076138580"/>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627CE162-454C-4925-9D65-6E11638C6A60}" dt="2023-02-16T15:47:25.720" v="0" actId="2056"/>
              <pc2:cmMkLst xmlns:pc2="http://schemas.microsoft.com/office/powerpoint/2019/9/main/command">
                <pc:docMk/>
                <pc:sldMk cId="2087309604" sldId="2076138580"/>
                <pc2:cmMk id="{1AAE6F0E-FBED-4056-A1D7-F737481302A5}"/>
              </pc2:cmMkLst>
            </pc226:cmChg>
          </p:ext>
        </pc:extLst>
      </pc:sldChg>
      <pc:sldChg chg="delCm">
        <pc:chgData name="Vas Perchuk" userId="5d870c6a-26e6-414f-bc4a-7e92eab2efa3" providerId="ADAL" clId="{627CE162-454C-4925-9D65-6E11638C6A60}" dt="2023-02-16T15:47:25.720" v="0" actId="2056"/>
        <pc:sldMkLst>
          <pc:docMk/>
          <pc:sldMk cId="229005663" sldId="2076138582"/>
        </pc:sldMkLst>
        <pc:extLst>
          <p:ext xmlns:p="http://schemas.openxmlformats.org/presentationml/2006/main" uri="{D6D511B9-2390-475A-947B-AFAB55BFBCF1}">
            <pc226:cmChg xmlns:pc226="http://schemas.microsoft.com/office/powerpoint/2022/06/main/command" chg="del">
              <pc226:chgData name="Vas Perchuk" userId="5d870c6a-26e6-414f-bc4a-7e92eab2efa3" providerId="ADAL" clId="{627CE162-454C-4925-9D65-6E11638C6A60}" dt="2023-02-16T15:47:25.720" v="0" actId="2056"/>
              <pc2:cmMkLst xmlns:pc2="http://schemas.microsoft.com/office/powerpoint/2019/9/main/command">
                <pc:docMk/>
                <pc:sldMk cId="229005663" sldId="2076138582"/>
                <pc2:cmMk id="{8F4EE38A-1C73-4C9F-8C49-8A46DCAA2A7E}"/>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powerapps/teams/compare-data-sourc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owerapps/maker/data-platform/data-platform-excel-addi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r>
              <a:rPr lang="en-US" dirty="0"/>
              <a:t>Workshop Version: 1.4</a:t>
            </a:r>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Demo:</a:t>
            </a:r>
          </a:p>
          <a:p>
            <a:pPr marL="171450" indent="-171450">
              <a:buFontTx/>
              <a:buChar char="-"/>
            </a:pPr>
            <a:r>
              <a:rPr lang="en-US" b="0" dirty="0"/>
              <a:t>Upload Excel file with sample data to OneDrive</a:t>
            </a:r>
          </a:p>
          <a:p>
            <a:pPr marL="171450" indent="-171450">
              <a:buFontTx/>
              <a:buChar char="-"/>
            </a:pPr>
            <a:r>
              <a:rPr lang="en-US" b="0" dirty="0"/>
              <a:t>Import Excel file with sample data using dataflow</a:t>
            </a:r>
          </a:p>
          <a:p>
            <a:pPr marL="171450" indent="-171450">
              <a:buFontTx/>
              <a:buChar char="-"/>
            </a:pPr>
            <a:r>
              <a:rPr lang="en-US" b="0" dirty="0"/>
              <a:t>Show a couple of transformations</a:t>
            </a:r>
          </a:p>
          <a:p>
            <a:pPr marL="171450" indent="-171450">
              <a:buFontTx/>
              <a:buChar char="-"/>
            </a:pPr>
            <a:r>
              <a:rPr lang="en-US" b="0" dirty="0"/>
              <a:t>Map columns to a new or existing table</a:t>
            </a:r>
          </a:p>
          <a:p>
            <a:pPr marL="171450" indent="-171450">
              <a:buFontTx/>
              <a:buChar char="-"/>
            </a:pPr>
            <a:endParaRPr lang="en-GB"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391251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Refer to lab 1-0 instructions </a:t>
            </a:r>
            <a:endParaRPr lang="en-US" sz="1400" dirty="0">
              <a:cs typeface="Segoe UI Light"/>
            </a:endParaRPr>
          </a:p>
          <a:p>
            <a:endParaRPr lang="en-US" dirty="0"/>
          </a:p>
          <a:p>
            <a:r>
              <a:rPr lang="en-US" dirty="0"/>
              <a: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5392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12</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2/16/2023</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4315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50" dirty="0">
                <a:latin typeface="Segoe UI Light"/>
                <a:cs typeface="Segoe UI Light"/>
              </a:rPr>
              <a:t>Screenshot 2 shows after you create a table a Dataverse for Teams environment is being created for your app</a:t>
            </a:r>
          </a:p>
          <a:p>
            <a:endParaRPr lang="en-GB" sz="850" dirty="0">
              <a:latin typeface="Segoe UI Light"/>
              <a:cs typeface="Segoe UI Light"/>
            </a:endParaRPr>
          </a:p>
          <a:p>
            <a:r>
              <a:rPr lang="en-GB" sz="850" dirty="0">
                <a:latin typeface="Segoe UI Light"/>
                <a:cs typeface="Segoe UI Light"/>
              </a:rPr>
              <a:t>Show/ hide : </a:t>
            </a:r>
            <a:r>
              <a:rPr lang="en-GB" sz="1600" dirty="0"/>
              <a:t>the list has all the columns that are automatically created you can choose to show them if they are helpful for any app you are building. Note there is an </a:t>
            </a:r>
            <a:r>
              <a:rPr lang="en-GB" sz="1600" b="1" dirty="0"/>
              <a:t>Owner </a:t>
            </a:r>
            <a:r>
              <a:rPr lang="en-GB" sz="1600" dirty="0"/>
              <a:t>option. </a:t>
            </a:r>
            <a:endParaRPr lang="en-GB" sz="850" dirty="0">
              <a:latin typeface="Segoe UI Light"/>
              <a:cs typeface="Segoe UI Light"/>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807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 Lists should include additional considerations, when more than 5k items (considerations on querying and list schema changes), more than 20k (considerations on automatic indexing), more than 100k (permission-related considerations). 30M hard limit includes existing version history, if in place.</a:t>
            </a:r>
          </a:p>
          <a:p>
            <a:r>
              <a:rPr lang="en-US" dirty="0"/>
              <a:t>Full article: </a:t>
            </a:r>
            <a:r>
              <a:rPr lang="en-GB" dirty="0">
                <a:hlinkClick r:id="rId3"/>
              </a:rPr>
              <a:t>Comparing Microsoft Lists, Dataverse for Teams, and Dataverse - Power Apps | Microsoft Docs</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31626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cs typeface="Segoe UI Light"/>
            </a:endParaRPr>
          </a:p>
          <a:p>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91620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cs typeface="Segoe UI Light"/>
            </a:endParaRPr>
          </a:p>
          <a:p>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873106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2/16/2023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2</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2/16/2023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b="0" i="0" dirty="0">
                <a:solidFill>
                  <a:srgbClr val="FF0000"/>
                </a:solidFill>
                <a:effectLst/>
                <a:latin typeface="Segoe UI"/>
                <a:cs typeface="Segoe UI"/>
              </a:rPr>
              <a:t>‘Entity’ term was used for tables</a:t>
            </a:r>
          </a:p>
          <a:p>
            <a:endParaRPr lang="en-GB" sz="850" b="1" dirty="0">
              <a:latin typeface="Segoe UI Light"/>
              <a:cs typeface="Segoe UI Light"/>
            </a:endParaRPr>
          </a:p>
          <a:p>
            <a:pPr algn="l"/>
            <a:r>
              <a:rPr lang="en-GB" sz="850" b="0" i="0" dirty="0">
                <a:solidFill>
                  <a:srgbClr val="171717"/>
                </a:solidFill>
                <a:effectLst/>
                <a:latin typeface="Segoe UI"/>
                <a:cs typeface="Segoe UI"/>
              </a:rPr>
              <a:t>Each of these tables includes columns that contain data about the subject of the table. For example, a table named </a:t>
            </a:r>
            <a:r>
              <a:rPr lang="en-GB" sz="850" b="0" i="1" dirty="0">
                <a:solidFill>
                  <a:srgbClr val="171717"/>
                </a:solidFill>
                <a:effectLst/>
                <a:latin typeface="Segoe UI"/>
                <a:cs typeface="Segoe UI"/>
              </a:rPr>
              <a:t>Product</a:t>
            </a:r>
            <a:r>
              <a:rPr lang="en-GB" sz="850" b="0" i="0" dirty="0">
                <a:solidFill>
                  <a:srgbClr val="171717"/>
                </a:solidFill>
                <a:effectLst/>
                <a:latin typeface="Segoe UI"/>
                <a:cs typeface="Segoe UI"/>
              </a:rPr>
              <a:t> might have columns that contain a product name, product identifier, manufacturer identifier, and price. Each of these columns can contain different types of data. For example, the type of data for a product name is text, identifiers could be numbers, and so on.</a:t>
            </a:r>
          </a:p>
          <a:p>
            <a:pPr algn="l"/>
            <a:r>
              <a:rPr lang="en-GB" sz="850" b="0" i="0" dirty="0">
                <a:solidFill>
                  <a:srgbClr val="171717"/>
                </a:solidFill>
                <a:effectLst/>
                <a:latin typeface="Segoe UI"/>
                <a:cs typeface="Segoe UI"/>
              </a:rPr>
              <a:t>A solution often has multiple tables that are used together in an application. For example, an Order table might reference multiple other tables, such as Customer, Product, and Country. These tables are "related" to one another, and tables provide the way to create those relationships.</a:t>
            </a:r>
          </a:p>
          <a:p>
            <a:pPr algn="l"/>
            <a:endParaRPr lang="en-GB" b="0" i="0" dirty="0">
              <a:solidFill>
                <a:srgbClr val="171717"/>
              </a:solidFill>
              <a:effectLst/>
              <a:latin typeface="Segoe UI" panose="020B0502040204020203" pitchFamily="34" charset="0"/>
            </a:endParaRPr>
          </a:p>
          <a:p>
            <a:pPr algn="l"/>
            <a:r>
              <a:rPr lang="en-GB" sz="850" b="0" i="0" dirty="0">
                <a:solidFill>
                  <a:srgbClr val="171717"/>
                </a:solidFill>
                <a:effectLst/>
                <a:latin typeface="Segoe UI"/>
                <a:cs typeface="Segoe UI"/>
              </a:rPr>
              <a:t>You can create and populate these tables with a new visual editor that makes it even easier to work with these tables.</a:t>
            </a:r>
          </a:p>
          <a:p>
            <a:pPr algn="l"/>
            <a:endParaRPr lang="en-GB" b="0" i="0" dirty="0">
              <a:solidFill>
                <a:srgbClr val="171717"/>
              </a:solidFill>
              <a:effectLst/>
              <a:latin typeface="Segoe UI" panose="020B0502040204020203" pitchFamily="34"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39269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the tables concepts we discussed earlier. </a:t>
            </a:r>
            <a:endParaRPr lang="en-GB" sz="850" dirty="0">
              <a:latin typeface="Segoe UI Light"/>
              <a:cs typeface="Segoe UI Light"/>
            </a:endParaRPr>
          </a:p>
          <a:p>
            <a:endParaRPr lang="en-GB" sz="850" dirty="0">
              <a:cs typeface="Segoe UI Light"/>
            </a:endParaRPr>
          </a:p>
          <a:p>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162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columns:</a:t>
            </a:r>
          </a:p>
          <a:p>
            <a:endParaRPr lang="en-GB" dirty="0"/>
          </a:p>
          <a:p>
            <a:r>
              <a:rPr lang="en-GB" dirty="0"/>
              <a:t>Under Build go to Table then choose Columns </a:t>
            </a:r>
          </a:p>
          <a:p>
            <a:r>
              <a:rPr lang="en-US" dirty="0"/>
              <a:t>Columns when you created tables in Dataverse for Teams. </a:t>
            </a:r>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9162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Demo how to check columns data types </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sz="900" dirty="0"/>
              <a:t>Under Build go to Table </a:t>
            </a:r>
            <a:endParaRPr lang="en-GB" sz="900" dirty="0">
              <a:latin typeface="Segoe UI Light" pitchFamily="34" charset="0"/>
              <a:cs typeface="+mn-cs"/>
            </a:endParaRP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sz="900" dirty="0">
                <a:latin typeface="Segoe UI Light"/>
                <a:cs typeface="Segoe UI Light"/>
              </a:rPr>
              <a:t>Choose Columns </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sz="900" dirty="0">
                <a:latin typeface="Segoe UI Light"/>
                <a:cs typeface="Segoe UI Light"/>
              </a:rPr>
              <a:t>Choose Add columns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sz="900" dirty="0">
                <a:latin typeface="Segoe UI Light"/>
                <a:cs typeface="Segoe UI Light"/>
              </a:rPr>
              <a:t>Data types. </a:t>
            </a:r>
            <a:r>
              <a:rPr lang="en-US" dirty="0"/>
              <a:t>There are 23 data type in Dataverse for Teams. As displayed in screenshot.</a:t>
            </a:r>
          </a:p>
          <a:p>
            <a:pPr marL="0" lvl="0" indent="0">
              <a:buFont typeface="Arial"/>
              <a:buNone/>
            </a:pPr>
            <a:endParaRPr lang="en-US" dirty="0"/>
          </a:p>
          <a:p>
            <a:pPr marL="0" lvl="0" indent="0">
              <a:buFont typeface="Arial"/>
              <a:buNone/>
            </a:pPr>
            <a:r>
              <a:rPr lang="en-US" dirty="0"/>
              <a:t>Explain that if you want to add a column to an existing table, choose edit data , then added a column that way you will see the data types as displayed </a:t>
            </a:r>
            <a:r>
              <a:rPr lang="en-GB" dirty="0"/>
              <a:t>in slide text. </a:t>
            </a:r>
          </a:p>
          <a:p>
            <a:pPr marL="0" lvl="0" indent="0">
              <a:buFont typeface="Arial"/>
              <a:buNone/>
            </a:pPr>
            <a:endParaRPr lang="en-GB" dirty="0"/>
          </a:p>
          <a:p>
            <a:endParaRPr lang="en-GB" sz="850" dirty="0">
              <a:cs typeface="Segoe UI Light"/>
            </a:endParaRPr>
          </a:p>
          <a:p>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9162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Explain </a:t>
            </a:r>
            <a:r>
              <a:rPr lang="en-US" sz="900" dirty="0">
                <a:latin typeface="Segoe UI Light"/>
                <a:cs typeface="Segoe UI Light"/>
              </a:rPr>
              <a:t>Relationships are to link table together </a:t>
            </a:r>
            <a:endParaRPr lang="en-GB" sz="90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Demo how to check table relationships and demo the types of relationships. </a:t>
            </a:r>
          </a:p>
          <a:p>
            <a:pPr lvl="1"/>
            <a:r>
              <a:rPr lang="en-GB" sz="900" dirty="0"/>
              <a:t>Under Build go to Table</a:t>
            </a:r>
          </a:p>
          <a:p>
            <a:pPr lvl="1"/>
            <a:r>
              <a:rPr lang="en-GB" sz="900" dirty="0"/>
              <a:t>Choose a table</a:t>
            </a:r>
          </a:p>
          <a:p>
            <a:pPr lvl="1"/>
            <a:r>
              <a:rPr lang="en-GB" sz="900" dirty="0"/>
              <a:t>Relationships</a:t>
            </a:r>
          </a:p>
          <a:p>
            <a:pPr lvl="1"/>
            <a:r>
              <a:rPr lang="en-GB" sz="900" dirty="0"/>
              <a:t>Click on add relationships to </a:t>
            </a:r>
            <a:r>
              <a:rPr lang="en-US" sz="900" dirty="0">
                <a:solidFill>
                  <a:schemeClr val="bg1"/>
                </a:solidFill>
              </a:rPr>
              <a:t>demo the types of relationships we have. </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bg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bg1"/>
                </a:solidFill>
              </a:rPr>
              <a:t>Mention to attendees that that in the lab they will work with many to one relationship.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bg1"/>
              </a:solidFill>
            </a:endParaRPr>
          </a:p>
          <a:p>
            <a:endParaRPr lang="en-US" sz="900" dirty="0">
              <a:solidFill>
                <a:schemeClr val="bg1"/>
              </a:solidFill>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9162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discuss how we can share an app that we built in Dataverse for Teams with users</a:t>
            </a:r>
          </a:p>
          <a:p>
            <a:endParaRPr lang="en-GB" dirty="0"/>
          </a:p>
          <a:p>
            <a:pPr marL="107153" lvl="1" indent="0">
              <a:buNone/>
            </a:pPr>
            <a:r>
              <a:rPr lang="en-GB" dirty="0"/>
              <a:t>After installing Power Apps as part of Microsoft Teams </a:t>
            </a:r>
          </a:p>
          <a:p>
            <a:pPr marL="107153" lvl="1" indent="0">
              <a:buNone/>
            </a:pPr>
            <a:r>
              <a:rPr lang="en-GB" dirty="0"/>
              <a:t>Go to build tab you will see list of the teams that have Dataverse for Teams environment created. </a:t>
            </a:r>
          </a:p>
          <a:p>
            <a:pPr marL="107153" lvl="1" indent="0">
              <a:buNone/>
            </a:pPr>
            <a:endParaRPr lang="en-GB" b="0" i="0" dirty="0">
              <a:solidFill>
                <a:schemeClr val="bg1"/>
              </a:solidFill>
              <a:effectLst/>
              <a:latin typeface="Segoe UI" panose="020B0502040204020203" pitchFamily="34" charset="0"/>
            </a:endParaRPr>
          </a:p>
          <a:p>
            <a:pPr marL="107153" lvl="1" indent="0">
              <a:buNone/>
            </a:pPr>
            <a:r>
              <a:rPr lang="en-GB" b="0" i="0" dirty="0">
                <a:solidFill>
                  <a:schemeClr val="bg1"/>
                </a:solidFill>
                <a:effectLst/>
                <a:latin typeface="Segoe UI" panose="020B0502040204020203" pitchFamily="34" charset="0"/>
              </a:rPr>
              <a:t>Explain that </a:t>
            </a:r>
            <a:r>
              <a:rPr lang="en-GB" dirty="0"/>
              <a:t>permission by default and that owner can change the default permission of team members and guests. </a:t>
            </a:r>
          </a:p>
          <a:p>
            <a:pPr lvl="1"/>
            <a:r>
              <a:rPr lang="en-GB" dirty="0"/>
              <a:t>Owner have full access by default. That cannot change.</a:t>
            </a:r>
          </a:p>
          <a:p>
            <a:pPr lvl="1"/>
            <a:r>
              <a:rPr lang="en-GB" b="0" i="0" dirty="0">
                <a:solidFill>
                  <a:schemeClr val="bg1"/>
                </a:solidFill>
                <a:effectLst/>
                <a:latin typeface="Segoe UI" panose="020B0502040204020203" pitchFamily="34" charset="0"/>
              </a:rPr>
              <a:t>Team members are given </a:t>
            </a:r>
            <a:r>
              <a:rPr lang="en-GB" b="1" i="0" dirty="0">
                <a:solidFill>
                  <a:schemeClr val="bg1"/>
                </a:solidFill>
                <a:effectLst/>
                <a:latin typeface="Segoe UI" panose="020B0502040204020203" pitchFamily="34" charset="0"/>
              </a:rPr>
              <a:t>Full access. For more security </a:t>
            </a:r>
            <a:r>
              <a:rPr lang="en-GB" dirty="0"/>
              <a:t>owners can change to other permissions such as private or collaborate</a:t>
            </a:r>
          </a:p>
          <a:p>
            <a:pPr lvl="1"/>
            <a:r>
              <a:rPr lang="en-GB" b="0" i="0" dirty="0">
                <a:solidFill>
                  <a:schemeClr val="bg1"/>
                </a:solidFill>
                <a:effectLst/>
                <a:latin typeface="Segoe UI" panose="020B0502040204020203" pitchFamily="34" charset="0"/>
              </a:rPr>
              <a:t>Guests are given </a:t>
            </a:r>
            <a:r>
              <a:rPr lang="en-GB" b="1" i="0" dirty="0">
                <a:solidFill>
                  <a:schemeClr val="bg1"/>
                </a:solidFill>
                <a:effectLst/>
                <a:latin typeface="Segoe UI" panose="020B0502040204020203" pitchFamily="34" charset="0"/>
              </a:rPr>
              <a:t>Private</a:t>
            </a:r>
            <a:r>
              <a:rPr lang="en-GB" b="0" i="0" dirty="0">
                <a:solidFill>
                  <a:schemeClr val="bg1"/>
                </a:solidFill>
                <a:effectLst/>
                <a:latin typeface="Segoe UI" panose="020B0502040204020203" pitchFamily="34" charset="0"/>
              </a:rPr>
              <a:t> access to new custom tables  </a:t>
            </a:r>
            <a:r>
              <a:rPr lang="en-GB" dirty="0"/>
              <a:t>so they can see only the record they created. For more security, owners can change this permission too for example to Reference, None, etc.</a:t>
            </a:r>
            <a:endParaRPr lang="en-GB" b="0" i="0" dirty="0">
              <a:solidFill>
                <a:schemeClr val="bg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0" i="0" dirty="0">
              <a:solidFill>
                <a:schemeClr val="bg1"/>
              </a:solidFill>
              <a:effectLst/>
              <a:latin typeface="Segoe UI" panose="020B0502040204020203" pitchFamily="34" charset="0"/>
            </a:endParaRPr>
          </a:p>
          <a:p>
            <a:endParaRPr lang="en-GB" dirty="0"/>
          </a:p>
          <a:p>
            <a:endParaRPr lang="en-GB" dirty="0"/>
          </a:p>
          <a:p>
            <a:endParaRPr lang="en-GB" dirty="0"/>
          </a:p>
          <a:p>
            <a:r>
              <a:rPr lang="en-GB" dirty="0"/>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857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There are a few issues that can be resolved through some easy steps.</a:t>
            </a:r>
          </a:p>
          <a:p>
            <a:pPr algn="l">
              <a:buFont typeface="Arial" panose="020B0604020202020204" pitchFamily="34" charset="0"/>
              <a:buChar char="•"/>
            </a:pPr>
            <a:r>
              <a:rPr lang="en-GB" b="0" i="0" dirty="0">
                <a:solidFill>
                  <a:srgbClr val="171717"/>
                </a:solidFill>
                <a:effectLst/>
                <a:latin typeface="Segoe UI" panose="020B0502040204020203" pitchFamily="34" charset="0"/>
              </a:rPr>
              <a:t>Not all tables support editing and creation of new rows, these tables will open in Excel and allow you to view data but publishing will be disabled.</a:t>
            </a:r>
          </a:p>
          <a:p>
            <a:pPr algn="l">
              <a:buFont typeface="Arial" panose="020B0604020202020204" pitchFamily="34" charset="0"/>
              <a:buChar char="•"/>
            </a:pPr>
            <a:r>
              <a:rPr lang="en-GB" b="0" i="0" dirty="0">
                <a:solidFill>
                  <a:srgbClr val="171717"/>
                </a:solidFill>
                <a:effectLst/>
                <a:latin typeface="Segoe UI" panose="020B0502040204020203" pitchFamily="34" charset="0"/>
              </a:rPr>
              <a:t>Look up columns must be edited using the add-in to ensure the correct row is referenced, updating these columns via copy and past or typing directly into the column is not supported.</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maximum table size when editing in Excel is one million cells. If there are too many rows or columns, not all data will be read or published.</a:t>
            </a:r>
          </a:p>
          <a:p>
            <a:pPr algn="l">
              <a:buFont typeface="Arial" panose="020B0604020202020204" pitchFamily="34" charset="0"/>
              <a:buChar char="•"/>
            </a:pPr>
            <a:r>
              <a:rPr lang="en-GB" b="0" i="0" dirty="0">
                <a:solidFill>
                  <a:srgbClr val="171717"/>
                </a:solidFill>
                <a:effectLst/>
                <a:latin typeface="Segoe UI" panose="020B0502040204020203" pitchFamily="34" charset="0"/>
              </a:rPr>
              <a:t>Rows are processed sequentially. If there is an error in saving a row, changes to subsequent rows will be aborted. Changes to preceding rows are kept.</a:t>
            </a:r>
          </a:p>
          <a:p>
            <a:endParaRPr lang="en-US" b="1" dirty="0"/>
          </a:p>
          <a:p>
            <a:r>
              <a:rPr lang="en-US" b="1" dirty="0"/>
              <a:t>Article: </a:t>
            </a:r>
            <a:r>
              <a:rPr lang="en-GB" dirty="0">
                <a:hlinkClick r:id="rId3"/>
              </a:rPr>
              <a:t>Open table data in Excel - Power Apps | Microsoft Docs</a:t>
            </a:r>
            <a:r>
              <a:rPr lang="en-GB" dirty="0"/>
              <a:t> </a:t>
            </a:r>
            <a:endParaRPr lang="en-GB"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2/16/2023 3:38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99841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799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121920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121920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11045019"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Tree>
    <p:extLst>
      <p:ext uri="{BB962C8B-B14F-4D97-AF65-F5344CB8AC3E}">
        <p14:creationId xmlns:p14="http://schemas.microsoft.com/office/powerpoint/2010/main" val="298382895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555319" cy="1107996"/>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Media Placeholder 6">
            <a:extLst>
              <a:ext uri="{FF2B5EF4-FFF2-40B4-BE49-F238E27FC236}">
                <a16:creationId xmlns:a16="http://schemas.microsoft.com/office/drawing/2014/main" id="{40EC17C2-B72D-4F57-AB81-A8295D570494}"/>
              </a:ext>
            </a:extLst>
          </p:cNvPr>
          <p:cNvSpPr>
            <a:spLocks noGrp="1"/>
          </p:cNvSpPr>
          <p:nvPr>
            <p:ph type="media" sz="quarter" idx="10"/>
          </p:nvPr>
        </p:nvSpPr>
        <p:spPr>
          <a:xfrm>
            <a:off x="6019800" y="585789"/>
            <a:ext cx="5595938" cy="5683249"/>
          </a:xfrm>
          <a:solidFill>
            <a:schemeClr val="bg1">
              <a:lumMod val="95000"/>
            </a:schemeClr>
          </a:solidFill>
          <a:ln w="6350">
            <a:solidFill>
              <a:schemeClr val="bg1">
                <a:lumMod val="75000"/>
              </a:schemeClr>
            </a:solidFill>
          </a:ln>
        </p:spPr>
        <p:txBody>
          <a:bodyPr/>
          <a:lstStyle>
            <a:lvl1pPr marL="0" indent="0" algn="ctr">
              <a:buNone/>
              <a:defRPr sz="2400"/>
            </a:lvl1pPr>
          </a:lstStyle>
          <a:p>
            <a:endParaRPr lang="en-US"/>
          </a:p>
        </p:txBody>
      </p:sp>
    </p:spTree>
    <p:extLst>
      <p:ext uri="{BB962C8B-B14F-4D97-AF65-F5344CB8AC3E}">
        <p14:creationId xmlns:p14="http://schemas.microsoft.com/office/powerpoint/2010/main" val="1210149981"/>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 Subtitle_Imag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 name="Text Placeholder 4">
            <a:extLst>
              <a:ext uri="{FF2B5EF4-FFF2-40B4-BE49-F238E27FC236}">
                <a16:creationId xmlns:a16="http://schemas.microsoft.com/office/drawing/2014/main" id="{91F01542-314B-B94E-9E8F-3A1DCF0A8DB6}"/>
              </a:ext>
            </a:extLst>
          </p:cNvPr>
          <p:cNvSpPr>
            <a:spLocks noGrp="1"/>
          </p:cNvSpPr>
          <p:nvPr>
            <p:ph type="body" sz="quarter" idx="12" hasCustomPrompt="1"/>
          </p:nvPr>
        </p:nvSpPr>
        <p:spPr>
          <a:xfrm>
            <a:off x="584201" y="2021455"/>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5" name="Footer Placeholder 4">
            <a:extLst>
              <a:ext uri="{FF2B5EF4-FFF2-40B4-BE49-F238E27FC236}">
                <a16:creationId xmlns:a16="http://schemas.microsoft.com/office/drawing/2014/main" id="{9981877A-366D-46E8-9609-C14F4158122B}"/>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452A6145-AE34-4B2D-8774-7F978143283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4845587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title_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4610668" cy="1231106"/>
          </a:xfrm>
        </p:spPr>
        <p:txBody>
          <a:bodyPr/>
          <a:lstStyle>
            <a:lvl1pPr algn="l" defTabSz="932742" rtl="0" eaLnBrk="1" latinLnBrk="0" hangingPunct="1">
              <a:lnSpc>
                <a:spcPct val="100000"/>
              </a:lnSpc>
              <a:spcBef>
                <a:spcPct val="0"/>
              </a:spcBef>
              <a:buNone/>
              <a:defRPr lang="en-US" sz="40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cxnSp>
        <p:nvCxnSpPr>
          <p:cNvPr id="9" name="Straight Connector 8">
            <a:extLst>
              <a:ext uri="{FF2B5EF4-FFF2-40B4-BE49-F238E27FC236}">
                <a16:creationId xmlns:a16="http://schemas.microsoft.com/office/drawing/2014/main" id="{6F2A71D1-F09E-8842-AD05-950FE1498381}"/>
              </a:ext>
            </a:extLst>
          </p:cNvPr>
          <p:cNvCxnSpPr>
            <a:cxnSpLocks/>
          </p:cNvCxnSpPr>
          <p:nvPr/>
        </p:nvCxnSpPr>
        <p:spPr>
          <a:xfrm>
            <a:off x="6134100" y="585968"/>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B10EA9-1316-2045-BA8E-85DFEBC1CDE2}"/>
              </a:ext>
            </a:extLst>
          </p:cNvPr>
          <p:cNvCxnSpPr>
            <a:cxnSpLocks/>
          </p:cNvCxnSpPr>
          <p:nvPr/>
        </p:nvCxnSpPr>
        <p:spPr>
          <a:xfrm>
            <a:off x="6134100" y="1830139"/>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65D8CB-54F7-4447-8E24-547CD549E6B4}"/>
              </a:ext>
            </a:extLst>
          </p:cNvPr>
          <p:cNvCxnSpPr>
            <a:cxnSpLocks/>
          </p:cNvCxnSpPr>
          <p:nvPr/>
        </p:nvCxnSpPr>
        <p:spPr>
          <a:xfrm>
            <a:off x="6134100" y="2067045"/>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CD7834-4D7C-9D47-9858-3F2CCB9CB277}"/>
              </a:ext>
            </a:extLst>
          </p:cNvPr>
          <p:cNvCxnSpPr>
            <a:cxnSpLocks/>
          </p:cNvCxnSpPr>
          <p:nvPr/>
        </p:nvCxnSpPr>
        <p:spPr>
          <a:xfrm>
            <a:off x="6134100" y="3311216"/>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0AAA53A-6964-724E-8791-53DB0D3A9CBE}"/>
              </a:ext>
            </a:extLst>
          </p:cNvPr>
          <p:cNvCxnSpPr>
            <a:cxnSpLocks/>
          </p:cNvCxnSpPr>
          <p:nvPr/>
        </p:nvCxnSpPr>
        <p:spPr>
          <a:xfrm>
            <a:off x="6134100" y="3548122"/>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C9BCD5-4167-604D-974D-68A3F8999BF9}"/>
              </a:ext>
            </a:extLst>
          </p:cNvPr>
          <p:cNvCxnSpPr>
            <a:cxnSpLocks/>
          </p:cNvCxnSpPr>
          <p:nvPr/>
        </p:nvCxnSpPr>
        <p:spPr>
          <a:xfrm>
            <a:off x="6134100" y="4792293"/>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25880F-4EDA-2B41-BA63-105ABFF6A823}"/>
              </a:ext>
            </a:extLst>
          </p:cNvPr>
          <p:cNvCxnSpPr>
            <a:cxnSpLocks/>
          </p:cNvCxnSpPr>
          <p:nvPr/>
        </p:nvCxnSpPr>
        <p:spPr>
          <a:xfrm>
            <a:off x="6134100" y="5029200"/>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EB7D1-AE0B-C24F-8957-3260EC322FDA}"/>
              </a:ext>
            </a:extLst>
          </p:cNvPr>
          <p:cNvCxnSpPr>
            <a:cxnSpLocks/>
          </p:cNvCxnSpPr>
          <p:nvPr/>
        </p:nvCxnSpPr>
        <p:spPr>
          <a:xfrm>
            <a:off x="6134100" y="6273371"/>
            <a:ext cx="5475288"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 Placeholder 4">
            <a:extLst>
              <a:ext uri="{FF2B5EF4-FFF2-40B4-BE49-F238E27FC236}">
                <a16:creationId xmlns:a16="http://schemas.microsoft.com/office/drawing/2014/main" id="{E3D5A23B-648C-AC47-B8BD-EE892612B02C}"/>
              </a:ext>
            </a:extLst>
          </p:cNvPr>
          <p:cNvSpPr>
            <a:spLocks noGrp="1"/>
          </p:cNvSpPr>
          <p:nvPr>
            <p:ph type="body" sz="quarter" idx="13" hasCustomPrompt="1"/>
          </p:nvPr>
        </p:nvSpPr>
        <p:spPr>
          <a:xfrm>
            <a:off x="7378275" y="2314728"/>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28" name="Text Placeholder 4">
            <a:extLst>
              <a:ext uri="{FF2B5EF4-FFF2-40B4-BE49-F238E27FC236}">
                <a16:creationId xmlns:a16="http://schemas.microsoft.com/office/drawing/2014/main" id="{052991E3-3AF8-7242-AF14-580FCDDA4CF5}"/>
              </a:ext>
            </a:extLst>
          </p:cNvPr>
          <p:cNvSpPr>
            <a:spLocks noGrp="1"/>
          </p:cNvSpPr>
          <p:nvPr>
            <p:ph type="body" sz="quarter" idx="15" hasCustomPrompt="1"/>
          </p:nvPr>
        </p:nvSpPr>
        <p:spPr>
          <a:xfrm>
            <a:off x="7378275" y="8382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0" name="Text Placeholder 4">
            <a:extLst>
              <a:ext uri="{FF2B5EF4-FFF2-40B4-BE49-F238E27FC236}">
                <a16:creationId xmlns:a16="http://schemas.microsoft.com/office/drawing/2014/main" id="{C1C221DA-B39D-734F-9219-6D344EDE4326}"/>
              </a:ext>
            </a:extLst>
          </p:cNvPr>
          <p:cNvSpPr>
            <a:spLocks noGrp="1"/>
          </p:cNvSpPr>
          <p:nvPr>
            <p:ph type="body" sz="quarter" idx="17" hasCustomPrompt="1"/>
          </p:nvPr>
        </p:nvSpPr>
        <p:spPr>
          <a:xfrm>
            <a:off x="7378275" y="38100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32" name="Text Placeholder 4">
            <a:extLst>
              <a:ext uri="{FF2B5EF4-FFF2-40B4-BE49-F238E27FC236}">
                <a16:creationId xmlns:a16="http://schemas.microsoft.com/office/drawing/2014/main" id="{7AD49206-9AA1-9545-B8DE-768C479CE37B}"/>
              </a:ext>
            </a:extLst>
          </p:cNvPr>
          <p:cNvSpPr>
            <a:spLocks noGrp="1"/>
          </p:cNvSpPr>
          <p:nvPr>
            <p:ph type="body" sz="quarter" idx="19" hasCustomPrompt="1"/>
          </p:nvPr>
        </p:nvSpPr>
        <p:spPr>
          <a:xfrm>
            <a:off x="7378275" y="5257800"/>
            <a:ext cx="4242225" cy="742369"/>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54" name="Title 1">
            <a:extLst>
              <a:ext uri="{FF2B5EF4-FFF2-40B4-BE49-F238E27FC236}">
                <a16:creationId xmlns:a16="http://schemas.microsoft.com/office/drawing/2014/main" id="{C749ABB7-E94C-644E-AB3E-CA66A14994E4}"/>
              </a:ext>
            </a:extLst>
          </p:cNvPr>
          <p:cNvSpPr txBox="1">
            <a:spLocks/>
          </p:cNvSpPr>
          <p:nvPr userDrawn="1"/>
        </p:nvSpPr>
        <p:spPr>
          <a:xfrm>
            <a:off x="6144904" y="65594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01</a:t>
            </a:r>
          </a:p>
        </p:txBody>
      </p:sp>
      <p:sp>
        <p:nvSpPr>
          <p:cNvPr id="55" name="Title 1">
            <a:extLst>
              <a:ext uri="{FF2B5EF4-FFF2-40B4-BE49-F238E27FC236}">
                <a16:creationId xmlns:a16="http://schemas.microsoft.com/office/drawing/2014/main" id="{AED658B1-2D11-6B40-9AC8-F40A2E8C428E}"/>
              </a:ext>
            </a:extLst>
          </p:cNvPr>
          <p:cNvSpPr txBox="1">
            <a:spLocks/>
          </p:cNvSpPr>
          <p:nvPr userDrawn="1"/>
        </p:nvSpPr>
        <p:spPr>
          <a:xfrm>
            <a:off x="6144904" y="2142655"/>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02</a:t>
            </a:r>
          </a:p>
        </p:txBody>
      </p:sp>
      <p:sp>
        <p:nvSpPr>
          <p:cNvPr id="56" name="Title 1">
            <a:extLst>
              <a:ext uri="{FF2B5EF4-FFF2-40B4-BE49-F238E27FC236}">
                <a16:creationId xmlns:a16="http://schemas.microsoft.com/office/drawing/2014/main" id="{BF28F184-936F-734E-82FF-11CF771C79D1}"/>
              </a:ext>
            </a:extLst>
          </p:cNvPr>
          <p:cNvSpPr txBox="1">
            <a:spLocks/>
          </p:cNvSpPr>
          <p:nvPr userDrawn="1"/>
        </p:nvSpPr>
        <p:spPr>
          <a:xfrm>
            <a:off x="6144904" y="3673111"/>
            <a:ext cx="1172719" cy="1112383"/>
          </a:xfrm>
          <a:prstGeom prst="rect">
            <a:avLst/>
          </a:prstGeom>
        </p:spPr>
        <p:txBody>
          <a:bodyPr l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03</a:t>
            </a:r>
          </a:p>
        </p:txBody>
      </p:sp>
      <p:sp>
        <p:nvSpPr>
          <p:cNvPr id="57" name="Title 1">
            <a:extLst>
              <a:ext uri="{FF2B5EF4-FFF2-40B4-BE49-F238E27FC236}">
                <a16:creationId xmlns:a16="http://schemas.microsoft.com/office/drawing/2014/main" id="{50B655BD-0C6C-E84E-8F2B-004B34E870DC}"/>
              </a:ext>
            </a:extLst>
          </p:cNvPr>
          <p:cNvSpPr txBox="1">
            <a:spLocks/>
          </p:cNvSpPr>
          <p:nvPr userDrawn="1"/>
        </p:nvSpPr>
        <p:spPr>
          <a:xfrm>
            <a:off x="6144904" y="5156655"/>
            <a:ext cx="1222567" cy="1112383"/>
          </a:xfrm>
          <a:prstGeom prst="rect">
            <a:avLst/>
          </a:prstGeom>
        </p:spPr>
        <p:txBody>
          <a:bodyPr lIns="0" tIns="0" rIns="0" bIns="0"/>
          <a:lst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a:ln w="3175">
                  <a:noFill/>
                </a:ln>
                <a:solidFill>
                  <a:srgbClr val="243A5E"/>
                </a:solidFill>
                <a:effectLst/>
                <a:uLnTx/>
                <a:uFillTx/>
                <a:latin typeface="Segoe UI Semibold" panose="020B0502040204020203" pitchFamily="34" charset="0"/>
                <a:ea typeface="+mn-ea"/>
                <a:cs typeface="Segoe UI Semibold" panose="020B0502040204020203" pitchFamily="34" charset="0"/>
              </a:rPr>
              <a:t>04</a:t>
            </a:r>
          </a:p>
        </p:txBody>
      </p:sp>
      <p:sp>
        <p:nvSpPr>
          <p:cNvPr id="59" name="Text Placeholder 4">
            <a:extLst>
              <a:ext uri="{FF2B5EF4-FFF2-40B4-BE49-F238E27FC236}">
                <a16:creationId xmlns:a16="http://schemas.microsoft.com/office/drawing/2014/main" id="{1CEA2372-B756-9B49-B735-65CC0C7086CE}"/>
              </a:ext>
            </a:extLst>
          </p:cNvPr>
          <p:cNvSpPr>
            <a:spLocks noGrp="1"/>
          </p:cNvSpPr>
          <p:nvPr>
            <p:ph type="body" sz="quarter" idx="12" hasCustomPrompt="1"/>
          </p:nvPr>
        </p:nvSpPr>
        <p:spPr>
          <a:xfrm>
            <a:off x="584201" y="2150957"/>
            <a:ext cx="4574654" cy="246221"/>
          </a:xfrm>
          <a:noFill/>
        </p:spPr>
        <p:txBody>
          <a:bodyPr wrap="square" lIns="0" tIns="0" rIns="0" bIns="0">
            <a:spAutoFit/>
          </a:bodyPr>
          <a:lstStyle>
            <a:lvl1pPr marL="0" indent="0">
              <a:spcBef>
                <a:spcPts val="0"/>
              </a:spcBef>
              <a:buNone/>
              <a:defRPr sz="1600" spc="0" baseline="0">
                <a:solidFill>
                  <a:schemeClr val="accent6"/>
                </a:solidFill>
                <a:latin typeface="+mn-lt"/>
                <a:cs typeface="Segoe UI" panose="020B0502040204020203" pitchFamily="34" charset="0"/>
              </a:defRPr>
            </a:lvl1pPr>
          </a:lstStyle>
          <a:p>
            <a:pPr lvl="0"/>
            <a:r>
              <a:rPr lang="en-US"/>
              <a:t>Subtitle</a:t>
            </a:r>
          </a:p>
        </p:txBody>
      </p:sp>
      <p:sp>
        <p:nvSpPr>
          <p:cNvPr id="21" name="Footer Placeholder 4">
            <a:extLst>
              <a:ext uri="{FF2B5EF4-FFF2-40B4-BE49-F238E27FC236}">
                <a16:creationId xmlns:a16="http://schemas.microsoft.com/office/drawing/2014/main" id="{26601A05-B18A-4B66-A601-446933C6B1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22" name="Slide Number Placeholder 5">
            <a:extLst>
              <a:ext uri="{FF2B5EF4-FFF2-40B4-BE49-F238E27FC236}">
                <a16:creationId xmlns:a16="http://schemas.microsoft.com/office/drawing/2014/main" id="{2AF7A1D5-4923-435E-A787-BD20E0820261}"/>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2420699"/>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shape_Title_Subtitle_Content_3 Layou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C115828-A4B2-4C63-9284-3EE9A55A556B}"/>
              </a:ext>
            </a:extLst>
          </p:cNvPr>
          <p:cNvSpPr/>
          <p:nvPr userDrawn="1"/>
        </p:nvSpPr>
        <p:spPr bwMode="auto">
          <a:xfrm>
            <a:off x="4583114" y="3477729"/>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42F95E0F-9554-4E8E-BECB-491620008177}"/>
              </a:ext>
            </a:extLst>
          </p:cNvPr>
          <p:cNvSpPr/>
          <p:nvPr userDrawn="1"/>
        </p:nvSpPr>
        <p:spPr bwMode="auto">
          <a:xfrm>
            <a:off x="4583114" y="585788"/>
            <a:ext cx="1704220" cy="2781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cxnSp>
        <p:nvCxnSpPr>
          <p:cNvPr id="50" name="Straight Connector 49">
            <a:extLst>
              <a:ext uri="{FF2B5EF4-FFF2-40B4-BE49-F238E27FC236}">
                <a16:creationId xmlns:a16="http://schemas.microsoft.com/office/drawing/2014/main" id="{491ECCFF-A78D-1C4C-B06A-287BFFD18C0B}"/>
              </a:ext>
            </a:extLst>
          </p:cNvPr>
          <p:cNvCxnSpPr>
            <a:cxnSpLocks/>
          </p:cNvCxnSpPr>
          <p:nvPr/>
        </p:nvCxnSpPr>
        <p:spPr>
          <a:xfrm>
            <a:off x="4583114" y="585968"/>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518E73C-187A-004E-9315-F4550400997B}"/>
              </a:ext>
            </a:extLst>
          </p:cNvPr>
          <p:cNvCxnSpPr>
            <a:cxnSpLocks/>
          </p:cNvCxnSpPr>
          <p:nvPr/>
        </p:nvCxnSpPr>
        <p:spPr>
          <a:xfrm>
            <a:off x="4583114" y="3366839"/>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E210D2-07B9-CE46-BAA5-0149E8DEF15F}"/>
              </a:ext>
            </a:extLst>
          </p:cNvPr>
          <p:cNvCxnSpPr>
            <a:cxnSpLocks/>
          </p:cNvCxnSpPr>
          <p:nvPr/>
        </p:nvCxnSpPr>
        <p:spPr>
          <a:xfrm>
            <a:off x="4583114" y="347772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7354CA-AA42-3C4F-BC8C-E5000F50D104}"/>
              </a:ext>
            </a:extLst>
          </p:cNvPr>
          <p:cNvCxnSpPr>
            <a:cxnSpLocks/>
          </p:cNvCxnSpPr>
          <p:nvPr/>
        </p:nvCxnSpPr>
        <p:spPr>
          <a:xfrm>
            <a:off x="4583114" y="6258776"/>
            <a:ext cx="7037386" cy="0"/>
          </a:xfrm>
          <a:prstGeom prst="line">
            <a:avLst/>
          </a:prstGeom>
          <a:ln w="127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4">
            <a:extLst>
              <a:ext uri="{FF2B5EF4-FFF2-40B4-BE49-F238E27FC236}">
                <a16:creationId xmlns:a16="http://schemas.microsoft.com/office/drawing/2014/main" id="{4BD19EB2-7D8F-AC41-A8B6-1914246DD12A}"/>
              </a:ext>
            </a:extLst>
          </p:cNvPr>
          <p:cNvSpPr>
            <a:spLocks noGrp="1"/>
          </p:cNvSpPr>
          <p:nvPr userDrawn="1">
            <p:ph type="body" sz="quarter" idx="15" hasCustomPrompt="1"/>
          </p:nvPr>
        </p:nvSpPr>
        <p:spPr>
          <a:xfrm>
            <a:off x="6573838" y="853214"/>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2" name="Text Placeholder 4">
            <a:extLst>
              <a:ext uri="{FF2B5EF4-FFF2-40B4-BE49-F238E27FC236}">
                <a16:creationId xmlns:a16="http://schemas.microsoft.com/office/drawing/2014/main" id="{E7593565-8F64-304B-8C7E-9439401DD389}"/>
              </a:ext>
            </a:extLst>
          </p:cNvPr>
          <p:cNvSpPr>
            <a:spLocks noGrp="1"/>
          </p:cNvSpPr>
          <p:nvPr userDrawn="1">
            <p:ph type="body" sz="quarter" idx="16" hasCustomPrompt="1"/>
          </p:nvPr>
        </p:nvSpPr>
        <p:spPr>
          <a:xfrm>
            <a:off x="4739127" y="853214"/>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63" name="Text Placeholder 4">
            <a:extLst>
              <a:ext uri="{FF2B5EF4-FFF2-40B4-BE49-F238E27FC236}">
                <a16:creationId xmlns:a16="http://schemas.microsoft.com/office/drawing/2014/main" id="{A5C784BF-DD0C-4145-AFF6-60E0CD019133}"/>
              </a:ext>
            </a:extLst>
          </p:cNvPr>
          <p:cNvSpPr>
            <a:spLocks noGrp="1"/>
          </p:cNvSpPr>
          <p:nvPr userDrawn="1">
            <p:ph type="body" sz="quarter" idx="17" hasCustomPrompt="1"/>
          </p:nvPr>
        </p:nvSpPr>
        <p:spPr>
          <a:xfrm>
            <a:off x="6573838" y="3745155"/>
            <a:ext cx="5130057" cy="2246194"/>
          </a:xfrm>
          <a:noFill/>
        </p:spPr>
        <p:txBody>
          <a:bodyPr wrap="square" lIns="0" tIns="0" rIns="0" bIns="0">
            <a:noAutofit/>
          </a:bodyPr>
          <a:lstStyle>
            <a:lvl1pPr marL="0" indent="0">
              <a:spcBef>
                <a:spcPts val="0"/>
              </a:spcBef>
              <a:buNone/>
              <a:defRPr sz="1400" spc="0" baseline="0">
                <a:solidFill>
                  <a:schemeClr val="accent6"/>
                </a:solidFill>
                <a:latin typeface="+mn-lt"/>
                <a:cs typeface="Segoe UI" panose="020B0502040204020203" pitchFamily="34" charset="0"/>
              </a:defRPr>
            </a:lvl1pPr>
          </a:lstStyle>
          <a:p>
            <a:pPr lvl="0"/>
            <a:r>
              <a:rPr lang="en-US"/>
              <a:t>Insert text here.</a:t>
            </a:r>
          </a:p>
        </p:txBody>
      </p:sp>
      <p:sp>
        <p:nvSpPr>
          <p:cNvPr id="64" name="Text Placeholder 4">
            <a:extLst>
              <a:ext uri="{FF2B5EF4-FFF2-40B4-BE49-F238E27FC236}">
                <a16:creationId xmlns:a16="http://schemas.microsoft.com/office/drawing/2014/main" id="{2EA836EF-2EB8-5E4E-B346-EC54002F09DC}"/>
              </a:ext>
            </a:extLst>
          </p:cNvPr>
          <p:cNvSpPr>
            <a:spLocks noGrp="1"/>
          </p:cNvSpPr>
          <p:nvPr userDrawn="1">
            <p:ph type="body" sz="quarter" idx="18" hasCustomPrompt="1"/>
          </p:nvPr>
        </p:nvSpPr>
        <p:spPr>
          <a:xfrm>
            <a:off x="4739127" y="3745155"/>
            <a:ext cx="1392195" cy="2246194"/>
          </a:xfrm>
          <a:noFill/>
        </p:spPr>
        <p:txBody>
          <a:bodyPr wrap="square" lIns="0" tIns="0" rIns="0" bIns="0" anchor="ctr">
            <a:no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Title here</a:t>
            </a:r>
          </a:p>
        </p:txBody>
      </p:sp>
      <p:sp>
        <p:nvSpPr>
          <p:cNvPr id="14" name="Footer Placeholder 4">
            <a:extLst>
              <a:ext uri="{FF2B5EF4-FFF2-40B4-BE49-F238E27FC236}">
                <a16:creationId xmlns:a16="http://schemas.microsoft.com/office/drawing/2014/main" id="{6611CD12-3411-4A81-9E8C-BDCA5C7E737F}"/>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5" name="Slide Number Placeholder 5">
            <a:extLst>
              <a:ext uri="{FF2B5EF4-FFF2-40B4-BE49-F238E27FC236}">
                <a16:creationId xmlns:a16="http://schemas.microsoft.com/office/drawing/2014/main" id="{FEBB3A48-4E52-4A27-9CA2-92707D5471FC}"/>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06D5A150-7E2C-414D-B68B-9C94D25E39DC}"/>
              </a:ext>
            </a:extLst>
          </p:cNvPr>
          <p:cNvSpPr/>
          <p:nvPr userDrawn="1"/>
        </p:nvSpPr>
        <p:spPr bwMode="auto">
          <a:xfrm>
            <a:off x="0" y="0"/>
            <a:ext cx="43053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Title 1">
            <a:extLst>
              <a:ext uri="{FF2B5EF4-FFF2-40B4-BE49-F238E27FC236}">
                <a16:creationId xmlns:a16="http://schemas.microsoft.com/office/drawing/2014/main" id="{12AE0041-F3F5-4B38-BA5A-7E919381E285}"/>
              </a:ext>
            </a:extLst>
          </p:cNvPr>
          <p:cNvSpPr>
            <a:spLocks noGrp="1"/>
          </p:cNvSpPr>
          <p:nvPr>
            <p:ph type="title"/>
          </p:nvPr>
        </p:nvSpPr>
        <p:spPr>
          <a:xfrm>
            <a:off x="575481" y="2141575"/>
            <a:ext cx="3463119" cy="1846659"/>
          </a:xfrm>
        </p:spPr>
        <p:txBody>
          <a:bodyPr wrap="square">
            <a:spAutoFit/>
          </a:bodyPr>
          <a:lstStyle>
            <a:lvl1pPr algn="l" defTabSz="932742" rtl="0" eaLnBrk="1" latinLnBrk="0" hangingPunct="1">
              <a:lnSpc>
                <a:spcPct val="100000"/>
              </a:lnSpc>
              <a:spcBef>
                <a:spcPct val="0"/>
              </a:spcBef>
              <a:buNone/>
              <a:defRPr lang="en-US" sz="40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21" name="Text Placeholder 4">
            <a:extLst>
              <a:ext uri="{FF2B5EF4-FFF2-40B4-BE49-F238E27FC236}">
                <a16:creationId xmlns:a16="http://schemas.microsoft.com/office/drawing/2014/main" id="{5D456B66-B037-4653-AFA9-F989D2754329}"/>
              </a:ext>
            </a:extLst>
          </p:cNvPr>
          <p:cNvSpPr>
            <a:spLocks noGrp="1"/>
          </p:cNvSpPr>
          <p:nvPr>
            <p:ph type="body" sz="quarter" idx="12" hasCustomPrompt="1"/>
          </p:nvPr>
        </p:nvSpPr>
        <p:spPr>
          <a:xfrm>
            <a:off x="584201" y="4120945"/>
            <a:ext cx="3463119"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Tree>
    <p:extLst>
      <p:ext uri="{BB962C8B-B14F-4D97-AF65-F5344CB8AC3E}">
        <p14:creationId xmlns:p14="http://schemas.microsoft.com/office/powerpoint/2010/main" val="3981258441"/>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65830936"/>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60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01</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4EC9115C-86E9-F143-8EB8-9CE9C70F9C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99117970"/>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02</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40025DA-5880-5949-A056-5F0F19F396D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974798329"/>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03</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30E57CC7-163C-B847-9127-71FEC21CB88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31135058"/>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04</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127E473-81C3-9141-8742-48EFD1E9E4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33995091"/>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35" name="Footer Placeholder 4">
            <a:extLst>
              <a:ext uri="{FF2B5EF4-FFF2-40B4-BE49-F238E27FC236}">
                <a16:creationId xmlns:a16="http://schemas.microsoft.com/office/drawing/2014/main" id="{8C64960A-4B61-43E6-B400-13FC4850F81A}"/>
              </a:ext>
            </a:extLst>
          </p:cNvPr>
          <p:cNvSpPr>
            <a:spLocks noGrp="1"/>
          </p:cNvSpPr>
          <p:nvPr userDrawn="1">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6" name="Slide Number Placeholder 5">
            <a:extLst>
              <a:ext uri="{FF2B5EF4-FFF2-40B4-BE49-F238E27FC236}">
                <a16:creationId xmlns:a16="http://schemas.microsoft.com/office/drawing/2014/main" id="{4333FB6F-5C99-40E2-8D4E-1E9EE410072E}"/>
              </a:ext>
            </a:extLst>
          </p:cNvPr>
          <p:cNvSpPr>
            <a:spLocks noGrp="1"/>
          </p:cNvSpPr>
          <p:nvPr userDrawn="1">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74BEDE68-1D2D-4A40-A3F4-F77A41DD2BC0}"/>
              </a:ext>
            </a:extLst>
          </p:cNvPr>
          <p:cNvSpPr/>
          <p:nvPr userDrawn="1"/>
        </p:nvSpPr>
        <p:spPr bwMode="auto">
          <a:xfrm>
            <a:off x="1" y="0"/>
            <a:ext cx="37084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8AAF1AEC-5837-427A-AB77-EF89A45999B0}"/>
              </a:ext>
            </a:extLst>
          </p:cNvPr>
          <p:cNvSpPr>
            <a:spLocks noGrp="1"/>
          </p:cNvSpPr>
          <p:nvPr userDrawn="1">
            <p:ph type="body" sz="quarter" idx="39" hasCustomPrompt="1"/>
          </p:nvPr>
        </p:nvSpPr>
        <p:spPr>
          <a:xfrm>
            <a:off x="571500" y="3121224"/>
            <a:ext cx="2824014" cy="615553"/>
          </a:xfrm>
        </p:spPr>
        <p:txBody>
          <a:bodyPr/>
          <a:lstStyle>
            <a:lvl1pPr marL="0" indent="0">
              <a:buNone/>
              <a:defRPr sz="4000">
                <a:solidFill>
                  <a:schemeClr val="bg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Agenda</a:t>
            </a:r>
          </a:p>
        </p:txBody>
      </p:sp>
    </p:spTree>
    <p:extLst>
      <p:ext uri="{BB962C8B-B14F-4D97-AF65-F5344CB8AC3E}">
        <p14:creationId xmlns:p14="http://schemas.microsoft.com/office/powerpoint/2010/main" val="91382980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05</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A9BCC3FF-9212-1A4D-B6CC-E7BAB6E34917}"/>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115783915"/>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6">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44BC2-456D-0D4F-A0FE-CA8310144BFE}"/>
              </a:ext>
            </a:extLst>
          </p:cNvPr>
          <p:cNvSpPr txBox="1"/>
          <p:nvPr userDrawn="1"/>
        </p:nvSpPr>
        <p:spPr>
          <a:xfrm>
            <a:off x="-1094923" y="-1469571"/>
            <a:ext cx="12127821" cy="8180614"/>
          </a:xfrm>
          <a:prstGeom prst="rect">
            <a:avLst/>
          </a:prstGeom>
          <a:noFill/>
          <a:effectLst>
            <a:outerShdw blurRad="76200" dist="76200" dir="2700000" algn="tl" rotWithShape="0">
              <a:prstClr val="black">
                <a:alpha val="0"/>
              </a:prstClr>
            </a:outerShdw>
          </a:effectLst>
        </p:spPr>
        <p:txBody>
          <a:bodyPr wrap="square" lIns="0" tIns="0" rIns="0" bIns="0" rtlCol="0" anchor="t">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72000" b="1" i="0" u="none" strike="noStrike" kern="1200" cap="none" spc="0" normalizeH="0" baseline="0" noProof="0">
                <a:ln>
                  <a:noFill/>
                </a:ln>
                <a:solidFill>
                  <a:srgbClr val="FFFFFF">
                    <a:alpha val="21000"/>
                  </a:srgbClr>
                </a:solidFill>
                <a:effectLst/>
                <a:uLnTx/>
                <a:uFillTx/>
                <a:latin typeface="Segoe UI" panose="020B0502040204020203" pitchFamily="34" charset="0"/>
                <a:ea typeface="+mn-ea"/>
                <a:cs typeface="Segoe UI" panose="020B0502040204020203" pitchFamily="34" charset="0"/>
              </a:rPr>
              <a:t>06</a:t>
            </a:r>
          </a:p>
        </p:txBody>
      </p:sp>
      <p:sp>
        <p:nvSpPr>
          <p:cNvPr id="17" name="Title 1">
            <a:extLst>
              <a:ext uri="{FF2B5EF4-FFF2-40B4-BE49-F238E27FC236}">
                <a16:creationId xmlns:a16="http://schemas.microsoft.com/office/drawing/2014/main" id="{2D547BD7-AC55-6C40-A7CB-C9142C95C562}"/>
              </a:ext>
            </a:extLst>
          </p:cNvPr>
          <p:cNvSpPr>
            <a:spLocks noGrp="1"/>
          </p:cNvSpPr>
          <p:nvPr>
            <p:ph type="title" hasCustomPrompt="1"/>
          </p:nvPr>
        </p:nvSpPr>
        <p:spPr>
          <a:xfrm>
            <a:off x="584200" y="4334637"/>
            <a:ext cx="7298437"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r>
              <a:rPr lang="en-US"/>
              <a:t>Click to add title</a:t>
            </a:r>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E0746CF9-0210-E241-8CC0-D4536C169E5A}"/>
              </a:ext>
            </a:extLst>
          </p:cNvPr>
          <p:cNvSpPr txBox="1">
            <a:spLocks/>
          </p:cNvSpPr>
          <p:nvPr userDrawn="1"/>
        </p:nvSpPr>
        <p:spPr>
          <a:xfrm>
            <a:off x="7492980" y="6439663"/>
            <a:ext cx="4114839" cy="124650"/>
          </a:xfrm>
          <a:prstGeom prst="rect">
            <a:avLst/>
          </a:prstGeom>
          <a:noFill/>
        </p:spPr>
        <p:txBody>
          <a:bodyPr wrap="square" lIns="0" tIns="0" rIns="0" bIns="0" rtlCol="0">
            <a:spAutoFit/>
          </a:bodyPr>
          <a:lstStyle>
            <a:defPPr>
              <a:defRPr lang="en-US"/>
            </a:defPPr>
            <a:lvl1pPr algn="r" defTabSz="914225">
              <a:lnSpc>
                <a:spcPct val="90000"/>
              </a:lnSpc>
              <a:spcAft>
                <a:spcPts val="600"/>
              </a:spcAft>
              <a:defRPr sz="900">
                <a:solidFill>
                  <a:schemeClr val="accent6"/>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Microsoft Confidential – Internal only </a:t>
            </a:r>
            <a:fld id="{CDA8CF92-FC37-A64A-8AA4-5DF2C811E7A1}"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225" rtl="0" eaLnBrk="1" fontAlgn="auto" latinLnBrk="0" hangingPunct="1">
                <a:lnSpc>
                  <a:spcPct val="90000"/>
                </a:lnSpc>
                <a:spcBef>
                  <a:spcPts val="0"/>
                </a:spcBef>
                <a:spcAft>
                  <a:spcPts val="60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74061126"/>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8330118-7E69-4295-8E46-2D3C12A6145D}"/>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05BBAA7F-5B33-4C2D-834A-3AA3431DEAD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63615809"/>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_Navy">
    <p:bg>
      <p:bgPr>
        <a:solidFill>
          <a:schemeClr val="accent2"/>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F729F02E-C568-4079-80DB-8AF35FDEB748}"/>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96A942DB-9933-4199-B223-8A9AF3F212C7}"/>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54100341"/>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979C7A1-5DB9-493E-B3C9-715A64CE0317}"/>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013BE040-8B17-4BFF-A007-D82BBBEDF8B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26111020"/>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Green">
    <p:bg>
      <p:bgPr>
        <a:solidFill>
          <a:schemeClr val="accent4"/>
        </a:solidFill>
        <a:effectLst/>
      </p:bgPr>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69CC2AF9-DDBE-4701-8765-2DD4889CA32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5B23B171-018F-4FCA-888B-6B7146E7C9C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36435931"/>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Numbered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2533A365-6B39-4527-855B-F6BC2552BB05}"/>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F34E0601-1B6B-4C1C-BC8D-DB3DC9ACA0E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99729763"/>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Month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682348"/>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682348"/>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9" y="1682348"/>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9" y="1682348"/>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682348"/>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682348"/>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035023"/>
            <a:ext cx="159543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035023"/>
            <a:ext cx="16271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9" y="4035023"/>
            <a:ext cx="1645987"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Sept</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9" y="4035023"/>
            <a:ext cx="1701695"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035023"/>
            <a:ext cx="1719262"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035023"/>
            <a:ext cx="1741488" cy="581025"/>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243A5E"/>
                </a:solidFill>
                <a:effectLst/>
                <a:uLnTx/>
                <a:uFillTx/>
                <a:latin typeface="Segoe UI Semibold"/>
                <a:ea typeface="+mn-ea"/>
                <a:cs typeface="+mn-cs"/>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1CB59D0E-3483-4788-94CE-219A5C05F73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26E36EA7-CB06-4ADF-8688-B244FE6316DF}"/>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63899369"/>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Week_Content">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801504"/>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38400" y="1801504"/>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17258" y="1801504"/>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133758" y="1801504"/>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000999" y="1801504"/>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9867900" y="1801504"/>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4154179"/>
            <a:ext cx="159543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38400" y="4154179"/>
            <a:ext cx="16271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17258" y="4154179"/>
            <a:ext cx="1645987"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133758" y="4154179"/>
            <a:ext cx="1701695"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000999" y="4154179"/>
            <a:ext cx="1719262"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9867900" y="4154179"/>
            <a:ext cx="1741488" cy="461869"/>
          </a:xfrm>
          <a:prstGeom prst="rect">
            <a:avLst/>
          </a:prstGeom>
          <a:noFill/>
        </p:spPr>
        <p:txBody>
          <a:bodyPr wrap="square" lIns="9000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solidFill>
                <a:effectLst/>
                <a:uLnTx/>
                <a:uFillTx/>
                <a:latin typeface="Segoe UI Semibold"/>
                <a:ea typeface="+mn-ea"/>
                <a:cs typeface="+mn-cs"/>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715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384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05300" y="2382803"/>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134100" y="2382803"/>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001000" y="2382803"/>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9867900" y="2382803"/>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754780"/>
            <a:ext cx="17399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38400" y="4754780"/>
            <a:ext cx="17526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05300" y="4754780"/>
            <a:ext cx="1714500"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134100" y="4754780"/>
            <a:ext cx="1752599"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001000" y="4754780"/>
            <a:ext cx="1719263"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9867900" y="4754780"/>
            <a:ext cx="1741488" cy="430887"/>
          </a:xfrm>
        </p:spPr>
        <p:txBody>
          <a:bodyPr lIns="90000" anchor="t"/>
          <a:lstStyle>
            <a:lvl1pPr marL="0" indent="0">
              <a:buSzPct val="90000"/>
              <a:buFont typeface="Wingdings" pitchFamily="2" charset="2"/>
              <a:buNone/>
              <a:tabLst/>
              <a:defRPr sz="1400">
                <a:solidFill>
                  <a:schemeClr val="accent6"/>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263373"/>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38400" y="2263373"/>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13488" y="2260900"/>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134206" y="2263373"/>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7997572" y="2263373"/>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610764"/>
            <a:ext cx="17399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38400" y="4610764"/>
            <a:ext cx="175260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13488" y="4608291"/>
            <a:ext cx="1706312"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134206" y="4610764"/>
            <a:ext cx="1752494"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7997572" y="4610764"/>
            <a:ext cx="175602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6214ADD-C013-AD4B-9259-B4C0DF103505}"/>
              </a:ext>
            </a:extLst>
          </p:cNvPr>
          <p:cNvCxnSpPr>
            <a:cxnSpLocks/>
          </p:cNvCxnSpPr>
          <p:nvPr userDrawn="1"/>
        </p:nvCxnSpPr>
        <p:spPr>
          <a:xfrm>
            <a:off x="9886697" y="2252487"/>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0070C8-183F-C043-835B-D2D13758DA7B}"/>
              </a:ext>
            </a:extLst>
          </p:cNvPr>
          <p:cNvCxnSpPr>
            <a:cxnSpLocks/>
          </p:cNvCxnSpPr>
          <p:nvPr userDrawn="1"/>
        </p:nvCxnSpPr>
        <p:spPr>
          <a:xfrm>
            <a:off x="9886697" y="4599878"/>
            <a:ext cx="1722691"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A121B5B0-D86E-714A-AD4D-AE5C81179484}"/>
              </a:ext>
            </a:extLst>
          </p:cNvPr>
          <p:cNvSpPr>
            <a:spLocks noGrp="1"/>
          </p:cNvSpPr>
          <p:nvPr>
            <p:ph type="title"/>
          </p:nvPr>
        </p:nvSpPr>
        <p:spPr>
          <a:xfrm>
            <a:off x="575481" y="599436"/>
            <a:ext cx="11018520" cy="677108"/>
          </a:xfrm>
        </p:spPr>
        <p:txBody>
          <a:bodyPr/>
          <a:lstStyle>
            <a:lvl1pPr algn="l" defTabSz="932742" rtl="0" eaLnBrk="1" latinLnBrk="0" hangingPunct="1">
              <a:lnSpc>
                <a:spcPct val="100000"/>
              </a:lnSpc>
              <a:spcBef>
                <a:spcPct val="0"/>
              </a:spcBef>
              <a:buNone/>
              <a:defRPr lang="en-US" sz="44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41" name="Footer Placeholder 4">
            <a:extLst>
              <a:ext uri="{FF2B5EF4-FFF2-40B4-BE49-F238E27FC236}">
                <a16:creationId xmlns:a16="http://schemas.microsoft.com/office/drawing/2014/main" id="{878CC1B1-AA6B-463B-A774-049792B3AC10}"/>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2" name="Slide Number Placeholder 5">
            <a:extLst>
              <a:ext uri="{FF2B5EF4-FFF2-40B4-BE49-F238E27FC236}">
                <a16:creationId xmlns:a16="http://schemas.microsoft.com/office/drawing/2014/main" id="{028E4364-080D-4863-8D44-AEE3D29D134E}"/>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78813367"/>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3501B1E1-4A0C-4426-8AC4-8B354CF116CE}"/>
              </a:ext>
            </a:extLst>
          </p:cNvPr>
          <p:cNvSpPr>
            <a:spLocks noGrp="1"/>
          </p:cNvSpPr>
          <p:nvPr>
            <p:ph type="body" sz="quarter" idx="10" hasCustomPrompt="1"/>
          </p:nvPr>
        </p:nvSpPr>
        <p:spPr>
          <a:xfrm>
            <a:off x="0" y="6294769"/>
            <a:ext cx="12192000" cy="563231"/>
          </a:xfrm>
          <a:solidFill>
            <a:srgbClr val="FFFF99"/>
          </a:solidFill>
        </p:spPr>
        <p:txBody>
          <a:bodyPr lIns="91440" tIns="91440" rIns="91440" bIns="91440">
            <a:noAutofit/>
          </a:bodyPr>
          <a:lstStyle>
            <a:lvl1pPr marL="0" indent="0" algn="r">
              <a:buNone/>
              <a:defRPr sz="2400"/>
            </a:lvl1pPr>
          </a:lstStyle>
          <a:p>
            <a:pPr lvl="0"/>
            <a:r>
              <a:rPr lang="en-US"/>
              <a:t>Next</a:t>
            </a:r>
          </a:p>
        </p:txBody>
      </p:sp>
    </p:spTree>
    <p:extLst>
      <p:ext uri="{BB962C8B-B14F-4D97-AF65-F5344CB8AC3E}">
        <p14:creationId xmlns:p14="http://schemas.microsoft.com/office/powerpoint/2010/main" val="728067837"/>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38259260"/>
      </p:ext>
    </p:extLst>
  </p:cSld>
  <p:clrMapOvr>
    <a:masterClrMapping/>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You">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itle 1">
            <a:extLst>
              <a:ext uri="{FF2B5EF4-FFF2-40B4-BE49-F238E27FC236}">
                <a16:creationId xmlns:a16="http://schemas.microsoft.com/office/drawing/2014/main" id="{FA05CAAB-C386-EF47-9672-99832E904412}"/>
              </a:ext>
            </a:extLst>
          </p:cNvPr>
          <p:cNvSpPr>
            <a:spLocks noGrp="1"/>
          </p:cNvSpPr>
          <p:nvPr>
            <p:ph type="title" hasCustomPrompt="1"/>
          </p:nvPr>
        </p:nvSpPr>
        <p:spPr>
          <a:xfrm>
            <a:off x="584200" y="4075330"/>
            <a:ext cx="7298437" cy="1015663"/>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Thank you.</a:t>
            </a:r>
          </a:p>
        </p:txBody>
      </p:sp>
      <p:cxnSp>
        <p:nvCxnSpPr>
          <p:cNvPr id="6" name="Straight Connector 5">
            <a:extLst>
              <a:ext uri="{FF2B5EF4-FFF2-40B4-BE49-F238E27FC236}">
                <a16:creationId xmlns:a16="http://schemas.microsoft.com/office/drawing/2014/main" id="{88EA4229-0086-E64D-A616-33062EF62B34}"/>
              </a:ext>
            </a:extLst>
          </p:cNvPr>
          <p:cNvCxnSpPr>
            <a:cxnSpLocks/>
          </p:cNvCxnSpPr>
          <p:nvPr userDrawn="1"/>
        </p:nvCxnSpPr>
        <p:spPr>
          <a:xfrm>
            <a:off x="584200" y="6007781"/>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F990A1EA-0184-4AE1-8858-D03AFEEF9B8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0" name="Slide Number Placeholder 5">
            <a:extLst>
              <a:ext uri="{FF2B5EF4-FFF2-40B4-BE49-F238E27FC236}">
                <a16:creationId xmlns:a16="http://schemas.microsoft.com/office/drawing/2014/main" id="{162410B6-6E3D-4CB2-A003-281A600A92F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63162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0" i="0">
                <a:solidFill>
                  <a:schemeClr val="bg1"/>
                </a:solidFill>
                <a:latin typeface="Segoe Pro Semibold" charset="0"/>
                <a:ea typeface="Segoe Pro Semibold" charset="0"/>
                <a:cs typeface="Segoe Pro Semibold" charset="0"/>
              </a:defRPr>
            </a:lvl1pPr>
          </a:lstStyle>
          <a:p>
            <a:r>
              <a:rPr lang="en-US"/>
              <a:t>Click to edit Master title style</a:t>
            </a:r>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369332"/>
          </a:xfrm>
        </p:spPr>
        <p:txBody>
          <a:bodyPr/>
          <a:lstStyle>
            <a:lvl1pPr marL="0" indent="0" algn="l">
              <a:buNone/>
              <a:defRPr sz="2400" b="1" i="0" spc="-60" baseline="0">
                <a:solidFill>
                  <a:schemeClr val="bg1"/>
                </a:solidFill>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lvl1pPr>
              <a:defRPr>
                <a:solidFill>
                  <a:schemeClr val="bg1"/>
                </a:solidFill>
              </a:defRPr>
            </a:lvl1p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7055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2"/>
            <a:ext cx="12192000" cy="15906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59067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6209294"/>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Blue Bar_Placeholde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141C64-E920-4DE9-A440-152373BCBA3E}"/>
              </a:ext>
              <a:ext uri="{C183D7F6-B498-43B3-948B-1728B52AA6E4}">
                <adec:decorative xmlns:adec="http://schemas.microsoft.com/office/drawing/2017/decorative" val="1"/>
              </a:ext>
            </a:extLst>
          </p:cNvPr>
          <p:cNvSpPr/>
          <p:nvPr/>
        </p:nvSpPr>
        <p:spPr bwMode="auto">
          <a:xfrm>
            <a:off x="0" y="2"/>
            <a:ext cx="12192000" cy="142904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Footer Placeholder 4">
            <a:extLst>
              <a:ext uri="{FF2B5EF4-FFF2-40B4-BE49-F238E27FC236}">
                <a16:creationId xmlns:a16="http://schemas.microsoft.com/office/drawing/2014/main" id="{3CB9224E-20A8-4184-BE63-F7ADC102413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4" name="Slide Number Placeholder 5">
            <a:extLst>
              <a:ext uri="{FF2B5EF4-FFF2-40B4-BE49-F238E27FC236}">
                <a16:creationId xmlns:a16="http://schemas.microsoft.com/office/drawing/2014/main" id="{ACDA2FAA-F591-4C59-93CB-5FDE50ECC642}"/>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Content Placeholder 8">
            <a:extLst>
              <a:ext uri="{FF2B5EF4-FFF2-40B4-BE49-F238E27FC236}">
                <a16:creationId xmlns:a16="http://schemas.microsoft.com/office/drawing/2014/main" id="{42582AC2-DA98-4BCB-8380-34C382DED89F}"/>
              </a:ext>
            </a:extLst>
          </p:cNvPr>
          <p:cNvSpPr>
            <a:spLocks noGrp="1"/>
          </p:cNvSpPr>
          <p:nvPr>
            <p:ph sz="quarter" idx="10" hasCustomPrompt="1"/>
          </p:nvPr>
        </p:nvSpPr>
        <p:spPr>
          <a:xfrm>
            <a:off x="6019800" y="1871663"/>
            <a:ext cx="5600700" cy="4397375"/>
          </a:xfrm>
          <a:ln w="6350">
            <a:solidFill>
              <a:schemeClr val="bg1">
                <a:lumMod val="85000"/>
              </a:schemeClr>
            </a:solidFill>
          </a:ln>
        </p:spPr>
        <p:txBody>
          <a:bodyPr/>
          <a:lstStyle>
            <a:lvl1pPr marL="0" indent="0" algn="ctr">
              <a:buNone/>
              <a:defRPr sz="1800"/>
            </a:lvl1pPr>
          </a:lstStyle>
          <a:p>
            <a:pPr lvl="0"/>
            <a:r>
              <a:rPr lang="en-US"/>
              <a:t>Place holder for report and illustration </a:t>
            </a:r>
          </a:p>
        </p:txBody>
      </p:sp>
      <p:sp>
        <p:nvSpPr>
          <p:cNvPr id="11" name="Rectangle 10">
            <a:extLst>
              <a:ext uri="{FF2B5EF4-FFF2-40B4-BE49-F238E27FC236}">
                <a16:creationId xmlns:a16="http://schemas.microsoft.com/office/drawing/2014/main" id="{3CBE3747-AB42-4DD5-A33C-42C4A70E8A91}"/>
              </a:ext>
              <a:ext uri="{C183D7F6-B498-43B3-948B-1728B52AA6E4}">
                <adec:decorative xmlns:adec="http://schemas.microsoft.com/office/drawing/2017/decorative" val="1"/>
              </a:ext>
            </a:extLst>
          </p:cNvPr>
          <p:cNvSpPr/>
          <p:nvPr userDrawn="1"/>
        </p:nvSpPr>
        <p:spPr bwMode="auto">
          <a:xfrm>
            <a:off x="0" y="1429048"/>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62578842"/>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37091661"/>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Subtitle_Blue Bar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A4EE01-A11E-4E94-BD8C-0E370CC84335}"/>
              </a:ext>
              <a:ext uri="{C183D7F6-B498-43B3-948B-1728B52AA6E4}">
                <adec:decorative xmlns:adec="http://schemas.microsoft.com/office/drawing/2017/decorative" val="1"/>
              </a:ext>
            </a:extLst>
          </p:cNvPr>
          <p:cNvSpPr/>
          <p:nvPr userDrawn="1"/>
        </p:nvSpPr>
        <p:spPr bwMode="auto">
          <a:xfrm>
            <a:off x="0" y="1"/>
            <a:ext cx="12192000" cy="18578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849DBB57-EFF8-4672-A1A8-6F5D20C83EAE}"/>
              </a:ext>
              <a:ext uri="{C183D7F6-B498-43B3-948B-1728B52AA6E4}">
                <adec:decorative xmlns:adec="http://schemas.microsoft.com/office/drawing/2017/decorative" val="1"/>
              </a:ext>
            </a:extLst>
          </p:cNvPr>
          <p:cNvSpPr/>
          <p:nvPr userDrawn="1"/>
        </p:nvSpPr>
        <p:spPr bwMode="auto">
          <a:xfrm>
            <a:off x="0" y="1808596"/>
            <a:ext cx="12192000" cy="4923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3951438"/>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Image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a:spLocks/>
          </p:cNvSpPr>
          <p:nvPr userDrawn="1"/>
        </p:nvSpPr>
        <p:spPr bwMode="auto">
          <a:xfrm>
            <a:off x="0" y="801983"/>
            <a:ext cx="6720842"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a:spLocks/>
          </p:cNvSpPr>
          <p:nvPr userDrawn="1"/>
        </p:nvSpPr>
        <p:spPr bwMode="auto">
          <a:xfrm>
            <a:off x="0" y="1923213"/>
            <a:ext cx="6720842"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5854348" cy="553998"/>
          </a:xfrm>
        </p:spPr>
        <p:txBody>
          <a:bodyPr wrap="square">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720843" y="0"/>
            <a:ext cx="5471157" cy="6858000"/>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424181485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Image_Blue Bar Layou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CC52691-475D-43F1-A919-4B156DB9EB3B}"/>
              </a:ext>
            </a:extLst>
          </p:cNvPr>
          <p:cNvSpPr/>
          <p:nvPr userDrawn="1"/>
        </p:nvSpPr>
        <p:spPr bwMode="auto">
          <a:xfrm>
            <a:off x="0" y="801983"/>
            <a:ext cx="6019800" cy="11212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5D652719-B081-48FC-940C-093D3CF71ACF}"/>
              </a:ext>
            </a:extLst>
          </p:cNvPr>
          <p:cNvSpPr/>
          <p:nvPr userDrawn="1"/>
        </p:nvSpPr>
        <p:spPr bwMode="auto">
          <a:xfrm>
            <a:off x="0" y="1923213"/>
            <a:ext cx="6019800" cy="546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1085599"/>
            <a:ext cx="4555319" cy="553998"/>
          </a:xfrm>
        </p:spPr>
        <p:txBody>
          <a:bodyPr>
            <a:spAutoFit/>
          </a:bodyPr>
          <a:lstStyle>
            <a:lvl1pPr algn="l" defTabSz="932742" rtl="0" eaLnBrk="1" latinLnBrk="0" hangingPunct="1">
              <a:lnSpc>
                <a:spcPct val="100000"/>
              </a:lnSpc>
              <a:spcBef>
                <a:spcPct val="0"/>
              </a:spcBef>
              <a:buNone/>
              <a:defRPr lang="en-US" sz="3600" b="0" kern="1200" cap="none" spc="0" baseline="0" dirty="0">
                <a:ln w="3175">
                  <a:noFill/>
                </a:ln>
                <a:solidFill>
                  <a:schemeClr val="bg1"/>
                </a:solidFill>
                <a:effectLst/>
                <a:latin typeface="+mj-lt"/>
                <a:ea typeface="+mn-ea"/>
                <a:cs typeface="Segoe UI" pitchFamily="34" charset="0"/>
              </a:defRPr>
            </a:lvl1pPr>
          </a:lstStyle>
          <a:p>
            <a:r>
              <a:rPr lang="en-US"/>
              <a:t>Click to edit Master</a:t>
            </a:r>
          </a:p>
        </p:txBody>
      </p:sp>
      <p:sp>
        <p:nvSpPr>
          <p:cNvPr id="12" name="Content Placeholder 10">
            <a:extLst>
              <a:ext uri="{FF2B5EF4-FFF2-40B4-BE49-F238E27FC236}">
                <a16:creationId xmlns:a16="http://schemas.microsoft.com/office/drawing/2014/main" id="{87392304-E6C1-4312-930D-A6D4819615F6}"/>
              </a:ext>
            </a:extLst>
          </p:cNvPr>
          <p:cNvSpPr>
            <a:spLocks noGrp="1"/>
          </p:cNvSpPr>
          <p:nvPr>
            <p:ph sz="quarter" idx="11"/>
          </p:nvPr>
        </p:nvSpPr>
        <p:spPr>
          <a:xfrm>
            <a:off x="6019800" y="585788"/>
            <a:ext cx="5600700" cy="5686424"/>
          </a:xfrm>
          <a:ln w="6350">
            <a:solidFill>
              <a:schemeClr val="bg1">
                <a:lumMod val="75000"/>
              </a:schemeClr>
            </a:solidFill>
          </a:ln>
        </p:spPr>
        <p:txBody>
          <a:bodyPr/>
          <a:lstStyle>
            <a:lvl1pPr marL="0" indent="0" algn="ctr">
              <a:buNone/>
              <a:defRPr sz="2400"/>
            </a:lvl1pPr>
          </a:lstStyle>
          <a:p>
            <a:pPr lvl="0"/>
            <a:r>
              <a:rPr lang="en-US"/>
              <a:t>Click to edit Master text styles</a:t>
            </a:r>
          </a:p>
        </p:txBody>
      </p:sp>
    </p:spTree>
    <p:extLst>
      <p:ext uri="{BB962C8B-B14F-4D97-AF65-F5344CB8AC3E}">
        <p14:creationId xmlns:p14="http://schemas.microsoft.com/office/powerpoint/2010/main" val="1144984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0743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1C3853-B766-4422-BD2B-65A999523B3C}"/>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6" name="Slide Number Placeholder 5">
            <a:extLst>
              <a:ext uri="{FF2B5EF4-FFF2-40B4-BE49-F238E27FC236}">
                <a16:creationId xmlns:a16="http://schemas.microsoft.com/office/drawing/2014/main" id="{6AB66A86-D476-4B82-BD63-F20B61D610B4}"/>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135085315"/>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100" r:id="rId31"/>
  </p:sldLayoutIdLst>
  <p:transition>
    <p:fade/>
  </p:transition>
  <p:hf hdr="0" dt="0"/>
  <p:txStyles>
    <p:titleStyle>
      <a:lvl1pPr algn="l" defTabSz="932742" rtl="0" eaLnBrk="1" latinLnBrk="0" hangingPunct="1">
        <a:lnSpc>
          <a:spcPct val="100000"/>
        </a:lnSpc>
        <a:spcBef>
          <a:spcPct val="0"/>
        </a:spcBef>
        <a:buNone/>
        <a:defRPr lang="en-US" sz="3600" b="0" kern="1200" cap="none" spc="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1464">
          <p15:clr>
            <a:srgbClr val="F26B43"/>
          </p15:clr>
        </p15:guide>
        <p15:guide id="32" pos="1536">
          <p15:clr>
            <a:srgbClr val="F26B43"/>
          </p15:clr>
        </p15:guide>
        <p15:guide id="33" pos="2640">
          <p15:clr>
            <a:srgbClr val="F26B43"/>
          </p15:clr>
        </p15:guide>
        <p15:guide id="34" pos="2712">
          <p15:clr>
            <a:srgbClr val="F26B43"/>
          </p15:clr>
        </p15:guide>
        <p15:guide id="35" pos="3792">
          <p15:clr>
            <a:srgbClr val="F26B43"/>
          </p15:clr>
        </p15:guide>
        <p15:guide id="36" pos="4968">
          <p15:clr>
            <a:srgbClr val="F26B43"/>
          </p15:clr>
        </p15:guide>
        <p15:guide id="37" pos="3864">
          <p15:clr>
            <a:srgbClr val="F26B43"/>
          </p15:clr>
        </p15:guide>
        <p15:guide id="38" pos="5040">
          <p15:clr>
            <a:srgbClr val="F26B43"/>
          </p15:clr>
        </p15:guide>
        <p15:guide id="39" pos="6144">
          <p15:clr>
            <a:srgbClr val="F26B43"/>
          </p15:clr>
        </p15:guide>
        <p15:guide id="40" pos="62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39.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ustomXml" Target="../../customXml/item41.xml"/><Relationship Id="rId1" Type="http://schemas.openxmlformats.org/officeDocument/2006/relationships/tags" Target="../tags/tag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office365/servicedescriptions/sharepoint-online-service-description/sharepoint-online-limit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40.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2042" y="2985605"/>
            <a:ext cx="10135062" cy="830997"/>
          </a:xfrm>
        </p:spPr>
        <p:txBody>
          <a:bodyPr/>
          <a:lstStyle/>
          <a:p>
            <a:r>
              <a:rPr lang="en-US" sz="5400" dirty="0"/>
              <a:t>Working with tables</a:t>
            </a:r>
          </a:p>
        </p:txBody>
      </p:sp>
      <p:sp>
        <p:nvSpPr>
          <p:cNvPr id="2" name="Text Placeholder 1">
            <a:extLst>
              <a:ext uri="{FF2B5EF4-FFF2-40B4-BE49-F238E27FC236}">
                <a16:creationId xmlns:a16="http://schemas.microsoft.com/office/drawing/2014/main" id="{482FEA19-2650-4EE7-9268-C5AD0D758CBB}"/>
              </a:ext>
            </a:extLst>
          </p:cNvPr>
          <p:cNvSpPr>
            <a:spLocks noGrp="1"/>
          </p:cNvSpPr>
          <p:nvPr>
            <p:ph type="body" sz="quarter" idx="12"/>
          </p:nvPr>
        </p:nvSpPr>
        <p:spPr>
          <a:xfrm>
            <a:off x="623606" y="2525660"/>
            <a:ext cx="4164583" cy="338554"/>
          </a:xfrm>
        </p:spPr>
        <p:txBody>
          <a:bodyPr/>
          <a:lstStyle/>
          <a:p>
            <a:r>
              <a:rPr lang="en-US" dirty="0"/>
              <a:t>Module 1</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Tree>
    <p:custDataLst>
      <p:tags r:id="rId1"/>
    </p:custDataLst>
    <p:extLst>
      <p:ext uri="{BB962C8B-B14F-4D97-AF65-F5344CB8AC3E}">
        <p14:creationId xmlns:p14="http://schemas.microsoft.com/office/powerpoint/2010/main" val="242469382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13CE-5FE5-426D-B272-0561F4A30EE2}"/>
              </a:ext>
            </a:extLst>
          </p:cNvPr>
          <p:cNvSpPr>
            <a:spLocks noGrp="1"/>
          </p:cNvSpPr>
          <p:nvPr>
            <p:ph type="title"/>
          </p:nvPr>
        </p:nvSpPr>
        <p:spPr>
          <a:xfrm>
            <a:off x="570814" y="483813"/>
            <a:ext cx="11018520" cy="553998"/>
          </a:xfrm>
        </p:spPr>
        <p:txBody>
          <a:bodyPr/>
          <a:lstStyle/>
          <a:p>
            <a:r>
              <a:rPr lang="en-US" dirty="0"/>
              <a:t>Import data using Dataflows</a:t>
            </a:r>
            <a:endParaRPr lang="en-GB" dirty="0"/>
          </a:p>
        </p:txBody>
      </p:sp>
      <p:sp>
        <p:nvSpPr>
          <p:cNvPr id="7" name="TextBox 6">
            <a:extLst>
              <a:ext uri="{FF2B5EF4-FFF2-40B4-BE49-F238E27FC236}">
                <a16:creationId xmlns:a16="http://schemas.microsoft.com/office/drawing/2014/main" id="{A0BCBDBD-E7A7-449E-B376-E0581EB556D9}"/>
              </a:ext>
            </a:extLst>
          </p:cNvPr>
          <p:cNvSpPr txBox="1"/>
          <p:nvPr/>
        </p:nvSpPr>
        <p:spPr>
          <a:xfrm>
            <a:off x="89817" y="5275521"/>
            <a:ext cx="3485807" cy="553998"/>
          </a:xfrm>
          <a:prstGeom prst="rect">
            <a:avLst/>
          </a:prstGeom>
          <a:noFill/>
        </p:spPr>
        <p:txBody>
          <a:bodyPr wrap="square" lIns="0" tIns="0" rIns="0" bIns="0" rtlCol="0">
            <a:spAutoFit/>
          </a:bodyPr>
          <a:lstStyle/>
          <a:p>
            <a:pPr algn="ctr"/>
            <a:r>
              <a:rPr lang="en-US" sz="1800" b="1" dirty="0">
                <a:solidFill>
                  <a:schemeClr val="tx1">
                    <a:lumMod val="85000"/>
                    <a:lumOff val="15000"/>
                  </a:schemeClr>
                </a:solidFill>
              </a:rPr>
              <a:t>Dataflows</a:t>
            </a:r>
            <a:r>
              <a:rPr lang="en-US" sz="1800" dirty="0">
                <a:solidFill>
                  <a:schemeClr val="tx1">
                    <a:lumMod val="85000"/>
                    <a:lumOff val="15000"/>
                  </a:schemeClr>
                </a:solidFill>
              </a:rPr>
              <a:t> are available for Import in Dataverse for Teams</a:t>
            </a:r>
            <a:endParaRPr lang="en-GB" sz="1800" dirty="0" err="1">
              <a:solidFill>
                <a:schemeClr val="tx1">
                  <a:lumMod val="85000"/>
                  <a:lumOff val="15000"/>
                </a:schemeClr>
              </a:solidFill>
            </a:endParaRPr>
          </a:p>
        </p:txBody>
      </p:sp>
      <p:pic>
        <p:nvPicPr>
          <p:cNvPr id="4" name="Picture 3">
            <a:extLst>
              <a:ext uri="{FF2B5EF4-FFF2-40B4-BE49-F238E27FC236}">
                <a16:creationId xmlns:a16="http://schemas.microsoft.com/office/drawing/2014/main" id="{A7869714-B95E-4817-B372-A7635B4807EA}"/>
              </a:ext>
            </a:extLst>
          </p:cNvPr>
          <p:cNvPicPr>
            <a:picLocks noChangeAspect="1"/>
          </p:cNvPicPr>
          <p:nvPr/>
        </p:nvPicPr>
        <p:blipFill>
          <a:blip r:embed="rId3"/>
          <a:srcRect/>
          <a:stretch/>
        </p:blipFill>
        <p:spPr>
          <a:xfrm>
            <a:off x="415351" y="2195496"/>
            <a:ext cx="2834141" cy="2648204"/>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843B9F12-54D2-4D31-9ED4-9B366EF5DD18}"/>
              </a:ext>
            </a:extLst>
          </p:cNvPr>
          <p:cNvSpPr txBox="1"/>
          <p:nvPr/>
        </p:nvSpPr>
        <p:spPr>
          <a:xfrm>
            <a:off x="3991663" y="5275521"/>
            <a:ext cx="3904342" cy="276999"/>
          </a:xfrm>
          <a:prstGeom prst="rect">
            <a:avLst/>
          </a:prstGeom>
          <a:noFill/>
        </p:spPr>
        <p:txBody>
          <a:bodyPr wrap="square" lIns="0" tIns="0" rIns="0" bIns="0" rtlCol="0">
            <a:spAutoFit/>
          </a:bodyPr>
          <a:lstStyle/>
          <a:p>
            <a:pPr algn="ctr"/>
            <a:r>
              <a:rPr lang="en-US" sz="1800" dirty="0">
                <a:solidFill>
                  <a:schemeClr val="tx1">
                    <a:lumMod val="85000"/>
                    <a:lumOff val="15000"/>
                  </a:schemeClr>
                </a:solidFill>
              </a:rPr>
              <a:t>Choose one of available data sources</a:t>
            </a:r>
            <a:endParaRPr lang="en-GB" sz="1800" dirty="0" err="1">
              <a:solidFill>
                <a:schemeClr val="tx1">
                  <a:lumMod val="85000"/>
                  <a:lumOff val="15000"/>
                </a:schemeClr>
              </a:solidFill>
            </a:endParaRPr>
          </a:p>
        </p:txBody>
      </p:sp>
      <p:pic>
        <p:nvPicPr>
          <p:cNvPr id="6" name="Picture 5" descr="Supported data sources: Excel, JSON, PDF, SP Folder, CSV, SPO List, OData, Web Page, Power Platform Dataflows, black table and blank query">
            <a:extLst>
              <a:ext uri="{FF2B5EF4-FFF2-40B4-BE49-F238E27FC236}">
                <a16:creationId xmlns:a16="http://schemas.microsoft.com/office/drawing/2014/main" id="{DA98E0B5-B07C-471E-B85F-9E6F26B3023B}"/>
              </a:ext>
            </a:extLst>
          </p:cNvPr>
          <p:cNvPicPr>
            <a:picLocks noChangeAspect="1"/>
          </p:cNvPicPr>
          <p:nvPr/>
        </p:nvPicPr>
        <p:blipFill>
          <a:blip r:embed="rId4"/>
          <a:stretch>
            <a:fillRect/>
          </a:stretch>
        </p:blipFill>
        <p:spPr>
          <a:xfrm>
            <a:off x="4077847" y="2195497"/>
            <a:ext cx="3731974" cy="2648205"/>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8339142B-60A0-4EDB-832A-9DDE1F30E629}"/>
              </a:ext>
            </a:extLst>
          </p:cNvPr>
          <p:cNvSpPr txBox="1"/>
          <p:nvPr/>
        </p:nvSpPr>
        <p:spPr>
          <a:xfrm>
            <a:off x="8349456" y="5275521"/>
            <a:ext cx="3621314" cy="830997"/>
          </a:xfrm>
          <a:prstGeom prst="rect">
            <a:avLst/>
          </a:prstGeom>
          <a:noFill/>
        </p:spPr>
        <p:txBody>
          <a:bodyPr wrap="square" lIns="0" tIns="0" rIns="0" bIns="0" rtlCol="0">
            <a:spAutoFit/>
          </a:bodyPr>
          <a:lstStyle/>
          <a:p>
            <a:pPr algn="ctr"/>
            <a:r>
              <a:rPr lang="en-US" sz="1800" dirty="0">
                <a:solidFill>
                  <a:schemeClr val="tx1">
                    <a:lumMod val="85000"/>
                    <a:lumOff val="15000"/>
                  </a:schemeClr>
                </a:solidFill>
              </a:rPr>
              <a:t>Use </a:t>
            </a:r>
            <a:r>
              <a:rPr lang="en-US" sz="1800" b="1" dirty="0">
                <a:solidFill>
                  <a:schemeClr val="tx1">
                    <a:lumMod val="85000"/>
                    <a:lumOff val="15000"/>
                  </a:schemeClr>
                </a:solidFill>
              </a:rPr>
              <a:t>Power Query</a:t>
            </a:r>
            <a:r>
              <a:rPr lang="en-US" sz="1800" dirty="0">
                <a:solidFill>
                  <a:schemeClr val="tx1">
                    <a:lumMod val="85000"/>
                    <a:lumOff val="15000"/>
                  </a:schemeClr>
                </a:solidFill>
              </a:rPr>
              <a:t> to refine data and create a new or map it to the existing Dataverse table</a:t>
            </a:r>
            <a:endParaRPr lang="en-GB" sz="1800" dirty="0" err="1">
              <a:solidFill>
                <a:schemeClr val="tx1">
                  <a:lumMod val="85000"/>
                  <a:lumOff val="15000"/>
                </a:schemeClr>
              </a:solidFill>
            </a:endParaRPr>
          </a:p>
        </p:txBody>
      </p:sp>
      <p:pic>
        <p:nvPicPr>
          <p:cNvPr id="16" name="Picture 15" descr="You need to map columns of transformed data source to a new or existing table column structure">
            <a:extLst>
              <a:ext uri="{FF2B5EF4-FFF2-40B4-BE49-F238E27FC236}">
                <a16:creationId xmlns:a16="http://schemas.microsoft.com/office/drawing/2014/main" id="{D77650A3-1BFB-4FFD-8DEA-29026BB7287D}"/>
              </a:ext>
            </a:extLst>
          </p:cNvPr>
          <p:cNvPicPr>
            <a:picLocks noChangeAspect="1"/>
          </p:cNvPicPr>
          <p:nvPr/>
        </p:nvPicPr>
        <p:blipFill>
          <a:blip r:embed="rId5"/>
          <a:stretch>
            <a:fillRect/>
          </a:stretch>
        </p:blipFill>
        <p:spPr>
          <a:xfrm>
            <a:off x="8244340" y="2195498"/>
            <a:ext cx="3831547" cy="2648205"/>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F3390005-485E-8761-AD47-9A7429A11C41}"/>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23221928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7031AB-B12E-4065-A753-70742EAEF108}"/>
              </a:ext>
              <a:ext uri="{C183D7F6-B498-43B3-948B-1728B52AA6E4}">
                <adec:decorative xmlns:adec="http://schemas.microsoft.com/office/drawing/2017/decorative" val="1"/>
              </a:ext>
            </a:extLst>
          </p:cNvPr>
          <p:cNvSpPr>
            <a:spLocks/>
          </p:cNvSpPr>
          <p:nvPr/>
        </p:nvSpPr>
        <p:spPr>
          <a:xfrm>
            <a:off x="571500" y="1508338"/>
            <a:ext cx="11049000" cy="4760700"/>
          </a:xfrm>
          <a:prstGeom prst="rect">
            <a:avLst/>
          </a:prstGeom>
          <a:noFill/>
          <a:ln w="3175">
            <a:solidFill>
              <a:schemeClr val="bg1">
                <a:lumMod val="85000"/>
              </a:schemeClr>
            </a:solidFill>
          </a:ln>
        </p:spPr>
        <p:txBody>
          <a:bodyPr wrap="square" lIns="137160" tIns="768096" rIns="137160" bIns="91440" anchor="t">
            <a:noAutofit/>
          </a:bodyPr>
          <a:lstStyle/>
          <a:p>
            <a:pPr marL="230188" indent="-230188" defTabSz="914192">
              <a:spcBef>
                <a:spcPts val="300"/>
              </a:spcBef>
              <a:spcAft>
                <a:spcPts val="300"/>
              </a:spcAft>
              <a:buFont typeface="Arial" panose="020B0604020202020204" pitchFamily="34" charset="0"/>
              <a:buChar char="•"/>
              <a:defRPr/>
            </a:pPr>
            <a:endParaRPr lang="en-US" sz="1600">
              <a:cs typeface="Segoe UI Semibold" panose="020B0702040204020203" pitchFamily="34" charset="0"/>
            </a:endParaRPr>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a:xfrm>
            <a:off x="586739" y="438071"/>
            <a:ext cx="11018520" cy="1107996"/>
          </a:xfrm>
        </p:spPr>
        <p:txBody>
          <a:bodyPr/>
          <a:lstStyle/>
          <a:p>
            <a:r>
              <a:rPr lang="en-US" dirty="0">
                <a:solidFill>
                  <a:schemeClr val="tx1">
                    <a:lumMod val="85000"/>
                    <a:lumOff val="15000"/>
                  </a:schemeClr>
                </a:solidFill>
              </a:rPr>
              <a:t>Lab 1:</a:t>
            </a:r>
            <a:br>
              <a:rPr lang="en-US" dirty="0"/>
            </a:br>
            <a:r>
              <a:rPr lang="en-US" dirty="0"/>
              <a:t>Setting up basic table and app</a:t>
            </a:r>
          </a:p>
        </p:txBody>
      </p:sp>
      <p:sp>
        <p:nvSpPr>
          <p:cNvPr id="8" name="Rectangle 7">
            <a:extLst>
              <a:ext uri="{FF2B5EF4-FFF2-40B4-BE49-F238E27FC236}">
                <a16:creationId xmlns:a16="http://schemas.microsoft.com/office/drawing/2014/main" id="{D4FF7A47-CBB8-435B-B88D-A883B77A33E2}"/>
              </a:ext>
            </a:extLst>
          </p:cNvPr>
          <p:cNvSpPr>
            <a:spLocks/>
          </p:cNvSpPr>
          <p:nvPr/>
        </p:nvSpPr>
        <p:spPr>
          <a:xfrm>
            <a:off x="571499" y="1751640"/>
            <a:ext cx="11049000" cy="465121"/>
          </a:xfrm>
          <a:prstGeom prst="rect">
            <a:avLst/>
          </a:prstGeom>
          <a:solidFill>
            <a:schemeClr val="accent2"/>
          </a:solidFill>
        </p:spPr>
        <p:txBody>
          <a:bodyPr wrap="square" lIns="91440" tIns="45720" rIns="91440" bIns="45720" anchor="ctr">
            <a:noAutofit/>
          </a:bodyPr>
          <a:lstStyle/>
          <a:p>
            <a:pPr algn="ctr" defTabSz="914192">
              <a:spcAft>
                <a:spcPts val="300"/>
              </a:spcAft>
            </a:pPr>
            <a:r>
              <a:rPr lang="en-US" dirty="0">
                <a:solidFill>
                  <a:srgbClr val="FFFFFF"/>
                </a:solidFill>
                <a:latin typeface="Segoe Semibold"/>
                <a:cs typeface="Segoe UI Semibold"/>
              </a:rPr>
              <a:t>Objectives</a:t>
            </a:r>
          </a:p>
        </p:txBody>
      </p:sp>
      <p:grpSp>
        <p:nvGrpSpPr>
          <p:cNvPr id="9" name="Group 8">
            <a:extLst>
              <a:ext uri="{FF2B5EF4-FFF2-40B4-BE49-F238E27FC236}">
                <a16:creationId xmlns:a16="http://schemas.microsoft.com/office/drawing/2014/main" id="{3FA0384F-D0CE-445D-B234-7EDD1C677A6D}"/>
              </a:ext>
              <a:ext uri="{C183D7F6-B498-43B3-948B-1728B52AA6E4}">
                <adec:decorative xmlns:adec="http://schemas.microsoft.com/office/drawing/2017/decorative" val="1"/>
              </a:ext>
            </a:extLst>
          </p:cNvPr>
          <p:cNvGrpSpPr>
            <a:grpSpLocks/>
          </p:cNvGrpSpPr>
          <p:nvPr/>
        </p:nvGrpSpPr>
        <p:grpSpPr>
          <a:xfrm>
            <a:off x="574674" y="1751640"/>
            <a:ext cx="11045826" cy="465121"/>
            <a:chOff x="574675" y="1519848"/>
            <a:chExt cx="7312025" cy="465121"/>
          </a:xfrm>
        </p:grpSpPr>
        <p:cxnSp>
          <p:nvCxnSpPr>
            <p:cNvPr id="12" name="Straight Connector 11">
              <a:extLst>
                <a:ext uri="{FF2B5EF4-FFF2-40B4-BE49-F238E27FC236}">
                  <a16:creationId xmlns:a16="http://schemas.microsoft.com/office/drawing/2014/main" id="{EA2657A6-5FF3-4E59-94B3-355886C9B57A}"/>
                </a:ext>
                <a:ext uri="{C183D7F6-B498-43B3-948B-1728B52AA6E4}">
                  <adec:decorative xmlns:adec="http://schemas.microsoft.com/office/drawing/2017/decorative" val="1"/>
                </a:ext>
              </a:extLst>
            </p:cNvPr>
            <p:cNvCxnSpPr>
              <a:cxnSpLocks/>
            </p:cNvCxnSpPr>
            <p:nvPr/>
          </p:nvCxnSpPr>
          <p:spPr>
            <a:xfrm>
              <a:off x="574675"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140C465-8DCE-4F31-8C4F-37C0F2DB8BFA}"/>
                </a:ext>
                <a:ext uri="{C183D7F6-B498-43B3-948B-1728B52AA6E4}">
                  <adec:decorative xmlns:adec="http://schemas.microsoft.com/office/drawing/2017/decorative" val="1"/>
                </a:ext>
              </a:extLst>
            </p:cNvPr>
            <p:cNvCxnSpPr>
              <a:cxnSpLocks/>
            </p:cNvCxnSpPr>
            <p:nvPr/>
          </p:nvCxnSpPr>
          <p:spPr>
            <a:xfrm>
              <a:off x="7886700" y="1519848"/>
              <a:ext cx="0" cy="465121"/>
            </a:xfrm>
            <a:prstGeom prst="line">
              <a:avLst/>
            </a:prstGeom>
            <a:ln w="28575" cap="rnd">
              <a:solidFill>
                <a:schemeClr val="accent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2044E162-68FA-4C0E-B9D3-D4C8561D02EE}"/>
              </a:ext>
            </a:extLst>
          </p:cNvPr>
          <p:cNvSpPr txBox="1">
            <a:spLocks/>
          </p:cNvSpPr>
          <p:nvPr/>
        </p:nvSpPr>
        <p:spPr>
          <a:xfrm>
            <a:off x="571500" y="2339873"/>
            <a:ext cx="11048999" cy="3669041"/>
          </a:xfrm>
          <a:prstGeom prst="rect">
            <a:avLst/>
          </a:prstGeom>
        </p:spPr>
        <p:txBody>
          <a:bodyPr wrap="square" lIns="91440" tIns="45720" rIns="91440" bIns="45720">
            <a:noAutofit/>
          </a:bodyPr>
          <a:lstStyle/>
          <a:p>
            <a:pPr marL="0" indent="0">
              <a:buNone/>
            </a:pPr>
            <a:endParaRPr lang="en-US" sz="1050" b="1" dirty="0">
              <a:solidFill>
                <a:schemeClr val="tx1">
                  <a:lumMod val="85000"/>
                  <a:lumOff val="15000"/>
                </a:schemeClr>
              </a:solidFill>
            </a:endParaRPr>
          </a:p>
          <a:p>
            <a:pPr marL="457200" indent="-457200">
              <a:buAutoNum type="arabicPeriod"/>
            </a:pPr>
            <a:r>
              <a:rPr lang="en-GB" sz="1600" dirty="0">
                <a:solidFill>
                  <a:schemeClr val="tx1">
                    <a:lumMod val="85000"/>
                    <a:lumOff val="15000"/>
                  </a:schemeClr>
                </a:solidFill>
                <a:cs typeface="+mn-cs"/>
              </a:rPr>
              <a:t>Create your first table</a:t>
            </a:r>
          </a:p>
          <a:p>
            <a:pPr marL="457200" indent="-457200">
              <a:buAutoNum type="arabicPeriod"/>
            </a:pPr>
            <a:endParaRPr lang="en-GB" sz="1600" dirty="0">
              <a:solidFill>
                <a:schemeClr val="tx1">
                  <a:lumMod val="85000"/>
                  <a:lumOff val="15000"/>
                </a:schemeClr>
              </a:solidFill>
              <a:cs typeface="+mn-cs"/>
            </a:endParaRPr>
          </a:p>
          <a:p>
            <a:pPr marL="457200" indent="-457200">
              <a:buFont typeface="Wingdings" panose="05000000000000000000" pitchFamily="2" charset="2"/>
              <a:buAutoNum type="arabicPeriod"/>
            </a:pPr>
            <a:r>
              <a:rPr lang="en-GB" sz="1600" dirty="0">
                <a:solidFill>
                  <a:schemeClr val="tx1">
                    <a:lumMod val="85000"/>
                    <a:lumOff val="15000"/>
                  </a:schemeClr>
                </a:solidFill>
                <a:cs typeface="+mn-cs"/>
              </a:rPr>
              <a:t>Create a sample app using table</a:t>
            </a:r>
          </a:p>
          <a:p>
            <a:pPr marL="457200" indent="-457200">
              <a:buFont typeface="Wingdings" panose="05000000000000000000" pitchFamily="2" charset="2"/>
              <a:buAutoNum type="arabicPeriod"/>
            </a:pPr>
            <a:endParaRPr lang="en-GB" sz="1600" dirty="0">
              <a:solidFill>
                <a:schemeClr val="tx1">
                  <a:lumMod val="85000"/>
                  <a:lumOff val="15000"/>
                </a:schemeClr>
              </a:solidFill>
            </a:endParaRPr>
          </a:p>
          <a:p>
            <a:pPr marL="457200" indent="-457200">
              <a:buFont typeface="Wingdings" panose="05000000000000000000" pitchFamily="2" charset="2"/>
              <a:buAutoNum type="arabicPeriod"/>
            </a:pPr>
            <a:r>
              <a:rPr lang="en-GB" sz="1600" dirty="0">
                <a:solidFill>
                  <a:schemeClr val="tx1">
                    <a:lumMod val="85000"/>
                    <a:lumOff val="15000"/>
                  </a:schemeClr>
                </a:solidFill>
                <a:cs typeface="+mn-cs"/>
              </a:rPr>
              <a:t>Send data to table using the app</a:t>
            </a:r>
          </a:p>
          <a:p>
            <a:pPr marL="457200" indent="-457200">
              <a:buFont typeface="Wingdings" panose="05000000000000000000" pitchFamily="2" charset="2"/>
              <a:buAutoNum type="arabicPeriod"/>
            </a:pPr>
            <a:endParaRPr lang="en-GB" sz="1600" dirty="0">
              <a:solidFill>
                <a:schemeClr val="tx1">
                  <a:lumMod val="85000"/>
                  <a:lumOff val="15000"/>
                </a:schemeClr>
              </a:solidFill>
              <a:cs typeface="+mn-cs"/>
            </a:endParaRPr>
          </a:p>
        </p:txBody>
      </p:sp>
      <p:sp>
        <p:nvSpPr>
          <p:cNvPr id="17" name="Footer Placeholder 4">
            <a:extLst>
              <a:ext uri="{FF2B5EF4-FFF2-40B4-BE49-F238E27FC236}">
                <a16:creationId xmlns:a16="http://schemas.microsoft.com/office/drawing/2014/main" id="{E243B2FB-C5E3-4E84-87ED-FB0A2A1A0F89}"/>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a:ea typeface="+mn-ea"/>
                <a:cs typeface="+mn-cs"/>
              </a:rPr>
              <a:t>Microsoft Confidential</a:t>
            </a:r>
          </a:p>
        </p:txBody>
      </p:sp>
      <p:sp>
        <p:nvSpPr>
          <p:cNvPr id="18" name="Slide Number Placeholder 3">
            <a:extLst>
              <a:ext uri="{FF2B5EF4-FFF2-40B4-BE49-F238E27FC236}">
                <a16:creationId xmlns:a16="http://schemas.microsoft.com/office/drawing/2014/main" id="{81A9DA9D-1DBE-46E5-BC06-5CF26ACB5995}"/>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FA41A179-B4E7-42F5-FE64-EAD42FB08868}"/>
              </a:ext>
            </a:extLst>
          </p:cNvPr>
          <p:cNvGrpSpPr/>
          <p:nvPr/>
        </p:nvGrpSpPr>
        <p:grpSpPr>
          <a:xfrm>
            <a:off x="8581057" y="5358247"/>
            <a:ext cx="752324" cy="730462"/>
            <a:chOff x="571499" y="5538576"/>
            <a:chExt cx="752324" cy="730462"/>
          </a:xfrm>
        </p:grpSpPr>
        <p:sp>
          <p:nvSpPr>
            <p:cNvPr id="5" name="Oval 4">
              <a:extLst>
                <a:ext uri="{FF2B5EF4-FFF2-40B4-BE49-F238E27FC236}">
                  <a16:creationId xmlns:a16="http://schemas.microsoft.com/office/drawing/2014/main" id="{C9197A9B-E92D-84C9-4EE8-9E8A6A25E1CA}"/>
                </a:ext>
              </a:extLst>
            </p:cNvPr>
            <p:cNvSpPr/>
            <p:nvPr/>
          </p:nvSpPr>
          <p:spPr bwMode="auto">
            <a:xfrm>
              <a:off x="571499" y="5538576"/>
              <a:ext cx="752324" cy="730462"/>
            </a:xfrm>
            <a:prstGeom prst="ellipse">
              <a:avLst/>
            </a:prstGeom>
            <a:solidFill>
              <a:schemeClr val="bg1">
                <a:lumMod val="95000"/>
              </a:schemeClr>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a:solidFill>
                  <a:schemeClr val="tx1">
                    <a:lumMod val="85000"/>
                    <a:lumOff val="15000"/>
                  </a:schemeClr>
                </a:solidFill>
                <a:ea typeface="Segoe UI" pitchFamily="34" charset="0"/>
                <a:cs typeface="Segoe UI" pitchFamily="34" charset="0"/>
              </a:endParaRPr>
            </a:p>
          </p:txBody>
        </p:sp>
        <p:pic>
          <p:nvPicPr>
            <p:cNvPr id="3" name="Picture 2">
              <a:extLst>
                <a:ext uri="{FF2B5EF4-FFF2-40B4-BE49-F238E27FC236}">
                  <a16:creationId xmlns:a16="http://schemas.microsoft.com/office/drawing/2014/main" id="{F8A4F65A-96C9-5893-152F-E76209FA17FF}"/>
                </a:ex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4177" y="5685059"/>
              <a:ext cx="446967" cy="446967"/>
            </a:xfrm>
            <a:prstGeom prst="rect">
              <a:avLst/>
            </a:prstGeom>
          </p:spPr>
        </p:pic>
      </p:grpSp>
      <p:sp>
        <p:nvSpPr>
          <p:cNvPr id="4" name="TextBox 3">
            <a:extLst>
              <a:ext uri="{FF2B5EF4-FFF2-40B4-BE49-F238E27FC236}">
                <a16:creationId xmlns:a16="http://schemas.microsoft.com/office/drawing/2014/main" id="{9472189F-036F-EF75-EE34-A80B40EA613E}"/>
              </a:ext>
            </a:extLst>
          </p:cNvPr>
          <p:cNvSpPr txBox="1"/>
          <p:nvPr/>
        </p:nvSpPr>
        <p:spPr>
          <a:xfrm>
            <a:off x="9367610" y="5307979"/>
            <a:ext cx="2470286" cy="830997"/>
          </a:xfrm>
          <a:prstGeom prst="rect">
            <a:avLst/>
          </a:prstGeom>
          <a:noFill/>
        </p:spPr>
        <p:txBody>
          <a:bodyPr wrap="square">
            <a:spAutoFit/>
          </a:bodyPr>
          <a:lstStyle/>
          <a:p>
            <a:r>
              <a:rPr lang="en-GB" sz="1600" b="1" spc="-60" dirty="0">
                <a:solidFill>
                  <a:schemeClr val="tx1">
                    <a:lumMod val="85000"/>
                    <a:lumOff val="15000"/>
                  </a:schemeClr>
                </a:solidFill>
                <a:latin typeface="+mj-lt"/>
              </a:rPr>
              <a:t>Never</a:t>
            </a:r>
            <a:r>
              <a:rPr lang="en-GB" sz="1600" spc="-60" dirty="0">
                <a:solidFill>
                  <a:schemeClr val="tx1">
                    <a:lumMod val="85000"/>
                    <a:lumOff val="15000"/>
                  </a:schemeClr>
                </a:solidFill>
                <a:latin typeface="+mj-lt"/>
              </a:rPr>
              <a:t> upload your organization data</a:t>
            </a:r>
            <a:br>
              <a:rPr lang="en-GB" sz="1600" spc="-60" dirty="0">
                <a:solidFill>
                  <a:schemeClr val="tx1">
                    <a:lumMod val="85000"/>
                    <a:lumOff val="15000"/>
                  </a:schemeClr>
                </a:solidFill>
                <a:latin typeface="+mj-lt"/>
              </a:rPr>
            </a:br>
            <a:r>
              <a:rPr lang="en-GB" sz="1600" spc="-60" dirty="0">
                <a:solidFill>
                  <a:schemeClr val="tx1">
                    <a:lumMod val="85000"/>
                    <a:lumOff val="15000"/>
                  </a:schemeClr>
                </a:solidFill>
                <a:latin typeface="+mj-lt"/>
              </a:rPr>
              <a:t>to the lab tenant.</a:t>
            </a:r>
            <a:endParaRPr lang="en-US" sz="1600" spc="-60" dirty="0">
              <a:solidFill>
                <a:schemeClr val="tx1">
                  <a:lumMod val="85000"/>
                  <a:lumOff val="15000"/>
                </a:schemeClr>
              </a:solidFill>
              <a:latin typeface="+mj-lt"/>
            </a:endParaRPr>
          </a:p>
        </p:txBody>
      </p:sp>
    </p:spTree>
    <p:custDataLst>
      <p:tags r:id="rId1"/>
    </p:custDataLst>
    <p:extLst>
      <p:ext uri="{BB962C8B-B14F-4D97-AF65-F5344CB8AC3E}">
        <p14:creationId xmlns:p14="http://schemas.microsoft.com/office/powerpoint/2010/main" val="372203854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621161" y="2975826"/>
            <a:ext cx="10135062" cy="830997"/>
          </a:xfrm>
        </p:spPr>
        <p:txBody>
          <a:bodyPr/>
          <a:lstStyle/>
          <a:p>
            <a:r>
              <a:rPr lang="en-US" sz="5400" dirty="0"/>
              <a:t>Appendix</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935040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3B10-3607-4234-9E5A-AE74D6A7244E}"/>
              </a:ext>
            </a:extLst>
          </p:cNvPr>
          <p:cNvSpPr>
            <a:spLocks noGrp="1"/>
          </p:cNvSpPr>
          <p:nvPr>
            <p:ph type="title"/>
          </p:nvPr>
        </p:nvSpPr>
        <p:spPr>
          <a:xfrm>
            <a:off x="569997" y="491962"/>
            <a:ext cx="11277599" cy="594360"/>
          </a:xfrm>
        </p:spPr>
        <p:txBody>
          <a:bodyPr>
            <a:normAutofit/>
          </a:bodyPr>
          <a:lstStyle/>
          <a:p>
            <a:r>
              <a:rPr lang="en-US" sz="3600" dirty="0">
                <a:solidFill>
                  <a:schemeClr val="tx2"/>
                </a:solidFill>
                <a:latin typeface="+mj-lt"/>
              </a:rPr>
              <a:t>How to create tables?</a:t>
            </a:r>
            <a:endParaRPr lang="en-GB" sz="3600" dirty="0">
              <a:solidFill>
                <a:schemeClr val="tx2"/>
              </a:solidFill>
            </a:endParaRPr>
          </a:p>
        </p:txBody>
      </p:sp>
      <p:sp>
        <p:nvSpPr>
          <p:cNvPr id="10" name="Content Placeholder 3">
            <a:extLst>
              <a:ext uri="{FF2B5EF4-FFF2-40B4-BE49-F238E27FC236}">
                <a16:creationId xmlns:a16="http://schemas.microsoft.com/office/drawing/2014/main" id="{B3D488C1-DC93-4A55-BC89-4B4E988DA815}"/>
              </a:ext>
            </a:extLst>
          </p:cNvPr>
          <p:cNvSpPr>
            <a:spLocks noGrp="1"/>
          </p:cNvSpPr>
          <p:nvPr>
            <p:ph idx="1"/>
          </p:nvPr>
        </p:nvSpPr>
        <p:spPr>
          <a:xfrm>
            <a:off x="402338" y="1262002"/>
            <a:ext cx="4705443" cy="304649"/>
          </a:xfrm>
          <a:ln>
            <a:noFill/>
          </a:ln>
          <a:effectLst/>
        </p:spPr>
        <p:txBody>
          <a:bodyPr/>
          <a:lstStyle/>
          <a:p>
            <a:r>
              <a:rPr lang="en-GB" sz="2000" dirty="0">
                <a:solidFill>
                  <a:schemeClr val="tx1">
                    <a:lumMod val="85000"/>
                    <a:lumOff val="15000"/>
                  </a:schemeClr>
                </a:solidFill>
                <a:latin typeface="Segoe UI" panose="020B0502040204020203" pitchFamily="34" charset="0"/>
              </a:rPr>
              <a:t>From </a:t>
            </a:r>
            <a:r>
              <a:rPr lang="en-GB" sz="2000" b="1" dirty="0">
                <a:solidFill>
                  <a:schemeClr val="tx1">
                    <a:lumMod val="85000"/>
                    <a:lumOff val="15000"/>
                  </a:schemeClr>
                </a:solidFill>
                <a:latin typeface="Segoe UI" panose="020B0502040204020203" pitchFamily="34" charset="0"/>
              </a:rPr>
              <a:t>Power Apps </a:t>
            </a:r>
            <a:r>
              <a:rPr lang="en-GB" sz="2000" dirty="0">
                <a:solidFill>
                  <a:schemeClr val="tx1">
                    <a:lumMod val="85000"/>
                    <a:lumOff val="15000"/>
                  </a:schemeClr>
                </a:solidFill>
                <a:latin typeface="Segoe UI" panose="020B0502040204020203" pitchFamily="34" charset="0"/>
              </a:rPr>
              <a:t>Teams app</a:t>
            </a: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dirty="0">
              <a:solidFill>
                <a:schemeClr val="tx1">
                  <a:lumMod val="85000"/>
                  <a:lumOff val="15000"/>
                </a:schemeClr>
              </a:solidFill>
              <a:latin typeface="Segoe UI" panose="020B0502040204020203" pitchFamily="34" charset="0"/>
            </a:endParaRPr>
          </a:p>
        </p:txBody>
      </p:sp>
      <p:pic>
        <p:nvPicPr>
          <p:cNvPr id="6" name="Picture 5" descr="In Power Apps teams app to create table: click New and select Table in context menu">
            <a:extLst>
              <a:ext uri="{FF2B5EF4-FFF2-40B4-BE49-F238E27FC236}">
                <a16:creationId xmlns:a16="http://schemas.microsoft.com/office/drawing/2014/main" id="{B6011F64-28BD-4D1F-B55B-523BB2B33FB8}"/>
              </a:ext>
            </a:extLst>
          </p:cNvPr>
          <p:cNvPicPr>
            <a:picLocks noChangeAspect="1"/>
          </p:cNvPicPr>
          <p:nvPr/>
        </p:nvPicPr>
        <p:blipFill>
          <a:blip r:embed="rId3"/>
          <a:stretch>
            <a:fillRect/>
          </a:stretch>
        </p:blipFill>
        <p:spPr>
          <a:xfrm>
            <a:off x="642511" y="1673832"/>
            <a:ext cx="2907933" cy="196573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2" name="Content Placeholder 3">
            <a:extLst>
              <a:ext uri="{FF2B5EF4-FFF2-40B4-BE49-F238E27FC236}">
                <a16:creationId xmlns:a16="http://schemas.microsoft.com/office/drawing/2014/main" id="{A5F6D80C-38F9-411E-AE84-9716910738F1}"/>
              </a:ext>
            </a:extLst>
          </p:cNvPr>
          <p:cNvSpPr txBox="1">
            <a:spLocks/>
          </p:cNvSpPr>
          <p:nvPr/>
        </p:nvSpPr>
        <p:spPr>
          <a:xfrm>
            <a:off x="402338" y="3676118"/>
            <a:ext cx="3969637" cy="304649"/>
          </a:xfrm>
          <a:prstGeom prst="rect">
            <a:avLst/>
          </a:prstGeom>
          <a:ln>
            <a:noFill/>
          </a:ln>
          <a:effectLst/>
        </p:spPr>
        <p:txBody>
          <a:bodyPr vert="horz" wrap="square" lIns="0" tIns="0" rIns="18288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solidFill>
                  <a:schemeClr val="tx1">
                    <a:lumMod val="85000"/>
                    <a:lumOff val="15000"/>
                  </a:schemeClr>
                </a:solidFill>
                <a:latin typeface="Segoe UI" panose="020B0502040204020203" pitchFamily="34" charset="0"/>
              </a:rPr>
              <a:t>From </a:t>
            </a:r>
            <a:r>
              <a:rPr lang="en-GB" sz="2000" b="1" dirty="0">
                <a:solidFill>
                  <a:schemeClr val="tx1">
                    <a:lumMod val="85000"/>
                    <a:lumOff val="15000"/>
                  </a:schemeClr>
                </a:solidFill>
                <a:latin typeface="Segoe UI" panose="020B0502040204020203" pitchFamily="34" charset="0"/>
              </a:rPr>
              <a:t>Power Apps </a:t>
            </a:r>
            <a:r>
              <a:rPr lang="en-GB" sz="2000" dirty="0">
                <a:solidFill>
                  <a:schemeClr val="tx1">
                    <a:lumMod val="85000"/>
                    <a:lumOff val="15000"/>
                  </a:schemeClr>
                </a:solidFill>
                <a:latin typeface="Segoe UI" panose="020B0502040204020203" pitchFamily="34" charset="0"/>
              </a:rPr>
              <a:t>teams app – Power Apps studio:</a:t>
            </a: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b="1" dirty="0">
              <a:solidFill>
                <a:schemeClr val="tx1">
                  <a:lumMod val="85000"/>
                  <a:lumOff val="15000"/>
                </a:schemeClr>
              </a:solidFill>
              <a:latin typeface="Segoe UI" panose="020B0502040204020203" pitchFamily="34" charset="0"/>
            </a:endParaRPr>
          </a:p>
          <a:p>
            <a:endParaRPr lang="en-GB" sz="2000" dirty="0">
              <a:solidFill>
                <a:schemeClr val="tx1">
                  <a:lumMod val="85000"/>
                  <a:lumOff val="15000"/>
                </a:schemeClr>
              </a:solidFill>
              <a:latin typeface="Segoe UI" panose="020B0502040204020203" pitchFamily="34" charset="0"/>
            </a:endParaRPr>
          </a:p>
        </p:txBody>
      </p:sp>
      <p:pic>
        <p:nvPicPr>
          <p:cNvPr id="4" name="Picture 3" descr="In Teams Power Apps studio you can create table right in Data panel">
            <a:extLst>
              <a:ext uri="{FF2B5EF4-FFF2-40B4-BE49-F238E27FC236}">
                <a16:creationId xmlns:a16="http://schemas.microsoft.com/office/drawing/2014/main" id="{1973B152-DF14-4D60-B98A-BD3D2EB9A6B7}"/>
              </a:ext>
            </a:extLst>
          </p:cNvPr>
          <p:cNvPicPr>
            <a:picLocks noChangeAspect="1"/>
          </p:cNvPicPr>
          <p:nvPr/>
        </p:nvPicPr>
        <p:blipFill rotWithShape="1">
          <a:blip r:embed="rId4"/>
          <a:srcRect l="17902" t="31309"/>
          <a:stretch/>
        </p:blipFill>
        <p:spPr>
          <a:xfrm>
            <a:off x="960990" y="4321968"/>
            <a:ext cx="2184456" cy="2337798"/>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20" name="TextBox 19">
            <a:extLst>
              <a:ext uri="{FF2B5EF4-FFF2-40B4-BE49-F238E27FC236}">
                <a16:creationId xmlns:a16="http://schemas.microsoft.com/office/drawing/2014/main" id="{884FD0E2-5A28-48D8-9E9F-FC5B4F350DE8}"/>
              </a:ext>
            </a:extLst>
          </p:cNvPr>
          <p:cNvSpPr txBox="1"/>
          <p:nvPr/>
        </p:nvSpPr>
        <p:spPr>
          <a:xfrm>
            <a:off x="5922594" y="1277392"/>
            <a:ext cx="3490740" cy="615553"/>
          </a:xfrm>
          <a:prstGeom prst="rect">
            <a:avLst/>
          </a:prstGeom>
          <a:noFill/>
        </p:spPr>
        <p:txBody>
          <a:bodyPr wrap="square" lIns="0" tIns="0" rIns="0" bIns="0" rtlCol="0">
            <a:spAutoFit/>
          </a:bodyPr>
          <a:lstStyle/>
          <a:p>
            <a:pPr algn="l"/>
            <a:r>
              <a:rPr lang="en-US" sz="2000" dirty="0">
                <a:solidFill>
                  <a:schemeClr val="tx1">
                    <a:lumMod val="85000"/>
                    <a:lumOff val="15000"/>
                  </a:schemeClr>
                </a:solidFill>
              </a:rPr>
              <a:t>Then use grid interface to edit table structure and add data</a:t>
            </a:r>
            <a:endParaRPr lang="en-GB" sz="2000" dirty="0">
              <a:solidFill>
                <a:schemeClr val="tx1">
                  <a:lumMod val="85000"/>
                  <a:lumOff val="15000"/>
                </a:schemeClr>
              </a:solidFill>
            </a:endParaRPr>
          </a:p>
        </p:txBody>
      </p:sp>
      <p:sp>
        <p:nvSpPr>
          <p:cNvPr id="11" name="TextBox 10">
            <a:extLst>
              <a:ext uri="{FF2B5EF4-FFF2-40B4-BE49-F238E27FC236}">
                <a16:creationId xmlns:a16="http://schemas.microsoft.com/office/drawing/2014/main" id="{00543147-AC84-459A-9489-79C6DC8B8B24}"/>
              </a:ext>
            </a:extLst>
          </p:cNvPr>
          <p:cNvSpPr txBox="1"/>
          <p:nvPr/>
        </p:nvSpPr>
        <p:spPr>
          <a:xfrm>
            <a:off x="9579600" y="1262002"/>
            <a:ext cx="1969889" cy="707886"/>
          </a:xfrm>
          <a:prstGeom prst="rect">
            <a:avLst/>
          </a:prstGeom>
          <a:noFill/>
        </p:spPr>
        <p:txBody>
          <a:bodyPr wrap="square">
            <a:spAutoFit/>
          </a:bodyPr>
          <a:lstStyle/>
          <a:p>
            <a:pPr algn="l"/>
            <a:r>
              <a:rPr lang="en-US" sz="2000" dirty="0">
                <a:solidFill>
                  <a:schemeClr val="tx1">
                    <a:lumMod val="85000"/>
                    <a:lumOff val="15000"/>
                  </a:schemeClr>
                </a:solidFill>
              </a:rPr>
              <a:t>Show/hide columns</a:t>
            </a:r>
            <a:endParaRPr lang="en-GB" sz="2000" dirty="0">
              <a:solidFill>
                <a:schemeClr val="tx1">
                  <a:lumMod val="85000"/>
                  <a:lumOff val="15000"/>
                </a:schemeClr>
              </a:solidFill>
            </a:endParaRPr>
          </a:p>
        </p:txBody>
      </p:sp>
      <p:pic>
        <p:nvPicPr>
          <p:cNvPr id="3" name="Picture 2" descr="Not all the existing columns are visible by default">
            <a:extLst>
              <a:ext uri="{FF2B5EF4-FFF2-40B4-BE49-F238E27FC236}">
                <a16:creationId xmlns:a16="http://schemas.microsoft.com/office/drawing/2014/main" id="{A144BF0D-1650-47F8-BACF-685AABDA8A3E}"/>
              </a:ext>
            </a:extLst>
          </p:cNvPr>
          <p:cNvPicPr>
            <a:picLocks noChangeAspect="1"/>
          </p:cNvPicPr>
          <p:nvPr/>
        </p:nvPicPr>
        <p:blipFill>
          <a:blip r:embed="rId5"/>
          <a:stretch>
            <a:fillRect/>
          </a:stretch>
        </p:blipFill>
        <p:spPr>
          <a:xfrm>
            <a:off x="9588685" y="2044821"/>
            <a:ext cx="1960804" cy="4114024"/>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5" name="Footer Placeholder 4">
            <a:extLst>
              <a:ext uri="{FF2B5EF4-FFF2-40B4-BE49-F238E27FC236}">
                <a16:creationId xmlns:a16="http://schemas.microsoft.com/office/drawing/2014/main" id="{13D26A9D-93D0-5640-DBA8-A5BD008DA22A}"/>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endParaRPr lang="en-US" sz="800" dirty="0">
              <a:solidFill>
                <a:srgbClr val="000000"/>
              </a:solidFill>
              <a:latin typeface="Segoe UI"/>
            </a:endParaRPr>
          </a:p>
        </p:txBody>
      </p:sp>
      <p:grpSp>
        <p:nvGrpSpPr>
          <p:cNvPr id="8" name="Group 7">
            <a:extLst>
              <a:ext uri="{FF2B5EF4-FFF2-40B4-BE49-F238E27FC236}">
                <a16:creationId xmlns:a16="http://schemas.microsoft.com/office/drawing/2014/main" id="{170986B8-A12F-3101-AE79-5095DABC7069}"/>
              </a:ext>
            </a:extLst>
          </p:cNvPr>
          <p:cNvGrpSpPr/>
          <p:nvPr/>
        </p:nvGrpSpPr>
        <p:grpSpPr>
          <a:xfrm>
            <a:off x="5332594" y="2038512"/>
            <a:ext cx="4024652" cy="4120333"/>
            <a:chOff x="5885145" y="2044821"/>
            <a:chExt cx="4024652" cy="4120333"/>
          </a:xfrm>
        </p:grpSpPr>
        <p:pic>
          <p:nvPicPr>
            <p:cNvPr id="19" name="Picture 18" descr="Use visual editor to add new columns">
              <a:extLst>
                <a:ext uri="{FF2B5EF4-FFF2-40B4-BE49-F238E27FC236}">
                  <a16:creationId xmlns:a16="http://schemas.microsoft.com/office/drawing/2014/main" id="{5CBB1158-2BD4-4A63-9134-40FB9DEBE81B}"/>
                </a:ext>
              </a:extLst>
            </p:cNvPr>
            <p:cNvPicPr/>
            <p:nvPr/>
          </p:nvPicPr>
          <p:blipFill rotWithShape="1">
            <a:blip r:embed="rId6"/>
            <a:srcRect l="763" t="1279" r="1"/>
            <a:stretch/>
          </p:blipFill>
          <p:spPr>
            <a:xfrm>
              <a:off x="5885145" y="2044821"/>
              <a:ext cx="3490740" cy="412033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36EED313-77CA-4977-EA2F-02814FBBE61C}"/>
                </a:ext>
              </a:extLst>
            </p:cNvPr>
            <p:cNvPicPr>
              <a:picLocks noChangeAspect="1"/>
            </p:cNvPicPr>
            <p:nvPr/>
          </p:nvPicPr>
          <p:blipFill rotWithShape="1">
            <a:blip r:embed="rId7">
              <a:extLst>
                <a:ext uri="{28A0092B-C50C-407E-A947-70E740481C1C}">
                  <a14:useLocalDpi xmlns:a14="http://schemas.microsoft.com/office/drawing/2010/main" val="0"/>
                </a:ext>
              </a:extLst>
            </a:blip>
            <a:srcRect l="-576" t="186" r="1019"/>
            <a:stretch/>
          </p:blipFill>
          <p:spPr>
            <a:xfrm>
              <a:off x="7742655" y="2851444"/>
              <a:ext cx="2167142" cy="3255966"/>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4069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6F64-ECE7-4FEF-890A-4E80D33490CA}"/>
              </a:ext>
            </a:extLst>
          </p:cNvPr>
          <p:cNvSpPr>
            <a:spLocks noGrp="1"/>
          </p:cNvSpPr>
          <p:nvPr>
            <p:ph type="title"/>
          </p:nvPr>
        </p:nvSpPr>
        <p:spPr>
          <a:xfrm>
            <a:off x="586740" y="524792"/>
            <a:ext cx="11018520" cy="553998"/>
          </a:xfrm>
        </p:spPr>
        <p:txBody>
          <a:bodyPr/>
          <a:lstStyle/>
          <a:p>
            <a:r>
              <a:rPr lang="en-US" dirty="0"/>
              <a:t>SharePoint Lists vs Dataverse comparison</a:t>
            </a:r>
            <a:endParaRPr lang="en-GB" dirty="0"/>
          </a:p>
        </p:txBody>
      </p:sp>
      <p:graphicFrame>
        <p:nvGraphicFramePr>
          <p:cNvPr id="4" name="Table 3">
            <a:extLst>
              <a:ext uri="{FF2B5EF4-FFF2-40B4-BE49-F238E27FC236}">
                <a16:creationId xmlns:a16="http://schemas.microsoft.com/office/drawing/2014/main" id="{6EF3D580-A176-41A5-AE72-76C2520BBBDE}"/>
              </a:ext>
            </a:extLst>
          </p:cNvPr>
          <p:cNvGraphicFramePr/>
          <p:nvPr>
            <p:extLst>
              <p:ext uri="{D42A27DB-BD31-4B8C-83A1-F6EECF244321}">
                <p14:modId xmlns:p14="http://schemas.microsoft.com/office/powerpoint/2010/main" val="1303164151"/>
              </p:ext>
            </p:extLst>
          </p:nvPr>
        </p:nvGraphicFramePr>
        <p:xfrm>
          <a:off x="588263" y="1451429"/>
          <a:ext cx="11320708" cy="5035096"/>
        </p:xfrm>
        <a:graphic>
          <a:graphicData uri="http://schemas.openxmlformats.org/drawingml/2006/table">
            <a:tbl>
              <a:tblPr firstRow="1" bandRow="1">
                <a:tableStyleId>{21E4AEA4-8DFA-4A89-87EB-49C32662AFE0}</a:tableStyleId>
              </a:tblPr>
              <a:tblGrid>
                <a:gridCol w="2154937">
                  <a:extLst>
                    <a:ext uri="{9D8B030D-6E8A-4147-A177-3AD203B41FA5}">
                      <a16:colId xmlns:a16="http://schemas.microsoft.com/office/drawing/2014/main" val="1438455530"/>
                    </a:ext>
                  </a:extLst>
                </a:gridCol>
                <a:gridCol w="2619829">
                  <a:extLst>
                    <a:ext uri="{9D8B030D-6E8A-4147-A177-3AD203B41FA5}">
                      <a16:colId xmlns:a16="http://schemas.microsoft.com/office/drawing/2014/main" val="3545959163"/>
                    </a:ext>
                  </a:extLst>
                </a:gridCol>
                <a:gridCol w="2989942">
                  <a:extLst>
                    <a:ext uri="{9D8B030D-6E8A-4147-A177-3AD203B41FA5}">
                      <a16:colId xmlns:a16="http://schemas.microsoft.com/office/drawing/2014/main" val="2344374777"/>
                    </a:ext>
                  </a:extLst>
                </a:gridCol>
                <a:gridCol w="3556000">
                  <a:extLst>
                    <a:ext uri="{9D8B030D-6E8A-4147-A177-3AD203B41FA5}">
                      <a16:colId xmlns:a16="http://schemas.microsoft.com/office/drawing/2014/main" val="171645390"/>
                    </a:ext>
                  </a:extLst>
                </a:gridCol>
              </a:tblGrid>
              <a:tr h="285125">
                <a:tc>
                  <a:txBody>
                    <a:bodyPr/>
                    <a:lstStyle/>
                    <a:p>
                      <a:pPr algn="l" fontAlgn="t"/>
                      <a:r>
                        <a:rPr lang="en-GB" sz="1400">
                          <a:effectLst/>
                        </a:rPr>
                        <a:t>Considerations</a:t>
                      </a:r>
                    </a:p>
                  </a:txBody>
                  <a:tcPr/>
                </a:tc>
                <a:tc>
                  <a:txBody>
                    <a:bodyPr/>
                    <a:lstStyle/>
                    <a:p>
                      <a:pPr algn="l" fontAlgn="t"/>
                      <a:r>
                        <a:rPr lang="en-GB" sz="1400" dirty="0">
                          <a:effectLst/>
                        </a:rPr>
                        <a:t>SharePoint Lists</a:t>
                      </a:r>
                    </a:p>
                  </a:txBody>
                  <a:tcPr/>
                </a:tc>
                <a:tc>
                  <a:txBody>
                    <a:bodyPr/>
                    <a:lstStyle/>
                    <a:p>
                      <a:pPr algn="l" fontAlgn="t"/>
                      <a:r>
                        <a:rPr lang="en-GB" sz="1400">
                          <a:effectLst/>
                        </a:rPr>
                        <a:t>Dataverse for Teams</a:t>
                      </a:r>
                    </a:p>
                  </a:txBody>
                  <a:tcPr/>
                </a:tc>
                <a:tc>
                  <a:txBody>
                    <a:bodyPr/>
                    <a:lstStyle/>
                    <a:p>
                      <a:pPr algn="l" fontAlgn="t"/>
                      <a:r>
                        <a:rPr lang="en-GB" sz="1400">
                          <a:effectLst/>
                        </a:rPr>
                        <a:t>Dataverse</a:t>
                      </a:r>
                    </a:p>
                  </a:txBody>
                  <a:tcPr/>
                </a:tc>
                <a:extLst>
                  <a:ext uri="{0D108BD9-81ED-4DB2-BD59-A6C34878D82A}">
                    <a16:rowId xmlns:a16="http://schemas.microsoft.com/office/drawing/2014/main" val="3163929766"/>
                  </a:ext>
                </a:extLst>
              </a:tr>
              <a:tr h="285125">
                <a:tc>
                  <a:txBody>
                    <a:bodyPr/>
                    <a:lstStyle/>
                    <a:p>
                      <a:pPr algn="l" fontAlgn="t"/>
                      <a:r>
                        <a:rPr lang="en-GB" sz="1400">
                          <a:effectLst/>
                        </a:rPr>
                        <a:t>Number of data types</a:t>
                      </a:r>
                    </a:p>
                  </a:txBody>
                  <a:tcPr/>
                </a:tc>
                <a:tc>
                  <a:txBody>
                    <a:bodyPr/>
                    <a:lstStyle/>
                    <a:p>
                      <a:pPr algn="l" fontAlgn="t"/>
                      <a:r>
                        <a:rPr lang="en-GB" sz="1400">
                          <a:effectLst/>
                        </a:rPr>
                        <a:t>15</a:t>
                      </a:r>
                    </a:p>
                  </a:txBody>
                  <a:tcPr/>
                </a:tc>
                <a:tc>
                  <a:txBody>
                    <a:bodyPr/>
                    <a:lstStyle/>
                    <a:p>
                      <a:pPr algn="l" fontAlgn="t"/>
                      <a:r>
                        <a:rPr lang="en-GB" sz="1400" dirty="0">
                          <a:effectLst/>
                        </a:rPr>
                        <a:t>23</a:t>
                      </a:r>
                    </a:p>
                  </a:txBody>
                  <a:tcPr/>
                </a:tc>
                <a:tc>
                  <a:txBody>
                    <a:bodyPr/>
                    <a:lstStyle/>
                    <a:p>
                      <a:pPr algn="l" fontAlgn="t"/>
                      <a:r>
                        <a:rPr lang="en-GB" sz="1400" dirty="0">
                          <a:effectLst/>
                        </a:rPr>
                        <a:t>24</a:t>
                      </a:r>
                    </a:p>
                  </a:txBody>
                  <a:tcPr/>
                </a:tc>
                <a:extLst>
                  <a:ext uri="{0D108BD9-81ED-4DB2-BD59-A6C34878D82A}">
                    <a16:rowId xmlns:a16="http://schemas.microsoft.com/office/drawing/2014/main" val="4289221955"/>
                  </a:ext>
                </a:extLst>
              </a:tr>
              <a:tr h="684299">
                <a:tc>
                  <a:txBody>
                    <a:bodyPr/>
                    <a:lstStyle/>
                    <a:p>
                      <a:pPr algn="l" fontAlgn="t"/>
                      <a:r>
                        <a:rPr lang="en-GB" sz="1400" dirty="0">
                          <a:effectLst/>
                        </a:rPr>
                        <a:t>Capacity</a:t>
                      </a:r>
                    </a:p>
                  </a:txBody>
                  <a:tcPr/>
                </a:tc>
                <a:tc>
                  <a:txBody>
                    <a:bodyPr/>
                    <a:lstStyle/>
                    <a:p>
                      <a:pPr algn="l" fontAlgn="t"/>
                      <a:r>
                        <a:rPr lang="en-GB" sz="1400" dirty="0">
                          <a:effectLst/>
                        </a:rPr>
                        <a:t>Up to 30M rows</a:t>
                      </a:r>
                      <a:br>
                        <a:rPr lang="en-GB" sz="1400" dirty="0">
                          <a:effectLst/>
                        </a:rPr>
                      </a:br>
                      <a:r>
                        <a:rPr lang="en-GB" sz="1400" dirty="0">
                          <a:effectLst/>
                        </a:rPr>
                        <a:t>(</a:t>
                      </a:r>
                      <a:r>
                        <a:rPr lang="en-GB" sz="1400" u="none" strike="noStrike" dirty="0">
                          <a:solidFill>
                            <a:schemeClr val="tx1"/>
                          </a:solidFill>
                          <a:effectLst/>
                          <a:hlinkClick r:id="rId3">
                            <a:extLst>
                              <a:ext uri="{A12FA001-AC4F-418D-AE19-62706E023703}">
                                <ahyp:hlinkClr xmlns:ahyp="http://schemas.microsoft.com/office/drawing/2018/hyperlinkcolor" val="tx"/>
                              </a:ext>
                            </a:extLst>
                          </a:hlinkClick>
                        </a:rPr>
                        <a:t>considerations</a:t>
                      </a:r>
                      <a:r>
                        <a:rPr lang="en-GB" sz="1400" dirty="0">
                          <a:effectLst/>
                        </a:rPr>
                        <a:t> for lists &gt; 5k)</a:t>
                      </a:r>
                    </a:p>
                  </a:txBody>
                  <a:tcPr/>
                </a:tc>
                <a:tc>
                  <a:txBody>
                    <a:bodyPr/>
                    <a:lstStyle/>
                    <a:p>
                      <a:pPr algn="l" fontAlgn="t"/>
                      <a:r>
                        <a:rPr lang="en-GB" sz="1400" dirty="0">
                          <a:effectLst/>
                        </a:rPr>
                        <a:t>Up to 1M rows</a:t>
                      </a:r>
                      <a:br>
                        <a:rPr lang="en-GB" sz="1400" dirty="0">
                          <a:effectLst/>
                        </a:rPr>
                      </a:br>
                      <a:r>
                        <a:rPr lang="en-GB" sz="1400" dirty="0">
                          <a:effectLst/>
                        </a:rPr>
                        <a:t>2000 API Calls per day per user</a:t>
                      </a:r>
                    </a:p>
                  </a:txBody>
                  <a:tcPr/>
                </a:tc>
                <a:tc>
                  <a:txBody>
                    <a:bodyPr/>
                    <a:lstStyle/>
                    <a:p>
                      <a:pPr algn="l" fontAlgn="t"/>
                      <a:r>
                        <a:rPr lang="en-GB" sz="1400" dirty="0">
                          <a:effectLst/>
                        </a:rPr>
                        <a:t>No specified limit on rows. </a:t>
                      </a:r>
                      <a:br>
                        <a:rPr lang="en-GB" sz="1400" dirty="0">
                          <a:effectLst/>
                        </a:rPr>
                      </a:br>
                      <a:r>
                        <a:rPr lang="en-GB" sz="1400" dirty="0">
                          <a:effectLst/>
                        </a:rPr>
                        <a:t>2,000 API Calls per day per user with option of capacity add-ons</a:t>
                      </a:r>
                    </a:p>
                  </a:txBody>
                  <a:tcPr/>
                </a:tc>
                <a:extLst>
                  <a:ext uri="{0D108BD9-81ED-4DB2-BD59-A6C34878D82A}">
                    <a16:rowId xmlns:a16="http://schemas.microsoft.com/office/drawing/2014/main" val="1248708079"/>
                  </a:ext>
                </a:extLst>
              </a:tr>
              <a:tr h="285125">
                <a:tc>
                  <a:txBody>
                    <a:bodyPr/>
                    <a:lstStyle/>
                    <a:p>
                      <a:pPr algn="l" fontAlgn="t"/>
                      <a:r>
                        <a:rPr lang="en-GB" sz="1400">
                          <a:effectLst/>
                        </a:rPr>
                        <a:t>Data movement</a:t>
                      </a:r>
                    </a:p>
                  </a:txBody>
                  <a:tcPr/>
                </a:tc>
                <a:tc>
                  <a:txBody>
                    <a:bodyPr/>
                    <a:lstStyle/>
                    <a:p>
                      <a:pPr algn="l" fontAlgn="t"/>
                      <a:r>
                        <a:rPr lang="en-GB" sz="1400">
                          <a:effectLst/>
                        </a:rPr>
                        <a:t>Create from/Export to Excel</a:t>
                      </a:r>
                    </a:p>
                  </a:txBody>
                  <a:tcPr/>
                </a:tc>
                <a:tc>
                  <a:txBody>
                    <a:bodyPr/>
                    <a:lstStyle/>
                    <a:p>
                      <a:pPr algn="l" fontAlgn="t"/>
                      <a:r>
                        <a:rPr lang="en-GB" sz="1400">
                          <a:effectLst/>
                        </a:rPr>
                        <a:t>Dataflows In</a:t>
                      </a:r>
                    </a:p>
                  </a:txBody>
                  <a:tcPr/>
                </a:tc>
                <a:tc>
                  <a:txBody>
                    <a:bodyPr/>
                    <a:lstStyle/>
                    <a:p>
                      <a:pPr algn="l" fontAlgn="t"/>
                      <a:r>
                        <a:rPr lang="en-GB" sz="1400" dirty="0">
                          <a:effectLst/>
                        </a:rPr>
                        <a:t>Dataflows In/Out, data integrations</a:t>
                      </a:r>
                    </a:p>
                  </a:txBody>
                  <a:tcPr/>
                </a:tc>
                <a:extLst>
                  <a:ext uri="{0D108BD9-81ED-4DB2-BD59-A6C34878D82A}">
                    <a16:rowId xmlns:a16="http://schemas.microsoft.com/office/drawing/2014/main" val="3662885471"/>
                  </a:ext>
                </a:extLst>
              </a:tr>
              <a:tr h="684299">
                <a:tc>
                  <a:txBody>
                    <a:bodyPr/>
                    <a:lstStyle/>
                    <a:p>
                      <a:pPr algn="l" fontAlgn="t"/>
                      <a:r>
                        <a:rPr lang="en-GB" sz="1400">
                          <a:effectLst/>
                        </a:rPr>
                        <a:t>Security</a:t>
                      </a:r>
                    </a:p>
                  </a:txBody>
                  <a:tcPr/>
                </a:tc>
                <a:tc>
                  <a:txBody>
                    <a:bodyPr/>
                    <a:lstStyle/>
                    <a:p>
                      <a:pPr algn="l" fontAlgn="t"/>
                      <a:r>
                        <a:rPr lang="en-GB" sz="1400" dirty="0">
                          <a:effectLst/>
                        </a:rPr>
                        <a:t>Owners, Members, Visitors, Customizable permissions</a:t>
                      </a:r>
                    </a:p>
                  </a:txBody>
                  <a:tcPr/>
                </a:tc>
                <a:tc>
                  <a:txBody>
                    <a:bodyPr/>
                    <a:lstStyle/>
                    <a:p>
                      <a:pPr algn="l" fontAlgn="t"/>
                      <a:r>
                        <a:rPr lang="en-GB" sz="1400" dirty="0">
                          <a:effectLst/>
                        </a:rPr>
                        <a:t>Owner, Member, Guest, Shared With Colleagues roles, </a:t>
                      </a:r>
                      <a:br>
                        <a:rPr lang="en-GB" sz="1400" dirty="0">
                          <a:effectLst/>
                        </a:rPr>
                      </a:br>
                      <a:r>
                        <a:rPr lang="en-GB" sz="1400" dirty="0">
                          <a:effectLst/>
                        </a:rPr>
                        <a:t>pre-defined permission sets</a:t>
                      </a:r>
                    </a:p>
                  </a:txBody>
                  <a:tcPr/>
                </a:tc>
                <a:tc>
                  <a:txBody>
                    <a:bodyPr/>
                    <a:lstStyle/>
                    <a:p>
                      <a:pPr algn="l" fontAlgn="t"/>
                      <a:r>
                        <a:rPr lang="en-GB" sz="1400" dirty="0">
                          <a:effectLst/>
                        </a:rPr>
                        <a:t>Complex enterprise scenario features: custom roles, business units, auditing, hierarchical/field-Level security, and more</a:t>
                      </a:r>
                    </a:p>
                  </a:txBody>
                  <a:tcPr/>
                </a:tc>
                <a:extLst>
                  <a:ext uri="{0D108BD9-81ED-4DB2-BD59-A6C34878D82A}">
                    <a16:rowId xmlns:a16="http://schemas.microsoft.com/office/drawing/2014/main" val="2344876331"/>
                  </a:ext>
                </a:extLst>
              </a:tr>
              <a:tr h="484712">
                <a:tc>
                  <a:txBody>
                    <a:bodyPr/>
                    <a:lstStyle/>
                    <a:p>
                      <a:pPr algn="l" fontAlgn="t"/>
                      <a:r>
                        <a:rPr lang="en-GB" sz="1400">
                          <a:effectLst/>
                        </a:rPr>
                        <a:t>Clients</a:t>
                      </a:r>
                    </a:p>
                  </a:txBody>
                  <a:tcPr/>
                </a:tc>
                <a:tc>
                  <a:txBody>
                    <a:bodyPr/>
                    <a:lstStyle/>
                    <a:p>
                      <a:pPr algn="l" fontAlgn="t"/>
                      <a:r>
                        <a:rPr lang="en-GB" sz="1400" dirty="0">
                          <a:effectLst/>
                        </a:rPr>
                        <a:t>Lists, Teams, custom code</a:t>
                      </a:r>
                    </a:p>
                  </a:txBody>
                  <a:tcPr/>
                </a:tc>
                <a:tc>
                  <a:txBody>
                    <a:bodyPr/>
                    <a:lstStyle/>
                    <a:p>
                      <a:pPr algn="l" fontAlgn="t"/>
                      <a:r>
                        <a:rPr lang="en-GB" sz="1400">
                          <a:effectLst/>
                        </a:rPr>
                        <a:t>Teams</a:t>
                      </a:r>
                    </a:p>
                  </a:txBody>
                  <a:tcPr/>
                </a:tc>
                <a:tc>
                  <a:txBody>
                    <a:bodyPr/>
                    <a:lstStyle/>
                    <a:p>
                      <a:pPr algn="l" fontAlgn="t"/>
                      <a:r>
                        <a:rPr lang="en-GB" sz="1400">
                          <a:effectLst/>
                        </a:rPr>
                        <a:t>Teams, Power Apps, Power Apps portals, Dynamics 365, custom code</a:t>
                      </a:r>
                    </a:p>
                  </a:txBody>
                  <a:tcPr/>
                </a:tc>
                <a:extLst>
                  <a:ext uri="{0D108BD9-81ED-4DB2-BD59-A6C34878D82A}">
                    <a16:rowId xmlns:a16="http://schemas.microsoft.com/office/drawing/2014/main" val="2987482617"/>
                  </a:ext>
                </a:extLst>
              </a:tr>
              <a:tr h="285125">
                <a:tc>
                  <a:txBody>
                    <a:bodyPr/>
                    <a:lstStyle/>
                    <a:p>
                      <a:pPr algn="l" fontAlgn="t"/>
                      <a:r>
                        <a:rPr lang="en-GB" sz="1400">
                          <a:effectLst/>
                        </a:rPr>
                        <a:t>Guest limitations</a:t>
                      </a:r>
                    </a:p>
                  </a:txBody>
                  <a:tcPr/>
                </a:tc>
                <a:tc>
                  <a:txBody>
                    <a:bodyPr/>
                    <a:lstStyle/>
                    <a:p>
                      <a:pPr algn="l" fontAlgn="t"/>
                      <a:r>
                        <a:rPr lang="en-GB" sz="1400">
                          <a:effectLst/>
                        </a:rPr>
                        <a:t>Can't create or delete a list</a:t>
                      </a:r>
                    </a:p>
                  </a:txBody>
                  <a:tcPr/>
                </a:tc>
                <a:tc>
                  <a:txBody>
                    <a:bodyPr/>
                    <a:lstStyle/>
                    <a:p>
                      <a:pPr algn="l" fontAlgn="t"/>
                      <a:r>
                        <a:rPr lang="en-GB" sz="1400">
                          <a:effectLst/>
                        </a:rPr>
                        <a:t>Can't make, install, or edit apps</a:t>
                      </a:r>
                    </a:p>
                  </a:txBody>
                  <a:tcPr/>
                </a:tc>
                <a:tc>
                  <a:txBody>
                    <a:bodyPr/>
                    <a:lstStyle/>
                    <a:p>
                      <a:pPr algn="l" fontAlgn="t"/>
                      <a:r>
                        <a:rPr lang="en-GB" sz="1400">
                          <a:effectLst/>
                        </a:rPr>
                        <a:t>Must be in Azure AD using Azure B2B</a:t>
                      </a:r>
                    </a:p>
                  </a:txBody>
                  <a:tcPr/>
                </a:tc>
                <a:extLst>
                  <a:ext uri="{0D108BD9-81ED-4DB2-BD59-A6C34878D82A}">
                    <a16:rowId xmlns:a16="http://schemas.microsoft.com/office/drawing/2014/main" val="3058734171"/>
                  </a:ext>
                </a:extLst>
              </a:tr>
              <a:tr h="684299">
                <a:tc>
                  <a:txBody>
                    <a:bodyPr/>
                    <a:lstStyle/>
                    <a:p>
                      <a:pPr algn="l" fontAlgn="t"/>
                      <a:r>
                        <a:rPr lang="en-GB" sz="1400">
                          <a:effectLst/>
                        </a:rPr>
                        <a:t>Pro developer capability</a:t>
                      </a:r>
                    </a:p>
                  </a:txBody>
                  <a:tcPr/>
                </a:tc>
                <a:tc>
                  <a:txBody>
                    <a:bodyPr/>
                    <a:lstStyle/>
                    <a:p>
                      <a:pPr algn="l" fontAlgn="t"/>
                      <a:r>
                        <a:rPr lang="en-GB" sz="1400">
                          <a:effectLst/>
                        </a:rPr>
                        <a:t>REST API</a:t>
                      </a:r>
                      <a:br>
                        <a:rPr lang="en-GB" sz="1400">
                          <a:effectLst/>
                        </a:rPr>
                      </a:br>
                      <a:r>
                        <a:rPr lang="en-GB" sz="1400">
                          <a:effectLst/>
                        </a:rPr>
                        <a:t>Graph API</a:t>
                      </a:r>
                    </a:p>
                  </a:txBody>
                  <a:tcPr/>
                </a:tc>
                <a:tc>
                  <a:txBody>
                    <a:bodyPr/>
                    <a:lstStyle/>
                    <a:p>
                      <a:pPr algn="l" fontAlgn="t"/>
                      <a:r>
                        <a:rPr lang="en-GB" sz="1400">
                          <a:effectLst/>
                        </a:rPr>
                        <a:t>N/A</a:t>
                      </a:r>
                    </a:p>
                  </a:txBody>
                  <a:tcPr/>
                </a:tc>
                <a:tc>
                  <a:txBody>
                    <a:bodyPr/>
                    <a:lstStyle/>
                    <a:p>
                      <a:pPr algn="l" fontAlgn="t"/>
                      <a:r>
                        <a:rPr lang="en-GB" sz="1400" dirty="0">
                          <a:effectLst/>
                        </a:rPr>
                        <a:t>REST API, SDK, Plug-in Support,</a:t>
                      </a:r>
                      <a:br>
                        <a:rPr lang="en-GB" sz="1400" dirty="0">
                          <a:effectLst/>
                        </a:rPr>
                      </a:br>
                      <a:r>
                        <a:rPr lang="en-GB" sz="1400" dirty="0">
                          <a:effectLst/>
                        </a:rPr>
                        <a:t>Data Integrations (Event Hub, Service Bus, Webhook, Export to Lake)</a:t>
                      </a:r>
                    </a:p>
                  </a:txBody>
                  <a:tcPr/>
                </a:tc>
                <a:extLst>
                  <a:ext uri="{0D108BD9-81ED-4DB2-BD59-A6C34878D82A}">
                    <a16:rowId xmlns:a16="http://schemas.microsoft.com/office/drawing/2014/main" val="1009908414"/>
                  </a:ext>
                </a:extLst>
              </a:tr>
              <a:tr h="484712">
                <a:tc>
                  <a:txBody>
                    <a:bodyPr/>
                    <a:lstStyle/>
                    <a:p>
                      <a:pPr algn="l" fontAlgn="t"/>
                      <a:r>
                        <a:rPr lang="en-GB" sz="1400">
                          <a:effectLst/>
                        </a:rPr>
                        <a:t>Package and deploy</a:t>
                      </a:r>
                    </a:p>
                  </a:txBody>
                  <a:tcPr/>
                </a:tc>
                <a:tc>
                  <a:txBody>
                    <a:bodyPr/>
                    <a:lstStyle/>
                    <a:p>
                      <a:pPr algn="l" fontAlgn="t"/>
                      <a:r>
                        <a:rPr lang="en-GB" sz="1400" dirty="0">
                          <a:effectLst/>
                        </a:rPr>
                        <a:t>Package and deploy Lists</a:t>
                      </a:r>
                    </a:p>
                  </a:txBody>
                  <a:tcPr/>
                </a:tc>
                <a:tc>
                  <a:txBody>
                    <a:bodyPr/>
                    <a:lstStyle/>
                    <a:p>
                      <a:pPr algn="l" fontAlgn="t"/>
                      <a:r>
                        <a:rPr lang="en-GB" sz="1400">
                          <a:effectLst/>
                        </a:rPr>
                        <a:t>Single unmanaged solution per environment</a:t>
                      </a:r>
                    </a:p>
                  </a:txBody>
                  <a:tcPr/>
                </a:tc>
                <a:tc>
                  <a:txBody>
                    <a:bodyPr/>
                    <a:lstStyle/>
                    <a:p>
                      <a:pPr algn="l" fontAlgn="t"/>
                      <a:r>
                        <a:rPr lang="en-GB" sz="1400">
                          <a:effectLst/>
                        </a:rPr>
                        <a:t>Unlimited</a:t>
                      </a:r>
                    </a:p>
                  </a:txBody>
                  <a:tcPr/>
                </a:tc>
                <a:extLst>
                  <a:ext uri="{0D108BD9-81ED-4DB2-BD59-A6C34878D82A}">
                    <a16:rowId xmlns:a16="http://schemas.microsoft.com/office/drawing/2014/main" val="2717097537"/>
                  </a:ext>
                </a:extLst>
              </a:tr>
              <a:tr h="585016">
                <a:tc>
                  <a:txBody>
                    <a:bodyPr/>
                    <a:lstStyle/>
                    <a:p>
                      <a:pPr algn="l" fontAlgn="t"/>
                      <a:r>
                        <a:rPr lang="en-GB" sz="1400">
                          <a:effectLst/>
                        </a:rPr>
                        <a:t>Additional capabilities</a:t>
                      </a:r>
                    </a:p>
                  </a:txBody>
                  <a:tcPr/>
                </a:tc>
                <a:tc>
                  <a:txBody>
                    <a:bodyPr/>
                    <a:lstStyle/>
                    <a:p>
                      <a:pPr algn="l" fontAlgn="t"/>
                      <a:r>
                        <a:rPr lang="en-GB" sz="1400" dirty="0">
                          <a:effectLst/>
                        </a:rPr>
                        <a:t>Calculations and rollups</a:t>
                      </a:r>
                    </a:p>
                  </a:txBody>
                  <a:tcPr/>
                </a:tc>
                <a:tc>
                  <a:txBody>
                    <a:bodyPr/>
                    <a:lstStyle/>
                    <a:p>
                      <a:pPr algn="l" fontAlgn="t"/>
                      <a:r>
                        <a:rPr lang="en-GB" sz="1400" dirty="0">
                          <a:effectLst/>
                        </a:rPr>
                        <a:t>N/A</a:t>
                      </a:r>
                    </a:p>
                  </a:txBody>
                  <a:tcPr/>
                </a:tc>
                <a:tc>
                  <a:txBody>
                    <a:bodyPr/>
                    <a:lstStyle/>
                    <a:p>
                      <a:pPr algn="l" fontAlgn="t"/>
                      <a:r>
                        <a:rPr lang="en-GB" sz="1400" dirty="0">
                          <a:effectLst/>
                        </a:rPr>
                        <a:t>Business workflows, Business rules, </a:t>
                      </a:r>
                      <a:br>
                        <a:rPr lang="en-GB" sz="1400" dirty="0">
                          <a:effectLst/>
                        </a:rPr>
                      </a:br>
                      <a:r>
                        <a:rPr lang="en-GB" sz="1400" dirty="0">
                          <a:effectLst/>
                        </a:rPr>
                        <a:t>Calculations and rollups, Mobile offline</a:t>
                      </a:r>
                    </a:p>
                  </a:txBody>
                  <a:tcPr/>
                </a:tc>
                <a:extLst>
                  <a:ext uri="{0D108BD9-81ED-4DB2-BD59-A6C34878D82A}">
                    <a16:rowId xmlns:a16="http://schemas.microsoft.com/office/drawing/2014/main" val="335016401"/>
                  </a:ext>
                </a:extLst>
              </a:tr>
            </a:tbl>
          </a:graphicData>
        </a:graphic>
      </p:graphicFrame>
      <p:sp>
        <p:nvSpPr>
          <p:cNvPr id="3" name="Footer Placeholder 4">
            <a:extLst>
              <a:ext uri="{FF2B5EF4-FFF2-40B4-BE49-F238E27FC236}">
                <a16:creationId xmlns:a16="http://schemas.microsoft.com/office/drawing/2014/main" id="{2573A2CE-E84D-A1E1-55F0-EDD042AF3C1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32395509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615822" y="530542"/>
            <a:ext cx="11277599" cy="594360"/>
          </a:xfrm>
        </p:spPr>
        <p:txBody>
          <a:bodyPr wrap="square" anchor="t">
            <a:normAutofit/>
          </a:bodyPr>
          <a:lstStyle/>
          <a:p>
            <a:pPr>
              <a:lnSpc>
                <a:spcPct val="90000"/>
              </a:lnSpc>
            </a:pPr>
            <a:r>
              <a:rPr lang="en-US" sz="3600">
                <a:solidFill>
                  <a:schemeClr val="tx2"/>
                </a:solidFill>
                <a:latin typeface="+mj-lt"/>
              </a:rPr>
              <a:t>Tables – Views</a:t>
            </a:r>
            <a:endParaRPr lang="en-GB" sz="360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708811" y="1492906"/>
            <a:ext cx="5387189" cy="4514047"/>
          </a:xfrm>
        </p:spPr>
        <p:txBody>
          <a:bodyPr vert="horz" wrap="square" lIns="0" tIns="0" rIns="182880" bIns="0" rtlCol="0" anchor="t">
            <a:noAutofit/>
          </a:bodyPr>
          <a:lstStyle/>
          <a:p>
            <a:pPr marL="0" indent="0">
              <a:buNone/>
            </a:pPr>
            <a:r>
              <a:rPr lang="en-GB" sz="2400" b="1" dirty="0">
                <a:solidFill>
                  <a:schemeClr val="tx1">
                    <a:lumMod val="85000"/>
                    <a:lumOff val="15000"/>
                  </a:schemeClr>
                </a:solidFill>
                <a:latin typeface="Segoe UI" panose="020B0502040204020203" pitchFamily="34" charset="0"/>
              </a:rPr>
              <a:t>Views</a:t>
            </a:r>
            <a:r>
              <a:rPr lang="en-GB" sz="2400" dirty="0">
                <a:solidFill>
                  <a:schemeClr val="tx1">
                    <a:lumMod val="85000"/>
                    <a:lumOff val="15000"/>
                  </a:schemeClr>
                </a:solidFill>
                <a:latin typeface="Segoe UI" panose="020B0502040204020203" pitchFamily="34" charset="0"/>
              </a:rPr>
              <a:t> – pre-established data representations, that can be utilized by users and developers</a:t>
            </a:r>
          </a:p>
          <a:p>
            <a:pPr marL="0" indent="0">
              <a:buNone/>
            </a:pPr>
            <a:endParaRPr lang="en-GB" sz="2400" dirty="0">
              <a:solidFill>
                <a:schemeClr val="tx1">
                  <a:lumMod val="85000"/>
                  <a:lumOff val="15000"/>
                </a:schemeClr>
              </a:solidFill>
              <a:latin typeface="Segoe UI" panose="020B0502040204020203" pitchFamily="34" charset="0"/>
            </a:endParaRPr>
          </a:p>
          <a:p>
            <a:pPr marL="0" indent="0">
              <a:buNone/>
            </a:pPr>
            <a:r>
              <a:rPr lang="en-GB" sz="2400" dirty="0">
                <a:solidFill>
                  <a:schemeClr val="tx1">
                    <a:lumMod val="85000"/>
                    <a:lumOff val="15000"/>
                  </a:schemeClr>
                </a:solidFill>
                <a:latin typeface="Segoe UI" panose="020B0502040204020203" pitchFamily="34" charset="0"/>
              </a:rPr>
              <a:t>Views can be useful for building optimal delegated queries from apps, flows and other applications</a:t>
            </a:r>
          </a:p>
          <a:p>
            <a:endParaRPr lang="en-GB" sz="2000" dirty="0">
              <a:solidFill>
                <a:schemeClr val="tx1">
                  <a:lumMod val="85000"/>
                  <a:lumOff val="15000"/>
                </a:schemeClr>
              </a:solidFill>
              <a:latin typeface="Segoe UI" panose="020B0502040204020203" pitchFamily="34" charset="0"/>
            </a:endParaRPr>
          </a:p>
        </p:txBody>
      </p:sp>
      <p:pic>
        <p:nvPicPr>
          <p:cNvPr id="4" name="Picture 3" descr="Screenshot shows that table automatically has the following views:&#10;1) Active&#10;2) Advanced Find&#10;3) Assiciated&#10;4) Lookup&#10;5) Inactive&#10;6) Quick find">
            <a:extLst>
              <a:ext uri="{FF2B5EF4-FFF2-40B4-BE49-F238E27FC236}">
                <a16:creationId xmlns:a16="http://schemas.microsoft.com/office/drawing/2014/main" id="{F6A2E6CC-F5C3-4E0A-90BF-5029D3E4B1D7}"/>
              </a:ext>
            </a:extLst>
          </p:cNvPr>
          <p:cNvPicPr>
            <a:picLocks noChangeAspect="1"/>
          </p:cNvPicPr>
          <p:nvPr/>
        </p:nvPicPr>
        <p:blipFill>
          <a:blip r:embed="rId3"/>
          <a:stretch>
            <a:fillRect/>
          </a:stretch>
        </p:blipFill>
        <p:spPr>
          <a:xfrm>
            <a:off x="6181347" y="1964547"/>
            <a:ext cx="5796121" cy="1687218"/>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AB5BEC1D-3A02-46C5-AD45-E31CA7DEDE06}"/>
              </a:ext>
            </a:extLst>
          </p:cNvPr>
          <p:cNvSpPr txBox="1"/>
          <p:nvPr/>
        </p:nvSpPr>
        <p:spPr>
          <a:xfrm>
            <a:off x="6181347" y="1574838"/>
            <a:ext cx="1125308" cy="307777"/>
          </a:xfrm>
          <a:prstGeom prst="rect">
            <a:avLst/>
          </a:prstGeom>
          <a:noFill/>
        </p:spPr>
        <p:txBody>
          <a:bodyPr wrap="none" lIns="0" tIns="0" rIns="0" bIns="0" rtlCol="0">
            <a:spAutoFit/>
          </a:bodyPr>
          <a:lstStyle/>
          <a:p>
            <a:pPr algn="l"/>
            <a:r>
              <a:rPr lang="en-US" sz="2000">
                <a:solidFill>
                  <a:schemeClr val="tx1">
                    <a:lumMod val="85000"/>
                    <a:lumOff val="15000"/>
                  </a:schemeClr>
                </a:solidFill>
                <a:latin typeface="+mj-lt"/>
              </a:rPr>
              <a:t>Views tab</a:t>
            </a:r>
            <a:endParaRPr lang="en-GB" sz="2000">
              <a:solidFill>
                <a:schemeClr val="tx1">
                  <a:lumMod val="85000"/>
                  <a:lumOff val="15000"/>
                </a:schemeClr>
              </a:solidFill>
              <a:latin typeface="+mj-lt"/>
            </a:endParaRPr>
          </a:p>
        </p:txBody>
      </p:sp>
      <p:sp>
        <p:nvSpPr>
          <p:cNvPr id="3" name="Footer Placeholder 4">
            <a:extLst>
              <a:ext uri="{FF2B5EF4-FFF2-40B4-BE49-F238E27FC236}">
                <a16:creationId xmlns:a16="http://schemas.microsoft.com/office/drawing/2014/main" id="{A17CD154-4E2C-0458-99D7-43372F2AC3B8}"/>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2087309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606489" y="541741"/>
            <a:ext cx="11277599" cy="594360"/>
          </a:xfrm>
        </p:spPr>
        <p:txBody>
          <a:bodyPr wrap="square" anchor="t">
            <a:normAutofit/>
          </a:bodyPr>
          <a:lstStyle/>
          <a:p>
            <a:pPr>
              <a:lnSpc>
                <a:spcPct val="90000"/>
              </a:lnSpc>
            </a:pPr>
            <a:r>
              <a:rPr lang="en-US" sz="3600" dirty="0">
                <a:solidFill>
                  <a:schemeClr val="tx2"/>
                </a:solidFill>
                <a:latin typeface="+mj-lt"/>
              </a:rPr>
              <a:t>Table tools</a:t>
            </a:r>
            <a:endParaRPr lang="en-GB" sz="3600" dirty="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708811" y="1492906"/>
            <a:ext cx="5387189" cy="4514047"/>
          </a:xfrm>
        </p:spPr>
        <p:txBody>
          <a:bodyPr vert="horz" wrap="square" lIns="0" tIns="0" rIns="182880" bIns="0" rtlCol="0" anchor="t">
            <a:noAutofit/>
          </a:bodyPr>
          <a:lstStyle/>
          <a:p>
            <a:pPr marL="0" indent="0">
              <a:buNone/>
            </a:pPr>
            <a:r>
              <a:rPr lang="en-GB" sz="2400" dirty="0">
                <a:solidFill>
                  <a:schemeClr val="tx1">
                    <a:lumMod val="85000"/>
                    <a:lumOff val="15000"/>
                  </a:schemeClr>
                </a:solidFill>
                <a:latin typeface="Segoe UI" panose="020B0502040204020203" pitchFamily="34" charset="0"/>
              </a:rPr>
              <a:t>You can copy table metadata using context menu.</a:t>
            </a:r>
          </a:p>
          <a:p>
            <a:pPr marL="0" indent="0">
              <a:buNone/>
            </a:pPr>
            <a:endParaRPr lang="en-GB" sz="2400" dirty="0">
              <a:solidFill>
                <a:schemeClr val="tx1">
                  <a:lumMod val="85000"/>
                  <a:lumOff val="15000"/>
                </a:schemeClr>
              </a:solidFill>
              <a:latin typeface="Segoe UI" panose="020B0502040204020203" pitchFamily="34" charset="0"/>
            </a:endParaRPr>
          </a:p>
          <a:p>
            <a:pPr marL="0" indent="0">
              <a:buNone/>
            </a:pPr>
            <a:r>
              <a:rPr lang="en-GB" sz="2400" b="1" dirty="0">
                <a:solidFill>
                  <a:schemeClr val="tx1">
                    <a:lumMod val="85000"/>
                    <a:lumOff val="15000"/>
                  </a:schemeClr>
                </a:solidFill>
                <a:latin typeface="Segoe UI" panose="020B0502040204020203" pitchFamily="34" charset="0"/>
              </a:rPr>
              <a:t>Table context menu -&gt; Tools:</a:t>
            </a:r>
          </a:p>
          <a:p>
            <a:pPr marL="0" indent="0">
              <a:buNone/>
            </a:pPr>
            <a:endParaRPr lang="en-GB" sz="2400" b="1" dirty="0">
              <a:solidFill>
                <a:schemeClr val="tx1">
                  <a:lumMod val="85000"/>
                  <a:lumOff val="15000"/>
                </a:schemeClr>
              </a:solidFill>
              <a:latin typeface="Segoe UI" panose="020B0502040204020203" pitchFamily="34" charset="0"/>
            </a:endParaRPr>
          </a:p>
          <a:p>
            <a:pPr marL="796925"/>
            <a:r>
              <a:rPr lang="en-GB" sz="2400" dirty="0">
                <a:solidFill>
                  <a:schemeClr val="tx1">
                    <a:lumMod val="85000"/>
                    <a:lumOff val="15000"/>
                  </a:schemeClr>
                </a:solidFill>
                <a:latin typeface="Segoe UI" panose="020B0502040204020203" pitchFamily="34" charset="0"/>
              </a:rPr>
              <a:t>Copy set name</a:t>
            </a:r>
          </a:p>
          <a:p>
            <a:pPr marL="796925"/>
            <a:r>
              <a:rPr lang="en-GB" sz="2400" dirty="0">
                <a:solidFill>
                  <a:schemeClr val="tx1">
                    <a:lumMod val="85000"/>
                    <a:lumOff val="15000"/>
                  </a:schemeClr>
                </a:solidFill>
                <a:latin typeface="Segoe UI" panose="020B0502040204020203" pitchFamily="34" charset="0"/>
              </a:rPr>
              <a:t>Copy schema name</a:t>
            </a:r>
          </a:p>
          <a:p>
            <a:pPr marL="796925"/>
            <a:r>
              <a:rPr lang="en-GB" sz="2400" dirty="0">
                <a:solidFill>
                  <a:schemeClr val="tx1">
                    <a:lumMod val="85000"/>
                    <a:lumOff val="15000"/>
                  </a:schemeClr>
                </a:solidFill>
                <a:latin typeface="Segoe UI" panose="020B0502040204020203" pitchFamily="34" charset="0"/>
              </a:rPr>
              <a:t>Copy logical name</a:t>
            </a:r>
          </a:p>
          <a:p>
            <a:endParaRPr lang="en-GB" sz="2000" dirty="0">
              <a:solidFill>
                <a:schemeClr val="tx1">
                  <a:lumMod val="85000"/>
                  <a:lumOff val="15000"/>
                </a:schemeClr>
              </a:solidFill>
              <a:latin typeface="Segoe UI" panose="020B0502040204020203" pitchFamily="34" charset="0"/>
            </a:endParaRPr>
          </a:p>
        </p:txBody>
      </p:sp>
      <p:pic>
        <p:nvPicPr>
          <p:cNvPr id="4" name="Picture 3" descr="Table context menu -&gt; Tools selected in UI">
            <a:extLst>
              <a:ext uri="{FF2B5EF4-FFF2-40B4-BE49-F238E27FC236}">
                <a16:creationId xmlns:a16="http://schemas.microsoft.com/office/drawing/2014/main" id="{F6A2E6CC-F5C3-4E0A-90BF-5029D3E4B1D7}"/>
              </a:ext>
            </a:extLst>
          </p:cNvPr>
          <p:cNvPicPr>
            <a:picLocks noChangeAspect="1"/>
          </p:cNvPicPr>
          <p:nvPr/>
        </p:nvPicPr>
        <p:blipFill>
          <a:blip r:embed="rId3"/>
          <a:srcRect/>
          <a:stretch/>
        </p:blipFill>
        <p:spPr>
          <a:xfrm>
            <a:off x="6181347" y="1978542"/>
            <a:ext cx="4370962" cy="390129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AB5BEC1D-3A02-46C5-AD45-E31CA7DEDE06}"/>
              </a:ext>
            </a:extLst>
          </p:cNvPr>
          <p:cNvSpPr txBox="1"/>
          <p:nvPr/>
        </p:nvSpPr>
        <p:spPr>
          <a:xfrm>
            <a:off x="6181347" y="1574838"/>
            <a:ext cx="601831" cy="307777"/>
          </a:xfrm>
          <a:prstGeom prst="rect">
            <a:avLst/>
          </a:prstGeom>
          <a:noFill/>
        </p:spPr>
        <p:txBody>
          <a:bodyPr wrap="none" lIns="0" tIns="0" rIns="0" bIns="0" rtlCol="0">
            <a:spAutoFit/>
          </a:bodyPr>
          <a:lstStyle/>
          <a:p>
            <a:pPr algn="l"/>
            <a:r>
              <a:rPr lang="en-US" sz="2000" dirty="0">
                <a:solidFill>
                  <a:schemeClr val="tx1">
                    <a:lumMod val="85000"/>
                    <a:lumOff val="15000"/>
                  </a:schemeClr>
                </a:solidFill>
                <a:latin typeface="+mj-lt"/>
              </a:rPr>
              <a:t>Tools</a:t>
            </a:r>
            <a:endParaRPr lang="en-GB" sz="2000" dirty="0">
              <a:solidFill>
                <a:schemeClr val="tx1">
                  <a:lumMod val="85000"/>
                  <a:lumOff val="15000"/>
                </a:schemeClr>
              </a:solidFill>
              <a:latin typeface="+mj-lt"/>
            </a:endParaRPr>
          </a:p>
        </p:txBody>
      </p:sp>
      <p:sp>
        <p:nvSpPr>
          <p:cNvPr id="3" name="Footer Placeholder 4">
            <a:extLst>
              <a:ext uri="{FF2B5EF4-FFF2-40B4-BE49-F238E27FC236}">
                <a16:creationId xmlns:a16="http://schemas.microsoft.com/office/drawing/2014/main" id="{887BB332-2710-CDC8-8B8E-454C7EF64484}"/>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1475369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p:spPr>
        <p:txBody>
          <a:bodyPr/>
          <a:lstStyle/>
          <a:p>
            <a:pPr lvl="0"/>
            <a:fld id="{8F881BB8-5469-4299-99B9-578BE3320A80}" type="slidenum">
              <a:rPr lang="en-US" noProof="0" smtClean="0"/>
              <a:pPr lvl="0"/>
              <a:t>17</a:t>
            </a:fld>
            <a:endParaRPr lang="en-US" noProof="0"/>
          </a:p>
        </p:txBody>
      </p:sp>
    </p:spTree>
    <p:custDataLst>
      <p:tags r:id="rId1"/>
    </p:custDataLst>
    <p:extLst>
      <p:ext uri="{BB962C8B-B14F-4D97-AF65-F5344CB8AC3E}">
        <p14:creationId xmlns:p14="http://schemas.microsoft.com/office/powerpoint/2010/main" val="75699160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dirty="0"/>
              <a:t>This module covers the following topics:</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840686778"/>
              </p:ext>
            </p:extLst>
          </p:nvPr>
        </p:nvGraphicFramePr>
        <p:xfrm>
          <a:off x="571500" y="1752870"/>
          <a:ext cx="8188960" cy="361293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dirty="0">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endParaRPr lang="en-US" sz="1400" b="0" dirty="0">
                        <a:solidFill>
                          <a:schemeClr val="tx1"/>
                        </a:solidFill>
                        <a:cs typeface="Segoe UI Semibold"/>
                      </a:endParaRPr>
                    </a:p>
                    <a:p>
                      <a:pPr defTabSz="914192">
                        <a:spcBef>
                          <a:spcPts val="100"/>
                        </a:spcBef>
                        <a:spcAft>
                          <a:spcPts val="200"/>
                        </a:spcAft>
                      </a:pPr>
                      <a:r>
                        <a:rPr lang="en-GB" sz="1600" b="0" dirty="0">
                          <a:solidFill>
                            <a:schemeClr val="tx1"/>
                          </a:solidFill>
                          <a:latin typeface="+mj-lt"/>
                          <a:cs typeface="Segoe UI Semibold"/>
                        </a:rPr>
                        <a:t>Tables in Dataverse for Teams</a:t>
                      </a: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2</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US" sz="1600" b="0" kern="1200" noProof="0" dirty="0">
                          <a:solidFill>
                            <a:schemeClr val="tx1"/>
                          </a:solidFill>
                          <a:latin typeface="+mj-lt"/>
                          <a:ea typeface="+mn-ea"/>
                          <a:cs typeface="Segoe UI Semibold"/>
                        </a:rPr>
                        <a:t>Basic concepts: columns, relationships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8743437"/>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3</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Segoe UI Semibold"/>
                        </a:rPr>
                        <a:t>Table permissions</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214051"/>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4</a:t>
                      </a: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endParaRPr lang="en-US" sz="1400" b="0" dirty="0">
                        <a:solidFill>
                          <a:schemeClr val="tx1"/>
                        </a:solidFill>
                        <a:cs typeface="Segoe UI Semibold"/>
                      </a:endParaRPr>
                    </a:p>
                    <a:p>
                      <a:pPr marL="0" marR="0" lvl="0" indent="0" algn="l" defTabSz="914192" rtl="0" eaLnBrk="1" fontAlgn="auto" latinLnBrk="0" hangingPunct="1">
                        <a:lnSpc>
                          <a:spcPct val="100000"/>
                        </a:lnSpc>
                        <a:spcBef>
                          <a:spcPts val="100"/>
                        </a:spcBef>
                        <a:spcAft>
                          <a:spcPts val="200"/>
                        </a:spcAft>
                        <a:buClrTx/>
                        <a:buSzTx/>
                        <a:buFontTx/>
                        <a:buNone/>
                        <a:tabLst/>
                        <a:defRPr/>
                      </a:pPr>
                      <a:r>
                        <a:rPr lang="en-GB" sz="1600" b="0" dirty="0">
                          <a:solidFill>
                            <a:schemeClr val="tx1"/>
                          </a:solidFill>
                          <a:latin typeface="+mj-lt"/>
                          <a:cs typeface="Segoe UI Semibold"/>
                        </a:rPr>
                        <a:t>Hands-on lab: Setting up basic table and app</a:t>
                      </a:r>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9691412"/>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057878" y="26511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38B2AE-E431-4EA1-8BC4-5D6AC984F8EB}"/>
              </a:ext>
              <a:ext uri="{C183D7F6-B498-43B3-948B-1728B52AA6E4}">
                <adec:decorative xmlns:adec="http://schemas.microsoft.com/office/drawing/2017/decorative" val="1"/>
              </a:ext>
            </a:extLst>
          </p:cNvPr>
          <p:cNvCxnSpPr>
            <a:cxnSpLocks/>
          </p:cNvCxnSpPr>
          <p:nvPr/>
        </p:nvCxnSpPr>
        <p:spPr>
          <a:xfrm>
            <a:off x="8057878" y="35528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CE0622-5E4F-47AD-AF38-87A50324A092}"/>
              </a:ext>
              <a:ext uri="{C183D7F6-B498-43B3-948B-1728B52AA6E4}">
                <adec:decorative xmlns:adec="http://schemas.microsoft.com/office/drawing/2017/decorative" val="1"/>
              </a:ext>
            </a:extLst>
          </p:cNvPr>
          <p:cNvCxnSpPr>
            <a:cxnSpLocks/>
          </p:cNvCxnSpPr>
          <p:nvPr/>
        </p:nvCxnSpPr>
        <p:spPr>
          <a:xfrm>
            <a:off x="8057878" y="445965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589EBFA-EFA5-4BE1-BA44-BAE26F566D3E}"/>
              </a:ext>
              <a:ext uri="{C183D7F6-B498-43B3-948B-1728B52AA6E4}">
                <adec:decorative xmlns:adec="http://schemas.microsoft.com/office/drawing/2017/decorative" val="1"/>
              </a:ext>
            </a:extLst>
          </p:cNvPr>
          <p:cNvCxnSpPr>
            <a:cxnSpLocks/>
          </p:cNvCxnSpPr>
          <p:nvPr/>
        </p:nvCxnSpPr>
        <p:spPr>
          <a:xfrm>
            <a:off x="8057878" y="5364528"/>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Footer Placeholder 2">
            <a:extLst>
              <a:ext uri="{FF2B5EF4-FFF2-40B4-BE49-F238E27FC236}">
                <a16:creationId xmlns:a16="http://schemas.microsoft.com/office/drawing/2014/main" id="{ECD277A2-DA01-4024-A1E9-96359B541ED7}"/>
              </a:ext>
              <a:ext uri="{C183D7F6-B498-43B3-948B-1728B52AA6E4}">
                <adec:decorative xmlns:adec="http://schemas.microsoft.com/office/drawing/2017/decorative" val="1"/>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
        <p:nvSpPr>
          <p:cNvPr id="3" name="Title 1">
            <a:extLst>
              <a:ext uri="{FF2B5EF4-FFF2-40B4-BE49-F238E27FC236}">
                <a16:creationId xmlns:a16="http://schemas.microsoft.com/office/drawing/2014/main" id="{FC4EC648-5ADE-C015-767E-9F704ED15FD3}"/>
              </a:ext>
            </a:extLst>
          </p:cNvPr>
          <p:cNvSpPr txBox="1">
            <a:spLocks/>
          </p:cNvSpPr>
          <p:nvPr/>
        </p:nvSpPr>
        <p:spPr>
          <a:xfrm>
            <a:off x="588263" y="457200"/>
            <a:ext cx="11018520" cy="553998"/>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GB" dirty="0">
                <a:solidFill>
                  <a:schemeClr val="accent2"/>
                </a:solidFill>
                <a:cs typeface="Segoe UI"/>
              </a:rPr>
              <a:t>Module overview</a:t>
            </a:r>
          </a:p>
        </p:txBody>
      </p:sp>
    </p:spTree>
    <p:custDataLst>
      <p:tags r:id="rId1"/>
    </p:custDataLst>
    <p:extLst>
      <p:ext uri="{BB962C8B-B14F-4D97-AF65-F5344CB8AC3E}">
        <p14:creationId xmlns:p14="http://schemas.microsoft.com/office/powerpoint/2010/main" val="28380131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560963" y="525823"/>
            <a:ext cx="11277599" cy="594360"/>
          </a:xfrm>
        </p:spPr>
        <p:txBody>
          <a:bodyPr wrap="square" anchor="t">
            <a:normAutofit/>
          </a:bodyPr>
          <a:lstStyle/>
          <a:p>
            <a:pPr>
              <a:lnSpc>
                <a:spcPct val="90000"/>
              </a:lnSpc>
            </a:pPr>
            <a:r>
              <a:rPr lang="en-US" sz="3600" dirty="0">
                <a:solidFill>
                  <a:schemeClr val="tx2"/>
                </a:solidFill>
                <a:latin typeface="+mj-lt"/>
                <a:ea typeface="+mn-ea"/>
                <a:cs typeface="Segoe UI" pitchFamily="34" charset="0"/>
              </a:rPr>
              <a:t>Tables in Dataverse for Teams</a:t>
            </a:r>
            <a:endParaRPr lang="en-GB" sz="3600" dirty="0">
              <a:solidFill>
                <a:schemeClr val="tx2"/>
              </a:solidFill>
              <a:latin typeface="+mj-lt"/>
              <a:ea typeface="+mn-ea"/>
              <a:cs typeface="Segoe UI" pitchFamily="34" charset="0"/>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647443" y="1578529"/>
            <a:ext cx="5638799" cy="5084100"/>
          </a:xfrm>
        </p:spPr>
        <p:txBody>
          <a:bodyPr vert="horz" wrap="square" lIns="0" tIns="0" rIns="182880" bIns="0" rtlCol="0" anchor="t">
            <a:noAutofit/>
          </a:bodyPr>
          <a:lstStyle/>
          <a:p>
            <a:pPr marL="0" indent="0">
              <a:buNone/>
            </a:pPr>
            <a:r>
              <a:rPr lang="en-GB" sz="2400" b="1" i="0" dirty="0">
                <a:solidFill>
                  <a:schemeClr val="tx1">
                    <a:lumMod val="85000"/>
                    <a:lumOff val="15000"/>
                  </a:schemeClr>
                </a:solidFill>
                <a:effectLst/>
                <a:latin typeface="Segoe UI"/>
                <a:cs typeface="Segoe UI"/>
              </a:rPr>
              <a:t>Tables</a:t>
            </a:r>
            <a:r>
              <a:rPr lang="en-GB" sz="2400" b="0" i="0" dirty="0">
                <a:solidFill>
                  <a:schemeClr val="tx1">
                    <a:lumMod val="85000"/>
                    <a:lumOff val="15000"/>
                  </a:schemeClr>
                </a:solidFill>
                <a:effectLst/>
                <a:latin typeface="Segoe UI"/>
                <a:cs typeface="Segoe UI"/>
              </a:rPr>
              <a:t> are structured arrangements of data, that are stored within Dataverse for Teams environment </a:t>
            </a:r>
            <a:br>
              <a:rPr lang="en-GB" sz="2400" b="0" i="0" dirty="0">
                <a:solidFill>
                  <a:schemeClr val="tx1">
                    <a:lumMod val="85000"/>
                    <a:lumOff val="15000"/>
                  </a:schemeClr>
                </a:solidFill>
                <a:effectLst/>
                <a:latin typeface="Segoe UI" panose="020B0502040204020203" pitchFamily="34" charset="0"/>
              </a:rPr>
            </a:br>
            <a:endParaRPr lang="en-GB" sz="2400" b="0" i="0" dirty="0">
              <a:solidFill>
                <a:schemeClr val="tx1">
                  <a:lumMod val="85000"/>
                  <a:lumOff val="15000"/>
                </a:schemeClr>
              </a:solidFill>
              <a:effectLst/>
              <a:latin typeface="Segoe UI" panose="020B0502040204020203" pitchFamily="34" charset="0"/>
            </a:endParaRPr>
          </a:p>
          <a:p>
            <a:pPr marL="0" indent="0">
              <a:buNone/>
            </a:pPr>
            <a:r>
              <a:rPr lang="en-GB" sz="2400" dirty="0">
                <a:solidFill>
                  <a:schemeClr val="tx1">
                    <a:lumMod val="85000"/>
                    <a:lumOff val="15000"/>
                  </a:schemeClr>
                </a:solidFill>
                <a:latin typeface="Segoe UI"/>
                <a:cs typeface="Segoe UI"/>
              </a:rPr>
              <a:t>Tables can be created and edited using Power Apps app</a:t>
            </a:r>
          </a:p>
          <a:p>
            <a:pPr marL="0" indent="0">
              <a:buNone/>
            </a:pPr>
            <a:endParaRPr lang="en-GB" sz="2400" dirty="0">
              <a:solidFill>
                <a:schemeClr val="tx1">
                  <a:lumMod val="85000"/>
                  <a:lumOff val="15000"/>
                </a:schemeClr>
              </a:solidFill>
              <a:latin typeface="Segoe UI" panose="020B0502040204020203" pitchFamily="34" charset="0"/>
            </a:endParaRPr>
          </a:p>
          <a:p>
            <a:pPr marL="0" indent="0">
              <a:buNone/>
            </a:pPr>
            <a:r>
              <a:rPr lang="en-GB" sz="2400" b="0" i="0" dirty="0">
                <a:solidFill>
                  <a:schemeClr val="tx1">
                    <a:lumMod val="85000"/>
                    <a:lumOff val="15000"/>
                  </a:schemeClr>
                </a:solidFill>
                <a:effectLst/>
                <a:latin typeface="Segoe UI"/>
                <a:cs typeface="Segoe UI"/>
              </a:rPr>
              <a:t>Same tables can be reused and queried by multiple different apps and flows</a:t>
            </a:r>
            <a:br>
              <a:rPr lang="en-GB" sz="2400" b="0" i="0" dirty="0">
                <a:solidFill>
                  <a:schemeClr val="tx1">
                    <a:lumMod val="85000"/>
                    <a:lumOff val="15000"/>
                  </a:schemeClr>
                </a:solidFill>
                <a:effectLst/>
                <a:latin typeface="Segoe UI" panose="020B0502040204020203" pitchFamily="34" charset="0"/>
              </a:rPr>
            </a:br>
            <a:br>
              <a:rPr lang="en-GB" sz="2000" b="0" i="0" dirty="0">
                <a:solidFill>
                  <a:schemeClr val="tx1">
                    <a:lumMod val="85000"/>
                    <a:lumOff val="15000"/>
                  </a:schemeClr>
                </a:solidFill>
                <a:effectLst/>
                <a:latin typeface="Segoe UI" panose="020B0502040204020203" pitchFamily="34" charset="0"/>
              </a:rPr>
            </a:br>
            <a:endParaRPr lang="en-US" sz="2000" dirty="0">
              <a:solidFill>
                <a:schemeClr val="tx1">
                  <a:lumMod val="85000"/>
                  <a:lumOff val="15000"/>
                </a:schemeClr>
              </a:solidFill>
              <a:latin typeface="Segoe UI"/>
              <a:cs typeface="Segoe UI"/>
            </a:endParaRPr>
          </a:p>
        </p:txBody>
      </p:sp>
      <p:pic>
        <p:nvPicPr>
          <p:cNvPr id="4" name="Picture 3" descr="Power Apps table UI display: highlighting Import, Export, Dependencies (Using this table) and Manage Permissions, Delete buttons in toolbar.&#10;Table has 3 types of customizations: Columns, Relationships, Views">
            <a:extLst>
              <a:ext uri="{FF2B5EF4-FFF2-40B4-BE49-F238E27FC236}">
                <a16:creationId xmlns:a16="http://schemas.microsoft.com/office/drawing/2014/main" id="{A5C9C9D8-B2A1-4622-B258-A25EA4BB85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2472" y="1658727"/>
            <a:ext cx="5516090" cy="2984114"/>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5B418E2A-145B-AF7B-0E8A-53E0D4261931}"/>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6455338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583164" y="535901"/>
            <a:ext cx="11277599" cy="594360"/>
          </a:xfrm>
        </p:spPr>
        <p:txBody>
          <a:bodyPr wrap="square" anchor="t">
            <a:normAutofit/>
          </a:bodyPr>
          <a:lstStyle/>
          <a:p>
            <a:pPr>
              <a:lnSpc>
                <a:spcPct val="90000"/>
              </a:lnSpc>
            </a:pPr>
            <a:r>
              <a:rPr lang="en-US" sz="3600" dirty="0">
                <a:solidFill>
                  <a:schemeClr val="tx2"/>
                </a:solidFill>
                <a:latin typeface="+mj-lt"/>
              </a:rPr>
              <a:t>Basic Concepts </a:t>
            </a:r>
            <a:endParaRPr lang="en-GB" sz="3600" dirty="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371281" y="1566549"/>
            <a:ext cx="5638799" cy="4514047"/>
          </a:xfrm>
        </p:spPr>
        <p:txBody>
          <a:bodyPr vert="horz" wrap="square" lIns="0" tIns="0" rIns="182880" bIns="0" rtlCol="0" anchor="t">
            <a:noAutofit/>
          </a:bodyPr>
          <a:lstStyle/>
          <a:p>
            <a:r>
              <a:rPr lang="en-GB" sz="2400" b="1" dirty="0">
                <a:solidFill>
                  <a:schemeClr val="tx1">
                    <a:lumMod val="85000"/>
                    <a:lumOff val="15000"/>
                  </a:schemeClr>
                </a:solidFill>
                <a:latin typeface="Segoe UI"/>
                <a:cs typeface="Segoe UI"/>
              </a:rPr>
              <a:t>Columns </a:t>
            </a:r>
            <a:r>
              <a:rPr lang="en-GB" sz="2400" dirty="0">
                <a:solidFill>
                  <a:schemeClr val="tx1">
                    <a:lumMod val="85000"/>
                    <a:lumOff val="15000"/>
                  </a:schemeClr>
                </a:solidFill>
                <a:latin typeface="Segoe UI"/>
                <a:cs typeface="Segoe UI"/>
              </a:rPr>
              <a:t>– define the structure of data and can be of different data types</a:t>
            </a:r>
          </a:p>
          <a:p>
            <a:endParaRPr lang="en-GB" sz="2400" dirty="0">
              <a:solidFill>
                <a:schemeClr val="tx1">
                  <a:lumMod val="85000"/>
                  <a:lumOff val="15000"/>
                </a:schemeClr>
              </a:solidFill>
              <a:latin typeface="Segoe UI" panose="020B0502040204020203" pitchFamily="34" charset="0"/>
            </a:endParaRPr>
          </a:p>
          <a:p>
            <a:r>
              <a:rPr lang="en-GB" sz="2400" b="1" dirty="0">
                <a:solidFill>
                  <a:schemeClr val="tx1">
                    <a:lumMod val="85000"/>
                    <a:lumOff val="15000"/>
                  </a:schemeClr>
                </a:solidFill>
                <a:latin typeface="Segoe UI" panose="020B0502040204020203" pitchFamily="34" charset="0"/>
              </a:rPr>
              <a:t>Relationships</a:t>
            </a:r>
            <a:r>
              <a:rPr lang="en-GB" sz="2400" dirty="0">
                <a:solidFill>
                  <a:schemeClr val="tx1">
                    <a:lumMod val="85000"/>
                    <a:lumOff val="15000"/>
                  </a:schemeClr>
                </a:solidFill>
                <a:latin typeface="Segoe UI" panose="020B0502040204020203" pitchFamily="34" charset="0"/>
              </a:rPr>
              <a:t> – keep data consistent and normalized across multiple tables</a:t>
            </a:r>
          </a:p>
          <a:p>
            <a:endParaRPr lang="en-GB" sz="2400" dirty="0">
              <a:solidFill>
                <a:schemeClr val="tx1">
                  <a:lumMod val="85000"/>
                  <a:lumOff val="15000"/>
                </a:schemeClr>
              </a:solidFill>
              <a:latin typeface="Segoe UI" panose="020B0502040204020203" pitchFamily="34" charset="0"/>
            </a:endParaRPr>
          </a:p>
          <a:p>
            <a:r>
              <a:rPr lang="en-GB" sz="2400" b="1" dirty="0">
                <a:solidFill>
                  <a:schemeClr val="tx1">
                    <a:lumMod val="85000"/>
                    <a:lumOff val="15000"/>
                  </a:schemeClr>
                </a:solidFill>
                <a:latin typeface="Segoe UI" panose="020B0502040204020203" pitchFamily="34" charset="0"/>
              </a:rPr>
              <a:t>Data</a:t>
            </a:r>
            <a:r>
              <a:rPr lang="en-GB" sz="2400" dirty="0">
                <a:solidFill>
                  <a:schemeClr val="tx1">
                    <a:lumMod val="85000"/>
                    <a:lumOff val="15000"/>
                  </a:schemeClr>
                </a:solidFill>
                <a:latin typeface="Segoe UI" panose="020B0502040204020203" pitchFamily="34" charset="0"/>
              </a:rPr>
              <a:t> – content that you create, edit and read from the table</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81F5589A-A4D7-4469-8663-BF4FC3938E2A}"/>
              </a:ext>
            </a:extLst>
          </p:cNvPr>
          <p:cNvPicPr>
            <a:picLocks noChangeAspect="1"/>
          </p:cNvPicPr>
          <p:nvPr/>
        </p:nvPicPr>
        <p:blipFill>
          <a:blip r:embed="rId3"/>
          <a:srcRect/>
          <a:stretch/>
        </p:blipFill>
        <p:spPr>
          <a:xfrm>
            <a:off x="5884685" y="1640891"/>
            <a:ext cx="5880802" cy="1476081"/>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pic>
        <p:nvPicPr>
          <p:cNvPr id="8" name="Picture 7" descr="'Add new column' dialog. Shows column data types, that can be set up in visual table editor: Text, Email, URL, Phone, Auto number, Number, Date, Decimal, Lookup, Choice, Yes/No">
            <a:extLst>
              <a:ext uri="{FF2B5EF4-FFF2-40B4-BE49-F238E27FC236}">
                <a16:creationId xmlns:a16="http://schemas.microsoft.com/office/drawing/2014/main" id="{D9DEF086-AB88-498B-A7E5-2762F5307BCC}"/>
              </a:ext>
            </a:extLst>
          </p:cNvPr>
          <p:cNvPicPr>
            <a:picLocks noChangeAspect="1"/>
          </p:cNvPicPr>
          <p:nvPr/>
        </p:nvPicPr>
        <p:blipFill>
          <a:blip r:embed="rId4"/>
          <a:stretch>
            <a:fillRect/>
          </a:stretch>
        </p:blipFill>
        <p:spPr>
          <a:xfrm>
            <a:off x="10215807" y="3599852"/>
            <a:ext cx="1604912" cy="3305892"/>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88F79543-5B2E-474F-AFCB-237D1E8BDBB0}"/>
              </a:ext>
            </a:extLst>
          </p:cNvPr>
          <p:cNvPicPr>
            <a:picLocks noChangeAspect="1"/>
          </p:cNvPicPr>
          <p:nvPr/>
        </p:nvPicPr>
        <p:blipFill>
          <a:blip r:embed="rId5"/>
          <a:srcRect/>
          <a:stretch/>
        </p:blipFill>
        <p:spPr>
          <a:xfrm>
            <a:off x="5884685" y="3599852"/>
            <a:ext cx="4164733" cy="1997864"/>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26AF3468-FD06-48D1-8E37-A07B7E690B3D}"/>
              </a:ext>
            </a:extLst>
          </p:cNvPr>
          <p:cNvSpPr txBox="1"/>
          <p:nvPr/>
        </p:nvSpPr>
        <p:spPr>
          <a:xfrm>
            <a:off x="5927643" y="1335719"/>
            <a:ext cx="961032" cy="215444"/>
          </a:xfrm>
          <a:prstGeom prst="rect">
            <a:avLst/>
          </a:prstGeom>
          <a:noFill/>
        </p:spPr>
        <p:txBody>
          <a:bodyPr wrap="none" lIns="0" tIns="0" rIns="0" bIns="0" rtlCol="0">
            <a:spAutoFit/>
          </a:bodyPr>
          <a:lstStyle/>
          <a:p>
            <a:pPr algn="l"/>
            <a:r>
              <a:rPr lang="en-US" sz="1400" dirty="0">
                <a:solidFill>
                  <a:schemeClr val="tx1">
                    <a:lumMod val="85000"/>
                    <a:lumOff val="15000"/>
                  </a:schemeClr>
                </a:solidFill>
                <a:latin typeface="+mj-lt"/>
              </a:rPr>
              <a:t>Table editor</a:t>
            </a:r>
            <a:endParaRPr lang="en-GB" sz="1400" dirty="0">
              <a:solidFill>
                <a:schemeClr val="tx1">
                  <a:lumMod val="85000"/>
                  <a:lumOff val="15000"/>
                </a:schemeClr>
              </a:solidFill>
              <a:latin typeface="+mj-lt"/>
            </a:endParaRPr>
          </a:p>
        </p:txBody>
      </p:sp>
      <p:sp>
        <p:nvSpPr>
          <p:cNvPr id="14" name="TextBox 13">
            <a:extLst>
              <a:ext uri="{FF2B5EF4-FFF2-40B4-BE49-F238E27FC236}">
                <a16:creationId xmlns:a16="http://schemas.microsoft.com/office/drawing/2014/main" id="{2E8404C8-3D19-4596-89B2-7217F762672D}"/>
              </a:ext>
            </a:extLst>
          </p:cNvPr>
          <p:cNvSpPr txBox="1"/>
          <p:nvPr/>
        </p:nvSpPr>
        <p:spPr>
          <a:xfrm>
            <a:off x="5939917" y="3299218"/>
            <a:ext cx="1391471" cy="215444"/>
          </a:xfrm>
          <a:prstGeom prst="rect">
            <a:avLst/>
          </a:prstGeom>
          <a:noFill/>
        </p:spPr>
        <p:txBody>
          <a:bodyPr wrap="none" lIns="0" tIns="0" rIns="0" bIns="0" rtlCol="0">
            <a:spAutoFit/>
          </a:bodyPr>
          <a:lstStyle/>
          <a:p>
            <a:pPr algn="l"/>
            <a:r>
              <a:rPr lang="en-US" sz="1400">
                <a:solidFill>
                  <a:schemeClr val="tx1">
                    <a:lumMod val="85000"/>
                    <a:lumOff val="15000"/>
                  </a:schemeClr>
                </a:solidFill>
                <a:latin typeface="+mj-lt"/>
              </a:rPr>
              <a:t>Relationships tab</a:t>
            </a:r>
            <a:endParaRPr lang="en-GB" sz="1400">
              <a:solidFill>
                <a:schemeClr val="tx1">
                  <a:lumMod val="85000"/>
                  <a:lumOff val="15000"/>
                </a:schemeClr>
              </a:solidFill>
              <a:latin typeface="+mj-lt"/>
            </a:endParaRPr>
          </a:p>
        </p:txBody>
      </p:sp>
      <p:sp>
        <p:nvSpPr>
          <p:cNvPr id="15" name="TextBox 14">
            <a:extLst>
              <a:ext uri="{FF2B5EF4-FFF2-40B4-BE49-F238E27FC236}">
                <a16:creationId xmlns:a16="http://schemas.microsoft.com/office/drawing/2014/main" id="{6D958572-495C-4440-B958-4768D2EFDDB6}"/>
              </a:ext>
            </a:extLst>
          </p:cNvPr>
          <p:cNvSpPr txBox="1"/>
          <p:nvPr/>
        </p:nvSpPr>
        <p:spPr>
          <a:xfrm>
            <a:off x="10255233" y="3305892"/>
            <a:ext cx="1526059" cy="215444"/>
          </a:xfrm>
          <a:prstGeom prst="rect">
            <a:avLst/>
          </a:prstGeom>
          <a:noFill/>
        </p:spPr>
        <p:txBody>
          <a:bodyPr wrap="none" lIns="0" tIns="0" rIns="0" bIns="0" rtlCol="0">
            <a:spAutoFit/>
          </a:bodyPr>
          <a:lstStyle/>
          <a:p>
            <a:pPr algn="l"/>
            <a:r>
              <a:rPr lang="en-US" sz="1400">
                <a:solidFill>
                  <a:schemeClr val="tx1">
                    <a:lumMod val="85000"/>
                    <a:lumOff val="15000"/>
                  </a:schemeClr>
                </a:solidFill>
                <a:latin typeface="+mj-lt"/>
              </a:rPr>
              <a:t>Column data types</a:t>
            </a:r>
            <a:endParaRPr lang="en-GB" sz="1400">
              <a:solidFill>
                <a:schemeClr val="tx1">
                  <a:lumMod val="85000"/>
                  <a:lumOff val="15000"/>
                </a:schemeClr>
              </a:solidFill>
              <a:latin typeface="+mj-lt"/>
            </a:endParaRPr>
          </a:p>
        </p:txBody>
      </p:sp>
      <p:sp>
        <p:nvSpPr>
          <p:cNvPr id="3" name="Footer Placeholder 2">
            <a:extLst>
              <a:ext uri="{FF2B5EF4-FFF2-40B4-BE49-F238E27FC236}">
                <a16:creationId xmlns:a16="http://schemas.microsoft.com/office/drawing/2014/main" id="{983E4CA7-F1E8-7E8A-87DD-77A0DA7D9D6E}"/>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1496824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584200" y="544658"/>
            <a:ext cx="11277599" cy="594360"/>
          </a:xfrm>
        </p:spPr>
        <p:txBody>
          <a:bodyPr wrap="square" anchor="t">
            <a:normAutofit/>
          </a:bodyPr>
          <a:lstStyle/>
          <a:p>
            <a:pPr>
              <a:lnSpc>
                <a:spcPct val="90000"/>
              </a:lnSpc>
            </a:pPr>
            <a:r>
              <a:rPr lang="en-US" sz="3600" dirty="0">
                <a:solidFill>
                  <a:schemeClr val="tx2"/>
                </a:solidFill>
                <a:latin typeface="+mj-lt"/>
              </a:rPr>
              <a:t>Columns </a:t>
            </a:r>
            <a:endParaRPr lang="en-GB" sz="3600" dirty="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584200" y="1492907"/>
            <a:ext cx="5638799" cy="1554234"/>
          </a:xfrm>
        </p:spPr>
        <p:txBody>
          <a:bodyPr vert="horz" wrap="square" lIns="0" tIns="0" rIns="182880" bIns="0" rtlCol="0" anchor="t">
            <a:noAutofit/>
          </a:bodyPr>
          <a:lstStyle/>
          <a:p>
            <a:pPr marL="0" indent="0">
              <a:buNone/>
            </a:pPr>
            <a:r>
              <a:rPr lang="en-GB" sz="2400" b="1" dirty="0">
                <a:solidFill>
                  <a:schemeClr val="tx1">
                    <a:lumMod val="85000"/>
                    <a:lumOff val="15000"/>
                  </a:schemeClr>
                </a:solidFill>
                <a:latin typeface="Segoe UI"/>
                <a:cs typeface="Segoe UI"/>
              </a:rPr>
              <a:t>Columns </a:t>
            </a:r>
            <a:r>
              <a:rPr lang="en-GB" sz="2400" dirty="0">
                <a:solidFill>
                  <a:schemeClr val="tx1">
                    <a:lumMod val="85000"/>
                    <a:lumOff val="15000"/>
                  </a:schemeClr>
                </a:solidFill>
                <a:latin typeface="Segoe UI"/>
                <a:cs typeface="Segoe UI"/>
              </a:rPr>
              <a:t>– define the structure of data and can be of different data types</a:t>
            </a:r>
          </a:p>
          <a:p>
            <a:pPr marL="0" indent="0">
              <a:buNone/>
            </a:pPr>
            <a:endParaRPr lang="en-GB" sz="2400" dirty="0">
              <a:solidFill>
                <a:schemeClr val="tx1">
                  <a:lumMod val="85000"/>
                  <a:lumOff val="15000"/>
                </a:schemeClr>
              </a:solidFill>
              <a:latin typeface="Segoe UI"/>
              <a:cs typeface="Segoe UI"/>
            </a:endParaRPr>
          </a:p>
          <a:p>
            <a:pPr marL="0" indent="0">
              <a:buNone/>
            </a:pPr>
            <a:r>
              <a:rPr lang="en-GB" sz="2400" dirty="0">
                <a:solidFill>
                  <a:schemeClr val="tx1">
                    <a:lumMod val="85000"/>
                    <a:lumOff val="15000"/>
                  </a:schemeClr>
                </a:solidFill>
                <a:latin typeface="Segoe UI"/>
                <a:cs typeface="Segoe UI"/>
              </a:rPr>
              <a:t>Each column has its </a:t>
            </a:r>
            <a:r>
              <a:rPr lang="en-GB" sz="2400" b="1" dirty="0">
                <a:solidFill>
                  <a:schemeClr val="tx1">
                    <a:lumMod val="85000"/>
                    <a:lumOff val="15000"/>
                  </a:schemeClr>
                </a:solidFill>
                <a:latin typeface="Segoe UI"/>
                <a:cs typeface="Segoe UI"/>
              </a:rPr>
              <a:t>data type</a:t>
            </a:r>
            <a:r>
              <a:rPr lang="en-GB" sz="2400" dirty="0">
                <a:solidFill>
                  <a:schemeClr val="tx1">
                    <a:lumMod val="85000"/>
                    <a:lumOff val="15000"/>
                  </a:schemeClr>
                </a:solidFill>
                <a:latin typeface="Segoe UI"/>
                <a:cs typeface="Segoe UI"/>
              </a:rPr>
              <a:t>:</a:t>
            </a:r>
          </a:p>
          <a:p>
            <a:r>
              <a:rPr lang="en-GB" sz="2400" dirty="0">
                <a:solidFill>
                  <a:schemeClr val="tx1">
                    <a:lumMod val="85000"/>
                    <a:lumOff val="15000"/>
                  </a:schemeClr>
                </a:solidFill>
                <a:latin typeface="Segoe UI"/>
                <a:cs typeface="Segoe UI"/>
              </a:rPr>
              <a:t>Text types</a:t>
            </a:r>
          </a:p>
          <a:p>
            <a:r>
              <a:rPr lang="en-GB" sz="2400" dirty="0">
                <a:solidFill>
                  <a:schemeClr val="tx1">
                    <a:lumMod val="85000"/>
                    <a:lumOff val="15000"/>
                  </a:schemeClr>
                </a:solidFill>
                <a:latin typeface="Segoe UI"/>
                <a:cs typeface="Segoe UI"/>
              </a:rPr>
              <a:t>Numeric types</a:t>
            </a:r>
          </a:p>
          <a:p>
            <a:r>
              <a:rPr lang="en-GB" sz="2400" dirty="0">
                <a:solidFill>
                  <a:schemeClr val="tx1">
                    <a:lumMod val="85000"/>
                    <a:lumOff val="15000"/>
                  </a:schemeClr>
                </a:solidFill>
                <a:latin typeface="Segoe UI"/>
                <a:cs typeface="Segoe UI"/>
              </a:rPr>
              <a:t>Date/Time</a:t>
            </a:r>
          </a:p>
          <a:p>
            <a:r>
              <a:rPr lang="en-GB" sz="2400" dirty="0">
                <a:solidFill>
                  <a:schemeClr val="tx1">
                    <a:lumMod val="85000"/>
                    <a:lumOff val="15000"/>
                  </a:schemeClr>
                </a:solidFill>
                <a:latin typeface="Segoe UI"/>
                <a:cs typeface="Segoe UI"/>
              </a:rPr>
              <a:t>Choices and Lookups</a:t>
            </a:r>
          </a:p>
          <a:p>
            <a:pPr marL="0" indent="0">
              <a:buNone/>
            </a:pPr>
            <a:endParaRPr lang="en-GB" sz="2400" dirty="0">
              <a:solidFill>
                <a:schemeClr val="tx1">
                  <a:lumMod val="85000"/>
                  <a:lumOff val="15000"/>
                </a:schemeClr>
              </a:solidFill>
              <a:latin typeface="Segoe UI"/>
              <a:cs typeface="Segoe UI"/>
            </a:endParaRPr>
          </a:p>
          <a:p>
            <a:pPr marL="0" indent="0">
              <a:buNone/>
            </a:pPr>
            <a:r>
              <a:rPr lang="en-GB" sz="2400" dirty="0">
                <a:solidFill>
                  <a:schemeClr val="tx1">
                    <a:lumMod val="85000"/>
                    <a:lumOff val="15000"/>
                  </a:schemeClr>
                </a:solidFill>
                <a:latin typeface="Segoe UI"/>
                <a:cs typeface="Segoe UI"/>
              </a:rPr>
              <a:t>Tables can be edited in Excel-like table editor interface</a:t>
            </a:r>
            <a:endParaRPr lang="en-GB" sz="2400" dirty="0">
              <a:solidFill>
                <a:schemeClr val="tx1">
                  <a:lumMod val="85000"/>
                  <a:lumOff val="15000"/>
                </a:schemeClr>
              </a:solidFill>
              <a:latin typeface="Segoe UI" panose="020B0502040204020203" pitchFamily="34" charset="0"/>
            </a:endParaRPr>
          </a:p>
        </p:txBody>
      </p:sp>
      <p:pic>
        <p:nvPicPr>
          <p:cNvPr id="6" name="Picture 5">
            <a:extLst>
              <a:ext uri="{FF2B5EF4-FFF2-40B4-BE49-F238E27FC236}">
                <a16:creationId xmlns:a16="http://schemas.microsoft.com/office/drawing/2014/main" id="{81F5589A-A4D7-4469-8663-BF4FC3938E2A}"/>
              </a:ext>
            </a:extLst>
          </p:cNvPr>
          <p:cNvPicPr>
            <a:picLocks noChangeAspect="1"/>
          </p:cNvPicPr>
          <p:nvPr/>
        </p:nvPicPr>
        <p:blipFill>
          <a:blip r:embed="rId3"/>
          <a:srcRect/>
          <a:stretch/>
        </p:blipFill>
        <p:spPr>
          <a:xfrm>
            <a:off x="6222999" y="1608205"/>
            <a:ext cx="5880802" cy="1476081"/>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26AF3468-FD06-48D1-8E37-A07B7E690B3D}"/>
              </a:ext>
            </a:extLst>
          </p:cNvPr>
          <p:cNvSpPr txBox="1"/>
          <p:nvPr/>
        </p:nvSpPr>
        <p:spPr>
          <a:xfrm>
            <a:off x="6222999" y="1316656"/>
            <a:ext cx="961032" cy="215444"/>
          </a:xfrm>
          <a:prstGeom prst="rect">
            <a:avLst/>
          </a:prstGeom>
          <a:noFill/>
        </p:spPr>
        <p:txBody>
          <a:bodyPr wrap="none" lIns="0" tIns="0" rIns="0" bIns="0" rtlCol="0">
            <a:spAutoFit/>
          </a:bodyPr>
          <a:lstStyle/>
          <a:p>
            <a:pPr algn="l"/>
            <a:r>
              <a:rPr lang="en-US" sz="1400" dirty="0">
                <a:solidFill>
                  <a:schemeClr val="tx1">
                    <a:lumMod val="85000"/>
                    <a:lumOff val="15000"/>
                  </a:schemeClr>
                </a:solidFill>
                <a:latin typeface="+mj-lt"/>
              </a:rPr>
              <a:t>Table editor</a:t>
            </a:r>
            <a:endParaRPr lang="en-GB" sz="1400" dirty="0">
              <a:solidFill>
                <a:schemeClr val="tx1">
                  <a:lumMod val="85000"/>
                  <a:lumOff val="15000"/>
                </a:schemeClr>
              </a:solidFill>
              <a:latin typeface="+mj-lt"/>
            </a:endParaRPr>
          </a:p>
        </p:txBody>
      </p:sp>
      <p:pic>
        <p:nvPicPr>
          <p:cNvPr id="7" name="Picture 6">
            <a:extLst>
              <a:ext uri="{FF2B5EF4-FFF2-40B4-BE49-F238E27FC236}">
                <a16:creationId xmlns:a16="http://schemas.microsoft.com/office/drawing/2014/main" id="{581348BD-85D3-4AED-A62E-5227D8C10155}"/>
              </a:ext>
            </a:extLst>
          </p:cNvPr>
          <p:cNvPicPr>
            <a:picLocks noChangeAspect="1"/>
          </p:cNvPicPr>
          <p:nvPr/>
        </p:nvPicPr>
        <p:blipFill rotWithShape="1">
          <a:blip r:embed="rId4">
            <a:extLst>
              <a:ext uri="{28A0092B-C50C-407E-A947-70E740481C1C}">
                <a14:useLocalDpi xmlns:a14="http://schemas.microsoft.com/office/drawing/2010/main" val="0"/>
              </a:ext>
            </a:extLst>
          </a:blip>
          <a:srcRect l="-576" t="186" r="1019"/>
          <a:stretch/>
        </p:blipFill>
        <p:spPr>
          <a:xfrm>
            <a:off x="8153401" y="3429000"/>
            <a:ext cx="1988126" cy="2987008"/>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E12EEF59-BFB0-43DD-9333-3CEE8C18A40D}"/>
              </a:ext>
            </a:extLst>
          </p:cNvPr>
          <p:cNvSpPr txBox="1"/>
          <p:nvPr/>
        </p:nvSpPr>
        <p:spPr>
          <a:xfrm>
            <a:off x="8400370" y="6508341"/>
            <a:ext cx="1526059" cy="215444"/>
          </a:xfrm>
          <a:prstGeom prst="rect">
            <a:avLst/>
          </a:prstGeom>
          <a:noFill/>
        </p:spPr>
        <p:txBody>
          <a:bodyPr wrap="none" lIns="0" tIns="0" rIns="0" bIns="0" rtlCol="0">
            <a:spAutoFit/>
          </a:bodyPr>
          <a:lstStyle/>
          <a:p>
            <a:pPr algn="l"/>
            <a:r>
              <a:rPr lang="en-US" sz="1400" dirty="0">
                <a:solidFill>
                  <a:schemeClr val="tx1">
                    <a:lumMod val="85000"/>
                    <a:lumOff val="15000"/>
                  </a:schemeClr>
                </a:solidFill>
                <a:latin typeface="+mj-lt"/>
              </a:rPr>
              <a:t>Column data types</a:t>
            </a:r>
            <a:endParaRPr lang="en-GB" sz="1400" dirty="0">
              <a:solidFill>
                <a:schemeClr val="tx1">
                  <a:lumMod val="85000"/>
                  <a:lumOff val="15000"/>
                </a:schemeClr>
              </a:solidFill>
              <a:latin typeface="+mj-lt"/>
            </a:endParaRPr>
          </a:p>
        </p:txBody>
      </p:sp>
      <p:sp>
        <p:nvSpPr>
          <p:cNvPr id="3" name="Footer Placeholder 2">
            <a:extLst>
              <a:ext uri="{FF2B5EF4-FFF2-40B4-BE49-F238E27FC236}">
                <a16:creationId xmlns:a16="http://schemas.microsoft.com/office/drawing/2014/main" id="{F2FACE03-823E-DA9B-3763-61A66A3B38B2}"/>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754848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578498" y="541176"/>
            <a:ext cx="11277599" cy="594360"/>
          </a:xfrm>
        </p:spPr>
        <p:txBody>
          <a:bodyPr wrap="square" anchor="t">
            <a:normAutofit/>
          </a:bodyPr>
          <a:lstStyle/>
          <a:p>
            <a:pPr>
              <a:lnSpc>
                <a:spcPct val="90000"/>
              </a:lnSpc>
            </a:pPr>
            <a:r>
              <a:rPr lang="en-US" sz="3600" dirty="0">
                <a:solidFill>
                  <a:schemeClr val="tx2"/>
                </a:solidFill>
                <a:latin typeface="+mj-lt"/>
              </a:rPr>
              <a:t>Advanced column properties</a:t>
            </a:r>
            <a:endParaRPr lang="en-GB" sz="3600" dirty="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625606" y="1506949"/>
            <a:ext cx="5638799" cy="5064517"/>
          </a:xfrm>
        </p:spPr>
        <p:txBody>
          <a:bodyPr vert="horz" wrap="square" lIns="0" tIns="0" rIns="182880" bIns="0" rtlCol="0" anchor="t">
            <a:noAutofit/>
          </a:bodyPr>
          <a:lstStyle/>
          <a:p>
            <a:pPr marL="0" indent="0">
              <a:buNone/>
            </a:pPr>
            <a:r>
              <a:rPr lang="en-GB" sz="2400" b="1" dirty="0">
                <a:solidFill>
                  <a:schemeClr val="tx1">
                    <a:lumMod val="85000"/>
                    <a:lumOff val="15000"/>
                  </a:schemeClr>
                </a:solidFill>
                <a:latin typeface="Segoe UI" panose="020B0502040204020203" pitchFamily="34" charset="0"/>
              </a:rPr>
              <a:t>Format </a:t>
            </a:r>
            <a:r>
              <a:rPr lang="en-GB" sz="2400" dirty="0">
                <a:solidFill>
                  <a:schemeClr val="tx1">
                    <a:lumMod val="85000"/>
                    <a:lumOff val="15000"/>
                  </a:schemeClr>
                </a:solidFill>
                <a:latin typeface="Segoe UI" panose="020B0502040204020203" pitchFamily="34" charset="0"/>
              </a:rPr>
              <a:t>– each data type supports different formats (e.g., Text -&gt; Email)</a:t>
            </a:r>
          </a:p>
          <a:p>
            <a:pPr marL="0" indent="0">
              <a:buNone/>
            </a:pPr>
            <a:endParaRPr lang="en-GB" sz="2400" dirty="0">
              <a:solidFill>
                <a:schemeClr val="tx1">
                  <a:lumMod val="85000"/>
                  <a:lumOff val="15000"/>
                </a:schemeClr>
              </a:solidFill>
              <a:latin typeface="Segoe UI" panose="020B0502040204020203" pitchFamily="34" charset="0"/>
            </a:endParaRPr>
          </a:p>
          <a:p>
            <a:pPr marL="0" indent="0">
              <a:buNone/>
            </a:pPr>
            <a:r>
              <a:rPr lang="en-GB" sz="2400" b="1" dirty="0">
                <a:solidFill>
                  <a:schemeClr val="tx1">
                    <a:lumMod val="85000"/>
                    <a:lumOff val="15000"/>
                  </a:schemeClr>
                </a:solidFill>
                <a:latin typeface="Segoe UI" panose="020B0502040204020203" pitchFamily="34" charset="0"/>
              </a:rPr>
              <a:t>Advanced options </a:t>
            </a:r>
            <a:r>
              <a:rPr lang="en-GB" sz="2400" dirty="0">
                <a:solidFill>
                  <a:schemeClr val="tx1">
                    <a:lumMod val="85000"/>
                    <a:lumOff val="15000"/>
                  </a:schemeClr>
                </a:solidFill>
                <a:latin typeface="Segoe UI" panose="020B0502040204020203" pitchFamily="34" charset="0"/>
              </a:rPr>
              <a:t>– various options may become available depending on selected data type and format:</a:t>
            </a:r>
          </a:p>
          <a:p>
            <a:pPr marL="0" indent="0">
              <a:buNone/>
            </a:pPr>
            <a:r>
              <a:rPr lang="en-GB" sz="2400" dirty="0">
                <a:solidFill>
                  <a:schemeClr val="tx1">
                    <a:lumMod val="85000"/>
                    <a:lumOff val="15000"/>
                  </a:schemeClr>
                </a:solidFill>
                <a:latin typeface="Segoe UI" panose="020B0502040204020203" pitchFamily="34" charset="0"/>
              </a:rPr>
              <a:t>	- Min/max numeric values</a:t>
            </a:r>
          </a:p>
          <a:p>
            <a:pPr marL="0" indent="0">
              <a:buNone/>
            </a:pPr>
            <a:r>
              <a:rPr lang="en-GB" sz="2400" dirty="0">
                <a:solidFill>
                  <a:schemeClr val="tx1">
                    <a:lumMod val="85000"/>
                    <a:lumOff val="15000"/>
                  </a:schemeClr>
                </a:solidFill>
                <a:latin typeface="Segoe UI" panose="020B0502040204020203" pitchFamily="34" charset="0"/>
              </a:rPr>
              <a:t>	- Max character count</a:t>
            </a:r>
          </a:p>
          <a:p>
            <a:pPr marL="0" indent="0">
              <a:buNone/>
            </a:pPr>
            <a:r>
              <a:rPr lang="en-GB" sz="2400" dirty="0">
                <a:solidFill>
                  <a:schemeClr val="tx1">
                    <a:lumMod val="85000"/>
                    <a:lumOff val="15000"/>
                  </a:schemeClr>
                </a:solidFill>
                <a:latin typeface="Segoe UI" panose="020B0502040204020203" pitchFamily="34" charset="0"/>
              </a:rPr>
              <a:t>	- and more…</a:t>
            </a:r>
            <a:endParaRPr lang="en-US" sz="2000"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sp>
        <p:nvSpPr>
          <p:cNvPr id="15" name="TextBox 14">
            <a:extLst>
              <a:ext uri="{FF2B5EF4-FFF2-40B4-BE49-F238E27FC236}">
                <a16:creationId xmlns:a16="http://schemas.microsoft.com/office/drawing/2014/main" id="{6D958572-495C-4440-B958-4768D2EFDDB6}"/>
              </a:ext>
            </a:extLst>
          </p:cNvPr>
          <p:cNvSpPr txBox="1"/>
          <p:nvPr/>
        </p:nvSpPr>
        <p:spPr>
          <a:xfrm>
            <a:off x="7836455" y="1357764"/>
            <a:ext cx="2139817" cy="307777"/>
          </a:xfrm>
          <a:prstGeom prst="rect">
            <a:avLst/>
          </a:prstGeom>
          <a:noFill/>
        </p:spPr>
        <p:txBody>
          <a:bodyPr wrap="none" lIns="0" tIns="0" rIns="0" bIns="0" rtlCol="0">
            <a:spAutoFit/>
          </a:bodyPr>
          <a:lstStyle/>
          <a:p>
            <a:pPr algn="l"/>
            <a:r>
              <a:rPr lang="en-US" sz="2000" dirty="0">
                <a:solidFill>
                  <a:schemeClr val="tx1">
                    <a:lumMod val="85000"/>
                    <a:lumOff val="15000"/>
                  </a:schemeClr>
                </a:solidFill>
                <a:latin typeface="+mj-lt"/>
              </a:rPr>
              <a:t>Types and formats</a:t>
            </a:r>
            <a:endParaRPr lang="en-GB" sz="2000" dirty="0">
              <a:solidFill>
                <a:schemeClr val="tx1">
                  <a:lumMod val="85000"/>
                  <a:lumOff val="15000"/>
                </a:schemeClr>
              </a:solidFill>
              <a:latin typeface="+mj-lt"/>
            </a:endParaRPr>
          </a:p>
        </p:txBody>
      </p:sp>
      <p:pic>
        <p:nvPicPr>
          <p:cNvPr id="5" name="Picture 4" descr="Advanced data types additionally include: Date Only, Currency, File, Image, Multiline Text">
            <a:extLst>
              <a:ext uri="{FF2B5EF4-FFF2-40B4-BE49-F238E27FC236}">
                <a16:creationId xmlns:a16="http://schemas.microsoft.com/office/drawing/2014/main" id="{DAECAE1B-CC82-476E-8E3D-A589B1D35E02}"/>
              </a:ext>
            </a:extLst>
          </p:cNvPr>
          <p:cNvPicPr>
            <a:picLocks noChangeAspect="1"/>
          </p:cNvPicPr>
          <p:nvPr/>
        </p:nvPicPr>
        <p:blipFill>
          <a:blip r:embed="rId3"/>
          <a:stretch>
            <a:fillRect/>
          </a:stretch>
        </p:blipFill>
        <p:spPr>
          <a:xfrm>
            <a:off x="8134863" y="1776408"/>
            <a:ext cx="1543002" cy="4775354"/>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40AB4699-86D4-66B5-12CB-1AA5ADA6E5EE}"/>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2290056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960-E254-4A39-9B60-73A0C4DFB699}"/>
              </a:ext>
            </a:extLst>
          </p:cNvPr>
          <p:cNvSpPr>
            <a:spLocks noGrp="1"/>
          </p:cNvSpPr>
          <p:nvPr>
            <p:ph type="title"/>
          </p:nvPr>
        </p:nvSpPr>
        <p:spPr>
          <a:xfrm>
            <a:off x="573833" y="542446"/>
            <a:ext cx="11277599" cy="594360"/>
          </a:xfrm>
        </p:spPr>
        <p:txBody>
          <a:bodyPr wrap="square" anchor="t">
            <a:normAutofit/>
          </a:bodyPr>
          <a:lstStyle/>
          <a:p>
            <a:pPr>
              <a:lnSpc>
                <a:spcPct val="90000"/>
              </a:lnSpc>
            </a:pPr>
            <a:r>
              <a:rPr lang="en-US" sz="3600" dirty="0">
                <a:solidFill>
                  <a:schemeClr val="tx2"/>
                </a:solidFill>
                <a:latin typeface="+mj-lt"/>
              </a:rPr>
              <a:t>Relationships</a:t>
            </a:r>
            <a:endParaRPr lang="en-GB" sz="3600" dirty="0">
              <a:solidFill>
                <a:schemeClr val="tx2"/>
              </a:solidFill>
              <a:latin typeface="+mj-lt"/>
            </a:endParaRPr>
          </a:p>
        </p:txBody>
      </p:sp>
      <p:sp>
        <p:nvSpPr>
          <p:cNvPr id="73" name="Content Placeholder 3">
            <a:extLst>
              <a:ext uri="{FF2B5EF4-FFF2-40B4-BE49-F238E27FC236}">
                <a16:creationId xmlns:a16="http://schemas.microsoft.com/office/drawing/2014/main" id="{B227C586-F779-4033-A2C9-35E6037B9D36}"/>
              </a:ext>
            </a:extLst>
          </p:cNvPr>
          <p:cNvSpPr>
            <a:spLocks noGrp="1"/>
          </p:cNvSpPr>
          <p:nvPr>
            <p:ph idx="1"/>
          </p:nvPr>
        </p:nvSpPr>
        <p:spPr>
          <a:xfrm>
            <a:off x="608738" y="1566549"/>
            <a:ext cx="5638799" cy="4514047"/>
          </a:xfrm>
        </p:spPr>
        <p:txBody>
          <a:bodyPr vert="horz" wrap="square" lIns="0" tIns="0" rIns="182880" bIns="0" rtlCol="0" anchor="t">
            <a:noAutofit/>
          </a:bodyPr>
          <a:lstStyle/>
          <a:p>
            <a:pPr marL="0" indent="0">
              <a:buNone/>
            </a:pPr>
            <a:r>
              <a:rPr lang="en-GB" sz="2400" b="1" dirty="0">
                <a:solidFill>
                  <a:schemeClr val="tx1">
                    <a:lumMod val="85000"/>
                    <a:lumOff val="15000"/>
                  </a:schemeClr>
                </a:solidFill>
                <a:latin typeface="Segoe UI" panose="020B0502040204020203" pitchFamily="34" charset="0"/>
              </a:rPr>
              <a:t>Relationships</a:t>
            </a:r>
            <a:r>
              <a:rPr lang="en-GB" sz="2400" dirty="0">
                <a:solidFill>
                  <a:schemeClr val="tx1">
                    <a:lumMod val="85000"/>
                    <a:lumOff val="15000"/>
                  </a:schemeClr>
                </a:solidFill>
                <a:latin typeface="Segoe UI" panose="020B0502040204020203" pitchFamily="34" charset="0"/>
              </a:rPr>
              <a:t> –keep data consistent and normalized across multiple tables</a:t>
            </a:r>
          </a:p>
          <a:p>
            <a:pPr marL="0" indent="0">
              <a:buNone/>
            </a:pPr>
            <a:endParaRPr lang="en-GB" sz="2400" dirty="0">
              <a:solidFill>
                <a:schemeClr val="tx1">
                  <a:lumMod val="85000"/>
                  <a:lumOff val="15000"/>
                </a:schemeClr>
              </a:solidFill>
              <a:latin typeface="Segoe UI" panose="020B0502040204020203" pitchFamily="34" charset="0"/>
            </a:endParaRPr>
          </a:p>
          <a:p>
            <a:pPr marL="0" indent="0">
              <a:buNone/>
            </a:pPr>
            <a:r>
              <a:rPr lang="en-GB" sz="2400" dirty="0">
                <a:solidFill>
                  <a:schemeClr val="tx1">
                    <a:lumMod val="85000"/>
                    <a:lumOff val="15000"/>
                  </a:schemeClr>
                </a:solidFill>
                <a:latin typeface="Segoe UI" panose="020B0502040204020203" pitchFamily="34" charset="0"/>
              </a:rPr>
              <a:t>Establish lookups and relationships across any table in the database</a:t>
            </a:r>
          </a:p>
        </p:txBody>
      </p:sp>
      <p:sp>
        <p:nvSpPr>
          <p:cNvPr id="3" name="TextBox 2">
            <a:extLst>
              <a:ext uri="{FF2B5EF4-FFF2-40B4-BE49-F238E27FC236}">
                <a16:creationId xmlns:a16="http://schemas.microsoft.com/office/drawing/2014/main" id="{42E21C40-AB28-4C4D-9220-50A87A617B1F}"/>
              </a:ext>
            </a:extLst>
          </p:cNvPr>
          <p:cNvSpPr txBox="1"/>
          <p:nvPr/>
        </p:nvSpPr>
        <p:spPr>
          <a:xfrm>
            <a:off x="7024052" y="1651809"/>
            <a:ext cx="2054088" cy="307777"/>
          </a:xfrm>
          <a:prstGeom prst="rect">
            <a:avLst/>
          </a:prstGeom>
          <a:noFill/>
        </p:spPr>
        <p:txBody>
          <a:bodyPr wrap="none" lIns="0" tIns="0" rIns="0" bIns="0" rtlCol="0">
            <a:spAutoFit/>
          </a:bodyPr>
          <a:lstStyle/>
          <a:p>
            <a:pPr algn="l"/>
            <a:r>
              <a:rPr lang="en-US" sz="2000">
                <a:solidFill>
                  <a:schemeClr val="tx1">
                    <a:lumMod val="85000"/>
                    <a:lumOff val="15000"/>
                  </a:schemeClr>
                </a:solidFill>
                <a:latin typeface="+mj-lt"/>
              </a:rPr>
              <a:t>Relationships tab</a:t>
            </a:r>
            <a:endParaRPr lang="en-GB" sz="2000">
              <a:solidFill>
                <a:schemeClr val="tx1">
                  <a:lumMod val="85000"/>
                  <a:lumOff val="15000"/>
                </a:schemeClr>
              </a:solidFill>
              <a:latin typeface="+mj-lt"/>
            </a:endParaRPr>
          </a:p>
        </p:txBody>
      </p:sp>
      <p:pic>
        <p:nvPicPr>
          <p:cNvPr id="11" name="Picture 10">
            <a:extLst>
              <a:ext uri="{FF2B5EF4-FFF2-40B4-BE49-F238E27FC236}">
                <a16:creationId xmlns:a16="http://schemas.microsoft.com/office/drawing/2014/main" id="{629BBD7A-EF85-4AA4-8F10-A438D1675F57}"/>
              </a:ext>
            </a:extLst>
          </p:cNvPr>
          <p:cNvPicPr>
            <a:picLocks noChangeAspect="1"/>
          </p:cNvPicPr>
          <p:nvPr/>
        </p:nvPicPr>
        <p:blipFill>
          <a:blip r:embed="rId3"/>
          <a:srcRect/>
          <a:stretch/>
        </p:blipFill>
        <p:spPr>
          <a:xfrm>
            <a:off x="7024051" y="1959585"/>
            <a:ext cx="4389361" cy="1260269"/>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13" name="Picture 12" descr="Relationships in Dataverse can be: Many-to-one, One-to-many, Many-to-Many">
            <a:extLst>
              <a:ext uri="{FF2B5EF4-FFF2-40B4-BE49-F238E27FC236}">
                <a16:creationId xmlns:a16="http://schemas.microsoft.com/office/drawing/2014/main" id="{8A3C5BFF-E84D-4DC8-9C4C-373F53DC6E06}"/>
              </a:ext>
            </a:extLst>
          </p:cNvPr>
          <p:cNvPicPr>
            <a:picLocks noChangeAspect="1"/>
          </p:cNvPicPr>
          <p:nvPr/>
        </p:nvPicPr>
        <p:blipFill>
          <a:blip r:embed="rId4"/>
          <a:stretch>
            <a:fillRect/>
          </a:stretch>
        </p:blipFill>
        <p:spPr>
          <a:xfrm>
            <a:off x="7024051" y="3429000"/>
            <a:ext cx="1784824" cy="1540082"/>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pic>
        <p:nvPicPr>
          <p:cNvPr id="6" name="Picture 5" descr="When you create a lookup column, it actually creates a relationship">
            <a:extLst>
              <a:ext uri="{FF2B5EF4-FFF2-40B4-BE49-F238E27FC236}">
                <a16:creationId xmlns:a16="http://schemas.microsoft.com/office/drawing/2014/main" id="{938E91C7-7424-4B56-90A8-85A6097EB2C1}"/>
              </a:ext>
            </a:extLst>
          </p:cNvPr>
          <p:cNvPicPr>
            <a:picLocks noChangeAspect="1"/>
          </p:cNvPicPr>
          <p:nvPr/>
        </p:nvPicPr>
        <p:blipFill>
          <a:blip r:embed="rId5"/>
          <a:stretch>
            <a:fillRect/>
          </a:stretch>
        </p:blipFill>
        <p:spPr>
          <a:xfrm>
            <a:off x="9078140" y="3429000"/>
            <a:ext cx="1989781" cy="2369928"/>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
        <p:nvSpPr>
          <p:cNvPr id="4" name="Footer Placeholder 2">
            <a:extLst>
              <a:ext uri="{FF2B5EF4-FFF2-40B4-BE49-F238E27FC236}">
                <a16:creationId xmlns:a16="http://schemas.microsoft.com/office/drawing/2014/main" id="{A4819D63-8DDC-7815-8DBF-4385B91E33AA}"/>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15268997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62A5-3497-4E3D-886E-90094B0CE93F}"/>
              </a:ext>
            </a:extLst>
          </p:cNvPr>
          <p:cNvSpPr>
            <a:spLocks noGrp="1"/>
          </p:cNvSpPr>
          <p:nvPr>
            <p:ph type="title"/>
          </p:nvPr>
        </p:nvSpPr>
        <p:spPr>
          <a:xfrm>
            <a:off x="583163" y="505908"/>
            <a:ext cx="11277599" cy="594360"/>
          </a:xfrm>
        </p:spPr>
        <p:txBody>
          <a:bodyPr>
            <a:normAutofit/>
          </a:bodyPr>
          <a:lstStyle/>
          <a:p>
            <a:r>
              <a:rPr lang="en-GB" sz="3600" dirty="0">
                <a:solidFill>
                  <a:schemeClr val="tx2"/>
                </a:solidFill>
              </a:rPr>
              <a:t>Table Permissions – Members and Guests </a:t>
            </a:r>
          </a:p>
        </p:txBody>
      </p:sp>
      <p:sp>
        <p:nvSpPr>
          <p:cNvPr id="4" name="Content Placeholder 3">
            <a:extLst>
              <a:ext uri="{FF2B5EF4-FFF2-40B4-BE49-F238E27FC236}">
                <a16:creationId xmlns:a16="http://schemas.microsoft.com/office/drawing/2014/main" id="{57057481-2BE8-44D0-A9AB-CCE59C2698BF}"/>
              </a:ext>
            </a:extLst>
          </p:cNvPr>
          <p:cNvSpPr>
            <a:spLocks noGrp="1"/>
          </p:cNvSpPr>
          <p:nvPr>
            <p:ph idx="1"/>
          </p:nvPr>
        </p:nvSpPr>
        <p:spPr>
          <a:xfrm>
            <a:off x="621457" y="1571353"/>
            <a:ext cx="5638799" cy="4514047"/>
          </a:xfrm>
        </p:spPr>
        <p:txBody>
          <a:bodyPr/>
          <a:lstStyle/>
          <a:p>
            <a:pPr marL="0" indent="0">
              <a:buNone/>
            </a:pPr>
            <a:r>
              <a:rPr lang="en-GB" sz="2400" b="0" i="0" dirty="0">
                <a:solidFill>
                  <a:schemeClr val="tx1">
                    <a:lumMod val="85000"/>
                    <a:lumOff val="15000"/>
                  </a:schemeClr>
                </a:solidFill>
                <a:effectLst/>
                <a:latin typeface="Segoe UI" panose="020B0502040204020203" pitchFamily="34" charset="0"/>
              </a:rPr>
              <a:t>By default, Team members are given </a:t>
            </a:r>
            <a:r>
              <a:rPr lang="en-GB" sz="2400" b="1" i="0" dirty="0">
                <a:solidFill>
                  <a:schemeClr val="tx1">
                    <a:lumMod val="85000"/>
                    <a:lumOff val="15000"/>
                  </a:schemeClr>
                </a:solidFill>
                <a:effectLst/>
                <a:latin typeface="Segoe UI" panose="020B0502040204020203" pitchFamily="34" charset="0"/>
              </a:rPr>
              <a:t>Full access</a:t>
            </a:r>
            <a:r>
              <a:rPr lang="en-GB" sz="2400" b="0" i="0" dirty="0">
                <a:solidFill>
                  <a:schemeClr val="tx1">
                    <a:lumMod val="85000"/>
                    <a:lumOff val="15000"/>
                  </a:schemeClr>
                </a:solidFill>
                <a:effectLst/>
                <a:latin typeface="Segoe UI" panose="020B0502040204020203" pitchFamily="34" charset="0"/>
              </a:rPr>
              <a:t> and guests are given </a:t>
            </a:r>
            <a:r>
              <a:rPr lang="en-GB" sz="2400" b="1" i="0" dirty="0">
                <a:solidFill>
                  <a:schemeClr val="tx1">
                    <a:lumMod val="85000"/>
                    <a:lumOff val="15000"/>
                  </a:schemeClr>
                </a:solidFill>
                <a:effectLst/>
                <a:latin typeface="Segoe UI" panose="020B0502040204020203" pitchFamily="34" charset="0"/>
              </a:rPr>
              <a:t>Private</a:t>
            </a:r>
            <a:r>
              <a:rPr lang="en-GB" sz="2400" b="0" i="0" dirty="0">
                <a:solidFill>
                  <a:schemeClr val="tx1">
                    <a:lumMod val="85000"/>
                    <a:lumOff val="15000"/>
                  </a:schemeClr>
                </a:solidFill>
                <a:effectLst/>
                <a:latin typeface="Segoe UI" panose="020B0502040204020203" pitchFamily="34" charset="0"/>
              </a:rPr>
              <a:t> access to new custom tables</a:t>
            </a:r>
          </a:p>
          <a:p>
            <a:pPr marL="228600" lvl="1" indent="0">
              <a:buNone/>
            </a:pPr>
            <a:endParaRPr lang="en-GB" sz="2400" b="1" dirty="0">
              <a:solidFill>
                <a:schemeClr val="tx1">
                  <a:lumMod val="85000"/>
                  <a:lumOff val="15000"/>
                </a:schemeClr>
              </a:solidFill>
              <a:latin typeface="Segoe UI" panose="020B0502040204020203" pitchFamily="34" charset="0"/>
            </a:endParaRPr>
          </a:p>
          <a:p>
            <a:pPr marL="228600" lvl="1" indent="0">
              <a:buNone/>
            </a:pPr>
            <a:r>
              <a:rPr lang="en-GB" sz="2400" b="1" dirty="0">
                <a:solidFill>
                  <a:schemeClr val="tx1">
                    <a:lumMod val="85000"/>
                    <a:lumOff val="15000"/>
                  </a:schemeClr>
                </a:solidFill>
                <a:latin typeface="Segoe UI" panose="020B0502040204020203" pitchFamily="34" charset="0"/>
              </a:rPr>
              <a:t>Permissions:</a:t>
            </a:r>
          </a:p>
          <a:p>
            <a:pPr marL="414338" lvl="3" indent="-228600"/>
            <a:r>
              <a:rPr lang="en-GB" sz="2200" dirty="0">
                <a:solidFill>
                  <a:schemeClr val="tx1">
                    <a:lumMod val="85000"/>
                    <a:lumOff val="15000"/>
                  </a:schemeClr>
                </a:solidFill>
                <a:latin typeface="Segoe UI"/>
                <a:cs typeface="Segoe UI"/>
              </a:rPr>
              <a:t>Full access</a:t>
            </a:r>
          </a:p>
          <a:p>
            <a:pPr marL="414338" lvl="3" indent="-228600"/>
            <a:r>
              <a:rPr lang="en-GB" sz="2200" dirty="0">
                <a:solidFill>
                  <a:schemeClr val="tx1">
                    <a:lumMod val="85000"/>
                    <a:lumOff val="15000"/>
                  </a:schemeClr>
                </a:solidFill>
                <a:latin typeface="Segoe UI"/>
                <a:cs typeface="Segoe UI"/>
              </a:rPr>
              <a:t>Reference</a:t>
            </a:r>
          </a:p>
          <a:p>
            <a:pPr marL="414338" lvl="3" indent="-228600"/>
            <a:r>
              <a:rPr lang="en-GB" sz="2200" dirty="0">
                <a:solidFill>
                  <a:schemeClr val="tx1">
                    <a:lumMod val="85000"/>
                    <a:lumOff val="15000"/>
                  </a:schemeClr>
                </a:solidFill>
                <a:latin typeface="Segoe UI"/>
                <a:cs typeface="Segoe UI"/>
              </a:rPr>
              <a:t>Collaborate </a:t>
            </a:r>
          </a:p>
          <a:p>
            <a:pPr marL="414338" lvl="3" indent="-228600"/>
            <a:r>
              <a:rPr lang="en-GB" sz="2200" dirty="0">
                <a:solidFill>
                  <a:schemeClr val="tx1">
                    <a:lumMod val="85000"/>
                    <a:lumOff val="15000"/>
                  </a:schemeClr>
                </a:solidFill>
                <a:latin typeface="Segoe UI"/>
                <a:cs typeface="Segoe UI"/>
              </a:rPr>
              <a:t>Private</a:t>
            </a:r>
          </a:p>
          <a:p>
            <a:pPr marL="414338" lvl="3" indent="-228600"/>
            <a:r>
              <a:rPr lang="en-GB" sz="2200" dirty="0">
                <a:solidFill>
                  <a:schemeClr val="tx1">
                    <a:lumMod val="85000"/>
                    <a:lumOff val="15000"/>
                  </a:schemeClr>
                </a:solidFill>
                <a:latin typeface="Segoe UI"/>
                <a:cs typeface="Segoe UI"/>
              </a:rPr>
              <a:t>None</a:t>
            </a:r>
          </a:p>
          <a:p>
            <a:pPr marL="885825" lvl="2" indent="-457200">
              <a:buFont typeface="+mj-lt"/>
              <a:buAutoNum type="arabicPeriod"/>
            </a:pPr>
            <a:endParaRPr lang="en-GB" b="0" i="0" dirty="0">
              <a:solidFill>
                <a:schemeClr val="tx1">
                  <a:lumMod val="85000"/>
                  <a:lumOff val="15000"/>
                </a:schemeClr>
              </a:solidFill>
              <a:effectLst/>
              <a:latin typeface="Segoe UI" panose="020B0502040204020203" pitchFamily="34" charset="0"/>
            </a:endParaRPr>
          </a:p>
          <a:p>
            <a:endParaRPr lang="en-GB" dirty="0">
              <a:solidFill>
                <a:schemeClr val="tx1">
                  <a:lumMod val="85000"/>
                  <a:lumOff val="15000"/>
                </a:schemeClr>
              </a:solidFill>
              <a:latin typeface="Segoe UI" panose="020B0502040204020203" pitchFamily="34" charset="0"/>
            </a:endParaRPr>
          </a:p>
        </p:txBody>
      </p:sp>
      <p:pic>
        <p:nvPicPr>
          <p:cNvPr id="8" name="Picture 7" descr="Screenshot represents available roles and premissions: &#10;1) Owner, Member, Guest, Colleagues with access. &#10;2) Full access, Collaborate, Reference, Private, None">
            <a:extLst>
              <a:ext uri="{FF2B5EF4-FFF2-40B4-BE49-F238E27FC236}">
                <a16:creationId xmlns:a16="http://schemas.microsoft.com/office/drawing/2014/main" id="{FF1C4D1A-2F46-4FA0-943A-520EC0638CE9}"/>
              </a:ext>
            </a:extLst>
          </p:cNvPr>
          <p:cNvPicPr>
            <a:picLocks noChangeAspect="1"/>
          </p:cNvPicPr>
          <p:nvPr/>
        </p:nvPicPr>
        <p:blipFill>
          <a:blip r:embed="rId3"/>
          <a:stretch>
            <a:fillRect/>
          </a:stretch>
        </p:blipFill>
        <p:spPr>
          <a:xfrm>
            <a:off x="6010427" y="1604010"/>
            <a:ext cx="5936880" cy="3837406"/>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3" name="Footer Placeholder 2">
            <a:extLst>
              <a:ext uri="{FF2B5EF4-FFF2-40B4-BE49-F238E27FC236}">
                <a16:creationId xmlns:a16="http://schemas.microsoft.com/office/drawing/2014/main" id="{5E90BE25-3B4A-F59D-E57A-C7C61BFA06EB}"/>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230400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C8A2-053D-48A3-8F0E-05012CFDA501}"/>
              </a:ext>
            </a:extLst>
          </p:cNvPr>
          <p:cNvSpPr>
            <a:spLocks noGrp="1"/>
          </p:cNvSpPr>
          <p:nvPr>
            <p:ph type="title"/>
          </p:nvPr>
        </p:nvSpPr>
        <p:spPr>
          <a:xfrm>
            <a:off x="572745" y="496799"/>
            <a:ext cx="11018520" cy="553998"/>
          </a:xfrm>
        </p:spPr>
        <p:txBody>
          <a:bodyPr/>
          <a:lstStyle/>
          <a:p>
            <a:r>
              <a:rPr lang="en-US" dirty="0"/>
              <a:t>Edit in Excel</a:t>
            </a:r>
            <a:endParaRPr lang="en-GB" dirty="0"/>
          </a:p>
        </p:txBody>
      </p:sp>
      <p:sp>
        <p:nvSpPr>
          <p:cNvPr id="12" name="Content Placeholder 3">
            <a:extLst>
              <a:ext uri="{FF2B5EF4-FFF2-40B4-BE49-F238E27FC236}">
                <a16:creationId xmlns:a16="http://schemas.microsoft.com/office/drawing/2014/main" id="{5590D49C-0F9F-4545-A410-5B2F6EB486B0}"/>
              </a:ext>
            </a:extLst>
          </p:cNvPr>
          <p:cNvSpPr txBox="1">
            <a:spLocks/>
          </p:cNvSpPr>
          <p:nvPr/>
        </p:nvSpPr>
        <p:spPr>
          <a:xfrm>
            <a:off x="572745" y="1571352"/>
            <a:ext cx="5638799" cy="451404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GB" sz="2400" dirty="0">
                <a:solidFill>
                  <a:schemeClr val="tx1">
                    <a:lumMod val="85000"/>
                    <a:lumOff val="15000"/>
                  </a:schemeClr>
                </a:solidFill>
                <a:latin typeface="Segoe UI" panose="020B0502040204020203" pitchFamily="34" charset="0"/>
              </a:rPr>
              <a:t>With </a:t>
            </a:r>
            <a:r>
              <a:rPr lang="en-GB" sz="2400" b="1" dirty="0">
                <a:solidFill>
                  <a:schemeClr val="tx1">
                    <a:lumMod val="85000"/>
                    <a:lumOff val="15000"/>
                  </a:schemeClr>
                </a:solidFill>
                <a:latin typeface="Segoe UI" panose="020B0502040204020203" pitchFamily="34" charset="0"/>
              </a:rPr>
              <a:t>Edit data in Excel</a:t>
            </a:r>
            <a:r>
              <a:rPr lang="en-GB" sz="2400" dirty="0">
                <a:solidFill>
                  <a:schemeClr val="tx1">
                    <a:lumMod val="85000"/>
                    <a:lumOff val="15000"/>
                  </a:schemeClr>
                </a:solidFill>
                <a:latin typeface="Segoe UI" panose="020B0502040204020203" pitchFamily="34" charset="0"/>
              </a:rPr>
              <a:t>, you can quickly and easily view and edit data by using </a:t>
            </a:r>
            <a:r>
              <a:rPr lang="en-GB" sz="2400" b="1" dirty="0">
                <a:solidFill>
                  <a:schemeClr val="tx1">
                    <a:lumMod val="85000"/>
                    <a:lumOff val="15000"/>
                  </a:schemeClr>
                </a:solidFill>
                <a:latin typeface="Segoe UI" panose="020B0502040204020203" pitchFamily="34" charset="0"/>
              </a:rPr>
              <a:t>Microsoft Power Apps Excel Add-in</a:t>
            </a:r>
          </a:p>
          <a:p>
            <a:pPr marL="0" indent="0">
              <a:buFont typeface="Wingdings" panose="05000000000000000000" pitchFamily="2" charset="2"/>
              <a:buNone/>
            </a:pPr>
            <a:endParaRPr lang="en-GB" sz="2400" b="1" dirty="0">
              <a:solidFill>
                <a:schemeClr val="tx1">
                  <a:lumMod val="85000"/>
                  <a:lumOff val="15000"/>
                </a:schemeClr>
              </a:solidFill>
              <a:latin typeface="Segoe UI" panose="020B0502040204020203" pitchFamily="34" charset="0"/>
            </a:endParaRPr>
          </a:p>
          <a:p>
            <a:pPr marL="0" indent="0">
              <a:buFont typeface="Wingdings" panose="05000000000000000000" pitchFamily="2" charset="2"/>
              <a:buNone/>
            </a:pPr>
            <a:r>
              <a:rPr lang="en-GB" sz="2400" dirty="0">
                <a:solidFill>
                  <a:schemeClr val="tx1">
                    <a:lumMod val="85000"/>
                    <a:lumOff val="15000"/>
                  </a:schemeClr>
                </a:solidFill>
                <a:latin typeface="Segoe UI" panose="020B0502040204020203" pitchFamily="34" charset="0"/>
              </a:rPr>
              <a:t>Create new rows or change table data and publish it back by selecting </a:t>
            </a:r>
            <a:r>
              <a:rPr lang="en-GB" sz="2400" b="1" dirty="0">
                <a:solidFill>
                  <a:schemeClr val="tx1">
                    <a:lumMod val="85000"/>
                    <a:lumOff val="15000"/>
                  </a:schemeClr>
                </a:solidFill>
                <a:latin typeface="Segoe UI" panose="020B0502040204020203" pitchFamily="34" charset="0"/>
              </a:rPr>
              <a:t>Publish</a:t>
            </a:r>
          </a:p>
          <a:p>
            <a:pPr marL="0" indent="0">
              <a:buFont typeface="Wingdings" panose="05000000000000000000" pitchFamily="2" charset="2"/>
              <a:buNone/>
            </a:pPr>
            <a:endParaRPr lang="en-GB" sz="2400" b="1" dirty="0">
              <a:solidFill>
                <a:schemeClr val="tx1">
                  <a:lumMod val="85000"/>
                  <a:lumOff val="15000"/>
                </a:schemeClr>
              </a:solidFill>
              <a:latin typeface="Segoe UI" panose="020B0502040204020203" pitchFamily="34" charset="0"/>
            </a:endParaRPr>
          </a:p>
          <a:p>
            <a:pPr marL="0" indent="0">
              <a:buFont typeface="Wingdings" panose="05000000000000000000" pitchFamily="2" charset="2"/>
              <a:buNone/>
            </a:pPr>
            <a:r>
              <a:rPr lang="en-GB" sz="2400" dirty="0">
                <a:solidFill>
                  <a:schemeClr val="tx1">
                    <a:lumMod val="85000"/>
                    <a:lumOff val="15000"/>
                  </a:schemeClr>
                </a:solidFill>
                <a:latin typeface="Segoe UI" panose="020B0502040204020203" pitchFamily="34" charset="0"/>
              </a:rPr>
              <a:t>Update the data at any time by selecting </a:t>
            </a:r>
            <a:r>
              <a:rPr lang="en-GB" sz="2400" b="1" dirty="0">
                <a:solidFill>
                  <a:schemeClr val="tx1">
                    <a:lumMod val="85000"/>
                    <a:lumOff val="15000"/>
                  </a:schemeClr>
                </a:solidFill>
                <a:latin typeface="Segoe UI" panose="020B0502040204020203" pitchFamily="34" charset="0"/>
              </a:rPr>
              <a:t>Refresh</a:t>
            </a:r>
          </a:p>
          <a:p>
            <a:endParaRPr lang="en-GB" sz="2400" dirty="0">
              <a:solidFill>
                <a:schemeClr val="tx1">
                  <a:lumMod val="85000"/>
                  <a:lumOff val="15000"/>
                </a:schemeClr>
              </a:solidFill>
              <a:latin typeface="Segoe UI" panose="020B0502040204020203" pitchFamily="34" charset="0"/>
            </a:endParaRPr>
          </a:p>
        </p:txBody>
      </p:sp>
      <p:pic>
        <p:nvPicPr>
          <p:cNvPr id="6" name="Picture 5">
            <a:extLst>
              <a:ext uri="{FF2B5EF4-FFF2-40B4-BE49-F238E27FC236}">
                <a16:creationId xmlns:a16="http://schemas.microsoft.com/office/drawing/2014/main" id="{BCC64DC5-A0DC-40B6-A24C-8A0836C89802}"/>
              </a:ext>
            </a:extLst>
          </p:cNvPr>
          <p:cNvPicPr>
            <a:picLocks noChangeAspect="1"/>
          </p:cNvPicPr>
          <p:nvPr/>
        </p:nvPicPr>
        <p:blipFill>
          <a:blip r:embed="rId3"/>
          <a:srcRect/>
          <a:stretch/>
        </p:blipFill>
        <p:spPr>
          <a:xfrm>
            <a:off x="6366390" y="1846242"/>
            <a:ext cx="2610989" cy="2479344"/>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grpSp>
        <p:nvGrpSpPr>
          <p:cNvPr id="10" name="Group 9" descr="Microsoft Power Apps Office Add-in requires sing in, to retrieve and publish data into Dataverse">
            <a:extLst>
              <a:ext uri="{FF2B5EF4-FFF2-40B4-BE49-F238E27FC236}">
                <a16:creationId xmlns:a16="http://schemas.microsoft.com/office/drawing/2014/main" id="{5383FB42-08FA-4DDA-B8FF-DE32FB27E387}"/>
              </a:ext>
            </a:extLst>
          </p:cNvPr>
          <p:cNvGrpSpPr/>
          <p:nvPr/>
        </p:nvGrpSpPr>
        <p:grpSpPr>
          <a:xfrm>
            <a:off x="9204812" y="1846242"/>
            <a:ext cx="2815787" cy="3536737"/>
            <a:chOff x="8303233" y="1625480"/>
            <a:chExt cx="3617342" cy="4179688"/>
          </a:xfrm>
        </p:grpSpPr>
        <p:pic>
          <p:nvPicPr>
            <p:cNvPr id="8" name="Picture 7">
              <a:extLst>
                <a:ext uri="{FF2B5EF4-FFF2-40B4-BE49-F238E27FC236}">
                  <a16:creationId xmlns:a16="http://schemas.microsoft.com/office/drawing/2014/main" id="{25E76D9F-E7F3-4661-843C-BF23532F9F88}"/>
                </a:ext>
              </a:extLst>
            </p:cNvPr>
            <p:cNvPicPr>
              <a:picLocks noChangeAspect="1"/>
            </p:cNvPicPr>
            <p:nvPr/>
          </p:nvPicPr>
          <p:blipFill>
            <a:blip r:embed="rId4"/>
            <a:stretch>
              <a:fillRect/>
            </a:stretch>
          </p:blipFill>
          <p:spPr>
            <a:xfrm>
              <a:off x="8303233" y="1625480"/>
              <a:ext cx="3617342" cy="3838812"/>
            </a:xfrm>
            <a:prstGeom prst="rect">
              <a:avLst/>
            </a:prstGeom>
            <a:ln w="12700">
              <a:solidFill>
                <a:schemeClr val="tx1">
                  <a:lumMod val="50000"/>
                  <a:lumOff val="50000"/>
                </a:schemeClr>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BEB7FF0A-86FF-4F21-B2CA-7AB5CCD24485}"/>
                </a:ext>
              </a:extLst>
            </p:cNvPr>
            <p:cNvSpPr txBox="1"/>
            <p:nvPr/>
          </p:nvSpPr>
          <p:spPr>
            <a:xfrm>
              <a:off x="8752268" y="5550558"/>
              <a:ext cx="2738651" cy="254610"/>
            </a:xfrm>
            <a:prstGeom prst="rect">
              <a:avLst/>
            </a:prstGeom>
            <a:noFill/>
          </p:spPr>
          <p:txBody>
            <a:bodyPr wrap="none" lIns="0" tIns="0" rIns="0" bIns="0" rtlCol="0">
              <a:spAutoFit/>
            </a:bodyPr>
            <a:lstStyle/>
            <a:p>
              <a:pPr algn="l"/>
              <a:r>
                <a:rPr lang="en-US" sz="1400" dirty="0">
                  <a:solidFill>
                    <a:schemeClr val="tx1">
                      <a:lumMod val="85000"/>
                      <a:lumOff val="15000"/>
                    </a:schemeClr>
                  </a:solidFill>
                  <a:latin typeface="+mj-lt"/>
                </a:rPr>
                <a:t>Add-in for Microsoft Excel</a:t>
              </a:r>
              <a:endParaRPr lang="en-GB" sz="1400" dirty="0" err="1">
                <a:solidFill>
                  <a:schemeClr val="tx1">
                    <a:lumMod val="85000"/>
                    <a:lumOff val="15000"/>
                  </a:schemeClr>
                </a:solidFill>
                <a:latin typeface="+mj-lt"/>
              </a:endParaRPr>
            </a:p>
          </p:txBody>
        </p:sp>
      </p:grpSp>
      <p:sp>
        <p:nvSpPr>
          <p:cNvPr id="3" name="Footer Placeholder 2">
            <a:extLst>
              <a:ext uri="{FF2B5EF4-FFF2-40B4-BE49-F238E27FC236}">
                <a16:creationId xmlns:a16="http://schemas.microsoft.com/office/drawing/2014/main" id="{7CDD2334-1CAC-3659-75F3-384E46FF75E7}"/>
              </a:ext>
              <a:ext uri="{C183D7F6-B498-43B3-948B-1728B52AA6E4}">
                <adec:decorative xmlns:adec="http://schemas.microsoft.com/office/drawing/2017/decorative" val="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srgbClr val="000000"/>
                </a:solidFill>
                <a:latin typeface="Segoe UI"/>
              </a:rPr>
              <a:t>Microsoft Confidential</a:t>
            </a:r>
          </a:p>
        </p:txBody>
      </p:sp>
    </p:spTree>
    <p:extLst>
      <p:ext uri="{BB962C8B-B14F-4D97-AF65-F5344CB8AC3E}">
        <p14:creationId xmlns:p14="http://schemas.microsoft.com/office/powerpoint/2010/main" val="759966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49620678-51bf-43f9-9090-c87048a425b9"/>
  <p:tag name="MIO_UPDATE" val="True"/>
  <p:tag name="MIO_VERSION" val="30.03.2020 15:44:06"/>
  <p:tag name="MIO_DBID" val="12b0c59e-2253-4124-a5e9-470adf4cb168"/>
  <p:tag name="MIO_LASTDOWNLOADED" val="30.03.2020 15:44:52"/>
  <p:tag name="MIO_OBJECTNAME" val="Lab Nam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heme/theme1.xml><?xml version="1.0" encoding="utf-8"?>
<a:theme xmlns:a="http://schemas.openxmlformats.org/drawingml/2006/main" name="White Template">
  <a:themeElements>
    <a:clrScheme name="Custom 2">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000000"/>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FY22 Unified Support Deck_R2" id="{87F4FB34-706C-3B40-A2F5-AAB55F65BD79}" vid="{83F148C1-8898-3D42-A66A-0DC42327C7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3.xml><?xml version="1.0" encoding="utf-8"?>
<ct:contentTypeSchema xmlns:ct="http://schemas.microsoft.com/office/2006/metadata/contentType" xmlns:ma="http://schemas.microsoft.com/office/2006/metadata/properties/metaAttributes" ct:_="" ma:_="" ma:contentTypeName="Document" ma:contentTypeID="0x0101009E45DD9787B3E647B4822733F8D1924C" ma:contentTypeVersion="6" ma:contentTypeDescription="Create a new document." ma:contentTypeScope="" ma:versionID="d3a8600146d6f8fd54a646b10a5121ba">
  <xsd:schema xmlns:xsd="http://www.w3.org/2001/XMLSchema" xmlns:xs="http://www.w3.org/2001/XMLSchema" xmlns:p="http://schemas.microsoft.com/office/2006/metadata/properties" xmlns:ns1="http://schemas.microsoft.com/sharepoint/v3" xmlns:ns2="85fcf250-4ef6-4bc9-bc4c-5d41a161456c" xmlns:ns3="30ea35f1-5204-4ee0-80bd-741d387246c1" targetNamespace="http://schemas.microsoft.com/office/2006/metadata/properties" ma:root="true" ma:fieldsID="c48d4e24bbbce42ff436f70ff4440312" ns1:_="" ns2:_="" ns3:_="">
    <xsd:import namespace="http://schemas.microsoft.com/sharepoint/v3"/>
    <xsd:import namespace="85fcf250-4ef6-4bc9-bc4c-5d41a161456c"/>
    <xsd:import namespace="30ea35f1-5204-4ee0-80bd-741d387246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fcf250-4ef6-4bc9-bc4c-5d41a16145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ea35f1-5204-4ee0-80bd-741d387246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68BE9F8F-073F-46B7-B2D0-86DC8E2E9DCE}">
  <ds:schemaRefs>
    <ds:schemaRef ds:uri="Strauss.PersonalizationDefinition"/>
  </ds:schemaRefs>
</ds:datastoreItem>
</file>

<file path=customXml/itemProps10.xml><?xml version="1.0" encoding="utf-8"?>
<ds:datastoreItem xmlns:ds="http://schemas.openxmlformats.org/officeDocument/2006/customXml" ds:itemID="{6552B3D2-5F72-49FB-8B35-AFE12BF36804}">
  <ds:schemaRefs>
    <ds:schemaRef ds:uri="Strauss.PersonalizationDefinition"/>
  </ds:schemaRefs>
</ds:datastoreItem>
</file>

<file path=customXml/itemProps11.xml><?xml version="1.0" encoding="utf-8"?>
<ds:datastoreItem xmlns:ds="http://schemas.openxmlformats.org/officeDocument/2006/customXml" ds:itemID="{406127A5-B8F7-4F8A-95A9-8E20F72EA129}">
  <ds:schemaRefs>
    <ds:schemaRef ds:uri="Strauss.PersonalizationDefinition"/>
  </ds:schemaRefs>
</ds:datastoreItem>
</file>

<file path=customXml/itemProps12.xml><?xml version="1.0" encoding="utf-8"?>
<ds:datastoreItem xmlns:ds="http://schemas.openxmlformats.org/officeDocument/2006/customXml" ds:itemID="{D7FDC28F-4CBD-40ED-9D33-0A1360D5DEC4}">
  <ds:schemaRefs>
    <ds:schemaRef ds:uri="Strauss.PersonalizationDefinition"/>
  </ds:schemaRefs>
</ds:datastoreItem>
</file>

<file path=customXml/itemProps13.xml><?xml version="1.0" encoding="utf-8"?>
<ds:datastoreItem xmlns:ds="http://schemas.openxmlformats.org/officeDocument/2006/customXml" ds:itemID="{4EE2185B-4EAC-4BD0-A284-236BEDE290D2}"/>
</file>

<file path=customXml/itemProps14.xml><?xml version="1.0" encoding="utf-8"?>
<ds:datastoreItem xmlns:ds="http://schemas.openxmlformats.org/officeDocument/2006/customXml" ds:itemID="{82C716E8-B770-4139-99B0-F35B9C64B90F}">
  <ds:schemaRefs>
    <ds:schemaRef ds:uri="Strauss.PersonalizationDefinition"/>
  </ds:schemaRefs>
</ds:datastoreItem>
</file>

<file path=customXml/itemProps15.xml><?xml version="1.0" encoding="utf-8"?>
<ds:datastoreItem xmlns:ds="http://schemas.openxmlformats.org/officeDocument/2006/customXml" ds:itemID="{5C919DC8-E31E-42F0-9621-B916C2E029BA}">
  <ds:schemaRefs>
    <ds:schemaRef ds:uri="Strauss.PersonalizationDefinition"/>
  </ds:schemaRefs>
</ds:datastoreItem>
</file>

<file path=customXml/itemProps16.xml><?xml version="1.0" encoding="utf-8"?>
<ds:datastoreItem xmlns:ds="http://schemas.openxmlformats.org/officeDocument/2006/customXml" ds:itemID="{08068EAD-DA6C-4DC8-843E-9CB0982D15F3}">
  <ds:schemaRefs>
    <ds:schemaRef ds:uri="Strauss.PersonalizationDefinition"/>
  </ds:schemaRefs>
</ds:datastoreItem>
</file>

<file path=customXml/itemProps17.xml><?xml version="1.0" encoding="utf-8"?>
<ds:datastoreItem xmlns:ds="http://schemas.openxmlformats.org/officeDocument/2006/customXml" ds:itemID="{B228D3F7-8445-4CE7-92DC-AC7FE2D5A2AF}">
  <ds:schemaRefs>
    <ds:schemaRef ds:uri="Strauss.PersonalizationDefinition"/>
  </ds:schemaRefs>
</ds:datastoreItem>
</file>

<file path=customXml/itemProps18.xml><?xml version="1.0" encoding="utf-8"?>
<ds:datastoreItem xmlns:ds="http://schemas.openxmlformats.org/officeDocument/2006/customXml" ds:itemID="{32920470-F086-4197-B6FE-12027DE25DCC}">
  <ds:schemaRefs>
    <ds:schemaRef ds:uri="Strauss.PersonalizationDefinition"/>
  </ds:schemaRefs>
</ds:datastoreItem>
</file>

<file path=customXml/itemProps19.xml><?xml version="1.0" encoding="utf-8"?>
<ds:datastoreItem xmlns:ds="http://schemas.openxmlformats.org/officeDocument/2006/customXml" ds:itemID="{BC268A45-186B-46A3-937F-0E016CEA70C1}">
  <ds:schemaRefs>
    <ds:schemaRef ds:uri="Strauss.PersonalizationDefinition"/>
  </ds:schemaRefs>
</ds:datastoreItem>
</file>

<file path=customXml/itemProps2.xml><?xml version="1.0" encoding="utf-8"?>
<ds:datastoreItem xmlns:ds="http://schemas.openxmlformats.org/officeDocument/2006/customXml" ds:itemID="{734F6CED-B619-41E0-BEDE-58B64D5F5EB2}">
  <ds:schemaRefs>
    <ds:schemaRef ds:uri="Strauss.PersonalizationDefinition"/>
  </ds:schemaRefs>
</ds:datastoreItem>
</file>

<file path=customXml/itemProps20.xml><?xml version="1.0" encoding="utf-8"?>
<ds:datastoreItem xmlns:ds="http://schemas.openxmlformats.org/officeDocument/2006/customXml" ds:itemID="{ECCE7DC3-F525-4E76-8812-56FCA2D21E50}">
  <ds:schemaRefs>
    <ds:schemaRef ds:uri="Strauss.PersonalizationDefinition"/>
  </ds:schemaRefs>
</ds:datastoreItem>
</file>

<file path=customXml/itemProps21.xml><?xml version="1.0" encoding="utf-8"?>
<ds:datastoreItem xmlns:ds="http://schemas.openxmlformats.org/officeDocument/2006/customXml" ds:itemID="{DE0DC7DC-A960-4E6E-BF1B-D3D906B081A2}">
  <ds:schemaRefs>
    <ds:schemaRef ds:uri="Strauss.PersonalizationDefinition"/>
  </ds:schemaRefs>
</ds:datastoreItem>
</file>

<file path=customXml/itemProps22.xml><?xml version="1.0" encoding="utf-8"?>
<ds:datastoreItem xmlns:ds="http://schemas.openxmlformats.org/officeDocument/2006/customXml" ds:itemID="{7BE5F28F-50CA-40F1-A02E-E794FE33362D}">
  <ds:schemaRefs>
    <ds:schemaRef ds:uri="Strauss.PersonalizationDefinition"/>
  </ds:schemaRefs>
</ds:datastoreItem>
</file>

<file path=customXml/itemProps23.xml><?xml version="1.0" encoding="utf-8"?>
<ds:datastoreItem xmlns:ds="http://schemas.openxmlformats.org/officeDocument/2006/customXml" ds:itemID="{AC7687D8-5695-4F99-A8BA-1D247B418C22}">
  <ds:schemaRefs>
    <ds:schemaRef ds:uri="http://schemas.microsoft.com/office/2006/documentManagement/types"/>
    <ds:schemaRef ds:uri="http://schemas.openxmlformats.org/package/2006/metadata/core-properties"/>
    <ds:schemaRef ds:uri="http://purl.org/dc/terms/"/>
    <ds:schemaRef ds:uri="http://purl.org/dc/dcmitype/"/>
    <ds:schemaRef ds:uri="http://schemas.microsoft.com/office/2006/metadata/properties"/>
    <ds:schemaRef ds:uri="41e4b81d-ff3e-4b06-aa7a-6d0fe53b2939"/>
    <ds:schemaRef ds:uri="http://www.w3.org/XML/1998/namespace"/>
    <ds:schemaRef ds:uri="http://schemas.microsoft.com/office/infopath/2007/PartnerControls"/>
    <ds:schemaRef ds:uri="230e9df3-be65-4c73-a93b-d1236ebd677e"/>
    <ds:schemaRef ds:uri="0955201b-1586-4037-945b-ff221c86e833"/>
    <ds:schemaRef ds:uri="http://schemas.microsoft.com/sharepoint/v3"/>
    <ds:schemaRef ds:uri="http://purl.org/dc/elements/1.1/"/>
  </ds:schemaRefs>
</ds:datastoreItem>
</file>

<file path=customXml/itemProps24.xml><?xml version="1.0" encoding="utf-8"?>
<ds:datastoreItem xmlns:ds="http://schemas.openxmlformats.org/officeDocument/2006/customXml" ds:itemID="{B09E3EAE-66CA-4A91-A5FE-A34A70B099ED}">
  <ds:schemaRefs>
    <ds:schemaRef ds:uri="Strauss.PersonalizationDefinition"/>
  </ds:schemaRefs>
</ds:datastoreItem>
</file>

<file path=customXml/itemProps25.xml><?xml version="1.0" encoding="utf-8"?>
<ds:datastoreItem xmlns:ds="http://schemas.openxmlformats.org/officeDocument/2006/customXml" ds:itemID="{FC25CD5D-A9DA-407F-9106-47BDA14BCED9}">
  <ds:schemaRefs>
    <ds:schemaRef ds:uri="Strauss.PersonalizationDefinition"/>
  </ds:schemaRefs>
</ds:datastoreItem>
</file>

<file path=customXml/itemProps26.xml><?xml version="1.0" encoding="utf-8"?>
<ds:datastoreItem xmlns:ds="http://schemas.openxmlformats.org/officeDocument/2006/customXml" ds:itemID="{4EA01338-72BB-48B6-B6A4-05B31FE21105}">
  <ds:schemaRefs>
    <ds:schemaRef ds:uri="Strauss.PersonalizationDefinition"/>
  </ds:schemaRefs>
</ds:datastoreItem>
</file>

<file path=customXml/itemProps27.xml><?xml version="1.0" encoding="utf-8"?>
<ds:datastoreItem xmlns:ds="http://schemas.openxmlformats.org/officeDocument/2006/customXml" ds:itemID="{712108F3-86F2-4B95-AF2D-FE4E45965FCC}">
  <ds:schemaRefs>
    <ds:schemaRef ds:uri="Strauss.PersonalizationDefinition"/>
  </ds:schemaRefs>
</ds:datastoreItem>
</file>

<file path=customXml/itemProps28.xml><?xml version="1.0" encoding="utf-8"?>
<ds:datastoreItem xmlns:ds="http://schemas.openxmlformats.org/officeDocument/2006/customXml" ds:itemID="{2BCFCE7B-4A43-491B-887D-365E2A1C50B2}">
  <ds:schemaRefs>
    <ds:schemaRef ds:uri="Strauss.PersonalizationDefinition"/>
  </ds:schemaRefs>
</ds:datastoreItem>
</file>

<file path=customXml/itemProps29.xml><?xml version="1.0" encoding="utf-8"?>
<ds:datastoreItem xmlns:ds="http://schemas.openxmlformats.org/officeDocument/2006/customXml" ds:itemID="{C1060A51-5976-4775-97EE-ABE1B1E4972A}">
  <ds:schemaRefs>
    <ds:schemaRef ds:uri="Strauss.PersonalizationDefinition"/>
  </ds:schemaRefs>
</ds:datastoreItem>
</file>

<file path=customXml/itemProps3.xml><?xml version="1.0" encoding="utf-8"?>
<ds:datastoreItem xmlns:ds="http://schemas.openxmlformats.org/officeDocument/2006/customXml" ds:itemID="{F56EB5D8-3CD5-48EE-9536-13CF2B9AC25D}">
  <ds:schemaRefs>
    <ds:schemaRef ds:uri="Strauss.PersonalizationDefinition"/>
  </ds:schemaRefs>
</ds:datastoreItem>
</file>

<file path=customXml/itemProps30.xml><?xml version="1.0" encoding="utf-8"?>
<ds:datastoreItem xmlns:ds="http://schemas.openxmlformats.org/officeDocument/2006/customXml" ds:itemID="{4A3F169F-E27D-4A25-888C-4C5D83BAC082}">
  <ds:schemaRefs>
    <ds:schemaRef ds:uri="Strauss.PersonalizationDefinition"/>
  </ds:schemaRefs>
</ds:datastoreItem>
</file>

<file path=customXml/itemProps31.xml><?xml version="1.0" encoding="utf-8"?>
<ds:datastoreItem xmlns:ds="http://schemas.openxmlformats.org/officeDocument/2006/customXml" ds:itemID="{6F485757-9F3C-4A1E-9E86-E1C1551910BA}">
  <ds:schemaRefs>
    <ds:schemaRef ds:uri="Strauss.PersonalizationDefinition"/>
  </ds:schemaRefs>
</ds:datastoreItem>
</file>

<file path=customXml/itemProps32.xml><?xml version="1.0" encoding="utf-8"?>
<ds:datastoreItem xmlns:ds="http://schemas.openxmlformats.org/officeDocument/2006/customXml" ds:itemID="{4C485A9E-99A8-4277-BE90-E837A967DB2E}">
  <ds:schemaRefs>
    <ds:schemaRef ds:uri="Strauss.PersonalizationDefinition"/>
  </ds:schemaRefs>
</ds:datastoreItem>
</file>

<file path=customXml/itemProps33.xml><?xml version="1.0" encoding="utf-8"?>
<ds:datastoreItem xmlns:ds="http://schemas.openxmlformats.org/officeDocument/2006/customXml" ds:itemID="{EF4AA5EB-A638-4D3A-B852-E71E18ED4953}">
  <ds:schemaRefs>
    <ds:schemaRef ds:uri="Strauss.PersonalizationDefinition"/>
  </ds:schemaRefs>
</ds:datastoreItem>
</file>

<file path=customXml/itemProps34.xml><?xml version="1.0" encoding="utf-8"?>
<ds:datastoreItem xmlns:ds="http://schemas.openxmlformats.org/officeDocument/2006/customXml" ds:itemID="{EDFBA6C8-3A38-44F0-B645-B6B0034983DA}">
  <ds:schemaRefs>
    <ds:schemaRef ds:uri="Strauss.PersonalizationDefinition"/>
  </ds:schemaRefs>
</ds:datastoreItem>
</file>

<file path=customXml/itemProps35.xml><?xml version="1.0" encoding="utf-8"?>
<ds:datastoreItem xmlns:ds="http://schemas.openxmlformats.org/officeDocument/2006/customXml" ds:itemID="{DF333A1B-0A9C-4DA8-ADAB-4378B69FDC48}">
  <ds:schemaRefs>
    <ds:schemaRef ds:uri="Strauss.PersonalizationDefinition"/>
  </ds:schemaRefs>
</ds:datastoreItem>
</file>

<file path=customXml/itemProps36.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37.xml><?xml version="1.0" encoding="utf-8"?>
<ds:datastoreItem xmlns:ds="http://schemas.openxmlformats.org/officeDocument/2006/customXml" ds:itemID="{103AB8E4-C30A-4895-9606-8D77F2E70F19}">
  <ds:schemaRefs>
    <ds:schemaRef ds:uri="Strauss.PersonalizationDefinition"/>
  </ds:schemaRefs>
</ds:datastoreItem>
</file>

<file path=customXml/itemProps38.xml><?xml version="1.0" encoding="utf-8"?>
<ds:datastoreItem xmlns:ds="http://schemas.openxmlformats.org/officeDocument/2006/customXml" ds:itemID="{A09B3D8F-A36C-4B6D-871D-C53F61DFD219}">
  <ds:schemaRefs>
    <ds:schemaRef ds:uri="Strauss.PersonalizationDefinition"/>
  </ds:schemaRefs>
</ds:datastoreItem>
</file>

<file path=customXml/itemProps39.xml><?xml version="1.0" encoding="utf-8"?>
<ds:datastoreItem xmlns:ds="http://schemas.openxmlformats.org/officeDocument/2006/customXml" ds:itemID="{FFD3523E-CCBE-42EE-844A-77F5A3B62FF8}">
  <ds:schemaRefs>
    <ds:schemaRef ds:uri="Strauss.PersonalizationDefinition"/>
  </ds:schemaRefs>
</ds:datastoreItem>
</file>

<file path=customXml/itemProps4.xml><?xml version="1.0" encoding="utf-8"?>
<ds:datastoreItem xmlns:ds="http://schemas.openxmlformats.org/officeDocument/2006/customXml" ds:itemID="{D55AC15F-0A03-4D96-AA43-65FC3DCE2717}">
  <ds:schemaRefs>
    <ds:schemaRef ds:uri="Strauss.PersonalizationDefinition"/>
  </ds:schemaRefs>
</ds:datastoreItem>
</file>

<file path=customXml/itemProps40.xml><?xml version="1.0" encoding="utf-8"?>
<ds:datastoreItem xmlns:ds="http://schemas.openxmlformats.org/officeDocument/2006/customXml" ds:itemID="{E32A87AB-F911-448F-93CD-3AEE59DE07F4}">
  <ds:schemaRefs>
    <ds:schemaRef ds:uri="Strauss.PersonalizationDefinition"/>
  </ds:schemaRefs>
</ds:datastoreItem>
</file>

<file path=customXml/itemProps41.xml><?xml version="1.0" encoding="utf-8"?>
<ds:datastoreItem xmlns:ds="http://schemas.openxmlformats.org/officeDocument/2006/customXml" ds:itemID="{26FC25D4-97C7-43A9-B525-3B3BBA76D8AB}">
  <ds:schemaRefs>
    <ds:schemaRef ds:uri="Strauss.PersonalizationDefinition"/>
  </ds:schemaRefs>
</ds:datastoreItem>
</file>

<file path=customXml/itemProps5.xml><?xml version="1.0" encoding="utf-8"?>
<ds:datastoreItem xmlns:ds="http://schemas.openxmlformats.org/officeDocument/2006/customXml" ds:itemID="{13A5538B-5199-4900-941A-B01E377F2065}">
  <ds:schemaRefs>
    <ds:schemaRef ds:uri="Strauss.PersonalizationDefinition"/>
  </ds:schemaRefs>
</ds:datastoreItem>
</file>

<file path=customXml/itemProps6.xml><?xml version="1.0" encoding="utf-8"?>
<ds:datastoreItem xmlns:ds="http://schemas.openxmlformats.org/officeDocument/2006/customXml" ds:itemID="{541D4602-AC17-4CBD-B95E-D5B3D757BC54}">
  <ds:schemaRefs>
    <ds:schemaRef ds:uri="Strauss.PersonalizationDefinition"/>
  </ds:schemaRefs>
</ds:datastoreItem>
</file>

<file path=customXml/itemProps7.xml><?xml version="1.0" encoding="utf-8"?>
<ds:datastoreItem xmlns:ds="http://schemas.openxmlformats.org/officeDocument/2006/customXml" ds:itemID="{628127A0-F2C3-45C3-BB9F-5B29A6B848BE}">
  <ds:schemaRefs>
    <ds:schemaRef ds:uri="Strauss.PersonalizationDefinition"/>
  </ds:schemaRefs>
</ds:datastoreItem>
</file>

<file path=customXml/itemProps8.xml><?xml version="1.0" encoding="utf-8"?>
<ds:datastoreItem xmlns:ds="http://schemas.openxmlformats.org/officeDocument/2006/customXml" ds:itemID="{E7EBEF02-C69B-46E0-B38A-E51611CE5254}">
  <ds:schemaRefs>
    <ds:schemaRef ds:uri="Strauss.PersonalizationDefinition"/>
  </ds:schemaRefs>
</ds:datastoreItem>
</file>

<file path=customXml/itemProps9.xml><?xml version="1.0" encoding="utf-8"?>
<ds:datastoreItem xmlns:ds="http://schemas.openxmlformats.org/officeDocument/2006/customXml" ds:itemID="{FBC13881-F2DC-4AA3-88C8-97C40CA1EBC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28</TotalTime>
  <Words>1937</Words>
  <Application>Microsoft Office PowerPoint</Application>
  <PresentationFormat>Widescreen</PresentationFormat>
  <Paragraphs>291</Paragraphs>
  <Slides>17</Slides>
  <Notes>17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Segoe Pro Semibold</vt:lpstr>
      <vt:lpstr>Segoe Semibold</vt:lpstr>
      <vt:lpstr>Segoe UI</vt:lpstr>
      <vt:lpstr>Segoe UI Light</vt:lpstr>
      <vt:lpstr>Segoe UI Semibold</vt:lpstr>
      <vt:lpstr>Wingdings</vt:lpstr>
      <vt:lpstr>White Template</vt:lpstr>
      <vt:lpstr>Working with tables</vt:lpstr>
      <vt:lpstr>PowerPoint Presentation</vt:lpstr>
      <vt:lpstr>Tables in Dataverse for Teams</vt:lpstr>
      <vt:lpstr>Basic Concepts </vt:lpstr>
      <vt:lpstr>Columns </vt:lpstr>
      <vt:lpstr>Advanced column properties</vt:lpstr>
      <vt:lpstr>Relationships</vt:lpstr>
      <vt:lpstr>Table Permissions – Members and Guests </vt:lpstr>
      <vt:lpstr>Edit in Excel</vt:lpstr>
      <vt:lpstr>Import data using Dataflows</vt:lpstr>
      <vt:lpstr>Lab 1: Setting up basic table and app</vt:lpstr>
      <vt:lpstr>Appendix</vt:lpstr>
      <vt:lpstr>How to create tables?</vt:lpstr>
      <vt:lpstr>SharePoint Lists vs Dataverse comparison</vt:lpstr>
      <vt:lpstr>Tables – Views</vt:lpstr>
      <vt:lpstr>Table tools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Vasilii.Perchuk@microsoft.com</dc:creator>
  <cp:lastModifiedBy>Vas Perchuk</cp:lastModifiedBy>
  <cp:revision>3</cp:revision>
  <dcterms:created xsi:type="dcterms:W3CDTF">2019-02-08T20:09:46Z</dcterms:created>
  <dcterms:modified xsi:type="dcterms:W3CDTF">2023-02-16T15:47:36Z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ContentTypeId">
    <vt:lpwstr>0x0101009E45DD9787B3E647B4822733F8D1924C</vt:lpwstr>
  </property>
  <property fmtid="{D5CDD505-2E9C-101B-9397-08002B2CF9AE}" pid="11" name="_dlc_DocIdItemGuid">
    <vt:lpwstr>faeaa986-2e78-4567-bd40-f1286550cf24</vt:lpwstr>
  </property>
  <property fmtid="{D5CDD505-2E9C-101B-9397-08002B2CF9AE}" pid="12" name="MediaServiceImageTags">
    <vt:lpwstr/>
  </property>
  <property fmtid="{D5CDD505-2E9C-101B-9397-08002B2CF9AE}" pid="13" name="MSIP_Label_8aa191f1-c555-4a9e-8b3e-85ef51701160_Enabled">
    <vt:lpwstr>true</vt:lpwstr>
  </property>
  <property fmtid="{D5CDD505-2E9C-101B-9397-08002B2CF9AE}" pid="14" name="MSIP_Label_8aa191f1-c555-4a9e-8b3e-85ef51701160_SetDate">
    <vt:lpwstr>2021-11-23T16:30:11Z</vt:lpwstr>
  </property>
  <property fmtid="{D5CDD505-2E9C-101B-9397-08002B2CF9AE}" pid="15" name="MSIP_Label_8aa191f1-c555-4a9e-8b3e-85ef51701160_Method">
    <vt:lpwstr>Standard</vt:lpwstr>
  </property>
  <property fmtid="{D5CDD505-2E9C-101B-9397-08002B2CF9AE}" pid="16" name="MSIP_Label_8aa191f1-c555-4a9e-8b3e-85ef51701160_Name">
    <vt:lpwstr>Confidential</vt:lpwstr>
  </property>
  <property fmtid="{D5CDD505-2E9C-101B-9397-08002B2CF9AE}" pid="17" name="MSIP_Label_8aa191f1-c555-4a9e-8b3e-85ef51701160_SiteId">
    <vt:lpwstr>a57507b2-d296-4dca-a9ae-67b1484e02a9</vt:lpwstr>
  </property>
  <property fmtid="{D5CDD505-2E9C-101B-9397-08002B2CF9AE}" pid="18" name="MSIP_Label_8aa191f1-c555-4a9e-8b3e-85ef51701160_ActionId">
    <vt:lpwstr>75c8a85a-1c6e-478a-ae68-029fd0558de5</vt:lpwstr>
  </property>
  <property fmtid="{D5CDD505-2E9C-101B-9397-08002B2CF9AE}" pid="19" name="MSIP_Label_8aa191f1-c555-4a9e-8b3e-85ef51701160_ContentBits">
    <vt:lpwstr>0</vt:lpwstr>
  </property>
</Properties>
</file>