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4.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5.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8" r:id="rId42"/>
  </p:sldMasterIdLst>
  <p:notesMasterIdLst>
    <p:notesMasterId r:id="rId79"/>
  </p:notesMasterIdLst>
  <p:sldIdLst>
    <p:sldId id="2147469909" r:id="rId43"/>
    <p:sldId id="2147469910" r:id="rId44"/>
    <p:sldId id="2076138591" r:id="rId45"/>
    <p:sldId id="2076139014" r:id="rId46"/>
    <p:sldId id="2076139005" r:id="rId47"/>
    <p:sldId id="2076139007" r:id="rId48"/>
    <p:sldId id="2076139008" r:id="rId49"/>
    <p:sldId id="2076139009" r:id="rId50"/>
    <p:sldId id="2076139010" r:id="rId51"/>
    <p:sldId id="2076138554" r:id="rId52"/>
    <p:sldId id="2076139052" r:id="rId53"/>
    <p:sldId id="2076138610" r:id="rId54"/>
    <p:sldId id="2076138611" r:id="rId55"/>
    <p:sldId id="2076138604" r:id="rId56"/>
    <p:sldId id="2076138098" r:id="rId57"/>
    <p:sldId id="2076138596" r:id="rId58"/>
    <p:sldId id="2147469912" r:id="rId59"/>
    <p:sldId id="2076138999" r:id="rId60"/>
    <p:sldId id="2076138403" r:id="rId61"/>
    <p:sldId id="2076138337" r:id="rId62"/>
    <p:sldId id="2076138148" r:id="rId63"/>
    <p:sldId id="2076138465" r:id="rId64"/>
    <p:sldId id="2076139039" r:id="rId65"/>
    <p:sldId id="2076139040" r:id="rId66"/>
    <p:sldId id="2076138463" r:id="rId67"/>
    <p:sldId id="2076138231" r:id="rId68"/>
    <p:sldId id="2076138247" r:id="rId69"/>
    <p:sldId id="2076139012" r:id="rId70"/>
    <p:sldId id="2076138597" r:id="rId71"/>
    <p:sldId id="2076139037" r:id="rId72"/>
    <p:sldId id="2076139051" r:id="rId73"/>
    <p:sldId id="2076138600" r:id="rId74"/>
    <p:sldId id="2076138573" r:id="rId75"/>
    <p:sldId id="2147469913" r:id="rId76"/>
    <p:sldId id="2076138994" r:id="rId77"/>
    <p:sldId id="2076138478" r:id="rId78"/>
  </p:sldIdLst>
  <p:sldSz cx="12192000" cy="6858000"/>
  <p:notesSz cx="6858000" cy="9144000"/>
  <p:custDataLst>
    <p:tags r:id="rId8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6 - Dataverse for Teams Administration" id="{AC15E239-5BE7-4119-B6D4-6CEEB41355E2}">
          <p14:sldIdLst>
            <p14:sldId id="2147469909"/>
            <p14:sldId id="2147469910"/>
            <p14:sldId id="2076138591"/>
            <p14:sldId id="2076139014"/>
            <p14:sldId id="2076139005"/>
            <p14:sldId id="2076139007"/>
            <p14:sldId id="2076139008"/>
            <p14:sldId id="2076139009"/>
            <p14:sldId id="2076139010"/>
            <p14:sldId id="2076138554"/>
            <p14:sldId id="2076139052"/>
            <p14:sldId id="2076138610"/>
            <p14:sldId id="2076138611"/>
            <p14:sldId id="2076138604"/>
            <p14:sldId id="2076138098"/>
            <p14:sldId id="2076138596"/>
          </p14:sldIdLst>
        </p14:section>
        <p14:section name="M6 - Appendix" id="{78DE51C6-4FF6-4407-8AF4-162B2A17F295}">
          <p14:sldIdLst>
            <p14:sldId id="2147469912"/>
            <p14:sldId id="2076138999"/>
            <p14:sldId id="2076138403"/>
            <p14:sldId id="2076138337"/>
            <p14:sldId id="2076138148"/>
            <p14:sldId id="2076138465"/>
            <p14:sldId id="2076139039"/>
            <p14:sldId id="2076139040"/>
            <p14:sldId id="2076138463"/>
            <p14:sldId id="2076138231"/>
            <p14:sldId id="2076138247"/>
            <p14:sldId id="2076139012"/>
            <p14:sldId id="2076138597"/>
            <p14:sldId id="2076139037"/>
            <p14:sldId id="2076139051"/>
            <p14:sldId id="2076138600"/>
            <p14:sldId id="2076138573"/>
            <p14:sldId id="2147469913"/>
            <p14:sldId id="2076138994"/>
            <p14:sldId id="2076138478"/>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AA2690C-DAF2-FE5F-D13F-42FF3D10F374}" name="Brianna Farah" initials="BF" userId="S::brianna@audienz.com::f1856917-c2d4-49a7-94e9-7f0e47fabbfc" providerId="AD"/>
  <p188:author id="{EF32DA53-2C03-03EE-2EEA-AE2457C9B68C}" name="Tessa Berkley" initials="TB" userId="S::tessab@audienz.com::29198474-64f9-4b67-b7f5-57f0013c6244" providerId="AD"/>
  <p188:author id="{BDFC109E-D8F3-207E-9B38-00D8CC37E15C}" name="Vas Perchuk" initials="VP" userId="S::vaperch@microsoft.com::5d870c6a-26e6-414f-bc4a-7e92eab2efa3"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Tessa Berkley" initials="TB" lastIdx="18" clrIdx="0">
    <p:extLst>
      <p:ext uri="{19B8F6BF-5375-455C-9EA6-DF929625EA0E}">
        <p15:presenceInfo xmlns:p15="http://schemas.microsoft.com/office/powerpoint/2012/main" userId="S::TessaB@audienz.com::29198474-64f9-4b67-b7f5-57f0013c6244" providerId="AD"/>
      </p:ext>
    </p:extLst>
  </p:cmAuthor>
  <p:cmAuthor id="2" name="Brianna Farah" initials="BF" lastIdx="6" clrIdx="1">
    <p:extLst>
      <p:ext uri="{19B8F6BF-5375-455C-9EA6-DF929625EA0E}">
        <p15:presenceInfo xmlns:p15="http://schemas.microsoft.com/office/powerpoint/2012/main" userId="S::brianna@audienz.com::f1856917-c2d4-49a7-94e9-7f0e47fabbf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D3D3"/>
    <a:srgbClr val="6089B4"/>
    <a:srgbClr val="007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31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42" Type="http://schemas.openxmlformats.org/officeDocument/2006/relationships/slideMaster" Target="slideMasters/slideMaster1.xml"/><Relationship Id="rId47" Type="http://schemas.openxmlformats.org/officeDocument/2006/relationships/slide" Target="slides/slide5.xml"/><Relationship Id="rId63" Type="http://schemas.openxmlformats.org/officeDocument/2006/relationships/slide" Target="slides/slide21.xml"/><Relationship Id="rId68" Type="http://schemas.openxmlformats.org/officeDocument/2006/relationships/slide" Target="slides/slide26.xml"/><Relationship Id="rId84" Type="http://schemas.openxmlformats.org/officeDocument/2006/relationships/theme" Target="theme/theme1.xml"/><Relationship Id="rId16" Type="http://schemas.openxmlformats.org/officeDocument/2006/relationships/customXml" Target="../customXml/item16.xml"/><Relationship Id="rId11" Type="http://schemas.openxmlformats.org/officeDocument/2006/relationships/customXml" Target="../customXml/item11.xml"/><Relationship Id="rId32" Type="http://schemas.openxmlformats.org/officeDocument/2006/relationships/customXml" Target="../customXml/item32.xml"/><Relationship Id="rId37" Type="http://schemas.openxmlformats.org/officeDocument/2006/relationships/customXml" Target="../customXml/item37.xml"/><Relationship Id="rId53" Type="http://schemas.openxmlformats.org/officeDocument/2006/relationships/slide" Target="slides/slide11.xml"/><Relationship Id="rId58" Type="http://schemas.openxmlformats.org/officeDocument/2006/relationships/slide" Target="slides/slide16.xml"/><Relationship Id="rId74" Type="http://schemas.openxmlformats.org/officeDocument/2006/relationships/slide" Target="slides/slide32.xml"/><Relationship Id="rId79" Type="http://schemas.openxmlformats.org/officeDocument/2006/relationships/notesMaster" Target="notesMasters/notesMaster1.xml"/><Relationship Id="rId5" Type="http://schemas.openxmlformats.org/officeDocument/2006/relationships/customXml" Target="../customXml/item5.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slide" Target="slides/slide1.xml"/><Relationship Id="rId48" Type="http://schemas.openxmlformats.org/officeDocument/2006/relationships/slide" Target="slides/slide6.xml"/><Relationship Id="rId56" Type="http://schemas.openxmlformats.org/officeDocument/2006/relationships/slide" Target="slides/slide14.xml"/><Relationship Id="rId64" Type="http://schemas.openxmlformats.org/officeDocument/2006/relationships/slide" Target="slides/slide22.xml"/><Relationship Id="rId69" Type="http://schemas.openxmlformats.org/officeDocument/2006/relationships/slide" Target="slides/slide27.xml"/><Relationship Id="rId77" Type="http://schemas.openxmlformats.org/officeDocument/2006/relationships/slide" Target="slides/slide35.xml"/><Relationship Id="rId8" Type="http://schemas.openxmlformats.org/officeDocument/2006/relationships/customXml" Target="../customXml/item8.xml"/><Relationship Id="rId51" Type="http://schemas.openxmlformats.org/officeDocument/2006/relationships/slide" Target="slides/slide9.xml"/><Relationship Id="rId72" Type="http://schemas.openxmlformats.org/officeDocument/2006/relationships/slide" Target="slides/slide30.xml"/><Relationship Id="rId80" Type="http://schemas.openxmlformats.org/officeDocument/2006/relationships/tags" Target="tags/tag1.xml"/><Relationship Id="rId85"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 Target="slides/slide4.xml"/><Relationship Id="rId59" Type="http://schemas.openxmlformats.org/officeDocument/2006/relationships/slide" Target="slides/slide17.xml"/><Relationship Id="rId67" Type="http://schemas.openxmlformats.org/officeDocument/2006/relationships/slide" Target="slides/slide25.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slide" Target="slides/slide12.xml"/><Relationship Id="rId62" Type="http://schemas.openxmlformats.org/officeDocument/2006/relationships/slide" Target="slides/slide20.xml"/><Relationship Id="rId70" Type="http://schemas.openxmlformats.org/officeDocument/2006/relationships/slide" Target="slides/slide28.xml"/><Relationship Id="rId75" Type="http://schemas.openxmlformats.org/officeDocument/2006/relationships/slide" Target="slides/slide33.xml"/><Relationship Id="rId8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7.xml"/><Relationship Id="rId57" Type="http://schemas.openxmlformats.org/officeDocument/2006/relationships/slide" Target="slides/slide15.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slide" Target="slides/slide2.xml"/><Relationship Id="rId52" Type="http://schemas.openxmlformats.org/officeDocument/2006/relationships/slide" Target="slides/slide10.xml"/><Relationship Id="rId60" Type="http://schemas.openxmlformats.org/officeDocument/2006/relationships/slide" Target="slides/slide18.xml"/><Relationship Id="rId65" Type="http://schemas.openxmlformats.org/officeDocument/2006/relationships/slide" Target="slides/slide23.xml"/><Relationship Id="rId73" Type="http://schemas.openxmlformats.org/officeDocument/2006/relationships/slide" Target="slides/slide31.xml"/><Relationship Id="rId78" Type="http://schemas.openxmlformats.org/officeDocument/2006/relationships/slide" Target="slides/slide36.xml"/><Relationship Id="rId81" Type="http://schemas.openxmlformats.org/officeDocument/2006/relationships/commentAuthors" Target="commentAuthors.xml"/><Relationship Id="rId86"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34" Type="http://schemas.openxmlformats.org/officeDocument/2006/relationships/customXml" Target="../customXml/item34.xml"/><Relationship Id="rId50" Type="http://schemas.openxmlformats.org/officeDocument/2006/relationships/slide" Target="slides/slide8.xml"/><Relationship Id="rId55" Type="http://schemas.openxmlformats.org/officeDocument/2006/relationships/slide" Target="slides/slide13.xml"/><Relationship Id="rId76" Type="http://schemas.openxmlformats.org/officeDocument/2006/relationships/slide" Target="slides/slide34.xml"/><Relationship Id="rId7" Type="http://schemas.openxmlformats.org/officeDocument/2006/relationships/customXml" Target="../customXml/item7.xml"/><Relationship Id="rId71" Type="http://schemas.openxmlformats.org/officeDocument/2006/relationships/slide" Target="slides/slide29.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slide" Target="slides/slide3.xml"/><Relationship Id="rId66" Type="http://schemas.openxmlformats.org/officeDocument/2006/relationships/slide" Target="slides/slide24.xml"/><Relationship Id="rId87" Type="http://schemas.microsoft.com/office/2018/10/relationships/authors" Target="authors.xml"/><Relationship Id="rId61" Type="http://schemas.openxmlformats.org/officeDocument/2006/relationships/slide" Target="slides/slide19.xml"/><Relationship Id="rId8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s Perchuk" userId="5d870c6a-26e6-414f-bc4a-7e92eab2efa3" providerId="ADAL" clId="{21BFAB58-F270-4EDB-95C7-147CC9DE49D7}"/>
    <pc:docChg chg="">
      <pc:chgData name="Vas Perchuk" userId="5d870c6a-26e6-414f-bc4a-7e92eab2efa3" providerId="ADAL" clId="{21BFAB58-F270-4EDB-95C7-147CC9DE49D7}" dt="2023-02-16T16:09:36.268" v="0" actId="2056"/>
      <pc:docMkLst>
        <pc:docMk/>
      </pc:docMkLst>
      <pc:sldChg chg="delCm">
        <pc:chgData name="Vas Perchuk" userId="5d870c6a-26e6-414f-bc4a-7e92eab2efa3" providerId="ADAL" clId="{21BFAB58-F270-4EDB-95C7-147CC9DE49D7}" dt="2023-02-16T16:09:36.268" v="0" actId="2056"/>
        <pc:sldMkLst>
          <pc:docMk/>
          <pc:sldMk cId="1103579216" sldId="2076138611"/>
        </pc:sldMkLst>
        <pc:extLst>
          <p:ext xmlns:p="http://schemas.openxmlformats.org/presentationml/2006/main" uri="{D6D511B9-2390-475A-947B-AFAB55BFBCF1}">
            <pc226:cmChg xmlns:pc226="http://schemas.microsoft.com/office/powerpoint/2022/06/main/command" chg="del">
              <pc226:chgData name="Vas Perchuk" userId="5d870c6a-26e6-414f-bc4a-7e92eab2efa3" providerId="ADAL" clId="{21BFAB58-F270-4EDB-95C7-147CC9DE49D7}" dt="2023-02-16T16:09:36.268" v="0" actId="2056"/>
              <pc2:cmMkLst xmlns:pc2="http://schemas.microsoft.com/office/powerpoint/2019/9/main/command">
                <pc:docMk/>
                <pc:sldMk cId="1103579216" sldId="2076138611"/>
                <pc2:cmMk id="{4CDD2A11-9678-4DB1-9A76-951152DD565E}"/>
              </pc2:cmMkLst>
            </pc226:cmChg>
          </p:ext>
        </pc:extLst>
      </pc:sldChg>
      <pc:sldChg chg="delCm">
        <pc:chgData name="Vas Perchuk" userId="5d870c6a-26e6-414f-bc4a-7e92eab2efa3" providerId="ADAL" clId="{21BFAB58-F270-4EDB-95C7-147CC9DE49D7}" dt="2023-02-16T16:09:36.268" v="0" actId="2056"/>
        <pc:sldMkLst>
          <pc:docMk/>
          <pc:sldMk cId="914440619" sldId="2076139005"/>
        </pc:sldMkLst>
        <pc:extLst>
          <p:ext xmlns:p="http://schemas.openxmlformats.org/presentationml/2006/main" uri="{D6D511B9-2390-475A-947B-AFAB55BFBCF1}">
            <pc226:cmChg xmlns:pc226="http://schemas.microsoft.com/office/powerpoint/2022/06/main/command" chg="del">
              <pc226:chgData name="Vas Perchuk" userId="5d870c6a-26e6-414f-bc4a-7e92eab2efa3" providerId="ADAL" clId="{21BFAB58-F270-4EDB-95C7-147CC9DE49D7}" dt="2023-02-16T16:09:36.268" v="0" actId="2056"/>
              <pc2:cmMkLst xmlns:pc2="http://schemas.microsoft.com/office/powerpoint/2019/9/main/command">
                <pc:docMk/>
                <pc:sldMk cId="914440619" sldId="2076139005"/>
                <pc2:cmMk id="{379C3070-9E80-4C1D-85CF-641AD336EA16}"/>
              </pc2:cmMkLst>
            </pc226:cmChg>
          </p:ext>
        </pc:ext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4A134-D1E1-48C7-8D52-300A0775AF83}" type="datetimeFigureOut">
              <a:rPr lang="en-US"/>
              <a:t>2/16/2023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09229F-6F41-4CC3-A51C-EB832A3392C5}" type="slidenum">
              <a:rPr lang="en-US"/>
              <a:t>‹#›</a:t>
            </a:fld>
            <a:endParaRPr lang="en-US"/>
          </a:p>
        </p:txBody>
      </p:sp>
    </p:spTree>
    <p:extLst>
      <p:ext uri="{BB962C8B-B14F-4D97-AF65-F5344CB8AC3E}">
        <p14:creationId xmlns:p14="http://schemas.microsoft.com/office/powerpoint/2010/main" val="4223892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ka.ms/ppac"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power-platform/admin/inactive-teams-environment"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power-platform/admin/about-teams-environment#licensing-and-restrictions"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docs.microsoft.com/en-us/powerapps/teams/known-issues-limitations#:~:text=%20Known%20issues%20and%20limitations%20%201%20Additional,fields.%20Rows%20that%20have%20empty%20values...%20More%20"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power-platform/admin/about-teams-environment"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app.powerbi.com/"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microsoft.com/en-us/powerapps/teams/data-platform-compare"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icrosoft.com/en-us/powerapps/teams/data-platform-compare"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microsoft.com/en-us/power-platform/admin/use-service-admin-role-manage-tenant"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docs.microsoft.com/en-us/power-platform/admin/security-roles-privileges"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docs.microsoft.com/en-gb/power-platform/admin/create-users-assign-online-security-roles#add-a-license-to-a-user-account"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powerplatform.microsoft.com/"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powerapps.microsoft.com/en-us/blog/now-available-coe-starter-kit-in-dataverse-for-teams-and-other-improvements/"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docs.microsoft.com/en-us/connectors/teams/"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s://docs.microsoft.com/en-us/power-automate/?utm_source=flow-sidebar&amp;utm_medium=web"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a:t>
            </a:fld>
            <a:endParaRPr lang="en-US"/>
          </a:p>
        </p:txBody>
      </p:sp>
      <p:sp>
        <p:nvSpPr>
          <p:cNvPr id="3" name="Date Placeholder 2">
            <a:extLst>
              <a:ext uri="{FF2B5EF4-FFF2-40B4-BE49-F238E27FC236}">
                <a16:creationId xmlns:a16="http://schemas.microsoft.com/office/drawing/2014/main" id="{253F21FE-6D90-469E-9047-D9E85B68DF6B}"/>
              </a:ext>
            </a:extLst>
          </p:cNvPr>
          <p:cNvSpPr>
            <a:spLocks noGrp="1"/>
          </p:cNvSpPr>
          <p:nvPr>
            <p:ph type="dt" idx="12"/>
          </p:nvPr>
        </p:nvSpPr>
        <p:spPr/>
        <p:txBody>
          <a:bodyPr/>
          <a:lstStyle/>
          <a:p>
            <a:fld id="{E57E3D00-9D4C-429E-9A61-DDFE4F2097D5}" type="datetime1">
              <a:rPr lang="en-US"/>
              <a:t>2/16/2023</a:t>
            </a:fld>
            <a:endParaRPr lang="en-US"/>
          </a:p>
        </p:txBody>
      </p:sp>
      <p:sp>
        <p:nvSpPr>
          <p:cNvPr id="8" name="Slide Image Placeholder 7">
            <a:extLst>
              <a:ext uri="{FF2B5EF4-FFF2-40B4-BE49-F238E27FC236}">
                <a16:creationId xmlns:a16="http://schemas.microsoft.com/office/drawing/2014/main" id="{C7B11183-186A-4BBC-B2F8-7884666DA151}"/>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F5BB2EB-6EC5-46BF-B848-AF78DF3313FB}"/>
              </a:ext>
            </a:extLst>
          </p:cNvPr>
          <p:cNvSpPr>
            <a:spLocks noGrp="1"/>
          </p:cNvSpPr>
          <p:nvPr>
            <p:ph type="body" idx="1"/>
          </p:nvPr>
        </p:nvSpPr>
        <p:spPr>
          <a:xfrm>
            <a:off x="685800" y="4400550"/>
            <a:ext cx="5486400" cy="3600450"/>
          </a:xfrm>
          <a:prstGeom prst="rect">
            <a:avLst/>
          </a:prstGeom>
        </p:spPr>
        <p:txBody>
          <a:bodyPr/>
          <a:lstStyle/>
          <a:p>
            <a:r>
              <a:rPr lang="en-US" dirty="0"/>
              <a:t>Workshop Version: 1.4</a:t>
            </a:r>
          </a:p>
        </p:txBody>
      </p:sp>
      <p:sp>
        <p:nvSpPr>
          <p:cNvPr id="5" name="Header Placeholder 4">
            <a:extLst>
              <a:ext uri="{FF2B5EF4-FFF2-40B4-BE49-F238E27FC236}">
                <a16:creationId xmlns:a16="http://schemas.microsoft.com/office/drawing/2014/main" id="{D2DE8FA8-BD65-4569-8095-2AAA0C0CEA0A}"/>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738753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dirty="0"/>
              <a:t>The notification will be visible in the Microsoft Teams maker experience informing them the capacity limit is about to be reached. </a:t>
            </a:r>
          </a:p>
          <a:p>
            <a:pPr algn="l"/>
            <a:r>
              <a:rPr lang="en-GB" dirty="0"/>
              <a:t>At this point, customers are encouraged to either reduce storage usage or contact their admin for other options.</a:t>
            </a:r>
            <a:endParaRPr lang="en-GB" b="0" i="0" dirty="0">
              <a:solidFill>
                <a:srgbClr val="171717"/>
              </a:solidFill>
              <a:effectLst/>
              <a:latin typeface="Segoe UI" panose="020B0502040204020203" pitchFamily="34" charset="0"/>
            </a:endParaRPr>
          </a:p>
          <a:p>
            <a:pPr algn="l"/>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The administrators can view the overall capacity information in PP admin </a:t>
            </a:r>
            <a:r>
              <a:rPr lang="en-GB" b="0" i="0" dirty="0" err="1">
                <a:solidFill>
                  <a:srgbClr val="171717"/>
                </a:solidFill>
                <a:effectLst/>
                <a:latin typeface="Segoe UI" panose="020B0502040204020203" pitchFamily="34" charset="0"/>
              </a:rPr>
              <a:t>center</a:t>
            </a:r>
            <a:r>
              <a:rPr lang="en-GB" b="0" i="0" dirty="0">
                <a:solidFill>
                  <a:srgbClr val="171717"/>
                </a:solidFill>
                <a:effectLst/>
                <a:latin typeface="Segoe UI" panose="020B0502040204020203" pitchFamily="34" charset="0"/>
              </a:rPr>
              <a:t>.</a:t>
            </a:r>
          </a:p>
          <a:p>
            <a:pPr algn="l"/>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The consumption of capacity by Dataverse for Teams environments won't count towards the tenant's capacity limits. Instead, we'll provide a pool of capacity for Dataverse for Teams environments, which will be separate from the tenant's Microsoft Power Platform Dataverse capacity pool. Capacity won't be transferable between these two pools.</a:t>
            </a:r>
          </a:p>
          <a:p>
            <a:pPr algn="l"/>
            <a:r>
              <a:rPr lang="en-GB" b="1" i="0" dirty="0">
                <a:solidFill>
                  <a:srgbClr val="171717"/>
                </a:solidFill>
                <a:effectLst/>
                <a:latin typeface="Segoe UI" panose="020B0502040204020203" pitchFamily="34" charset="0"/>
              </a:rPr>
              <a:t>Per-environment limits on Dataverse for Teams environments</a:t>
            </a:r>
            <a:r>
              <a:rPr lang="en-GB" b="0" i="0" dirty="0">
                <a:solidFill>
                  <a:srgbClr val="171717"/>
                </a:solidFill>
                <a:effectLst/>
                <a:latin typeface="Segoe UI" panose="020B0502040204020203" pitchFamily="34" charset="0"/>
              </a:rPr>
              <a:t>: Each Dataverse for Teams environment provides 2 GB of combined database and file storage, with a portion of this amount reserved for system use. To see the consumption of each Dataverse for Teams environment in a tenant, go to the Power Platform admin </a:t>
            </a:r>
            <a:r>
              <a:rPr lang="en-GB" b="0" i="0" dirty="0" err="1">
                <a:solidFill>
                  <a:srgbClr val="171717"/>
                </a:solidFill>
                <a:effectLst/>
                <a:latin typeface="Segoe UI" panose="020B0502040204020203" pitchFamily="34" charset="0"/>
              </a:rPr>
              <a:t>center</a:t>
            </a:r>
            <a:r>
              <a:rPr lang="en-GB" b="0" i="0" dirty="0">
                <a:solidFill>
                  <a:srgbClr val="171717"/>
                </a:solidFill>
                <a:effectLst/>
                <a:latin typeface="Segoe UI" panose="020B0502040204020203" pitchFamily="34" charset="0"/>
              </a:rPr>
              <a:t> (</a:t>
            </a:r>
            <a:r>
              <a:rPr lang="en-GB" b="0" i="0" u="none" strike="noStrike" dirty="0">
                <a:solidFill>
                  <a:srgbClr val="171717"/>
                </a:solidFill>
                <a:effectLst/>
                <a:latin typeface="Segoe UI" panose="020B0502040204020203" pitchFamily="34" charset="0"/>
                <a:hlinkClick r:id="rId3"/>
              </a:rPr>
              <a:t>https://aka.ms/ppac</a:t>
            </a:r>
            <a:r>
              <a:rPr lang="en-GB" b="0" i="0" dirty="0">
                <a:solidFill>
                  <a:srgbClr val="171717"/>
                </a:solidFill>
                <a:effectLst/>
                <a:latin typeface="Segoe UI" panose="020B0502040204020203" pitchFamily="34" charset="0"/>
              </a:rPr>
              <a:t>), then to </a:t>
            </a:r>
            <a:r>
              <a:rPr lang="en-GB" b="1" i="0" dirty="0">
                <a:solidFill>
                  <a:srgbClr val="171717"/>
                </a:solidFill>
                <a:effectLst/>
                <a:latin typeface="Segoe UI" panose="020B0502040204020203" pitchFamily="34" charset="0"/>
              </a:rPr>
              <a:t>Resources</a:t>
            </a:r>
            <a:r>
              <a:rPr lang="en-GB" b="0" i="0" dirty="0">
                <a:solidFill>
                  <a:srgbClr val="171717"/>
                </a:solidFill>
                <a:effectLst/>
                <a:latin typeface="Segoe UI" panose="020B0502040204020203" pitchFamily="34" charset="0"/>
              </a:rPr>
              <a:t> &gt; </a:t>
            </a:r>
            <a:r>
              <a:rPr lang="en-GB" b="1" i="0" dirty="0">
                <a:solidFill>
                  <a:srgbClr val="171717"/>
                </a:solidFill>
                <a:effectLst/>
                <a:latin typeface="Segoe UI" panose="020B0502040204020203" pitchFamily="34" charset="0"/>
              </a:rPr>
              <a:t>Capacity</a:t>
            </a:r>
            <a:r>
              <a:rPr lang="en-GB" b="0" i="0" dirty="0">
                <a:solidFill>
                  <a:srgbClr val="171717"/>
                </a:solidFill>
                <a:effectLst/>
                <a:latin typeface="Segoe UI" panose="020B0502040204020203" pitchFamily="34" charset="0"/>
              </a:rPr>
              <a:t> &gt; </a:t>
            </a:r>
            <a:r>
              <a:rPr lang="en-GB" b="1" i="0" dirty="0">
                <a:solidFill>
                  <a:srgbClr val="171717"/>
                </a:solidFill>
                <a:effectLst/>
                <a:latin typeface="Segoe UI" panose="020B0502040204020203" pitchFamily="34" charset="0"/>
              </a:rPr>
              <a:t>Microsoft Teams Capacity</a:t>
            </a:r>
            <a:r>
              <a:rPr lang="en-GB" b="0" i="0" dirty="0">
                <a:solidFill>
                  <a:srgbClr val="171717"/>
                </a:solidFill>
                <a:effectLst/>
                <a:latin typeface="Segoe UI" panose="020B0502040204020203" pitchFamily="34" charset="0"/>
              </a:rPr>
              <a:t>.</a:t>
            </a:r>
          </a:p>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4:08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575123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a:t>
            </a:r>
            <a:r>
              <a:rPr lang="en-GB" dirty="0">
                <a:hlinkClick r:id="rId3"/>
              </a:rPr>
              <a:t>Automatic deletion of inactive Microsoft Dataverse for Teams environments - Power Platform | Microsoft Docs</a:t>
            </a:r>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4:08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091777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Power Apps lets you create and enforce data loss prevention (DLP) policies that define which connectors specific business data can be shared with. For example, an organization that uses Power Apps may not want its business data that's stored in Dataverse for Teams to be automatically published to its Twitter feed.</a:t>
            </a:r>
          </a:p>
          <a:p>
            <a:r>
              <a:rPr lang="en-US" sz="900" b="0" i="0" kern="1200" dirty="0">
                <a:solidFill>
                  <a:schemeClr val="tx1"/>
                </a:solidFill>
                <a:effectLst/>
                <a:latin typeface="Segoe UI Light" pitchFamily="34" charset="0"/>
                <a:ea typeface="+mn-ea"/>
                <a:cs typeface="+mn-cs"/>
              </a:rPr>
              <a:t>To create, edit, or delete DLP policies, you must have either Environment Admin or Azure Active Directory Tenant Admin permissions.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solidFill>
                  <a:schemeClr val="bg1"/>
                </a:solidFill>
              </a:rPr>
              <a:t>Tenant admins can define policies that apply to all or selected environments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290176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DLP policies should be customized for each environment you create.  The policies should match the unique needs and requirements for the environment.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2596717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dirty="0"/>
              <a:t>Identity— Help protect against identity compromise and identify potential breaches before they cause damage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Devices—Enhance device security while enabling mobile work and BYOD</a:t>
            </a:r>
          </a:p>
          <a:p>
            <a:pPr marL="171450" indent="-171450">
              <a:buFont typeface="Arial" panose="020B0604020202020204" pitchFamily="34" charset="0"/>
              <a:buChar char="•"/>
            </a:pPr>
            <a:r>
              <a:rPr lang="en-US" sz="1200" b="0" dirty="0"/>
              <a:t>Apps and Data—Use the built in Security and Compliance tools within M365 apps, as well as controls applicable to individual items, e.g. Microsoft Information Protection; while certain features do not interact with Dataverse for Teams directly, they are available to content that </a:t>
            </a:r>
            <a:r>
              <a:rPr lang="en-US" sz="1200" b="0" dirty="0" err="1"/>
              <a:t>DfT</a:t>
            </a:r>
            <a:r>
              <a:rPr lang="en-US" sz="1200" b="0" dirty="0"/>
              <a:t> solutions may interact with, e.g. items stored on SharePoint or OneDrive. </a:t>
            </a:r>
          </a:p>
          <a:p>
            <a:pPr marL="171450" indent="-171450">
              <a:buFont typeface="Arial" panose="020B0604020202020204" pitchFamily="34" charset="0"/>
              <a:buChar char="•"/>
            </a:pPr>
            <a:r>
              <a:rPr lang="en-US" sz="1200" b="0" dirty="0"/>
              <a:t>Infrastructure—Apply protection measures to different M365 workloads</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6F6F146-2F6B-42A1-8AC9-59FC5B984828}"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094930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nb-NO" sz="900" b="0" i="0" dirty="0">
                <a:solidFill>
                  <a:srgbClr val="171717"/>
                </a:solidFill>
                <a:effectLst/>
                <a:latin typeface="Segoe UI"/>
                <a:cs typeface="Segoe UI"/>
              </a:rPr>
              <a:t>The analytics for Dataverse for Teams apps can be obtained from here by the Teams admins</a:t>
            </a:r>
            <a:endParaRPr lang="en-GB" sz="900" b="0" i="0" dirty="0">
              <a:solidFill>
                <a:srgbClr val="171717"/>
              </a:solidFill>
              <a:effectLst/>
              <a:latin typeface="Segoe UI"/>
              <a:cs typeface="Segoe UI"/>
            </a:endParaRPr>
          </a:p>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4:08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5261538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The statistics about larger dataverse, individual Power Apps and Power Automate flows (that could be part of a Dataverse for Teams based app) can be obtained from here by Power Platform admins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76C871-B40D-4C14-B629-7BFF551F77E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16752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17</a:t>
            </a:fld>
            <a:endParaRPr lang="en-US"/>
          </a:p>
        </p:txBody>
      </p:sp>
      <p:sp>
        <p:nvSpPr>
          <p:cNvPr id="3" name="Date Placeholder 2">
            <a:extLst>
              <a:ext uri="{FF2B5EF4-FFF2-40B4-BE49-F238E27FC236}">
                <a16:creationId xmlns:a16="http://schemas.microsoft.com/office/drawing/2014/main" id="{253F21FE-6D90-469E-9047-D9E85B68DF6B}"/>
              </a:ext>
            </a:extLst>
          </p:cNvPr>
          <p:cNvSpPr>
            <a:spLocks noGrp="1"/>
          </p:cNvSpPr>
          <p:nvPr>
            <p:ph type="dt" idx="12"/>
          </p:nvPr>
        </p:nvSpPr>
        <p:spPr/>
        <p:txBody>
          <a:bodyPr/>
          <a:lstStyle/>
          <a:p>
            <a:fld id="{E57E3D00-9D4C-429E-9A61-DDFE4F2097D5}" type="datetime1">
              <a:rPr lang="en-US"/>
              <a:t>2/16/2023</a:t>
            </a:fld>
            <a:endParaRPr lang="en-US"/>
          </a:p>
        </p:txBody>
      </p:sp>
      <p:sp>
        <p:nvSpPr>
          <p:cNvPr id="8" name="Slide Image Placeholder 7">
            <a:extLst>
              <a:ext uri="{FF2B5EF4-FFF2-40B4-BE49-F238E27FC236}">
                <a16:creationId xmlns:a16="http://schemas.microsoft.com/office/drawing/2014/main" id="{C7B11183-186A-4BBC-B2F8-7884666DA151}"/>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F5BB2EB-6EC5-46BF-B848-AF78DF3313FB}"/>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D2DE8FA8-BD65-4569-8095-2AAA0C0CEA0A}"/>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9431512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demonstrate, open Teams admin </a:t>
            </a:r>
            <a:r>
              <a:rPr lang="en-GB" dirty="0" err="1"/>
              <a:t>center</a:t>
            </a:r>
            <a:r>
              <a:rPr lang="en-GB" dirty="0"/>
              <a:t> -&gt; Manage Apps -&gt; Search -&gt; “Power” </a:t>
            </a:r>
            <a:br>
              <a:rPr lang="en-GB" dirty="0"/>
            </a:br>
            <a:endParaRPr lang="en-US" dirty="0"/>
          </a:p>
          <a:p>
            <a:r>
              <a:rPr lang="en-US" dirty="0"/>
              <a:t>https://docs.microsoft.com/en-us/powerapps/teams/use-sample-apps-from-teams-store</a:t>
            </a:r>
          </a:p>
        </p:txBody>
      </p:sp>
      <p:sp>
        <p:nvSpPr>
          <p:cNvPr id="4" name="Slide Number Placeholder 3"/>
          <p:cNvSpPr>
            <a:spLocks noGrp="1"/>
          </p:cNvSpPr>
          <p:nvPr>
            <p:ph type="sldNum" sz="quarter" idx="5"/>
          </p:nvPr>
        </p:nvSpPr>
        <p:spPr/>
        <p:txBody>
          <a:bodyPr/>
          <a:lstStyle/>
          <a:p>
            <a:fld id="{58F3EE2E-B5CA-4467-9625-DBC07139D49F}" type="slidenum">
              <a:rPr lang="en-US" smtClean="0"/>
              <a:t>18</a:t>
            </a:fld>
            <a:endParaRPr lang="en-US"/>
          </a:p>
        </p:txBody>
      </p:sp>
    </p:spTree>
    <p:extLst>
      <p:ext uri="{BB962C8B-B14F-4D97-AF65-F5344CB8AC3E}">
        <p14:creationId xmlns:p14="http://schemas.microsoft.com/office/powerpoint/2010/main" val="29979325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GCC is </a:t>
            </a:r>
            <a:r>
              <a:rPr lang="en-GB" b="0" i="0" dirty="0">
                <a:solidFill>
                  <a:srgbClr val="171717"/>
                </a:solidFill>
                <a:effectLst/>
                <a:latin typeface="Segoe UI" panose="020B0502040204020203" pitchFamily="34" charset="0"/>
              </a:rPr>
              <a:t>US government : Government Community Cloud </a:t>
            </a:r>
          </a:p>
          <a:p>
            <a:endParaRPr lang="en-GB" dirty="0"/>
          </a:p>
          <a:p>
            <a:r>
              <a:rPr lang="en-GB" b="0" i="0" dirty="0">
                <a:solidFill>
                  <a:srgbClr val="171717"/>
                </a:solidFill>
                <a:effectLst/>
                <a:latin typeface="Segoe UI" panose="020B0502040204020203" pitchFamily="34" charset="0"/>
              </a:rPr>
              <a:t>Dataverse for Teams will be available as part of select Microsoft 365 subscriptions with Microsoft Power Platform and Microsoft Teams capabilities, excluding plans for US government environments (GCC, GCC High and DoD) and EDU A1 and SUB SKUs.</a:t>
            </a:r>
          </a:p>
          <a:p>
            <a:endParaRPr lang="en-GB" dirty="0"/>
          </a:p>
          <a:p>
            <a:r>
              <a:rPr lang="en-GB" dirty="0">
                <a:hlinkClick r:id="rId3"/>
              </a:rPr>
              <a:t>About the Microsoft Dataverse for Teams environment - Power Platform | Microsoft Docs</a:t>
            </a:r>
            <a:endParaRPr lang="en-GB" dirty="0"/>
          </a:p>
          <a:p>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hlinkClick r:id="rId4"/>
              </a:rPr>
              <a:t>Known issues and limitations for Dataverse for Teams - Power Apps | Microsoft Docs</a:t>
            </a:r>
            <a:endParaRPr lang="en-GB" dirty="0"/>
          </a:p>
          <a:p>
            <a:endParaRPr lang="en-GB" dirty="0"/>
          </a:p>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4:08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3012128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2</a:t>
            </a:fld>
            <a:endParaRPr lang="en-US" noProof="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2/16/2023</a:t>
            </a:fld>
            <a:endParaRPr lang="en-US"/>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6746433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a:p>
            <a:endParaRPr lang="en-GB" dirty="0"/>
          </a:p>
          <a:p>
            <a:r>
              <a:rPr lang="en-GB" dirty="0">
                <a:hlinkClick r:id="rId3"/>
              </a:rPr>
              <a:t>About the Microsoft Dataverse for Teams environment - Power Platform | Microsoft Docs</a:t>
            </a:r>
            <a:endParaRPr lang="en-GB" dirty="0"/>
          </a:p>
          <a:p>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t>To access Power Platform Admin Centre: </a:t>
            </a:r>
            <a:r>
              <a:rPr lang="en-GB" sz="900" b="0" u="sng" dirty="0">
                <a:solidFill>
                  <a:srgbClr val="FFC000"/>
                </a:solidFill>
                <a:cs typeface="Segoe UI Semibold"/>
              </a:rPr>
              <a:t>https://admin.powerplatform.microsoft.com</a:t>
            </a:r>
            <a:endParaRPr lang="en-GB" sz="900" u="sng" dirty="0">
              <a:solidFill>
                <a:srgbClr val="FFC000"/>
              </a:solidFill>
              <a:cs typeface="Segoe UI Semibold"/>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t>To Check Power BI admin Portal: </a:t>
            </a:r>
            <a:r>
              <a:rPr lang="en-GB" sz="900" u="sng" dirty="0">
                <a:solidFill>
                  <a:srgbClr val="FFC000"/>
                </a:solidFill>
                <a:hlinkClick r:id="rId4">
                  <a:extLst>
                    <a:ext uri="{A12FA001-AC4F-418D-AE19-62706E023703}">
                      <ahyp:hlinkClr xmlns:ahyp="http://schemas.microsoft.com/office/drawing/2018/hyperlinkcolor" val="tx"/>
                    </a:ext>
                  </a:extLst>
                </a:hlinkClick>
              </a:rPr>
              <a:t>https://app.powerbi.com/</a:t>
            </a:r>
            <a:r>
              <a:rPr lang="en-GB" sz="900" u="sng" dirty="0">
                <a:solidFill>
                  <a:srgbClr val="FFC000"/>
                </a:solidFill>
              </a:rPr>
              <a:t>admin-portal</a:t>
            </a:r>
          </a:p>
          <a:p>
            <a:endParaRPr lang="en-GB" dirty="0"/>
          </a:p>
          <a:p>
            <a:endParaRPr lang="en-GB" dirty="0"/>
          </a:p>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4:08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23139055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solidFill>
                  <a:schemeClr val="tx1"/>
                </a:solidFill>
              </a:rPr>
              <a:t>Examples of Advanced data types: customer, multiple transaction currencies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solidFill>
                  <a:schemeClr val="tx1"/>
                </a:solidFill>
              </a:rPr>
              <a:t>For more details always check https://docs.microsoft.com/en-us/powerapps/teams/data-platform-compare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solidFill>
                <a:schemeClr val="tx1"/>
              </a:solidFill>
            </a:endParaRPr>
          </a:p>
          <a:p>
            <a:r>
              <a:rPr lang="en-GB" dirty="0">
                <a:hlinkClick r:id="rId3"/>
              </a:rPr>
              <a:t>Dataverse for Teams vs. Dataverse - Power Apps | Microsoft Docs</a:t>
            </a:r>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4:08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856220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i="0" dirty="0">
              <a:solidFill>
                <a:srgbClr val="171717"/>
              </a:solidFill>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solidFill>
                <a:schemeClr val="tx1"/>
              </a:solidFill>
            </a:endParaRPr>
          </a:p>
          <a:p>
            <a:r>
              <a:rPr lang="en-GB" dirty="0">
                <a:hlinkClick r:id="rId3"/>
              </a:rPr>
              <a:t>Dataverse for Teams vs. Dataverse – Power Apps | Microsoft Docs</a:t>
            </a:r>
            <a:endParaRPr lang="en-GB" dirty="0"/>
          </a:p>
          <a:p>
            <a:endParaRPr lang="en-GB" dirty="0"/>
          </a:p>
          <a:p>
            <a:r>
              <a:rPr lang="en-GB" dirty="0"/>
              <a:t>Paginated reports – SQL server reporting </a:t>
            </a:r>
          </a:p>
          <a:p>
            <a:endParaRPr lang="en-GB" dirty="0"/>
          </a:p>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4:08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3856220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t>More information: </a:t>
            </a:r>
            <a:r>
              <a:rPr lang="en-GB" dirty="0">
                <a:hlinkClick r:id="rId3"/>
              </a:rPr>
              <a:t>Use service admin roles to manage your tenant</a:t>
            </a:r>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t>More information: </a:t>
            </a:r>
            <a:r>
              <a:rPr lang="en-GB" dirty="0">
                <a:hlinkClick r:id="rId4"/>
              </a:rPr>
              <a:t>Security roles and privileges</a:t>
            </a:r>
            <a:endParaRPr lang="en-US" dirty="0">
              <a:solidFill>
                <a:schemeClr val="tx1"/>
              </a:solidFill>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4:08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3856220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solidFill>
                <a:schemeClr val="tx1"/>
              </a:solidFill>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4:08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3856220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To access </a:t>
            </a:r>
            <a:r>
              <a:rPr lang="en-GB" sz="900" b="1" i="0" dirty="0">
                <a:solidFill>
                  <a:srgbClr val="171717"/>
                </a:solidFill>
                <a:effectLst/>
                <a:latin typeface="Segoe UI" panose="020B0502040204020203" pitchFamily="34" charset="0"/>
              </a:rPr>
              <a:t>Power Platform admin </a:t>
            </a:r>
            <a:r>
              <a:rPr lang="en-GB" sz="900" b="1" i="0" dirty="0" err="1">
                <a:solidFill>
                  <a:srgbClr val="171717"/>
                </a:solidFill>
                <a:effectLst/>
                <a:latin typeface="Segoe UI" panose="020B0502040204020203" pitchFamily="34" charset="0"/>
              </a:rPr>
              <a:t>center</a:t>
            </a:r>
            <a:r>
              <a:rPr lang="en-GB" sz="900" b="1" i="0" dirty="0">
                <a:solidFill>
                  <a:srgbClr val="171717"/>
                </a:solidFill>
                <a:effectLst/>
                <a:latin typeface="Segoe UI" panose="020B0502040204020203" pitchFamily="34" charset="0"/>
              </a:rPr>
              <a:t>  </a:t>
            </a:r>
            <a:r>
              <a:rPr lang="en-GB" sz="900" b="0" i="0" dirty="0">
                <a:solidFill>
                  <a:srgbClr val="171717"/>
                </a:solidFill>
                <a:effectLst/>
                <a:latin typeface="Segoe UI" panose="020B0502040204020203" pitchFamily="34" charset="0"/>
              </a:rPr>
              <a:t>: </a:t>
            </a:r>
            <a:r>
              <a:rPr lang="en-GB" dirty="0"/>
              <a:t>https://admin.powerplatform.microsoft.com/environments</a:t>
            </a:r>
          </a:p>
          <a:p>
            <a:endParaRPr lang="en-GB" dirty="0"/>
          </a:p>
          <a:p>
            <a:r>
              <a:rPr lang="en-GB" b="1" dirty="0"/>
              <a:t>Discuss the current available environment lifecycle </a:t>
            </a:r>
            <a:r>
              <a:rPr lang="en-GB" dirty="0"/>
              <a:t>Backup, restore and delete. This URL shows the operation vs Availability in GA   https://docs.microsoft.com/en-us/power-platform/admin/about-teams-environment#environment-lifecycle</a:t>
            </a:r>
          </a:p>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4:08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34755329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hlinkClick r:id="rId3"/>
              </a:rPr>
              <a:t>Create users and assign security roles - Power Platform | Microsoft Docs</a:t>
            </a:r>
            <a:endParaRPr lang="en-GB" dirty="0"/>
          </a:p>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4:08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1614659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nb-NO" dirty="0"/>
              <a:t>The main point here is that the data within Dataverse for Teams can only be accessed by the people within the team, and the ones that the app was shared with, admins do not have access</a:t>
            </a:r>
            <a:endParaRPr lang="da-DK" dirty="0"/>
          </a:p>
        </p:txBody>
      </p:sp>
      <p:sp>
        <p:nvSpPr>
          <p:cNvPr id="4" name="Pladsholder til slidenummer 3"/>
          <p:cNvSpPr>
            <a:spLocks noGrp="1"/>
          </p:cNvSpPr>
          <p:nvPr>
            <p:ph type="sldNum" sz="quarter" idx="5"/>
          </p:nvPr>
        </p:nvSpPr>
        <p:spPr/>
        <p:txBody>
          <a:bodyPr/>
          <a:lstStyle/>
          <a:p>
            <a:fld id="{A5F41C20-354E-45D7-8F68-99533D26BC56}" type="slidenum">
              <a:rPr lang="da-DK" smtClean="0"/>
              <a:t>28</a:t>
            </a:fld>
            <a:endParaRPr lang="da-DK"/>
          </a:p>
        </p:txBody>
      </p:sp>
    </p:spTree>
    <p:extLst>
      <p:ext uri="{BB962C8B-B14F-4D97-AF65-F5344CB8AC3E}">
        <p14:creationId xmlns:p14="http://schemas.microsoft.com/office/powerpoint/2010/main" val="28741597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EC488-DFA6-44D4-AFB0-C242488D84E3}" type="slidenum">
              <a:rPr kumimoji="0" lang="en-US"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Segoe UI"/>
              <a:ea typeface="+mn-ea"/>
              <a:cs typeface="+mn-cs"/>
            </a:endParaRPr>
          </a:p>
        </p:txBody>
      </p:sp>
      <p:sp>
        <p:nvSpPr>
          <p:cNvPr id="3" name="Notes Placeholder 2">
            <a:extLst>
              <a:ext uri="{FF2B5EF4-FFF2-40B4-BE49-F238E27FC236}">
                <a16:creationId xmlns:a16="http://schemas.microsoft.com/office/drawing/2014/main" id="{5E868F56-0B25-41E4-B00A-73E5479B9FAA}"/>
              </a:ext>
            </a:extLst>
          </p:cNvPr>
          <p:cNvSpPr>
            <a:spLocks noGrp="1"/>
          </p:cNvSpPr>
          <p:nvPr>
            <p:ph type="body" idx="1"/>
          </p:nvPr>
        </p:nvSpPr>
        <p:spPr/>
        <p:txBody>
          <a:bodyPr/>
          <a:lstStyle/>
          <a:p>
            <a:r>
              <a:rPr lang="en-GB" dirty="0"/>
              <a:t>These actions in Audit log are related to Power Automate and Power Apps specific activities.</a:t>
            </a:r>
          </a:p>
          <a:p>
            <a:r>
              <a:rPr lang="en-GB" dirty="0"/>
              <a:t>Activities happening in DfT specifically (e.g. editing information in the tables) are not logged. </a:t>
            </a:r>
            <a:endParaRPr lang="en-US" dirty="0"/>
          </a:p>
        </p:txBody>
      </p:sp>
    </p:spTree>
    <p:extLst>
      <p:ext uri="{BB962C8B-B14F-4D97-AF65-F5344CB8AC3E}">
        <p14:creationId xmlns:p14="http://schemas.microsoft.com/office/powerpoint/2010/main" val="15618415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Citizen developers using the Microsoft </a:t>
            </a:r>
            <a:r>
              <a:rPr lang="en-GB" dirty="0">
                <a:hlinkClick r:id="rId3"/>
              </a:rPr>
              <a:t>Power Platform</a:t>
            </a:r>
            <a:r>
              <a:rPr lang="en-GB" dirty="0"/>
              <a:t> often needs to reach the business capabilities that are developed by professional developers and deployed in Azure – with APIM this can be achieved</a:t>
            </a:r>
          </a:p>
          <a:p>
            <a:r>
              <a:rPr lang="en-US" dirty="0"/>
              <a:t>https://powerapps.microsoft.com/en-us/blog/reshape-the-future-of-work-with-microsoft-dataverse-for-teams-now-generally-available/</a:t>
            </a:r>
          </a:p>
          <a:p>
            <a:r>
              <a:rPr lang="en-US" dirty="0"/>
              <a:t>https://docs.microsoft.com/en-us/azure/api-management/export-api-power-platform</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4:08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2081823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2/16/2023 4:08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6623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Segoe UI Condensed"/>
              </a:rPr>
              <a:t>The </a:t>
            </a:r>
            <a:r>
              <a:rPr lang="en-GB" b="0" i="0" dirty="0" err="1">
                <a:solidFill>
                  <a:srgbClr val="333333"/>
                </a:solidFill>
                <a:effectLst/>
                <a:latin typeface="Segoe UI Condensed"/>
              </a:rPr>
              <a:t>CoE</a:t>
            </a:r>
            <a:r>
              <a:rPr lang="en-GB" b="0" i="0" dirty="0">
                <a:solidFill>
                  <a:srgbClr val="333333"/>
                </a:solidFill>
                <a:effectLst/>
                <a:latin typeface="Segoe UI Condensed"/>
              </a:rPr>
              <a:t> Starter Kit can now be installed in Dataverse for Teams environments. You can now make the Admin, Governance and Nurture templates in the kit a core part of your collaboration with admins, makers and end users in Teams.</a:t>
            </a:r>
          </a:p>
          <a:p>
            <a:endParaRPr lang="en-GB" b="0" i="0" dirty="0">
              <a:solidFill>
                <a:srgbClr val="333333"/>
              </a:solidFill>
              <a:effectLst/>
              <a:latin typeface="Segoe UI Condensed"/>
            </a:endParaRPr>
          </a:p>
          <a:p>
            <a:r>
              <a:rPr lang="en-GB" b="0" i="0" dirty="0">
                <a:solidFill>
                  <a:srgbClr val="333333"/>
                </a:solidFill>
                <a:effectLst/>
                <a:latin typeface="Segoe UI Condensed"/>
              </a:rPr>
              <a:t>Use the rich set of filters to see which apps or makers are using which connectors, and which makers are most active.</a:t>
            </a:r>
          </a:p>
          <a:p>
            <a:endParaRPr lang="en-GB" b="0" i="0" dirty="0">
              <a:solidFill>
                <a:srgbClr val="333333"/>
              </a:solidFill>
              <a:effectLst/>
              <a:latin typeface="Segoe UI Condensed"/>
            </a:endParaRPr>
          </a:p>
          <a:p>
            <a:r>
              <a:rPr lang="en-GB" dirty="0">
                <a:hlinkClick r:id="rId3"/>
              </a:rPr>
              <a:t>Now available: </a:t>
            </a:r>
            <a:r>
              <a:rPr lang="en-GB" dirty="0" err="1">
                <a:hlinkClick r:id="rId3"/>
              </a:rPr>
              <a:t>CoE</a:t>
            </a:r>
            <a:r>
              <a:rPr lang="en-GB" dirty="0">
                <a:hlinkClick r:id="rId3"/>
              </a:rPr>
              <a:t> Starter Kit in Dataverse for Teams (and other improvements) | Microsoft Power Apps</a:t>
            </a:r>
            <a:r>
              <a:rPr lang="en-GB" dirty="0"/>
              <a:t>   </a:t>
            </a:r>
          </a:p>
          <a:p>
            <a:r>
              <a:rPr lang="en-GB" dirty="0"/>
              <a:t>https://powerapps.microsoft.com/en-us/blog/now-available-coe-starter-kit-in-dataverse-for-teams-and-other-improvements/</a:t>
            </a:r>
            <a:endParaRPr lang="en-GB" b="0" i="0" dirty="0">
              <a:solidFill>
                <a:srgbClr val="333333"/>
              </a:solidFill>
              <a:effectLst/>
              <a:latin typeface="Segoe UI Condensed"/>
            </a:endParaRPr>
          </a:p>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4:08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13595873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171717"/>
                </a:solidFill>
                <a:effectLst/>
                <a:latin typeface="Segoe UI" panose="020B0502040204020203" pitchFamily="34" charset="0"/>
              </a:rPr>
              <a:t>Beyond those tools is a Center of Excellence starter kit, maintained by the Power CAT team and represents what we’ve learned from some of the largest organizations implementing Power Platform.  However, this is not a checkbox exercise.  This tool, built in Power Platform, is intended to be just that: a starter kit for technology to enable </a:t>
            </a:r>
            <a:r>
              <a:rPr lang="en-GB" b="0" i="1" dirty="0">
                <a:solidFill>
                  <a:srgbClr val="171717"/>
                </a:solidFill>
                <a:effectLst/>
                <a:latin typeface="Segoe UI" panose="020B0502040204020203" pitchFamily="34" charset="0"/>
              </a:rPr>
              <a:t>your </a:t>
            </a:r>
            <a:r>
              <a:rPr lang="en-GB" b="0" i="0" dirty="0">
                <a:solidFill>
                  <a:srgbClr val="171717"/>
                </a:solidFill>
                <a:effectLst/>
                <a:latin typeface="Segoe UI" panose="020B0502040204020203" pitchFamily="34" charset="0"/>
              </a:rPr>
              <a:t>processes. </a:t>
            </a:r>
            <a:r>
              <a:rPr lang="en-GB" dirty="0"/>
              <a:t>It can help with the how, once you’ve established the what and why.</a:t>
            </a:r>
          </a:p>
          <a:p>
            <a:r>
              <a:rPr lang="en-GB" b="0" i="0" dirty="0">
                <a:solidFill>
                  <a:srgbClr val="171717"/>
                </a:solidFill>
                <a:effectLst/>
                <a:latin typeface="Segoe UI" panose="020B0502040204020203" pitchFamily="34" charset="0"/>
              </a:rPr>
              <a:t>Some of the data and foundation you’ll likely need is in here, but your organization will undoubtedly want to tailor this for its own use.  As you do, we would love to incorporate your innovations back into the tool.  I’ll be showing the Center of Excellence start kit throughout the presentation today too.</a:t>
            </a:r>
          </a:p>
          <a:p>
            <a:endParaRPr lang="en-GB" b="0" i="0" dirty="0">
              <a:solidFill>
                <a:srgbClr val="171717"/>
              </a:solidFill>
              <a:effectLst/>
              <a:latin typeface="Segoe UI" panose="020B0502040204020203" pitchFamily="34" charset="0"/>
            </a:endParaRPr>
          </a:p>
          <a:p>
            <a:r>
              <a:rPr lang="en-GB" b="0" i="0" dirty="0">
                <a:solidFill>
                  <a:srgbClr val="171717"/>
                </a:solidFill>
                <a:effectLst/>
                <a:latin typeface="Segoe UI" panose="020B0502040204020203" pitchFamily="34" charset="0"/>
              </a:rPr>
              <a:t>https://docs.microsoft.com/en-us/power-platform/guidance/coe/starter-kit</a:t>
            </a:r>
          </a:p>
          <a:p>
            <a:endParaRPr lang="en-GB" b="0" i="0" dirty="0">
              <a:solidFill>
                <a:srgbClr val="171717"/>
              </a:solidFill>
              <a:effectLst/>
              <a:latin typeface="Segoe UI" panose="020B0502040204020203" pitchFamily="34" charset="0"/>
            </a:endParaRPr>
          </a:p>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4:08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602050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50" dirty="0">
                <a:latin typeface="Segoe UI Light"/>
                <a:cs typeface="Segoe UI Light"/>
              </a:rPr>
              <a:t>Summary:</a:t>
            </a:r>
            <a:endParaRPr lang="en-GB" sz="850" dirty="0">
              <a:cs typeface="Segoe UI Light"/>
            </a:endParaRPr>
          </a:p>
          <a:p>
            <a:endParaRPr lang="en-GB" sz="850" dirty="0">
              <a:cs typeface="Segoe UI Light"/>
            </a:endParaRPr>
          </a:p>
          <a:p>
            <a:pPr>
              <a:lnSpc>
                <a:spcPct val="100000"/>
              </a:lnSpc>
              <a:spcAft>
                <a:spcPts val="0"/>
              </a:spcAft>
            </a:pPr>
            <a:r>
              <a:rPr lang="en-US" sz="800" dirty="0"/>
              <a:t>https://www.microsoft.com/en-us/microsoft-365/blog/2020/07/21/meeting-experiences-teams-security-capabilities-microsoft-365</a:t>
            </a:r>
            <a:endParaRPr lang="en-GB" sz="850" dirty="0">
              <a:latin typeface="Segoe UI Light"/>
              <a:cs typeface="Segoe UI Ligh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4:08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26309859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34</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2/16/2023</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8936056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4:08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10734915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sz="1800" dirty="0">
                <a:solidFill>
                  <a:schemeClr val="bg1"/>
                </a:solidFill>
                <a:cs typeface="Segoe UI"/>
              </a:rPr>
              <a:t>To learn more about </a:t>
            </a:r>
            <a:r>
              <a:rPr lang="en-US" sz="1800" dirty="0">
                <a:solidFill>
                  <a:schemeClr val="bg1"/>
                </a:solidFill>
              </a:rPr>
              <a:t>Teams and Power Automate</a:t>
            </a:r>
          </a:p>
          <a:p>
            <a:pPr lvl="1"/>
            <a:r>
              <a:rPr lang="en-US" sz="1600" dirty="0">
                <a:solidFill>
                  <a:schemeClr val="bg1"/>
                </a:solidFill>
              </a:rPr>
              <a:t>Trigger flows from Teams Messages</a:t>
            </a:r>
          </a:p>
          <a:p>
            <a:pPr lvl="1"/>
            <a:r>
              <a:rPr lang="en-US" sz="1600" dirty="0">
                <a:solidFill>
                  <a:schemeClr val="bg1"/>
                </a:solidFill>
                <a:hlinkClick r:id="rId3">
                  <a:extLst>
                    <a:ext uri="{A12FA001-AC4F-418D-AE19-62706E023703}">
                      <ahyp:hlinkClr xmlns:ahyp="http://schemas.microsoft.com/office/drawing/2018/hyperlinkcolor" val="tx"/>
                    </a:ext>
                  </a:extLst>
                </a:hlinkClick>
              </a:rPr>
              <a:t>Teams connector documentation</a:t>
            </a:r>
            <a:endParaRPr lang="en-US" sz="1600" dirty="0">
              <a:solidFill>
                <a:schemeClr val="bg1"/>
              </a:solidFill>
            </a:endParaRPr>
          </a:p>
          <a:p>
            <a:pPr lvl="1"/>
            <a:r>
              <a:rPr lang="en-US" sz="1600" dirty="0">
                <a:solidFill>
                  <a:schemeClr val="bg1"/>
                </a:solidFill>
                <a:hlinkClick r:id="rId4">
                  <a:extLst>
                    <a:ext uri="{A12FA001-AC4F-418D-AE19-62706E023703}">
                      <ahyp:hlinkClr xmlns:ahyp="http://schemas.microsoft.com/office/drawing/2018/hyperlinkcolor" val="tx"/>
                    </a:ext>
                  </a:extLst>
                </a:hlinkClick>
              </a:rPr>
              <a:t>Power Automate Documentation</a:t>
            </a:r>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4:08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2551337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4:08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844389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Teams admin center allows admins to manage the apps that are available to the organization through permissions policies – for example, I can allow users to install all apps, no apps, or anything in between on an app-by-app level</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902B1-6E54-4089-A3CA-F7769178BC0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2/16/2023 4:08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14731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bg1"/>
                </a:solidFill>
                <a:latin typeface="+mn-lt"/>
                <a:cs typeface="Segoe UI Light" panose="020B0502040204020203" pitchFamily="34" charset="0"/>
              </a:rPr>
              <a:t>The catalog includes apps from Microsoft, 3</a:t>
            </a:r>
            <a:r>
              <a:rPr lang="en-US" sz="900" baseline="30000" dirty="0">
                <a:solidFill>
                  <a:schemeClr val="bg1"/>
                </a:solidFill>
                <a:latin typeface="+mn-lt"/>
                <a:cs typeface="Segoe UI Light" panose="020B0502040204020203" pitchFamily="34" charset="0"/>
              </a:rPr>
              <a:t>rd</a:t>
            </a:r>
            <a:r>
              <a:rPr lang="en-US" sz="900" dirty="0">
                <a:solidFill>
                  <a:schemeClr val="bg1"/>
                </a:solidFill>
                <a:latin typeface="+mn-lt"/>
                <a:cs typeface="Segoe UI Light" panose="020B0502040204020203" pitchFamily="34" charset="0"/>
              </a:rPr>
              <a:t> party, and internally developed (custom apps)</a:t>
            </a:r>
            <a:endParaRPr lang="en-US" b="0" i="0" dirty="0">
              <a:effectLst/>
            </a:endParaRPr>
          </a:p>
          <a:p>
            <a:pPr marL="0" marR="0" lvl="0" indent="0" algn="l" defTabSz="914367" rtl="0" eaLnBrk="1" fontAlgn="base" latinLnBrk="0" hangingPunct="1">
              <a:lnSpc>
                <a:spcPct val="90000"/>
              </a:lnSpc>
              <a:spcBef>
                <a:spcPts val="0"/>
              </a:spcBef>
              <a:spcAft>
                <a:spcPts val="333"/>
              </a:spcAft>
              <a:buClrTx/>
              <a:buSzTx/>
              <a:buFontTx/>
              <a:buNone/>
              <a:tabLst/>
              <a:defRPr/>
            </a:pPr>
            <a:r>
              <a:rPr lang="en-US" sz="900" dirty="0">
                <a:solidFill>
                  <a:schemeClr val="bg1"/>
                </a:solidFill>
                <a:latin typeface="+mn-lt"/>
                <a:cs typeface="Segoe UI Light" panose="020B0502040204020203" pitchFamily="34" charset="0"/>
              </a:rPr>
              <a:t>Admins can view the details for each app, including publisher, certification and version</a:t>
            </a:r>
          </a:p>
          <a:p>
            <a:pPr marL="0" marR="0" lvl="0" indent="0" algn="l" defTabSz="914367" rtl="0" eaLnBrk="1" fontAlgn="base" latinLnBrk="0" hangingPunct="1">
              <a:lnSpc>
                <a:spcPct val="90000"/>
              </a:lnSpc>
              <a:spcBef>
                <a:spcPts val="0"/>
              </a:spcBef>
              <a:spcAft>
                <a:spcPts val="333"/>
              </a:spcAft>
              <a:buClrTx/>
              <a:buSzTx/>
              <a:buFontTx/>
              <a:buNone/>
              <a:tabLst/>
              <a:defRPr/>
            </a:pPr>
            <a:r>
              <a:rPr lang="en-US" sz="900" b="0" i="0" u="none" strike="noStrike" dirty="0">
                <a:solidFill>
                  <a:srgbClr val="FFFFFF"/>
                </a:solidFill>
                <a:effectLst/>
                <a:latin typeface="Segoe UI Semilight" panose="020B0402040204020203" pitchFamily="34" charset="0"/>
              </a:rPr>
              <a:t>You can allow or block individual Apps at the org level using the Manage Apps page. When you block an app, all interactions with that app are disabled and the app doesn't appear in Teams for any users in your organization</a:t>
            </a:r>
            <a:r>
              <a:rPr lang="en-US" sz="900" b="0" i="0" dirty="0">
                <a:effectLst/>
                <a:latin typeface="Segoe UI Semilight" panose="020B0402040204020203" pitchFamily="34" charset="0"/>
              </a:rPr>
              <a:t>​</a:t>
            </a:r>
          </a:p>
          <a:p>
            <a:pPr marL="0" marR="0" lvl="0" indent="0" algn="l" defTabSz="914367" rtl="0" eaLnBrk="1" fontAlgn="base" latinLnBrk="0" hangingPunct="1">
              <a:lnSpc>
                <a:spcPct val="90000"/>
              </a:lnSpc>
              <a:spcBef>
                <a:spcPts val="0"/>
              </a:spcBef>
              <a:spcAft>
                <a:spcPts val="333"/>
              </a:spcAft>
              <a:buClrTx/>
              <a:buSzTx/>
              <a:buFontTx/>
              <a:buNone/>
              <a:tabLst/>
              <a:defRPr/>
            </a:pPr>
            <a:r>
              <a:rPr lang="en-GB" sz="900" b="0" i="0" dirty="0">
                <a:solidFill>
                  <a:schemeClr val="bg1"/>
                </a:solidFill>
                <a:effectLst/>
                <a:latin typeface="Segoe UI (Body)"/>
              </a:rPr>
              <a:t>Global or Teams admins can use Teams app controls through Teams admin </a:t>
            </a:r>
            <a:r>
              <a:rPr lang="en-GB" sz="900" b="0" i="0" dirty="0" err="1">
                <a:solidFill>
                  <a:schemeClr val="bg1"/>
                </a:solidFill>
                <a:effectLst/>
                <a:latin typeface="Segoe UI (Body)"/>
              </a:rPr>
              <a:t>center</a:t>
            </a:r>
            <a:r>
              <a:rPr lang="en-GB" sz="900" b="0" i="0" dirty="0">
                <a:solidFill>
                  <a:schemeClr val="bg1"/>
                </a:solidFill>
                <a:effectLst/>
                <a:latin typeface="Segoe UI (Body)"/>
              </a:rPr>
              <a:t> to enable/disable apps relevant to </a:t>
            </a:r>
            <a:r>
              <a:rPr lang="en-GB" sz="900" dirty="0">
                <a:solidFill>
                  <a:schemeClr val="bg1"/>
                </a:solidFill>
                <a:latin typeface="Segoe UI (Body)"/>
              </a:rPr>
              <a:t>Dataverse for Teams</a:t>
            </a:r>
            <a:r>
              <a:rPr lang="en-GB" sz="900" b="0" i="0" dirty="0">
                <a:solidFill>
                  <a:schemeClr val="bg1"/>
                </a:solidFill>
                <a:effectLst/>
                <a:latin typeface="Segoe UI (Body)"/>
              </a:rPr>
              <a:t>.</a:t>
            </a:r>
          </a:p>
          <a:p>
            <a:pPr marL="0" marR="0" lvl="0" indent="0" algn="l" defTabSz="914367" rtl="0" eaLnBrk="1" fontAlgn="base" latinLnBrk="0" hangingPunct="1">
              <a:lnSpc>
                <a:spcPct val="90000"/>
              </a:lnSpc>
              <a:spcBef>
                <a:spcPts val="0"/>
              </a:spcBef>
              <a:spcAft>
                <a:spcPts val="333"/>
              </a:spcAft>
              <a:buClrTx/>
              <a:buSzTx/>
              <a:buFontTx/>
              <a:buNone/>
              <a:tabLst/>
              <a:defRPr/>
            </a:pPr>
            <a:r>
              <a:rPr lang="nb-NO" sz="900" b="1" dirty="0">
                <a:solidFill>
                  <a:schemeClr val="bg1"/>
                </a:solidFill>
                <a:latin typeface="+mn-lt"/>
                <a:cs typeface="Segoe UI Light" panose="020B0502040204020203" pitchFamily="34" charset="0"/>
              </a:rPr>
              <a:t>This will affect all users in the organization! </a:t>
            </a:r>
            <a:endParaRPr lang="en-US" sz="900" dirty="0">
              <a:solidFill>
                <a:schemeClr val="bg1"/>
              </a:solidFill>
              <a:latin typeface="Segoe UI (Body)"/>
            </a:endParaRPr>
          </a:p>
          <a:p>
            <a:pPr marL="0" marR="0" lvl="0" indent="0" algn="l" defTabSz="914367" rtl="0" eaLnBrk="1" fontAlgn="base" latinLnBrk="0" hangingPunct="1">
              <a:lnSpc>
                <a:spcPct val="90000"/>
              </a:lnSpc>
              <a:spcBef>
                <a:spcPts val="0"/>
              </a:spcBef>
              <a:spcAft>
                <a:spcPts val="333"/>
              </a:spcAft>
              <a:buClrTx/>
              <a:buSzTx/>
              <a:buFontTx/>
              <a:buNone/>
              <a:tabLst/>
              <a:defRPr/>
            </a:pPr>
            <a:endParaRPr lang="en-US" sz="900" dirty="0">
              <a:solidFill>
                <a:schemeClr val="bg1"/>
              </a:solidFill>
              <a:latin typeface="+mn-lt"/>
              <a:cs typeface="Segoe UI Light" panose="020B0502040204020203" pitchFamily="34" charset="0"/>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902B1-6E54-4089-A3CA-F7769178BC0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2/16/2023 4:08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9522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FFFFFF"/>
                </a:solidFill>
                <a:effectLst/>
                <a:latin typeface="Arial" panose="020B0604020202020204" pitchFamily="34" charset="0"/>
              </a:rPr>
              <a:t>There are very few reasons to not allow all Microsoft apps since they are integrating Office 365 applications which have the same data-handling, security, and compliance standards as Microsoft Teams.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gradFill>
                  <a:gsLst>
                    <a:gs pos="5417">
                      <a:srgbClr val="1A1A1A"/>
                    </a:gs>
                    <a:gs pos="28000">
                      <a:srgbClr val="1A1A1A"/>
                    </a:gs>
                  </a:gsLst>
                  <a:lin ang="5400000" scaled="0"/>
                </a:gradFill>
                <a:latin typeface="Segoe UI"/>
                <a:cs typeface="Segoe UI Light" panose="020B0502040204020203" pitchFamily="34" charset="0"/>
              </a:rPr>
              <a:t>Note: Some Microsoft apps are considered 3</a:t>
            </a:r>
            <a:r>
              <a:rPr lang="en-US" sz="900" baseline="30000" dirty="0">
                <a:gradFill>
                  <a:gsLst>
                    <a:gs pos="5417">
                      <a:srgbClr val="1A1A1A"/>
                    </a:gs>
                    <a:gs pos="28000">
                      <a:srgbClr val="1A1A1A"/>
                    </a:gs>
                  </a:gsLst>
                  <a:lin ang="5400000" scaled="0"/>
                </a:gradFill>
                <a:latin typeface="Segoe UI"/>
                <a:cs typeface="Segoe UI Light" panose="020B0502040204020203" pitchFamily="34" charset="0"/>
              </a:rPr>
              <a:t>rd</a:t>
            </a:r>
            <a:r>
              <a:rPr lang="en-US" sz="900" dirty="0">
                <a:gradFill>
                  <a:gsLst>
                    <a:gs pos="5417">
                      <a:srgbClr val="1A1A1A"/>
                    </a:gs>
                    <a:gs pos="28000">
                      <a:srgbClr val="1A1A1A"/>
                    </a:gs>
                  </a:gsLst>
                  <a:lin ang="5400000" scaled="0"/>
                </a:gradFill>
                <a:latin typeface="Segoe UI"/>
                <a:cs typeface="Segoe UI Light" panose="020B0502040204020203" pitchFamily="34" charset="0"/>
              </a:rPr>
              <a:t> party (Who, App Studio)</a:t>
            </a:r>
          </a:p>
          <a:p>
            <a:pPr algn="l"/>
            <a:br>
              <a:rPr lang="en-US" b="0" i="0" dirty="0">
                <a:solidFill>
                  <a:srgbClr val="FFFFFF"/>
                </a:solidFill>
                <a:effectLst/>
                <a:latin typeface="Arial" panose="020B0604020202020204" pitchFamily="34" charset="0"/>
              </a:rPr>
            </a:br>
            <a:r>
              <a:rPr lang="en-US" b="0" i="0" dirty="0">
                <a:solidFill>
                  <a:srgbClr val="FFFFFF"/>
                </a:solidFill>
                <a:effectLst/>
                <a:latin typeface="Arial" panose="020B0604020202020204" pitchFamily="34" charset="0"/>
              </a:rPr>
              <a:t>We recommend that customers should allow third party and custom apps in org-wide app settings. If administrators want to block apps this should be done with permission policies.</a:t>
            </a:r>
          </a:p>
          <a:p>
            <a:pPr algn="l"/>
            <a:endParaRPr lang="en-US" b="0" i="0" dirty="0">
              <a:solidFill>
                <a:srgbClr val="FFFFFF"/>
              </a:solidFill>
              <a:effectLst/>
              <a:latin typeface="Arial" panose="020B0604020202020204"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GB" sz="900" b="0" i="0" dirty="0">
                <a:solidFill>
                  <a:schemeClr val="bg1"/>
                </a:solidFill>
                <a:effectLst/>
                <a:latin typeface="Segoe UI (Body)"/>
              </a:rPr>
              <a:t>The app permission policies can be used to enable/disable apps relevant to </a:t>
            </a:r>
            <a:r>
              <a:rPr lang="en-GB" sz="900" dirty="0">
                <a:solidFill>
                  <a:schemeClr val="bg1"/>
                </a:solidFill>
                <a:latin typeface="Segoe UI (Body)"/>
              </a:rPr>
              <a:t>Dataverse for Teams for selected users or groups only</a:t>
            </a:r>
            <a:r>
              <a:rPr lang="en-GB" sz="900" b="0" i="0" dirty="0">
                <a:solidFill>
                  <a:schemeClr val="bg1"/>
                </a:solidFill>
                <a:effectLst/>
                <a:latin typeface="Segoe UI (Body)"/>
              </a:rPr>
              <a:t>.</a:t>
            </a:r>
            <a:endParaRPr lang="en-US" b="0" i="0" dirty="0">
              <a:solidFill>
                <a:srgbClr val="FFFFFF"/>
              </a:solidFill>
              <a:effectLst/>
              <a:latin typeface="Arial" panose="020B0604020202020204" pitchFamily="34" charset="0"/>
            </a:endParaRPr>
          </a:p>
          <a:p>
            <a:pPr algn="l"/>
            <a:br>
              <a:rPr lang="en-US" b="0" i="0" dirty="0">
                <a:solidFill>
                  <a:srgbClr val="FFFFFF"/>
                </a:solidFill>
                <a:effectLst/>
                <a:latin typeface="Arial" panose="020B0604020202020204" pitchFamily="34" charset="0"/>
              </a:rPr>
            </a:br>
            <a:r>
              <a:rPr lang="en-US" sz="900" dirty="0">
                <a:solidFill>
                  <a:schemeClr val="bg1"/>
                </a:solidFill>
                <a:latin typeface="Segoe UI"/>
                <a:cs typeface="Segoe UI Light" panose="020B0502040204020203" pitchFamily="34" charset="0"/>
              </a:rPr>
              <a:t>An app permission policy can be assigned to specific users or groups; if a user is not subject to any custom policy, the default Global policy will apply</a:t>
            </a:r>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902B1-6E54-4089-A3CA-F7769178BC0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2/16/2023 4:08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59298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This allows pushing apps (developed using Dataverse for Teams, or the Power Apps and Power Automate apps for the makers), and making them more visible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solidFill>
                  <a:schemeClr val="bg1"/>
                </a:solidFill>
                <a:latin typeface="+mn-lt"/>
                <a:cs typeface="Segoe UI Light" panose="020B0502040204020203" pitchFamily="34" charset="0"/>
              </a:rPr>
              <a:t>A setup policy can be assigned to specific users or groups; if a user is not subject to any custom policy, the default Global policy will apply</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902B1-6E54-4089-A3CA-F7769178BC0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2/16/2023 4:08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28043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sz="1800" dirty="0">
                <a:effectLst/>
                <a:latin typeface="Segoe UI" panose="020B0502040204020203" pitchFamily="34" charset="0"/>
              </a:rPr>
              <a:t>The number of available environments are </a:t>
            </a:r>
            <a:r>
              <a:rPr lang="en-GB" sz="1800" b="0" i="0" dirty="0">
                <a:solidFill>
                  <a:srgbClr val="171717"/>
                </a:solidFill>
                <a:effectLst/>
                <a:latin typeface="Segoe UI" panose="020B0502040204020203" pitchFamily="34" charset="0"/>
              </a:rPr>
              <a:t>5 + 1 per 20 eligible Microsoft 365 seats. Customers with more than 200,000 eligible licenses can talk to their MS Representative to get over 10000 limit. </a:t>
            </a:r>
            <a:endParaRPr lang="en-GB" sz="800" b="0" i="0" dirty="0">
              <a:solidFill>
                <a:schemeClr val="bg1"/>
              </a:solidFill>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sz="900" b="0" i="0" dirty="0">
              <a:solidFill>
                <a:schemeClr val="bg1"/>
              </a:solidFill>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GB" sz="900" b="0" i="0" dirty="0">
                <a:solidFill>
                  <a:schemeClr val="bg1"/>
                </a:solidFill>
                <a:effectLst/>
                <a:latin typeface="Segoe UI" panose="020B0502040204020203" pitchFamily="34" charset="0"/>
              </a:rPr>
              <a:t>Each Dataverse for Teams environment provides 2 GB of combined database, file storage, and system use or 1 </a:t>
            </a:r>
            <a:r>
              <a:rPr lang="en-GB" sz="900" b="0" i="0" dirty="0" err="1">
                <a:solidFill>
                  <a:schemeClr val="bg1"/>
                </a:solidFill>
                <a:effectLst/>
                <a:latin typeface="Segoe UI" panose="020B0502040204020203" pitchFamily="34" charset="0"/>
              </a:rPr>
              <a:t>mln</a:t>
            </a:r>
            <a:r>
              <a:rPr lang="en-GB" sz="900" b="0" i="0" dirty="0">
                <a:solidFill>
                  <a:schemeClr val="bg1"/>
                </a:solidFill>
                <a:effectLst/>
                <a:latin typeface="Segoe UI" panose="020B0502040204020203" pitchFamily="34" charset="0"/>
              </a:rPr>
              <a:t> rows (whatever comes first).</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sz="2000" dirty="0"/>
              <a:t>Should more storage be needed, consider upgrading environments to Dataverse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sz="2000" b="0" i="0" dirty="0">
              <a:solidFill>
                <a:schemeClr val="bg1"/>
              </a:solidFill>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GB" sz="4800" dirty="0">
                <a:effectLst/>
              </a:rPr>
              <a:t>Max Dataverse for Teams environment storage per tenant10 GB + Dataverse for Teams environments × 2 GB (up to a maximum of 19.5 TB).</a:t>
            </a:r>
            <a:br>
              <a:rPr lang="en-GB" sz="4800" dirty="0">
                <a:effectLst/>
              </a:rPr>
            </a:br>
            <a:r>
              <a:rPr lang="en-GB" sz="4800" dirty="0">
                <a:effectLst/>
              </a:rPr>
              <a:t>The 2 GB storage limit can't be extended further. Should more storage be needed, consider upgrading environments to Dataverse.</a:t>
            </a:r>
            <a:endParaRPr lang="en-GB" sz="2000" b="0" i="0" dirty="0">
              <a:solidFill>
                <a:schemeClr val="bg1"/>
              </a:solidFill>
              <a:effectLst/>
              <a:latin typeface="Segoe UI"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4:08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5854935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quare phot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4200" y="2303312"/>
            <a:ext cx="7298437" cy="3046988"/>
          </a:xfrm>
        </p:spPr>
        <p:txBody>
          <a:bodyPr wrap="square" anchor="b" anchorCtr="0">
            <a:spAutoFit/>
          </a:bodyPr>
          <a:lstStyle>
            <a:lvl1pPr>
              <a:defRPr sz="6600" b="1" i="0" spc="0">
                <a:solidFill>
                  <a:schemeClr val="tx1"/>
                </a:solidFill>
                <a:latin typeface="Segoe UI Semibold" panose="020B0502040204020203" pitchFamily="34" charset="0"/>
                <a:cs typeface="Segoe UI Semibold" panose="020B0502040204020203" pitchFamily="34" charset="0"/>
              </a:defRPr>
            </a:lvl1pPr>
          </a:lstStyle>
          <a:p>
            <a:r>
              <a:rPr lang="en-US"/>
              <a:t>Event name </a:t>
            </a:r>
            <a:br>
              <a:rPr lang="en-US"/>
            </a:br>
            <a:r>
              <a:rPr lang="en-US"/>
              <a:t>or presentation title here</a:t>
            </a:r>
          </a:p>
        </p:txBody>
      </p:sp>
      <p:sp>
        <p:nvSpPr>
          <p:cNvPr id="5" name="Text Placeholder 4"/>
          <p:cNvSpPr>
            <a:spLocks noGrp="1"/>
          </p:cNvSpPr>
          <p:nvPr>
            <p:ph type="body" sz="quarter" idx="12" hasCustomPrompt="1"/>
          </p:nvPr>
        </p:nvSpPr>
        <p:spPr>
          <a:xfrm>
            <a:off x="582042" y="563462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cxnSp>
        <p:nvCxnSpPr>
          <p:cNvPr id="4" name="Straight Connector 3">
            <a:extLst>
              <a:ext uri="{FF2B5EF4-FFF2-40B4-BE49-F238E27FC236}">
                <a16:creationId xmlns:a16="http://schemas.microsoft.com/office/drawing/2014/main" id="{CBA263C4-3326-E64B-9789-EDA19734D864}"/>
              </a:ext>
            </a:extLst>
          </p:cNvPr>
          <p:cNvCxnSpPr>
            <a:cxnSpLocks/>
          </p:cNvCxnSpPr>
          <p:nvPr userDrawn="1"/>
        </p:nvCxnSpPr>
        <p:spPr>
          <a:xfrm>
            <a:off x="584200" y="6267088"/>
            <a:ext cx="11025188"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0799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ue Bar Layout">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ACA47FE3-808F-4455-9116-CB304A57F6DA}"/>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5" name="Slide Number Placeholder 5">
            <a:extLst>
              <a:ext uri="{FF2B5EF4-FFF2-40B4-BE49-F238E27FC236}">
                <a16:creationId xmlns:a16="http://schemas.microsoft.com/office/drawing/2014/main" id="{29EA8DF5-0F38-4D7D-8A31-170AB79F5D9D}"/>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8" name="Rectangle 7">
            <a:extLst>
              <a:ext uri="{FF2B5EF4-FFF2-40B4-BE49-F238E27FC236}">
                <a16:creationId xmlns:a16="http://schemas.microsoft.com/office/drawing/2014/main" id="{FCC52691-475D-43F1-A919-4B156DB9EB3B}"/>
              </a:ext>
            </a:extLst>
          </p:cNvPr>
          <p:cNvSpPr>
            <a:spLocks/>
          </p:cNvSpPr>
          <p:nvPr userDrawn="1"/>
        </p:nvSpPr>
        <p:spPr bwMode="auto">
          <a:xfrm>
            <a:off x="0" y="801983"/>
            <a:ext cx="12192000" cy="112123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10" name="Rectangle 9">
            <a:extLst>
              <a:ext uri="{FF2B5EF4-FFF2-40B4-BE49-F238E27FC236}">
                <a16:creationId xmlns:a16="http://schemas.microsoft.com/office/drawing/2014/main" id="{5D652719-B081-48FC-940C-093D3CF71ACF}"/>
              </a:ext>
            </a:extLst>
          </p:cNvPr>
          <p:cNvSpPr>
            <a:spLocks/>
          </p:cNvSpPr>
          <p:nvPr userDrawn="1"/>
        </p:nvSpPr>
        <p:spPr bwMode="auto">
          <a:xfrm>
            <a:off x="0" y="1923213"/>
            <a:ext cx="12192000" cy="54699"/>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1085599"/>
            <a:ext cx="11045019" cy="553998"/>
          </a:xfrm>
        </p:spPr>
        <p:txBody>
          <a:bodyPr wrap="square">
            <a:spAutoFit/>
          </a:bodyPr>
          <a:lstStyle>
            <a:lvl1pPr algn="l" defTabSz="932742" rtl="0" eaLnBrk="1" latinLnBrk="0" hangingPunct="1">
              <a:lnSpc>
                <a:spcPct val="100000"/>
              </a:lnSpc>
              <a:spcBef>
                <a:spcPct val="0"/>
              </a:spcBef>
              <a:buNone/>
              <a:defRPr lang="en-US" sz="3600" b="0" kern="1200" cap="none" spc="0" baseline="0" dirty="0">
                <a:ln w="3175">
                  <a:noFill/>
                </a:ln>
                <a:solidFill>
                  <a:schemeClr val="bg1"/>
                </a:solidFill>
                <a:effectLst/>
                <a:latin typeface="+mj-lt"/>
                <a:ea typeface="+mn-ea"/>
                <a:cs typeface="Segoe UI" pitchFamily="34" charset="0"/>
              </a:defRPr>
            </a:lvl1pPr>
          </a:lstStyle>
          <a:p>
            <a:r>
              <a:rPr lang="en-US"/>
              <a:t>Click to edit Master</a:t>
            </a:r>
          </a:p>
        </p:txBody>
      </p:sp>
    </p:spTree>
    <p:extLst>
      <p:ext uri="{BB962C8B-B14F-4D97-AF65-F5344CB8AC3E}">
        <p14:creationId xmlns:p14="http://schemas.microsoft.com/office/powerpoint/2010/main" val="2983828958"/>
      </p:ext>
    </p:extLst>
  </p:cSld>
  <p:clrMapOvr>
    <a:masterClrMapping/>
  </p:clrMapOvr>
  <p:transition>
    <p:fade/>
  </p:transition>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599436"/>
            <a:ext cx="4555319" cy="1107996"/>
          </a:xfrm>
        </p:spPr>
        <p:txBody>
          <a:bodyPr>
            <a:spAutoFit/>
          </a:bodyPr>
          <a:lstStyle>
            <a:lvl1pPr algn="l" defTabSz="932742" rtl="0" eaLnBrk="1" latinLnBrk="0" hangingPunct="1">
              <a:lnSpc>
                <a:spcPct val="100000"/>
              </a:lnSpc>
              <a:spcBef>
                <a:spcPct val="0"/>
              </a:spcBef>
              <a:buNone/>
              <a:defRPr lang="en-US" sz="3600" b="0" kern="1200" cap="none" spc="0" baseline="0" dirty="0">
                <a:ln w="3175">
                  <a:noFill/>
                </a:ln>
                <a:solidFill>
                  <a:schemeClr val="tx2"/>
                </a:solidFill>
                <a:effectLst/>
                <a:latin typeface="+mj-lt"/>
                <a:ea typeface="+mn-ea"/>
                <a:cs typeface="Segoe UI" pitchFamily="34" charset="0"/>
              </a:defRPr>
            </a:lvl1pPr>
          </a:lstStyle>
          <a:p>
            <a:r>
              <a:rPr lang="en-US"/>
              <a:t>Click to edit Master title style</a:t>
            </a:r>
          </a:p>
        </p:txBody>
      </p:sp>
      <p:sp>
        <p:nvSpPr>
          <p:cNvPr id="4" name="Footer Placeholder 4">
            <a:extLst>
              <a:ext uri="{FF2B5EF4-FFF2-40B4-BE49-F238E27FC236}">
                <a16:creationId xmlns:a16="http://schemas.microsoft.com/office/drawing/2014/main" id="{ACA47FE3-808F-4455-9116-CB304A57F6DA}"/>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5" name="Slide Number Placeholder 5">
            <a:extLst>
              <a:ext uri="{FF2B5EF4-FFF2-40B4-BE49-F238E27FC236}">
                <a16:creationId xmlns:a16="http://schemas.microsoft.com/office/drawing/2014/main" id="{29EA8DF5-0F38-4D7D-8A31-170AB79F5D9D}"/>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7" name="Media Placeholder 6">
            <a:extLst>
              <a:ext uri="{FF2B5EF4-FFF2-40B4-BE49-F238E27FC236}">
                <a16:creationId xmlns:a16="http://schemas.microsoft.com/office/drawing/2014/main" id="{40EC17C2-B72D-4F57-AB81-A8295D570494}"/>
              </a:ext>
            </a:extLst>
          </p:cNvPr>
          <p:cNvSpPr>
            <a:spLocks noGrp="1"/>
          </p:cNvSpPr>
          <p:nvPr>
            <p:ph type="media" sz="quarter" idx="10"/>
          </p:nvPr>
        </p:nvSpPr>
        <p:spPr>
          <a:xfrm>
            <a:off x="6019800" y="585789"/>
            <a:ext cx="5595938" cy="5683249"/>
          </a:xfrm>
          <a:solidFill>
            <a:schemeClr val="bg1">
              <a:lumMod val="95000"/>
            </a:schemeClr>
          </a:solidFill>
          <a:ln w="6350">
            <a:solidFill>
              <a:schemeClr val="bg1">
                <a:lumMod val="75000"/>
              </a:schemeClr>
            </a:solidFill>
          </a:ln>
        </p:spPr>
        <p:txBody>
          <a:bodyPr/>
          <a:lstStyle>
            <a:lvl1pPr marL="0" indent="0" algn="ctr">
              <a:buNone/>
              <a:defRPr sz="2400"/>
            </a:lvl1pPr>
          </a:lstStyle>
          <a:p>
            <a:endParaRPr lang="en-US"/>
          </a:p>
        </p:txBody>
      </p:sp>
    </p:spTree>
    <p:extLst>
      <p:ext uri="{BB962C8B-B14F-4D97-AF65-F5344CB8AC3E}">
        <p14:creationId xmlns:p14="http://schemas.microsoft.com/office/powerpoint/2010/main" val="1210149981"/>
      </p:ext>
    </p:extLst>
  </p:cSld>
  <p:clrMapOvr>
    <a:masterClrMapping/>
  </p:clrMapOvr>
  <p:transition>
    <p:fade/>
  </p:transition>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_ Subtitle_Imag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599436"/>
            <a:ext cx="4610668" cy="1231106"/>
          </a:xfrm>
        </p:spPr>
        <p:txBody>
          <a:bodyPr/>
          <a:lstStyle>
            <a:lvl1pPr algn="l" defTabSz="932742" rtl="0" eaLnBrk="1" latinLnBrk="0" hangingPunct="1">
              <a:lnSpc>
                <a:spcPct val="100000"/>
              </a:lnSpc>
              <a:spcBef>
                <a:spcPct val="0"/>
              </a:spcBef>
              <a:buNone/>
              <a:defRPr lang="en-US" sz="4000" b="0" kern="1200" cap="none" spc="0" baseline="0" dirty="0">
                <a:ln w="3175">
                  <a:noFill/>
                </a:ln>
                <a:solidFill>
                  <a:schemeClr val="tx2"/>
                </a:solidFill>
                <a:effectLst/>
                <a:latin typeface="+mj-lt"/>
                <a:ea typeface="+mn-ea"/>
                <a:cs typeface="Segoe UI" pitchFamily="34" charset="0"/>
              </a:defRPr>
            </a:lvl1pPr>
          </a:lstStyle>
          <a:p>
            <a:r>
              <a:rPr lang="en-US"/>
              <a:t>Click to edit Master title style</a:t>
            </a:r>
          </a:p>
        </p:txBody>
      </p:sp>
      <p:sp>
        <p:nvSpPr>
          <p:cNvPr id="4" name="Text Placeholder 4">
            <a:extLst>
              <a:ext uri="{FF2B5EF4-FFF2-40B4-BE49-F238E27FC236}">
                <a16:creationId xmlns:a16="http://schemas.microsoft.com/office/drawing/2014/main" id="{91F01542-314B-B94E-9E8F-3A1DCF0A8DB6}"/>
              </a:ext>
            </a:extLst>
          </p:cNvPr>
          <p:cNvSpPr>
            <a:spLocks noGrp="1"/>
          </p:cNvSpPr>
          <p:nvPr>
            <p:ph type="body" sz="quarter" idx="12" hasCustomPrompt="1"/>
          </p:nvPr>
        </p:nvSpPr>
        <p:spPr>
          <a:xfrm>
            <a:off x="584201" y="2021455"/>
            <a:ext cx="4574654" cy="246221"/>
          </a:xfrm>
          <a:noFill/>
        </p:spPr>
        <p:txBody>
          <a:bodyPr wrap="square" lIns="0" tIns="0" rIns="0" bIns="0">
            <a:spAutoFit/>
          </a:bodyPr>
          <a:lstStyle>
            <a:lvl1pPr marL="0" indent="0">
              <a:spcBef>
                <a:spcPts val="0"/>
              </a:spcBef>
              <a:buNone/>
              <a:defRPr sz="1600" spc="0" baseline="0">
                <a:solidFill>
                  <a:schemeClr val="accent6"/>
                </a:solidFill>
                <a:latin typeface="+mn-lt"/>
                <a:cs typeface="Segoe UI" panose="020B0502040204020203" pitchFamily="34" charset="0"/>
              </a:defRPr>
            </a:lvl1pPr>
          </a:lstStyle>
          <a:p>
            <a:pPr lvl="0"/>
            <a:r>
              <a:rPr lang="en-US"/>
              <a:t>Subtitle</a:t>
            </a:r>
          </a:p>
        </p:txBody>
      </p:sp>
      <p:sp>
        <p:nvSpPr>
          <p:cNvPr id="5" name="Footer Placeholder 4">
            <a:extLst>
              <a:ext uri="{FF2B5EF4-FFF2-40B4-BE49-F238E27FC236}">
                <a16:creationId xmlns:a16="http://schemas.microsoft.com/office/drawing/2014/main" id="{9981877A-366D-46E8-9609-C14F4158122B}"/>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6" name="Slide Number Placeholder 5">
            <a:extLst>
              <a:ext uri="{FF2B5EF4-FFF2-40B4-BE49-F238E27FC236}">
                <a16:creationId xmlns:a16="http://schemas.microsoft.com/office/drawing/2014/main" id="{452A6145-AE34-4B2D-8774-7F9781432832}"/>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848455879"/>
      </p:ext>
    </p:extLst>
  </p:cSld>
  <p:clrMapOvr>
    <a:masterClrMapping/>
  </p:clrMapOvr>
  <p:transition>
    <p:fade/>
  </p:transition>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Subtitle_Content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599436"/>
            <a:ext cx="4610668" cy="1231106"/>
          </a:xfrm>
        </p:spPr>
        <p:txBody>
          <a:bodyPr/>
          <a:lstStyle>
            <a:lvl1pPr algn="l" defTabSz="932742" rtl="0" eaLnBrk="1" latinLnBrk="0" hangingPunct="1">
              <a:lnSpc>
                <a:spcPct val="100000"/>
              </a:lnSpc>
              <a:spcBef>
                <a:spcPct val="0"/>
              </a:spcBef>
              <a:buNone/>
              <a:defRPr lang="en-US" sz="4000" b="0" kern="1200" cap="none" spc="0" baseline="0" dirty="0">
                <a:ln w="3175">
                  <a:noFill/>
                </a:ln>
                <a:solidFill>
                  <a:schemeClr val="tx2"/>
                </a:solidFill>
                <a:effectLst/>
                <a:latin typeface="+mj-lt"/>
                <a:ea typeface="+mn-ea"/>
                <a:cs typeface="Segoe UI" pitchFamily="34" charset="0"/>
              </a:defRPr>
            </a:lvl1pPr>
          </a:lstStyle>
          <a:p>
            <a:r>
              <a:rPr lang="en-US"/>
              <a:t>Click to edit Master title style</a:t>
            </a:r>
          </a:p>
        </p:txBody>
      </p:sp>
      <p:cxnSp>
        <p:nvCxnSpPr>
          <p:cNvPr id="9" name="Straight Connector 8">
            <a:extLst>
              <a:ext uri="{FF2B5EF4-FFF2-40B4-BE49-F238E27FC236}">
                <a16:creationId xmlns:a16="http://schemas.microsoft.com/office/drawing/2014/main" id="{6F2A71D1-F09E-8842-AD05-950FE1498381}"/>
              </a:ext>
            </a:extLst>
          </p:cNvPr>
          <p:cNvCxnSpPr>
            <a:cxnSpLocks/>
          </p:cNvCxnSpPr>
          <p:nvPr/>
        </p:nvCxnSpPr>
        <p:spPr>
          <a:xfrm>
            <a:off x="6134100" y="585968"/>
            <a:ext cx="547528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DB10EA9-1316-2045-BA8E-85DFEBC1CDE2}"/>
              </a:ext>
            </a:extLst>
          </p:cNvPr>
          <p:cNvCxnSpPr>
            <a:cxnSpLocks/>
          </p:cNvCxnSpPr>
          <p:nvPr/>
        </p:nvCxnSpPr>
        <p:spPr>
          <a:xfrm>
            <a:off x="6134100" y="1830139"/>
            <a:ext cx="547528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065D8CB-54F7-4447-8E24-547CD549E6B4}"/>
              </a:ext>
            </a:extLst>
          </p:cNvPr>
          <p:cNvCxnSpPr>
            <a:cxnSpLocks/>
          </p:cNvCxnSpPr>
          <p:nvPr/>
        </p:nvCxnSpPr>
        <p:spPr>
          <a:xfrm>
            <a:off x="6134100" y="2067045"/>
            <a:ext cx="547528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8CD7834-4D7C-9D47-9858-3F2CCB9CB277}"/>
              </a:ext>
            </a:extLst>
          </p:cNvPr>
          <p:cNvCxnSpPr>
            <a:cxnSpLocks/>
          </p:cNvCxnSpPr>
          <p:nvPr/>
        </p:nvCxnSpPr>
        <p:spPr>
          <a:xfrm>
            <a:off x="6134100" y="3311216"/>
            <a:ext cx="547528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0AAA53A-6964-724E-8791-53DB0D3A9CBE}"/>
              </a:ext>
            </a:extLst>
          </p:cNvPr>
          <p:cNvCxnSpPr>
            <a:cxnSpLocks/>
          </p:cNvCxnSpPr>
          <p:nvPr/>
        </p:nvCxnSpPr>
        <p:spPr>
          <a:xfrm>
            <a:off x="6134100" y="3548122"/>
            <a:ext cx="547528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6C9BCD5-4167-604D-974D-68A3F8999BF9}"/>
              </a:ext>
            </a:extLst>
          </p:cNvPr>
          <p:cNvCxnSpPr>
            <a:cxnSpLocks/>
          </p:cNvCxnSpPr>
          <p:nvPr/>
        </p:nvCxnSpPr>
        <p:spPr>
          <a:xfrm>
            <a:off x="6134100" y="4792293"/>
            <a:ext cx="547528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225880F-4EDA-2B41-BA63-105ABFF6A823}"/>
              </a:ext>
            </a:extLst>
          </p:cNvPr>
          <p:cNvCxnSpPr>
            <a:cxnSpLocks/>
          </p:cNvCxnSpPr>
          <p:nvPr/>
        </p:nvCxnSpPr>
        <p:spPr>
          <a:xfrm>
            <a:off x="6134100" y="5029200"/>
            <a:ext cx="547528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61EB7D1-AE0B-C24F-8957-3260EC322FDA}"/>
              </a:ext>
            </a:extLst>
          </p:cNvPr>
          <p:cNvCxnSpPr>
            <a:cxnSpLocks/>
          </p:cNvCxnSpPr>
          <p:nvPr/>
        </p:nvCxnSpPr>
        <p:spPr>
          <a:xfrm>
            <a:off x="6134100" y="6273371"/>
            <a:ext cx="547528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6" name="Text Placeholder 4">
            <a:extLst>
              <a:ext uri="{FF2B5EF4-FFF2-40B4-BE49-F238E27FC236}">
                <a16:creationId xmlns:a16="http://schemas.microsoft.com/office/drawing/2014/main" id="{E3D5A23B-648C-AC47-B8BD-EE892612B02C}"/>
              </a:ext>
            </a:extLst>
          </p:cNvPr>
          <p:cNvSpPr>
            <a:spLocks noGrp="1"/>
          </p:cNvSpPr>
          <p:nvPr>
            <p:ph type="body" sz="quarter" idx="13" hasCustomPrompt="1"/>
          </p:nvPr>
        </p:nvSpPr>
        <p:spPr>
          <a:xfrm>
            <a:off x="7378275" y="2314728"/>
            <a:ext cx="4242225" cy="742369"/>
          </a:xfrm>
          <a:noFill/>
        </p:spPr>
        <p:txBody>
          <a:bodyPr wrap="square" lIns="0" tIns="0" rIns="0" bIns="0">
            <a:noAutofit/>
          </a:bodyPr>
          <a:lstStyle>
            <a:lvl1pPr marL="0" indent="0">
              <a:spcBef>
                <a:spcPts val="0"/>
              </a:spcBef>
              <a:buNone/>
              <a:defRPr sz="1400" spc="0" baseline="0">
                <a:solidFill>
                  <a:schemeClr val="accent6"/>
                </a:solidFill>
                <a:latin typeface="+mn-lt"/>
                <a:cs typeface="Segoe UI" panose="020B0502040204020203" pitchFamily="34" charset="0"/>
              </a:defRPr>
            </a:lvl1pPr>
          </a:lstStyle>
          <a:p>
            <a:pPr lvl="0"/>
            <a:r>
              <a:rPr lang="en-US"/>
              <a:t>Insert text here.</a:t>
            </a:r>
          </a:p>
        </p:txBody>
      </p:sp>
      <p:sp>
        <p:nvSpPr>
          <p:cNvPr id="28" name="Text Placeholder 4">
            <a:extLst>
              <a:ext uri="{FF2B5EF4-FFF2-40B4-BE49-F238E27FC236}">
                <a16:creationId xmlns:a16="http://schemas.microsoft.com/office/drawing/2014/main" id="{052991E3-3AF8-7242-AF14-580FCDDA4CF5}"/>
              </a:ext>
            </a:extLst>
          </p:cNvPr>
          <p:cNvSpPr>
            <a:spLocks noGrp="1"/>
          </p:cNvSpPr>
          <p:nvPr>
            <p:ph type="body" sz="quarter" idx="15" hasCustomPrompt="1"/>
          </p:nvPr>
        </p:nvSpPr>
        <p:spPr>
          <a:xfrm>
            <a:off x="7378275" y="838200"/>
            <a:ext cx="4242225" cy="742369"/>
          </a:xfrm>
          <a:noFill/>
        </p:spPr>
        <p:txBody>
          <a:bodyPr wrap="square" lIns="0" tIns="0" rIns="0" bIns="0">
            <a:noAutofit/>
          </a:bodyPr>
          <a:lstStyle>
            <a:lvl1pPr marL="0" indent="0">
              <a:spcBef>
                <a:spcPts val="0"/>
              </a:spcBef>
              <a:buNone/>
              <a:defRPr sz="1400" spc="0" baseline="0">
                <a:solidFill>
                  <a:schemeClr val="accent6"/>
                </a:solidFill>
                <a:latin typeface="+mn-lt"/>
                <a:cs typeface="Segoe UI" panose="020B0502040204020203" pitchFamily="34" charset="0"/>
              </a:defRPr>
            </a:lvl1pPr>
          </a:lstStyle>
          <a:p>
            <a:pPr lvl="0"/>
            <a:r>
              <a:rPr lang="en-US"/>
              <a:t>Insert text here.</a:t>
            </a:r>
          </a:p>
        </p:txBody>
      </p:sp>
      <p:sp>
        <p:nvSpPr>
          <p:cNvPr id="30" name="Text Placeholder 4">
            <a:extLst>
              <a:ext uri="{FF2B5EF4-FFF2-40B4-BE49-F238E27FC236}">
                <a16:creationId xmlns:a16="http://schemas.microsoft.com/office/drawing/2014/main" id="{C1C221DA-B39D-734F-9219-6D344EDE4326}"/>
              </a:ext>
            </a:extLst>
          </p:cNvPr>
          <p:cNvSpPr>
            <a:spLocks noGrp="1"/>
          </p:cNvSpPr>
          <p:nvPr>
            <p:ph type="body" sz="quarter" idx="17" hasCustomPrompt="1"/>
          </p:nvPr>
        </p:nvSpPr>
        <p:spPr>
          <a:xfrm>
            <a:off x="7378275" y="3810000"/>
            <a:ext cx="4242225" cy="742369"/>
          </a:xfrm>
          <a:noFill/>
        </p:spPr>
        <p:txBody>
          <a:bodyPr wrap="square" lIns="0" tIns="0" rIns="0" bIns="0">
            <a:noAutofit/>
          </a:bodyPr>
          <a:lstStyle>
            <a:lvl1pPr marL="0" indent="0">
              <a:spcBef>
                <a:spcPts val="0"/>
              </a:spcBef>
              <a:buNone/>
              <a:defRPr sz="1400" spc="0" baseline="0">
                <a:solidFill>
                  <a:schemeClr val="accent6"/>
                </a:solidFill>
                <a:latin typeface="+mn-lt"/>
                <a:cs typeface="Segoe UI" panose="020B0502040204020203" pitchFamily="34" charset="0"/>
              </a:defRPr>
            </a:lvl1pPr>
          </a:lstStyle>
          <a:p>
            <a:pPr lvl="0"/>
            <a:r>
              <a:rPr lang="en-US"/>
              <a:t>Insert text here.</a:t>
            </a:r>
          </a:p>
        </p:txBody>
      </p:sp>
      <p:sp>
        <p:nvSpPr>
          <p:cNvPr id="32" name="Text Placeholder 4">
            <a:extLst>
              <a:ext uri="{FF2B5EF4-FFF2-40B4-BE49-F238E27FC236}">
                <a16:creationId xmlns:a16="http://schemas.microsoft.com/office/drawing/2014/main" id="{7AD49206-9AA1-9545-B8DE-768C479CE37B}"/>
              </a:ext>
            </a:extLst>
          </p:cNvPr>
          <p:cNvSpPr>
            <a:spLocks noGrp="1"/>
          </p:cNvSpPr>
          <p:nvPr>
            <p:ph type="body" sz="quarter" idx="19" hasCustomPrompt="1"/>
          </p:nvPr>
        </p:nvSpPr>
        <p:spPr>
          <a:xfrm>
            <a:off x="7378275" y="5257800"/>
            <a:ext cx="4242225" cy="742369"/>
          </a:xfrm>
          <a:noFill/>
        </p:spPr>
        <p:txBody>
          <a:bodyPr wrap="square" lIns="0" tIns="0" rIns="0" bIns="0">
            <a:noAutofit/>
          </a:bodyPr>
          <a:lstStyle>
            <a:lvl1pPr marL="0" indent="0">
              <a:spcBef>
                <a:spcPts val="0"/>
              </a:spcBef>
              <a:buNone/>
              <a:defRPr sz="1400" spc="0" baseline="0">
                <a:solidFill>
                  <a:schemeClr val="accent6"/>
                </a:solidFill>
                <a:latin typeface="+mn-lt"/>
                <a:cs typeface="Segoe UI" panose="020B0502040204020203" pitchFamily="34" charset="0"/>
              </a:defRPr>
            </a:lvl1pPr>
          </a:lstStyle>
          <a:p>
            <a:pPr lvl="0"/>
            <a:r>
              <a:rPr lang="en-US"/>
              <a:t>Insert text here.</a:t>
            </a:r>
          </a:p>
        </p:txBody>
      </p:sp>
      <p:sp>
        <p:nvSpPr>
          <p:cNvPr id="54" name="Title 1">
            <a:extLst>
              <a:ext uri="{FF2B5EF4-FFF2-40B4-BE49-F238E27FC236}">
                <a16:creationId xmlns:a16="http://schemas.microsoft.com/office/drawing/2014/main" id="{C749ABB7-E94C-644E-AB3E-CA66A14994E4}"/>
              </a:ext>
            </a:extLst>
          </p:cNvPr>
          <p:cNvSpPr txBox="1">
            <a:spLocks/>
          </p:cNvSpPr>
          <p:nvPr userDrawn="1"/>
        </p:nvSpPr>
        <p:spPr>
          <a:xfrm>
            <a:off x="6144904" y="655945"/>
            <a:ext cx="1172719" cy="1112383"/>
          </a:xfrm>
          <a:prstGeom prst="rect">
            <a:avLst/>
          </a:prstGeom>
        </p:spPr>
        <p:txBody>
          <a:bodyPr lIns="0"/>
          <a:lstStyle>
            <a:lvl1pPr algn="l" defTabSz="932742" rtl="0" eaLnBrk="1" latinLnBrk="0" hangingPunct="1">
              <a:lnSpc>
                <a:spcPct val="100000"/>
              </a:lnSpc>
              <a:spcBef>
                <a:spcPct val="0"/>
              </a:spcBef>
              <a:buNone/>
              <a:defRPr lang="en-US" sz="3600" b="0" kern="1200" cap="none" spc="0" baseline="0" dirty="0" smtClean="0">
                <a:ln w="3175">
                  <a:noFill/>
                </a:ln>
                <a:solidFill>
                  <a:schemeClr val="tx1"/>
                </a:solidFill>
                <a:effectLst/>
                <a:latin typeface="+mn-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6600" b="0" i="0" u="none" strike="noStrike" kern="1200" cap="none" spc="0" normalizeH="0" baseline="0" noProof="0">
                <a:ln w="3175">
                  <a:noFill/>
                </a:ln>
                <a:solidFill>
                  <a:srgbClr val="243A5E"/>
                </a:solidFill>
                <a:effectLst/>
                <a:uLnTx/>
                <a:uFillTx/>
                <a:latin typeface="Segoe UI Semibold" panose="020B0502040204020203" pitchFamily="34" charset="0"/>
                <a:ea typeface="+mn-ea"/>
                <a:cs typeface="Segoe UI Semibold" panose="020B0502040204020203" pitchFamily="34" charset="0"/>
              </a:rPr>
              <a:t>01</a:t>
            </a:r>
          </a:p>
        </p:txBody>
      </p:sp>
      <p:sp>
        <p:nvSpPr>
          <p:cNvPr id="55" name="Title 1">
            <a:extLst>
              <a:ext uri="{FF2B5EF4-FFF2-40B4-BE49-F238E27FC236}">
                <a16:creationId xmlns:a16="http://schemas.microsoft.com/office/drawing/2014/main" id="{AED658B1-2D11-6B40-9AC8-F40A2E8C428E}"/>
              </a:ext>
            </a:extLst>
          </p:cNvPr>
          <p:cNvSpPr txBox="1">
            <a:spLocks/>
          </p:cNvSpPr>
          <p:nvPr userDrawn="1"/>
        </p:nvSpPr>
        <p:spPr>
          <a:xfrm>
            <a:off x="6144904" y="2142655"/>
            <a:ext cx="1172719" cy="1112383"/>
          </a:xfrm>
          <a:prstGeom prst="rect">
            <a:avLst/>
          </a:prstGeom>
        </p:spPr>
        <p:txBody>
          <a:bodyPr lIns="0"/>
          <a:lstStyle>
            <a:lvl1pPr algn="l" defTabSz="932742" rtl="0" eaLnBrk="1" latinLnBrk="0" hangingPunct="1">
              <a:lnSpc>
                <a:spcPct val="100000"/>
              </a:lnSpc>
              <a:spcBef>
                <a:spcPct val="0"/>
              </a:spcBef>
              <a:buNone/>
              <a:defRPr lang="en-US" sz="3600" b="0" kern="1200" cap="none" spc="0" baseline="0" dirty="0" smtClean="0">
                <a:ln w="3175">
                  <a:noFill/>
                </a:ln>
                <a:solidFill>
                  <a:schemeClr val="tx1"/>
                </a:solidFill>
                <a:effectLst/>
                <a:latin typeface="+mn-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6600" b="0" i="0" u="none" strike="noStrike" kern="1200" cap="none" spc="0" normalizeH="0" baseline="0" noProof="0">
                <a:ln w="3175">
                  <a:noFill/>
                </a:ln>
                <a:solidFill>
                  <a:srgbClr val="243A5E"/>
                </a:solidFill>
                <a:effectLst/>
                <a:uLnTx/>
                <a:uFillTx/>
                <a:latin typeface="Segoe UI Semibold" panose="020B0502040204020203" pitchFamily="34" charset="0"/>
                <a:ea typeface="+mn-ea"/>
                <a:cs typeface="Segoe UI Semibold" panose="020B0502040204020203" pitchFamily="34" charset="0"/>
              </a:rPr>
              <a:t>02</a:t>
            </a:r>
          </a:p>
        </p:txBody>
      </p:sp>
      <p:sp>
        <p:nvSpPr>
          <p:cNvPr id="56" name="Title 1">
            <a:extLst>
              <a:ext uri="{FF2B5EF4-FFF2-40B4-BE49-F238E27FC236}">
                <a16:creationId xmlns:a16="http://schemas.microsoft.com/office/drawing/2014/main" id="{BF28F184-936F-734E-82FF-11CF771C79D1}"/>
              </a:ext>
            </a:extLst>
          </p:cNvPr>
          <p:cNvSpPr txBox="1">
            <a:spLocks/>
          </p:cNvSpPr>
          <p:nvPr userDrawn="1"/>
        </p:nvSpPr>
        <p:spPr>
          <a:xfrm>
            <a:off x="6144904" y="3673111"/>
            <a:ext cx="1172719" cy="1112383"/>
          </a:xfrm>
          <a:prstGeom prst="rect">
            <a:avLst/>
          </a:prstGeom>
        </p:spPr>
        <p:txBody>
          <a:bodyPr lIns="0"/>
          <a:lstStyle>
            <a:lvl1pPr algn="l" defTabSz="932742" rtl="0" eaLnBrk="1" latinLnBrk="0" hangingPunct="1">
              <a:lnSpc>
                <a:spcPct val="100000"/>
              </a:lnSpc>
              <a:spcBef>
                <a:spcPct val="0"/>
              </a:spcBef>
              <a:buNone/>
              <a:defRPr lang="en-US" sz="3600" b="0" kern="1200" cap="none" spc="0" baseline="0" dirty="0" smtClean="0">
                <a:ln w="3175">
                  <a:noFill/>
                </a:ln>
                <a:solidFill>
                  <a:schemeClr val="tx1"/>
                </a:solidFill>
                <a:effectLst/>
                <a:latin typeface="+mn-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6600" b="0" i="0" u="none" strike="noStrike" kern="1200" cap="none" spc="0" normalizeH="0" baseline="0" noProof="0">
                <a:ln w="3175">
                  <a:noFill/>
                </a:ln>
                <a:solidFill>
                  <a:srgbClr val="243A5E"/>
                </a:solidFill>
                <a:effectLst/>
                <a:uLnTx/>
                <a:uFillTx/>
                <a:latin typeface="Segoe UI Semibold" panose="020B0502040204020203" pitchFamily="34" charset="0"/>
                <a:ea typeface="+mn-ea"/>
                <a:cs typeface="Segoe UI Semibold" panose="020B0502040204020203" pitchFamily="34" charset="0"/>
              </a:rPr>
              <a:t>03</a:t>
            </a:r>
          </a:p>
        </p:txBody>
      </p:sp>
      <p:sp>
        <p:nvSpPr>
          <p:cNvPr id="57" name="Title 1">
            <a:extLst>
              <a:ext uri="{FF2B5EF4-FFF2-40B4-BE49-F238E27FC236}">
                <a16:creationId xmlns:a16="http://schemas.microsoft.com/office/drawing/2014/main" id="{50B655BD-0C6C-E84E-8F2B-004B34E870DC}"/>
              </a:ext>
            </a:extLst>
          </p:cNvPr>
          <p:cNvSpPr txBox="1">
            <a:spLocks/>
          </p:cNvSpPr>
          <p:nvPr userDrawn="1"/>
        </p:nvSpPr>
        <p:spPr>
          <a:xfrm>
            <a:off x="6144904" y="5156655"/>
            <a:ext cx="1222567" cy="1112383"/>
          </a:xfrm>
          <a:prstGeom prst="rect">
            <a:avLst/>
          </a:prstGeom>
        </p:spPr>
        <p:txBody>
          <a:bodyPr lIns="0" tIns="0" rIns="0" bIns="0"/>
          <a:lstStyle>
            <a:lvl1pPr algn="l" defTabSz="932742" rtl="0" eaLnBrk="1" latinLnBrk="0" hangingPunct="1">
              <a:lnSpc>
                <a:spcPct val="100000"/>
              </a:lnSpc>
              <a:spcBef>
                <a:spcPct val="0"/>
              </a:spcBef>
              <a:buNone/>
              <a:defRPr lang="en-US" sz="3600" b="0" kern="1200" cap="none" spc="0" baseline="0" dirty="0" smtClean="0">
                <a:ln w="3175">
                  <a:noFill/>
                </a:ln>
                <a:solidFill>
                  <a:schemeClr val="tx1"/>
                </a:solidFill>
                <a:effectLst/>
                <a:latin typeface="+mn-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6600" b="0" i="0" u="none" strike="noStrike" kern="1200" cap="none" spc="0" normalizeH="0" baseline="0" noProof="0">
                <a:ln w="3175">
                  <a:noFill/>
                </a:ln>
                <a:solidFill>
                  <a:srgbClr val="243A5E"/>
                </a:solidFill>
                <a:effectLst/>
                <a:uLnTx/>
                <a:uFillTx/>
                <a:latin typeface="Segoe UI Semibold" panose="020B0502040204020203" pitchFamily="34" charset="0"/>
                <a:ea typeface="+mn-ea"/>
                <a:cs typeface="Segoe UI Semibold" panose="020B0502040204020203" pitchFamily="34" charset="0"/>
              </a:rPr>
              <a:t>04</a:t>
            </a:r>
          </a:p>
        </p:txBody>
      </p:sp>
      <p:sp>
        <p:nvSpPr>
          <p:cNvPr id="59" name="Text Placeholder 4">
            <a:extLst>
              <a:ext uri="{FF2B5EF4-FFF2-40B4-BE49-F238E27FC236}">
                <a16:creationId xmlns:a16="http://schemas.microsoft.com/office/drawing/2014/main" id="{1CEA2372-B756-9B49-B735-65CC0C7086CE}"/>
              </a:ext>
            </a:extLst>
          </p:cNvPr>
          <p:cNvSpPr>
            <a:spLocks noGrp="1"/>
          </p:cNvSpPr>
          <p:nvPr>
            <p:ph type="body" sz="quarter" idx="12" hasCustomPrompt="1"/>
          </p:nvPr>
        </p:nvSpPr>
        <p:spPr>
          <a:xfrm>
            <a:off x="584201" y="2150957"/>
            <a:ext cx="4574654" cy="246221"/>
          </a:xfrm>
          <a:noFill/>
        </p:spPr>
        <p:txBody>
          <a:bodyPr wrap="square" lIns="0" tIns="0" rIns="0" bIns="0">
            <a:spAutoFit/>
          </a:bodyPr>
          <a:lstStyle>
            <a:lvl1pPr marL="0" indent="0">
              <a:spcBef>
                <a:spcPts val="0"/>
              </a:spcBef>
              <a:buNone/>
              <a:defRPr sz="1600" spc="0" baseline="0">
                <a:solidFill>
                  <a:schemeClr val="accent6"/>
                </a:solidFill>
                <a:latin typeface="+mn-lt"/>
                <a:cs typeface="Segoe UI" panose="020B0502040204020203" pitchFamily="34" charset="0"/>
              </a:defRPr>
            </a:lvl1pPr>
          </a:lstStyle>
          <a:p>
            <a:pPr lvl="0"/>
            <a:r>
              <a:rPr lang="en-US"/>
              <a:t>Subtitle</a:t>
            </a:r>
          </a:p>
        </p:txBody>
      </p:sp>
      <p:sp>
        <p:nvSpPr>
          <p:cNvPr id="21" name="Footer Placeholder 4">
            <a:extLst>
              <a:ext uri="{FF2B5EF4-FFF2-40B4-BE49-F238E27FC236}">
                <a16:creationId xmlns:a16="http://schemas.microsoft.com/office/drawing/2014/main" id="{26601A05-B18A-4B66-A601-446933C6B148}"/>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22" name="Slide Number Placeholder 5">
            <a:extLst>
              <a:ext uri="{FF2B5EF4-FFF2-40B4-BE49-F238E27FC236}">
                <a16:creationId xmlns:a16="http://schemas.microsoft.com/office/drawing/2014/main" id="{2AF7A1D5-4923-435E-A787-BD20E0820261}"/>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332420699"/>
      </p:ext>
    </p:extLst>
  </p:cSld>
  <p:clrMapOvr>
    <a:masterClrMapping/>
  </p:clrMapOvr>
  <p:transition>
    <p:fade/>
  </p:transition>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ue shape_Title_Subtitle_Content_3 Layou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C115828-A4B2-4C63-9284-3EE9A55A556B}"/>
              </a:ext>
            </a:extLst>
          </p:cNvPr>
          <p:cNvSpPr/>
          <p:nvPr userDrawn="1"/>
        </p:nvSpPr>
        <p:spPr bwMode="auto">
          <a:xfrm>
            <a:off x="4583114" y="3477729"/>
            <a:ext cx="1704220" cy="2781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42F95E0F-9554-4E8E-BECB-491620008177}"/>
              </a:ext>
            </a:extLst>
          </p:cNvPr>
          <p:cNvSpPr/>
          <p:nvPr userDrawn="1"/>
        </p:nvSpPr>
        <p:spPr bwMode="auto">
          <a:xfrm>
            <a:off x="4583114" y="585788"/>
            <a:ext cx="1704220" cy="2781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cxnSp>
        <p:nvCxnSpPr>
          <p:cNvPr id="50" name="Straight Connector 49">
            <a:extLst>
              <a:ext uri="{FF2B5EF4-FFF2-40B4-BE49-F238E27FC236}">
                <a16:creationId xmlns:a16="http://schemas.microsoft.com/office/drawing/2014/main" id="{491ECCFF-A78D-1C4C-B06A-287BFFD18C0B}"/>
              </a:ext>
            </a:extLst>
          </p:cNvPr>
          <p:cNvCxnSpPr>
            <a:cxnSpLocks/>
          </p:cNvCxnSpPr>
          <p:nvPr/>
        </p:nvCxnSpPr>
        <p:spPr>
          <a:xfrm>
            <a:off x="4583114" y="585968"/>
            <a:ext cx="7037386"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518E73C-187A-004E-9315-F4550400997B}"/>
              </a:ext>
            </a:extLst>
          </p:cNvPr>
          <p:cNvCxnSpPr>
            <a:cxnSpLocks/>
          </p:cNvCxnSpPr>
          <p:nvPr/>
        </p:nvCxnSpPr>
        <p:spPr>
          <a:xfrm>
            <a:off x="4583114" y="3366839"/>
            <a:ext cx="7037386"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2E210D2-07B9-CE46-BAA5-0149E8DEF15F}"/>
              </a:ext>
            </a:extLst>
          </p:cNvPr>
          <p:cNvCxnSpPr>
            <a:cxnSpLocks/>
          </p:cNvCxnSpPr>
          <p:nvPr/>
        </p:nvCxnSpPr>
        <p:spPr>
          <a:xfrm>
            <a:off x="4583114" y="3477726"/>
            <a:ext cx="7037386"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77354CA-AA42-3C4F-BC8C-E5000F50D104}"/>
              </a:ext>
            </a:extLst>
          </p:cNvPr>
          <p:cNvCxnSpPr>
            <a:cxnSpLocks/>
          </p:cNvCxnSpPr>
          <p:nvPr/>
        </p:nvCxnSpPr>
        <p:spPr>
          <a:xfrm>
            <a:off x="4583114" y="6258776"/>
            <a:ext cx="7037386"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1" name="Text Placeholder 4">
            <a:extLst>
              <a:ext uri="{FF2B5EF4-FFF2-40B4-BE49-F238E27FC236}">
                <a16:creationId xmlns:a16="http://schemas.microsoft.com/office/drawing/2014/main" id="{4BD19EB2-7D8F-AC41-A8B6-1914246DD12A}"/>
              </a:ext>
            </a:extLst>
          </p:cNvPr>
          <p:cNvSpPr>
            <a:spLocks noGrp="1"/>
          </p:cNvSpPr>
          <p:nvPr userDrawn="1">
            <p:ph type="body" sz="quarter" idx="15" hasCustomPrompt="1"/>
          </p:nvPr>
        </p:nvSpPr>
        <p:spPr>
          <a:xfrm>
            <a:off x="6573838" y="853214"/>
            <a:ext cx="5130057" cy="2246194"/>
          </a:xfrm>
          <a:noFill/>
        </p:spPr>
        <p:txBody>
          <a:bodyPr wrap="square" lIns="0" tIns="0" rIns="0" bIns="0">
            <a:noAutofit/>
          </a:bodyPr>
          <a:lstStyle>
            <a:lvl1pPr marL="0" indent="0">
              <a:spcBef>
                <a:spcPts val="0"/>
              </a:spcBef>
              <a:buNone/>
              <a:defRPr sz="1400" spc="0" baseline="0">
                <a:solidFill>
                  <a:schemeClr val="accent6"/>
                </a:solidFill>
                <a:latin typeface="+mn-lt"/>
                <a:cs typeface="Segoe UI" panose="020B0502040204020203" pitchFamily="34" charset="0"/>
              </a:defRPr>
            </a:lvl1pPr>
          </a:lstStyle>
          <a:p>
            <a:pPr lvl="0"/>
            <a:r>
              <a:rPr lang="en-US"/>
              <a:t>Insert text here.</a:t>
            </a:r>
          </a:p>
        </p:txBody>
      </p:sp>
      <p:sp>
        <p:nvSpPr>
          <p:cNvPr id="62" name="Text Placeholder 4">
            <a:extLst>
              <a:ext uri="{FF2B5EF4-FFF2-40B4-BE49-F238E27FC236}">
                <a16:creationId xmlns:a16="http://schemas.microsoft.com/office/drawing/2014/main" id="{E7593565-8F64-304B-8C7E-9439401DD389}"/>
              </a:ext>
            </a:extLst>
          </p:cNvPr>
          <p:cNvSpPr>
            <a:spLocks noGrp="1"/>
          </p:cNvSpPr>
          <p:nvPr userDrawn="1">
            <p:ph type="body" sz="quarter" idx="16" hasCustomPrompt="1"/>
          </p:nvPr>
        </p:nvSpPr>
        <p:spPr>
          <a:xfrm>
            <a:off x="4739127" y="853214"/>
            <a:ext cx="1392195" cy="2246194"/>
          </a:xfrm>
          <a:noFill/>
        </p:spPr>
        <p:txBody>
          <a:bodyPr wrap="square" lIns="0" tIns="0" rIns="0" bIns="0" anchor="ctr">
            <a:noAutofit/>
          </a:bodyPr>
          <a:lstStyle>
            <a:lvl1pPr marL="0" indent="0">
              <a:spcBef>
                <a:spcPts val="0"/>
              </a:spcBef>
              <a:buNone/>
              <a:defRPr sz="1600" spc="0" baseline="0">
                <a:solidFill>
                  <a:schemeClr val="tx2"/>
                </a:solidFill>
                <a:latin typeface="+mj-lt"/>
                <a:cs typeface="Segoe UI" panose="020B0502040204020203" pitchFamily="34" charset="0"/>
              </a:defRPr>
            </a:lvl1pPr>
          </a:lstStyle>
          <a:p>
            <a:pPr lvl="0"/>
            <a:r>
              <a:rPr lang="en-US"/>
              <a:t>Title here</a:t>
            </a:r>
          </a:p>
        </p:txBody>
      </p:sp>
      <p:sp>
        <p:nvSpPr>
          <p:cNvPr id="63" name="Text Placeholder 4">
            <a:extLst>
              <a:ext uri="{FF2B5EF4-FFF2-40B4-BE49-F238E27FC236}">
                <a16:creationId xmlns:a16="http://schemas.microsoft.com/office/drawing/2014/main" id="{A5C784BF-DD0C-4145-AFF6-60E0CD019133}"/>
              </a:ext>
            </a:extLst>
          </p:cNvPr>
          <p:cNvSpPr>
            <a:spLocks noGrp="1"/>
          </p:cNvSpPr>
          <p:nvPr userDrawn="1">
            <p:ph type="body" sz="quarter" idx="17" hasCustomPrompt="1"/>
          </p:nvPr>
        </p:nvSpPr>
        <p:spPr>
          <a:xfrm>
            <a:off x="6573838" y="3745155"/>
            <a:ext cx="5130057" cy="2246194"/>
          </a:xfrm>
          <a:noFill/>
        </p:spPr>
        <p:txBody>
          <a:bodyPr wrap="square" lIns="0" tIns="0" rIns="0" bIns="0">
            <a:noAutofit/>
          </a:bodyPr>
          <a:lstStyle>
            <a:lvl1pPr marL="0" indent="0">
              <a:spcBef>
                <a:spcPts val="0"/>
              </a:spcBef>
              <a:buNone/>
              <a:defRPr sz="1400" spc="0" baseline="0">
                <a:solidFill>
                  <a:schemeClr val="accent6"/>
                </a:solidFill>
                <a:latin typeface="+mn-lt"/>
                <a:cs typeface="Segoe UI" panose="020B0502040204020203" pitchFamily="34" charset="0"/>
              </a:defRPr>
            </a:lvl1pPr>
          </a:lstStyle>
          <a:p>
            <a:pPr lvl="0"/>
            <a:r>
              <a:rPr lang="en-US"/>
              <a:t>Insert text here.</a:t>
            </a:r>
          </a:p>
        </p:txBody>
      </p:sp>
      <p:sp>
        <p:nvSpPr>
          <p:cNvPr id="64" name="Text Placeholder 4">
            <a:extLst>
              <a:ext uri="{FF2B5EF4-FFF2-40B4-BE49-F238E27FC236}">
                <a16:creationId xmlns:a16="http://schemas.microsoft.com/office/drawing/2014/main" id="{2EA836EF-2EB8-5E4E-B346-EC54002F09DC}"/>
              </a:ext>
            </a:extLst>
          </p:cNvPr>
          <p:cNvSpPr>
            <a:spLocks noGrp="1"/>
          </p:cNvSpPr>
          <p:nvPr userDrawn="1">
            <p:ph type="body" sz="quarter" idx="18" hasCustomPrompt="1"/>
          </p:nvPr>
        </p:nvSpPr>
        <p:spPr>
          <a:xfrm>
            <a:off x="4739127" y="3745155"/>
            <a:ext cx="1392195" cy="2246194"/>
          </a:xfrm>
          <a:noFill/>
        </p:spPr>
        <p:txBody>
          <a:bodyPr wrap="square" lIns="0" tIns="0" rIns="0" bIns="0" anchor="ctr">
            <a:noAutofit/>
          </a:bodyPr>
          <a:lstStyle>
            <a:lvl1pPr marL="0" indent="0">
              <a:spcBef>
                <a:spcPts val="0"/>
              </a:spcBef>
              <a:buNone/>
              <a:defRPr sz="1600" spc="0" baseline="0">
                <a:solidFill>
                  <a:schemeClr val="tx2"/>
                </a:solidFill>
                <a:latin typeface="+mj-lt"/>
                <a:cs typeface="Segoe UI" panose="020B0502040204020203" pitchFamily="34" charset="0"/>
              </a:defRPr>
            </a:lvl1pPr>
          </a:lstStyle>
          <a:p>
            <a:pPr lvl="0"/>
            <a:r>
              <a:rPr lang="en-US"/>
              <a:t>Title here</a:t>
            </a:r>
          </a:p>
        </p:txBody>
      </p:sp>
      <p:sp>
        <p:nvSpPr>
          <p:cNvPr id="14" name="Footer Placeholder 4">
            <a:extLst>
              <a:ext uri="{FF2B5EF4-FFF2-40B4-BE49-F238E27FC236}">
                <a16:creationId xmlns:a16="http://schemas.microsoft.com/office/drawing/2014/main" id="{6611CD12-3411-4A81-9E8C-BDCA5C7E737F}"/>
              </a:ext>
            </a:extLst>
          </p:cNvPr>
          <p:cNvSpPr>
            <a:spLocks noGrp="1"/>
          </p:cNvSpPr>
          <p:nvPr userDrawn="1">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15" name="Slide Number Placeholder 5">
            <a:extLst>
              <a:ext uri="{FF2B5EF4-FFF2-40B4-BE49-F238E27FC236}">
                <a16:creationId xmlns:a16="http://schemas.microsoft.com/office/drawing/2014/main" id="{FEBB3A48-4E52-4A27-9CA2-92707D5471FC}"/>
              </a:ext>
            </a:extLst>
          </p:cNvPr>
          <p:cNvSpPr>
            <a:spLocks noGrp="1"/>
          </p:cNvSpPr>
          <p:nvPr userDrawn="1">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19" name="Rectangle 18">
            <a:extLst>
              <a:ext uri="{FF2B5EF4-FFF2-40B4-BE49-F238E27FC236}">
                <a16:creationId xmlns:a16="http://schemas.microsoft.com/office/drawing/2014/main" id="{06D5A150-7E2C-414D-B68B-9C94D25E39DC}"/>
              </a:ext>
            </a:extLst>
          </p:cNvPr>
          <p:cNvSpPr/>
          <p:nvPr userDrawn="1"/>
        </p:nvSpPr>
        <p:spPr bwMode="auto">
          <a:xfrm>
            <a:off x="0" y="0"/>
            <a:ext cx="43053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20" name="Title 1">
            <a:extLst>
              <a:ext uri="{FF2B5EF4-FFF2-40B4-BE49-F238E27FC236}">
                <a16:creationId xmlns:a16="http://schemas.microsoft.com/office/drawing/2014/main" id="{12AE0041-F3F5-4B38-BA5A-7E919381E285}"/>
              </a:ext>
            </a:extLst>
          </p:cNvPr>
          <p:cNvSpPr>
            <a:spLocks noGrp="1"/>
          </p:cNvSpPr>
          <p:nvPr>
            <p:ph type="title"/>
          </p:nvPr>
        </p:nvSpPr>
        <p:spPr>
          <a:xfrm>
            <a:off x="575481" y="2141575"/>
            <a:ext cx="3463119" cy="1846659"/>
          </a:xfrm>
        </p:spPr>
        <p:txBody>
          <a:bodyPr wrap="square">
            <a:spAutoFit/>
          </a:bodyPr>
          <a:lstStyle>
            <a:lvl1pPr algn="l" defTabSz="932742" rtl="0" eaLnBrk="1" latinLnBrk="0" hangingPunct="1">
              <a:lnSpc>
                <a:spcPct val="100000"/>
              </a:lnSpc>
              <a:spcBef>
                <a:spcPct val="0"/>
              </a:spcBef>
              <a:buNone/>
              <a:defRPr lang="en-US" sz="4000" b="0" kern="1200" cap="none" spc="0" baseline="0" dirty="0">
                <a:ln w="3175">
                  <a:noFill/>
                </a:ln>
                <a:solidFill>
                  <a:schemeClr val="bg1"/>
                </a:solidFill>
                <a:effectLst/>
                <a:latin typeface="+mj-lt"/>
                <a:ea typeface="+mn-ea"/>
                <a:cs typeface="Segoe UI" pitchFamily="34" charset="0"/>
              </a:defRPr>
            </a:lvl1pPr>
          </a:lstStyle>
          <a:p>
            <a:r>
              <a:rPr lang="en-US"/>
              <a:t>Click to edit Master title style</a:t>
            </a:r>
          </a:p>
        </p:txBody>
      </p:sp>
      <p:sp>
        <p:nvSpPr>
          <p:cNvPr id="21" name="Text Placeholder 4">
            <a:extLst>
              <a:ext uri="{FF2B5EF4-FFF2-40B4-BE49-F238E27FC236}">
                <a16:creationId xmlns:a16="http://schemas.microsoft.com/office/drawing/2014/main" id="{5D456B66-B037-4653-AFA9-F989D2754329}"/>
              </a:ext>
            </a:extLst>
          </p:cNvPr>
          <p:cNvSpPr>
            <a:spLocks noGrp="1"/>
          </p:cNvSpPr>
          <p:nvPr>
            <p:ph type="body" sz="quarter" idx="12" hasCustomPrompt="1"/>
          </p:nvPr>
        </p:nvSpPr>
        <p:spPr>
          <a:xfrm>
            <a:off x="584201" y="4120945"/>
            <a:ext cx="3463119" cy="276999"/>
          </a:xfrm>
          <a:noFill/>
        </p:spPr>
        <p:txBody>
          <a:bodyPr wrap="square" lIns="0" tIns="0" rIns="0" bIns="0">
            <a:spAutoFit/>
          </a:bodyPr>
          <a:lstStyle>
            <a:lvl1pPr marL="0" indent="0">
              <a:spcBef>
                <a:spcPts val="0"/>
              </a:spcBef>
              <a:buNone/>
              <a:defRPr sz="1800" spc="0" baseline="0">
                <a:solidFill>
                  <a:schemeClr val="bg1"/>
                </a:solidFill>
                <a:latin typeface="+mn-lt"/>
                <a:cs typeface="Segoe UI" panose="020B0502040204020203" pitchFamily="34" charset="0"/>
              </a:defRPr>
            </a:lvl1pPr>
          </a:lstStyle>
          <a:p>
            <a:pPr lvl="0"/>
            <a:r>
              <a:rPr lang="en-US"/>
              <a:t>Subtitle</a:t>
            </a:r>
          </a:p>
        </p:txBody>
      </p:sp>
    </p:spTree>
    <p:extLst>
      <p:ext uri="{BB962C8B-B14F-4D97-AF65-F5344CB8AC3E}">
        <p14:creationId xmlns:p14="http://schemas.microsoft.com/office/powerpoint/2010/main" val="3981258441"/>
      </p:ext>
    </p:extLst>
  </p:cSld>
  <p:clrMapOvr>
    <a:masterClrMapping/>
  </p:clrMapOvr>
  <p:transition>
    <p:fade/>
  </p:transition>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_1">
    <p:bg>
      <p:bgPr>
        <a:solidFill>
          <a:schemeClr val="accent2"/>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2D547BD7-AC55-6C40-A7CB-C9142C95C562}"/>
              </a:ext>
            </a:extLst>
          </p:cNvPr>
          <p:cNvSpPr>
            <a:spLocks noGrp="1"/>
          </p:cNvSpPr>
          <p:nvPr>
            <p:ph type="title"/>
          </p:nvPr>
        </p:nvSpPr>
        <p:spPr>
          <a:xfrm>
            <a:off x="584200" y="4334637"/>
            <a:ext cx="9169400" cy="1015663"/>
          </a:xfrm>
        </p:spPr>
        <p:txBody>
          <a:bodyPr wrap="square" anchor="b" anchorCtr="0">
            <a:spAutoFit/>
          </a:bodyPr>
          <a:lstStyle>
            <a:lvl1pPr>
              <a:defRPr sz="6600" b="1" i="0" spc="0">
                <a:solidFill>
                  <a:schemeClr val="bg1"/>
                </a:solidFill>
                <a:latin typeface="Segoe UI Semibold" panose="020B0502040204020203" pitchFamily="34" charset="0"/>
                <a:cs typeface="Segoe UI Semibold" panose="020B0502040204020203" pitchFamily="34" charset="0"/>
              </a:defRPr>
            </a:lvl1pPr>
          </a:lstStyle>
          <a:p>
            <a:endParaRPr lang="en-US"/>
          </a:p>
        </p:txBody>
      </p:sp>
      <p:sp>
        <p:nvSpPr>
          <p:cNvPr id="18" name="Text Placeholder 4">
            <a:extLst>
              <a:ext uri="{FF2B5EF4-FFF2-40B4-BE49-F238E27FC236}">
                <a16:creationId xmlns:a16="http://schemas.microsoft.com/office/drawing/2014/main" id="{AB99E381-3208-0344-80A7-E40B82122804}"/>
              </a:ext>
            </a:extLst>
          </p:cNvPr>
          <p:cNvSpPr>
            <a:spLocks noGrp="1"/>
          </p:cNvSpPr>
          <p:nvPr>
            <p:ph type="body" sz="quarter" idx="12" hasCustomPrompt="1"/>
          </p:nvPr>
        </p:nvSpPr>
        <p:spPr>
          <a:xfrm>
            <a:off x="582042" y="563462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cxnSp>
        <p:nvCxnSpPr>
          <p:cNvPr id="19" name="Straight Connector 18">
            <a:extLst>
              <a:ext uri="{FF2B5EF4-FFF2-40B4-BE49-F238E27FC236}">
                <a16:creationId xmlns:a16="http://schemas.microsoft.com/office/drawing/2014/main" id="{16446209-32A2-0D4B-A02D-6E6C8AE47D6F}"/>
              </a:ext>
            </a:extLst>
          </p:cNvPr>
          <p:cNvCxnSpPr>
            <a:cxnSpLocks/>
          </p:cNvCxnSpPr>
          <p:nvPr userDrawn="1"/>
        </p:nvCxnSpPr>
        <p:spPr>
          <a:xfrm>
            <a:off x="584200" y="6267088"/>
            <a:ext cx="11025188" cy="0"/>
          </a:xfrm>
          <a:prstGeom prst="line">
            <a:avLst/>
          </a:prstGeom>
          <a:ln w="127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Footer Placeholder 4">
            <a:extLst>
              <a:ext uri="{FF2B5EF4-FFF2-40B4-BE49-F238E27FC236}">
                <a16:creationId xmlns:a16="http://schemas.microsoft.com/office/drawing/2014/main" id="{A6196947-EDB7-4F31-A405-9AE6EFA4C476}"/>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a:ea typeface="+mn-ea"/>
                <a:cs typeface="+mn-cs"/>
              </a:rPr>
              <a:t>Microsoft Confidential</a:t>
            </a:r>
          </a:p>
        </p:txBody>
      </p:sp>
      <p:sp>
        <p:nvSpPr>
          <p:cNvPr id="8" name="Slide Number Placeholder 5">
            <a:extLst>
              <a:ext uri="{FF2B5EF4-FFF2-40B4-BE49-F238E27FC236}">
                <a16:creationId xmlns:a16="http://schemas.microsoft.com/office/drawing/2014/main" id="{4D2DA863-F774-4788-9D62-D8BDC08571C6}"/>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FFFFFF"/>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965830936"/>
      </p:ext>
    </p:extLst>
  </p:cSld>
  <p:clrMapOvr>
    <a:masterClrMapping/>
  </p:clrMapOvr>
  <p:transition>
    <p:fade/>
  </p:transition>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Divider_1">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944BC2-456D-0D4F-A0FE-CA8310144BFE}"/>
              </a:ext>
            </a:extLst>
          </p:cNvPr>
          <p:cNvSpPr txBox="1"/>
          <p:nvPr userDrawn="1"/>
        </p:nvSpPr>
        <p:spPr>
          <a:xfrm>
            <a:off x="-1094923" y="-1469571"/>
            <a:ext cx="12127821" cy="8180614"/>
          </a:xfrm>
          <a:prstGeom prst="rect">
            <a:avLst/>
          </a:prstGeom>
          <a:noFill/>
          <a:effectLst>
            <a:outerShdw blurRad="76200" dist="76200" dir="2700000" algn="tl" rotWithShape="0">
              <a:prstClr val="black">
                <a:alpha val="0"/>
              </a:prstClr>
            </a:outerShdw>
          </a:effectLst>
        </p:spPr>
        <p:txBody>
          <a:bodyPr wrap="square" lIns="0" tIns="0" rIns="0" bIns="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60000" b="1" i="0" u="none" strike="noStrike" kern="1200" cap="none" spc="0" normalizeH="0" baseline="0" noProof="0">
                <a:ln>
                  <a:noFill/>
                </a:ln>
                <a:solidFill>
                  <a:srgbClr val="FFFFFF">
                    <a:alpha val="21000"/>
                  </a:srgbClr>
                </a:solidFill>
                <a:effectLst/>
                <a:uLnTx/>
                <a:uFillTx/>
                <a:latin typeface="Segoe UI" panose="020B0502040204020203" pitchFamily="34" charset="0"/>
                <a:ea typeface="+mn-ea"/>
                <a:cs typeface="Segoe UI" panose="020B0502040204020203" pitchFamily="34" charset="0"/>
              </a:rPr>
              <a:t>01</a:t>
            </a:r>
          </a:p>
        </p:txBody>
      </p:sp>
      <p:sp>
        <p:nvSpPr>
          <p:cNvPr id="17" name="Title 1">
            <a:extLst>
              <a:ext uri="{FF2B5EF4-FFF2-40B4-BE49-F238E27FC236}">
                <a16:creationId xmlns:a16="http://schemas.microsoft.com/office/drawing/2014/main" id="{2D547BD7-AC55-6C40-A7CB-C9142C95C562}"/>
              </a:ext>
            </a:extLst>
          </p:cNvPr>
          <p:cNvSpPr>
            <a:spLocks noGrp="1"/>
          </p:cNvSpPr>
          <p:nvPr>
            <p:ph type="title" hasCustomPrompt="1"/>
          </p:nvPr>
        </p:nvSpPr>
        <p:spPr>
          <a:xfrm>
            <a:off x="584200" y="4334637"/>
            <a:ext cx="7298437" cy="1015663"/>
          </a:xfrm>
        </p:spPr>
        <p:txBody>
          <a:bodyPr wrap="square" anchor="b" anchorCtr="0">
            <a:spAutoFit/>
          </a:bodyPr>
          <a:lstStyle>
            <a:lvl1pPr>
              <a:defRPr sz="6600" b="1" i="0" spc="0">
                <a:solidFill>
                  <a:schemeClr val="bg1"/>
                </a:solidFill>
                <a:latin typeface="Segoe UI Semibold" panose="020B0502040204020203" pitchFamily="34" charset="0"/>
                <a:cs typeface="Segoe UI Semibold" panose="020B0502040204020203" pitchFamily="34" charset="0"/>
              </a:defRPr>
            </a:lvl1pPr>
          </a:lstStyle>
          <a:p>
            <a:r>
              <a:rPr lang="en-US"/>
              <a:t>Click to add title</a:t>
            </a:r>
          </a:p>
        </p:txBody>
      </p:sp>
      <p:sp>
        <p:nvSpPr>
          <p:cNvPr id="18" name="Text Placeholder 4">
            <a:extLst>
              <a:ext uri="{FF2B5EF4-FFF2-40B4-BE49-F238E27FC236}">
                <a16:creationId xmlns:a16="http://schemas.microsoft.com/office/drawing/2014/main" id="{AB99E381-3208-0344-80A7-E40B82122804}"/>
              </a:ext>
            </a:extLst>
          </p:cNvPr>
          <p:cNvSpPr>
            <a:spLocks noGrp="1"/>
          </p:cNvSpPr>
          <p:nvPr>
            <p:ph type="body" sz="quarter" idx="12" hasCustomPrompt="1"/>
          </p:nvPr>
        </p:nvSpPr>
        <p:spPr>
          <a:xfrm>
            <a:off x="582042" y="563462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cxnSp>
        <p:nvCxnSpPr>
          <p:cNvPr id="19" name="Straight Connector 18">
            <a:extLst>
              <a:ext uri="{FF2B5EF4-FFF2-40B4-BE49-F238E27FC236}">
                <a16:creationId xmlns:a16="http://schemas.microsoft.com/office/drawing/2014/main" id="{16446209-32A2-0D4B-A02D-6E6C8AE47D6F}"/>
              </a:ext>
            </a:extLst>
          </p:cNvPr>
          <p:cNvCxnSpPr>
            <a:cxnSpLocks/>
          </p:cNvCxnSpPr>
          <p:nvPr userDrawn="1"/>
        </p:nvCxnSpPr>
        <p:spPr>
          <a:xfrm>
            <a:off x="584200" y="6267088"/>
            <a:ext cx="11025188" cy="0"/>
          </a:xfrm>
          <a:prstGeom prst="line">
            <a:avLst/>
          </a:prstGeom>
          <a:ln w="127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Footer Placeholder 3">
            <a:extLst>
              <a:ext uri="{FF2B5EF4-FFF2-40B4-BE49-F238E27FC236}">
                <a16:creationId xmlns:a16="http://schemas.microsoft.com/office/drawing/2014/main" id="{4EC9115C-86E9-F143-8EB8-9CE9C70F9C8A}"/>
              </a:ext>
            </a:extLst>
          </p:cNvPr>
          <p:cNvSpPr txBox="1">
            <a:spLocks/>
          </p:cNvSpPr>
          <p:nvPr userDrawn="1"/>
        </p:nvSpPr>
        <p:spPr>
          <a:xfrm>
            <a:off x="7492980" y="6439663"/>
            <a:ext cx="4114839" cy="124650"/>
          </a:xfrm>
          <a:prstGeom prst="rect">
            <a:avLst/>
          </a:prstGeom>
          <a:noFill/>
        </p:spPr>
        <p:txBody>
          <a:bodyPr wrap="square" lIns="0" tIns="0" rIns="0" bIns="0" rtlCol="0">
            <a:spAutoFit/>
          </a:bodyPr>
          <a:lstStyle>
            <a:defPPr>
              <a:defRPr lang="en-US"/>
            </a:defPPr>
            <a:lvl1pPr algn="r" defTabSz="914225">
              <a:lnSpc>
                <a:spcPct val="90000"/>
              </a:lnSpc>
              <a:spcAft>
                <a:spcPts val="600"/>
              </a:spcAft>
              <a:defRPr sz="900">
                <a:solidFill>
                  <a:schemeClr val="accent6"/>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225"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solidFill>
                  <a:srgbClr val="FFFFFF"/>
                </a:solidFill>
                <a:effectLst/>
                <a:uLnTx/>
                <a:uFillTx/>
                <a:latin typeface="Segoe UI"/>
                <a:ea typeface="+mn-ea"/>
                <a:cs typeface="+mn-cs"/>
              </a:rPr>
              <a:t>Microsoft Confidential – Internal only </a:t>
            </a:r>
            <a:fld id="{CDA8CF92-FC37-A64A-8AA4-5DF2C811E7A1}"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14225" rtl="0" eaLnBrk="1" fontAlgn="auto" latinLnBrk="0" hangingPunct="1">
                <a:lnSpc>
                  <a:spcPct val="90000"/>
                </a:lnSpc>
                <a:spcBef>
                  <a:spcPts val="0"/>
                </a:spcBef>
                <a:spcAft>
                  <a:spcPts val="60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599117970"/>
      </p:ext>
    </p:extLst>
  </p:cSld>
  <p:clrMapOvr>
    <a:masterClrMapping/>
  </p:clrMapOvr>
  <p:transition>
    <p:fade/>
  </p:transition>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_2">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944BC2-456D-0D4F-A0FE-CA8310144BFE}"/>
              </a:ext>
            </a:extLst>
          </p:cNvPr>
          <p:cNvSpPr txBox="1"/>
          <p:nvPr userDrawn="1"/>
        </p:nvSpPr>
        <p:spPr>
          <a:xfrm>
            <a:off x="-1094923" y="-1469571"/>
            <a:ext cx="12127821" cy="8180614"/>
          </a:xfrm>
          <a:prstGeom prst="rect">
            <a:avLst/>
          </a:prstGeom>
          <a:noFill/>
          <a:effectLst>
            <a:outerShdw blurRad="76200" dist="76200" dir="2700000" algn="tl" rotWithShape="0">
              <a:prstClr val="black">
                <a:alpha val="0"/>
              </a:prstClr>
            </a:outerShdw>
          </a:effectLst>
        </p:spPr>
        <p:txBody>
          <a:bodyPr wrap="square" lIns="0" tIns="0" rIns="0" bIns="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72000" b="1" i="0" u="none" strike="noStrike" kern="1200" cap="none" spc="0" normalizeH="0" baseline="0" noProof="0">
                <a:ln>
                  <a:noFill/>
                </a:ln>
                <a:solidFill>
                  <a:srgbClr val="FFFFFF">
                    <a:alpha val="21000"/>
                  </a:srgbClr>
                </a:solidFill>
                <a:effectLst/>
                <a:uLnTx/>
                <a:uFillTx/>
                <a:latin typeface="Segoe UI" panose="020B0502040204020203" pitchFamily="34" charset="0"/>
                <a:ea typeface="+mn-ea"/>
                <a:cs typeface="Segoe UI" panose="020B0502040204020203" pitchFamily="34" charset="0"/>
              </a:rPr>
              <a:t>02</a:t>
            </a:r>
          </a:p>
        </p:txBody>
      </p:sp>
      <p:sp>
        <p:nvSpPr>
          <p:cNvPr id="17" name="Title 1">
            <a:extLst>
              <a:ext uri="{FF2B5EF4-FFF2-40B4-BE49-F238E27FC236}">
                <a16:creationId xmlns:a16="http://schemas.microsoft.com/office/drawing/2014/main" id="{2D547BD7-AC55-6C40-A7CB-C9142C95C562}"/>
              </a:ext>
            </a:extLst>
          </p:cNvPr>
          <p:cNvSpPr>
            <a:spLocks noGrp="1"/>
          </p:cNvSpPr>
          <p:nvPr>
            <p:ph type="title" hasCustomPrompt="1"/>
          </p:nvPr>
        </p:nvSpPr>
        <p:spPr>
          <a:xfrm>
            <a:off x="584200" y="4334637"/>
            <a:ext cx="7298437" cy="1015663"/>
          </a:xfrm>
        </p:spPr>
        <p:txBody>
          <a:bodyPr wrap="square" anchor="b" anchorCtr="0">
            <a:spAutoFit/>
          </a:bodyPr>
          <a:lstStyle>
            <a:lvl1pPr>
              <a:defRPr sz="6600" b="1" i="0" spc="0">
                <a:solidFill>
                  <a:schemeClr val="bg1"/>
                </a:solidFill>
                <a:latin typeface="Segoe UI Semibold" panose="020B0502040204020203" pitchFamily="34" charset="0"/>
                <a:cs typeface="Segoe UI Semibold" panose="020B0502040204020203" pitchFamily="34" charset="0"/>
              </a:defRPr>
            </a:lvl1pPr>
          </a:lstStyle>
          <a:p>
            <a:r>
              <a:rPr lang="en-US"/>
              <a:t>Click to add title</a:t>
            </a:r>
          </a:p>
        </p:txBody>
      </p:sp>
      <p:sp>
        <p:nvSpPr>
          <p:cNvPr id="18" name="Text Placeholder 4">
            <a:extLst>
              <a:ext uri="{FF2B5EF4-FFF2-40B4-BE49-F238E27FC236}">
                <a16:creationId xmlns:a16="http://schemas.microsoft.com/office/drawing/2014/main" id="{AB99E381-3208-0344-80A7-E40B82122804}"/>
              </a:ext>
            </a:extLst>
          </p:cNvPr>
          <p:cNvSpPr>
            <a:spLocks noGrp="1"/>
          </p:cNvSpPr>
          <p:nvPr>
            <p:ph type="body" sz="quarter" idx="12" hasCustomPrompt="1"/>
          </p:nvPr>
        </p:nvSpPr>
        <p:spPr>
          <a:xfrm>
            <a:off x="582042" y="563462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cxnSp>
        <p:nvCxnSpPr>
          <p:cNvPr id="19" name="Straight Connector 18">
            <a:extLst>
              <a:ext uri="{FF2B5EF4-FFF2-40B4-BE49-F238E27FC236}">
                <a16:creationId xmlns:a16="http://schemas.microsoft.com/office/drawing/2014/main" id="{16446209-32A2-0D4B-A02D-6E6C8AE47D6F}"/>
              </a:ext>
            </a:extLst>
          </p:cNvPr>
          <p:cNvCxnSpPr>
            <a:cxnSpLocks/>
          </p:cNvCxnSpPr>
          <p:nvPr userDrawn="1"/>
        </p:nvCxnSpPr>
        <p:spPr>
          <a:xfrm>
            <a:off x="584200" y="6267088"/>
            <a:ext cx="11025188" cy="0"/>
          </a:xfrm>
          <a:prstGeom prst="line">
            <a:avLst/>
          </a:prstGeom>
          <a:ln w="127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Footer Placeholder 3">
            <a:extLst>
              <a:ext uri="{FF2B5EF4-FFF2-40B4-BE49-F238E27FC236}">
                <a16:creationId xmlns:a16="http://schemas.microsoft.com/office/drawing/2014/main" id="{C40025DA-5880-5949-A056-5F0F19F396D7}"/>
              </a:ext>
            </a:extLst>
          </p:cNvPr>
          <p:cNvSpPr txBox="1">
            <a:spLocks/>
          </p:cNvSpPr>
          <p:nvPr userDrawn="1"/>
        </p:nvSpPr>
        <p:spPr>
          <a:xfrm>
            <a:off x="7492980" y="6439663"/>
            <a:ext cx="4114839" cy="124650"/>
          </a:xfrm>
          <a:prstGeom prst="rect">
            <a:avLst/>
          </a:prstGeom>
          <a:noFill/>
        </p:spPr>
        <p:txBody>
          <a:bodyPr wrap="square" lIns="0" tIns="0" rIns="0" bIns="0" rtlCol="0">
            <a:spAutoFit/>
          </a:bodyPr>
          <a:lstStyle>
            <a:defPPr>
              <a:defRPr lang="en-US"/>
            </a:defPPr>
            <a:lvl1pPr algn="r" defTabSz="914225">
              <a:lnSpc>
                <a:spcPct val="90000"/>
              </a:lnSpc>
              <a:spcAft>
                <a:spcPts val="600"/>
              </a:spcAft>
              <a:defRPr sz="900">
                <a:solidFill>
                  <a:schemeClr val="accent6"/>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225"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solidFill>
                  <a:srgbClr val="FFFFFF"/>
                </a:solidFill>
                <a:effectLst/>
                <a:uLnTx/>
                <a:uFillTx/>
                <a:latin typeface="Segoe UI"/>
                <a:ea typeface="+mn-ea"/>
                <a:cs typeface="+mn-cs"/>
              </a:rPr>
              <a:t>Microsoft Confidential – Internal only </a:t>
            </a:r>
            <a:fld id="{CDA8CF92-FC37-A64A-8AA4-5DF2C811E7A1}"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14225" rtl="0" eaLnBrk="1" fontAlgn="auto" latinLnBrk="0" hangingPunct="1">
                <a:lnSpc>
                  <a:spcPct val="90000"/>
                </a:lnSpc>
                <a:spcBef>
                  <a:spcPts val="0"/>
                </a:spcBef>
                <a:spcAft>
                  <a:spcPts val="60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974798329"/>
      </p:ext>
    </p:extLst>
  </p:cSld>
  <p:clrMapOvr>
    <a:masterClrMapping/>
  </p:clrMapOvr>
  <p:transition>
    <p:fade/>
  </p:transition>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_3">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944BC2-456D-0D4F-A0FE-CA8310144BFE}"/>
              </a:ext>
            </a:extLst>
          </p:cNvPr>
          <p:cNvSpPr txBox="1"/>
          <p:nvPr userDrawn="1"/>
        </p:nvSpPr>
        <p:spPr>
          <a:xfrm>
            <a:off x="-1094923" y="-1469571"/>
            <a:ext cx="12127821" cy="8180614"/>
          </a:xfrm>
          <a:prstGeom prst="rect">
            <a:avLst/>
          </a:prstGeom>
          <a:noFill/>
          <a:effectLst>
            <a:outerShdw blurRad="76200" dist="76200" dir="2700000" algn="tl" rotWithShape="0">
              <a:prstClr val="black">
                <a:alpha val="0"/>
              </a:prstClr>
            </a:outerShdw>
          </a:effectLst>
        </p:spPr>
        <p:txBody>
          <a:bodyPr wrap="square" lIns="0" tIns="0" rIns="0" bIns="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72000" b="1" i="0" u="none" strike="noStrike" kern="1200" cap="none" spc="0" normalizeH="0" baseline="0" noProof="0">
                <a:ln>
                  <a:noFill/>
                </a:ln>
                <a:solidFill>
                  <a:srgbClr val="FFFFFF">
                    <a:alpha val="21000"/>
                  </a:srgbClr>
                </a:solidFill>
                <a:effectLst/>
                <a:uLnTx/>
                <a:uFillTx/>
                <a:latin typeface="Segoe UI" panose="020B0502040204020203" pitchFamily="34" charset="0"/>
                <a:ea typeface="+mn-ea"/>
                <a:cs typeface="Segoe UI" panose="020B0502040204020203" pitchFamily="34" charset="0"/>
              </a:rPr>
              <a:t>03</a:t>
            </a:r>
          </a:p>
        </p:txBody>
      </p:sp>
      <p:sp>
        <p:nvSpPr>
          <p:cNvPr id="17" name="Title 1">
            <a:extLst>
              <a:ext uri="{FF2B5EF4-FFF2-40B4-BE49-F238E27FC236}">
                <a16:creationId xmlns:a16="http://schemas.microsoft.com/office/drawing/2014/main" id="{2D547BD7-AC55-6C40-A7CB-C9142C95C562}"/>
              </a:ext>
            </a:extLst>
          </p:cNvPr>
          <p:cNvSpPr>
            <a:spLocks noGrp="1"/>
          </p:cNvSpPr>
          <p:nvPr>
            <p:ph type="title" hasCustomPrompt="1"/>
          </p:nvPr>
        </p:nvSpPr>
        <p:spPr>
          <a:xfrm>
            <a:off x="584200" y="4334637"/>
            <a:ext cx="7298437" cy="1015663"/>
          </a:xfrm>
        </p:spPr>
        <p:txBody>
          <a:bodyPr wrap="square" anchor="b" anchorCtr="0">
            <a:spAutoFit/>
          </a:bodyPr>
          <a:lstStyle>
            <a:lvl1pPr>
              <a:defRPr sz="6600" b="1" i="0" spc="0">
                <a:solidFill>
                  <a:schemeClr val="bg1"/>
                </a:solidFill>
                <a:latin typeface="Segoe UI Semibold" panose="020B0502040204020203" pitchFamily="34" charset="0"/>
                <a:cs typeface="Segoe UI Semibold" panose="020B0502040204020203" pitchFamily="34" charset="0"/>
              </a:defRPr>
            </a:lvl1pPr>
          </a:lstStyle>
          <a:p>
            <a:r>
              <a:rPr lang="en-US"/>
              <a:t>Click to add title</a:t>
            </a:r>
          </a:p>
        </p:txBody>
      </p:sp>
      <p:sp>
        <p:nvSpPr>
          <p:cNvPr id="18" name="Text Placeholder 4">
            <a:extLst>
              <a:ext uri="{FF2B5EF4-FFF2-40B4-BE49-F238E27FC236}">
                <a16:creationId xmlns:a16="http://schemas.microsoft.com/office/drawing/2014/main" id="{AB99E381-3208-0344-80A7-E40B82122804}"/>
              </a:ext>
            </a:extLst>
          </p:cNvPr>
          <p:cNvSpPr>
            <a:spLocks noGrp="1"/>
          </p:cNvSpPr>
          <p:nvPr>
            <p:ph type="body" sz="quarter" idx="12" hasCustomPrompt="1"/>
          </p:nvPr>
        </p:nvSpPr>
        <p:spPr>
          <a:xfrm>
            <a:off x="582042" y="563462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cxnSp>
        <p:nvCxnSpPr>
          <p:cNvPr id="19" name="Straight Connector 18">
            <a:extLst>
              <a:ext uri="{FF2B5EF4-FFF2-40B4-BE49-F238E27FC236}">
                <a16:creationId xmlns:a16="http://schemas.microsoft.com/office/drawing/2014/main" id="{16446209-32A2-0D4B-A02D-6E6C8AE47D6F}"/>
              </a:ext>
            </a:extLst>
          </p:cNvPr>
          <p:cNvCxnSpPr>
            <a:cxnSpLocks/>
          </p:cNvCxnSpPr>
          <p:nvPr userDrawn="1"/>
        </p:nvCxnSpPr>
        <p:spPr>
          <a:xfrm>
            <a:off x="584200" y="6267088"/>
            <a:ext cx="11025188" cy="0"/>
          </a:xfrm>
          <a:prstGeom prst="line">
            <a:avLst/>
          </a:prstGeom>
          <a:ln w="127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Footer Placeholder 3">
            <a:extLst>
              <a:ext uri="{FF2B5EF4-FFF2-40B4-BE49-F238E27FC236}">
                <a16:creationId xmlns:a16="http://schemas.microsoft.com/office/drawing/2014/main" id="{30E57CC7-163C-B847-9127-71FEC21CB88A}"/>
              </a:ext>
            </a:extLst>
          </p:cNvPr>
          <p:cNvSpPr txBox="1">
            <a:spLocks/>
          </p:cNvSpPr>
          <p:nvPr userDrawn="1"/>
        </p:nvSpPr>
        <p:spPr>
          <a:xfrm>
            <a:off x="7492980" y="6439663"/>
            <a:ext cx="4114839" cy="124650"/>
          </a:xfrm>
          <a:prstGeom prst="rect">
            <a:avLst/>
          </a:prstGeom>
          <a:noFill/>
        </p:spPr>
        <p:txBody>
          <a:bodyPr wrap="square" lIns="0" tIns="0" rIns="0" bIns="0" rtlCol="0">
            <a:spAutoFit/>
          </a:bodyPr>
          <a:lstStyle>
            <a:defPPr>
              <a:defRPr lang="en-US"/>
            </a:defPPr>
            <a:lvl1pPr algn="r" defTabSz="914225">
              <a:lnSpc>
                <a:spcPct val="90000"/>
              </a:lnSpc>
              <a:spcAft>
                <a:spcPts val="600"/>
              </a:spcAft>
              <a:defRPr sz="900">
                <a:solidFill>
                  <a:schemeClr val="accent6"/>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225"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solidFill>
                  <a:srgbClr val="FFFFFF"/>
                </a:solidFill>
                <a:effectLst/>
                <a:uLnTx/>
                <a:uFillTx/>
                <a:latin typeface="Segoe UI"/>
                <a:ea typeface="+mn-ea"/>
                <a:cs typeface="+mn-cs"/>
              </a:rPr>
              <a:t>Microsoft Confidential – Internal only </a:t>
            </a:r>
            <a:fld id="{CDA8CF92-FC37-A64A-8AA4-5DF2C811E7A1}"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14225" rtl="0" eaLnBrk="1" fontAlgn="auto" latinLnBrk="0" hangingPunct="1">
                <a:lnSpc>
                  <a:spcPct val="90000"/>
                </a:lnSpc>
                <a:spcBef>
                  <a:spcPts val="0"/>
                </a:spcBef>
                <a:spcAft>
                  <a:spcPts val="60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331135058"/>
      </p:ext>
    </p:extLst>
  </p:cSld>
  <p:clrMapOvr>
    <a:masterClrMapping/>
  </p:clrMapOvr>
  <p:transition>
    <p:fade/>
  </p:transition>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_4">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944BC2-456D-0D4F-A0FE-CA8310144BFE}"/>
              </a:ext>
            </a:extLst>
          </p:cNvPr>
          <p:cNvSpPr txBox="1"/>
          <p:nvPr userDrawn="1"/>
        </p:nvSpPr>
        <p:spPr>
          <a:xfrm>
            <a:off x="-1094923" y="-1469571"/>
            <a:ext cx="12127821" cy="8180614"/>
          </a:xfrm>
          <a:prstGeom prst="rect">
            <a:avLst/>
          </a:prstGeom>
          <a:noFill/>
          <a:effectLst>
            <a:outerShdw blurRad="76200" dist="76200" dir="2700000" algn="tl" rotWithShape="0">
              <a:prstClr val="black">
                <a:alpha val="0"/>
              </a:prstClr>
            </a:outerShdw>
          </a:effectLst>
        </p:spPr>
        <p:txBody>
          <a:bodyPr wrap="square" lIns="0" tIns="0" rIns="0" bIns="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72000" b="1" i="0" u="none" strike="noStrike" kern="1200" cap="none" spc="0" normalizeH="0" baseline="0" noProof="0">
                <a:ln>
                  <a:noFill/>
                </a:ln>
                <a:solidFill>
                  <a:srgbClr val="FFFFFF">
                    <a:alpha val="21000"/>
                  </a:srgbClr>
                </a:solidFill>
                <a:effectLst/>
                <a:uLnTx/>
                <a:uFillTx/>
                <a:latin typeface="Segoe UI" panose="020B0502040204020203" pitchFamily="34" charset="0"/>
                <a:ea typeface="+mn-ea"/>
                <a:cs typeface="Segoe UI" panose="020B0502040204020203" pitchFamily="34" charset="0"/>
              </a:rPr>
              <a:t>04</a:t>
            </a:r>
          </a:p>
        </p:txBody>
      </p:sp>
      <p:sp>
        <p:nvSpPr>
          <p:cNvPr id="17" name="Title 1">
            <a:extLst>
              <a:ext uri="{FF2B5EF4-FFF2-40B4-BE49-F238E27FC236}">
                <a16:creationId xmlns:a16="http://schemas.microsoft.com/office/drawing/2014/main" id="{2D547BD7-AC55-6C40-A7CB-C9142C95C562}"/>
              </a:ext>
            </a:extLst>
          </p:cNvPr>
          <p:cNvSpPr>
            <a:spLocks noGrp="1"/>
          </p:cNvSpPr>
          <p:nvPr>
            <p:ph type="title" hasCustomPrompt="1"/>
          </p:nvPr>
        </p:nvSpPr>
        <p:spPr>
          <a:xfrm>
            <a:off x="584200" y="4334637"/>
            <a:ext cx="7298437" cy="1015663"/>
          </a:xfrm>
        </p:spPr>
        <p:txBody>
          <a:bodyPr wrap="square" anchor="b" anchorCtr="0">
            <a:spAutoFit/>
          </a:bodyPr>
          <a:lstStyle>
            <a:lvl1pPr>
              <a:defRPr sz="6600" b="1" i="0" spc="0">
                <a:solidFill>
                  <a:schemeClr val="bg1"/>
                </a:solidFill>
                <a:latin typeface="Segoe UI Semibold" panose="020B0502040204020203" pitchFamily="34" charset="0"/>
                <a:cs typeface="Segoe UI Semibold" panose="020B0502040204020203" pitchFamily="34" charset="0"/>
              </a:defRPr>
            </a:lvl1pPr>
          </a:lstStyle>
          <a:p>
            <a:r>
              <a:rPr lang="en-US"/>
              <a:t>Click to add title</a:t>
            </a:r>
          </a:p>
        </p:txBody>
      </p:sp>
      <p:sp>
        <p:nvSpPr>
          <p:cNvPr id="18" name="Text Placeholder 4">
            <a:extLst>
              <a:ext uri="{FF2B5EF4-FFF2-40B4-BE49-F238E27FC236}">
                <a16:creationId xmlns:a16="http://schemas.microsoft.com/office/drawing/2014/main" id="{AB99E381-3208-0344-80A7-E40B82122804}"/>
              </a:ext>
            </a:extLst>
          </p:cNvPr>
          <p:cNvSpPr>
            <a:spLocks noGrp="1"/>
          </p:cNvSpPr>
          <p:nvPr>
            <p:ph type="body" sz="quarter" idx="12" hasCustomPrompt="1"/>
          </p:nvPr>
        </p:nvSpPr>
        <p:spPr>
          <a:xfrm>
            <a:off x="582042" y="563462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cxnSp>
        <p:nvCxnSpPr>
          <p:cNvPr id="19" name="Straight Connector 18">
            <a:extLst>
              <a:ext uri="{FF2B5EF4-FFF2-40B4-BE49-F238E27FC236}">
                <a16:creationId xmlns:a16="http://schemas.microsoft.com/office/drawing/2014/main" id="{16446209-32A2-0D4B-A02D-6E6C8AE47D6F}"/>
              </a:ext>
            </a:extLst>
          </p:cNvPr>
          <p:cNvCxnSpPr>
            <a:cxnSpLocks/>
          </p:cNvCxnSpPr>
          <p:nvPr userDrawn="1"/>
        </p:nvCxnSpPr>
        <p:spPr>
          <a:xfrm>
            <a:off x="584200" y="6267088"/>
            <a:ext cx="11025188" cy="0"/>
          </a:xfrm>
          <a:prstGeom prst="line">
            <a:avLst/>
          </a:prstGeom>
          <a:ln w="127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Footer Placeholder 3">
            <a:extLst>
              <a:ext uri="{FF2B5EF4-FFF2-40B4-BE49-F238E27FC236}">
                <a16:creationId xmlns:a16="http://schemas.microsoft.com/office/drawing/2014/main" id="{C127E473-81C3-9141-8742-48EFD1E9E45A}"/>
              </a:ext>
            </a:extLst>
          </p:cNvPr>
          <p:cNvSpPr txBox="1">
            <a:spLocks/>
          </p:cNvSpPr>
          <p:nvPr userDrawn="1"/>
        </p:nvSpPr>
        <p:spPr>
          <a:xfrm>
            <a:off x="7492980" y="6439663"/>
            <a:ext cx="4114839" cy="124650"/>
          </a:xfrm>
          <a:prstGeom prst="rect">
            <a:avLst/>
          </a:prstGeom>
          <a:noFill/>
        </p:spPr>
        <p:txBody>
          <a:bodyPr wrap="square" lIns="0" tIns="0" rIns="0" bIns="0" rtlCol="0">
            <a:spAutoFit/>
          </a:bodyPr>
          <a:lstStyle>
            <a:defPPr>
              <a:defRPr lang="en-US"/>
            </a:defPPr>
            <a:lvl1pPr algn="r" defTabSz="914225">
              <a:lnSpc>
                <a:spcPct val="90000"/>
              </a:lnSpc>
              <a:spcAft>
                <a:spcPts val="600"/>
              </a:spcAft>
              <a:defRPr sz="900">
                <a:solidFill>
                  <a:schemeClr val="accent6"/>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225"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solidFill>
                  <a:srgbClr val="FFFFFF"/>
                </a:solidFill>
                <a:effectLst/>
                <a:uLnTx/>
                <a:uFillTx/>
                <a:latin typeface="Segoe UI"/>
                <a:ea typeface="+mn-ea"/>
                <a:cs typeface="+mn-cs"/>
              </a:rPr>
              <a:t>Microsoft Confidential – Internal only </a:t>
            </a:r>
            <a:fld id="{CDA8CF92-FC37-A64A-8AA4-5DF2C811E7A1}"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14225" rtl="0" eaLnBrk="1" fontAlgn="auto" latinLnBrk="0" hangingPunct="1">
                <a:lnSpc>
                  <a:spcPct val="90000"/>
                </a:lnSpc>
                <a:spcBef>
                  <a:spcPts val="0"/>
                </a:spcBef>
                <a:spcAft>
                  <a:spcPts val="60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133995091"/>
      </p:ext>
    </p:extLst>
  </p:cSld>
  <p:clrMapOvr>
    <a:masterClrMapping/>
  </p:clrMapOvr>
  <p:transition>
    <p:fade/>
  </p:transition>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35" name="Footer Placeholder 4">
            <a:extLst>
              <a:ext uri="{FF2B5EF4-FFF2-40B4-BE49-F238E27FC236}">
                <a16:creationId xmlns:a16="http://schemas.microsoft.com/office/drawing/2014/main" id="{8C64960A-4B61-43E6-B400-13FC4850F81A}"/>
              </a:ext>
            </a:extLst>
          </p:cNvPr>
          <p:cNvSpPr>
            <a:spLocks noGrp="1"/>
          </p:cNvSpPr>
          <p:nvPr userDrawn="1">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36" name="Slide Number Placeholder 5">
            <a:extLst>
              <a:ext uri="{FF2B5EF4-FFF2-40B4-BE49-F238E27FC236}">
                <a16:creationId xmlns:a16="http://schemas.microsoft.com/office/drawing/2014/main" id="{4333FB6F-5C99-40E2-8D4E-1E9EE410072E}"/>
              </a:ext>
            </a:extLst>
          </p:cNvPr>
          <p:cNvSpPr>
            <a:spLocks noGrp="1"/>
          </p:cNvSpPr>
          <p:nvPr userDrawn="1">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2" name="Rectangle 1">
            <a:extLst>
              <a:ext uri="{FF2B5EF4-FFF2-40B4-BE49-F238E27FC236}">
                <a16:creationId xmlns:a16="http://schemas.microsoft.com/office/drawing/2014/main" id="{74BEDE68-1D2D-4A40-A3F4-F77A41DD2BC0}"/>
              </a:ext>
            </a:extLst>
          </p:cNvPr>
          <p:cNvSpPr/>
          <p:nvPr userDrawn="1"/>
        </p:nvSpPr>
        <p:spPr bwMode="auto">
          <a:xfrm>
            <a:off x="1" y="0"/>
            <a:ext cx="37084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8AAF1AEC-5837-427A-AB77-EF89A45999B0}"/>
              </a:ext>
            </a:extLst>
          </p:cNvPr>
          <p:cNvSpPr>
            <a:spLocks noGrp="1"/>
          </p:cNvSpPr>
          <p:nvPr userDrawn="1">
            <p:ph type="body" sz="quarter" idx="39" hasCustomPrompt="1"/>
          </p:nvPr>
        </p:nvSpPr>
        <p:spPr>
          <a:xfrm>
            <a:off x="571500" y="3121224"/>
            <a:ext cx="2824014" cy="615553"/>
          </a:xfrm>
        </p:spPr>
        <p:txBody>
          <a:bodyPr/>
          <a:lstStyle>
            <a:lvl1pPr marL="0" indent="0">
              <a:buNone/>
              <a:defRPr sz="4000">
                <a:solidFill>
                  <a:schemeClr val="bg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Agenda</a:t>
            </a:r>
          </a:p>
        </p:txBody>
      </p:sp>
    </p:spTree>
    <p:extLst>
      <p:ext uri="{BB962C8B-B14F-4D97-AF65-F5344CB8AC3E}">
        <p14:creationId xmlns:p14="http://schemas.microsoft.com/office/powerpoint/2010/main" val="913829801"/>
      </p:ext>
    </p:extLst>
  </p:cSld>
  <p:clrMapOvr>
    <a:masterClrMapping/>
  </p:clrMapOvr>
  <p:transition>
    <p:fade/>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_5">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944BC2-456D-0D4F-A0FE-CA8310144BFE}"/>
              </a:ext>
            </a:extLst>
          </p:cNvPr>
          <p:cNvSpPr txBox="1"/>
          <p:nvPr userDrawn="1"/>
        </p:nvSpPr>
        <p:spPr>
          <a:xfrm>
            <a:off x="-1094923" y="-1469571"/>
            <a:ext cx="12127821" cy="8180614"/>
          </a:xfrm>
          <a:prstGeom prst="rect">
            <a:avLst/>
          </a:prstGeom>
          <a:noFill/>
          <a:effectLst>
            <a:outerShdw blurRad="76200" dist="76200" dir="2700000" algn="tl" rotWithShape="0">
              <a:prstClr val="black">
                <a:alpha val="0"/>
              </a:prstClr>
            </a:outerShdw>
          </a:effectLst>
        </p:spPr>
        <p:txBody>
          <a:bodyPr wrap="square" lIns="0" tIns="0" rIns="0" bIns="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72000" b="1" i="0" u="none" strike="noStrike" kern="1200" cap="none" spc="0" normalizeH="0" baseline="0" noProof="0">
                <a:ln>
                  <a:noFill/>
                </a:ln>
                <a:solidFill>
                  <a:srgbClr val="FFFFFF">
                    <a:alpha val="21000"/>
                  </a:srgbClr>
                </a:solidFill>
                <a:effectLst/>
                <a:uLnTx/>
                <a:uFillTx/>
                <a:latin typeface="Segoe UI" panose="020B0502040204020203" pitchFamily="34" charset="0"/>
                <a:ea typeface="+mn-ea"/>
                <a:cs typeface="Segoe UI" panose="020B0502040204020203" pitchFamily="34" charset="0"/>
              </a:rPr>
              <a:t>05</a:t>
            </a:r>
          </a:p>
        </p:txBody>
      </p:sp>
      <p:sp>
        <p:nvSpPr>
          <p:cNvPr id="17" name="Title 1">
            <a:extLst>
              <a:ext uri="{FF2B5EF4-FFF2-40B4-BE49-F238E27FC236}">
                <a16:creationId xmlns:a16="http://schemas.microsoft.com/office/drawing/2014/main" id="{2D547BD7-AC55-6C40-A7CB-C9142C95C562}"/>
              </a:ext>
            </a:extLst>
          </p:cNvPr>
          <p:cNvSpPr>
            <a:spLocks noGrp="1"/>
          </p:cNvSpPr>
          <p:nvPr>
            <p:ph type="title" hasCustomPrompt="1"/>
          </p:nvPr>
        </p:nvSpPr>
        <p:spPr>
          <a:xfrm>
            <a:off x="584200" y="4334637"/>
            <a:ext cx="7298437" cy="1015663"/>
          </a:xfrm>
        </p:spPr>
        <p:txBody>
          <a:bodyPr wrap="square" anchor="b" anchorCtr="0">
            <a:spAutoFit/>
          </a:bodyPr>
          <a:lstStyle>
            <a:lvl1pPr>
              <a:defRPr sz="6600" b="1" i="0" spc="0">
                <a:solidFill>
                  <a:schemeClr val="bg1"/>
                </a:solidFill>
                <a:latin typeface="Segoe UI Semibold" panose="020B0502040204020203" pitchFamily="34" charset="0"/>
                <a:cs typeface="Segoe UI Semibold" panose="020B0502040204020203" pitchFamily="34" charset="0"/>
              </a:defRPr>
            </a:lvl1pPr>
          </a:lstStyle>
          <a:p>
            <a:r>
              <a:rPr lang="en-US"/>
              <a:t>Click to add title</a:t>
            </a:r>
          </a:p>
        </p:txBody>
      </p:sp>
      <p:sp>
        <p:nvSpPr>
          <p:cNvPr id="18" name="Text Placeholder 4">
            <a:extLst>
              <a:ext uri="{FF2B5EF4-FFF2-40B4-BE49-F238E27FC236}">
                <a16:creationId xmlns:a16="http://schemas.microsoft.com/office/drawing/2014/main" id="{AB99E381-3208-0344-80A7-E40B82122804}"/>
              </a:ext>
            </a:extLst>
          </p:cNvPr>
          <p:cNvSpPr>
            <a:spLocks noGrp="1"/>
          </p:cNvSpPr>
          <p:nvPr>
            <p:ph type="body" sz="quarter" idx="12" hasCustomPrompt="1"/>
          </p:nvPr>
        </p:nvSpPr>
        <p:spPr>
          <a:xfrm>
            <a:off x="582042" y="563462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cxnSp>
        <p:nvCxnSpPr>
          <p:cNvPr id="19" name="Straight Connector 18">
            <a:extLst>
              <a:ext uri="{FF2B5EF4-FFF2-40B4-BE49-F238E27FC236}">
                <a16:creationId xmlns:a16="http://schemas.microsoft.com/office/drawing/2014/main" id="{16446209-32A2-0D4B-A02D-6E6C8AE47D6F}"/>
              </a:ext>
            </a:extLst>
          </p:cNvPr>
          <p:cNvCxnSpPr>
            <a:cxnSpLocks/>
          </p:cNvCxnSpPr>
          <p:nvPr userDrawn="1"/>
        </p:nvCxnSpPr>
        <p:spPr>
          <a:xfrm>
            <a:off x="584200" y="6267088"/>
            <a:ext cx="11025188" cy="0"/>
          </a:xfrm>
          <a:prstGeom prst="line">
            <a:avLst/>
          </a:prstGeom>
          <a:ln w="127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Footer Placeholder 3">
            <a:extLst>
              <a:ext uri="{FF2B5EF4-FFF2-40B4-BE49-F238E27FC236}">
                <a16:creationId xmlns:a16="http://schemas.microsoft.com/office/drawing/2014/main" id="{A9BCC3FF-9212-1A4D-B6CC-E7BAB6E34917}"/>
              </a:ext>
            </a:extLst>
          </p:cNvPr>
          <p:cNvSpPr txBox="1">
            <a:spLocks/>
          </p:cNvSpPr>
          <p:nvPr userDrawn="1"/>
        </p:nvSpPr>
        <p:spPr>
          <a:xfrm>
            <a:off x="7492980" y="6439663"/>
            <a:ext cx="4114839" cy="124650"/>
          </a:xfrm>
          <a:prstGeom prst="rect">
            <a:avLst/>
          </a:prstGeom>
          <a:noFill/>
        </p:spPr>
        <p:txBody>
          <a:bodyPr wrap="square" lIns="0" tIns="0" rIns="0" bIns="0" rtlCol="0">
            <a:spAutoFit/>
          </a:bodyPr>
          <a:lstStyle>
            <a:defPPr>
              <a:defRPr lang="en-US"/>
            </a:defPPr>
            <a:lvl1pPr algn="r" defTabSz="914225">
              <a:lnSpc>
                <a:spcPct val="90000"/>
              </a:lnSpc>
              <a:spcAft>
                <a:spcPts val="600"/>
              </a:spcAft>
              <a:defRPr sz="900">
                <a:solidFill>
                  <a:schemeClr val="accent6"/>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225"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solidFill>
                  <a:srgbClr val="FFFFFF"/>
                </a:solidFill>
                <a:effectLst/>
                <a:uLnTx/>
                <a:uFillTx/>
                <a:latin typeface="Segoe UI"/>
                <a:ea typeface="+mn-ea"/>
                <a:cs typeface="+mn-cs"/>
              </a:rPr>
              <a:t>Microsoft Confidential – Internal only </a:t>
            </a:r>
            <a:fld id="{CDA8CF92-FC37-A64A-8AA4-5DF2C811E7A1}"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14225" rtl="0" eaLnBrk="1" fontAlgn="auto" latinLnBrk="0" hangingPunct="1">
                <a:lnSpc>
                  <a:spcPct val="90000"/>
                </a:lnSpc>
                <a:spcBef>
                  <a:spcPts val="0"/>
                </a:spcBef>
                <a:spcAft>
                  <a:spcPts val="60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115783915"/>
      </p:ext>
    </p:extLst>
  </p:cSld>
  <p:clrMapOvr>
    <a:masterClrMapping/>
  </p:clrMapOvr>
  <p:transition>
    <p:fade/>
  </p:transition>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_6">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944BC2-456D-0D4F-A0FE-CA8310144BFE}"/>
              </a:ext>
            </a:extLst>
          </p:cNvPr>
          <p:cNvSpPr txBox="1"/>
          <p:nvPr userDrawn="1"/>
        </p:nvSpPr>
        <p:spPr>
          <a:xfrm>
            <a:off x="-1094923" y="-1469571"/>
            <a:ext cx="12127821" cy="8180614"/>
          </a:xfrm>
          <a:prstGeom prst="rect">
            <a:avLst/>
          </a:prstGeom>
          <a:noFill/>
          <a:effectLst>
            <a:outerShdw blurRad="76200" dist="76200" dir="2700000" algn="tl" rotWithShape="0">
              <a:prstClr val="black">
                <a:alpha val="0"/>
              </a:prstClr>
            </a:outerShdw>
          </a:effectLst>
        </p:spPr>
        <p:txBody>
          <a:bodyPr wrap="square" lIns="0" tIns="0" rIns="0" bIns="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72000" b="1" i="0" u="none" strike="noStrike" kern="1200" cap="none" spc="0" normalizeH="0" baseline="0" noProof="0">
                <a:ln>
                  <a:noFill/>
                </a:ln>
                <a:solidFill>
                  <a:srgbClr val="FFFFFF">
                    <a:alpha val="21000"/>
                  </a:srgbClr>
                </a:solidFill>
                <a:effectLst/>
                <a:uLnTx/>
                <a:uFillTx/>
                <a:latin typeface="Segoe UI" panose="020B0502040204020203" pitchFamily="34" charset="0"/>
                <a:ea typeface="+mn-ea"/>
                <a:cs typeface="Segoe UI" panose="020B0502040204020203" pitchFamily="34" charset="0"/>
              </a:rPr>
              <a:t>06</a:t>
            </a:r>
          </a:p>
        </p:txBody>
      </p:sp>
      <p:sp>
        <p:nvSpPr>
          <p:cNvPr id="17" name="Title 1">
            <a:extLst>
              <a:ext uri="{FF2B5EF4-FFF2-40B4-BE49-F238E27FC236}">
                <a16:creationId xmlns:a16="http://schemas.microsoft.com/office/drawing/2014/main" id="{2D547BD7-AC55-6C40-A7CB-C9142C95C562}"/>
              </a:ext>
            </a:extLst>
          </p:cNvPr>
          <p:cNvSpPr>
            <a:spLocks noGrp="1"/>
          </p:cNvSpPr>
          <p:nvPr>
            <p:ph type="title" hasCustomPrompt="1"/>
          </p:nvPr>
        </p:nvSpPr>
        <p:spPr>
          <a:xfrm>
            <a:off x="584200" y="4334637"/>
            <a:ext cx="7298437" cy="1015663"/>
          </a:xfrm>
        </p:spPr>
        <p:txBody>
          <a:bodyPr wrap="square" anchor="b" anchorCtr="0">
            <a:spAutoFit/>
          </a:bodyPr>
          <a:lstStyle>
            <a:lvl1pPr>
              <a:defRPr sz="6600" b="1" i="0" spc="0">
                <a:solidFill>
                  <a:schemeClr val="bg1"/>
                </a:solidFill>
                <a:latin typeface="Segoe UI Semibold" panose="020B0502040204020203" pitchFamily="34" charset="0"/>
                <a:cs typeface="Segoe UI Semibold" panose="020B0502040204020203" pitchFamily="34" charset="0"/>
              </a:defRPr>
            </a:lvl1pPr>
          </a:lstStyle>
          <a:p>
            <a:r>
              <a:rPr lang="en-US"/>
              <a:t>Click to add title</a:t>
            </a:r>
          </a:p>
        </p:txBody>
      </p:sp>
      <p:sp>
        <p:nvSpPr>
          <p:cNvPr id="18" name="Text Placeholder 4">
            <a:extLst>
              <a:ext uri="{FF2B5EF4-FFF2-40B4-BE49-F238E27FC236}">
                <a16:creationId xmlns:a16="http://schemas.microsoft.com/office/drawing/2014/main" id="{AB99E381-3208-0344-80A7-E40B82122804}"/>
              </a:ext>
            </a:extLst>
          </p:cNvPr>
          <p:cNvSpPr>
            <a:spLocks noGrp="1"/>
          </p:cNvSpPr>
          <p:nvPr>
            <p:ph type="body" sz="quarter" idx="12" hasCustomPrompt="1"/>
          </p:nvPr>
        </p:nvSpPr>
        <p:spPr>
          <a:xfrm>
            <a:off x="582042" y="563462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cxnSp>
        <p:nvCxnSpPr>
          <p:cNvPr id="19" name="Straight Connector 18">
            <a:extLst>
              <a:ext uri="{FF2B5EF4-FFF2-40B4-BE49-F238E27FC236}">
                <a16:creationId xmlns:a16="http://schemas.microsoft.com/office/drawing/2014/main" id="{16446209-32A2-0D4B-A02D-6E6C8AE47D6F}"/>
              </a:ext>
            </a:extLst>
          </p:cNvPr>
          <p:cNvCxnSpPr>
            <a:cxnSpLocks/>
          </p:cNvCxnSpPr>
          <p:nvPr userDrawn="1"/>
        </p:nvCxnSpPr>
        <p:spPr>
          <a:xfrm>
            <a:off x="584200" y="6267088"/>
            <a:ext cx="11025188" cy="0"/>
          </a:xfrm>
          <a:prstGeom prst="line">
            <a:avLst/>
          </a:prstGeom>
          <a:ln w="127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Footer Placeholder 3">
            <a:extLst>
              <a:ext uri="{FF2B5EF4-FFF2-40B4-BE49-F238E27FC236}">
                <a16:creationId xmlns:a16="http://schemas.microsoft.com/office/drawing/2014/main" id="{E0746CF9-0210-E241-8CC0-D4536C169E5A}"/>
              </a:ext>
            </a:extLst>
          </p:cNvPr>
          <p:cNvSpPr txBox="1">
            <a:spLocks/>
          </p:cNvSpPr>
          <p:nvPr userDrawn="1"/>
        </p:nvSpPr>
        <p:spPr>
          <a:xfrm>
            <a:off x="7492980" y="6439663"/>
            <a:ext cx="4114839" cy="124650"/>
          </a:xfrm>
          <a:prstGeom prst="rect">
            <a:avLst/>
          </a:prstGeom>
          <a:noFill/>
        </p:spPr>
        <p:txBody>
          <a:bodyPr wrap="square" lIns="0" tIns="0" rIns="0" bIns="0" rtlCol="0">
            <a:spAutoFit/>
          </a:bodyPr>
          <a:lstStyle>
            <a:defPPr>
              <a:defRPr lang="en-US"/>
            </a:defPPr>
            <a:lvl1pPr algn="r" defTabSz="914225">
              <a:lnSpc>
                <a:spcPct val="90000"/>
              </a:lnSpc>
              <a:spcAft>
                <a:spcPts val="600"/>
              </a:spcAft>
              <a:defRPr sz="900">
                <a:solidFill>
                  <a:schemeClr val="accent6"/>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225"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solidFill>
                  <a:srgbClr val="FFFFFF"/>
                </a:solidFill>
                <a:effectLst/>
                <a:uLnTx/>
                <a:uFillTx/>
                <a:latin typeface="Segoe UI"/>
                <a:ea typeface="+mn-ea"/>
                <a:cs typeface="+mn-cs"/>
              </a:rPr>
              <a:t>Microsoft Confidential – Internal only </a:t>
            </a:r>
            <a:fld id="{CDA8CF92-FC37-A64A-8AA4-5DF2C811E7A1}"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14225" rtl="0" eaLnBrk="1" fontAlgn="auto" latinLnBrk="0" hangingPunct="1">
                <a:lnSpc>
                  <a:spcPct val="90000"/>
                </a:lnSpc>
                <a:spcBef>
                  <a:spcPts val="0"/>
                </a:spcBef>
                <a:spcAft>
                  <a:spcPts val="60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474061126"/>
      </p:ext>
    </p:extLst>
  </p:cSld>
  <p:clrMapOvr>
    <a:masterClrMapping/>
  </p:clrMapOvr>
  <p:transition>
    <p:fade/>
  </p:transition>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A8330118-7E69-4295-8E46-2D3C12A6145D}"/>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5" name="Slide Number Placeholder 5">
            <a:extLst>
              <a:ext uri="{FF2B5EF4-FFF2-40B4-BE49-F238E27FC236}">
                <a16:creationId xmlns:a16="http://schemas.microsoft.com/office/drawing/2014/main" id="{05BBAA7F-5B33-4C2D-834A-3AA3431DEADD}"/>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863615809"/>
      </p:ext>
    </p:extLst>
  </p:cSld>
  <p:clrMapOvr>
    <a:masterClrMapping/>
  </p:clrMapOvr>
  <p:transition>
    <p:fade/>
  </p:transition>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Blank_Navy">
    <p:bg>
      <p:bgPr>
        <a:solidFill>
          <a:schemeClr val="accent2"/>
        </a:solidFill>
        <a:effectLst/>
      </p:bgPr>
    </p:bg>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F729F02E-C568-4079-80DB-8AF35FDEB748}"/>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a:ea typeface="+mn-ea"/>
                <a:cs typeface="+mn-cs"/>
              </a:rPr>
              <a:t>Microsoft Confidential</a:t>
            </a:r>
          </a:p>
        </p:txBody>
      </p:sp>
      <p:sp>
        <p:nvSpPr>
          <p:cNvPr id="4" name="Slide Number Placeholder 5">
            <a:extLst>
              <a:ext uri="{FF2B5EF4-FFF2-40B4-BE49-F238E27FC236}">
                <a16:creationId xmlns:a16="http://schemas.microsoft.com/office/drawing/2014/main" id="{96A942DB-9933-4199-B223-8A9AF3F212C7}"/>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FFFFFF"/>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54100341"/>
      </p:ext>
    </p:extLst>
  </p:cSld>
  <p:clrMapOvr>
    <a:masterClrMapping/>
  </p:clrMapOvr>
  <p:transition>
    <p:fade/>
  </p:transition>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8979C7A1-5DB9-493E-B3C9-715A64CE0317}"/>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a:ea typeface="+mn-ea"/>
                <a:cs typeface="+mn-cs"/>
              </a:rPr>
              <a:t>Microsoft Confidential</a:t>
            </a:r>
          </a:p>
        </p:txBody>
      </p:sp>
      <p:sp>
        <p:nvSpPr>
          <p:cNvPr id="4" name="Slide Number Placeholder 5">
            <a:extLst>
              <a:ext uri="{FF2B5EF4-FFF2-40B4-BE49-F238E27FC236}">
                <a16:creationId xmlns:a16="http://schemas.microsoft.com/office/drawing/2014/main" id="{013BE040-8B17-4BFF-A007-D82BBBEDF8BE}"/>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FFFFFF"/>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226111020"/>
      </p:ext>
    </p:extLst>
  </p:cSld>
  <p:clrMapOvr>
    <a:masterClrMapping/>
  </p:clrMapOvr>
  <p:transition>
    <p:fade/>
  </p:transition>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_Green">
    <p:bg>
      <p:bgPr>
        <a:solidFill>
          <a:schemeClr val="accent4"/>
        </a:solidFill>
        <a:effectLst/>
      </p:bgPr>
    </p:bg>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69CC2AF9-DDBE-4701-8765-2DD4889CA32A}"/>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a:ea typeface="+mn-ea"/>
                <a:cs typeface="+mn-cs"/>
              </a:rPr>
              <a:t>Microsoft Confidential</a:t>
            </a:r>
          </a:p>
        </p:txBody>
      </p:sp>
      <p:sp>
        <p:nvSpPr>
          <p:cNvPr id="4" name="Slide Number Placeholder 5">
            <a:extLst>
              <a:ext uri="{FF2B5EF4-FFF2-40B4-BE49-F238E27FC236}">
                <a16:creationId xmlns:a16="http://schemas.microsoft.com/office/drawing/2014/main" id="{5B23B171-018F-4FCA-888B-6B7146E7C9CD}"/>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FFFFFF"/>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936435931"/>
      </p:ext>
    </p:extLst>
  </p:cSld>
  <p:clrMapOvr>
    <a:masterClrMapping/>
  </p:clrMapOvr>
  <p:transition>
    <p:fade/>
  </p:transition>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_Numbered_Content">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682348"/>
            <a:ext cx="159543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38400" y="1682348"/>
            <a:ext cx="162718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17259" y="1682348"/>
            <a:ext cx="1645987"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133759" y="1682348"/>
            <a:ext cx="1701695"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000999" y="1682348"/>
            <a:ext cx="1719262"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9867900" y="1682348"/>
            <a:ext cx="174148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4035023"/>
            <a:ext cx="159543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38400" y="4035023"/>
            <a:ext cx="162718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17259" y="4035023"/>
            <a:ext cx="1645987"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133759" y="4035023"/>
            <a:ext cx="1701695"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000999" y="4035023"/>
            <a:ext cx="1719262"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9867900" y="4035023"/>
            <a:ext cx="174148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71500" y="2382803"/>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38400" y="2382803"/>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05300" y="2382803"/>
            <a:ext cx="17145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134100" y="2382803"/>
            <a:ext cx="1752599"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001000" y="2382803"/>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9867900" y="2382803"/>
            <a:ext cx="1741488"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754780"/>
            <a:ext cx="17399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38400" y="4754780"/>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05300" y="4754780"/>
            <a:ext cx="17145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134100" y="4754780"/>
            <a:ext cx="1752599"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001000" y="4754780"/>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9867900" y="4754780"/>
            <a:ext cx="1741488"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263373"/>
            <a:ext cx="17399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38400" y="2263373"/>
            <a:ext cx="17526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13488" y="2260900"/>
            <a:ext cx="1706312"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134206" y="2263373"/>
            <a:ext cx="1752494"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7997572" y="2263373"/>
            <a:ext cx="1722691"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610764"/>
            <a:ext cx="17399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38400" y="4610764"/>
            <a:ext cx="17526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13488" y="4608291"/>
            <a:ext cx="1706312"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134206" y="4610764"/>
            <a:ext cx="1752494"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7997572" y="4610764"/>
            <a:ext cx="175602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6214ADD-C013-AD4B-9259-B4C0DF103505}"/>
              </a:ext>
            </a:extLst>
          </p:cNvPr>
          <p:cNvCxnSpPr>
            <a:cxnSpLocks/>
          </p:cNvCxnSpPr>
          <p:nvPr userDrawn="1"/>
        </p:nvCxnSpPr>
        <p:spPr>
          <a:xfrm>
            <a:off x="9886697" y="2252487"/>
            <a:ext cx="1722691"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60070C8-183F-C043-835B-D2D13758DA7B}"/>
              </a:ext>
            </a:extLst>
          </p:cNvPr>
          <p:cNvCxnSpPr>
            <a:cxnSpLocks/>
          </p:cNvCxnSpPr>
          <p:nvPr userDrawn="1"/>
        </p:nvCxnSpPr>
        <p:spPr>
          <a:xfrm>
            <a:off x="9886697" y="4599878"/>
            <a:ext cx="1722691"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0" name="Title 1">
            <a:extLst>
              <a:ext uri="{FF2B5EF4-FFF2-40B4-BE49-F238E27FC236}">
                <a16:creationId xmlns:a16="http://schemas.microsoft.com/office/drawing/2014/main" id="{A121B5B0-D86E-714A-AD4D-AE5C81179484}"/>
              </a:ext>
            </a:extLst>
          </p:cNvPr>
          <p:cNvSpPr>
            <a:spLocks noGrp="1"/>
          </p:cNvSpPr>
          <p:nvPr>
            <p:ph type="title"/>
          </p:nvPr>
        </p:nvSpPr>
        <p:spPr>
          <a:xfrm>
            <a:off x="575481" y="599436"/>
            <a:ext cx="11018520" cy="677108"/>
          </a:xfrm>
        </p:spPr>
        <p:txBody>
          <a:bodyPr/>
          <a:lstStyle>
            <a:lvl1pPr algn="l" defTabSz="932742" rtl="0" eaLnBrk="1" latinLnBrk="0" hangingPunct="1">
              <a:lnSpc>
                <a:spcPct val="100000"/>
              </a:lnSpc>
              <a:spcBef>
                <a:spcPct val="0"/>
              </a:spcBef>
              <a:buNone/>
              <a:defRPr lang="en-US" sz="4400" b="0" kern="1200" cap="none" spc="0" baseline="0" dirty="0">
                <a:ln w="3175">
                  <a:noFill/>
                </a:ln>
                <a:solidFill>
                  <a:schemeClr val="tx2"/>
                </a:solidFill>
                <a:effectLst/>
                <a:latin typeface="+mj-lt"/>
                <a:ea typeface="+mn-ea"/>
                <a:cs typeface="Segoe UI" pitchFamily="34" charset="0"/>
              </a:defRPr>
            </a:lvl1pPr>
          </a:lstStyle>
          <a:p>
            <a:r>
              <a:rPr lang="en-US"/>
              <a:t>Click to edit Master title style</a:t>
            </a:r>
          </a:p>
        </p:txBody>
      </p:sp>
      <p:sp>
        <p:nvSpPr>
          <p:cNvPr id="41" name="Footer Placeholder 4">
            <a:extLst>
              <a:ext uri="{FF2B5EF4-FFF2-40B4-BE49-F238E27FC236}">
                <a16:creationId xmlns:a16="http://schemas.microsoft.com/office/drawing/2014/main" id="{2533A365-6B39-4527-855B-F6BC2552BB05}"/>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42" name="Slide Number Placeholder 5">
            <a:extLst>
              <a:ext uri="{FF2B5EF4-FFF2-40B4-BE49-F238E27FC236}">
                <a16:creationId xmlns:a16="http://schemas.microsoft.com/office/drawing/2014/main" id="{F34E0601-1B6B-4C1C-BC8D-DB3DC9ACA0E6}"/>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599729763"/>
      </p:ext>
    </p:extLst>
  </p:cSld>
  <p:clrMapOvr>
    <a:masterClrMapping/>
  </p:clrMapOvr>
  <p:transition>
    <p:fade/>
  </p:transition>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_Month_Content">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682348"/>
            <a:ext cx="159543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38400" y="1682348"/>
            <a:ext cx="162718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17259" y="1682348"/>
            <a:ext cx="1645987"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133759" y="1682348"/>
            <a:ext cx="1701695"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000999" y="1682348"/>
            <a:ext cx="1719262"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9867900" y="1682348"/>
            <a:ext cx="174148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4035023"/>
            <a:ext cx="159543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38400" y="4035023"/>
            <a:ext cx="162718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17259" y="4035023"/>
            <a:ext cx="1645987"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Sept</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133759" y="4035023"/>
            <a:ext cx="1701695"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000999" y="4035023"/>
            <a:ext cx="1719262"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9867900" y="4035023"/>
            <a:ext cx="174148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71500" y="2382803"/>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38400" y="2382803"/>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05300" y="2382803"/>
            <a:ext cx="17145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134100" y="2382803"/>
            <a:ext cx="1752599"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001000" y="2382803"/>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9867900" y="2382803"/>
            <a:ext cx="1741488"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754780"/>
            <a:ext cx="17399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38400" y="4754780"/>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05300" y="4754780"/>
            <a:ext cx="17145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134100" y="4754780"/>
            <a:ext cx="1752599"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001000" y="4754780"/>
            <a:ext cx="1719263"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9867900" y="4754780"/>
            <a:ext cx="1741488"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263373"/>
            <a:ext cx="17399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38400" y="2263373"/>
            <a:ext cx="17526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13488" y="2260900"/>
            <a:ext cx="1706312"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134206" y="2263373"/>
            <a:ext cx="1752494"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7997572" y="2263373"/>
            <a:ext cx="1722691"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610764"/>
            <a:ext cx="17399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38400" y="4610764"/>
            <a:ext cx="17526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13488" y="4608291"/>
            <a:ext cx="1706312"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134206" y="4610764"/>
            <a:ext cx="1752494"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7997572" y="4610764"/>
            <a:ext cx="175602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6214ADD-C013-AD4B-9259-B4C0DF103505}"/>
              </a:ext>
            </a:extLst>
          </p:cNvPr>
          <p:cNvCxnSpPr>
            <a:cxnSpLocks/>
          </p:cNvCxnSpPr>
          <p:nvPr userDrawn="1"/>
        </p:nvCxnSpPr>
        <p:spPr>
          <a:xfrm>
            <a:off x="9886697" y="2252487"/>
            <a:ext cx="1722691"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60070C8-183F-C043-835B-D2D13758DA7B}"/>
              </a:ext>
            </a:extLst>
          </p:cNvPr>
          <p:cNvCxnSpPr>
            <a:cxnSpLocks/>
          </p:cNvCxnSpPr>
          <p:nvPr userDrawn="1"/>
        </p:nvCxnSpPr>
        <p:spPr>
          <a:xfrm>
            <a:off x="9886697" y="4599878"/>
            <a:ext cx="1722691"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0" name="Title 1">
            <a:extLst>
              <a:ext uri="{FF2B5EF4-FFF2-40B4-BE49-F238E27FC236}">
                <a16:creationId xmlns:a16="http://schemas.microsoft.com/office/drawing/2014/main" id="{A121B5B0-D86E-714A-AD4D-AE5C81179484}"/>
              </a:ext>
            </a:extLst>
          </p:cNvPr>
          <p:cNvSpPr>
            <a:spLocks noGrp="1"/>
          </p:cNvSpPr>
          <p:nvPr>
            <p:ph type="title"/>
          </p:nvPr>
        </p:nvSpPr>
        <p:spPr>
          <a:xfrm>
            <a:off x="575481" y="599436"/>
            <a:ext cx="11018520" cy="677108"/>
          </a:xfrm>
        </p:spPr>
        <p:txBody>
          <a:bodyPr/>
          <a:lstStyle>
            <a:lvl1pPr algn="l" defTabSz="932742" rtl="0" eaLnBrk="1" latinLnBrk="0" hangingPunct="1">
              <a:lnSpc>
                <a:spcPct val="100000"/>
              </a:lnSpc>
              <a:spcBef>
                <a:spcPct val="0"/>
              </a:spcBef>
              <a:buNone/>
              <a:defRPr lang="en-US" sz="4400" b="0" kern="1200" cap="none" spc="0" baseline="0" dirty="0">
                <a:ln w="3175">
                  <a:noFill/>
                </a:ln>
                <a:solidFill>
                  <a:schemeClr val="tx2"/>
                </a:solidFill>
                <a:effectLst/>
                <a:latin typeface="+mj-lt"/>
                <a:ea typeface="+mn-ea"/>
                <a:cs typeface="Segoe UI" pitchFamily="34" charset="0"/>
              </a:defRPr>
            </a:lvl1pPr>
          </a:lstStyle>
          <a:p>
            <a:r>
              <a:rPr lang="en-US"/>
              <a:t>Click to edit Master title style</a:t>
            </a:r>
          </a:p>
        </p:txBody>
      </p:sp>
      <p:sp>
        <p:nvSpPr>
          <p:cNvPr id="41" name="Footer Placeholder 4">
            <a:extLst>
              <a:ext uri="{FF2B5EF4-FFF2-40B4-BE49-F238E27FC236}">
                <a16:creationId xmlns:a16="http://schemas.microsoft.com/office/drawing/2014/main" id="{1CB59D0E-3483-4788-94CE-219A5C05F734}"/>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42" name="Slide Number Placeholder 5">
            <a:extLst>
              <a:ext uri="{FF2B5EF4-FFF2-40B4-BE49-F238E27FC236}">
                <a16:creationId xmlns:a16="http://schemas.microsoft.com/office/drawing/2014/main" id="{26E36EA7-CB06-4ADF-8688-B244FE6316DF}"/>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763899369"/>
      </p:ext>
    </p:extLst>
  </p:cSld>
  <p:clrMapOvr>
    <a:masterClrMapping/>
  </p:clrMapOvr>
  <p:transition>
    <p:fade/>
  </p:transition>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_Week_Content">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801504"/>
            <a:ext cx="1595438"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38400" y="1801504"/>
            <a:ext cx="1627188"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17258" y="1801504"/>
            <a:ext cx="1645987"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133758" y="1801504"/>
            <a:ext cx="1701695"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000999" y="1801504"/>
            <a:ext cx="1719262"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9867900" y="1801504"/>
            <a:ext cx="1741488"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4154179"/>
            <a:ext cx="1595438"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38400" y="4154179"/>
            <a:ext cx="1627188"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17258" y="4154179"/>
            <a:ext cx="1645987"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133758" y="4154179"/>
            <a:ext cx="1701695"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000999" y="4154179"/>
            <a:ext cx="1719262"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9867900" y="4154179"/>
            <a:ext cx="1741488"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71500" y="2382803"/>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38400" y="2382803"/>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05300" y="2382803"/>
            <a:ext cx="17145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134100" y="2382803"/>
            <a:ext cx="1752599"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001000" y="2382803"/>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9867900" y="2382803"/>
            <a:ext cx="1741488"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754780"/>
            <a:ext cx="17399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38400" y="4754780"/>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05300" y="4754780"/>
            <a:ext cx="17145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134100" y="4754780"/>
            <a:ext cx="1752599"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001000" y="4754780"/>
            <a:ext cx="1719263"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9867900" y="4754780"/>
            <a:ext cx="1741488"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263373"/>
            <a:ext cx="17399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38400" y="2263373"/>
            <a:ext cx="17526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13488" y="2260900"/>
            <a:ext cx="1706312"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134206" y="2263373"/>
            <a:ext cx="1752494"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7997572" y="2263373"/>
            <a:ext cx="1722691"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610764"/>
            <a:ext cx="17399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38400" y="4610764"/>
            <a:ext cx="17526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13488" y="4608291"/>
            <a:ext cx="1706312"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134206" y="4610764"/>
            <a:ext cx="1752494"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7997572" y="4610764"/>
            <a:ext cx="175602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6214ADD-C013-AD4B-9259-B4C0DF103505}"/>
              </a:ext>
            </a:extLst>
          </p:cNvPr>
          <p:cNvCxnSpPr>
            <a:cxnSpLocks/>
          </p:cNvCxnSpPr>
          <p:nvPr userDrawn="1"/>
        </p:nvCxnSpPr>
        <p:spPr>
          <a:xfrm>
            <a:off x="9886697" y="2252487"/>
            <a:ext cx="1722691"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60070C8-183F-C043-835B-D2D13758DA7B}"/>
              </a:ext>
            </a:extLst>
          </p:cNvPr>
          <p:cNvCxnSpPr>
            <a:cxnSpLocks/>
          </p:cNvCxnSpPr>
          <p:nvPr userDrawn="1"/>
        </p:nvCxnSpPr>
        <p:spPr>
          <a:xfrm>
            <a:off x="9886697" y="4599878"/>
            <a:ext cx="1722691"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0" name="Title 1">
            <a:extLst>
              <a:ext uri="{FF2B5EF4-FFF2-40B4-BE49-F238E27FC236}">
                <a16:creationId xmlns:a16="http://schemas.microsoft.com/office/drawing/2014/main" id="{A121B5B0-D86E-714A-AD4D-AE5C81179484}"/>
              </a:ext>
            </a:extLst>
          </p:cNvPr>
          <p:cNvSpPr>
            <a:spLocks noGrp="1"/>
          </p:cNvSpPr>
          <p:nvPr>
            <p:ph type="title"/>
          </p:nvPr>
        </p:nvSpPr>
        <p:spPr>
          <a:xfrm>
            <a:off x="575481" y="599436"/>
            <a:ext cx="11018520" cy="677108"/>
          </a:xfrm>
        </p:spPr>
        <p:txBody>
          <a:bodyPr/>
          <a:lstStyle>
            <a:lvl1pPr algn="l" defTabSz="932742" rtl="0" eaLnBrk="1" latinLnBrk="0" hangingPunct="1">
              <a:lnSpc>
                <a:spcPct val="100000"/>
              </a:lnSpc>
              <a:spcBef>
                <a:spcPct val="0"/>
              </a:spcBef>
              <a:buNone/>
              <a:defRPr lang="en-US" sz="4400" b="0" kern="1200" cap="none" spc="0" baseline="0" dirty="0">
                <a:ln w="3175">
                  <a:noFill/>
                </a:ln>
                <a:solidFill>
                  <a:schemeClr val="tx2"/>
                </a:solidFill>
                <a:effectLst/>
                <a:latin typeface="+mj-lt"/>
                <a:ea typeface="+mn-ea"/>
                <a:cs typeface="Segoe UI" pitchFamily="34" charset="0"/>
              </a:defRPr>
            </a:lvl1pPr>
          </a:lstStyle>
          <a:p>
            <a:r>
              <a:rPr lang="en-US"/>
              <a:t>Click to edit Master title style</a:t>
            </a:r>
          </a:p>
        </p:txBody>
      </p:sp>
      <p:sp>
        <p:nvSpPr>
          <p:cNvPr id="41" name="Footer Placeholder 4">
            <a:extLst>
              <a:ext uri="{FF2B5EF4-FFF2-40B4-BE49-F238E27FC236}">
                <a16:creationId xmlns:a16="http://schemas.microsoft.com/office/drawing/2014/main" id="{878CC1B1-AA6B-463B-A774-049792B3AC10}"/>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42" name="Slide Number Placeholder 5">
            <a:extLst>
              <a:ext uri="{FF2B5EF4-FFF2-40B4-BE49-F238E27FC236}">
                <a16:creationId xmlns:a16="http://schemas.microsoft.com/office/drawing/2014/main" id="{028E4364-080D-4863-8D44-AEE3D29D134E}"/>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478813367"/>
      </p:ext>
    </p:extLst>
  </p:cSld>
  <p:clrMapOvr>
    <a:masterClrMapping/>
  </p:clrMapOvr>
  <p:transition>
    <p:fade/>
  </p:transition>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599436"/>
            <a:ext cx="11018520" cy="553998"/>
          </a:xfrm>
        </p:spPr>
        <p:txBody>
          <a:bodyPr/>
          <a:lstStyle>
            <a:lvl1pPr algn="l" defTabSz="932742" rtl="0" eaLnBrk="1" latinLnBrk="0" hangingPunct="1">
              <a:lnSpc>
                <a:spcPct val="100000"/>
              </a:lnSpc>
              <a:spcBef>
                <a:spcPct val="0"/>
              </a:spcBef>
              <a:buNone/>
              <a:defRPr lang="en-US" sz="3600" b="0" kern="1200" cap="none" spc="0" baseline="0" dirty="0">
                <a:ln w="3175">
                  <a:noFill/>
                </a:ln>
                <a:solidFill>
                  <a:schemeClr val="bg1"/>
                </a:solidFill>
                <a:effectLst/>
                <a:latin typeface="+mj-lt"/>
                <a:ea typeface="+mn-ea"/>
                <a:cs typeface="Segoe UI" pitchFamily="34" charset="0"/>
              </a:defRPr>
            </a:lvl1pPr>
          </a:lstStyle>
          <a:p>
            <a:r>
              <a:rPr lang="en-US"/>
              <a:t>Click to edit Master title style</a:t>
            </a:r>
          </a:p>
        </p:txBody>
      </p:sp>
      <p:sp>
        <p:nvSpPr>
          <p:cNvPr id="7" name="Text Placeholder 6">
            <a:extLst>
              <a:ext uri="{FF2B5EF4-FFF2-40B4-BE49-F238E27FC236}">
                <a16:creationId xmlns:a16="http://schemas.microsoft.com/office/drawing/2014/main" id="{3501B1E1-4A0C-4426-8AC4-8B354CF116CE}"/>
              </a:ext>
            </a:extLst>
          </p:cNvPr>
          <p:cNvSpPr>
            <a:spLocks noGrp="1"/>
          </p:cNvSpPr>
          <p:nvPr>
            <p:ph type="body" sz="quarter" idx="10" hasCustomPrompt="1"/>
          </p:nvPr>
        </p:nvSpPr>
        <p:spPr>
          <a:xfrm>
            <a:off x="0" y="6294769"/>
            <a:ext cx="12192000" cy="563231"/>
          </a:xfrm>
          <a:solidFill>
            <a:srgbClr val="FFFF99"/>
          </a:solidFill>
        </p:spPr>
        <p:txBody>
          <a:bodyPr lIns="91440" tIns="91440" rIns="91440" bIns="91440">
            <a:noAutofit/>
          </a:bodyPr>
          <a:lstStyle>
            <a:lvl1pPr marL="0" indent="0" algn="r">
              <a:buNone/>
              <a:defRPr sz="2400"/>
            </a:lvl1pPr>
          </a:lstStyle>
          <a:p>
            <a:pPr lvl="0"/>
            <a:r>
              <a:rPr lang="en-US"/>
              <a:t>Next</a:t>
            </a:r>
          </a:p>
        </p:txBody>
      </p:sp>
    </p:spTree>
    <p:extLst>
      <p:ext uri="{BB962C8B-B14F-4D97-AF65-F5344CB8AC3E}">
        <p14:creationId xmlns:p14="http://schemas.microsoft.com/office/powerpoint/2010/main" val="728067837"/>
      </p:ext>
    </p:extLst>
  </p:cSld>
  <p:clrMapOvr>
    <a:masterClrMapping/>
  </p:clrMapOvr>
  <p:transition>
    <p:fade/>
  </p:transition>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599436"/>
            <a:ext cx="11018520" cy="553998"/>
          </a:xfrm>
        </p:spPr>
        <p:txBody>
          <a:bodyPr/>
          <a:lstStyle>
            <a:lvl1pPr algn="l" defTabSz="932742" rtl="0" eaLnBrk="1" latinLnBrk="0" hangingPunct="1">
              <a:lnSpc>
                <a:spcPct val="100000"/>
              </a:lnSpc>
              <a:spcBef>
                <a:spcPct val="0"/>
              </a:spcBef>
              <a:buNone/>
              <a:defRPr lang="en-US" sz="3600" b="0" kern="1200" cap="none" spc="0" baseline="0" dirty="0">
                <a:ln w="3175">
                  <a:noFill/>
                </a:ln>
                <a:solidFill>
                  <a:schemeClr val="tx2"/>
                </a:solidFill>
                <a:effectLst/>
                <a:latin typeface="+mj-lt"/>
                <a:ea typeface="+mn-ea"/>
                <a:cs typeface="Segoe UI" pitchFamily="34" charset="0"/>
              </a:defRPr>
            </a:lvl1pPr>
          </a:lstStyle>
          <a:p>
            <a:r>
              <a:rPr lang="en-US"/>
              <a:t>Click to edit Master title style</a:t>
            </a:r>
          </a:p>
        </p:txBody>
      </p:sp>
      <p:sp>
        <p:nvSpPr>
          <p:cNvPr id="3" name="Footer Placeholder 4">
            <a:extLst>
              <a:ext uri="{FF2B5EF4-FFF2-40B4-BE49-F238E27FC236}">
                <a16:creationId xmlns:a16="http://schemas.microsoft.com/office/drawing/2014/main" id="{3CB9224E-20A8-4184-BE63-F7ADC102413F}"/>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4" name="Slide Number Placeholder 5">
            <a:extLst>
              <a:ext uri="{FF2B5EF4-FFF2-40B4-BE49-F238E27FC236}">
                <a16:creationId xmlns:a16="http://schemas.microsoft.com/office/drawing/2014/main" id="{ACDA2FAA-F591-4C59-93CB-5FDE50ECC642}"/>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238259260"/>
      </p:ext>
    </p:extLst>
  </p:cSld>
  <p:clrMapOvr>
    <a:masterClrMapping/>
  </p:clrMapOvr>
  <p:transition>
    <p:fade/>
  </p:transition>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ankYou">
    <p:bg>
      <p:bgPr>
        <a:solidFill>
          <a:schemeClr val="accent2"/>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5" name="Title 1">
            <a:extLst>
              <a:ext uri="{FF2B5EF4-FFF2-40B4-BE49-F238E27FC236}">
                <a16:creationId xmlns:a16="http://schemas.microsoft.com/office/drawing/2014/main" id="{FA05CAAB-C386-EF47-9672-99832E904412}"/>
              </a:ext>
            </a:extLst>
          </p:cNvPr>
          <p:cNvSpPr>
            <a:spLocks noGrp="1"/>
          </p:cNvSpPr>
          <p:nvPr>
            <p:ph type="title" hasCustomPrompt="1"/>
          </p:nvPr>
        </p:nvSpPr>
        <p:spPr>
          <a:xfrm>
            <a:off x="584200" y="4075330"/>
            <a:ext cx="7298437" cy="1015663"/>
          </a:xfrm>
        </p:spPr>
        <p:txBody>
          <a:bodyPr wrap="square" anchor="b" anchorCtr="0">
            <a:spAutoFit/>
          </a:bodyPr>
          <a:lstStyle>
            <a:lvl1pPr>
              <a:defRPr sz="6600" b="1" i="0" spc="0">
                <a:solidFill>
                  <a:schemeClr val="tx1"/>
                </a:solidFill>
                <a:latin typeface="Segoe UI Semibold" panose="020B0502040204020203" pitchFamily="34" charset="0"/>
                <a:cs typeface="Segoe UI Semibold" panose="020B0502040204020203" pitchFamily="34" charset="0"/>
              </a:defRPr>
            </a:lvl1pPr>
          </a:lstStyle>
          <a:p>
            <a:r>
              <a:rPr lang="en-US"/>
              <a:t>Thank you.</a:t>
            </a:r>
          </a:p>
        </p:txBody>
      </p:sp>
      <p:cxnSp>
        <p:nvCxnSpPr>
          <p:cNvPr id="6" name="Straight Connector 5">
            <a:extLst>
              <a:ext uri="{FF2B5EF4-FFF2-40B4-BE49-F238E27FC236}">
                <a16:creationId xmlns:a16="http://schemas.microsoft.com/office/drawing/2014/main" id="{88EA4229-0086-E64D-A616-33062EF62B34}"/>
              </a:ext>
            </a:extLst>
          </p:cNvPr>
          <p:cNvCxnSpPr>
            <a:cxnSpLocks/>
          </p:cNvCxnSpPr>
          <p:nvPr userDrawn="1"/>
        </p:nvCxnSpPr>
        <p:spPr>
          <a:xfrm>
            <a:off x="584200" y="6007781"/>
            <a:ext cx="11025188"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F990A1EA-0184-4AE1-8858-D03AFEEF9B8A}"/>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a:ea typeface="+mn-ea"/>
                <a:cs typeface="+mn-cs"/>
              </a:rPr>
              <a:t>Microsoft Confidential</a:t>
            </a:r>
          </a:p>
        </p:txBody>
      </p:sp>
      <p:sp>
        <p:nvSpPr>
          <p:cNvPr id="10" name="Slide Number Placeholder 5">
            <a:extLst>
              <a:ext uri="{FF2B5EF4-FFF2-40B4-BE49-F238E27FC236}">
                <a16:creationId xmlns:a16="http://schemas.microsoft.com/office/drawing/2014/main" id="{162410B6-6E3D-4CB2-A003-281A600A92F3}"/>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FFFFFF"/>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363162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7903941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4" name="Text Placeholder 3"/>
          <p:cNvSpPr>
            <a:spLocks noGrp="1"/>
          </p:cNvSpPr>
          <p:nvPr>
            <p:ph type="body" sz="quarter" idx="10"/>
          </p:nvPr>
        </p:nvSpPr>
        <p:spPr>
          <a:xfrm>
            <a:off x="586390" y="1434370"/>
            <a:ext cx="11018520" cy="1612749"/>
          </a:xfrm>
        </p:spPr>
        <p:txBody>
          <a:bodyPr wrap="square">
            <a:spAutoFit/>
          </a:bodyPr>
          <a:lstStyle>
            <a:lvl1pPr marL="0" indent="0">
              <a:buNone/>
              <a:defRPr>
                <a:solidFill>
                  <a:schemeClr val="bg1"/>
                </a:solidFill>
              </a:defRPr>
            </a:lvl1pPr>
            <a:lvl2pPr marL="228600" indent="0">
              <a:buNone/>
              <a:defRPr>
                <a:solidFill>
                  <a:schemeClr val="bg1"/>
                </a:solidFill>
              </a:defRPr>
            </a:lvl2pPr>
            <a:lvl3pPr marL="457200" indent="0">
              <a:buNone/>
              <a:defRPr>
                <a:solidFill>
                  <a:schemeClr val="bg1"/>
                </a:solidFill>
              </a:defRPr>
            </a:lvl3pPr>
            <a:lvl4pPr marL="685800" indent="0">
              <a:buNone/>
              <a:defRPr>
                <a:solidFill>
                  <a:schemeClr val="bg1"/>
                </a:solidFill>
              </a:defRPr>
            </a:lvl4pPr>
            <a:lvl5pPr marL="914400"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4433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column">
    <p:spTree>
      <p:nvGrpSpPr>
        <p:cNvPr id="1" name=""/>
        <p:cNvGrpSpPr/>
        <p:nvPr/>
      </p:nvGrpSpPr>
      <p:grpSpPr>
        <a:xfrm>
          <a:off x="0" y="0"/>
          <a:ext cx="0" cy="0"/>
          <a:chOff x="0" y="0"/>
          <a:chExt cx="0" cy="0"/>
        </a:xfrm>
      </p:grpSpPr>
      <p:sp>
        <p:nvSpPr>
          <p:cNvPr id="11" name="Title Placeholder 2">
            <a:extLst>
              <a:ext uri="{FF2B5EF4-FFF2-40B4-BE49-F238E27FC236}">
                <a16:creationId xmlns:a16="http://schemas.microsoft.com/office/drawing/2014/main" id="{9AFD44FB-5EE2-4D3E-9C7F-A0CA74B39F11}"/>
              </a:ext>
            </a:extLst>
          </p:cNvPr>
          <p:cNvSpPr>
            <a:spLocks noGrp="1"/>
          </p:cNvSpPr>
          <p:nvPr>
            <p:ph type="title"/>
          </p:nvPr>
        </p:nvSpPr>
        <p:spPr>
          <a:xfrm>
            <a:off x="457200" y="457200"/>
            <a:ext cx="11277599" cy="594360"/>
          </a:xfrm>
          <a:prstGeom prst="rect">
            <a:avLst/>
          </a:prstGeom>
        </p:spPr>
        <p:txBody>
          <a:bodyPr vert="horz" lIns="0" tIns="0" rIns="0" bIns="0" rtlCol="0" anchor="t">
            <a:normAutofit/>
          </a:bodyPr>
          <a:lstStyle>
            <a:lvl1pPr>
              <a:defRPr sz="4400" b="0" i="0">
                <a:solidFill>
                  <a:schemeClr val="bg1"/>
                </a:solidFill>
                <a:latin typeface="Segoe Pro Semibold" charset="0"/>
                <a:ea typeface="Segoe Pro Semibold" charset="0"/>
                <a:cs typeface="Segoe Pro Semibold" charset="0"/>
              </a:defRPr>
            </a:lvl1pPr>
          </a:lstStyle>
          <a:p>
            <a:r>
              <a:rPr lang="en-US"/>
              <a:t>Click to edit Master title style</a:t>
            </a:r>
          </a:p>
        </p:txBody>
      </p:sp>
      <p:sp>
        <p:nvSpPr>
          <p:cNvPr id="6" name="Subtitle 2">
            <a:extLst>
              <a:ext uri="{FF2B5EF4-FFF2-40B4-BE49-F238E27FC236}">
                <a16:creationId xmlns:a16="http://schemas.microsoft.com/office/drawing/2014/main" id="{AC21BB0E-11FF-4849-A437-1A08AE905469}"/>
              </a:ext>
            </a:extLst>
          </p:cNvPr>
          <p:cNvSpPr>
            <a:spLocks noGrp="1"/>
          </p:cNvSpPr>
          <p:nvPr>
            <p:ph type="subTitle" idx="27"/>
          </p:nvPr>
        </p:nvSpPr>
        <p:spPr>
          <a:xfrm>
            <a:off x="457200" y="1051560"/>
            <a:ext cx="11277600" cy="369332"/>
          </a:xfrm>
        </p:spPr>
        <p:txBody>
          <a:bodyPr/>
          <a:lstStyle>
            <a:lvl1pPr marL="0" indent="0" algn="l">
              <a:buNone/>
              <a:defRPr sz="2400" b="1" i="0" spc="-60" baseline="0">
                <a:solidFill>
                  <a:schemeClr val="bg1"/>
                </a:solidFill>
                <a:latin typeface="Segoe UI Semibold" charset="0"/>
                <a:ea typeface="Segoe UI Semibold" charset="0"/>
                <a:cs typeface="Segoe UI Semibold"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 name="Slide Number Placeholder 1">
            <a:extLst>
              <a:ext uri="{FF2B5EF4-FFF2-40B4-BE49-F238E27FC236}">
                <a16:creationId xmlns:a16="http://schemas.microsoft.com/office/drawing/2014/main" id="{6E8743FE-41B9-984E-A69D-ECABFEB0E741}"/>
              </a:ext>
            </a:extLst>
          </p:cNvPr>
          <p:cNvSpPr>
            <a:spLocks noGrp="1"/>
          </p:cNvSpPr>
          <p:nvPr>
            <p:ph type="sldNum" sz="quarter" idx="32"/>
          </p:nvPr>
        </p:nvSpPr>
        <p:spPr/>
        <p:txBody>
          <a:bodyPr/>
          <a:lstStyle>
            <a:lvl1pPr>
              <a:defRPr>
                <a:solidFill>
                  <a:schemeClr val="bg1"/>
                </a:solidFill>
              </a:defRPr>
            </a:lvl1pPr>
          </a:lstStyle>
          <a:p>
            <a:fld id="{529AFA16-AEC4-7D4A-82F3-BDAE8E49079E}" type="slidenum">
              <a:rPr lang="en-US" smtClean="0"/>
              <a:pPr/>
              <a:t>‹#›</a:t>
            </a:fld>
            <a:endParaRPr lang="en-US"/>
          </a:p>
        </p:txBody>
      </p:sp>
      <p:sp>
        <p:nvSpPr>
          <p:cNvPr id="9" name="Text Placeholder 3">
            <a:extLst>
              <a:ext uri="{FF2B5EF4-FFF2-40B4-BE49-F238E27FC236}">
                <a16:creationId xmlns:a16="http://schemas.microsoft.com/office/drawing/2014/main" id="{BE28BD72-8F4D-45F0-895D-618DDEA404CB}"/>
              </a:ext>
            </a:extLst>
          </p:cNvPr>
          <p:cNvSpPr>
            <a:spLocks noGrp="1"/>
          </p:cNvSpPr>
          <p:nvPr>
            <p:ph idx="1" hasCustomPrompt="1"/>
          </p:nvPr>
        </p:nvSpPr>
        <p:spPr>
          <a:xfrm>
            <a:off x="457200" y="1866900"/>
            <a:ext cx="5638799" cy="4514047"/>
          </a:xfrm>
          <a:prstGeom prst="rect">
            <a:avLst/>
          </a:prstGeom>
        </p:spPr>
        <p:txBody>
          <a:bodyPr vert="horz" wrap="square" lIns="0" tIns="0" rIns="182880" bIns="0" rtlCol="0">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3">
            <a:extLst>
              <a:ext uri="{FF2B5EF4-FFF2-40B4-BE49-F238E27FC236}">
                <a16:creationId xmlns:a16="http://schemas.microsoft.com/office/drawing/2014/main" id="{CB848D9E-E208-474E-B8F8-6B6EF468998A}"/>
              </a:ext>
            </a:extLst>
          </p:cNvPr>
          <p:cNvSpPr>
            <a:spLocks noGrp="1"/>
          </p:cNvSpPr>
          <p:nvPr>
            <p:ph idx="26" hasCustomPrompt="1"/>
          </p:nvPr>
        </p:nvSpPr>
        <p:spPr>
          <a:xfrm>
            <a:off x="6096000" y="1866900"/>
            <a:ext cx="5638799" cy="4514047"/>
          </a:xfrm>
          <a:prstGeom prst="rect">
            <a:avLst/>
          </a:prstGeom>
        </p:spPr>
        <p:txBody>
          <a:bodyPr vert="horz" wrap="square" lIns="0" tIns="0" rIns="0" bIns="0" rtlCol="0">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1908130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1612749"/>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1612749"/>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chemeClr val="bg1"/>
                </a:solidFill>
              </a:rPr>
              <a:t>ELT layout</a:t>
            </a:r>
          </a:p>
        </p:txBody>
      </p:sp>
    </p:spTree>
    <p:extLst>
      <p:ext uri="{BB962C8B-B14F-4D97-AF65-F5344CB8AC3E}">
        <p14:creationId xmlns:p14="http://schemas.microsoft.com/office/powerpoint/2010/main" val="28038120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p15:clr>
            <a:srgbClr val="5ACBF0"/>
          </p15:clr>
        </p15:guide>
        <p15:guide id="4" pos="3660">
          <p15:clr>
            <a:srgbClr val="5ACBF0"/>
          </p15:clr>
        </p15:guide>
        <p15:guide id="5" pos="402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lvl1pPr>
              <a:defRPr>
                <a:solidFill>
                  <a:schemeClr val="bg1"/>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solidFill>
                  <a:schemeClr val="bg1"/>
                </a:solidFill>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solidFill>
                  <a:schemeClr val="bg1"/>
                </a:solidFill>
              </a:defRPr>
            </a:lvl2pPr>
            <a:lvl3pPr marL="450850" indent="0">
              <a:buFont typeface="Wingdings" panose="05000000000000000000" pitchFamily="2" charset="2"/>
              <a:buNone/>
              <a:tabLst/>
              <a:defRPr sz="1600" b="0">
                <a:solidFill>
                  <a:schemeClr val="bg1"/>
                </a:solidFill>
              </a:defRPr>
            </a:lvl3pPr>
            <a:lvl4pPr marL="652462" indent="0">
              <a:buFont typeface="Wingdings" panose="05000000000000000000" pitchFamily="2" charset="2"/>
              <a:buNone/>
              <a:defRPr sz="1400" b="0">
                <a:solidFill>
                  <a:schemeClr val="bg1"/>
                </a:solidFill>
              </a:defRPr>
            </a:lvl4pPr>
            <a:lvl5pPr marL="854075" indent="0">
              <a:buFont typeface="Wingdings" panose="05000000000000000000" pitchFamily="2" charset="2"/>
              <a:buNone/>
              <a:tabLst/>
              <a:defRPr sz="1400" b="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solidFill>
                  <a:schemeClr val="bg1"/>
                </a:solidFill>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solidFill>
                  <a:schemeClr val="bg1"/>
                </a:solidFill>
              </a:defRPr>
            </a:lvl2pPr>
            <a:lvl3pPr marL="450850" indent="0">
              <a:buFont typeface="Wingdings" panose="05000000000000000000" pitchFamily="2" charset="2"/>
              <a:buNone/>
              <a:tabLst/>
              <a:defRPr sz="1600" b="0">
                <a:solidFill>
                  <a:schemeClr val="bg1"/>
                </a:solidFill>
              </a:defRPr>
            </a:lvl3pPr>
            <a:lvl4pPr marL="652462" indent="0">
              <a:buFont typeface="Wingdings" panose="05000000000000000000" pitchFamily="2" charset="2"/>
              <a:buNone/>
              <a:defRPr sz="1400" b="0">
                <a:solidFill>
                  <a:schemeClr val="bg1"/>
                </a:solidFill>
              </a:defRPr>
            </a:lvl4pPr>
            <a:lvl5pPr marL="854075" indent="0">
              <a:buFont typeface="Wingdings" panose="05000000000000000000" pitchFamily="2" charset="2"/>
              <a:buNone/>
              <a:tabLst/>
              <a:defRPr sz="1400" b="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54241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p15:clr>
            <a:srgbClr val="5ACBF0"/>
          </p15:clr>
        </p15:guide>
        <p15:guide id="4" pos="3656">
          <p15:clr>
            <a:srgbClr val="5ACBF0"/>
          </p15:clr>
        </p15:guide>
        <p15:guide id="5" pos="402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Only_Blue Bar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BA4EE01-A11E-4E94-BD8C-0E370CC84335}"/>
              </a:ext>
              <a:ext uri="{C183D7F6-B498-43B3-948B-1728B52AA6E4}">
                <adec:decorative xmlns:adec="http://schemas.microsoft.com/office/drawing/2017/decorative" val="1"/>
              </a:ext>
            </a:extLst>
          </p:cNvPr>
          <p:cNvSpPr/>
          <p:nvPr userDrawn="1"/>
        </p:nvSpPr>
        <p:spPr bwMode="auto">
          <a:xfrm>
            <a:off x="0" y="2"/>
            <a:ext cx="12192000" cy="159067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849DBB57-EFF8-4672-A1A8-6F5D20C83EAE}"/>
              </a:ext>
              <a:ext uri="{C183D7F6-B498-43B3-948B-1728B52AA6E4}">
                <adec:decorative xmlns:adec="http://schemas.microsoft.com/office/drawing/2017/decorative" val="1"/>
              </a:ext>
            </a:extLst>
          </p:cNvPr>
          <p:cNvSpPr/>
          <p:nvPr userDrawn="1"/>
        </p:nvSpPr>
        <p:spPr bwMode="auto">
          <a:xfrm>
            <a:off x="0" y="1590676"/>
            <a:ext cx="12192000" cy="49232"/>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599436"/>
            <a:ext cx="11018520" cy="553998"/>
          </a:xfrm>
        </p:spPr>
        <p:txBody>
          <a:bodyPr/>
          <a:lstStyle>
            <a:lvl1pPr algn="l" defTabSz="932742" rtl="0" eaLnBrk="1" latinLnBrk="0" hangingPunct="1">
              <a:lnSpc>
                <a:spcPct val="100000"/>
              </a:lnSpc>
              <a:spcBef>
                <a:spcPct val="0"/>
              </a:spcBef>
              <a:buNone/>
              <a:defRPr lang="en-US" sz="3600" b="0" kern="1200" cap="none" spc="0" baseline="0" dirty="0">
                <a:ln w="3175">
                  <a:noFill/>
                </a:ln>
                <a:solidFill>
                  <a:schemeClr val="bg1"/>
                </a:solidFill>
                <a:effectLst/>
                <a:latin typeface="+mj-lt"/>
                <a:ea typeface="+mn-ea"/>
                <a:cs typeface="Segoe UI" pitchFamily="34" charset="0"/>
              </a:defRPr>
            </a:lvl1pPr>
          </a:lstStyle>
          <a:p>
            <a:r>
              <a:rPr lang="en-US"/>
              <a:t>Click to edit Master title style</a:t>
            </a:r>
          </a:p>
        </p:txBody>
      </p:sp>
      <p:sp>
        <p:nvSpPr>
          <p:cNvPr id="4" name="Footer Placeholder 4">
            <a:extLst>
              <a:ext uri="{FF2B5EF4-FFF2-40B4-BE49-F238E27FC236}">
                <a16:creationId xmlns:a16="http://schemas.microsoft.com/office/drawing/2014/main" id="{ACA47FE3-808F-4455-9116-CB304A57F6DA}"/>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5" name="Slide Number Placeholder 5">
            <a:extLst>
              <a:ext uri="{FF2B5EF4-FFF2-40B4-BE49-F238E27FC236}">
                <a16:creationId xmlns:a16="http://schemas.microsoft.com/office/drawing/2014/main" id="{29EA8DF5-0F38-4D7D-8A31-170AB79F5D9D}"/>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446209294"/>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Blue Bar_Placeholder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F141C64-E920-4DE9-A440-152373BCBA3E}"/>
              </a:ext>
              <a:ext uri="{C183D7F6-B498-43B3-948B-1728B52AA6E4}">
                <adec:decorative xmlns:adec="http://schemas.microsoft.com/office/drawing/2017/decorative" val="1"/>
              </a:ext>
            </a:extLst>
          </p:cNvPr>
          <p:cNvSpPr/>
          <p:nvPr/>
        </p:nvSpPr>
        <p:spPr bwMode="auto">
          <a:xfrm>
            <a:off x="0" y="2"/>
            <a:ext cx="12192000" cy="142904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599436"/>
            <a:ext cx="11018520" cy="553998"/>
          </a:xfrm>
        </p:spPr>
        <p:txBody>
          <a:bodyPr/>
          <a:lstStyle>
            <a:lvl1pPr algn="l" defTabSz="932742" rtl="0" eaLnBrk="1" latinLnBrk="0" hangingPunct="1">
              <a:lnSpc>
                <a:spcPct val="100000"/>
              </a:lnSpc>
              <a:spcBef>
                <a:spcPct val="0"/>
              </a:spcBef>
              <a:buNone/>
              <a:defRPr lang="en-US" sz="3600" b="0" kern="1200" cap="none" spc="0" baseline="0" dirty="0">
                <a:ln w="3175">
                  <a:noFill/>
                </a:ln>
                <a:solidFill>
                  <a:schemeClr val="bg1"/>
                </a:solidFill>
                <a:effectLst/>
                <a:latin typeface="+mj-lt"/>
                <a:ea typeface="+mn-ea"/>
                <a:cs typeface="Segoe UI" pitchFamily="34" charset="0"/>
              </a:defRPr>
            </a:lvl1pPr>
          </a:lstStyle>
          <a:p>
            <a:r>
              <a:rPr lang="en-US"/>
              <a:t>Click to edit Master title style</a:t>
            </a:r>
          </a:p>
        </p:txBody>
      </p:sp>
      <p:sp>
        <p:nvSpPr>
          <p:cNvPr id="3" name="Footer Placeholder 4">
            <a:extLst>
              <a:ext uri="{FF2B5EF4-FFF2-40B4-BE49-F238E27FC236}">
                <a16:creationId xmlns:a16="http://schemas.microsoft.com/office/drawing/2014/main" id="{3CB9224E-20A8-4184-BE63-F7ADC102413F}"/>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4" name="Slide Number Placeholder 5">
            <a:extLst>
              <a:ext uri="{FF2B5EF4-FFF2-40B4-BE49-F238E27FC236}">
                <a16:creationId xmlns:a16="http://schemas.microsoft.com/office/drawing/2014/main" id="{ACDA2FAA-F591-4C59-93CB-5FDE50ECC642}"/>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9" name="Content Placeholder 8">
            <a:extLst>
              <a:ext uri="{FF2B5EF4-FFF2-40B4-BE49-F238E27FC236}">
                <a16:creationId xmlns:a16="http://schemas.microsoft.com/office/drawing/2014/main" id="{42582AC2-DA98-4BCB-8380-34C382DED89F}"/>
              </a:ext>
            </a:extLst>
          </p:cNvPr>
          <p:cNvSpPr>
            <a:spLocks noGrp="1"/>
          </p:cNvSpPr>
          <p:nvPr>
            <p:ph sz="quarter" idx="10" hasCustomPrompt="1"/>
          </p:nvPr>
        </p:nvSpPr>
        <p:spPr>
          <a:xfrm>
            <a:off x="6019800" y="1871663"/>
            <a:ext cx="5600700" cy="4397375"/>
          </a:xfrm>
          <a:ln w="6350">
            <a:solidFill>
              <a:schemeClr val="bg1">
                <a:lumMod val="85000"/>
              </a:schemeClr>
            </a:solidFill>
          </a:ln>
        </p:spPr>
        <p:txBody>
          <a:bodyPr/>
          <a:lstStyle>
            <a:lvl1pPr marL="0" indent="0" algn="ctr">
              <a:buNone/>
              <a:defRPr sz="1800"/>
            </a:lvl1pPr>
          </a:lstStyle>
          <a:p>
            <a:pPr lvl="0"/>
            <a:r>
              <a:rPr lang="en-US"/>
              <a:t>Place holder for report and illustration </a:t>
            </a:r>
          </a:p>
        </p:txBody>
      </p:sp>
      <p:sp>
        <p:nvSpPr>
          <p:cNvPr id="11" name="Rectangle 10">
            <a:extLst>
              <a:ext uri="{FF2B5EF4-FFF2-40B4-BE49-F238E27FC236}">
                <a16:creationId xmlns:a16="http://schemas.microsoft.com/office/drawing/2014/main" id="{3CBE3747-AB42-4DD5-A33C-42C4A70E8A91}"/>
              </a:ext>
              <a:ext uri="{C183D7F6-B498-43B3-948B-1728B52AA6E4}">
                <adec:decorative xmlns:adec="http://schemas.microsoft.com/office/drawing/2017/decorative" val="1"/>
              </a:ext>
            </a:extLst>
          </p:cNvPr>
          <p:cNvSpPr/>
          <p:nvPr userDrawn="1"/>
        </p:nvSpPr>
        <p:spPr bwMode="auto">
          <a:xfrm>
            <a:off x="0" y="1429048"/>
            <a:ext cx="12192000" cy="49232"/>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762578842"/>
      </p:ext>
    </p:extLst>
  </p:cSld>
  <p:clrMapOvr>
    <a:masterClrMapping/>
  </p:clrMapOvr>
  <p:transition>
    <p:fade/>
  </p:transition>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_Subtitle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599436"/>
            <a:ext cx="11018520" cy="553998"/>
          </a:xfrm>
        </p:spPr>
        <p:txBody>
          <a:bodyPr/>
          <a:lstStyle>
            <a:lvl1pPr algn="l" defTabSz="932742" rtl="0" eaLnBrk="1" latinLnBrk="0" hangingPunct="1">
              <a:lnSpc>
                <a:spcPct val="100000"/>
              </a:lnSpc>
              <a:spcBef>
                <a:spcPct val="0"/>
              </a:spcBef>
              <a:buNone/>
              <a:defRPr lang="en-US" sz="3600" b="0" kern="1200" cap="none" spc="0" baseline="0" dirty="0">
                <a:ln w="3175">
                  <a:noFill/>
                </a:ln>
                <a:solidFill>
                  <a:schemeClr val="tx2"/>
                </a:solidFill>
                <a:effectLst/>
                <a:latin typeface="+mj-lt"/>
                <a:ea typeface="+mn-ea"/>
                <a:cs typeface="Segoe UI" pitchFamily="34" charset="0"/>
              </a:defRPr>
            </a:lvl1pPr>
          </a:lstStyle>
          <a:p>
            <a:r>
              <a:rPr lang="en-US"/>
              <a:t>Click to edit Master title style</a:t>
            </a:r>
          </a:p>
        </p:txBody>
      </p:sp>
      <p:sp>
        <p:nvSpPr>
          <p:cNvPr id="3" name="Text Placeholder 4">
            <a:extLst>
              <a:ext uri="{FF2B5EF4-FFF2-40B4-BE49-F238E27FC236}">
                <a16:creationId xmlns:a16="http://schemas.microsoft.com/office/drawing/2014/main" id="{6EC02201-A897-0144-8522-F40E06456BE8}"/>
              </a:ext>
            </a:extLst>
          </p:cNvPr>
          <p:cNvSpPr>
            <a:spLocks noGrp="1"/>
          </p:cNvSpPr>
          <p:nvPr>
            <p:ph type="body" sz="quarter" idx="12" hasCustomPrompt="1"/>
          </p:nvPr>
        </p:nvSpPr>
        <p:spPr>
          <a:xfrm>
            <a:off x="584201" y="1310646"/>
            <a:ext cx="11018520" cy="276999"/>
          </a:xfrm>
          <a:noFill/>
        </p:spPr>
        <p:txBody>
          <a:bodyPr wrap="square" lIns="0" tIns="0" rIns="0" bIns="0">
            <a:spAutoFit/>
          </a:bodyPr>
          <a:lstStyle>
            <a:lvl1pPr marL="0" indent="0">
              <a:spcBef>
                <a:spcPts val="0"/>
              </a:spcBef>
              <a:buNone/>
              <a:defRPr sz="1800" spc="0" baseline="0">
                <a:solidFill>
                  <a:schemeClr val="accent6"/>
                </a:solidFill>
                <a:latin typeface="+mn-lt"/>
                <a:cs typeface="Segoe UI" panose="020B0502040204020203" pitchFamily="34" charset="0"/>
              </a:defRPr>
            </a:lvl1pPr>
          </a:lstStyle>
          <a:p>
            <a:pPr lvl="0"/>
            <a:r>
              <a:rPr lang="en-US"/>
              <a:t>Subtitle</a:t>
            </a:r>
          </a:p>
        </p:txBody>
      </p:sp>
      <p:sp>
        <p:nvSpPr>
          <p:cNvPr id="4" name="Footer Placeholder 4">
            <a:extLst>
              <a:ext uri="{FF2B5EF4-FFF2-40B4-BE49-F238E27FC236}">
                <a16:creationId xmlns:a16="http://schemas.microsoft.com/office/drawing/2014/main" id="{ACA47FE3-808F-4455-9116-CB304A57F6DA}"/>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5" name="Slide Number Placeholder 5">
            <a:extLst>
              <a:ext uri="{FF2B5EF4-FFF2-40B4-BE49-F238E27FC236}">
                <a16:creationId xmlns:a16="http://schemas.microsoft.com/office/drawing/2014/main" id="{29EA8DF5-0F38-4D7D-8A31-170AB79F5D9D}"/>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837091661"/>
      </p:ext>
    </p:extLst>
  </p:cSld>
  <p:clrMapOvr>
    <a:masterClrMapping/>
  </p:clrMapOvr>
  <p:transition>
    <p:fade/>
  </p:transition>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_Subtitle_Blue Bar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BA4EE01-A11E-4E94-BD8C-0E370CC84335}"/>
              </a:ext>
              <a:ext uri="{C183D7F6-B498-43B3-948B-1728B52AA6E4}">
                <adec:decorative xmlns:adec="http://schemas.microsoft.com/office/drawing/2017/decorative" val="1"/>
              </a:ext>
            </a:extLst>
          </p:cNvPr>
          <p:cNvSpPr/>
          <p:nvPr userDrawn="1"/>
        </p:nvSpPr>
        <p:spPr bwMode="auto">
          <a:xfrm>
            <a:off x="0" y="1"/>
            <a:ext cx="12192000" cy="185782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849DBB57-EFF8-4672-A1A8-6F5D20C83EAE}"/>
              </a:ext>
              <a:ext uri="{C183D7F6-B498-43B3-948B-1728B52AA6E4}">
                <adec:decorative xmlns:adec="http://schemas.microsoft.com/office/drawing/2017/decorative" val="1"/>
              </a:ext>
            </a:extLst>
          </p:cNvPr>
          <p:cNvSpPr/>
          <p:nvPr userDrawn="1"/>
        </p:nvSpPr>
        <p:spPr bwMode="auto">
          <a:xfrm>
            <a:off x="0" y="1808596"/>
            <a:ext cx="12192000" cy="49232"/>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599436"/>
            <a:ext cx="11018520" cy="553998"/>
          </a:xfrm>
        </p:spPr>
        <p:txBody>
          <a:bodyPr/>
          <a:lstStyle>
            <a:lvl1pPr algn="l" defTabSz="932742" rtl="0" eaLnBrk="1" latinLnBrk="0" hangingPunct="1">
              <a:lnSpc>
                <a:spcPct val="100000"/>
              </a:lnSpc>
              <a:spcBef>
                <a:spcPct val="0"/>
              </a:spcBef>
              <a:buNone/>
              <a:defRPr lang="en-US" sz="3600" b="0" kern="1200" cap="none" spc="0" baseline="0" dirty="0">
                <a:ln w="3175">
                  <a:noFill/>
                </a:ln>
                <a:solidFill>
                  <a:schemeClr val="bg1"/>
                </a:solidFill>
                <a:effectLst/>
                <a:latin typeface="+mj-lt"/>
                <a:ea typeface="+mn-ea"/>
                <a:cs typeface="Segoe UI" pitchFamily="34" charset="0"/>
              </a:defRPr>
            </a:lvl1pPr>
          </a:lstStyle>
          <a:p>
            <a:r>
              <a:rPr lang="en-US"/>
              <a:t>Click to edit Master title style</a:t>
            </a:r>
          </a:p>
        </p:txBody>
      </p:sp>
      <p:sp>
        <p:nvSpPr>
          <p:cNvPr id="3" name="Text Placeholder 4">
            <a:extLst>
              <a:ext uri="{FF2B5EF4-FFF2-40B4-BE49-F238E27FC236}">
                <a16:creationId xmlns:a16="http://schemas.microsoft.com/office/drawing/2014/main" id="{6EC02201-A897-0144-8522-F40E06456BE8}"/>
              </a:ext>
            </a:extLst>
          </p:cNvPr>
          <p:cNvSpPr>
            <a:spLocks noGrp="1"/>
          </p:cNvSpPr>
          <p:nvPr>
            <p:ph type="body" sz="quarter" idx="12" hasCustomPrompt="1"/>
          </p:nvPr>
        </p:nvSpPr>
        <p:spPr>
          <a:xfrm>
            <a:off x="584201" y="1310646"/>
            <a:ext cx="11018520" cy="276999"/>
          </a:xfrm>
          <a:noFill/>
        </p:spPr>
        <p:txBody>
          <a:bodyPr wrap="square" lIns="0" tIns="0" rIns="0" bIns="0">
            <a:spAutoFit/>
          </a:bodyPr>
          <a:lstStyle>
            <a:lvl1pPr marL="0" indent="0">
              <a:spcBef>
                <a:spcPts val="0"/>
              </a:spcBef>
              <a:buNone/>
              <a:defRPr sz="1800" spc="0" baseline="0">
                <a:solidFill>
                  <a:schemeClr val="bg1"/>
                </a:solidFill>
                <a:latin typeface="+mn-lt"/>
                <a:cs typeface="Segoe UI" panose="020B0502040204020203" pitchFamily="34" charset="0"/>
              </a:defRPr>
            </a:lvl1pPr>
          </a:lstStyle>
          <a:p>
            <a:pPr lvl="0"/>
            <a:r>
              <a:rPr lang="en-US"/>
              <a:t>Subtitle</a:t>
            </a:r>
          </a:p>
        </p:txBody>
      </p:sp>
      <p:sp>
        <p:nvSpPr>
          <p:cNvPr id="4" name="Footer Placeholder 4">
            <a:extLst>
              <a:ext uri="{FF2B5EF4-FFF2-40B4-BE49-F238E27FC236}">
                <a16:creationId xmlns:a16="http://schemas.microsoft.com/office/drawing/2014/main" id="{ACA47FE3-808F-4455-9116-CB304A57F6DA}"/>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5" name="Slide Number Placeholder 5">
            <a:extLst>
              <a:ext uri="{FF2B5EF4-FFF2-40B4-BE49-F238E27FC236}">
                <a16:creationId xmlns:a16="http://schemas.microsoft.com/office/drawing/2014/main" id="{29EA8DF5-0F38-4D7D-8A31-170AB79F5D9D}"/>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643951438"/>
      </p:ext>
    </p:extLst>
  </p:cSld>
  <p:clrMapOvr>
    <a:masterClrMapping/>
  </p:clrMapOvr>
  <p:transition>
    <p:fade/>
  </p:transition>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 Image Layout">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ACA47FE3-808F-4455-9116-CB304A57F6DA}"/>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5" name="Slide Number Placeholder 5">
            <a:extLst>
              <a:ext uri="{FF2B5EF4-FFF2-40B4-BE49-F238E27FC236}">
                <a16:creationId xmlns:a16="http://schemas.microsoft.com/office/drawing/2014/main" id="{29EA8DF5-0F38-4D7D-8A31-170AB79F5D9D}"/>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8" name="Rectangle 7">
            <a:extLst>
              <a:ext uri="{FF2B5EF4-FFF2-40B4-BE49-F238E27FC236}">
                <a16:creationId xmlns:a16="http://schemas.microsoft.com/office/drawing/2014/main" id="{FCC52691-475D-43F1-A919-4B156DB9EB3B}"/>
              </a:ext>
            </a:extLst>
          </p:cNvPr>
          <p:cNvSpPr>
            <a:spLocks/>
          </p:cNvSpPr>
          <p:nvPr userDrawn="1"/>
        </p:nvSpPr>
        <p:spPr bwMode="auto">
          <a:xfrm>
            <a:off x="0" y="801983"/>
            <a:ext cx="6720842" cy="112123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10" name="Rectangle 9">
            <a:extLst>
              <a:ext uri="{FF2B5EF4-FFF2-40B4-BE49-F238E27FC236}">
                <a16:creationId xmlns:a16="http://schemas.microsoft.com/office/drawing/2014/main" id="{5D652719-B081-48FC-940C-093D3CF71ACF}"/>
              </a:ext>
            </a:extLst>
          </p:cNvPr>
          <p:cNvSpPr>
            <a:spLocks/>
          </p:cNvSpPr>
          <p:nvPr userDrawn="1"/>
        </p:nvSpPr>
        <p:spPr bwMode="auto">
          <a:xfrm>
            <a:off x="0" y="1923213"/>
            <a:ext cx="6720842" cy="54699"/>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1085599"/>
            <a:ext cx="5854348" cy="553998"/>
          </a:xfrm>
        </p:spPr>
        <p:txBody>
          <a:bodyPr wrap="square">
            <a:spAutoFit/>
          </a:bodyPr>
          <a:lstStyle>
            <a:lvl1pPr algn="l" defTabSz="932742" rtl="0" eaLnBrk="1" latinLnBrk="0" hangingPunct="1">
              <a:lnSpc>
                <a:spcPct val="100000"/>
              </a:lnSpc>
              <a:spcBef>
                <a:spcPct val="0"/>
              </a:spcBef>
              <a:buNone/>
              <a:defRPr lang="en-US" sz="3600" b="0" kern="1200" cap="none" spc="0" baseline="0" dirty="0">
                <a:ln w="3175">
                  <a:noFill/>
                </a:ln>
                <a:solidFill>
                  <a:schemeClr val="bg1"/>
                </a:solidFill>
                <a:effectLst/>
                <a:latin typeface="+mj-lt"/>
                <a:ea typeface="+mn-ea"/>
                <a:cs typeface="Segoe UI" pitchFamily="34" charset="0"/>
              </a:defRPr>
            </a:lvl1pPr>
          </a:lstStyle>
          <a:p>
            <a:r>
              <a:rPr lang="en-US"/>
              <a:t>Click to edit Master</a:t>
            </a:r>
          </a:p>
        </p:txBody>
      </p:sp>
      <p:sp>
        <p:nvSpPr>
          <p:cNvPr id="12" name="Content Placeholder 10">
            <a:extLst>
              <a:ext uri="{FF2B5EF4-FFF2-40B4-BE49-F238E27FC236}">
                <a16:creationId xmlns:a16="http://schemas.microsoft.com/office/drawing/2014/main" id="{87392304-E6C1-4312-930D-A6D4819615F6}"/>
              </a:ext>
            </a:extLst>
          </p:cNvPr>
          <p:cNvSpPr>
            <a:spLocks noGrp="1"/>
          </p:cNvSpPr>
          <p:nvPr>
            <p:ph sz="quarter" idx="11"/>
          </p:nvPr>
        </p:nvSpPr>
        <p:spPr>
          <a:xfrm>
            <a:off x="6720843" y="0"/>
            <a:ext cx="5471157" cy="6858000"/>
          </a:xfrm>
          <a:ln w="6350">
            <a:solidFill>
              <a:schemeClr val="bg1">
                <a:lumMod val="75000"/>
              </a:schemeClr>
            </a:solidFill>
          </a:ln>
        </p:spPr>
        <p:txBody>
          <a:bodyPr/>
          <a:lstStyle>
            <a:lvl1pPr marL="0" indent="0" algn="ctr">
              <a:buNone/>
              <a:defRPr sz="2400"/>
            </a:lvl1pPr>
          </a:lstStyle>
          <a:p>
            <a:pPr lvl="0"/>
            <a:r>
              <a:rPr lang="en-US"/>
              <a:t>Click to edit Master text styles</a:t>
            </a:r>
          </a:p>
        </p:txBody>
      </p:sp>
    </p:spTree>
    <p:extLst>
      <p:ext uri="{BB962C8B-B14F-4D97-AF65-F5344CB8AC3E}">
        <p14:creationId xmlns:p14="http://schemas.microsoft.com/office/powerpoint/2010/main" val="4241814854"/>
      </p:ext>
    </p:extLst>
  </p:cSld>
  <p:clrMapOvr>
    <a:masterClrMapping/>
  </p:clrMapOvr>
  <p:transition>
    <p:fade/>
  </p:transition>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alf Image_Blue Bar Layout">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ACA47FE3-808F-4455-9116-CB304A57F6DA}"/>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5" name="Slide Number Placeholder 5">
            <a:extLst>
              <a:ext uri="{FF2B5EF4-FFF2-40B4-BE49-F238E27FC236}">
                <a16:creationId xmlns:a16="http://schemas.microsoft.com/office/drawing/2014/main" id="{29EA8DF5-0F38-4D7D-8A31-170AB79F5D9D}"/>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8" name="Rectangle 7">
            <a:extLst>
              <a:ext uri="{FF2B5EF4-FFF2-40B4-BE49-F238E27FC236}">
                <a16:creationId xmlns:a16="http://schemas.microsoft.com/office/drawing/2014/main" id="{FCC52691-475D-43F1-A919-4B156DB9EB3B}"/>
              </a:ext>
            </a:extLst>
          </p:cNvPr>
          <p:cNvSpPr/>
          <p:nvPr userDrawn="1"/>
        </p:nvSpPr>
        <p:spPr bwMode="auto">
          <a:xfrm>
            <a:off x="0" y="801983"/>
            <a:ext cx="6019800" cy="112123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10" name="Rectangle 9">
            <a:extLst>
              <a:ext uri="{FF2B5EF4-FFF2-40B4-BE49-F238E27FC236}">
                <a16:creationId xmlns:a16="http://schemas.microsoft.com/office/drawing/2014/main" id="{5D652719-B081-48FC-940C-093D3CF71ACF}"/>
              </a:ext>
            </a:extLst>
          </p:cNvPr>
          <p:cNvSpPr/>
          <p:nvPr userDrawn="1"/>
        </p:nvSpPr>
        <p:spPr bwMode="auto">
          <a:xfrm>
            <a:off x="0" y="1923213"/>
            <a:ext cx="6019800" cy="54699"/>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1085599"/>
            <a:ext cx="4555319" cy="553998"/>
          </a:xfrm>
        </p:spPr>
        <p:txBody>
          <a:bodyPr>
            <a:spAutoFit/>
          </a:bodyPr>
          <a:lstStyle>
            <a:lvl1pPr algn="l" defTabSz="932742" rtl="0" eaLnBrk="1" latinLnBrk="0" hangingPunct="1">
              <a:lnSpc>
                <a:spcPct val="100000"/>
              </a:lnSpc>
              <a:spcBef>
                <a:spcPct val="0"/>
              </a:spcBef>
              <a:buNone/>
              <a:defRPr lang="en-US" sz="3600" b="0" kern="1200" cap="none" spc="0" baseline="0" dirty="0">
                <a:ln w="3175">
                  <a:noFill/>
                </a:ln>
                <a:solidFill>
                  <a:schemeClr val="bg1"/>
                </a:solidFill>
                <a:effectLst/>
                <a:latin typeface="+mj-lt"/>
                <a:ea typeface="+mn-ea"/>
                <a:cs typeface="Segoe UI" pitchFamily="34" charset="0"/>
              </a:defRPr>
            </a:lvl1pPr>
          </a:lstStyle>
          <a:p>
            <a:r>
              <a:rPr lang="en-US"/>
              <a:t>Click to edit Master</a:t>
            </a:r>
          </a:p>
        </p:txBody>
      </p:sp>
      <p:sp>
        <p:nvSpPr>
          <p:cNvPr id="12" name="Content Placeholder 10">
            <a:extLst>
              <a:ext uri="{FF2B5EF4-FFF2-40B4-BE49-F238E27FC236}">
                <a16:creationId xmlns:a16="http://schemas.microsoft.com/office/drawing/2014/main" id="{87392304-E6C1-4312-930D-A6D4819615F6}"/>
              </a:ext>
            </a:extLst>
          </p:cNvPr>
          <p:cNvSpPr>
            <a:spLocks noGrp="1"/>
          </p:cNvSpPr>
          <p:nvPr>
            <p:ph sz="quarter" idx="11"/>
          </p:nvPr>
        </p:nvSpPr>
        <p:spPr>
          <a:xfrm>
            <a:off x="6019800" y="585788"/>
            <a:ext cx="5600700" cy="5686424"/>
          </a:xfrm>
          <a:ln w="6350">
            <a:solidFill>
              <a:schemeClr val="bg1">
                <a:lumMod val="75000"/>
              </a:schemeClr>
            </a:solidFill>
          </a:ln>
        </p:spPr>
        <p:txBody>
          <a:bodyPr/>
          <a:lstStyle>
            <a:lvl1pPr marL="0" indent="0" algn="ctr">
              <a:buNone/>
              <a:defRPr sz="2400"/>
            </a:lvl1pPr>
          </a:lstStyle>
          <a:p>
            <a:pPr lvl="0"/>
            <a:r>
              <a:rPr lang="en-US"/>
              <a:t>Click to edit Master text styles</a:t>
            </a:r>
          </a:p>
        </p:txBody>
      </p:sp>
    </p:spTree>
    <p:extLst>
      <p:ext uri="{BB962C8B-B14F-4D97-AF65-F5344CB8AC3E}">
        <p14:creationId xmlns:p14="http://schemas.microsoft.com/office/powerpoint/2010/main" val="11449845"/>
      </p:ext>
    </p:extLst>
  </p:cSld>
  <p:clrMapOvr>
    <a:masterClrMapping/>
  </p:clrMapOvr>
  <p:transition>
    <p:fade/>
  </p:transition>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507432"/>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Footer Placeholder 4">
            <a:extLst>
              <a:ext uri="{FF2B5EF4-FFF2-40B4-BE49-F238E27FC236}">
                <a16:creationId xmlns:a16="http://schemas.microsoft.com/office/drawing/2014/main" id="{771C3853-B766-4422-BD2B-65A999523B3C}"/>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6" name="Slide Number Placeholder 5">
            <a:extLst>
              <a:ext uri="{FF2B5EF4-FFF2-40B4-BE49-F238E27FC236}">
                <a16:creationId xmlns:a16="http://schemas.microsoft.com/office/drawing/2014/main" id="{6AB66A86-D476-4B82-BD63-F20B61D610B4}"/>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4135085315"/>
      </p:ext>
    </p:extLst>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 id="2147484080" r:id="rId12"/>
    <p:sldLayoutId id="2147484081" r:id="rId13"/>
    <p:sldLayoutId id="2147484082" r:id="rId14"/>
    <p:sldLayoutId id="2147484083" r:id="rId15"/>
    <p:sldLayoutId id="2147484084" r:id="rId16"/>
    <p:sldLayoutId id="2147484085" r:id="rId17"/>
    <p:sldLayoutId id="2147484086" r:id="rId18"/>
    <p:sldLayoutId id="2147484087" r:id="rId19"/>
    <p:sldLayoutId id="2147484088" r:id="rId20"/>
    <p:sldLayoutId id="2147484089" r:id="rId21"/>
    <p:sldLayoutId id="2147484090" r:id="rId22"/>
    <p:sldLayoutId id="2147484091" r:id="rId23"/>
    <p:sldLayoutId id="2147484092" r:id="rId24"/>
    <p:sldLayoutId id="2147484093" r:id="rId25"/>
    <p:sldLayoutId id="2147484094" r:id="rId26"/>
    <p:sldLayoutId id="2147484095" r:id="rId27"/>
    <p:sldLayoutId id="2147484096" r:id="rId28"/>
    <p:sldLayoutId id="2147484097" r:id="rId29"/>
    <p:sldLayoutId id="2147484098" r:id="rId30"/>
    <p:sldLayoutId id="2147484099" r:id="rId31"/>
    <p:sldLayoutId id="2147484100" r:id="rId32"/>
    <p:sldLayoutId id="2147484101" r:id="rId33"/>
    <p:sldLayoutId id="2147484102" r:id="rId34"/>
    <p:sldLayoutId id="2147484103" r:id="rId35"/>
  </p:sldLayoutIdLst>
  <p:transition>
    <p:fade/>
  </p:transition>
  <p:hf hdr="0" dt="0"/>
  <p:txStyles>
    <p:titleStyle>
      <a:lvl1pPr algn="l" defTabSz="932742" rtl="0" eaLnBrk="1" latinLnBrk="0" hangingPunct="1">
        <a:lnSpc>
          <a:spcPct val="100000"/>
        </a:lnSpc>
        <a:spcBef>
          <a:spcPct val="0"/>
        </a:spcBef>
        <a:buNone/>
        <a:defRPr lang="en-US" sz="3600" b="0" kern="1200" cap="none" spc="0" baseline="0" dirty="0" smtClean="0">
          <a:ln w="3175">
            <a:noFill/>
          </a:ln>
          <a:solidFill>
            <a:schemeClr val="tx1"/>
          </a:solidFill>
          <a:effectLst/>
          <a:latin typeface="+mn-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0">
          <p15:clr>
            <a:srgbClr val="C35EA4"/>
          </p15:clr>
        </p15:guide>
        <p15:guide id="17" pos="7320">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guide id="31" pos="1464">
          <p15:clr>
            <a:srgbClr val="F26B43"/>
          </p15:clr>
        </p15:guide>
        <p15:guide id="32" pos="1536">
          <p15:clr>
            <a:srgbClr val="F26B43"/>
          </p15:clr>
        </p15:guide>
        <p15:guide id="33" pos="2640">
          <p15:clr>
            <a:srgbClr val="F26B43"/>
          </p15:clr>
        </p15:guide>
        <p15:guide id="34" pos="2712">
          <p15:clr>
            <a:srgbClr val="F26B43"/>
          </p15:clr>
        </p15:guide>
        <p15:guide id="35" pos="3792">
          <p15:clr>
            <a:srgbClr val="F26B43"/>
          </p15:clr>
        </p15:guide>
        <p15:guide id="36" pos="4968">
          <p15:clr>
            <a:srgbClr val="F26B43"/>
          </p15:clr>
        </p15:guide>
        <p15:guide id="37" pos="3864">
          <p15:clr>
            <a:srgbClr val="F26B43"/>
          </p15:clr>
        </p15:guide>
        <p15:guide id="38" pos="5040">
          <p15:clr>
            <a:srgbClr val="F26B43"/>
          </p15:clr>
        </p15:guide>
        <p15:guide id="39" pos="6144">
          <p15:clr>
            <a:srgbClr val="F26B43"/>
          </p15:clr>
        </p15:guide>
        <p15:guide id="40" pos="621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customXml" Target="../../customXml/item39.xml"/><Relationship Id="rId1" Type="http://schemas.openxmlformats.org/officeDocument/2006/relationships/tags" Target="../tags/tag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customXml" Target="../../customXml/item41.xml"/><Relationship Id="rId1" Type="http://schemas.openxmlformats.org/officeDocument/2006/relationships/tags" Target="../tags/tag4.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customXml" Target="../../customXml/item40.xml"/><Relationship Id="rId1" Type="http://schemas.openxmlformats.org/officeDocument/2006/relationships/tags" Target="../tags/tag3.xml"/><Relationship Id="rId5" Type="http://schemas.openxmlformats.org/officeDocument/2006/relationships/image" Target="../media/image2.jpe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34.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31.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34.x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35.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 Id="rId9" Type="http://schemas.openxmlformats.org/officeDocument/2006/relationships/image" Target="../media/image4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1.xml"/><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image" Target="../media/image46.png"/><Relationship Id="rId5" Type="http://schemas.openxmlformats.org/officeDocument/2006/relationships/image" Target="../media/image19.png"/><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35.xml.rels><?xml version="1.0" encoding="UTF-8" standalone="yes"?>
<Relationships xmlns="http://schemas.openxmlformats.org/package/2006/relationships"><Relationship Id="rId3" Type="http://schemas.openxmlformats.org/officeDocument/2006/relationships/hyperlink" Target="https://docs.microsoft.com/en-us/powerapps/teams/data-platform-faqs" TargetMode="External"/><Relationship Id="rId2" Type="http://schemas.openxmlformats.org/officeDocument/2006/relationships/notesSlide" Target="../notesSlides/notesSlide34.xml"/><Relationship Id="rId1" Type="http://schemas.openxmlformats.org/officeDocument/2006/relationships/slideLayout" Target="../slideLayouts/slideLayout34.xml"/></Relationships>
</file>

<file path=ppt/slides/_rels/slide36.xml.rels><?xml version="1.0" encoding="UTF-8" standalone="yes"?>
<Relationships xmlns="http://schemas.openxmlformats.org/package/2006/relationships"><Relationship Id="rId8" Type="http://schemas.openxmlformats.org/officeDocument/2006/relationships/hyperlink" Target="https://aka.ms/PowerPlatformResources" TargetMode="External"/><Relationship Id="rId13" Type="http://schemas.openxmlformats.org/officeDocument/2006/relationships/image" Target="../media/image48.svg"/><Relationship Id="rId3" Type="http://schemas.openxmlformats.org/officeDocument/2006/relationships/hyperlink" Target="https://docs.microsoft.com/en-gb/power-platform/admin/about-teams-environment#licensing-and-restrictions" TargetMode="External"/><Relationship Id="rId7" Type="http://schemas.openxmlformats.org/officeDocument/2006/relationships/hyperlink" Target="https://docs.microsoft.com/en-us/power-platform/" TargetMode="External"/><Relationship Id="rId12" Type="http://schemas.openxmlformats.org/officeDocument/2006/relationships/image" Target="../media/image47.png"/><Relationship Id="rId2" Type="http://schemas.openxmlformats.org/officeDocument/2006/relationships/notesSlide" Target="../notesSlides/notesSlide35.xml"/><Relationship Id="rId1" Type="http://schemas.openxmlformats.org/officeDocument/2006/relationships/slideLayout" Target="../slideLayouts/slideLayout34.xml"/><Relationship Id="rId6" Type="http://schemas.openxmlformats.org/officeDocument/2006/relationships/hyperlink" Target="https://go.microsoft.com/fwlink/?linkid=2085130" TargetMode="External"/><Relationship Id="rId11" Type="http://schemas.openxmlformats.org/officeDocument/2006/relationships/hyperlink" Target="https://docs.microsoft.com/en-us/power-platform/admin/about-teams-environment" TargetMode="External"/><Relationship Id="rId5" Type="http://schemas.openxmlformats.org/officeDocument/2006/relationships/hyperlink" Target="https://docs.microsoft.com/en-us/power-platform/admin/pricing-billing-skus" TargetMode="External"/><Relationship Id="rId10" Type="http://schemas.openxmlformats.org/officeDocument/2006/relationships/hyperlink" Target="https://docs.microsoft.com/en-us/powerapps/teams/overview-data-platform" TargetMode="External"/><Relationship Id="rId4" Type="http://schemas.openxmlformats.org/officeDocument/2006/relationships/hyperlink" Target="https://docs.microsoft.com/en-gb/power-platform/admin/powerapps-flow-licensing-faq#dataverse-for-teams" TargetMode="External"/><Relationship Id="rId9" Type="http://schemas.openxmlformats.org/officeDocument/2006/relationships/hyperlink" Target="https://docs.microsoft.com/en-us/powerapps/teams/create-apps-overview"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admin.teams.microsoft.com/" TargetMode="External"/><Relationship Id="rId2" Type="http://schemas.openxmlformats.org/officeDocument/2006/relationships/notesSlide" Target="../notesSlides/notesSlide4.xml"/><Relationship Id="rId1" Type="http://schemas.openxmlformats.org/officeDocument/2006/relationships/slideLayout" Target="../slideLayouts/slideLayout3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aka.ms/ppac"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132E6D-A6EE-402B-895A-D0B053AB702A}"/>
              </a:ext>
            </a:extLst>
          </p:cNvPr>
          <p:cNvSpPr>
            <a:spLocks noGrp="1"/>
          </p:cNvSpPr>
          <p:nvPr>
            <p:ph type="title"/>
            <p:custDataLst>
              <p:custData r:id="rId2"/>
            </p:custDataLst>
          </p:nvPr>
        </p:nvSpPr>
        <p:spPr>
          <a:xfrm>
            <a:off x="582042" y="3077938"/>
            <a:ext cx="10135062" cy="738664"/>
          </a:xfrm>
        </p:spPr>
        <p:txBody>
          <a:bodyPr/>
          <a:lstStyle/>
          <a:p>
            <a:r>
              <a:rPr lang="en-US" sz="4800" dirty="0"/>
              <a:t>Dataverse for Teams Administration</a:t>
            </a:r>
          </a:p>
        </p:txBody>
      </p:sp>
      <p:sp>
        <p:nvSpPr>
          <p:cNvPr id="2" name="Text Placeholder 1">
            <a:extLst>
              <a:ext uri="{FF2B5EF4-FFF2-40B4-BE49-F238E27FC236}">
                <a16:creationId xmlns:a16="http://schemas.microsoft.com/office/drawing/2014/main" id="{482FEA19-2650-4EE7-9268-C5AD0D758CBB}"/>
              </a:ext>
            </a:extLst>
          </p:cNvPr>
          <p:cNvSpPr>
            <a:spLocks noGrp="1"/>
          </p:cNvSpPr>
          <p:nvPr>
            <p:ph type="body" sz="quarter" idx="12"/>
          </p:nvPr>
        </p:nvSpPr>
        <p:spPr>
          <a:xfrm>
            <a:off x="623606" y="2525660"/>
            <a:ext cx="4164583" cy="338554"/>
          </a:xfrm>
        </p:spPr>
        <p:txBody>
          <a:bodyPr/>
          <a:lstStyle/>
          <a:p>
            <a:r>
              <a:rPr lang="en-US" dirty="0"/>
              <a:t>Module 6</a:t>
            </a:r>
          </a:p>
        </p:txBody>
      </p:sp>
      <p:sp>
        <p:nvSpPr>
          <p:cNvPr id="11" name="Footer Placeholder 2">
            <a:extLst>
              <a:ext uri="{FF2B5EF4-FFF2-40B4-BE49-F238E27FC236}">
                <a16:creationId xmlns:a16="http://schemas.microsoft.com/office/drawing/2014/main" id="{B6557B7F-8930-45B3-8C92-8E2F48E4CF5E}"/>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a:ea typeface="+mn-ea"/>
                <a:cs typeface="+mn-cs"/>
              </a:rPr>
              <a:t>Microsoft Confidential</a:t>
            </a:r>
          </a:p>
        </p:txBody>
      </p:sp>
    </p:spTree>
    <p:custDataLst>
      <p:tags r:id="rId1"/>
    </p:custDataLst>
    <p:extLst>
      <p:ext uri="{BB962C8B-B14F-4D97-AF65-F5344CB8AC3E}">
        <p14:creationId xmlns:p14="http://schemas.microsoft.com/office/powerpoint/2010/main" val="242469382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FF844-0C64-43C5-B053-17AFD53EAFB6}"/>
              </a:ext>
            </a:extLst>
          </p:cNvPr>
          <p:cNvSpPr>
            <a:spLocks noGrp="1"/>
          </p:cNvSpPr>
          <p:nvPr>
            <p:ph type="title"/>
          </p:nvPr>
        </p:nvSpPr>
        <p:spPr>
          <a:xfrm>
            <a:off x="557684" y="487345"/>
            <a:ext cx="11277599" cy="594360"/>
          </a:xfrm>
        </p:spPr>
        <p:txBody>
          <a:bodyPr>
            <a:normAutofit/>
          </a:bodyPr>
          <a:lstStyle/>
          <a:p>
            <a:pPr lvl="0">
              <a:lnSpc>
                <a:spcPct val="107000"/>
              </a:lnSpc>
              <a:spcAft>
                <a:spcPts val="800"/>
              </a:spcAft>
              <a:tabLst>
                <a:tab pos="457200" algn="l"/>
              </a:tabLst>
            </a:pPr>
            <a:r>
              <a:rPr lang="en-GB" sz="3600" b="1" dirty="0">
                <a:solidFill>
                  <a:schemeClr val="tx2"/>
                </a:solidFill>
                <a:latin typeface="+mj-lt"/>
                <a:ea typeface="+mn-ea"/>
                <a:cs typeface="Segoe UI"/>
              </a:rPr>
              <a:t>Dataverse in Teams Storage Constraints</a:t>
            </a:r>
          </a:p>
        </p:txBody>
      </p:sp>
      <p:sp>
        <p:nvSpPr>
          <p:cNvPr id="4" name="TextBox 3">
            <a:extLst>
              <a:ext uri="{FF2B5EF4-FFF2-40B4-BE49-F238E27FC236}">
                <a16:creationId xmlns:a16="http://schemas.microsoft.com/office/drawing/2014/main" id="{A81E1539-B6B7-46FB-8AB2-32E5DE5748BC}"/>
              </a:ext>
            </a:extLst>
          </p:cNvPr>
          <p:cNvSpPr txBox="1"/>
          <p:nvPr/>
        </p:nvSpPr>
        <p:spPr>
          <a:xfrm>
            <a:off x="457200" y="1517281"/>
            <a:ext cx="5236464" cy="4062651"/>
          </a:xfrm>
          <a:prstGeom prst="rect">
            <a:avLst/>
          </a:prstGeom>
          <a:noFill/>
        </p:spPr>
        <p:txBody>
          <a:bodyPr wrap="square" lIns="0" tIns="0" rIns="0" bIns="0" rtlCol="0">
            <a:spAutoFit/>
          </a:bodyPr>
          <a:lstStyle/>
          <a:p>
            <a:pPr algn="l"/>
            <a:r>
              <a:rPr lang="en-GB" sz="2400" dirty="0">
                <a:solidFill>
                  <a:schemeClr val="tx1">
                    <a:lumMod val="85000"/>
                    <a:lumOff val="15000"/>
                  </a:schemeClr>
                </a:solidFill>
              </a:rPr>
              <a:t>If an environment exceeds 2 GB:</a:t>
            </a:r>
          </a:p>
          <a:p>
            <a:pPr algn="l"/>
            <a:endParaRPr lang="en-GB" sz="2400" dirty="0">
              <a:solidFill>
                <a:schemeClr val="tx1">
                  <a:lumMod val="85000"/>
                  <a:lumOff val="15000"/>
                </a:schemeClr>
              </a:solidFill>
            </a:endParaRPr>
          </a:p>
          <a:p>
            <a:pPr marL="342900" indent="-342900" algn="l">
              <a:buFont typeface="Arial" panose="020B0604020202020204" pitchFamily="34" charset="0"/>
              <a:buChar char="•"/>
            </a:pPr>
            <a:r>
              <a:rPr lang="en-GB" sz="2400" b="1" dirty="0">
                <a:solidFill>
                  <a:schemeClr val="tx1">
                    <a:lumMod val="85000"/>
                    <a:lumOff val="15000"/>
                  </a:schemeClr>
                </a:solidFill>
              </a:rPr>
              <a:t>At 80% of the limit </a:t>
            </a:r>
            <a:r>
              <a:rPr lang="en-GB" sz="2400" dirty="0">
                <a:solidFill>
                  <a:schemeClr val="tx1">
                    <a:lumMod val="85000"/>
                    <a:lumOff val="15000"/>
                  </a:schemeClr>
                </a:solidFill>
              </a:rPr>
              <a:t>the users will be notified that capacity is almost over</a:t>
            </a:r>
          </a:p>
          <a:p>
            <a:pPr marL="342900" indent="-342900" algn="l">
              <a:buFont typeface="Arial" panose="020B0604020202020204" pitchFamily="34" charset="0"/>
              <a:buChar char="•"/>
            </a:pPr>
            <a:endParaRPr lang="en-GB" sz="2400" dirty="0">
              <a:solidFill>
                <a:schemeClr val="tx1">
                  <a:lumMod val="85000"/>
                  <a:lumOff val="15000"/>
                </a:schemeClr>
              </a:solidFill>
            </a:endParaRPr>
          </a:p>
          <a:p>
            <a:pPr marL="342900" indent="-342900" algn="l">
              <a:buFont typeface="Arial" panose="020B0604020202020204" pitchFamily="34" charset="0"/>
              <a:buChar char="•"/>
            </a:pPr>
            <a:r>
              <a:rPr lang="en-GB" sz="2400" b="1" dirty="0">
                <a:solidFill>
                  <a:schemeClr val="tx1">
                    <a:lumMod val="85000"/>
                    <a:lumOff val="15000"/>
                  </a:schemeClr>
                </a:solidFill>
              </a:rPr>
              <a:t>At 100% </a:t>
            </a:r>
            <a:r>
              <a:rPr lang="en-GB" sz="2400" dirty="0">
                <a:solidFill>
                  <a:schemeClr val="tx1">
                    <a:lumMod val="85000"/>
                    <a:lumOff val="15000"/>
                  </a:schemeClr>
                </a:solidFill>
              </a:rPr>
              <a:t>new apps, bots, flows, and tables can't be created or installed. Any existing apps, chatbots, and flows will continue to work and existing apps can be updated</a:t>
            </a:r>
          </a:p>
        </p:txBody>
      </p:sp>
      <p:pic>
        <p:nvPicPr>
          <p:cNvPr id="5" name="Picture 4" descr="Example of Power Platform admin Capacity page, with information about how much used for the envirironment">
            <a:extLst>
              <a:ext uri="{FF2B5EF4-FFF2-40B4-BE49-F238E27FC236}">
                <a16:creationId xmlns:a16="http://schemas.microsoft.com/office/drawing/2014/main" id="{976C14BA-AF52-410D-9045-1528A2A33403}"/>
              </a:ext>
            </a:extLst>
          </p:cNvPr>
          <p:cNvPicPr>
            <a:picLocks noChangeAspect="1"/>
          </p:cNvPicPr>
          <p:nvPr/>
        </p:nvPicPr>
        <p:blipFill rotWithShape="1">
          <a:blip r:embed="rId3"/>
          <a:srcRect r="29594" b="5149"/>
          <a:stretch/>
        </p:blipFill>
        <p:spPr>
          <a:xfrm>
            <a:off x="5985305" y="1660156"/>
            <a:ext cx="6206695" cy="3900995"/>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sp>
        <p:nvSpPr>
          <p:cNvPr id="3" name="Footer Placeholder 2">
            <a:extLst>
              <a:ext uri="{FF2B5EF4-FFF2-40B4-BE49-F238E27FC236}">
                <a16:creationId xmlns:a16="http://schemas.microsoft.com/office/drawing/2014/main" id="{B08E5F47-8633-708C-58E9-9B10B40E8038}"/>
              </a:ext>
              <a:ext uri="{C183D7F6-B498-43B3-948B-1728B52AA6E4}">
                <adec:decorative xmlns:adec="http://schemas.microsoft.com/office/drawing/2017/decorative" val="1"/>
              </a:ext>
            </a:extLst>
          </p:cNvPr>
          <p:cNvSpPr txBox="1">
            <a:spLocks/>
          </p:cNvSpPr>
          <p:nvPr/>
        </p:nvSpPr>
        <p:spPr>
          <a:xfrm>
            <a:off x="4038600" y="653951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a:solidFill>
                  <a:srgbClr val="000000"/>
                </a:solidFill>
                <a:latin typeface="Segoe UI"/>
              </a:rPr>
              <a:t>Microsoft Confidential</a:t>
            </a:r>
          </a:p>
        </p:txBody>
      </p:sp>
    </p:spTree>
    <p:extLst>
      <p:ext uri="{BB962C8B-B14F-4D97-AF65-F5344CB8AC3E}">
        <p14:creationId xmlns:p14="http://schemas.microsoft.com/office/powerpoint/2010/main" val="3458024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8EB2-8B8F-4076-52FE-46AE100AA8A4}"/>
              </a:ext>
            </a:extLst>
          </p:cNvPr>
          <p:cNvSpPr>
            <a:spLocks noGrp="1"/>
          </p:cNvSpPr>
          <p:nvPr>
            <p:ph type="title"/>
          </p:nvPr>
        </p:nvSpPr>
        <p:spPr/>
        <p:txBody>
          <a:bodyPr>
            <a:normAutofit fontScale="90000"/>
          </a:bodyPr>
          <a:lstStyle/>
          <a:p>
            <a:r>
              <a:rPr lang="en-US" dirty="0">
                <a:solidFill>
                  <a:schemeClr val="tx2"/>
                </a:solidFill>
              </a:rPr>
              <a:t>Automatic deletion of inactive environments</a:t>
            </a:r>
            <a:endParaRPr lang="en-GB" dirty="0">
              <a:solidFill>
                <a:schemeClr val="tx2"/>
              </a:solidFill>
            </a:endParaRPr>
          </a:p>
        </p:txBody>
      </p:sp>
      <p:sp>
        <p:nvSpPr>
          <p:cNvPr id="4" name="Content Placeholder 3">
            <a:extLst>
              <a:ext uri="{FF2B5EF4-FFF2-40B4-BE49-F238E27FC236}">
                <a16:creationId xmlns:a16="http://schemas.microsoft.com/office/drawing/2014/main" id="{EB7F546C-707C-91F8-C75A-4F67F258E560}"/>
              </a:ext>
            </a:extLst>
          </p:cNvPr>
          <p:cNvSpPr>
            <a:spLocks noGrp="1"/>
          </p:cNvSpPr>
          <p:nvPr>
            <p:ph idx="1"/>
          </p:nvPr>
        </p:nvSpPr>
        <p:spPr>
          <a:xfrm>
            <a:off x="606829" y="1610014"/>
            <a:ext cx="5638799" cy="4514047"/>
          </a:xfrm>
        </p:spPr>
        <p:txBody>
          <a:bodyPr/>
          <a:lstStyle/>
          <a:p>
            <a:r>
              <a:rPr lang="en-GB" sz="2400" dirty="0">
                <a:solidFill>
                  <a:schemeClr val="tx1">
                    <a:lumMod val="85000"/>
                    <a:lumOff val="15000"/>
                  </a:schemeClr>
                </a:solidFill>
                <a:cs typeface="+mn-cs"/>
              </a:rPr>
              <a:t>Administrators can set the Teams environment deletion policy</a:t>
            </a:r>
          </a:p>
          <a:p>
            <a:endParaRPr lang="en-GB" sz="2400" dirty="0">
              <a:solidFill>
                <a:schemeClr val="tx1">
                  <a:lumMod val="85000"/>
                  <a:lumOff val="15000"/>
                </a:schemeClr>
              </a:solidFill>
              <a:cs typeface="+mn-cs"/>
            </a:endParaRPr>
          </a:p>
          <a:p>
            <a:r>
              <a:rPr lang="en-GB" sz="2400" dirty="0">
                <a:solidFill>
                  <a:schemeClr val="tx1">
                    <a:lumMod val="85000"/>
                    <a:lumOff val="15000"/>
                  </a:schemeClr>
                </a:solidFill>
                <a:cs typeface="+mn-cs"/>
              </a:rPr>
              <a:t>Dataverse for Teams environments that are considered inactive are first disabled</a:t>
            </a:r>
          </a:p>
          <a:p>
            <a:endParaRPr lang="en-GB" sz="2400" dirty="0">
              <a:solidFill>
                <a:schemeClr val="tx1">
                  <a:lumMod val="85000"/>
                  <a:lumOff val="15000"/>
                </a:schemeClr>
              </a:solidFill>
              <a:cs typeface="+mn-cs"/>
            </a:endParaRPr>
          </a:p>
          <a:p>
            <a:r>
              <a:rPr lang="en-GB" sz="2400" dirty="0">
                <a:solidFill>
                  <a:schemeClr val="tx1">
                    <a:lumMod val="85000"/>
                    <a:lumOff val="15000"/>
                  </a:schemeClr>
                </a:solidFill>
                <a:cs typeface="+mn-cs"/>
              </a:rPr>
              <a:t>They're deleted after a period if no action is taken by the administrators</a:t>
            </a:r>
          </a:p>
          <a:p>
            <a:endParaRPr lang="en-GB" sz="2400" dirty="0">
              <a:solidFill>
                <a:schemeClr val="tx1">
                  <a:lumMod val="85000"/>
                  <a:lumOff val="15000"/>
                </a:schemeClr>
              </a:solidFill>
              <a:cs typeface="+mn-cs"/>
            </a:endParaRPr>
          </a:p>
        </p:txBody>
      </p:sp>
      <p:pic>
        <p:nvPicPr>
          <p:cNvPr id="1026" name="Picture 2" descr="Screenshot of the Teams environment deletion policy settings in Power Platform admin center.">
            <a:extLst>
              <a:ext uri="{FF2B5EF4-FFF2-40B4-BE49-F238E27FC236}">
                <a16:creationId xmlns:a16="http://schemas.microsoft.com/office/drawing/2014/main" id="{59092B5D-48B7-792D-8BCE-2B63723260A9}"/>
              </a:ext>
            </a:extLst>
          </p:cNvPr>
          <p:cNvPicPr>
            <a:picLocks noGrp="1" noChangeAspect="1" noChangeArrowheads="1"/>
          </p:cNvPicPr>
          <p:nvPr>
            <p:ph idx="26"/>
          </p:nvPr>
        </p:nvPicPr>
        <p:blipFill>
          <a:blip r:embed="rId3">
            <a:extLst>
              <a:ext uri="{28A0092B-C50C-407E-A947-70E740481C1C}">
                <a14:useLocalDpi xmlns:a14="http://schemas.microsoft.com/office/drawing/2010/main" val="0"/>
              </a:ext>
            </a:extLst>
          </a:blip>
          <a:srcRect/>
          <a:stretch>
            <a:fillRect/>
          </a:stretch>
        </p:blipFill>
        <p:spPr bwMode="auto">
          <a:xfrm>
            <a:off x="7883832" y="1610014"/>
            <a:ext cx="2095792" cy="3982006"/>
          </a:xfrm>
          <a:prstGeom prst="rect">
            <a:avLst/>
          </a:prstGeom>
          <a:noFill/>
          <a:ln>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36E4EF3-085C-5BDA-39EC-38336BE80B14}"/>
              </a:ext>
            </a:extLst>
          </p:cNvPr>
          <p:cNvSpPr txBox="1"/>
          <p:nvPr/>
        </p:nvSpPr>
        <p:spPr>
          <a:xfrm>
            <a:off x="6738257" y="5698671"/>
            <a:ext cx="4695131" cy="307777"/>
          </a:xfrm>
          <a:prstGeom prst="rect">
            <a:avLst/>
          </a:prstGeom>
          <a:noFill/>
        </p:spPr>
        <p:txBody>
          <a:bodyPr wrap="none" lIns="0" tIns="0" rIns="0" bIns="0" rtlCol="0">
            <a:spAutoFit/>
          </a:bodyPr>
          <a:lstStyle/>
          <a:p>
            <a:pPr algn="l"/>
            <a:r>
              <a:rPr lang="en-US" sz="2000" b="1" dirty="0">
                <a:solidFill>
                  <a:schemeClr val="bg1"/>
                </a:solidFill>
              </a:rPr>
              <a:t>PPAC &gt; Policies &gt; Environment Policies</a:t>
            </a:r>
            <a:endParaRPr lang="en-GB" sz="2000" b="1" dirty="0" err="1">
              <a:solidFill>
                <a:schemeClr val="bg1"/>
              </a:solidFill>
            </a:endParaRPr>
          </a:p>
        </p:txBody>
      </p:sp>
      <p:sp>
        <p:nvSpPr>
          <p:cNvPr id="3" name="Footer Placeholder 2">
            <a:extLst>
              <a:ext uri="{FF2B5EF4-FFF2-40B4-BE49-F238E27FC236}">
                <a16:creationId xmlns:a16="http://schemas.microsoft.com/office/drawing/2014/main" id="{E0E90E21-DCBD-1C3F-2EB0-E8049721CCE5}"/>
              </a:ext>
              <a:ext uri="{C183D7F6-B498-43B3-948B-1728B52AA6E4}">
                <adec:decorative xmlns:adec="http://schemas.microsoft.com/office/drawing/2017/decorative" val="1"/>
              </a:ext>
            </a:extLst>
          </p:cNvPr>
          <p:cNvSpPr txBox="1">
            <a:spLocks/>
          </p:cNvSpPr>
          <p:nvPr/>
        </p:nvSpPr>
        <p:spPr>
          <a:xfrm>
            <a:off x="4038600" y="653951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a:solidFill>
                  <a:srgbClr val="000000"/>
                </a:solidFill>
                <a:latin typeface="Segoe UI"/>
              </a:rPr>
              <a:t>Microsoft Confidential</a:t>
            </a:r>
          </a:p>
        </p:txBody>
      </p:sp>
    </p:spTree>
    <p:extLst>
      <p:ext uri="{BB962C8B-B14F-4D97-AF65-F5344CB8AC3E}">
        <p14:creationId xmlns:p14="http://schemas.microsoft.com/office/powerpoint/2010/main" val="3003651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76F6BBA0-31DA-401E-8C4E-3EC711192121}"/>
              </a:ext>
            </a:extLst>
          </p:cNvPr>
          <p:cNvSpPr txBox="1">
            <a:spLocks noGrp="1"/>
          </p:cNvSpPr>
          <p:nvPr>
            <p:ph type="title" idx="4294967295"/>
          </p:nvPr>
        </p:nvSpPr>
        <p:spPr>
          <a:xfrm>
            <a:off x="520868" y="460940"/>
            <a:ext cx="11161734" cy="559541"/>
          </a:xfrm>
          <a:prstGeom prst="rect">
            <a:avLst/>
          </a:prstGeom>
          <a:noFill/>
          <a:ln>
            <a:noFill/>
            <a:prstDash/>
          </a:ln>
          <a:effectLst/>
        </p:spPr>
        <p:txBody>
          <a:bodyPr rot="0" spcFirstLastPara="0" vertOverflow="overflow" horzOverflow="overflow" vert="horz" wrap="square" lIns="0" tIns="89642" rIns="143428" bIns="89642" numCol="1" spcCol="0" rtlCol="0" fromWordArt="0" anchor="t" anchorCtr="0" forceAA="0" compatLnSpc="1">
            <a:prstTxWarp prst="textNoShape">
              <a:avLst/>
            </a:prstTxWarp>
            <a:noAutofit/>
          </a:bodyPr>
          <a:lstStyle>
            <a:lvl1pPr algn="l" defTabSz="932742" rtl="0" eaLnBrk="1" latinLnBrk="0" hangingPunct="1">
              <a:lnSpc>
                <a:spcPct val="90000"/>
              </a:lnSpc>
              <a:spcBef>
                <a:spcPct val="0"/>
              </a:spcBef>
              <a:buNone/>
              <a:defRPr lang="en-US" sz="2800" b="0" kern="1200" cap="none" spc="-50" baseline="0" dirty="0" smtClean="0">
                <a:ln w="3175">
                  <a:noFill/>
                </a:ln>
                <a:solidFill>
                  <a:schemeClr val="tx1"/>
                </a:soli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50" normalizeH="0" baseline="0" noProof="0">
                <a:ln w="3175">
                  <a:noFill/>
                </a:ln>
                <a:solidFill>
                  <a:schemeClr val="tx2"/>
                </a:solidFill>
                <a:effectLst/>
                <a:uLnTx/>
                <a:uFillTx/>
                <a:latin typeface="+mj-lt"/>
                <a:ea typeface="+mn-ea"/>
                <a:cs typeface="Segoe UI" pitchFamily="34" charset="0"/>
              </a:rPr>
              <a:t>Data Loss Prevention (DLP) Policies</a:t>
            </a:r>
          </a:p>
        </p:txBody>
      </p:sp>
      <p:sp>
        <p:nvSpPr>
          <p:cNvPr id="27" name="Rectangle 26">
            <a:extLst>
              <a:ext uri="{FF2B5EF4-FFF2-40B4-BE49-F238E27FC236}">
                <a16:creationId xmlns:a16="http://schemas.microsoft.com/office/drawing/2014/main" id="{6302CD53-18C3-4BF5-B8DE-C6930A8006C7}"/>
              </a:ext>
            </a:extLst>
          </p:cNvPr>
          <p:cNvSpPr/>
          <p:nvPr/>
        </p:nvSpPr>
        <p:spPr>
          <a:xfrm>
            <a:off x="1225865" y="1504755"/>
            <a:ext cx="4925606" cy="3785652"/>
          </a:xfrm>
          <a:prstGeom prst="rect">
            <a:avLst/>
          </a:prstGeom>
        </p:spPr>
        <p:txBody>
          <a:bodyPr wrap="square">
            <a:spAutoFit/>
          </a:bodyPr>
          <a:lstStyle/>
          <a:p>
            <a:pPr defTabSz="1218935">
              <a:spcBef>
                <a:spcPts val="1176"/>
              </a:spcBef>
              <a:spcAft>
                <a:spcPts val="1176"/>
              </a:spcAft>
            </a:pPr>
            <a:r>
              <a:rPr lang="en-US" sz="2000" dirty="0">
                <a:solidFill>
                  <a:schemeClr val="tx1">
                    <a:lumMod val="85000"/>
                    <a:lumOff val="15000"/>
                  </a:schemeClr>
                </a:solidFill>
              </a:rPr>
              <a:t>Tenant admins can use data loss prevention (DLP) policies to configure what connectors can be used together </a:t>
            </a:r>
          </a:p>
          <a:p>
            <a:pPr defTabSz="1218935">
              <a:spcBef>
                <a:spcPts val="1176"/>
              </a:spcBef>
              <a:spcAft>
                <a:spcPts val="1176"/>
              </a:spcAft>
            </a:pPr>
            <a:r>
              <a:rPr lang="en-US" sz="2000" dirty="0">
                <a:solidFill>
                  <a:schemeClr val="tx1">
                    <a:lumMod val="85000"/>
                    <a:lumOff val="15000"/>
                  </a:schemeClr>
                </a:solidFill>
              </a:rPr>
              <a:t>Connectors can be grouped into “Business” and “Non-business” categories</a:t>
            </a:r>
          </a:p>
          <a:p>
            <a:pPr defTabSz="1218935">
              <a:spcBef>
                <a:spcPts val="1176"/>
              </a:spcBef>
              <a:spcAft>
                <a:spcPts val="1176"/>
              </a:spcAft>
            </a:pPr>
            <a:r>
              <a:rPr lang="en-US" sz="2000" dirty="0">
                <a:solidFill>
                  <a:schemeClr val="tx1">
                    <a:lumMod val="85000"/>
                    <a:lumOff val="15000"/>
                  </a:schemeClr>
                </a:solidFill>
              </a:rPr>
              <a:t>Only connectors from the same group can be used in an app or flow</a:t>
            </a:r>
          </a:p>
          <a:p>
            <a:pPr defTabSz="1218935">
              <a:spcBef>
                <a:spcPts val="1176"/>
              </a:spcBef>
              <a:spcAft>
                <a:spcPts val="1176"/>
              </a:spcAft>
            </a:pPr>
            <a:r>
              <a:rPr lang="en-US" sz="2000" dirty="0">
                <a:solidFill>
                  <a:schemeClr val="tx1">
                    <a:lumMod val="85000"/>
                    <a:lumOff val="15000"/>
                  </a:schemeClr>
                </a:solidFill>
              </a:rPr>
              <a:t>Non-Microsoft connectors can also be fully blocked </a:t>
            </a:r>
          </a:p>
        </p:txBody>
      </p:sp>
      <p:sp>
        <p:nvSpPr>
          <p:cNvPr id="23" name="Freeform: Shape 22">
            <a:extLst>
              <a:ext uri="{FF2B5EF4-FFF2-40B4-BE49-F238E27FC236}">
                <a16:creationId xmlns:a16="http://schemas.microsoft.com/office/drawing/2014/main" id="{4A44EF8E-DF33-4D94-B02C-FA506B1B794A}"/>
              </a:ext>
              <a:ext uri="{C183D7F6-B498-43B3-948B-1728B52AA6E4}">
                <adec:decorative xmlns:adec="http://schemas.microsoft.com/office/drawing/2017/decorative" val="1"/>
              </a:ext>
            </a:extLst>
          </p:cNvPr>
          <p:cNvSpPr/>
          <p:nvPr/>
        </p:nvSpPr>
        <p:spPr>
          <a:xfrm>
            <a:off x="520868" y="1780683"/>
            <a:ext cx="465268" cy="465266"/>
          </a:xfrm>
          <a:custGeom>
            <a:avLst/>
            <a:gdLst>
              <a:gd name="connsiteX0" fmla="*/ 209278 w 314325"/>
              <a:gd name="connsiteY0" fmla="*/ 159748 h 314325"/>
              <a:gd name="connsiteX1" fmla="*/ 158796 w 314325"/>
              <a:gd name="connsiteY1" fmla="*/ 211183 h 314325"/>
              <a:gd name="connsiteX2" fmla="*/ 108313 w 314325"/>
              <a:gd name="connsiteY2" fmla="*/ 159748 h 314325"/>
              <a:gd name="connsiteX3" fmla="*/ 158796 w 314325"/>
              <a:gd name="connsiteY3" fmla="*/ 108313 h 314325"/>
              <a:gd name="connsiteX4" fmla="*/ 209278 w 314325"/>
              <a:gd name="connsiteY4" fmla="*/ 159748 h 314325"/>
              <a:gd name="connsiteX5" fmla="*/ 209278 w 314325"/>
              <a:gd name="connsiteY5" fmla="*/ 159748 h 314325"/>
              <a:gd name="connsiteX6" fmla="*/ 238806 w 314325"/>
              <a:gd name="connsiteY6" fmla="*/ 7348 h 314325"/>
              <a:gd name="connsiteX7" fmla="*/ 208326 w 314325"/>
              <a:gd name="connsiteY7" fmla="*/ 37828 h 314325"/>
              <a:gd name="connsiteX8" fmla="*/ 238806 w 314325"/>
              <a:gd name="connsiteY8" fmla="*/ 68308 h 314325"/>
              <a:gd name="connsiteX9" fmla="*/ 269286 w 314325"/>
              <a:gd name="connsiteY9" fmla="*/ 37828 h 314325"/>
              <a:gd name="connsiteX10" fmla="*/ 238806 w 314325"/>
              <a:gd name="connsiteY10" fmla="*/ 7348 h 314325"/>
              <a:gd name="connsiteX11" fmla="*/ 238806 w 314325"/>
              <a:gd name="connsiteY11" fmla="*/ 7348 h 314325"/>
              <a:gd name="connsiteX12" fmla="*/ 77833 w 314325"/>
              <a:gd name="connsiteY12" fmla="*/ 27351 h 314325"/>
              <a:gd name="connsiteX13" fmla="*/ 47353 w 314325"/>
              <a:gd name="connsiteY13" fmla="*/ 58783 h 314325"/>
              <a:gd name="connsiteX14" fmla="*/ 77833 w 314325"/>
              <a:gd name="connsiteY14" fmla="*/ 89263 h 314325"/>
              <a:gd name="connsiteX15" fmla="*/ 108313 w 314325"/>
              <a:gd name="connsiteY15" fmla="*/ 58783 h 314325"/>
              <a:gd name="connsiteX16" fmla="*/ 77833 w 314325"/>
              <a:gd name="connsiteY16" fmla="*/ 27351 h 314325"/>
              <a:gd name="connsiteX17" fmla="*/ 77833 w 314325"/>
              <a:gd name="connsiteY17" fmla="*/ 27351 h 314325"/>
              <a:gd name="connsiteX18" fmla="*/ 37828 w 314325"/>
              <a:gd name="connsiteY18" fmla="*/ 190228 h 314325"/>
              <a:gd name="connsiteX19" fmla="*/ 7348 w 314325"/>
              <a:gd name="connsiteY19" fmla="*/ 220708 h 314325"/>
              <a:gd name="connsiteX20" fmla="*/ 37828 w 314325"/>
              <a:gd name="connsiteY20" fmla="*/ 252141 h 314325"/>
              <a:gd name="connsiteX21" fmla="*/ 68308 w 314325"/>
              <a:gd name="connsiteY21" fmla="*/ 220708 h 314325"/>
              <a:gd name="connsiteX22" fmla="*/ 37828 w 314325"/>
              <a:gd name="connsiteY22" fmla="*/ 190228 h 314325"/>
              <a:gd name="connsiteX23" fmla="*/ 37828 w 314325"/>
              <a:gd name="connsiteY23" fmla="*/ 190228 h 314325"/>
              <a:gd name="connsiteX24" fmla="*/ 198801 w 314325"/>
              <a:gd name="connsiteY24" fmla="*/ 252141 h 314325"/>
              <a:gd name="connsiteX25" fmla="*/ 168321 w 314325"/>
              <a:gd name="connsiteY25" fmla="*/ 282621 h 314325"/>
              <a:gd name="connsiteX26" fmla="*/ 198801 w 314325"/>
              <a:gd name="connsiteY26" fmla="*/ 313101 h 314325"/>
              <a:gd name="connsiteX27" fmla="*/ 229281 w 314325"/>
              <a:gd name="connsiteY27" fmla="*/ 282621 h 314325"/>
              <a:gd name="connsiteX28" fmla="*/ 198801 w 314325"/>
              <a:gd name="connsiteY28" fmla="*/ 252141 h 314325"/>
              <a:gd name="connsiteX29" fmla="*/ 198801 w 314325"/>
              <a:gd name="connsiteY29" fmla="*/ 252141 h 314325"/>
              <a:gd name="connsiteX30" fmla="*/ 279763 w 314325"/>
              <a:gd name="connsiteY30" fmla="*/ 149271 h 314325"/>
              <a:gd name="connsiteX31" fmla="*/ 249283 w 314325"/>
              <a:gd name="connsiteY31" fmla="*/ 179751 h 314325"/>
              <a:gd name="connsiteX32" fmla="*/ 279763 w 314325"/>
              <a:gd name="connsiteY32" fmla="*/ 211183 h 314325"/>
              <a:gd name="connsiteX33" fmla="*/ 310243 w 314325"/>
              <a:gd name="connsiteY33" fmla="*/ 179751 h 314325"/>
              <a:gd name="connsiteX34" fmla="*/ 279763 w 314325"/>
              <a:gd name="connsiteY34" fmla="*/ 149271 h 314325"/>
              <a:gd name="connsiteX35" fmla="*/ 279763 w 314325"/>
              <a:gd name="connsiteY35" fmla="*/ 149271 h 314325"/>
              <a:gd name="connsiteX36" fmla="*/ 221661 w 314325"/>
              <a:gd name="connsiteY36" fmla="*/ 62593 h 314325"/>
              <a:gd name="connsiteX37" fmla="*/ 186418 w 314325"/>
              <a:gd name="connsiteY37" fmla="*/ 116886 h 314325"/>
              <a:gd name="connsiteX38" fmla="*/ 126411 w 314325"/>
              <a:gd name="connsiteY38" fmla="*/ 119743 h 314325"/>
              <a:gd name="connsiteX39" fmla="*/ 95931 w 314325"/>
              <a:gd name="connsiteY39" fmla="*/ 81643 h 314325"/>
              <a:gd name="connsiteX40" fmla="*/ 64498 w 314325"/>
              <a:gd name="connsiteY40" fmla="*/ 207373 h 314325"/>
              <a:gd name="connsiteX41" fmla="*/ 113076 w 314325"/>
              <a:gd name="connsiteY41" fmla="*/ 182608 h 314325"/>
              <a:gd name="connsiteX42" fmla="*/ 189276 w 314325"/>
              <a:gd name="connsiteY42" fmla="*/ 253093 h 314325"/>
              <a:gd name="connsiteX43" fmla="*/ 174988 w 314325"/>
              <a:gd name="connsiteY43" fmla="*/ 208326 h 314325"/>
              <a:gd name="connsiteX44" fmla="*/ 208326 w 314325"/>
              <a:gd name="connsiteY44" fmla="*/ 168321 h 314325"/>
              <a:gd name="connsiteX45" fmla="*/ 249283 w 314325"/>
              <a:gd name="connsiteY45" fmla="*/ 174988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14325" h="314325">
                <a:moveTo>
                  <a:pt x="209278" y="159748"/>
                </a:moveTo>
                <a:cubicBezTo>
                  <a:pt x="209278" y="187371"/>
                  <a:pt x="186418" y="211183"/>
                  <a:pt x="158796" y="211183"/>
                </a:cubicBezTo>
                <a:cubicBezTo>
                  <a:pt x="131173" y="211183"/>
                  <a:pt x="108313" y="187371"/>
                  <a:pt x="108313" y="159748"/>
                </a:cubicBezTo>
                <a:cubicBezTo>
                  <a:pt x="108313" y="132126"/>
                  <a:pt x="131173" y="108313"/>
                  <a:pt x="158796" y="108313"/>
                </a:cubicBezTo>
                <a:cubicBezTo>
                  <a:pt x="186418" y="108313"/>
                  <a:pt x="209278" y="132126"/>
                  <a:pt x="209278" y="159748"/>
                </a:cubicBezTo>
                <a:lnTo>
                  <a:pt x="209278" y="159748"/>
                </a:lnTo>
                <a:close/>
                <a:moveTo>
                  <a:pt x="238806" y="7348"/>
                </a:moveTo>
                <a:cubicBezTo>
                  <a:pt x="221661" y="7348"/>
                  <a:pt x="208326" y="21636"/>
                  <a:pt x="208326" y="37828"/>
                </a:cubicBezTo>
                <a:cubicBezTo>
                  <a:pt x="208326" y="54973"/>
                  <a:pt x="221661" y="68308"/>
                  <a:pt x="238806" y="68308"/>
                </a:cubicBezTo>
                <a:cubicBezTo>
                  <a:pt x="254998" y="68308"/>
                  <a:pt x="269286" y="54973"/>
                  <a:pt x="269286" y="37828"/>
                </a:cubicBezTo>
                <a:cubicBezTo>
                  <a:pt x="269286" y="20683"/>
                  <a:pt x="254998" y="7348"/>
                  <a:pt x="238806" y="7348"/>
                </a:cubicBezTo>
                <a:lnTo>
                  <a:pt x="238806" y="7348"/>
                </a:lnTo>
                <a:close/>
                <a:moveTo>
                  <a:pt x="77833" y="27351"/>
                </a:moveTo>
                <a:cubicBezTo>
                  <a:pt x="61641" y="27351"/>
                  <a:pt x="47353" y="40686"/>
                  <a:pt x="47353" y="58783"/>
                </a:cubicBezTo>
                <a:cubicBezTo>
                  <a:pt x="47353" y="74976"/>
                  <a:pt x="60688" y="89263"/>
                  <a:pt x="77833" y="89263"/>
                </a:cubicBezTo>
                <a:cubicBezTo>
                  <a:pt x="94978" y="89263"/>
                  <a:pt x="108313" y="74976"/>
                  <a:pt x="108313" y="58783"/>
                </a:cubicBezTo>
                <a:cubicBezTo>
                  <a:pt x="108313" y="40686"/>
                  <a:pt x="94978" y="27351"/>
                  <a:pt x="77833" y="27351"/>
                </a:cubicBezTo>
                <a:lnTo>
                  <a:pt x="77833" y="27351"/>
                </a:lnTo>
                <a:close/>
                <a:moveTo>
                  <a:pt x="37828" y="190228"/>
                </a:moveTo>
                <a:cubicBezTo>
                  <a:pt x="21636" y="190228"/>
                  <a:pt x="7348" y="204516"/>
                  <a:pt x="7348" y="220708"/>
                </a:cubicBezTo>
                <a:cubicBezTo>
                  <a:pt x="7348" y="237853"/>
                  <a:pt x="20683" y="252141"/>
                  <a:pt x="37828" y="252141"/>
                </a:cubicBezTo>
                <a:cubicBezTo>
                  <a:pt x="54973" y="252141"/>
                  <a:pt x="68308" y="237853"/>
                  <a:pt x="68308" y="220708"/>
                </a:cubicBezTo>
                <a:cubicBezTo>
                  <a:pt x="67356" y="204516"/>
                  <a:pt x="54973" y="190228"/>
                  <a:pt x="37828" y="190228"/>
                </a:cubicBezTo>
                <a:lnTo>
                  <a:pt x="37828" y="190228"/>
                </a:lnTo>
                <a:close/>
                <a:moveTo>
                  <a:pt x="198801" y="252141"/>
                </a:moveTo>
                <a:cubicBezTo>
                  <a:pt x="181656" y="252141"/>
                  <a:pt x="168321" y="265476"/>
                  <a:pt x="168321" y="282621"/>
                </a:cubicBezTo>
                <a:cubicBezTo>
                  <a:pt x="168321" y="298813"/>
                  <a:pt x="181656" y="313101"/>
                  <a:pt x="198801" y="313101"/>
                </a:cubicBezTo>
                <a:cubicBezTo>
                  <a:pt x="214993" y="313101"/>
                  <a:pt x="229281" y="298813"/>
                  <a:pt x="229281" y="282621"/>
                </a:cubicBezTo>
                <a:cubicBezTo>
                  <a:pt x="228328" y="265476"/>
                  <a:pt x="214993" y="252141"/>
                  <a:pt x="198801" y="252141"/>
                </a:cubicBezTo>
                <a:lnTo>
                  <a:pt x="198801" y="252141"/>
                </a:lnTo>
                <a:close/>
                <a:moveTo>
                  <a:pt x="279763" y="149271"/>
                </a:moveTo>
                <a:cubicBezTo>
                  <a:pt x="262618" y="149271"/>
                  <a:pt x="249283" y="163558"/>
                  <a:pt x="249283" y="179751"/>
                </a:cubicBezTo>
                <a:cubicBezTo>
                  <a:pt x="249283" y="196896"/>
                  <a:pt x="262618" y="211183"/>
                  <a:pt x="279763" y="211183"/>
                </a:cubicBezTo>
                <a:cubicBezTo>
                  <a:pt x="295956" y="211183"/>
                  <a:pt x="310243" y="196896"/>
                  <a:pt x="310243" y="179751"/>
                </a:cubicBezTo>
                <a:cubicBezTo>
                  <a:pt x="309291" y="163558"/>
                  <a:pt x="295956" y="149271"/>
                  <a:pt x="279763" y="149271"/>
                </a:cubicBezTo>
                <a:lnTo>
                  <a:pt x="279763" y="149271"/>
                </a:lnTo>
                <a:close/>
                <a:moveTo>
                  <a:pt x="221661" y="62593"/>
                </a:moveTo>
                <a:cubicBezTo>
                  <a:pt x="186418" y="116886"/>
                  <a:pt x="186418" y="116886"/>
                  <a:pt x="186418" y="116886"/>
                </a:cubicBezTo>
                <a:moveTo>
                  <a:pt x="126411" y="119743"/>
                </a:moveTo>
                <a:cubicBezTo>
                  <a:pt x="95931" y="81643"/>
                  <a:pt x="95931" y="81643"/>
                  <a:pt x="95931" y="81643"/>
                </a:cubicBezTo>
                <a:moveTo>
                  <a:pt x="64498" y="207373"/>
                </a:moveTo>
                <a:cubicBezTo>
                  <a:pt x="113076" y="182608"/>
                  <a:pt x="113076" y="182608"/>
                  <a:pt x="113076" y="182608"/>
                </a:cubicBezTo>
                <a:moveTo>
                  <a:pt x="189276" y="253093"/>
                </a:moveTo>
                <a:cubicBezTo>
                  <a:pt x="174988" y="208326"/>
                  <a:pt x="174988" y="208326"/>
                  <a:pt x="174988" y="208326"/>
                </a:cubicBezTo>
                <a:moveTo>
                  <a:pt x="208326" y="168321"/>
                </a:moveTo>
                <a:cubicBezTo>
                  <a:pt x="249283" y="174988"/>
                  <a:pt x="249283" y="174988"/>
                  <a:pt x="249283" y="174988"/>
                </a:cubicBezTo>
              </a:path>
            </a:pathLst>
          </a:custGeom>
          <a:noFill/>
          <a:ln w="15875"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882">
              <a:gradFill>
                <a:gsLst>
                  <a:gs pos="0">
                    <a:srgbClr val="505050"/>
                  </a:gs>
                  <a:gs pos="100000">
                    <a:srgbClr val="505050"/>
                  </a:gs>
                </a:gsLst>
                <a:lin ang="5400000" scaled="1"/>
              </a:gradFill>
            </a:endParaRPr>
          </a:p>
        </p:txBody>
      </p:sp>
      <p:sp>
        <p:nvSpPr>
          <p:cNvPr id="24" name="Freeform: Shape 23">
            <a:extLst>
              <a:ext uri="{FF2B5EF4-FFF2-40B4-BE49-F238E27FC236}">
                <a16:creationId xmlns:a16="http://schemas.microsoft.com/office/drawing/2014/main" id="{2222E567-7A88-4A3B-A388-7F847159DA83}"/>
              </a:ext>
              <a:ext uri="{C183D7F6-B498-43B3-948B-1728B52AA6E4}">
                <adec:decorative xmlns:adec="http://schemas.microsoft.com/office/drawing/2017/decorative" val="1"/>
              </a:ext>
            </a:extLst>
          </p:cNvPr>
          <p:cNvSpPr/>
          <p:nvPr/>
        </p:nvSpPr>
        <p:spPr>
          <a:xfrm>
            <a:off x="533332" y="2819863"/>
            <a:ext cx="440340" cy="454098"/>
          </a:xfrm>
          <a:custGeom>
            <a:avLst/>
            <a:gdLst>
              <a:gd name="connsiteX0" fmla="*/ 156891 w 304800"/>
              <a:gd name="connsiteY0" fmla="*/ 184513 h 314325"/>
              <a:gd name="connsiteX1" fmla="*/ 130220 w 304800"/>
              <a:gd name="connsiteY1" fmla="*/ 157843 h 314325"/>
              <a:gd name="connsiteX2" fmla="*/ 156891 w 304800"/>
              <a:gd name="connsiteY2" fmla="*/ 131173 h 314325"/>
              <a:gd name="connsiteX3" fmla="*/ 183561 w 304800"/>
              <a:gd name="connsiteY3" fmla="*/ 157843 h 314325"/>
              <a:gd name="connsiteX4" fmla="*/ 156891 w 304800"/>
              <a:gd name="connsiteY4" fmla="*/ 184513 h 314325"/>
              <a:gd name="connsiteX5" fmla="*/ 183561 w 304800"/>
              <a:gd name="connsiteY5" fmla="*/ 34018 h 314325"/>
              <a:gd name="connsiteX6" fmla="*/ 156891 w 304800"/>
              <a:gd name="connsiteY6" fmla="*/ 7348 h 314325"/>
              <a:gd name="connsiteX7" fmla="*/ 130220 w 304800"/>
              <a:gd name="connsiteY7" fmla="*/ 34018 h 314325"/>
              <a:gd name="connsiteX8" fmla="*/ 156891 w 304800"/>
              <a:gd name="connsiteY8" fmla="*/ 60688 h 314325"/>
              <a:gd name="connsiteX9" fmla="*/ 183561 w 304800"/>
              <a:gd name="connsiteY9" fmla="*/ 34018 h 314325"/>
              <a:gd name="connsiteX10" fmla="*/ 183561 w 304800"/>
              <a:gd name="connsiteY10" fmla="*/ 282621 h 314325"/>
              <a:gd name="connsiteX11" fmla="*/ 156891 w 304800"/>
              <a:gd name="connsiteY11" fmla="*/ 255951 h 314325"/>
              <a:gd name="connsiteX12" fmla="*/ 130220 w 304800"/>
              <a:gd name="connsiteY12" fmla="*/ 282621 h 314325"/>
              <a:gd name="connsiteX13" fmla="*/ 156891 w 304800"/>
              <a:gd name="connsiteY13" fmla="*/ 309291 h 314325"/>
              <a:gd name="connsiteX14" fmla="*/ 183561 w 304800"/>
              <a:gd name="connsiteY14" fmla="*/ 282621 h 314325"/>
              <a:gd name="connsiteX15" fmla="*/ 305480 w 304800"/>
              <a:gd name="connsiteY15" fmla="*/ 157843 h 314325"/>
              <a:gd name="connsiteX16" fmla="*/ 278811 w 304800"/>
              <a:gd name="connsiteY16" fmla="*/ 131173 h 314325"/>
              <a:gd name="connsiteX17" fmla="*/ 252141 w 304800"/>
              <a:gd name="connsiteY17" fmla="*/ 157843 h 314325"/>
              <a:gd name="connsiteX18" fmla="*/ 278811 w 304800"/>
              <a:gd name="connsiteY18" fmla="*/ 184513 h 314325"/>
              <a:gd name="connsiteX19" fmla="*/ 305480 w 304800"/>
              <a:gd name="connsiteY19" fmla="*/ 157843 h 314325"/>
              <a:gd name="connsiteX20" fmla="*/ 60688 w 304800"/>
              <a:gd name="connsiteY20" fmla="*/ 157843 h 314325"/>
              <a:gd name="connsiteX21" fmla="*/ 34018 w 304800"/>
              <a:gd name="connsiteY21" fmla="*/ 131173 h 314325"/>
              <a:gd name="connsiteX22" fmla="*/ 7348 w 304800"/>
              <a:gd name="connsiteY22" fmla="*/ 157843 h 314325"/>
              <a:gd name="connsiteX23" fmla="*/ 34018 w 304800"/>
              <a:gd name="connsiteY23" fmla="*/ 184513 h 314325"/>
              <a:gd name="connsiteX24" fmla="*/ 60688 w 304800"/>
              <a:gd name="connsiteY24" fmla="*/ 157843 h 314325"/>
              <a:gd name="connsiteX25" fmla="*/ 156891 w 304800"/>
              <a:gd name="connsiteY25" fmla="*/ 227376 h 314325"/>
              <a:gd name="connsiteX26" fmla="*/ 156891 w 304800"/>
              <a:gd name="connsiteY26" fmla="*/ 255951 h 314325"/>
              <a:gd name="connsiteX27" fmla="*/ 156891 w 304800"/>
              <a:gd name="connsiteY27" fmla="*/ 60688 h 314325"/>
              <a:gd name="connsiteX28" fmla="*/ 156891 w 304800"/>
              <a:gd name="connsiteY28" fmla="*/ 88311 h 314325"/>
              <a:gd name="connsiteX29" fmla="*/ 60688 w 304800"/>
              <a:gd name="connsiteY29" fmla="*/ 157843 h 314325"/>
              <a:gd name="connsiteX30" fmla="*/ 87358 w 304800"/>
              <a:gd name="connsiteY30" fmla="*/ 157843 h 314325"/>
              <a:gd name="connsiteX31" fmla="*/ 183561 w 304800"/>
              <a:gd name="connsiteY31" fmla="*/ 157843 h 314325"/>
              <a:gd name="connsiteX32" fmla="*/ 253093 w 304800"/>
              <a:gd name="connsiteY32" fmla="*/ 157843 h 314325"/>
              <a:gd name="connsiteX33" fmla="*/ 209278 w 304800"/>
              <a:gd name="connsiteY33" fmla="*/ 111171 h 314325"/>
              <a:gd name="connsiteX34" fmla="*/ 156891 w 304800"/>
              <a:gd name="connsiteY34" fmla="*/ 87358 h 314325"/>
              <a:gd name="connsiteX35" fmla="*/ 87358 w 304800"/>
              <a:gd name="connsiteY35" fmla="*/ 156891 h 314325"/>
              <a:gd name="connsiteX36" fmla="*/ 156891 w 304800"/>
              <a:gd name="connsiteY36" fmla="*/ 226423 h 314325"/>
              <a:gd name="connsiteX37" fmla="*/ 209278 w 304800"/>
              <a:gd name="connsiteY37" fmla="*/ 202611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04800" h="314325">
                <a:moveTo>
                  <a:pt x="156891" y="184513"/>
                </a:moveTo>
                <a:cubicBezTo>
                  <a:pt x="142603" y="184513"/>
                  <a:pt x="130220" y="173083"/>
                  <a:pt x="130220" y="157843"/>
                </a:cubicBezTo>
                <a:cubicBezTo>
                  <a:pt x="130220" y="142603"/>
                  <a:pt x="141650" y="131173"/>
                  <a:pt x="156891" y="131173"/>
                </a:cubicBezTo>
                <a:cubicBezTo>
                  <a:pt x="172130" y="131173"/>
                  <a:pt x="183561" y="142603"/>
                  <a:pt x="183561" y="157843"/>
                </a:cubicBezTo>
                <a:cubicBezTo>
                  <a:pt x="183561" y="173083"/>
                  <a:pt x="171178" y="184513"/>
                  <a:pt x="156891" y="184513"/>
                </a:cubicBezTo>
                <a:close/>
                <a:moveTo>
                  <a:pt x="183561" y="34018"/>
                </a:moveTo>
                <a:cubicBezTo>
                  <a:pt x="183561" y="19731"/>
                  <a:pt x="172130" y="7348"/>
                  <a:pt x="156891" y="7348"/>
                </a:cubicBezTo>
                <a:cubicBezTo>
                  <a:pt x="141650" y="7348"/>
                  <a:pt x="130220" y="18778"/>
                  <a:pt x="130220" y="34018"/>
                </a:cubicBezTo>
                <a:cubicBezTo>
                  <a:pt x="130220" y="49258"/>
                  <a:pt x="141650" y="60688"/>
                  <a:pt x="156891" y="60688"/>
                </a:cubicBezTo>
                <a:cubicBezTo>
                  <a:pt x="172130" y="60688"/>
                  <a:pt x="183561" y="48306"/>
                  <a:pt x="183561" y="34018"/>
                </a:cubicBezTo>
                <a:close/>
                <a:moveTo>
                  <a:pt x="183561" y="282621"/>
                </a:moveTo>
                <a:cubicBezTo>
                  <a:pt x="183561" y="268333"/>
                  <a:pt x="172130" y="255951"/>
                  <a:pt x="156891" y="255951"/>
                </a:cubicBezTo>
                <a:cubicBezTo>
                  <a:pt x="141650" y="255951"/>
                  <a:pt x="130220" y="267381"/>
                  <a:pt x="130220" y="282621"/>
                </a:cubicBezTo>
                <a:cubicBezTo>
                  <a:pt x="130220" y="296908"/>
                  <a:pt x="141650" y="309291"/>
                  <a:pt x="156891" y="309291"/>
                </a:cubicBezTo>
                <a:cubicBezTo>
                  <a:pt x="172130" y="309291"/>
                  <a:pt x="183561" y="296908"/>
                  <a:pt x="183561" y="282621"/>
                </a:cubicBezTo>
                <a:close/>
                <a:moveTo>
                  <a:pt x="305480" y="157843"/>
                </a:moveTo>
                <a:cubicBezTo>
                  <a:pt x="305480" y="143556"/>
                  <a:pt x="294050" y="131173"/>
                  <a:pt x="278811" y="131173"/>
                </a:cubicBezTo>
                <a:cubicBezTo>
                  <a:pt x="263570" y="131173"/>
                  <a:pt x="252141" y="142603"/>
                  <a:pt x="252141" y="157843"/>
                </a:cubicBezTo>
                <a:cubicBezTo>
                  <a:pt x="252141" y="173083"/>
                  <a:pt x="263570" y="184513"/>
                  <a:pt x="278811" y="184513"/>
                </a:cubicBezTo>
                <a:cubicBezTo>
                  <a:pt x="294050" y="184513"/>
                  <a:pt x="305480" y="172131"/>
                  <a:pt x="305480" y="157843"/>
                </a:cubicBezTo>
                <a:close/>
                <a:moveTo>
                  <a:pt x="60688" y="157843"/>
                </a:moveTo>
                <a:cubicBezTo>
                  <a:pt x="60688" y="143556"/>
                  <a:pt x="49258" y="131173"/>
                  <a:pt x="34018" y="131173"/>
                </a:cubicBezTo>
                <a:cubicBezTo>
                  <a:pt x="18778" y="131173"/>
                  <a:pt x="7348" y="142603"/>
                  <a:pt x="7348" y="157843"/>
                </a:cubicBezTo>
                <a:cubicBezTo>
                  <a:pt x="7348" y="173083"/>
                  <a:pt x="18778" y="184513"/>
                  <a:pt x="34018" y="184513"/>
                </a:cubicBezTo>
                <a:cubicBezTo>
                  <a:pt x="49258" y="184513"/>
                  <a:pt x="60688" y="172131"/>
                  <a:pt x="60688" y="157843"/>
                </a:cubicBezTo>
                <a:close/>
                <a:moveTo>
                  <a:pt x="156891" y="227376"/>
                </a:moveTo>
                <a:lnTo>
                  <a:pt x="156891" y="255951"/>
                </a:lnTo>
                <a:moveTo>
                  <a:pt x="156891" y="60688"/>
                </a:moveTo>
                <a:lnTo>
                  <a:pt x="156891" y="88311"/>
                </a:lnTo>
                <a:moveTo>
                  <a:pt x="60688" y="157843"/>
                </a:moveTo>
                <a:lnTo>
                  <a:pt x="87358" y="157843"/>
                </a:lnTo>
                <a:moveTo>
                  <a:pt x="183561" y="157843"/>
                </a:moveTo>
                <a:lnTo>
                  <a:pt x="253093" y="157843"/>
                </a:lnTo>
                <a:moveTo>
                  <a:pt x="209278" y="111171"/>
                </a:moveTo>
                <a:cubicBezTo>
                  <a:pt x="196895" y="96883"/>
                  <a:pt x="177845" y="87358"/>
                  <a:pt x="156891" y="87358"/>
                </a:cubicBezTo>
                <a:cubicBezTo>
                  <a:pt x="118791" y="87358"/>
                  <a:pt x="87358" y="118791"/>
                  <a:pt x="87358" y="156891"/>
                </a:cubicBezTo>
                <a:cubicBezTo>
                  <a:pt x="87358" y="194991"/>
                  <a:pt x="118791" y="226423"/>
                  <a:pt x="156891" y="226423"/>
                </a:cubicBezTo>
                <a:cubicBezTo>
                  <a:pt x="177845" y="226423"/>
                  <a:pt x="195943" y="216898"/>
                  <a:pt x="209278" y="202611"/>
                </a:cubicBezTo>
              </a:path>
            </a:pathLst>
          </a:custGeom>
          <a:noFill/>
          <a:ln w="15875"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horz" wrap="square" lIns="89642" tIns="44821" rIns="89642" bIns="4482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882">
              <a:gradFill>
                <a:gsLst>
                  <a:gs pos="0">
                    <a:srgbClr val="505050"/>
                  </a:gs>
                  <a:gs pos="100000">
                    <a:srgbClr val="505050"/>
                  </a:gs>
                </a:gsLst>
                <a:lin ang="5400000" scaled="1"/>
              </a:gradFill>
            </a:endParaRPr>
          </a:p>
        </p:txBody>
      </p:sp>
      <p:grpSp>
        <p:nvGrpSpPr>
          <p:cNvPr id="25" name="Group 24">
            <a:extLst>
              <a:ext uri="{FF2B5EF4-FFF2-40B4-BE49-F238E27FC236}">
                <a16:creationId xmlns:a16="http://schemas.microsoft.com/office/drawing/2014/main" id="{E01BBECB-84BA-4FCC-BA89-60832734EBD4}"/>
              </a:ext>
              <a:ext uri="{C183D7F6-B498-43B3-948B-1728B52AA6E4}">
                <adec:decorative xmlns:adec="http://schemas.microsoft.com/office/drawing/2017/decorative" val="1"/>
              </a:ext>
            </a:extLst>
          </p:cNvPr>
          <p:cNvGrpSpPr/>
          <p:nvPr/>
        </p:nvGrpSpPr>
        <p:grpSpPr>
          <a:xfrm>
            <a:off x="550911" y="3847875"/>
            <a:ext cx="413430" cy="358560"/>
            <a:chOff x="4332559" y="3336561"/>
            <a:chExt cx="389572" cy="304800"/>
          </a:xfrm>
        </p:grpSpPr>
        <p:sp>
          <p:nvSpPr>
            <p:cNvPr id="31" name="Freeform: Shape 30">
              <a:extLst>
                <a:ext uri="{FF2B5EF4-FFF2-40B4-BE49-F238E27FC236}">
                  <a16:creationId xmlns:a16="http://schemas.microsoft.com/office/drawing/2014/main" id="{983F467D-FD1A-4B22-A5B2-8E60FB237A4B}"/>
                </a:ext>
              </a:extLst>
            </p:cNvPr>
            <p:cNvSpPr/>
            <p:nvPr/>
          </p:nvSpPr>
          <p:spPr>
            <a:xfrm>
              <a:off x="4335416" y="3381328"/>
              <a:ext cx="142875" cy="9525"/>
            </a:xfrm>
            <a:custGeom>
              <a:avLst/>
              <a:gdLst>
                <a:gd name="connsiteX0" fmla="*/ 7348 w 142875"/>
                <a:gd name="connsiteY0" fmla="*/ 7348 h 9525"/>
                <a:gd name="connsiteX1" fmla="*/ 140698 w 142875"/>
                <a:gd name="connsiteY1" fmla="*/ 7348 h 9525"/>
              </a:gdLst>
              <a:ahLst/>
              <a:cxnLst>
                <a:cxn ang="0">
                  <a:pos x="connsiteX0" y="connsiteY0"/>
                </a:cxn>
                <a:cxn ang="0">
                  <a:pos x="connsiteX1" y="connsiteY1"/>
                </a:cxn>
              </a:cxnLst>
              <a:rect l="l" t="t" r="r" b="b"/>
              <a:pathLst>
                <a:path w="142875" h="9525">
                  <a:moveTo>
                    <a:pt x="7348" y="7348"/>
                  </a:moveTo>
                  <a:lnTo>
                    <a:pt x="140698" y="7348"/>
                  </a:lnTo>
                </a:path>
              </a:pathLst>
            </a:custGeom>
            <a:noFill/>
            <a:ln w="15875"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horz" wrap="square" lIns="89642" tIns="44821" rIns="89642" bIns="4482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882">
                <a:gradFill>
                  <a:gsLst>
                    <a:gs pos="0">
                      <a:srgbClr val="505050"/>
                    </a:gs>
                    <a:gs pos="100000">
                      <a:srgbClr val="505050"/>
                    </a:gs>
                  </a:gsLst>
                  <a:lin ang="5400000" scaled="1"/>
                </a:gradFill>
              </a:endParaRPr>
            </a:p>
          </p:txBody>
        </p:sp>
        <p:sp>
          <p:nvSpPr>
            <p:cNvPr id="32" name="Freeform: Shape 31">
              <a:extLst>
                <a:ext uri="{FF2B5EF4-FFF2-40B4-BE49-F238E27FC236}">
                  <a16:creationId xmlns:a16="http://schemas.microsoft.com/office/drawing/2014/main" id="{A652B888-BA3A-44C0-AFFA-76169F12557C}"/>
                </a:ext>
              </a:extLst>
            </p:cNvPr>
            <p:cNvSpPr/>
            <p:nvPr/>
          </p:nvSpPr>
          <p:spPr>
            <a:xfrm>
              <a:off x="4557349" y="3381328"/>
              <a:ext cx="152400" cy="9525"/>
            </a:xfrm>
            <a:custGeom>
              <a:avLst/>
              <a:gdLst>
                <a:gd name="connsiteX0" fmla="*/ 7348 w 152400"/>
                <a:gd name="connsiteY0" fmla="*/ 7348 h 9525"/>
                <a:gd name="connsiteX1" fmla="*/ 149270 w 152400"/>
                <a:gd name="connsiteY1" fmla="*/ 7348 h 9525"/>
              </a:gdLst>
              <a:ahLst/>
              <a:cxnLst>
                <a:cxn ang="0">
                  <a:pos x="connsiteX0" y="connsiteY0"/>
                </a:cxn>
                <a:cxn ang="0">
                  <a:pos x="connsiteX1" y="connsiteY1"/>
                </a:cxn>
              </a:cxnLst>
              <a:rect l="l" t="t" r="r" b="b"/>
              <a:pathLst>
                <a:path w="152400" h="9525">
                  <a:moveTo>
                    <a:pt x="7348" y="7348"/>
                  </a:moveTo>
                  <a:lnTo>
                    <a:pt x="149270" y="7348"/>
                  </a:lnTo>
                </a:path>
              </a:pathLst>
            </a:custGeom>
            <a:noFill/>
            <a:ln w="15875"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horz" wrap="square" lIns="89642" tIns="44821" rIns="89642" bIns="4482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882">
                <a:gradFill>
                  <a:gsLst>
                    <a:gs pos="0">
                      <a:srgbClr val="505050"/>
                    </a:gs>
                    <a:gs pos="100000">
                      <a:srgbClr val="505050"/>
                    </a:gs>
                  </a:gsLst>
                  <a:lin ang="5400000" scaled="1"/>
                </a:gradFill>
              </a:endParaRPr>
            </a:p>
          </p:txBody>
        </p:sp>
        <p:sp>
          <p:nvSpPr>
            <p:cNvPr id="33" name="Freeform: Shape 32">
              <a:extLst>
                <a:ext uri="{FF2B5EF4-FFF2-40B4-BE49-F238E27FC236}">
                  <a16:creationId xmlns:a16="http://schemas.microsoft.com/office/drawing/2014/main" id="{7EF66163-1DBC-4C5A-8F8B-2C41C2D2BE11}"/>
                </a:ext>
              </a:extLst>
            </p:cNvPr>
            <p:cNvSpPr/>
            <p:nvPr/>
          </p:nvSpPr>
          <p:spPr>
            <a:xfrm>
              <a:off x="4458289" y="3488008"/>
              <a:ext cx="257175" cy="9525"/>
            </a:xfrm>
            <a:custGeom>
              <a:avLst/>
              <a:gdLst>
                <a:gd name="connsiteX0" fmla="*/ 7348 w 257175"/>
                <a:gd name="connsiteY0" fmla="*/ 7348 h 9525"/>
                <a:gd name="connsiteX1" fmla="*/ 255951 w 257175"/>
                <a:gd name="connsiteY1" fmla="*/ 7348 h 9525"/>
              </a:gdLst>
              <a:ahLst/>
              <a:cxnLst>
                <a:cxn ang="0">
                  <a:pos x="connsiteX0" y="connsiteY0"/>
                </a:cxn>
                <a:cxn ang="0">
                  <a:pos x="connsiteX1" y="connsiteY1"/>
                </a:cxn>
              </a:cxnLst>
              <a:rect l="l" t="t" r="r" b="b"/>
              <a:pathLst>
                <a:path w="257175" h="9525">
                  <a:moveTo>
                    <a:pt x="7348" y="7348"/>
                  </a:moveTo>
                  <a:lnTo>
                    <a:pt x="255951" y="7348"/>
                  </a:lnTo>
                </a:path>
              </a:pathLst>
            </a:custGeom>
            <a:noFill/>
            <a:ln w="15875"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horz" wrap="square" lIns="89642" tIns="44821" rIns="89642" bIns="4482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882">
                <a:gradFill>
                  <a:gsLst>
                    <a:gs pos="0">
                      <a:srgbClr val="505050"/>
                    </a:gs>
                    <a:gs pos="100000">
                      <a:srgbClr val="505050"/>
                    </a:gs>
                  </a:gsLst>
                  <a:lin ang="5400000" scaled="1"/>
                </a:gradFill>
              </a:endParaRPr>
            </a:p>
          </p:txBody>
        </p:sp>
        <p:sp>
          <p:nvSpPr>
            <p:cNvPr id="34" name="Freeform: Shape 33">
              <a:extLst>
                <a:ext uri="{FF2B5EF4-FFF2-40B4-BE49-F238E27FC236}">
                  <a16:creationId xmlns:a16="http://schemas.microsoft.com/office/drawing/2014/main" id="{761E2041-E678-49D1-9DFC-FA185F0EF4BC}"/>
                </a:ext>
              </a:extLst>
            </p:cNvPr>
            <p:cNvSpPr/>
            <p:nvPr/>
          </p:nvSpPr>
          <p:spPr>
            <a:xfrm>
              <a:off x="4332559" y="3488008"/>
              <a:ext cx="47625" cy="9525"/>
            </a:xfrm>
            <a:custGeom>
              <a:avLst/>
              <a:gdLst>
                <a:gd name="connsiteX0" fmla="*/ 7348 w 47625"/>
                <a:gd name="connsiteY0" fmla="*/ 7348 h 9525"/>
                <a:gd name="connsiteX1" fmla="*/ 41638 w 47625"/>
                <a:gd name="connsiteY1" fmla="*/ 7348 h 9525"/>
              </a:gdLst>
              <a:ahLst/>
              <a:cxnLst>
                <a:cxn ang="0">
                  <a:pos x="connsiteX0" y="connsiteY0"/>
                </a:cxn>
                <a:cxn ang="0">
                  <a:pos x="connsiteX1" y="connsiteY1"/>
                </a:cxn>
              </a:cxnLst>
              <a:rect l="l" t="t" r="r" b="b"/>
              <a:pathLst>
                <a:path w="47625" h="9525">
                  <a:moveTo>
                    <a:pt x="7348" y="7348"/>
                  </a:moveTo>
                  <a:lnTo>
                    <a:pt x="41638" y="7348"/>
                  </a:lnTo>
                </a:path>
              </a:pathLst>
            </a:custGeom>
            <a:noFill/>
            <a:ln w="15875"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horz" wrap="square" lIns="89642" tIns="44821" rIns="89642" bIns="4482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882">
                <a:gradFill>
                  <a:gsLst>
                    <a:gs pos="0">
                      <a:srgbClr val="505050"/>
                    </a:gs>
                    <a:gs pos="100000">
                      <a:srgbClr val="505050"/>
                    </a:gs>
                  </a:gsLst>
                  <a:lin ang="5400000" scaled="1"/>
                </a:gradFill>
              </a:endParaRPr>
            </a:p>
          </p:txBody>
        </p:sp>
        <p:sp>
          <p:nvSpPr>
            <p:cNvPr id="36" name="Freeform: Shape 35">
              <a:extLst>
                <a:ext uri="{FF2B5EF4-FFF2-40B4-BE49-F238E27FC236}">
                  <a16:creationId xmlns:a16="http://schemas.microsoft.com/office/drawing/2014/main" id="{97115B8A-C573-4DA2-BBC3-46B7DB08FD9E}"/>
                </a:ext>
              </a:extLst>
            </p:cNvPr>
            <p:cNvSpPr/>
            <p:nvPr/>
          </p:nvSpPr>
          <p:spPr>
            <a:xfrm>
              <a:off x="4335416" y="3590878"/>
              <a:ext cx="228600" cy="9525"/>
            </a:xfrm>
            <a:custGeom>
              <a:avLst/>
              <a:gdLst>
                <a:gd name="connsiteX0" fmla="*/ 7348 w 228600"/>
                <a:gd name="connsiteY0" fmla="*/ 7348 h 9525"/>
                <a:gd name="connsiteX1" fmla="*/ 229281 w 228600"/>
                <a:gd name="connsiteY1" fmla="*/ 7348 h 9525"/>
              </a:gdLst>
              <a:ahLst/>
              <a:cxnLst>
                <a:cxn ang="0">
                  <a:pos x="connsiteX0" y="connsiteY0"/>
                </a:cxn>
                <a:cxn ang="0">
                  <a:pos x="connsiteX1" y="connsiteY1"/>
                </a:cxn>
              </a:cxnLst>
              <a:rect l="l" t="t" r="r" b="b"/>
              <a:pathLst>
                <a:path w="228600" h="9525">
                  <a:moveTo>
                    <a:pt x="7348" y="7348"/>
                  </a:moveTo>
                  <a:lnTo>
                    <a:pt x="229281" y="7348"/>
                  </a:lnTo>
                </a:path>
              </a:pathLst>
            </a:custGeom>
            <a:noFill/>
            <a:ln w="15875"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horz" wrap="square" lIns="89642" tIns="44821" rIns="89642" bIns="4482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882">
                <a:gradFill>
                  <a:gsLst>
                    <a:gs pos="0">
                      <a:srgbClr val="505050"/>
                    </a:gs>
                    <a:gs pos="100000">
                      <a:srgbClr val="505050"/>
                    </a:gs>
                  </a:gsLst>
                  <a:lin ang="5400000" scaled="1"/>
                </a:gradFill>
              </a:endParaRPr>
            </a:p>
          </p:txBody>
        </p:sp>
        <p:sp>
          <p:nvSpPr>
            <p:cNvPr id="43" name="Freeform: Shape 42">
              <a:extLst>
                <a:ext uri="{FF2B5EF4-FFF2-40B4-BE49-F238E27FC236}">
                  <a16:creationId xmlns:a16="http://schemas.microsoft.com/office/drawing/2014/main" id="{1D42151D-ED86-4FD4-B9D9-34D1314C4660}"/>
                </a:ext>
              </a:extLst>
            </p:cNvPr>
            <p:cNvSpPr/>
            <p:nvPr/>
          </p:nvSpPr>
          <p:spPr>
            <a:xfrm>
              <a:off x="4645931" y="3590878"/>
              <a:ext cx="76200" cy="9525"/>
            </a:xfrm>
            <a:custGeom>
              <a:avLst/>
              <a:gdLst>
                <a:gd name="connsiteX0" fmla="*/ 7348 w 76200"/>
                <a:gd name="connsiteY0" fmla="*/ 7348 h 9525"/>
                <a:gd name="connsiteX1" fmla="*/ 71166 w 76200"/>
                <a:gd name="connsiteY1" fmla="*/ 7348 h 9525"/>
              </a:gdLst>
              <a:ahLst/>
              <a:cxnLst>
                <a:cxn ang="0">
                  <a:pos x="connsiteX0" y="connsiteY0"/>
                </a:cxn>
                <a:cxn ang="0">
                  <a:pos x="connsiteX1" y="connsiteY1"/>
                </a:cxn>
              </a:cxnLst>
              <a:rect l="l" t="t" r="r" b="b"/>
              <a:pathLst>
                <a:path w="76200" h="9525">
                  <a:moveTo>
                    <a:pt x="7348" y="7348"/>
                  </a:moveTo>
                  <a:lnTo>
                    <a:pt x="71166" y="7348"/>
                  </a:lnTo>
                </a:path>
              </a:pathLst>
            </a:custGeom>
            <a:noFill/>
            <a:ln w="15875"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horz" wrap="square" lIns="89642" tIns="44821" rIns="89642" bIns="4482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882">
                <a:gradFill>
                  <a:gsLst>
                    <a:gs pos="0">
                      <a:srgbClr val="505050"/>
                    </a:gs>
                    <a:gs pos="100000">
                      <a:srgbClr val="505050"/>
                    </a:gs>
                  </a:gsLst>
                  <a:lin ang="5400000" scaled="1"/>
                </a:gradFill>
              </a:endParaRPr>
            </a:p>
          </p:txBody>
        </p:sp>
        <p:sp>
          <p:nvSpPr>
            <p:cNvPr id="44" name="Freeform: Shape 43">
              <a:extLst>
                <a:ext uri="{FF2B5EF4-FFF2-40B4-BE49-F238E27FC236}">
                  <a16:creationId xmlns:a16="http://schemas.microsoft.com/office/drawing/2014/main" id="{3E800BED-3228-49B2-BD0E-E57C58213ABF}"/>
                </a:ext>
              </a:extLst>
            </p:cNvPr>
            <p:cNvSpPr/>
            <p:nvPr/>
          </p:nvSpPr>
          <p:spPr>
            <a:xfrm>
              <a:off x="4368754" y="3336561"/>
              <a:ext cx="285750" cy="304800"/>
            </a:xfrm>
            <a:custGeom>
              <a:avLst/>
              <a:gdLst>
                <a:gd name="connsiteX0" fmla="*/ 195943 w 285750"/>
                <a:gd name="connsiteY0" fmla="*/ 52116 h 304800"/>
                <a:gd name="connsiteX1" fmla="*/ 151176 w 285750"/>
                <a:gd name="connsiteY1" fmla="*/ 96883 h 304800"/>
                <a:gd name="connsiteX2" fmla="*/ 106408 w 285750"/>
                <a:gd name="connsiteY2" fmla="*/ 52116 h 304800"/>
                <a:gd name="connsiteX3" fmla="*/ 151176 w 285750"/>
                <a:gd name="connsiteY3" fmla="*/ 7348 h 304800"/>
                <a:gd name="connsiteX4" fmla="*/ 195943 w 285750"/>
                <a:gd name="connsiteY4" fmla="*/ 52116 h 304800"/>
                <a:gd name="connsiteX5" fmla="*/ 151176 w 285750"/>
                <a:gd name="connsiteY5" fmla="*/ 34971 h 304800"/>
                <a:gd name="connsiteX6" fmla="*/ 134030 w 285750"/>
                <a:gd name="connsiteY6" fmla="*/ 52116 h 304800"/>
                <a:gd name="connsiteX7" fmla="*/ 151176 w 285750"/>
                <a:gd name="connsiteY7" fmla="*/ 69261 h 304800"/>
                <a:gd name="connsiteX8" fmla="*/ 168321 w 285750"/>
                <a:gd name="connsiteY8" fmla="*/ 52116 h 304800"/>
                <a:gd name="connsiteX9" fmla="*/ 151176 w 285750"/>
                <a:gd name="connsiteY9" fmla="*/ 34971 h 304800"/>
                <a:gd name="connsiteX10" fmla="*/ 52115 w 285750"/>
                <a:gd name="connsiteY10" fmla="*/ 114981 h 304800"/>
                <a:gd name="connsiteX11" fmla="*/ 7348 w 285750"/>
                <a:gd name="connsiteY11" fmla="*/ 159748 h 304800"/>
                <a:gd name="connsiteX12" fmla="*/ 52115 w 285750"/>
                <a:gd name="connsiteY12" fmla="*/ 204516 h 304800"/>
                <a:gd name="connsiteX13" fmla="*/ 96883 w 285750"/>
                <a:gd name="connsiteY13" fmla="*/ 159748 h 304800"/>
                <a:gd name="connsiteX14" fmla="*/ 52115 w 285750"/>
                <a:gd name="connsiteY14" fmla="*/ 114981 h 304800"/>
                <a:gd name="connsiteX15" fmla="*/ 52115 w 285750"/>
                <a:gd name="connsiteY15" fmla="*/ 141651 h 304800"/>
                <a:gd name="connsiteX16" fmla="*/ 34971 w 285750"/>
                <a:gd name="connsiteY16" fmla="*/ 158796 h 304800"/>
                <a:gd name="connsiteX17" fmla="*/ 52115 w 285750"/>
                <a:gd name="connsiteY17" fmla="*/ 175941 h 304800"/>
                <a:gd name="connsiteX18" fmla="*/ 69261 w 285750"/>
                <a:gd name="connsiteY18" fmla="*/ 158796 h 304800"/>
                <a:gd name="connsiteX19" fmla="*/ 52115 w 285750"/>
                <a:gd name="connsiteY19" fmla="*/ 141651 h 304800"/>
                <a:gd name="connsiteX20" fmla="*/ 240711 w 285750"/>
                <a:gd name="connsiteY20" fmla="*/ 216898 h 304800"/>
                <a:gd name="connsiteX21" fmla="*/ 195943 w 285750"/>
                <a:gd name="connsiteY21" fmla="*/ 261666 h 304800"/>
                <a:gd name="connsiteX22" fmla="*/ 240711 w 285750"/>
                <a:gd name="connsiteY22" fmla="*/ 306433 h 304800"/>
                <a:gd name="connsiteX23" fmla="*/ 285478 w 285750"/>
                <a:gd name="connsiteY23" fmla="*/ 261666 h 304800"/>
                <a:gd name="connsiteX24" fmla="*/ 240711 w 285750"/>
                <a:gd name="connsiteY24" fmla="*/ 216898 h 304800"/>
                <a:gd name="connsiteX25" fmla="*/ 240711 w 285750"/>
                <a:gd name="connsiteY25" fmla="*/ 243568 h 304800"/>
                <a:gd name="connsiteX26" fmla="*/ 223565 w 285750"/>
                <a:gd name="connsiteY26" fmla="*/ 260713 h 304800"/>
                <a:gd name="connsiteX27" fmla="*/ 240711 w 285750"/>
                <a:gd name="connsiteY27" fmla="*/ 277858 h 304800"/>
                <a:gd name="connsiteX28" fmla="*/ 257855 w 285750"/>
                <a:gd name="connsiteY28" fmla="*/ 260713 h 304800"/>
                <a:gd name="connsiteX29" fmla="*/ 240711 w 285750"/>
                <a:gd name="connsiteY29" fmla="*/ 243568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85750" h="304800">
                  <a:moveTo>
                    <a:pt x="195943" y="52116"/>
                  </a:moveTo>
                  <a:cubicBezTo>
                    <a:pt x="195943" y="76881"/>
                    <a:pt x="175940" y="96883"/>
                    <a:pt x="151176" y="96883"/>
                  </a:cubicBezTo>
                  <a:cubicBezTo>
                    <a:pt x="126411" y="96883"/>
                    <a:pt x="106408" y="76881"/>
                    <a:pt x="106408" y="52116"/>
                  </a:cubicBezTo>
                  <a:cubicBezTo>
                    <a:pt x="106408" y="27351"/>
                    <a:pt x="126411" y="7348"/>
                    <a:pt x="151176" y="7348"/>
                  </a:cubicBezTo>
                  <a:cubicBezTo>
                    <a:pt x="175940" y="7348"/>
                    <a:pt x="195943" y="28303"/>
                    <a:pt x="195943" y="52116"/>
                  </a:cubicBezTo>
                  <a:close/>
                  <a:moveTo>
                    <a:pt x="151176" y="34971"/>
                  </a:moveTo>
                  <a:cubicBezTo>
                    <a:pt x="141651" y="34971"/>
                    <a:pt x="134030" y="42591"/>
                    <a:pt x="134030" y="52116"/>
                  </a:cubicBezTo>
                  <a:cubicBezTo>
                    <a:pt x="134030" y="61641"/>
                    <a:pt x="141651" y="69261"/>
                    <a:pt x="151176" y="69261"/>
                  </a:cubicBezTo>
                  <a:cubicBezTo>
                    <a:pt x="160701" y="69261"/>
                    <a:pt x="168321" y="61641"/>
                    <a:pt x="168321" y="52116"/>
                  </a:cubicBezTo>
                  <a:cubicBezTo>
                    <a:pt x="168321" y="42591"/>
                    <a:pt x="161653" y="34971"/>
                    <a:pt x="151176" y="34971"/>
                  </a:cubicBezTo>
                  <a:close/>
                  <a:moveTo>
                    <a:pt x="52115" y="114981"/>
                  </a:moveTo>
                  <a:cubicBezTo>
                    <a:pt x="27351" y="114981"/>
                    <a:pt x="7348" y="134983"/>
                    <a:pt x="7348" y="159748"/>
                  </a:cubicBezTo>
                  <a:cubicBezTo>
                    <a:pt x="7348" y="184513"/>
                    <a:pt x="27351" y="204516"/>
                    <a:pt x="52115" y="204516"/>
                  </a:cubicBezTo>
                  <a:cubicBezTo>
                    <a:pt x="76880" y="204516"/>
                    <a:pt x="96883" y="184513"/>
                    <a:pt x="96883" y="159748"/>
                  </a:cubicBezTo>
                  <a:cubicBezTo>
                    <a:pt x="96883" y="134983"/>
                    <a:pt x="76880" y="114981"/>
                    <a:pt x="52115" y="114981"/>
                  </a:cubicBezTo>
                  <a:close/>
                  <a:moveTo>
                    <a:pt x="52115" y="141651"/>
                  </a:moveTo>
                  <a:cubicBezTo>
                    <a:pt x="42590" y="141651"/>
                    <a:pt x="34971" y="149271"/>
                    <a:pt x="34971" y="158796"/>
                  </a:cubicBezTo>
                  <a:cubicBezTo>
                    <a:pt x="34971" y="168321"/>
                    <a:pt x="42590" y="175941"/>
                    <a:pt x="52115" y="175941"/>
                  </a:cubicBezTo>
                  <a:cubicBezTo>
                    <a:pt x="61640" y="175941"/>
                    <a:pt x="69261" y="168321"/>
                    <a:pt x="69261" y="158796"/>
                  </a:cubicBezTo>
                  <a:cubicBezTo>
                    <a:pt x="69261" y="149271"/>
                    <a:pt x="61640" y="141651"/>
                    <a:pt x="52115" y="141651"/>
                  </a:cubicBezTo>
                  <a:close/>
                  <a:moveTo>
                    <a:pt x="240711" y="216898"/>
                  </a:moveTo>
                  <a:cubicBezTo>
                    <a:pt x="215946" y="216898"/>
                    <a:pt x="195943" y="236901"/>
                    <a:pt x="195943" y="261666"/>
                  </a:cubicBezTo>
                  <a:cubicBezTo>
                    <a:pt x="195943" y="286431"/>
                    <a:pt x="215946" y="306433"/>
                    <a:pt x="240711" y="306433"/>
                  </a:cubicBezTo>
                  <a:cubicBezTo>
                    <a:pt x="265476" y="306433"/>
                    <a:pt x="285478" y="286431"/>
                    <a:pt x="285478" y="261666"/>
                  </a:cubicBezTo>
                  <a:cubicBezTo>
                    <a:pt x="285478" y="236901"/>
                    <a:pt x="264523" y="216898"/>
                    <a:pt x="240711" y="216898"/>
                  </a:cubicBezTo>
                  <a:close/>
                  <a:moveTo>
                    <a:pt x="240711" y="243568"/>
                  </a:moveTo>
                  <a:cubicBezTo>
                    <a:pt x="231186" y="243568"/>
                    <a:pt x="223565" y="251188"/>
                    <a:pt x="223565" y="260713"/>
                  </a:cubicBezTo>
                  <a:cubicBezTo>
                    <a:pt x="223565" y="270238"/>
                    <a:pt x="231186" y="277858"/>
                    <a:pt x="240711" y="277858"/>
                  </a:cubicBezTo>
                  <a:cubicBezTo>
                    <a:pt x="250236" y="277858"/>
                    <a:pt x="257855" y="270238"/>
                    <a:pt x="257855" y="260713"/>
                  </a:cubicBezTo>
                  <a:cubicBezTo>
                    <a:pt x="257855" y="251188"/>
                    <a:pt x="250236" y="243568"/>
                    <a:pt x="240711" y="243568"/>
                  </a:cubicBezTo>
                  <a:close/>
                </a:path>
              </a:pathLst>
            </a:custGeom>
            <a:noFill/>
            <a:ln w="15875"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horz" wrap="square" lIns="89642" tIns="44821" rIns="89642" bIns="4482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882">
                <a:gradFill>
                  <a:gsLst>
                    <a:gs pos="0">
                      <a:srgbClr val="505050"/>
                    </a:gs>
                    <a:gs pos="100000">
                      <a:srgbClr val="505050"/>
                    </a:gs>
                  </a:gsLst>
                  <a:lin ang="5400000" scaled="1"/>
                </a:gradFill>
              </a:endParaRPr>
            </a:p>
          </p:txBody>
        </p:sp>
      </p:grpSp>
      <p:sp>
        <p:nvSpPr>
          <p:cNvPr id="46" name="people_4">
            <a:extLst>
              <a:ext uri="{FF2B5EF4-FFF2-40B4-BE49-F238E27FC236}">
                <a16:creationId xmlns:a16="http://schemas.microsoft.com/office/drawing/2014/main" id="{060F416E-A4D5-4028-B95E-118211406B83}"/>
              </a:ext>
              <a:ext uri="{C183D7F6-B498-43B3-948B-1728B52AA6E4}">
                <adec:decorative xmlns:adec="http://schemas.microsoft.com/office/drawing/2017/decorative" val="1"/>
              </a:ext>
            </a:extLst>
          </p:cNvPr>
          <p:cNvSpPr>
            <a:spLocks noChangeAspect="1" noEditPoints="1"/>
          </p:cNvSpPr>
          <p:nvPr/>
        </p:nvSpPr>
        <p:spPr bwMode="auto">
          <a:xfrm>
            <a:off x="576182" y="4699672"/>
            <a:ext cx="303251" cy="35857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882">
              <a:gradFill>
                <a:gsLst>
                  <a:gs pos="0">
                    <a:srgbClr val="505050"/>
                  </a:gs>
                  <a:gs pos="100000">
                    <a:srgbClr val="505050"/>
                  </a:gs>
                </a:gsLst>
                <a:lin ang="5400000" scaled="1"/>
              </a:gradFill>
            </a:endParaRPr>
          </a:p>
        </p:txBody>
      </p:sp>
      <p:pic>
        <p:nvPicPr>
          <p:cNvPr id="3" name="Picture 2" descr="Example of policy. Three groups exist: Business, Non-Business, Blocked. You can set a default group for the connectors">
            <a:extLst>
              <a:ext uri="{FF2B5EF4-FFF2-40B4-BE49-F238E27FC236}">
                <a16:creationId xmlns:a16="http://schemas.microsoft.com/office/drawing/2014/main" id="{AADE1217-53E2-47EB-A9F8-E616A9509ECF}"/>
              </a:ext>
            </a:extLst>
          </p:cNvPr>
          <p:cNvPicPr>
            <a:picLocks noChangeAspect="1"/>
          </p:cNvPicPr>
          <p:nvPr/>
        </p:nvPicPr>
        <p:blipFill rotWithShape="1">
          <a:blip r:embed="rId3"/>
          <a:srcRect l="20150" t="14881" r="16562"/>
          <a:stretch/>
        </p:blipFill>
        <p:spPr>
          <a:xfrm>
            <a:off x="6165661" y="1504755"/>
            <a:ext cx="5743703" cy="3690023"/>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sp>
        <p:nvSpPr>
          <p:cNvPr id="2" name="Footer Placeholder 2">
            <a:extLst>
              <a:ext uri="{FF2B5EF4-FFF2-40B4-BE49-F238E27FC236}">
                <a16:creationId xmlns:a16="http://schemas.microsoft.com/office/drawing/2014/main" id="{EFAF87E8-055F-9A7D-7468-E53C92D8B993}"/>
              </a:ext>
              <a:ext uri="{C183D7F6-B498-43B3-948B-1728B52AA6E4}">
                <adec:decorative xmlns:adec="http://schemas.microsoft.com/office/drawing/2017/decorative" val="1"/>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Tree>
    <p:extLst>
      <p:ext uri="{BB962C8B-B14F-4D97-AF65-F5344CB8AC3E}">
        <p14:creationId xmlns:p14="http://schemas.microsoft.com/office/powerpoint/2010/main" val="3020949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 name="Title 1">
            <a:extLst>
              <a:ext uri="{FF2B5EF4-FFF2-40B4-BE49-F238E27FC236}">
                <a16:creationId xmlns:a16="http://schemas.microsoft.com/office/drawing/2014/main" id="{4913BEAD-CC13-4786-9701-F4E194619B0A}"/>
              </a:ext>
            </a:extLst>
          </p:cNvPr>
          <p:cNvSpPr txBox="1">
            <a:spLocks noGrp="1"/>
          </p:cNvSpPr>
          <p:nvPr>
            <p:ph type="title"/>
          </p:nvPr>
        </p:nvSpPr>
        <p:spPr>
          <a:prstGeom prst="rect">
            <a:avLst/>
          </a:prstGeom>
          <a:noFill/>
          <a:ln>
            <a:noFill/>
            <a:prstDash/>
          </a:ln>
          <a:effectLst/>
        </p:spPr>
        <p:txBody>
          <a:bodyPr rot="0" spcFirstLastPara="0" vertOverflow="overflow" horzOverflow="overflow" vert="horz" wrap="square" lIns="0" tIns="89642" rIns="143428" bIns="89642" numCol="1" spcCol="0" rtlCol="0" fromWordArt="0" anchor="ctr" anchorCtr="0" forceAA="0" compatLnSpc="1">
            <a:prstTxWarp prst="textNoShape">
              <a:avLst/>
            </a:prstTxWarp>
            <a:noAutofit/>
          </a:bodyPr>
          <a:lstStyle>
            <a:lvl1pPr algn="l" defTabSz="932742" rtl="0" eaLnBrk="1" latinLnBrk="0" hangingPunct="1">
              <a:lnSpc>
                <a:spcPct val="90000"/>
              </a:lnSpc>
              <a:spcBef>
                <a:spcPct val="0"/>
              </a:spcBef>
              <a:buNone/>
              <a:defRPr lang="en-US" sz="2800" b="0" kern="1200" cap="none" spc="-50" baseline="0">
                <a:ln w="3175">
                  <a:noFill/>
                </a:ln>
                <a:solidFill>
                  <a:schemeClr val="tx1"/>
                </a:soli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lang="en-US" sz="3600" dirty="0">
                <a:solidFill>
                  <a:schemeClr val="tx2"/>
                </a:solidFill>
              </a:rPr>
              <a:t>Applying DLP policies to environments</a:t>
            </a:r>
          </a:p>
        </p:txBody>
      </p:sp>
      <p:sp>
        <p:nvSpPr>
          <p:cNvPr id="32" name="TextBox 31">
            <a:extLst>
              <a:ext uri="{FF2B5EF4-FFF2-40B4-BE49-F238E27FC236}">
                <a16:creationId xmlns:a16="http://schemas.microsoft.com/office/drawing/2014/main" id="{FFCBFB49-CBCA-40B7-9774-CE88DC269823}"/>
              </a:ext>
            </a:extLst>
          </p:cNvPr>
          <p:cNvSpPr txBox="1"/>
          <p:nvPr/>
        </p:nvSpPr>
        <p:spPr>
          <a:xfrm>
            <a:off x="1474473" y="1915795"/>
            <a:ext cx="5845437" cy="738664"/>
          </a:xfrm>
          <a:prstGeom prst="rect">
            <a:avLst/>
          </a:prstGeom>
          <a:noFill/>
        </p:spPr>
        <p:txBody>
          <a:bodyPr wrap="square" lIns="0" tIns="0" rIns="0" bIns="0" rtlCol="0">
            <a:spAutoFit/>
          </a:bodyPr>
          <a:lstStyle/>
          <a:p>
            <a:pPr>
              <a:spcBef>
                <a:spcPts val="1176"/>
              </a:spcBef>
              <a:spcAft>
                <a:spcPts val="1961"/>
              </a:spcAft>
            </a:pPr>
            <a:r>
              <a:rPr lang="en-US" sz="2400" dirty="0">
                <a:solidFill>
                  <a:schemeClr val="tx1">
                    <a:lumMod val="85000"/>
                    <a:lumOff val="15000"/>
                  </a:schemeClr>
                </a:solidFill>
              </a:rPr>
              <a:t>Multiple policies can be applied to an environment</a:t>
            </a:r>
          </a:p>
        </p:txBody>
      </p:sp>
      <p:sp>
        <p:nvSpPr>
          <p:cNvPr id="33" name="TextBox 32">
            <a:extLst>
              <a:ext uri="{FF2B5EF4-FFF2-40B4-BE49-F238E27FC236}">
                <a16:creationId xmlns:a16="http://schemas.microsoft.com/office/drawing/2014/main" id="{026786EC-A8DE-40A9-BBDE-C694E3891723}"/>
              </a:ext>
            </a:extLst>
          </p:cNvPr>
          <p:cNvSpPr txBox="1"/>
          <p:nvPr/>
        </p:nvSpPr>
        <p:spPr>
          <a:xfrm>
            <a:off x="1474474" y="3191167"/>
            <a:ext cx="5097527" cy="738664"/>
          </a:xfrm>
          <a:prstGeom prst="rect">
            <a:avLst/>
          </a:prstGeom>
          <a:noFill/>
        </p:spPr>
        <p:txBody>
          <a:bodyPr wrap="square" lIns="0" tIns="0" rIns="0" bIns="0" rtlCol="0">
            <a:spAutoFit/>
          </a:bodyPr>
          <a:lstStyle/>
          <a:p>
            <a:pPr>
              <a:spcBef>
                <a:spcPts val="1176"/>
              </a:spcBef>
              <a:spcAft>
                <a:spcPts val="1961"/>
              </a:spcAft>
            </a:pPr>
            <a:r>
              <a:rPr lang="en-US" sz="2400">
                <a:solidFill>
                  <a:schemeClr val="tx1">
                    <a:lumMod val="85000"/>
                    <a:lumOff val="15000"/>
                  </a:schemeClr>
                </a:solidFill>
              </a:rPr>
              <a:t>The most restrictive policy applies to the combination of connectors</a:t>
            </a:r>
          </a:p>
        </p:txBody>
      </p:sp>
      <p:sp>
        <p:nvSpPr>
          <p:cNvPr id="34" name="TextBox 33">
            <a:extLst>
              <a:ext uri="{FF2B5EF4-FFF2-40B4-BE49-F238E27FC236}">
                <a16:creationId xmlns:a16="http://schemas.microsoft.com/office/drawing/2014/main" id="{2DF6D385-664D-47C1-B5D5-36580A1C557B}"/>
              </a:ext>
            </a:extLst>
          </p:cNvPr>
          <p:cNvSpPr txBox="1"/>
          <p:nvPr/>
        </p:nvSpPr>
        <p:spPr>
          <a:xfrm>
            <a:off x="1474473" y="4466539"/>
            <a:ext cx="5845437" cy="738664"/>
          </a:xfrm>
          <a:prstGeom prst="rect">
            <a:avLst/>
          </a:prstGeom>
          <a:noFill/>
        </p:spPr>
        <p:txBody>
          <a:bodyPr wrap="square" lIns="0" tIns="0" rIns="0" bIns="0" rtlCol="0">
            <a:spAutoFit/>
          </a:bodyPr>
          <a:lstStyle/>
          <a:p>
            <a:pPr>
              <a:spcBef>
                <a:spcPts val="1176"/>
              </a:spcBef>
              <a:spcAft>
                <a:spcPts val="1961"/>
              </a:spcAft>
            </a:pPr>
            <a:r>
              <a:rPr lang="en-US" sz="2400">
                <a:solidFill>
                  <a:schemeClr val="tx1">
                    <a:lumMod val="85000"/>
                    <a:lumOff val="15000"/>
                  </a:schemeClr>
                </a:solidFill>
              </a:rPr>
              <a:t>Use ONLY and EXCEPT to tailor which environments are impacted</a:t>
            </a:r>
          </a:p>
        </p:txBody>
      </p:sp>
      <p:grpSp>
        <p:nvGrpSpPr>
          <p:cNvPr id="18" name="Group 17" descr="DLP Policy is applied only to some environments in this case">
            <a:extLst>
              <a:ext uri="{FF2B5EF4-FFF2-40B4-BE49-F238E27FC236}">
                <a16:creationId xmlns:a16="http://schemas.microsoft.com/office/drawing/2014/main" id="{B70BA28D-332A-4065-8FBE-C622D83EF89E}"/>
              </a:ext>
            </a:extLst>
          </p:cNvPr>
          <p:cNvGrpSpPr/>
          <p:nvPr/>
        </p:nvGrpSpPr>
        <p:grpSpPr>
          <a:xfrm>
            <a:off x="7794809" y="1503122"/>
            <a:ext cx="5272210" cy="4305448"/>
            <a:chOff x="9023435" y="1830420"/>
            <a:chExt cx="4082243" cy="3333684"/>
          </a:xfrm>
        </p:grpSpPr>
        <p:pic>
          <p:nvPicPr>
            <p:cNvPr id="4" name="Picture 3">
              <a:extLst>
                <a:ext uri="{FF2B5EF4-FFF2-40B4-BE49-F238E27FC236}">
                  <a16:creationId xmlns:a16="http://schemas.microsoft.com/office/drawing/2014/main" id="{C7DDD1F4-4A88-48B9-B9D0-41852519B152}"/>
                </a:ext>
              </a:extLst>
            </p:cNvPr>
            <p:cNvPicPr>
              <a:picLocks noChangeAspect="1"/>
            </p:cNvPicPr>
            <p:nvPr/>
          </p:nvPicPr>
          <p:blipFill>
            <a:blip r:embed="rId3"/>
            <a:stretch>
              <a:fillRect/>
            </a:stretch>
          </p:blipFill>
          <p:spPr>
            <a:xfrm>
              <a:off x="9023436" y="2002963"/>
              <a:ext cx="3413039" cy="3012864"/>
            </a:xfrm>
            <a:prstGeom prst="rect">
              <a:avLst/>
            </a:prstGeom>
          </p:spPr>
        </p:pic>
        <p:sp>
          <p:nvSpPr>
            <p:cNvPr id="9" name="Freeform: Shape 8">
              <a:extLst>
                <a:ext uri="{FF2B5EF4-FFF2-40B4-BE49-F238E27FC236}">
                  <a16:creationId xmlns:a16="http://schemas.microsoft.com/office/drawing/2014/main" id="{49929720-C2F0-41F6-886C-467C0DDA1678}"/>
                </a:ext>
              </a:extLst>
            </p:cNvPr>
            <p:cNvSpPr/>
            <p:nvPr/>
          </p:nvSpPr>
          <p:spPr>
            <a:xfrm flipH="1">
              <a:off x="9023435" y="1830420"/>
              <a:ext cx="4082243" cy="3333684"/>
            </a:xfrm>
            <a:custGeom>
              <a:avLst/>
              <a:gdLst>
                <a:gd name="connsiteX0" fmla="*/ 5913456 w 6126400"/>
                <a:gd name="connsiteY0" fmla="*/ 186227 h 3752849"/>
                <a:gd name="connsiteX1" fmla="*/ 5913456 w 6126400"/>
                <a:gd name="connsiteY1" fmla="*/ 3566621 h 3752849"/>
                <a:gd name="connsiteX2" fmla="*/ 5906608 w 6126400"/>
                <a:gd name="connsiteY2" fmla="*/ 3566621 h 3752849"/>
                <a:gd name="connsiteX3" fmla="*/ 219792 w 6126400"/>
                <a:gd name="connsiteY3" fmla="*/ 3566621 h 3752849"/>
                <a:gd name="connsiteX4" fmla="*/ 212944 w 6126400"/>
                <a:gd name="connsiteY4" fmla="*/ 3566621 h 3752849"/>
                <a:gd name="connsiteX5" fmla="*/ 212944 w 6126400"/>
                <a:gd name="connsiteY5" fmla="*/ 186227 h 3752849"/>
                <a:gd name="connsiteX6" fmla="*/ 219792 w 6126400"/>
                <a:gd name="connsiteY6" fmla="*/ 186227 h 3752849"/>
                <a:gd name="connsiteX7" fmla="*/ 5906608 w 6126400"/>
                <a:gd name="connsiteY7" fmla="*/ 186227 h 3752849"/>
                <a:gd name="connsiteX8" fmla="*/ 5962813 w 6126400"/>
                <a:gd name="connsiteY8" fmla="*/ 0 h 3752849"/>
                <a:gd name="connsiteX9" fmla="*/ 5906608 w 6126400"/>
                <a:gd name="connsiteY9" fmla="*/ 0 h 3752849"/>
                <a:gd name="connsiteX10" fmla="*/ 219792 w 6126400"/>
                <a:gd name="connsiteY10" fmla="*/ 0 h 3752849"/>
                <a:gd name="connsiteX11" fmla="*/ 163587 w 6126400"/>
                <a:gd name="connsiteY11" fmla="*/ 0 h 3752849"/>
                <a:gd name="connsiteX12" fmla="*/ 0 w 6126400"/>
                <a:gd name="connsiteY12" fmla="*/ 163587 h 3752849"/>
                <a:gd name="connsiteX13" fmla="*/ 0 w 6126400"/>
                <a:gd name="connsiteY13" fmla="*/ 3589262 h 3752849"/>
                <a:gd name="connsiteX14" fmla="*/ 163587 w 6126400"/>
                <a:gd name="connsiteY14" fmla="*/ 3752849 h 3752849"/>
                <a:gd name="connsiteX15" fmla="*/ 219792 w 6126400"/>
                <a:gd name="connsiteY15" fmla="*/ 3752849 h 3752849"/>
                <a:gd name="connsiteX16" fmla="*/ 5906608 w 6126400"/>
                <a:gd name="connsiteY16" fmla="*/ 3752849 h 3752849"/>
                <a:gd name="connsiteX17" fmla="*/ 5962813 w 6126400"/>
                <a:gd name="connsiteY17" fmla="*/ 3752849 h 3752849"/>
                <a:gd name="connsiteX18" fmla="*/ 6126400 w 6126400"/>
                <a:gd name="connsiteY18" fmla="*/ 3589262 h 3752849"/>
                <a:gd name="connsiteX19" fmla="*/ 6126400 w 6126400"/>
                <a:gd name="connsiteY19" fmla="*/ 163587 h 3752849"/>
                <a:gd name="connsiteX20" fmla="*/ 5962813 w 6126400"/>
                <a:gd name="connsiteY20" fmla="*/ 0 h 375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126400" h="3752849">
                  <a:moveTo>
                    <a:pt x="5913456" y="186227"/>
                  </a:moveTo>
                  <a:lnTo>
                    <a:pt x="5913456" y="3566621"/>
                  </a:lnTo>
                  <a:lnTo>
                    <a:pt x="5906608" y="3566621"/>
                  </a:lnTo>
                  <a:lnTo>
                    <a:pt x="219792" y="3566621"/>
                  </a:lnTo>
                  <a:lnTo>
                    <a:pt x="212944" y="3566621"/>
                  </a:lnTo>
                  <a:lnTo>
                    <a:pt x="212944" y="186227"/>
                  </a:lnTo>
                  <a:lnTo>
                    <a:pt x="219792" y="186227"/>
                  </a:lnTo>
                  <a:lnTo>
                    <a:pt x="5906608" y="186227"/>
                  </a:lnTo>
                  <a:close/>
                  <a:moveTo>
                    <a:pt x="5962813" y="0"/>
                  </a:moveTo>
                  <a:lnTo>
                    <a:pt x="5906608" y="0"/>
                  </a:lnTo>
                  <a:lnTo>
                    <a:pt x="219792" y="0"/>
                  </a:lnTo>
                  <a:lnTo>
                    <a:pt x="163587" y="0"/>
                  </a:lnTo>
                  <a:cubicBezTo>
                    <a:pt x="73240" y="0"/>
                    <a:pt x="0" y="73240"/>
                    <a:pt x="0" y="163587"/>
                  </a:cubicBezTo>
                  <a:lnTo>
                    <a:pt x="0" y="3589262"/>
                  </a:lnTo>
                  <a:cubicBezTo>
                    <a:pt x="0" y="3679609"/>
                    <a:pt x="73240" y="3752849"/>
                    <a:pt x="163587" y="3752849"/>
                  </a:cubicBezTo>
                  <a:lnTo>
                    <a:pt x="219792" y="3752849"/>
                  </a:lnTo>
                  <a:lnTo>
                    <a:pt x="5906608" y="3752849"/>
                  </a:lnTo>
                  <a:lnTo>
                    <a:pt x="5962813" y="3752849"/>
                  </a:lnTo>
                  <a:cubicBezTo>
                    <a:pt x="6053160" y="3752849"/>
                    <a:pt x="6126400" y="3679609"/>
                    <a:pt x="6126400" y="3589262"/>
                  </a:cubicBezTo>
                  <a:lnTo>
                    <a:pt x="6126400" y="163587"/>
                  </a:lnTo>
                  <a:cubicBezTo>
                    <a:pt x="6126400" y="73240"/>
                    <a:pt x="6053160" y="0"/>
                    <a:pt x="5962813" y="0"/>
                  </a:cubicBezTo>
                  <a:close/>
                </a:path>
              </a:pathLst>
            </a:cu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896368">
                <a:defRPr/>
              </a:pPr>
              <a:endParaRPr lang="en-US" sz="1176">
                <a:solidFill>
                  <a:srgbClr val="000000"/>
                </a:solidFill>
                <a:latin typeface="Arial"/>
              </a:endParaRPr>
            </a:p>
          </p:txBody>
        </p:sp>
      </p:grpSp>
      <p:grpSp>
        <p:nvGrpSpPr>
          <p:cNvPr id="23" name="Group 22">
            <a:extLst>
              <a:ext uri="{FF2B5EF4-FFF2-40B4-BE49-F238E27FC236}">
                <a16:creationId xmlns:a16="http://schemas.microsoft.com/office/drawing/2014/main" id="{4D14DA91-5589-4EBD-ACF0-967961D4E9FB}"/>
              </a:ext>
              <a:ext uri="{C183D7F6-B498-43B3-948B-1728B52AA6E4}">
                <adec:decorative xmlns:adec="http://schemas.microsoft.com/office/drawing/2017/decorative" val="1"/>
              </a:ext>
            </a:extLst>
          </p:cNvPr>
          <p:cNvGrpSpPr/>
          <p:nvPr/>
        </p:nvGrpSpPr>
        <p:grpSpPr>
          <a:xfrm>
            <a:off x="489568" y="3307320"/>
            <a:ext cx="632932" cy="503200"/>
            <a:chOff x="8182564" y="3369898"/>
            <a:chExt cx="306705" cy="243840"/>
          </a:xfrm>
        </p:grpSpPr>
        <p:sp>
          <p:nvSpPr>
            <p:cNvPr id="40" name="Freeform: Shape 39">
              <a:extLst>
                <a:ext uri="{FF2B5EF4-FFF2-40B4-BE49-F238E27FC236}">
                  <a16:creationId xmlns:a16="http://schemas.microsoft.com/office/drawing/2014/main" id="{B778E4F2-2AF4-4D30-A4B3-168C03B3D9B5}"/>
                </a:ext>
              </a:extLst>
            </p:cNvPr>
            <p:cNvSpPr/>
            <p:nvPr/>
          </p:nvSpPr>
          <p:spPr>
            <a:xfrm>
              <a:off x="8182564" y="3450861"/>
              <a:ext cx="38100" cy="38100"/>
            </a:xfrm>
            <a:custGeom>
              <a:avLst/>
              <a:gdLst>
                <a:gd name="connsiteX0" fmla="*/ 39733 w 38100"/>
                <a:gd name="connsiteY0" fmla="*/ 23541 h 38100"/>
                <a:gd name="connsiteX1" fmla="*/ 23541 w 38100"/>
                <a:gd name="connsiteY1" fmla="*/ 39733 h 38100"/>
                <a:gd name="connsiteX2" fmla="*/ 7348 w 38100"/>
                <a:gd name="connsiteY2" fmla="*/ 23541 h 38100"/>
                <a:gd name="connsiteX3" fmla="*/ 23541 w 38100"/>
                <a:gd name="connsiteY3" fmla="*/ 7348 h 38100"/>
                <a:gd name="connsiteX4" fmla="*/ 39733 w 38100"/>
                <a:gd name="connsiteY4" fmla="*/ 2354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733" y="23541"/>
                  </a:moveTo>
                  <a:cubicBezTo>
                    <a:pt x="39733" y="32483"/>
                    <a:pt x="32484" y="39733"/>
                    <a:pt x="23541" y="39733"/>
                  </a:cubicBezTo>
                  <a:cubicBezTo>
                    <a:pt x="14598" y="39733"/>
                    <a:pt x="7348" y="32483"/>
                    <a:pt x="7348" y="23541"/>
                  </a:cubicBezTo>
                  <a:cubicBezTo>
                    <a:pt x="7348" y="14598"/>
                    <a:pt x="14598" y="7348"/>
                    <a:pt x="23541" y="7348"/>
                  </a:cubicBezTo>
                  <a:cubicBezTo>
                    <a:pt x="32484" y="7348"/>
                    <a:pt x="39733" y="14598"/>
                    <a:pt x="39733" y="23541"/>
                  </a:cubicBezTo>
                  <a:close/>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horz" wrap="square" lIns="89642" tIns="44821" rIns="89642" bIns="4482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882">
                <a:solidFill>
                  <a:schemeClr val="bg1"/>
                </a:solidFill>
              </a:endParaRPr>
            </a:p>
          </p:txBody>
        </p:sp>
        <p:sp>
          <p:nvSpPr>
            <p:cNvPr id="41" name="Freeform: Shape 40">
              <a:extLst>
                <a:ext uri="{FF2B5EF4-FFF2-40B4-BE49-F238E27FC236}">
                  <a16:creationId xmlns:a16="http://schemas.microsoft.com/office/drawing/2014/main" id="{DD7E75CC-4BE6-46CB-80F3-C943CC855733}"/>
                </a:ext>
              </a:extLst>
            </p:cNvPr>
            <p:cNvSpPr/>
            <p:nvPr/>
          </p:nvSpPr>
          <p:spPr>
            <a:xfrm>
              <a:off x="8238761" y="3377518"/>
              <a:ext cx="38100" cy="38100"/>
            </a:xfrm>
            <a:custGeom>
              <a:avLst/>
              <a:gdLst>
                <a:gd name="connsiteX0" fmla="*/ 39733 w 38100"/>
                <a:gd name="connsiteY0" fmla="*/ 23541 h 38100"/>
                <a:gd name="connsiteX1" fmla="*/ 23540 w 38100"/>
                <a:gd name="connsiteY1" fmla="*/ 39733 h 38100"/>
                <a:gd name="connsiteX2" fmla="*/ 7348 w 38100"/>
                <a:gd name="connsiteY2" fmla="*/ 23541 h 38100"/>
                <a:gd name="connsiteX3" fmla="*/ 23540 w 38100"/>
                <a:gd name="connsiteY3" fmla="*/ 7348 h 38100"/>
                <a:gd name="connsiteX4" fmla="*/ 39733 w 38100"/>
                <a:gd name="connsiteY4" fmla="*/ 2354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733" y="23541"/>
                  </a:moveTo>
                  <a:cubicBezTo>
                    <a:pt x="39733" y="32483"/>
                    <a:pt x="32483" y="39733"/>
                    <a:pt x="23540" y="39733"/>
                  </a:cubicBezTo>
                  <a:cubicBezTo>
                    <a:pt x="14597" y="39733"/>
                    <a:pt x="7348" y="32483"/>
                    <a:pt x="7348" y="23541"/>
                  </a:cubicBezTo>
                  <a:cubicBezTo>
                    <a:pt x="7348" y="14598"/>
                    <a:pt x="14597" y="7348"/>
                    <a:pt x="23540" y="7348"/>
                  </a:cubicBezTo>
                  <a:cubicBezTo>
                    <a:pt x="32483" y="7348"/>
                    <a:pt x="39733" y="14598"/>
                    <a:pt x="39733" y="23541"/>
                  </a:cubicBezTo>
                  <a:close/>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horz" wrap="square" lIns="89642" tIns="44821" rIns="89642" bIns="4482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882">
                <a:solidFill>
                  <a:schemeClr val="bg1"/>
                </a:solidFill>
              </a:endParaRPr>
            </a:p>
          </p:txBody>
        </p:sp>
        <p:sp>
          <p:nvSpPr>
            <p:cNvPr id="42" name="Freeform: Shape 41">
              <a:extLst>
                <a:ext uri="{FF2B5EF4-FFF2-40B4-BE49-F238E27FC236}">
                  <a16:creationId xmlns:a16="http://schemas.microsoft.com/office/drawing/2014/main" id="{0983D3D3-8F47-4DC1-915D-FFB448B69F69}"/>
                </a:ext>
              </a:extLst>
            </p:cNvPr>
            <p:cNvSpPr/>
            <p:nvPr/>
          </p:nvSpPr>
          <p:spPr>
            <a:xfrm>
              <a:off x="8361634" y="3369898"/>
              <a:ext cx="38100" cy="38100"/>
            </a:xfrm>
            <a:custGeom>
              <a:avLst/>
              <a:gdLst>
                <a:gd name="connsiteX0" fmla="*/ 39733 w 38100"/>
                <a:gd name="connsiteY0" fmla="*/ 23541 h 38100"/>
                <a:gd name="connsiteX1" fmla="*/ 23541 w 38100"/>
                <a:gd name="connsiteY1" fmla="*/ 39733 h 38100"/>
                <a:gd name="connsiteX2" fmla="*/ 7348 w 38100"/>
                <a:gd name="connsiteY2" fmla="*/ 23541 h 38100"/>
                <a:gd name="connsiteX3" fmla="*/ 23541 w 38100"/>
                <a:gd name="connsiteY3" fmla="*/ 7348 h 38100"/>
                <a:gd name="connsiteX4" fmla="*/ 39733 w 38100"/>
                <a:gd name="connsiteY4" fmla="*/ 2354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733" y="23541"/>
                  </a:moveTo>
                  <a:cubicBezTo>
                    <a:pt x="39733" y="32483"/>
                    <a:pt x="32484" y="39733"/>
                    <a:pt x="23541" y="39733"/>
                  </a:cubicBezTo>
                  <a:cubicBezTo>
                    <a:pt x="14598" y="39733"/>
                    <a:pt x="7348" y="32483"/>
                    <a:pt x="7348" y="23541"/>
                  </a:cubicBezTo>
                  <a:cubicBezTo>
                    <a:pt x="7348" y="14598"/>
                    <a:pt x="14598" y="7348"/>
                    <a:pt x="23541" y="7348"/>
                  </a:cubicBezTo>
                  <a:cubicBezTo>
                    <a:pt x="32484" y="7348"/>
                    <a:pt x="39733" y="14598"/>
                    <a:pt x="39733" y="23541"/>
                  </a:cubicBezTo>
                  <a:close/>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horz" wrap="square" lIns="89642" tIns="44821" rIns="89642" bIns="4482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882">
                <a:solidFill>
                  <a:schemeClr val="bg1"/>
                </a:solidFill>
              </a:endParaRPr>
            </a:p>
          </p:txBody>
        </p:sp>
        <p:sp>
          <p:nvSpPr>
            <p:cNvPr id="43" name="Freeform: Shape 42">
              <a:extLst>
                <a:ext uri="{FF2B5EF4-FFF2-40B4-BE49-F238E27FC236}">
                  <a16:creationId xmlns:a16="http://schemas.microsoft.com/office/drawing/2014/main" id="{DE5676B3-4F7B-4F15-B4E0-EFA0B9A4A4BB}"/>
                </a:ext>
              </a:extLst>
            </p:cNvPr>
            <p:cNvSpPr/>
            <p:nvPr/>
          </p:nvSpPr>
          <p:spPr>
            <a:xfrm>
              <a:off x="8451169" y="3428001"/>
              <a:ext cx="38100" cy="38100"/>
            </a:xfrm>
            <a:custGeom>
              <a:avLst/>
              <a:gdLst>
                <a:gd name="connsiteX0" fmla="*/ 39733 w 38100"/>
                <a:gd name="connsiteY0" fmla="*/ 23541 h 38100"/>
                <a:gd name="connsiteX1" fmla="*/ 23540 w 38100"/>
                <a:gd name="connsiteY1" fmla="*/ 39733 h 38100"/>
                <a:gd name="connsiteX2" fmla="*/ 7348 w 38100"/>
                <a:gd name="connsiteY2" fmla="*/ 23541 h 38100"/>
                <a:gd name="connsiteX3" fmla="*/ 23540 w 38100"/>
                <a:gd name="connsiteY3" fmla="*/ 7348 h 38100"/>
                <a:gd name="connsiteX4" fmla="*/ 39733 w 38100"/>
                <a:gd name="connsiteY4" fmla="*/ 2354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733" y="23541"/>
                  </a:moveTo>
                  <a:cubicBezTo>
                    <a:pt x="39733" y="32483"/>
                    <a:pt x="32483" y="39733"/>
                    <a:pt x="23540" y="39733"/>
                  </a:cubicBezTo>
                  <a:cubicBezTo>
                    <a:pt x="14597" y="39733"/>
                    <a:pt x="7348" y="32483"/>
                    <a:pt x="7348" y="23541"/>
                  </a:cubicBezTo>
                  <a:cubicBezTo>
                    <a:pt x="7348" y="14598"/>
                    <a:pt x="14597" y="7348"/>
                    <a:pt x="23540" y="7348"/>
                  </a:cubicBezTo>
                  <a:cubicBezTo>
                    <a:pt x="32483" y="7348"/>
                    <a:pt x="39733" y="14598"/>
                    <a:pt x="39733" y="23541"/>
                  </a:cubicBezTo>
                  <a:close/>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horz" wrap="square" lIns="89642" tIns="44821" rIns="89642" bIns="4482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882">
                <a:solidFill>
                  <a:schemeClr val="bg1"/>
                </a:solidFill>
              </a:endParaRPr>
            </a:p>
          </p:txBody>
        </p:sp>
        <p:sp>
          <p:nvSpPr>
            <p:cNvPr id="44" name="Freeform: Shape 43">
              <a:extLst>
                <a:ext uri="{FF2B5EF4-FFF2-40B4-BE49-F238E27FC236}">
                  <a16:creationId xmlns:a16="http://schemas.microsoft.com/office/drawing/2014/main" id="{9E8E3F08-7845-40E9-B466-8CF8D2C7485F}"/>
                </a:ext>
              </a:extLst>
            </p:cNvPr>
            <p:cNvSpPr/>
            <p:nvPr/>
          </p:nvSpPr>
          <p:spPr>
            <a:xfrm>
              <a:off x="8407354" y="3505153"/>
              <a:ext cx="38100" cy="38100"/>
            </a:xfrm>
            <a:custGeom>
              <a:avLst/>
              <a:gdLst>
                <a:gd name="connsiteX0" fmla="*/ 39733 w 38100"/>
                <a:gd name="connsiteY0" fmla="*/ 23541 h 38100"/>
                <a:gd name="connsiteX1" fmla="*/ 23540 w 38100"/>
                <a:gd name="connsiteY1" fmla="*/ 39733 h 38100"/>
                <a:gd name="connsiteX2" fmla="*/ 7348 w 38100"/>
                <a:gd name="connsiteY2" fmla="*/ 23541 h 38100"/>
                <a:gd name="connsiteX3" fmla="*/ 23540 w 38100"/>
                <a:gd name="connsiteY3" fmla="*/ 7348 h 38100"/>
                <a:gd name="connsiteX4" fmla="*/ 39733 w 38100"/>
                <a:gd name="connsiteY4" fmla="*/ 2354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733" y="23541"/>
                  </a:moveTo>
                  <a:cubicBezTo>
                    <a:pt x="39733" y="32483"/>
                    <a:pt x="32484" y="39733"/>
                    <a:pt x="23540" y="39733"/>
                  </a:cubicBezTo>
                  <a:cubicBezTo>
                    <a:pt x="14597" y="39733"/>
                    <a:pt x="7348" y="32483"/>
                    <a:pt x="7348" y="23541"/>
                  </a:cubicBezTo>
                  <a:cubicBezTo>
                    <a:pt x="7348" y="14598"/>
                    <a:pt x="14597" y="7348"/>
                    <a:pt x="23540" y="7348"/>
                  </a:cubicBezTo>
                  <a:cubicBezTo>
                    <a:pt x="32484" y="7348"/>
                    <a:pt x="39733" y="14598"/>
                    <a:pt x="39733" y="23541"/>
                  </a:cubicBezTo>
                  <a:close/>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horz" wrap="square" lIns="89642" tIns="44821" rIns="89642" bIns="4482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882">
                <a:solidFill>
                  <a:schemeClr val="bg1"/>
                </a:solidFill>
              </a:endParaRPr>
            </a:p>
          </p:txBody>
        </p:sp>
        <p:sp>
          <p:nvSpPr>
            <p:cNvPr id="45" name="Freeform: Shape 44">
              <a:extLst>
                <a:ext uri="{FF2B5EF4-FFF2-40B4-BE49-F238E27FC236}">
                  <a16:creationId xmlns:a16="http://schemas.microsoft.com/office/drawing/2014/main" id="{F44A23F6-1748-49D1-977B-B7892763D71D}"/>
                </a:ext>
              </a:extLst>
            </p:cNvPr>
            <p:cNvSpPr/>
            <p:nvPr/>
          </p:nvSpPr>
          <p:spPr>
            <a:xfrm>
              <a:off x="8393066" y="3575638"/>
              <a:ext cx="38100" cy="38100"/>
            </a:xfrm>
            <a:custGeom>
              <a:avLst/>
              <a:gdLst>
                <a:gd name="connsiteX0" fmla="*/ 39733 w 38100"/>
                <a:gd name="connsiteY0" fmla="*/ 23541 h 38100"/>
                <a:gd name="connsiteX1" fmla="*/ 23540 w 38100"/>
                <a:gd name="connsiteY1" fmla="*/ 39733 h 38100"/>
                <a:gd name="connsiteX2" fmla="*/ 7348 w 38100"/>
                <a:gd name="connsiteY2" fmla="*/ 23541 h 38100"/>
                <a:gd name="connsiteX3" fmla="*/ 23540 w 38100"/>
                <a:gd name="connsiteY3" fmla="*/ 7348 h 38100"/>
                <a:gd name="connsiteX4" fmla="*/ 39733 w 38100"/>
                <a:gd name="connsiteY4" fmla="*/ 2354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733" y="23541"/>
                  </a:moveTo>
                  <a:cubicBezTo>
                    <a:pt x="39733" y="32483"/>
                    <a:pt x="32484" y="39733"/>
                    <a:pt x="23540" y="39733"/>
                  </a:cubicBezTo>
                  <a:cubicBezTo>
                    <a:pt x="14597" y="39733"/>
                    <a:pt x="7348" y="32483"/>
                    <a:pt x="7348" y="23541"/>
                  </a:cubicBezTo>
                  <a:cubicBezTo>
                    <a:pt x="7348" y="14598"/>
                    <a:pt x="14597" y="7348"/>
                    <a:pt x="23540" y="7348"/>
                  </a:cubicBezTo>
                  <a:cubicBezTo>
                    <a:pt x="32484" y="7348"/>
                    <a:pt x="39733" y="14598"/>
                    <a:pt x="39733" y="23541"/>
                  </a:cubicBezTo>
                  <a:close/>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horz" wrap="square" lIns="89642" tIns="44821" rIns="89642" bIns="4482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882">
                <a:solidFill>
                  <a:schemeClr val="bg1"/>
                </a:solidFill>
              </a:endParaRPr>
            </a:p>
          </p:txBody>
        </p:sp>
        <p:sp>
          <p:nvSpPr>
            <p:cNvPr id="46" name="Freeform: Shape 45">
              <a:extLst>
                <a:ext uri="{FF2B5EF4-FFF2-40B4-BE49-F238E27FC236}">
                  <a16:creationId xmlns:a16="http://schemas.microsoft.com/office/drawing/2014/main" id="{039CC0FB-7F61-44B2-B4CC-7B2FEDAC7E03}"/>
                </a:ext>
              </a:extLst>
            </p:cNvPr>
            <p:cNvSpPr/>
            <p:nvPr/>
          </p:nvSpPr>
          <p:spPr>
            <a:xfrm>
              <a:off x="8294959" y="3507058"/>
              <a:ext cx="38100" cy="38100"/>
            </a:xfrm>
            <a:custGeom>
              <a:avLst/>
              <a:gdLst>
                <a:gd name="connsiteX0" fmla="*/ 39733 w 38100"/>
                <a:gd name="connsiteY0" fmla="*/ 23541 h 38100"/>
                <a:gd name="connsiteX1" fmla="*/ 23541 w 38100"/>
                <a:gd name="connsiteY1" fmla="*/ 39733 h 38100"/>
                <a:gd name="connsiteX2" fmla="*/ 7348 w 38100"/>
                <a:gd name="connsiteY2" fmla="*/ 23541 h 38100"/>
                <a:gd name="connsiteX3" fmla="*/ 23541 w 38100"/>
                <a:gd name="connsiteY3" fmla="*/ 7348 h 38100"/>
                <a:gd name="connsiteX4" fmla="*/ 39733 w 38100"/>
                <a:gd name="connsiteY4" fmla="*/ 2354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733" y="23541"/>
                  </a:moveTo>
                  <a:cubicBezTo>
                    <a:pt x="39733" y="32483"/>
                    <a:pt x="32484" y="39733"/>
                    <a:pt x="23541" y="39733"/>
                  </a:cubicBezTo>
                  <a:cubicBezTo>
                    <a:pt x="14598" y="39733"/>
                    <a:pt x="7348" y="32483"/>
                    <a:pt x="7348" y="23541"/>
                  </a:cubicBezTo>
                  <a:cubicBezTo>
                    <a:pt x="7348" y="14598"/>
                    <a:pt x="14598" y="7348"/>
                    <a:pt x="23541" y="7348"/>
                  </a:cubicBezTo>
                  <a:cubicBezTo>
                    <a:pt x="32484" y="7348"/>
                    <a:pt x="39733" y="14598"/>
                    <a:pt x="39733" y="23541"/>
                  </a:cubicBezTo>
                  <a:close/>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horz" wrap="square" lIns="89642" tIns="44821" rIns="89642" bIns="4482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882">
                <a:solidFill>
                  <a:schemeClr val="bg1"/>
                </a:solidFill>
              </a:endParaRPr>
            </a:p>
          </p:txBody>
        </p:sp>
        <p:sp>
          <p:nvSpPr>
            <p:cNvPr id="47" name="Freeform: Shape 46">
              <a:extLst>
                <a:ext uri="{FF2B5EF4-FFF2-40B4-BE49-F238E27FC236}">
                  <a16:creationId xmlns:a16="http://schemas.microsoft.com/office/drawing/2014/main" id="{14DB0921-1A97-4E2A-BA8B-215394C85FC7}"/>
                </a:ext>
              </a:extLst>
            </p:cNvPr>
            <p:cNvSpPr/>
            <p:nvPr/>
          </p:nvSpPr>
          <p:spPr>
            <a:xfrm>
              <a:off x="8270194" y="3437526"/>
              <a:ext cx="38100" cy="38100"/>
            </a:xfrm>
            <a:custGeom>
              <a:avLst/>
              <a:gdLst>
                <a:gd name="connsiteX0" fmla="*/ 39733 w 38100"/>
                <a:gd name="connsiteY0" fmla="*/ 23541 h 38100"/>
                <a:gd name="connsiteX1" fmla="*/ 23540 w 38100"/>
                <a:gd name="connsiteY1" fmla="*/ 39733 h 38100"/>
                <a:gd name="connsiteX2" fmla="*/ 7348 w 38100"/>
                <a:gd name="connsiteY2" fmla="*/ 23541 h 38100"/>
                <a:gd name="connsiteX3" fmla="*/ 23540 w 38100"/>
                <a:gd name="connsiteY3" fmla="*/ 7348 h 38100"/>
                <a:gd name="connsiteX4" fmla="*/ 39733 w 38100"/>
                <a:gd name="connsiteY4" fmla="*/ 2354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733" y="23541"/>
                  </a:moveTo>
                  <a:cubicBezTo>
                    <a:pt x="39733" y="32483"/>
                    <a:pt x="32483" y="39733"/>
                    <a:pt x="23540" y="39733"/>
                  </a:cubicBezTo>
                  <a:cubicBezTo>
                    <a:pt x="14597" y="39733"/>
                    <a:pt x="7348" y="32483"/>
                    <a:pt x="7348" y="23541"/>
                  </a:cubicBezTo>
                  <a:cubicBezTo>
                    <a:pt x="7348" y="14598"/>
                    <a:pt x="14597" y="7348"/>
                    <a:pt x="23540" y="7348"/>
                  </a:cubicBezTo>
                  <a:cubicBezTo>
                    <a:pt x="32483" y="7348"/>
                    <a:pt x="39733" y="14598"/>
                    <a:pt x="39733" y="23541"/>
                  </a:cubicBezTo>
                  <a:close/>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horz" wrap="square" lIns="89642" tIns="44821" rIns="89642" bIns="4482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882">
                <a:solidFill>
                  <a:schemeClr val="bg1"/>
                </a:solidFill>
              </a:endParaRPr>
            </a:p>
          </p:txBody>
        </p:sp>
        <p:sp>
          <p:nvSpPr>
            <p:cNvPr id="48" name="Freeform: Shape 47">
              <a:extLst>
                <a:ext uri="{FF2B5EF4-FFF2-40B4-BE49-F238E27FC236}">
                  <a16:creationId xmlns:a16="http://schemas.microsoft.com/office/drawing/2014/main" id="{AA3B8E9D-0B57-4494-8F35-68796DCF2088}"/>
                </a:ext>
              </a:extLst>
            </p:cNvPr>
            <p:cNvSpPr/>
            <p:nvPr/>
          </p:nvSpPr>
          <p:spPr>
            <a:xfrm>
              <a:off x="8364491" y="3439431"/>
              <a:ext cx="38100" cy="38100"/>
            </a:xfrm>
            <a:custGeom>
              <a:avLst/>
              <a:gdLst>
                <a:gd name="connsiteX0" fmla="*/ 39733 w 38100"/>
                <a:gd name="connsiteY0" fmla="*/ 23541 h 38100"/>
                <a:gd name="connsiteX1" fmla="*/ 23540 w 38100"/>
                <a:gd name="connsiteY1" fmla="*/ 39733 h 38100"/>
                <a:gd name="connsiteX2" fmla="*/ 7348 w 38100"/>
                <a:gd name="connsiteY2" fmla="*/ 23541 h 38100"/>
                <a:gd name="connsiteX3" fmla="*/ 23540 w 38100"/>
                <a:gd name="connsiteY3" fmla="*/ 7348 h 38100"/>
                <a:gd name="connsiteX4" fmla="*/ 39733 w 38100"/>
                <a:gd name="connsiteY4" fmla="*/ 2354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733" y="23541"/>
                  </a:moveTo>
                  <a:cubicBezTo>
                    <a:pt x="39733" y="32483"/>
                    <a:pt x="32484" y="39733"/>
                    <a:pt x="23540" y="39733"/>
                  </a:cubicBezTo>
                  <a:cubicBezTo>
                    <a:pt x="14597" y="39733"/>
                    <a:pt x="7348" y="32483"/>
                    <a:pt x="7348" y="23541"/>
                  </a:cubicBezTo>
                  <a:cubicBezTo>
                    <a:pt x="7348" y="14598"/>
                    <a:pt x="14597" y="7348"/>
                    <a:pt x="23540" y="7348"/>
                  </a:cubicBezTo>
                  <a:cubicBezTo>
                    <a:pt x="32484" y="7348"/>
                    <a:pt x="39733" y="14598"/>
                    <a:pt x="39733" y="23541"/>
                  </a:cubicBezTo>
                  <a:close/>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horz" wrap="square" lIns="89642" tIns="44821" rIns="89642" bIns="4482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882">
                <a:solidFill>
                  <a:schemeClr val="bg1"/>
                </a:solidFill>
              </a:endParaRPr>
            </a:p>
          </p:txBody>
        </p:sp>
        <p:sp>
          <p:nvSpPr>
            <p:cNvPr id="49" name="Freeform: Shape 48">
              <a:extLst>
                <a:ext uri="{FF2B5EF4-FFF2-40B4-BE49-F238E27FC236}">
                  <a16:creationId xmlns:a16="http://schemas.microsoft.com/office/drawing/2014/main" id="{33B83412-C27D-48DC-98C4-717C3D679445}"/>
                </a:ext>
              </a:extLst>
            </p:cNvPr>
            <p:cNvSpPr/>
            <p:nvPr/>
          </p:nvSpPr>
          <p:spPr>
            <a:xfrm>
              <a:off x="8328296" y="3524203"/>
              <a:ext cx="85725" cy="9525"/>
            </a:xfrm>
            <a:custGeom>
              <a:avLst/>
              <a:gdLst>
                <a:gd name="connsiteX0" fmla="*/ 7348 w 85725"/>
                <a:gd name="connsiteY0" fmla="*/ 9253 h 9525"/>
                <a:gd name="connsiteX1" fmla="*/ 85453 w 85725"/>
                <a:gd name="connsiteY1" fmla="*/ 7348 h 9525"/>
              </a:gdLst>
              <a:ahLst/>
              <a:cxnLst>
                <a:cxn ang="0">
                  <a:pos x="connsiteX0" y="connsiteY0"/>
                </a:cxn>
                <a:cxn ang="0">
                  <a:pos x="connsiteX1" y="connsiteY1"/>
                </a:cxn>
              </a:cxnLst>
              <a:rect l="l" t="t" r="r" b="b"/>
              <a:pathLst>
                <a:path w="85725" h="9525">
                  <a:moveTo>
                    <a:pt x="7348" y="9253"/>
                  </a:moveTo>
                  <a:lnTo>
                    <a:pt x="85453" y="7348"/>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horz" wrap="square" lIns="89642" tIns="44821" rIns="89642" bIns="4482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882">
                <a:solidFill>
                  <a:schemeClr val="bg1"/>
                </a:solidFill>
              </a:endParaRPr>
            </a:p>
          </p:txBody>
        </p:sp>
        <p:sp>
          <p:nvSpPr>
            <p:cNvPr id="50" name="Freeform: Shape 49">
              <a:extLst>
                <a:ext uri="{FF2B5EF4-FFF2-40B4-BE49-F238E27FC236}">
                  <a16:creationId xmlns:a16="http://schemas.microsoft.com/office/drawing/2014/main" id="{77F10246-8D60-4E25-A1BC-655C1FFEE36D}"/>
                </a:ext>
              </a:extLst>
            </p:cNvPr>
            <p:cNvSpPr/>
            <p:nvPr/>
          </p:nvSpPr>
          <p:spPr>
            <a:xfrm>
              <a:off x="8325439" y="3531823"/>
              <a:ext cx="85725" cy="57150"/>
            </a:xfrm>
            <a:custGeom>
              <a:avLst/>
              <a:gdLst>
                <a:gd name="connsiteX0" fmla="*/ 80691 w 85725"/>
                <a:gd name="connsiteY0" fmla="*/ 53068 h 57150"/>
                <a:gd name="connsiteX1" fmla="*/ 7348 w 85725"/>
                <a:gd name="connsiteY1" fmla="*/ 7348 h 57150"/>
              </a:gdLst>
              <a:ahLst/>
              <a:cxnLst>
                <a:cxn ang="0">
                  <a:pos x="connsiteX0" y="connsiteY0"/>
                </a:cxn>
                <a:cxn ang="0">
                  <a:pos x="connsiteX1" y="connsiteY1"/>
                </a:cxn>
              </a:cxnLst>
              <a:rect l="l" t="t" r="r" b="b"/>
              <a:pathLst>
                <a:path w="85725" h="57150">
                  <a:moveTo>
                    <a:pt x="80691" y="53068"/>
                  </a:moveTo>
                  <a:lnTo>
                    <a:pt x="7348" y="7348"/>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horz" wrap="square" lIns="89642" tIns="44821" rIns="89642" bIns="4482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882">
                <a:solidFill>
                  <a:schemeClr val="bg1"/>
                </a:solidFill>
              </a:endParaRPr>
            </a:p>
          </p:txBody>
        </p:sp>
        <p:sp>
          <p:nvSpPr>
            <p:cNvPr id="51" name="Freeform: Shape 50">
              <a:extLst>
                <a:ext uri="{FF2B5EF4-FFF2-40B4-BE49-F238E27FC236}">
                  <a16:creationId xmlns:a16="http://schemas.microsoft.com/office/drawing/2014/main" id="{49F0285E-24F2-41AE-9510-941BCCFF3F4B}"/>
                </a:ext>
              </a:extLst>
            </p:cNvPr>
            <p:cNvSpPr/>
            <p:nvPr/>
          </p:nvSpPr>
          <p:spPr>
            <a:xfrm>
              <a:off x="8414974" y="3536586"/>
              <a:ext cx="9525" cy="47625"/>
            </a:xfrm>
            <a:custGeom>
              <a:avLst/>
              <a:gdLst>
                <a:gd name="connsiteX0" fmla="*/ 11158 w 9525"/>
                <a:gd name="connsiteY0" fmla="*/ 7348 h 47625"/>
                <a:gd name="connsiteX1" fmla="*/ 7348 w 9525"/>
                <a:gd name="connsiteY1" fmla="*/ 46401 h 47625"/>
              </a:gdLst>
              <a:ahLst/>
              <a:cxnLst>
                <a:cxn ang="0">
                  <a:pos x="connsiteX0" y="connsiteY0"/>
                </a:cxn>
                <a:cxn ang="0">
                  <a:pos x="connsiteX1" y="connsiteY1"/>
                </a:cxn>
              </a:cxnLst>
              <a:rect l="l" t="t" r="r" b="b"/>
              <a:pathLst>
                <a:path w="9525" h="47625">
                  <a:moveTo>
                    <a:pt x="11158" y="7348"/>
                  </a:moveTo>
                  <a:lnTo>
                    <a:pt x="7348" y="46401"/>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horz" wrap="square" lIns="89642" tIns="44821" rIns="89642" bIns="4482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882">
                <a:solidFill>
                  <a:schemeClr val="bg1"/>
                </a:solidFill>
              </a:endParaRPr>
            </a:p>
          </p:txBody>
        </p:sp>
        <p:sp>
          <p:nvSpPr>
            <p:cNvPr id="52" name="Freeform: Shape 51">
              <a:extLst>
                <a:ext uri="{FF2B5EF4-FFF2-40B4-BE49-F238E27FC236}">
                  <a16:creationId xmlns:a16="http://schemas.microsoft.com/office/drawing/2014/main" id="{6F868DAE-4C66-4676-BE84-D010E5563CAE}"/>
                </a:ext>
              </a:extLst>
            </p:cNvPr>
            <p:cNvSpPr/>
            <p:nvPr/>
          </p:nvSpPr>
          <p:spPr>
            <a:xfrm>
              <a:off x="8437834" y="3459433"/>
              <a:ext cx="28575" cy="57150"/>
            </a:xfrm>
            <a:custGeom>
              <a:avLst/>
              <a:gdLst>
                <a:gd name="connsiteX0" fmla="*/ 7348 w 28575"/>
                <a:gd name="connsiteY0" fmla="*/ 57831 h 57150"/>
                <a:gd name="connsiteX1" fmla="*/ 30208 w 28575"/>
                <a:gd name="connsiteY1" fmla="*/ 7348 h 57150"/>
              </a:gdLst>
              <a:ahLst/>
              <a:cxnLst>
                <a:cxn ang="0">
                  <a:pos x="connsiteX0" y="connsiteY0"/>
                </a:cxn>
                <a:cxn ang="0">
                  <a:pos x="connsiteX1" y="connsiteY1"/>
                </a:cxn>
              </a:cxnLst>
              <a:rect l="l" t="t" r="r" b="b"/>
              <a:pathLst>
                <a:path w="28575" h="57150">
                  <a:moveTo>
                    <a:pt x="7348" y="57831"/>
                  </a:moveTo>
                  <a:lnTo>
                    <a:pt x="30208" y="7348"/>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horz" wrap="square" lIns="89642" tIns="44821" rIns="89642" bIns="4482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882">
                <a:solidFill>
                  <a:schemeClr val="bg1"/>
                </a:solidFill>
              </a:endParaRPr>
            </a:p>
          </p:txBody>
        </p:sp>
        <p:sp>
          <p:nvSpPr>
            <p:cNvPr id="53" name="Freeform: Shape 52">
              <a:extLst>
                <a:ext uri="{FF2B5EF4-FFF2-40B4-BE49-F238E27FC236}">
                  <a16:creationId xmlns:a16="http://schemas.microsoft.com/office/drawing/2014/main" id="{9610B24C-A6E1-44CE-A843-6EB154669EA3}"/>
                </a:ext>
              </a:extLst>
            </p:cNvPr>
            <p:cNvSpPr/>
            <p:nvPr/>
          </p:nvSpPr>
          <p:spPr>
            <a:xfrm>
              <a:off x="8394019" y="3391806"/>
              <a:ext cx="76200" cy="47625"/>
            </a:xfrm>
            <a:custGeom>
              <a:avLst/>
              <a:gdLst>
                <a:gd name="connsiteX0" fmla="*/ 69261 w 76200"/>
                <a:gd name="connsiteY0" fmla="*/ 47353 h 47625"/>
                <a:gd name="connsiteX1" fmla="*/ 7348 w 76200"/>
                <a:gd name="connsiteY1" fmla="*/ 7348 h 47625"/>
              </a:gdLst>
              <a:ahLst/>
              <a:cxnLst>
                <a:cxn ang="0">
                  <a:pos x="connsiteX0" y="connsiteY0"/>
                </a:cxn>
                <a:cxn ang="0">
                  <a:pos x="connsiteX1" y="connsiteY1"/>
                </a:cxn>
              </a:cxnLst>
              <a:rect l="l" t="t" r="r" b="b"/>
              <a:pathLst>
                <a:path w="76200" h="47625">
                  <a:moveTo>
                    <a:pt x="69261" y="47353"/>
                  </a:moveTo>
                  <a:lnTo>
                    <a:pt x="7348" y="7348"/>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horz" wrap="square" lIns="89642" tIns="44821" rIns="89642" bIns="4482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882">
                <a:solidFill>
                  <a:schemeClr val="bg1"/>
                </a:solidFill>
              </a:endParaRPr>
            </a:p>
          </p:txBody>
        </p:sp>
        <p:sp>
          <p:nvSpPr>
            <p:cNvPr id="54" name="Freeform: Shape 53">
              <a:extLst>
                <a:ext uri="{FF2B5EF4-FFF2-40B4-BE49-F238E27FC236}">
                  <a16:creationId xmlns:a16="http://schemas.microsoft.com/office/drawing/2014/main" id="{E84D8E32-F6DC-4CBA-890D-3DCB03C4480A}"/>
                </a:ext>
              </a:extLst>
            </p:cNvPr>
            <p:cNvSpPr/>
            <p:nvPr/>
          </p:nvSpPr>
          <p:spPr>
            <a:xfrm>
              <a:off x="8273051" y="3382281"/>
              <a:ext cx="95250" cy="19050"/>
            </a:xfrm>
            <a:custGeom>
              <a:avLst/>
              <a:gdLst>
                <a:gd name="connsiteX0" fmla="*/ 94978 w 95250"/>
                <a:gd name="connsiteY0" fmla="*/ 7348 h 19050"/>
                <a:gd name="connsiteX1" fmla="*/ 7348 w 95250"/>
                <a:gd name="connsiteY1" fmla="*/ 14016 h 19050"/>
              </a:gdLst>
              <a:ahLst/>
              <a:cxnLst>
                <a:cxn ang="0">
                  <a:pos x="connsiteX0" y="connsiteY0"/>
                </a:cxn>
                <a:cxn ang="0">
                  <a:pos x="connsiteX1" y="connsiteY1"/>
                </a:cxn>
              </a:cxnLst>
              <a:rect l="l" t="t" r="r" b="b"/>
              <a:pathLst>
                <a:path w="95250" h="19050">
                  <a:moveTo>
                    <a:pt x="94978" y="7348"/>
                  </a:moveTo>
                  <a:lnTo>
                    <a:pt x="7348" y="14016"/>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horz" wrap="square" lIns="89642" tIns="44821" rIns="89642" bIns="4482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882">
                <a:solidFill>
                  <a:schemeClr val="bg1"/>
                </a:solidFill>
              </a:endParaRPr>
            </a:p>
          </p:txBody>
        </p:sp>
        <p:sp>
          <p:nvSpPr>
            <p:cNvPr id="55" name="Freeform: Shape 54">
              <a:extLst>
                <a:ext uri="{FF2B5EF4-FFF2-40B4-BE49-F238E27FC236}">
                  <a16:creationId xmlns:a16="http://schemas.microsoft.com/office/drawing/2014/main" id="{DCF9C3ED-56D1-41FC-A796-FA86DFF74914}"/>
                </a:ext>
              </a:extLst>
            </p:cNvPr>
            <p:cNvSpPr/>
            <p:nvPr/>
          </p:nvSpPr>
          <p:spPr>
            <a:xfrm>
              <a:off x="8206376" y="3403236"/>
              <a:ext cx="47625" cy="57150"/>
            </a:xfrm>
            <a:custGeom>
              <a:avLst/>
              <a:gdLst>
                <a:gd name="connsiteX0" fmla="*/ 41638 w 47625"/>
                <a:gd name="connsiteY0" fmla="*/ 7348 h 57150"/>
                <a:gd name="connsiteX1" fmla="*/ 7348 w 47625"/>
                <a:gd name="connsiteY1" fmla="*/ 55926 h 57150"/>
              </a:gdLst>
              <a:ahLst/>
              <a:cxnLst>
                <a:cxn ang="0">
                  <a:pos x="connsiteX0" y="connsiteY0"/>
                </a:cxn>
                <a:cxn ang="0">
                  <a:pos x="connsiteX1" y="connsiteY1"/>
                </a:cxn>
              </a:cxnLst>
              <a:rect l="l" t="t" r="r" b="b"/>
              <a:pathLst>
                <a:path w="47625" h="57150">
                  <a:moveTo>
                    <a:pt x="41638" y="7348"/>
                  </a:moveTo>
                  <a:lnTo>
                    <a:pt x="7348" y="55926"/>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horz" wrap="square" lIns="89642" tIns="44821" rIns="89642" bIns="4482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882">
                <a:solidFill>
                  <a:schemeClr val="bg1"/>
                </a:solidFill>
              </a:endParaRPr>
            </a:p>
          </p:txBody>
        </p:sp>
        <p:sp>
          <p:nvSpPr>
            <p:cNvPr id="56" name="Freeform: Shape 55">
              <a:extLst>
                <a:ext uri="{FF2B5EF4-FFF2-40B4-BE49-F238E27FC236}">
                  <a16:creationId xmlns:a16="http://schemas.microsoft.com/office/drawing/2014/main" id="{B88BFB26-CAB0-4480-822B-73411EA3B108}"/>
                </a:ext>
              </a:extLst>
            </p:cNvPr>
            <p:cNvSpPr/>
            <p:nvPr/>
          </p:nvSpPr>
          <p:spPr>
            <a:xfrm>
              <a:off x="8206376" y="3482293"/>
              <a:ext cx="95250" cy="47625"/>
            </a:xfrm>
            <a:custGeom>
              <a:avLst/>
              <a:gdLst>
                <a:gd name="connsiteX0" fmla="*/ 7348 w 95250"/>
                <a:gd name="connsiteY0" fmla="*/ 7348 h 47625"/>
                <a:gd name="connsiteX1" fmla="*/ 94978 w 95250"/>
                <a:gd name="connsiteY1" fmla="*/ 45448 h 47625"/>
              </a:gdLst>
              <a:ahLst/>
              <a:cxnLst>
                <a:cxn ang="0">
                  <a:pos x="connsiteX0" y="connsiteY0"/>
                </a:cxn>
                <a:cxn ang="0">
                  <a:pos x="connsiteX1" y="connsiteY1"/>
                </a:cxn>
              </a:cxnLst>
              <a:rect l="l" t="t" r="r" b="b"/>
              <a:pathLst>
                <a:path w="95250" h="47625">
                  <a:moveTo>
                    <a:pt x="7348" y="7348"/>
                  </a:moveTo>
                  <a:lnTo>
                    <a:pt x="94978" y="45448"/>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horz" wrap="square" lIns="89642" tIns="44821" rIns="89642" bIns="4482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882">
                <a:solidFill>
                  <a:schemeClr val="bg1"/>
                </a:solidFill>
              </a:endParaRPr>
            </a:p>
          </p:txBody>
        </p:sp>
        <p:sp>
          <p:nvSpPr>
            <p:cNvPr id="57" name="Freeform: Shape 56">
              <a:extLst>
                <a:ext uri="{FF2B5EF4-FFF2-40B4-BE49-F238E27FC236}">
                  <a16:creationId xmlns:a16="http://schemas.microsoft.com/office/drawing/2014/main" id="{33BCD2B6-D99E-44A9-A0F8-92FAC3BB5081}"/>
                </a:ext>
              </a:extLst>
            </p:cNvPr>
            <p:cNvSpPr/>
            <p:nvPr/>
          </p:nvSpPr>
          <p:spPr>
            <a:xfrm>
              <a:off x="8294006" y="3469911"/>
              <a:ext cx="19050" cy="47625"/>
            </a:xfrm>
            <a:custGeom>
              <a:avLst/>
              <a:gdLst>
                <a:gd name="connsiteX0" fmla="*/ 18778 w 19050"/>
                <a:gd name="connsiteY0" fmla="*/ 42591 h 47625"/>
                <a:gd name="connsiteX1" fmla="*/ 7348 w 19050"/>
                <a:gd name="connsiteY1" fmla="*/ 7348 h 47625"/>
              </a:gdLst>
              <a:ahLst/>
              <a:cxnLst>
                <a:cxn ang="0">
                  <a:pos x="connsiteX0" y="connsiteY0"/>
                </a:cxn>
                <a:cxn ang="0">
                  <a:pos x="connsiteX1" y="connsiteY1"/>
                </a:cxn>
              </a:cxnLst>
              <a:rect l="l" t="t" r="r" b="b"/>
              <a:pathLst>
                <a:path w="19050" h="47625">
                  <a:moveTo>
                    <a:pt x="18778" y="42591"/>
                  </a:moveTo>
                  <a:lnTo>
                    <a:pt x="7348" y="7348"/>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horz" wrap="square" lIns="89642" tIns="44821" rIns="89642" bIns="4482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882">
                <a:solidFill>
                  <a:schemeClr val="bg1"/>
                </a:solidFill>
              </a:endParaRPr>
            </a:p>
          </p:txBody>
        </p:sp>
        <p:sp>
          <p:nvSpPr>
            <p:cNvPr id="58" name="Freeform: Shape 57">
              <a:extLst>
                <a:ext uri="{FF2B5EF4-FFF2-40B4-BE49-F238E27FC236}">
                  <a16:creationId xmlns:a16="http://schemas.microsoft.com/office/drawing/2014/main" id="{184A3C1F-EC13-4A19-BBA2-CBA5C1E78FC8}"/>
                </a:ext>
              </a:extLst>
            </p:cNvPr>
            <p:cNvSpPr/>
            <p:nvPr/>
          </p:nvSpPr>
          <p:spPr>
            <a:xfrm>
              <a:off x="8303531" y="3453718"/>
              <a:ext cx="66675" cy="9525"/>
            </a:xfrm>
            <a:custGeom>
              <a:avLst/>
              <a:gdLst>
                <a:gd name="connsiteX0" fmla="*/ 7348 w 66675"/>
                <a:gd name="connsiteY0" fmla="*/ 7348 h 9525"/>
                <a:gd name="connsiteX1" fmla="*/ 67356 w 66675"/>
                <a:gd name="connsiteY1" fmla="*/ 8301 h 9525"/>
              </a:gdLst>
              <a:ahLst/>
              <a:cxnLst>
                <a:cxn ang="0">
                  <a:pos x="connsiteX0" y="connsiteY0"/>
                </a:cxn>
                <a:cxn ang="0">
                  <a:pos x="connsiteX1" y="connsiteY1"/>
                </a:cxn>
              </a:cxnLst>
              <a:rect l="l" t="t" r="r" b="b"/>
              <a:pathLst>
                <a:path w="66675" h="9525">
                  <a:moveTo>
                    <a:pt x="7348" y="7348"/>
                  </a:moveTo>
                  <a:lnTo>
                    <a:pt x="67356" y="8301"/>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horz" wrap="square" lIns="89642" tIns="44821" rIns="89642" bIns="4482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882">
                <a:solidFill>
                  <a:schemeClr val="bg1"/>
                </a:solidFill>
              </a:endParaRPr>
            </a:p>
          </p:txBody>
        </p:sp>
        <p:sp>
          <p:nvSpPr>
            <p:cNvPr id="59" name="Freeform: Shape 58">
              <a:extLst>
                <a:ext uri="{FF2B5EF4-FFF2-40B4-BE49-F238E27FC236}">
                  <a16:creationId xmlns:a16="http://schemas.microsoft.com/office/drawing/2014/main" id="{18051154-E231-454C-AC7E-FD778F212B81}"/>
                </a:ext>
              </a:extLst>
            </p:cNvPr>
            <p:cNvSpPr/>
            <p:nvPr/>
          </p:nvSpPr>
          <p:spPr>
            <a:xfrm>
              <a:off x="8324486" y="3471816"/>
              <a:ext cx="57150" cy="47625"/>
            </a:xfrm>
            <a:custGeom>
              <a:avLst/>
              <a:gdLst>
                <a:gd name="connsiteX0" fmla="*/ 55926 w 57150"/>
                <a:gd name="connsiteY0" fmla="*/ 7348 h 47625"/>
                <a:gd name="connsiteX1" fmla="*/ 7348 w 57150"/>
                <a:gd name="connsiteY1" fmla="*/ 46401 h 47625"/>
              </a:gdLst>
              <a:ahLst/>
              <a:cxnLst>
                <a:cxn ang="0">
                  <a:pos x="connsiteX0" y="connsiteY0"/>
                </a:cxn>
                <a:cxn ang="0">
                  <a:pos x="connsiteX1" y="connsiteY1"/>
                </a:cxn>
              </a:cxnLst>
              <a:rect l="l" t="t" r="r" b="b"/>
              <a:pathLst>
                <a:path w="57150" h="47625">
                  <a:moveTo>
                    <a:pt x="55926" y="7348"/>
                  </a:moveTo>
                  <a:lnTo>
                    <a:pt x="7348" y="46401"/>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horz" wrap="square" lIns="89642" tIns="44821" rIns="89642" bIns="4482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882">
                <a:solidFill>
                  <a:schemeClr val="bg1"/>
                </a:solidFill>
              </a:endParaRPr>
            </a:p>
          </p:txBody>
        </p:sp>
        <p:sp>
          <p:nvSpPr>
            <p:cNvPr id="60" name="Freeform: Shape 59">
              <a:extLst>
                <a:ext uri="{FF2B5EF4-FFF2-40B4-BE49-F238E27FC236}">
                  <a16:creationId xmlns:a16="http://schemas.microsoft.com/office/drawing/2014/main" id="{BB573F66-1AB8-4E9F-82DB-3B0A3885668A}"/>
                </a:ext>
              </a:extLst>
            </p:cNvPr>
            <p:cNvSpPr/>
            <p:nvPr/>
          </p:nvSpPr>
          <p:spPr>
            <a:xfrm>
              <a:off x="8388304" y="3469911"/>
              <a:ext cx="38100" cy="47625"/>
            </a:xfrm>
            <a:custGeom>
              <a:avLst/>
              <a:gdLst>
                <a:gd name="connsiteX0" fmla="*/ 7348 w 38100"/>
                <a:gd name="connsiteY0" fmla="*/ 7348 h 47625"/>
                <a:gd name="connsiteX1" fmla="*/ 34018 w 38100"/>
                <a:gd name="connsiteY1" fmla="*/ 42591 h 47625"/>
              </a:gdLst>
              <a:ahLst/>
              <a:cxnLst>
                <a:cxn ang="0">
                  <a:pos x="connsiteX0" y="connsiteY0"/>
                </a:cxn>
                <a:cxn ang="0">
                  <a:pos x="connsiteX1" y="connsiteY1"/>
                </a:cxn>
              </a:cxnLst>
              <a:rect l="l" t="t" r="r" b="b"/>
              <a:pathLst>
                <a:path w="38100" h="47625">
                  <a:moveTo>
                    <a:pt x="7348" y="7348"/>
                  </a:moveTo>
                  <a:lnTo>
                    <a:pt x="34018" y="42591"/>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horz" wrap="square" lIns="89642" tIns="44821" rIns="89642" bIns="4482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882">
                <a:solidFill>
                  <a:schemeClr val="bg1"/>
                </a:solidFill>
              </a:endParaRPr>
            </a:p>
          </p:txBody>
        </p:sp>
        <p:sp>
          <p:nvSpPr>
            <p:cNvPr id="61" name="Freeform: Shape 60">
              <a:extLst>
                <a:ext uri="{FF2B5EF4-FFF2-40B4-BE49-F238E27FC236}">
                  <a16:creationId xmlns:a16="http://schemas.microsoft.com/office/drawing/2014/main" id="{E3405B66-8AA5-4932-B597-C0EC8AF16932}"/>
                </a:ext>
              </a:extLst>
            </p:cNvPr>
            <p:cNvSpPr/>
            <p:nvPr/>
          </p:nvSpPr>
          <p:spPr>
            <a:xfrm>
              <a:off x="8398781" y="3446098"/>
              <a:ext cx="66675" cy="19050"/>
            </a:xfrm>
            <a:custGeom>
              <a:avLst/>
              <a:gdLst>
                <a:gd name="connsiteX0" fmla="*/ 59736 w 66675"/>
                <a:gd name="connsiteY0" fmla="*/ 7348 h 19050"/>
                <a:gd name="connsiteX1" fmla="*/ 7348 w 66675"/>
                <a:gd name="connsiteY1" fmla="*/ 13063 h 19050"/>
              </a:gdLst>
              <a:ahLst/>
              <a:cxnLst>
                <a:cxn ang="0">
                  <a:pos x="connsiteX0" y="connsiteY0"/>
                </a:cxn>
                <a:cxn ang="0">
                  <a:pos x="connsiteX1" y="connsiteY1"/>
                </a:cxn>
              </a:cxnLst>
              <a:rect l="l" t="t" r="r" b="b"/>
              <a:pathLst>
                <a:path w="66675" h="19050">
                  <a:moveTo>
                    <a:pt x="59736" y="7348"/>
                  </a:moveTo>
                  <a:lnTo>
                    <a:pt x="7348" y="13063"/>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horz" wrap="square" lIns="89642" tIns="44821" rIns="89642" bIns="4482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882">
                <a:solidFill>
                  <a:schemeClr val="bg1"/>
                </a:solidFill>
              </a:endParaRPr>
            </a:p>
          </p:txBody>
        </p:sp>
        <p:sp>
          <p:nvSpPr>
            <p:cNvPr id="62" name="Freeform: Shape 61">
              <a:extLst>
                <a:ext uri="{FF2B5EF4-FFF2-40B4-BE49-F238E27FC236}">
                  <a16:creationId xmlns:a16="http://schemas.microsoft.com/office/drawing/2014/main" id="{0366C108-8546-4E38-828E-F70B34F0DE38}"/>
                </a:ext>
              </a:extLst>
            </p:cNvPr>
            <p:cNvSpPr/>
            <p:nvPr/>
          </p:nvSpPr>
          <p:spPr>
            <a:xfrm>
              <a:off x="8378779" y="3404188"/>
              <a:ext cx="9525" cy="47625"/>
            </a:xfrm>
            <a:custGeom>
              <a:avLst/>
              <a:gdLst>
                <a:gd name="connsiteX0" fmla="*/ 9253 w 9525"/>
                <a:gd name="connsiteY0" fmla="*/ 41638 h 47625"/>
                <a:gd name="connsiteX1" fmla="*/ 7348 w 9525"/>
                <a:gd name="connsiteY1" fmla="*/ 7348 h 47625"/>
              </a:gdLst>
              <a:ahLst/>
              <a:cxnLst>
                <a:cxn ang="0">
                  <a:pos x="connsiteX0" y="connsiteY0"/>
                </a:cxn>
                <a:cxn ang="0">
                  <a:pos x="connsiteX1" y="connsiteY1"/>
                </a:cxn>
              </a:cxnLst>
              <a:rect l="l" t="t" r="r" b="b"/>
              <a:pathLst>
                <a:path w="9525" h="47625">
                  <a:moveTo>
                    <a:pt x="9253" y="41638"/>
                  </a:moveTo>
                  <a:lnTo>
                    <a:pt x="7348" y="7348"/>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horz" wrap="square" lIns="89642" tIns="44821" rIns="89642" bIns="4482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882">
                <a:solidFill>
                  <a:schemeClr val="bg1"/>
                </a:solidFill>
              </a:endParaRPr>
            </a:p>
          </p:txBody>
        </p:sp>
        <p:sp>
          <p:nvSpPr>
            <p:cNvPr id="63" name="Freeform: Shape 62">
              <a:extLst>
                <a:ext uri="{FF2B5EF4-FFF2-40B4-BE49-F238E27FC236}">
                  <a16:creationId xmlns:a16="http://schemas.microsoft.com/office/drawing/2014/main" id="{57C4D244-4162-45F1-96C3-863D31BF6E5C}"/>
                </a:ext>
              </a:extLst>
            </p:cNvPr>
            <p:cNvSpPr/>
            <p:nvPr/>
          </p:nvSpPr>
          <p:spPr>
            <a:xfrm>
              <a:off x="8214949" y="3453718"/>
              <a:ext cx="66675" cy="19050"/>
            </a:xfrm>
            <a:custGeom>
              <a:avLst/>
              <a:gdLst>
                <a:gd name="connsiteX0" fmla="*/ 62593 w 66675"/>
                <a:gd name="connsiteY0" fmla="*/ 7348 h 19050"/>
                <a:gd name="connsiteX1" fmla="*/ 7348 w 66675"/>
                <a:gd name="connsiteY1" fmla="*/ 16873 h 19050"/>
              </a:gdLst>
              <a:ahLst/>
              <a:cxnLst>
                <a:cxn ang="0">
                  <a:pos x="connsiteX0" y="connsiteY0"/>
                </a:cxn>
                <a:cxn ang="0">
                  <a:pos x="connsiteX1" y="connsiteY1"/>
                </a:cxn>
              </a:cxnLst>
              <a:rect l="l" t="t" r="r" b="b"/>
              <a:pathLst>
                <a:path w="66675" h="19050">
                  <a:moveTo>
                    <a:pt x="62593" y="7348"/>
                  </a:moveTo>
                  <a:lnTo>
                    <a:pt x="7348" y="16873"/>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horz" wrap="square" lIns="89642" tIns="44821" rIns="89642" bIns="4482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882">
                <a:solidFill>
                  <a:schemeClr val="bg1"/>
                </a:solidFill>
              </a:endParaRPr>
            </a:p>
          </p:txBody>
        </p:sp>
        <p:sp>
          <p:nvSpPr>
            <p:cNvPr id="64" name="Freeform: Shape 63">
              <a:extLst>
                <a:ext uri="{FF2B5EF4-FFF2-40B4-BE49-F238E27FC236}">
                  <a16:creationId xmlns:a16="http://schemas.microsoft.com/office/drawing/2014/main" id="{94548469-1942-4746-9B24-A4CB01485B70}"/>
                </a:ext>
              </a:extLst>
            </p:cNvPr>
            <p:cNvSpPr/>
            <p:nvPr/>
          </p:nvSpPr>
          <p:spPr>
            <a:xfrm>
              <a:off x="8265431" y="3407046"/>
              <a:ext cx="28575" cy="38100"/>
            </a:xfrm>
            <a:custGeom>
              <a:avLst/>
              <a:gdLst>
                <a:gd name="connsiteX0" fmla="*/ 23541 w 28575"/>
                <a:gd name="connsiteY0" fmla="*/ 36876 h 38100"/>
                <a:gd name="connsiteX1" fmla="*/ 7348 w 28575"/>
                <a:gd name="connsiteY1" fmla="*/ 7348 h 38100"/>
              </a:gdLst>
              <a:ahLst/>
              <a:cxnLst>
                <a:cxn ang="0">
                  <a:pos x="connsiteX0" y="connsiteY0"/>
                </a:cxn>
                <a:cxn ang="0">
                  <a:pos x="connsiteX1" y="connsiteY1"/>
                </a:cxn>
              </a:cxnLst>
              <a:rect l="l" t="t" r="r" b="b"/>
              <a:pathLst>
                <a:path w="28575" h="38100">
                  <a:moveTo>
                    <a:pt x="23541" y="36876"/>
                  </a:moveTo>
                  <a:lnTo>
                    <a:pt x="7348" y="7348"/>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horz" wrap="square" lIns="89642" tIns="44821" rIns="89642" bIns="4482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882">
                <a:solidFill>
                  <a:schemeClr val="bg1"/>
                </a:solidFill>
              </a:endParaRPr>
            </a:p>
          </p:txBody>
        </p:sp>
        <p:sp>
          <p:nvSpPr>
            <p:cNvPr id="65" name="Freeform: Shape 64">
              <a:extLst>
                <a:ext uri="{FF2B5EF4-FFF2-40B4-BE49-F238E27FC236}">
                  <a16:creationId xmlns:a16="http://schemas.microsoft.com/office/drawing/2014/main" id="{13B04524-AAF2-41D6-B0A7-8C0A26F00739}"/>
                </a:ext>
              </a:extLst>
            </p:cNvPr>
            <p:cNvSpPr/>
            <p:nvPr/>
          </p:nvSpPr>
          <p:spPr>
            <a:xfrm>
              <a:off x="8297816" y="3396568"/>
              <a:ext cx="76200" cy="57150"/>
            </a:xfrm>
            <a:custGeom>
              <a:avLst/>
              <a:gdLst>
                <a:gd name="connsiteX0" fmla="*/ 7348 w 76200"/>
                <a:gd name="connsiteY0" fmla="*/ 54021 h 57150"/>
                <a:gd name="connsiteX1" fmla="*/ 74976 w 76200"/>
                <a:gd name="connsiteY1" fmla="*/ 7348 h 57150"/>
              </a:gdLst>
              <a:ahLst/>
              <a:cxnLst>
                <a:cxn ang="0">
                  <a:pos x="connsiteX0" y="connsiteY0"/>
                </a:cxn>
                <a:cxn ang="0">
                  <a:pos x="connsiteX1" y="connsiteY1"/>
                </a:cxn>
              </a:cxnLst>
              <a:rect l="l" t="t" r="r" b="b"/>
              <a:pathLst>
                <a:path w="76200" h="57150">
                  <a:moveTo>
                    <a:pt x="7348" y="54021"/>
                  </a:moveTo>
                  <a:lnTo>
                    <a:pt x="74976" y="7348"/>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horz" wrap="square" lIns="89642" tIns="44821" rIns="89642" bIns="4482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882">
                <a:solidFill>
                  <a:schemeClr val="bg1"/>
                </a:solidFill>
              </a:endParaRPr>
            </a:p>
          </p:txBody>
        </p:sp>
      </p:grpSp>
      <p:grpSp>
        <p:nvGrpSpPr>
          <p:cNvPr id="24" name="Group 23">
            <a:extLst>
              <a:ext uri="{FF2B5EF4-FFF2-40B4-BE49-F238E27FC236}">
                <a16:creationId xmlns:a16="http://schemas.microsoft.com/office/drawing/2014/main" id="{C02B88F2-7277-4730-81C7-29262B97D4EA}"/>
              </a:ext>
              <a:ext uri="{C183D7F6-B498-43B3-948B-1728B52AA6E4}">
                <adec:decorative xmlns:adec="http://schemas.microsoft.com/office/drawing/2017/decorative" val="1"/>
              </a:ext>
            </a:extLst>
          </p:cNvPr>
          <p:cNvGrpSpPr/>
          <p:nvPr/>
        </p:nvGrpSpPr>
        <p:grpSpPr>
          <a:xfrm>
            <a:off x="595732" y="2019580"/>
            <a:ext cx="540533" cy="540529"/>
            <a:chOff x="4838336" y="3345133"/>
            <a:chExt cx="314325" cy="314325"/>
          </a:xfrm>
        </p:grpSpPr>
        <p:sp>
          <p:nvSpPr>
            <p:cNvPr id="38" name="Freeform: Shape 37">
              <a:extLst>
                <a:ext uri="{FF2B5EF4-FFF2-40B4-BE49-F238E27FC236}">
                  <a16:creationId xmlns:a16="http://schemas.microsoft.com/office/drawing/2014/main" id="{4B4E52D9-3CF9-4317-B42F-CAABC1AB5024}"/>
                </a:ext>
              </a:extLst>
            </p:cNvPr>
            <p:cNvSpPr/>
            <p:nvPr/>
          </p:nvSpPr>
          <p:spPr>
            <a:xfrm>
              <a:off x="4838336" y="3345133"/>
              <a:ext cx="314325" cy="314325"/>
            </a:xfrm>
            <a:custGeom>
              <a:avLst/>
              <a:gdLst>
                <a:gd name="connsiteX0" fmla="*/ 7348 w 314325"/>
                <a:gd name="connsiteY0" fmla="*/ 157843 h 314325"/>
                <a:gd name="connsiteX1" fmla="*/ 157843 w 314325"/>
                <a:gd name="connsiteY1" fmla="*/ 308338 h 314325"/>
                <a:gd name="connsiteX2" fmla="*/ 308338 w 314325"/>
                <a:gd name="connsiteY2" fmla="*/ 157843 h 314325"/>
                <a:gd name="connsiteX3" fmla="*/ 157843 w 314325"/>
                <a:gd name="connsiteY3" fmla="*/ 7348 h 314325"/>
                <a:gd name="connsiteX4" fmla="*/ 7348 w 314325"/>
                <a:gd name="connsiteY4" fmla="*/ 157843 h 314325"/>
                <a:gd name="connsiteX5" fmla="*/ 7348 w 314325"/>
                <a:gd name="connsiteY5" fmla="*/ 157843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325" h="314325">
                  <a:moveTo>
                    <a:pt x="7348" y="157843"/>
                  </a:moveTo>
                  <a:cubicBezTo>
                    <a:pt x="7348" y="240711"/>
                    <a:pt x="74976" y="308338"/>
                    <a:pt x="157843" y="308338"/>
                  </a:cubicBezTo>
                  <a:cubicBezTo>
                    <a:pt x="240711" y="308338"/>
                    <a:pt x="308338" y="240711"/>
                    <a:pt x="308338" y="157843"/>
                  </a:cubicBezTo>
                  <a:cubicBezTo>
                    <a:pt x="308338" y="74976"/>
                    <a:pt x="241663" y="7348"/>
                    <a:pt x="157843" y="7348"/>
                  </a:cubicBezTo>
                  <a:cubicBezTo>
                    <a:pt x="74023" y="7348"/>
                    <a:pt x="7348" y="74023"/>
                    <a:pt x="7348" y="157843"/>
                  </a:cubicBezTo>
                  <a:lnTo>
                    <a:pt x="7348" y="157843"/>
                  </a:lnTo>
                  <a:close/>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horz" wrap="square" lIns="89642" tIns="44821" rIns="89642" bIns="4482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882">
                <a:solidFill>
                  <a:schemeClr val="bg1"/>
                </a:solidFill>
              </a:endParaRPr>
            </a:p>
          </p:txBody>
        </p:sp>
        <p:sp>
          <p:nvSpPr>
            <p:cNvPr id="39" name="Freeform: Shape 38">
              <a:extLst>
                <a:ext uri="{FF2B5EF4-FFF2-40B4-BE49-F238E27FC236}">
                  <a16:creationId xmlns:a16="http://schemas.microsoft.com/office/drawing/2014/main" id="{03C8C8DB-98E9-49E5-8A83-E425C4BB5C3A}"/>
                </a:ext>
              </a:extLst>
            </p:cNvPr>
            <p:cNvSpPr/>
            <p:nvPr/>
          </p:nvSpPr>
          <p:spPr>
            <a:xfrm>
              <a:off x="4874531" y="3381328"/>
              <a:ext cx="238125" cy="238125"/>
            </a:xfrm>
            <a:custGeom>
              <a:avLst/>
              <a:gdLst>
                <a:gd name="connsiteX0" fmla="*/ 41638 w 238125"/>
                <a:gd name="connsiteY0" fmla="*/ 121648 h 238125"/>
                <a:gd name="connsiteX1" fmla="*/ 121648 w 238125"/>
                <a:gd name="connsiteY1" fmla="*/ 41638 h 238125"/>
                <a:gd name="connsiteX2" fmla="*/ 201658 w 238125"/>
                <a:gd name="connsiteY2" fmla="*/ 121648 h 238125"/>
                <a:gd name="connsiteX3" fmla="*/ 121648 w 238125"/>
                <a:gd name="connsiteY3" fmla="*/ 201658 h 238125"/>
                <a:gd name="connsiteX4" fmla="*/ 41638 w 238125"/>
                <a:gd name="connsiteY4" fmla="*/ 121648 h 238125"/>
                <a:gd name="connsiteX5" fmla="*/ 41638 w 238125"/>
                <a:gd name="connsiteY5" fmla="*/ 121648 h 238125"/>
                <a:gd name="connsiteX6" fmla="*/ 74975 w 238125"/>
                <a:gd name="connsiteY6" fmla="*/ 7348 h 238125"/>
                <a:gd name="connsiteX7" fmla="*/ 91168 w 238125"/>
                <a:gd name="connsiteY7" fmla="*/ 47353 h 238125"/>
                <a:gd name="connsiteX8" fmla="*/ 47353 w 238125"/>
                <a:gd name="connsiteY8" fmla="*/ 90216 h 238125"/>
                <a:gd name="connsiteX9" fmla="*/ 7348 w 238125"/>
                <a:gd name="connsiteY9" fmla="*/ 74023 h 238125"/>
                <a:gd name="connsiteX10" fmla="*/ 47353 w 238125"/>
                <a:gd name="connsiteY10" fmla="*/ 152128 h 238125"/>
                <a:gd name="connsiteX11" fmla="*/ 7348 w 238125"/>
                <a:gd name="connsiteY11" fmla="*/ 168321 h 238125"/>
                <a:gd name="connsiteX12" fmla="*/ 91168 w 238125"/>
                <a:gd name="connsiteY12" fmla="*/ 194991 h 238125"/>
                <a:gd name="connsiteX13" fmla="*/ 74975 w 238125"/>
                <a:gd name="connsiteY13" fmla="*/ 234996 h 238125"/>
                <a:gd name="connsiteX14" fmla="*/ 152128 w 238125"/>
                <a:gd name="connsiteY14" fmla="*/ 194991 h 238125"/>
                <a:gd name="connsiteX15" fmla="*/ 168321 w 238125"/>
                <a:gd name="connsiteY15" fmla="*/ 234996 h 238125"/>
                <a:gd name="connsiteX16" fmla="*/ 195943 w 238125"/>
                <a:gd name="connsiteY16" fmla="*/ 152128 h 238125"/>
                <a:gd name="connsiteX17" fmla="*/ 235948 w 238125"/>
                <a:gd name="connsiteY17" fmla="*/ 168321 h 238125"/>
                <a:gd name="connsiteX18" fmla="*/ 195943 w 238125"/>
                <a:gd name="connsiteY18" fmla="*/ 90216 h 238125"/>
                <a:gd name="connsiteX19" fmla="*/ 235948 w 238125"/>
                <a:gd name="connsiteY19" fmla="*/ 74023 h 238125"/>
                <a:gd name="connsiteX20" fmla="*/ 152128 w 238125"/>
                <a:gd name="connsiteY20" fmla="*/ 47353 h 238125"/>
                <a:gd name="connsiteX21" fmla="*/ 168321 w 238125"/>
                <a:gd name="connsiteY21" fmla="*/ 7348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38125" h="238125">
                  <a:moveTo>
                    <a:pt x="41638" y="121648"/>
                  </a:moveTo>
                  <a:cubicBezTo>
                    <a:pt x="41638" y="77833"/>
                    <a:pt x="77833" y="41638"/>
                    <a:pt x="121648" y="41638"/>
                  </a:cubicBezTo>
                  <a:cubicBezTo>
                    <a:pt x="165463" y="41638"/>
                    <a:pt x="201658" y="77833"/>
                    <a:pt x="201658" y="121648"/>
                  </a:cubicBezTo>
                  <a:cubicBezTo>
                    <a:pt x="201658" y="165463"/>
                    <a:pt x="165463" y="201658"/>
                    <a:pt x="121648" y="201658"/>
                  </a:cubicBezTo>
                  <a:cubicBezTo>
                    <a:pt x="77833" y="201658"/>
                    <a:pt x="41638" y="165463"/>
                    <a:pt x="41638" y="121648"/>
                  </a:cubicBezTo>
                  <a:lnTo>
                    <a:pt x="41638" y="121648"/>
                  </a:lnTo>
                  <a:close/>
                  <a:moveTo>
                    <a:pt x="74975" y="7348"/>
                  </a:moveTo>
                  <a:cubicBezTo>
                    <a:pt x="91168" y="47353"/>
                    <a:pt x="91168" y="47353"/>
                    <a:pt x="91168" y="47353"/>
                  </a:cubicBezTo>
                  <a:moveTo>
                    <a:pt x="47353" y="90216"/>
                  </a:moveTo>
                  <a:cubicBezTo>
                    <a:pt x="7348" y="74023"/>
                    <a:pt x="7348" y="74023"/>
                    <a:pt x="7348" y="74023"/>
                  </a:cubicBezTo>
                  <a:moveTo>
                    <a:pt x="47353" y="152128"/>
                  </a:moveTo>
                  <a:cubicBezTo>
                    <a:pt x="7348" y="168321"/>
                    <a:pt x="7348" y="168321"/>
                    <a:pt x="7348" y="168321"/>
                  </a:cubicBezTo>
                  <a:moveTo>
                    <a:pt x="91168" y="194991"/>
                  </a:moveTo>
                  <a:cubicBezTo>
                    <a:pt x="74975" y="234996"/>
                    <a:pt x="74975" y="234996"/>
                    <a:pt x="74975" y="234996"/>
                  </a:cubicBezTo>
                  <a:moveTo>
                    <a:pt x="152128" y="194991"/>
                  </a:moveTo>
                  <a:cubicBezTo>
                    <a:pt x="168321" y="234996"/>
                    <a:pt x="168321" y="234996"/>
                    <a:pt x="168321" y="234996"/>
                  </a:cubicBezTo>
                  <a:moveTo>
                    <a:pt x="195943" y="152128"/>
                  </a:moveTo>
                  <a:cubicBezTo>
                    <a:pt x="235948" y="168321"/>
                    <a:pt x="235948" y="168321"/>
                    <a:pt x="235948" y="168321"/>
                  </a:cubicBezTo>
                  <a:moveTo>
                    <a:pt x="195943" y="90216"/>
                  </a:moveTo>
                  <a:cubicBezTo>
                    <a:pt x="235948" y="74023"/>
                    <a:pt x="235948" y="74023"/>
                    <a:pt x="235948" y="74023"/>
                  </a:cubicBezTo>
                  <a:moveTo>
                    <a:pt x="152128" y="47353"/>
                  </a:moveTo>
                  <a:cubicBezTo>
                    <a:pt x="168321" y="7348"/>
                    <a:pt x="168321" y="7348"/>
                    <a:pt x="168321" y="7348"/>
                  </a:cubicBez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horz" wrap="square" lIns="89642" tIns="44821" rIns="89642" bIns="4482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882">
                <a:solidFill>
                  <a:schemeClr val="bg1"/>
                </a:solidFill>
              </a:endParaRPr>
            </a:p>
          </p:txBody>
        </p:sp>
      </p:grpSp>
      <p:grpSp>
        <p:nvGrpSpPr>
          <p:cNvPr id="25" name="Group 24">
            <a:extLst>
              <a:ext uri="{FF2B5EF4-FFF2-40B4-BE49-F238E27FC236}">
                <a16:creationId xmlns:a16="http://schemas.microsoft.com/office/drawing/2014/main" id="{D8F55FAD-BDB8-4685-964F-CC3B1C6F6526}"/>
              </a:ext>
              <a:ext uri="{C183D7F6-B498-43B3-948B-1728B52AA6E4}">
                <adec:decorative xmlns:adec="http://schemas.microsoft.com/office/drawing/2017/decorative" val="1"/>
              </a:ext>
            </a:extLst>
          </p:cNvPr>
          <p:cNvGrpSpPr/>
          <p:nvPr/>
        </p:nvGrpSpPr>
        <p:grpSpPr>
          <a:xfrm>
            <a:off x="506792" y="4586923"/>
            <a:ext cx="602413" cy="497895"/>
            <a:chOff x="10399984" y="3370851"/>
            <a:chExt cx="301942" cy="249555"/>
          </a:xfrm>
        </p:grpSpPr>
        <p:sp>
          <p:nvSpPr>
            <p:cNvPr id="26" name="Freeform: Shape 25">
              <a:extLst>
                <a:ext uri="{FF2B5EF4-FFF2-40B4-BE49-F238E27FC236}">
                  <a16:creationId xmlns:a16="http://schemas.microsoft.com/office/drawing/2014/main" id="{8D77803B-15EF-4669-86CA-2FC5E2BE31D3}"/>
                </a:ext>
              </a:extLst>
            </p:cNvPr>
            <p:cNvSpPr/>
            <p:nvPr/>
          </p:nvSpPr>
          <p:spPr>
            <a:xfrm>
              <a:off x="10538096" y="3470863"/>
              <a:ext cx="47625" cy="47625"/>
            </a:xfrm>
            <a:custGeom>
              <a:avLst/>
              <a:gdLst>
                <a:gd name="connsiteX0" fmla="*/ 41638 w 47625"/>
                <a:gd name="connsiteY0" fmla="*/ 24493 h 47625"/>
                <a:gd name="connsiteX1" fmla="*/ 24493 w 47625"/>
                <a:gd name="connsiteY1" fmla="*/ 41638 h 47625"/>
                <a:gd name="connsiteX2" fmla="*/ 7349 w 47625"/>
                <a:gd name="connsiteY2" fmla="*/ 24493 h 47625"/>
                <a:gd name="connsiteX3" fmla="*/ 24493 w 47625"/>
                <a:gd name="connsiteY3" fmla="*/ 7348 h 47625"/>
                <a:gd name="connsiteX4" fmla="*/ 41638 w 47625"/>
                <a:gd name="connsiteY4" fmla="*/ 24493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638" y="24493"/>
                  </a:moveTo>
                  <a:cubicBezTo>
                    <a:pt x="41638" y="33962"/>
                    <a:pt x="33962" y="41638"/>
                    <a:pt x="24493" y="41638"/>
                  </a:cubicBezTo>
                  <a:cubicBezTo>
                    <a:pt x="15024" y="41638"/>
                    <a:pt x="7349" y="33962"/>
                    <a:pt x="7349" y="24493"/>
                  </a:cubicBezTo>
                  <a:cubicBezTo>
                    <a:pt x="7349" y="15024"/>
                    <a:pt x="15025" y="7348"/>
                    <a:pt x="24493" y="7348"/>
                  </a:cubicBezTo>
                  <a:cubicBezTo>
                    <a:pt x="33963" y="7348"/>
                    <a:pt x="41638" y="15024"/>
                    <a:pt x="41638" y="24493"/>
                  </a:cubicBezTo>
                  <a:close/>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horz" wrap="square" lIns="89642" tIns="44821" rIns="89642" bIns="4482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882">
                <a:solidFill>
                  <a:schemeClr val="bg1"/>
                </a:solidFill>
              </a:endParaRPr>
            </a:p>
          </p:txBody>
        </p:sp>
        <p:sp>
          <p:nvSpPr>
            <p:cNvPr id="27" name="Freeform: Shape 26">
              <a:extLst>
                <a:ext uri="{FF2B5EF4-FFF2-40B4-BE49-F238E27FC236}">
                  <a16:creationId xmlns:a16="http://schemas.microsoft.com/office/drawing/2014/main" id="{C5A041C6-CC3B-4B5C-A373-2EF6E5F72E4B}"/>
                </a:ext>
              </a:extLst>
            </p:cNvPr>
            <p:cNvSpPr/>
            <p:nvPr/>
          </p:nvSpPr>
          <p:spPr>
            <a:xfrm>
              <a:off x="10637156" y="3572781"/>
              <a:ext cx="47625" cy="47625"/>
            </a:xfrm>
            <a:custGeom>
              <a:avLst/>
              <a:gdLst>
                <a:gd name="connsiteX0" fmla="*/ 41638 w 47625"/>
                <a:gd name="connsiteY0" fmla="*/ 24493 h 47625"/>
                <a:gd name="connsiteX1" fmla="*/ 24493 w 47625"/>
                <a:gd name="connsiteY1" fmla="*/ 41638 h 47625"/>
                <a:gd name="connsiteX2" fmla="*/ 7348 w 47625"/>
                <a:gd name="connsiteY2" fmla="*/ 24493 h 47625"/>
                <a:gd name="connsiteX3" fmla="*/ 24493 w 47625"/>
                <a:gd name="connsiteY3" fmla="*/ 7348 h 47625"/>
                <a:gd name="connsiteX4" fmla="*/ 41638 w 47625"/>
                <a:gd name="connsiteY4" fmla="*/ 24493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638" y="24493"/>
                  </a:moveTo>
                  <a:cubicBezTo>
                    <a:pt x="41638" y="33962"/>
                    <a:pt x="33962" y="41638"/>
                    <a:pt x="24493" y="41638"/>
                  </a:cubicBezTo>
                  <a:cubicBezTo>
                    <a:pt x="15024" y="41638"/>
                    <a:pt x="7348" y="33962"/>
                    <a:pt x="7348" y="24493"/>
                  </a:cubicBezTo>
                  <a:cubicBezTo>
                    <a:pt x="7348" y="15024"/>
                    <a:pt x="15024" y="7348"/>
                    <a:pt x="24493" y="7348"/>
                  </a:cubicBezTo>
                  <a:cubicBezTo>
                    <a:pt x="33962" y="7348"/>
                    <a:pt x="41638" y="15024"/>
                    <a:pt x="41638" y="24493"/>
                  </a:cubicBezTo>
                  <a:close/>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horz" wrap="square" lIns="89642" tIns="44821" rIns="89642" bIns="4482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882">
                <a:solidFill>
                  <a:schemeClr val="bg1"/>
                </a:solidFill>
              </a:endParaRPr>
            </a:p>
          </p:txBody>
        </p:sp>
        <p:sp>
          <p:nvSpPr>
            <p:cNvPr id="28" name="Freeform: Shape 27">
              <a:extLst>
                <a:ext uri="{FF2B5EF4-FFF2-40B4-BE49-F238E27FC236}">
                  <a16:creationId xmlns:a16="http://schemas.microsoft.com/office/drawing/2014/main" id="{D2C3A1A5-863D-490C-82A7-5058989E07C8}"/>
                </a:ext>
              </a:extLst>
            </p:cNvPr>
            <p:cNvSpPr/>
            <p:nvPr/>
          </p:nvSpPr>
          <p:spPr>
            <a:xfrm>
              <a:off x="10399984" y="3470863"/>
              <a:ext cx="47625" cy="47625"/>
            </a:xfrm>
            <a:custGeom>
              <a:avLst/>
              <a:gdLst>
                <a:gd name="connsiteX0" fmla="*/ 41638 w 47625"/>
                <a:gd name="connsiteY0" fmla="*/ 24493 h 47625"/>
                <a:gd name="connsiteX1" fmla="*/ 24493 w 47625"/>
                <a:gd name="connsiteY1" fmla="*/ 41638 h 47625"/>
                <a:gd name="connsiteX2" fmla="*/ 7349 w 47625"/>
                <a:gd name="connsiteY2" fmla="*/ 24493 h 47625"/>
                <a:gd name="connsiteX3" fmla="*/ 24493 w 47625"/>
                <a:gd name="connsiteY3" fmla="*/ 7348 h 47625"/>
                <a:gd name="connsiteX4" fmla="*/ 41638 w 47625"/>
                <a:gd name="connsiteY4" fmla="*/ 24493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638" y="24493"/>
                  </a:moveTo>
                  <a:cubicBezTo>
                    <a:pt x="41638" y="33962"/>
                    <a:pt x="33962" y="41638"/>
                    <a:pt x="24493" y="41638"/>
                  </a:cubicBezTo>
                  <a:cubicBezTo>
                    <a:pt x="15024" y="41638"/>
                    <a:pt x="7349" y="33962"/>
                    <a:pt x="7349" y="24493"/>
                  </a:cubicBezTo>
                  <a:cubicBezTo>
                    <a:pt x="7349" y="15024"/>
                    <a:pt x="15025" y="7348"/>
                    <a:pt x="24493" y="7348"/>
                  </a:cubicBezTo>
                  <a:cubicBezTo>
                    <a:pt x="33963" y="7348"/>
                    <a:pt x="41638" y="15024"/>
                    <a:pt x="41638" y="24493"/>
                  </a:cubicBezTo>
                  <a:close/>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horz" wrap="square" lIns="89642" tIns="44821" rIns="89642" bIns="4482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882">
                <a:solidFill>
                  <a:schemeClr val="bg1"/>
                </a:solidFill>
              </a:endParaRPr>
            </a:p>
          </p:txBody>
        </p:sp>
        <p:sp>
          <p:nvSpPr>
            <p:cNvPr id="31" name="Freeform: Shape 30">
              <a:extLst>
                <a:ext uri="{FF2B5EF4-FFF2-40B4-BE49-F238E27FC236}">
                  <a16:creationId xmlns:a16="http://schemas.microsoft.com/office/drawing/2014/main" id="{AAC2A662-89C0-4BB2-BFA4-834BD725D6CD}"/>
                </a:ext>
              </a:extLst>
            </p:cNvPr>
            <p:cNvSpPr/>
            <p:nvPr/>
          </p:nvSpPr>
          <p:spPr>
            <a:xfrm>
              <a:off x="10641919" y="3370851"/>
              <a:ext cx="47625" cy="47625"/>
            </a:xfrm>
            <a:custGeom>
              <a:avLst/>
              <a:gdLst>
                <a:gd name="connsiteX0" fmla="*/ 41638 w 47625"/>
                <a:gd name="connsiteY0" fmla="*/ 24493 h 47625"/>
                <a:gd name="connsiteX1" fmla="*/ 24493 w 47625"/>
                <a:gd name="connsiteY1" fmla="*/ 41638 h 47625"/>
                <a:gd name="connsiteX2" fmla="*/ 7348 w 47625"/>
                <a:gd name="connsiteY2" fmla="*/ 24493 h 47625"/>
                <a:gd name="connsiteX3" fmla="*/ 24493 w 47625"/>
                <a:gd name="connsiteY3" fmla="*/ 7348 h 47625"/>
                <a:gd name="connsiteX4" fmla="*/ 41638 w 47625"/>
                <a:gd name="connsiteY4" fmla="*/ 24493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638" y="24493"/>
                  </a:moveTo>
                  <a:cubicBezTo>
                    <a:pt x="41638" y="33962"/>
                    <a:pt x="33962" y="41638"/>
                    <a:pt x="24493" y="41638"/>
                  </a:cubicBezTo>
                  <a:cubicBezTo>
                    <a:pt x="15024" y="41638"/>
                    <a:pt x="7348" y="33962"/>
                    <a:pt x="7348" y="24493"/>
                  </a:cubicBezTo>
                  <a:cubicBezTo>
                    <a:pt x="7348" y="15024"/>
                    <a:pt x="15024" y="7348"/>
                    <a:pt x="24493" y="7348"/>
                  </a:cubicBezTo>
                  <a:cubicBezTo>
                    <a:pt x="33962" y="7348"/>
                    <a:pt x="41638" y="15024"/>
                    <a:pt x="41638" y="24493"/>
                  </a:cubicBezTo>
                  <a:close/>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horz" wrap="square" lIns="89642" tIns="44821" rIns="89642" bIns="4482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882">
                <a:solidFill>
                  <a:schemeClr val="bg1"/>
                </a:solidFill>
              </a:endParaRPr>
            </a:p>
          </p:txBody>
        </p:sp>
        <p:sp>
          <p:nvSpPr>
            <p:cNvPr id="35" name="Freeform: Shape 34">
              <a:extLst>
                <a:ext uri="{FF2B5EF4-FFF2-40B4-BE49-F238E27FC236}">
                  <a16:creationId xmlns:a16="http://schemas.microsoft.com/office/drawing/2014/main" id="{9B387036-ACB5-4D05-A4A9-34D8B16B1526}"/>
                </a:ext>
              </a:extLst>
            </p:cNvPr>
            <p:cNvSpPr/>
            <p:nvPr/>
          </p:nvSpPr>
          <p:spPr>
            <a:xfrm>
              <a:off x="10453604" y="3386091"/>
              <a:ext cx="209550" cy="219075"/>
            </a:xfrm>
            <a:custGeom>
              <a:avLst/>
              <a:gdLst>
                <a:gd name="connsiteX0" fmla="*/ 210903 w 209550"/>
                <a:gd name="connsiteY0" fmla="*/ 39733 h 219075"/>
                <a:gd name="connsiteX1" fmla="*/ 143276 w 209550"/>
                <a:gd name="connsiteY1" fmla="*/ 142603 h 219075"/>
                <a:gd name="connsiteX2" fmla="*/ 12783 w 209550"/>
                <a:gd name="connsiteY2" fmla="*/ 206421 h 219075"/>
                <a:gd name="connsiteX3" fmla="*/ 76601 w 209550"/>
                <a:gd name="connsiteY3" fmla="*/ 75928 h 219075"/>
                <a:gd name="connsiteX4" fmla="*/ 184233 w 209550"/>
                <a:gd name="connsiteY4" fmla="*/ 7348 h 219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219075">
                  <a:moveTo>
                    <a:pt x="210903" y="39733"/>
                  </a:moveTo>
                  <a:cubicBezTo>
                    <a:pt x="205188" y="66403"/>
                    <a:pt x="179470" y="105456"/>
                    <a:pt x="143276" y="142603"/>
                  </a:cubicBezTo>
                  <a:cubicBezTo>
                    <a:pt x="89935" y="195943"/>
                    <a:pt x="30881" y="224518"/>
                    <a:pt x="12783" y="206421"/>
                  </a:cubicBezTo>
                  <a:cubicBezTo>
                    <a:pt x="-5315" y="188323"/>
                    <a:pt x="23260" y="129268"/>
                    <a:pt x="76601" y="75928"/>
                  </a:cubicBezTo>
                  <a:cubicBezTo>
                    <a:pt x="115653" y="36876"/>
                    <a:pt x="157563" y="10206"/>
                    <a:pt x="184233" y="7348"/>
                  </a:cubicBez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horz" wrap="square" lIns="89642" tIns="44821" rIns="89642" bIns="4482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882">
                <a:solidFill>
                  <a:schemeClr val="bg1"/>
                </a:solidFill>
              </a:endParaRPr>
            </a:p>
          </p:txBody>
        </p:sp>
        <p:sp>
          <p:nvSpPr>
            <p:cNvPr id="36" name="Freeform: Shape 35">
              <a:extLst>
                <a:ext uri="{FF2B5EF4-FFF2-40B4-BE49-F238E27FC236}">
                  <a16:creationId xmlns:a16="http://schemas.microsoft.com/office/drawing/2014/main" id="{5A8A7483-9BCE-4779-A240-3FB2040290BD}"/>
                </a:ext>
              </a:extLst>
            </p:cNvPr>
            <p:cNvSpPr/>
            <p:nvPr/>
          </p:nvSpPr>
          <p:spPr>
            <a:xfrm>
              <a:off x="10452716" y="3385483"/>
              <a:ext cx="219075" cy="209550"/>
            </a:xfrm>
            <a:custGeom>
              <a:avLst/>
              <a:gdLst>
                <a:gd name="connsiteX0" fmla="*/ 177501 w 219075"/>
                <a:gd name="connsiteY0" fmla="*/ 210838 h 209550"/>
                <a:gd name="connsiteX1" fmla="*/ 76536 w 219075"/>
                <a:gd name="connsiteY1" fmla="*/ 143211 h 209550"/>
                <a:gd name="connsiteX2" fmla="*/ 8908 w 219075"/>
                <a:gd name="connsiteY2" fmla="*/ 40341 h 209550"/>
                <a:gd name="connsiteX3" fmla="*/ 12719 w 219075"/>
                <a:gd name="connsiteY3" fmla="*/ 12718 h 209550"/>
                <a:gd name="connsiteX4" fmla="*/ 42246 w 219075"/>
                <a:gd name="connsiteY4" fmla="*/ 8908 h 209550"/>
                <a:gd name="connsiteX5" fmla="*/ 143211 w 219075"/>
                <a:gd name="connsiteY5" fmla="*/ 76536 h 209550"/>
                <a:gd name="connsiteX6" fmla="*/ 211791 w 219075"/>
                <a:gd name="connsiteY6" fmla="*/ 181311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075" h="209550">
                  <a:moveTo>
                    <a:pt x="177501" y="210838"/>
                  </a:moveTo>
                  <a:cubicBezTo>
                    <a:pt x="150831" y="204171"/>
                    <a:pt x="112731" y="179406"/>
                    <a:pt x="76536" y="143211"/>
                  </a:cubicBezTo>
                  <a:cubicBezTo>
                    <a:pt x="39388" y="106063"/>
                    <a:pt x="14623" y="67011"/>
                    <a:pt x="8908" y="40341"/>
                  </a:cubicBezTo>
                  <a:cubicBezTo>
                    <a:pt x="6051" y="27958"/>
                    <a:pt x="7003" y="18433"/>
                    <a:pt x="12719" y="12718"/>
                  </a:cubicBezTo>
                  <a:cubicBezTo>
                    <a:pt x="18433" y="7003"/>
                    <a:pt x="28911" y="6051"/>
                    <a:pt x="42246" y="8908"/>
                  </a:cubicBezTo>
                  <a:cubicBezTo>
                    <a:pt x="68916" y="15576"/>
                    <a:pt x="107016" y="40341"/>
                    <a:pt x="143211" y="76536"/>
                  </a:cubicBezTo>
                  <a:cubicBezTo>
                    <a:pt x="181311" y="114636"/>
                    <a:pt x="206076" y="154641"/>
                    <a:pt x="211791" y="181311"/>
                  </a:cubicBez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horz" wrap="square" lIns="89642" tIns="44821" rIns="89642" bIns="4482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882">
                <a:solidFill>
                  <a:schemeClr val="bg1"/>
                </a:solidFill>
              </a:endParaRPr>
            </a:p>
          </p:txBody>
        </p:sp>
        <p:sp>
          <p:nvSpPr>
            <p:cNvPr id="37" name="Freeform: Shape 36">
              <a:extLst>
                <a:ext uri="{FF2B5EF4-FFF2-40B4-BE49-F238E27FC236}">
                  <a16:creationId xmlns:a16="http://schemas.microsoft.com/office/drawing/2014/main" id="{84F76A1E-ECAD-4393-997D-7EEBD950488D}"/>
                </a:ext>
              </a:extLst>
            </p:cNvPr>
            <p:cNvSpPr/>
            <p:nvPr/>
          </p:nvSpPr>
          <p:spPr>
            <a:xfrm>
              <a:off x="10435226" y="3441336"/>
              <a:ext cx="266700" cy="104775"/>
            </a:xfrm>
            <a:custGeom>
              <a:avLst/>
              <a:gdLst>
                <a:gd name="connsiteX0" fmla="*/ 7348 w 266700"/>
                <a:gd name="connsiteY0" fmla="*/ 31161 h 104775"/>
                <a:gd name="connsiteX1" fmla="*/ 127363 w 266700"/>
                <a:gd name="connsiteY1" fmla="*/ 7348 h 104775"/>
                <a:gd name="connsiteX2" fmla="*/ 264523 w 266700"/>
                <a:gd name="connsiteY2" fmla="*/ 54021 h 104775"/>
                <a:gd name="connsiteX3" fmla="*/ 127363 w 266700"/>
                <a:gd name="connsiteY3" fmla="*/ 100693 h 104775"/>
                <a:gd name="connsiteX4" fmla="*/ 9253 w 266700"/>
                <a:gd name="connsiteY4" fmla="*/ 77833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104775">
                  <a:moveTo>
                    <a:pt x="7348" y="31161"/>
                  </a:moveTo>
                  <a:cubicBezTo>
                    <a:pt x="31161" y="16873"/>
                    <a:pt x="75928" y="7348"/>
                    <a:pt x="127363" y="7348"/>
                  </a:cubicBezTo>
                  <a:cubicBezTo>
                    <a:pt x="203563" y="7348"/>
                    <a:pt x="264523" y="28303"/>
                    <a:pt x="264523" y="54021"/>
                  </a:cubicBezTo>
                  <a:cubicBezTo>
                    <a:pt x="264523" y="79738"/>
                    <a:pt x="202611" y="100693"/>
                    <a:pt x="127363" y="100693"/>
                  </a:cubicBezTo>
                  <a:cubicBezTo>
                    <a:pt x="76880" y="100693"/>
                    <a:pt x="33066" y="91168"/>
                    <a:pt x="9253" y="77833"/>
                  </a:cubicBez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horz" wrap="square" lIns="89642" tIns="44821" rIns="89642" bIns="4482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882">
                <a:solidFill>
                  <a:schemeClr val="bg1"/>
                </a:solidFill>
              </a:endParaRPr>
            </a:p>
          </p:txBody>
        </p:sp>
      </p:grpSp>
      <p:sp>
        <p:nvSpPr>
          <p:cNvPr id="2" name="Footer Placeholder 2">
            <a:extLst>
              <a:ext uri="{FF2B5EF4-FFF2-40B4-BE49-F238E27FC236}">
                <a16:creationId xmlns:a16="http://schemas.microsoft.com/office/drawing/2014/main" id="{D2EC8C9E-1336-0223-B3AA-0947695D43AE}"/>
              </a:ext>
              <a:ext uri="{C183D7F6-B498-43B3-948B-1728B52AA6E4}">
                <adec:decorative xmlns:adec="http://schemas.microsoft.com/office/drawing/2017/decorative" val="1"/>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Tree>
    <p:extLst>
      <p:ext uri="{BB962C8B-B14F-4D97-AF65-F5344CB8AC3E}">
        <p14:creationId xmlns:p14="http://schemas.microsoft.com/office/powerpoint/2010/main" val="1103579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 y="515237"/>
            <a:ext cx="11018520" cy="553998"/>
          </a:xfrm>
        </p:spPr>
        <p:txBody>
          <a:bodyPr/>
          <a:lstStyle/>
          <a:p>
            <a:r>
              <a:rPr lang="en-US" dirty="0">
                <a:solidFill>
                  <a:schemeClr val="tx2"/>
                </a:solidFill>
                <a:latin typeface="+mj-lt"/>
              </a:rPr>
              <a:t>Microsoft Approach to Security</a:t>
            </a:r>
          </a:p>
        </p:txBody>
      </p:sp>
      <p:sp>
        <p:nvSpPr>
          <p:cNvPr id="3" name="Content Placeholder 2">
            <a:extLst>
              <a:ext uri="{FF2B5EF4-FFF2-40B4-BE49-F238E27FC236}">
                <a16:creationId xmlns:a16="http://schemas.microsoft.com/office/drawing/2014/main" id="{3977507A-4685-4E8C-A9A5-4211790EAFF1}"/>
              </a:ext>
            </a:extLst>
          </p:cNvPr>
          <p:cNvSpPr>
            <a:spLocks noGrp="1"/>
          </p:cNvSpPr>
          <p:nvPr>
            <p:ph sz="quarter" idx="10"/>
          </p:nvPr>
        </p:nvSpPr>
        <p:spPr>
          <a:xfrm>
            <a:off x="584200" y="1435100"/>
            <a:ext cx="7017857" cy="4431983"/>
          </a:xfrm>
        </p:spPr>
        <p:txBody>
          <a:bodyPr/>
          <a:lstStyle/>
          <a:p>
            <a:pPr marL="342900" indent="-342900" algn="l">
              <a:buFont typeface="Arial" panose="020B0604020202020204" pitchFamily="34" charset="0"/>
              <a:buChar char="•"/>
            </a:pPr>
            <a:r>
              <a:rPr lang="en-GB" sz="2400" dirty="0">
                <a:solidFill>
                  <a:schemeClr val="bg2">
                    <a:lumMod val="25000"/>
                  </a:schemeClr>
                </a:solidFill>
              </a:rPr>
              <a:t>Power Apps and Power Automate do not elevate privilege: users only work with data that they already have access to</a:t>
            </a:r>
          </a:p>
          <a:p>
            <a:pPr marL="342900" indent="-342900" algn="l">
              <a:buFont typeface="Arial" panose="020B0604020202020204" pitchFamily="34" charset="0"/>
              <a:buChar char="•"/>
            </a:pPr>
            <a:endParaRPr lang="en-GB" sz="2400" dirty="0">
              <a:solidFill>
                <a:schemeClr val="bg2">
                  <a:lumMod val="25000"/>
                </a:schemeClr>
              </a:solidFill>
            </a:endParaRPr>
          </a:p>
          <a:p>
            <a:pPr marL="342900" indent="-342900" algn="l">
              <a:buFont typeface="Arial" panose="020B0604020202020204" pitchFamily="34" charset="0"/>
              <a:buChar char="•"/>
            </a:pPr>
            <a:r>
              <a:rPr lang="en-GB" sz="2400" dirty="0">
                <a:solidFill>
                  <a:schemeClr val="bg2">
                    <a:lumMod val="25000"/>
                  </a:schemeClr>
                </a:solidFill>
              </a:rPr>
              <a:t>Security and compliance need to be enforced on every level for maximum protection of organizational data</a:t>
            </a:r>
          </a:p>
          <a:p>
            <a:pPr marL="342900" indent="-342900" algn="l">
              <a:buFont typeface="Arial" panose="020B0604020202020204" pitchFamily="34" charset="0"/>
              <a:buChar char="•"/>
            </a:pPr>
            <a:endParaRPr lang="en-GB" sz="2400" dirty="0">
              <a:solidFill>
                <a:schemeClr val="bg2">
                  <a:lumMod val="25000"/>
                </a:schemeClr>
              </a:solidFill>
            </a:endParaRPr>
          </a:p>
          <a:p>
            <a:pPr marL="342900" indent="-342900">
              <a:buFont typeface="Arial" panose="020B0604020202020204" pitchFamily="34" charset="0"/>
              <a:buChar char="•"/>
            </a:pPr>
            <a:r>
              <a:rPr lang="en-GB" sz="2400" dirty="0">
                <a:solidFill>
                  <a:schemeClr val="bg2">
                    <a:lumMod val="25000"/>
                  </a:schemeClr>
                </a:solidFill>
              </a:rPr>
              <a:t>Microsoft 365 provides tools for data protection and governance on multiple levels</a:t>
            </a:r>
          </a:p>
          <a:p>
            <a:pPr marL="0" indent="0" algn="l">
              <a:buNone/>
            </a:pPr>
            <a:endParaRPr lang="en-GB" sz="2400" dirty="0">
              <a:solidFill>
                <a:schemeClr val="bg2">
                  <a:lumMod val="25000"/>
                </a:schemeClr>
              </a:solidFill>
            </a:endParaRPr>
          </a:p>
        </p:txBody>
      </p:sp>
      <p:grpSp>
        <p:nvGrpSpPr>
          <p:cNvPr id="21" name="Group 20">
            <a:extLst>
              <a:ext uri="{FF2B5EF4-FFF2-40B4-BE49-F238E27FC236}">
                <a16:creationId xmlns:a16="http://schemas.microsoft.com/office/drawing/2014/main" id="{C9CF420D-5EFE-47A4-B2D7-BF1C5BF9EF34}"/>
              </a:ext>
              <a:ext uri="{C183D7F6-B498-43B3-948B-1728B52AA6E4}">
                <adec:decorative xmlns:adec="http://schemas.microsoft.com/office/drawing/2017/decorative" val="1"/>
              </a:ext>
            </a:extLst>
          </p:cNvPr>
          <p:cNvGrpSpPr/>
          <p:nvPr/>
        </p:nvGrpSpPr>
        <p:grpSpPr>
          <a:xfrm>
            <a:off x="7690631" y="1406313"/>
            <a:ext cx="4045374" cy="4045374"/>
            <a:chOff x="8025376" y="2143233"/>
            <a:chExt cx="2689273" cy="2689273"/>
          </a:xfrm>
          <a:solidFill>
            <a:schemeClr val="bg1">
              <a:lumMod val="95000"/>
            </a:schemeClr>
          </a:solidFill>
        </p:grpSpPr>
        <p:sp>
          <p:nvSpPr>
            <p:cNvPr id="147" name="Oval 146"/>
            <p:cNvSpPr/>
            <p:nvPr/>
          </p:nvSpPr>
          <p:spPr>
            <a:xfrm>
              <a:off x="8025376" y="2143233"/>
              <a:ext cx="2689273" cy="2689273"/>
            </a:xfrm>
            <a:prstGeom prst="ellipse">
              <a:avLst/>
            </a:prstGeom>
            <a:grp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none" lIns="0" tIns="627497" rIns="0" bIns="0" rtlCol="0" anchor="ctr"/>
            <a:lstStyle/>
            <a:p>
              <a:pPr algn="ctr" defTabSz="896386">
                <a:lnSpc>
                  <a:spcPct val="90000"/>
                </a:lnSpc>
                <a:defRPr/>
              </a:pPr>
              <a:endParaRPr lang="en-US" sz="1970" b="1" kern="0" spc="118">
                <a:solidFill>
                  <a:schemeClr val="bg1"/>
                </a:solidFill>
                <a:latin typeface="Segoe UI"/>
                <a:ea typeface="Segoe UI Black" panose="020B0A02040204020203" pitchFamily="34" charset="0"/>
                <a:cs typeface="Segoe UI Black" panose="020B0A02040204020203" pitchFamily="34" charset="0"/>
              </a:endParaRPr>
            </a:p>
          </p:txBody>
        </p:sp>
        <p:sp>
          <p:nvSpPr>
            <p:cNvPr id="149" name="Collaborative"/>
            <p:cNvSpPr txBox="1">
              <a:spLocks/>
            </p:cNvSpPr>
            <p:nvPr/>
          </p:nvSpPr>
          <p:spPr>
            <a:xfrm>
              <a:off x="8263433" y="3229416"/>
              <a:ext cx="2257811" cy="341481"/>
            </a:xfrm>
            <a:prstGeom prst="rect">
              <a:avLst/>
            </a:prstGeom>
            <a:grpFill/>
            <a:ln w="12700">
              <a:noFill/>
            </a:ln>
          </p:spPr>
          <p:txBody>
            <a:bodyPr vert="horz" wrap="square" lIns="89630" tIns="89630" rIns="89630" bIns="89630" rtlCol="0" anchor="t" anchorCtr="0">
              <a:noAutofit/>
            </a:bodyPr>
            <a:lstStyle>
              <a:defPPr>
                <a:defRPr lang="en-US"/>
              </a:defPPr>
              <a:lvl1pPr marR="0" lvl="0" indent="0" algn="ctr" fontAlgn="auto">
                <a:lnSpc>
                  <a:spcPct val="100000"/>
                </a:lnSpc>
                <a:spcBef>
                  <a:spcPts val="0"/>
                </a:spcBef>
                <a:spcAft>
                  <a:spcPts val="600"/>
                </a:spcAft>
                <a:buClrTx/>
                <a:buSzTx/>
                <a:buFont typeface="Arial" pitchFamily="34" charset="0"/>
                <a:buNone/>
                <a:tabLst/>
                <a:defRPr spc="0" baseline="0">
                  <a:gradFill>
                    <a:gsLst>
                      <a:gs pos="1250">
                        <a:schemeClr val="tx1"/>
                      </a:gs>
                      <a:gs pos="99000">
                        <a:schemeClr val="tx1"/>
                      </a:gs>
                    </a:gsLst>
                    <a:lin ang="5400000" scaled="0"/>
                  </a:gradFill>
                  <a:cs typeface="Segoe UI Semilight" panose="020B0402040204020203" pitchFamily="34" charset="0"/>
                </a:defRPr>
              </a:lvl1pPr>
              <a:lvl2pPr marL="0" marR="0" indent="0" fontAlgn="auto">
                <a:lnSpc>
                  <a:spcPct val="90000"/>
                </a:lnSpc>
                <a:spcBef>
                  <a:spcPct val="20000"/>
                </a:spcBef>
                <a:spcAft>
                  <a:spcPts val="0"/>
                </a:spcAft>
                <a:buClrTx/>
                <a:buSzPct val="90000"/>
                <a:buFontTx/>
                <a:buNone/>
                <a:tabLst/>
                <a:defRPr sz="2400" spc="0" baseline="0">
                  <a:gradFill>
                    <a:gsLst>
                      <a:gs pos="1250">
                        <a:schemeClr val="tx1"/>
                      </a:gs>
                      <a:gs pos="100000">
                        <a:schemeClr val="tx1"/>
                      </a:gs>
                    </a:gsLst>
                    <a:lin ang="5400000" scaled="0"/>
                  </a:gradFill>
                  <a:cs typeface="Segoe UI Semilight" panose="020B0402040204020203" pitchFamily="34" charset="0"/>
                </a:defRPr>
              </a:lvl2pPr>
              <a:lvl3pPr marL="2286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cs typeface="Segoe UI Semilight" panose="020B0402040204020203" pitchFamily="34" charset="0"/>
                </a:defRPr>
              </a:lvl3pPr>
              <a:lvl4pPr marL="4572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4pPr>
              <a:lvl5pPr marL="6858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defTabSz="896214">
                <a:spcAft>
                  <a:spcPts val="588"/>
                </a:spcAft>
                <a:defRPr/>
              </a:pPr>
              <a:r>
                <a:rPr lang="en-US" sz="4000" kern="0" spc="-147" dirty="0">
                  <a:solidFill>
                    <a:schemeClr val="tx2"/>
                  </a:solidFill>
                  <a:latin typeface="Segoe UI Semibold" panose="020B0702040204020203" pitchFamily="34" charset="0"/>
                  <a:ea typeface="Segoe UI Semibold" charset="0"/>
                  <a:cs typeface="Segoe UI Semibold" panose="020B0702040204020203" pitchFamily="34" charset="0"/>
                </a:rPr>
                <a:t>Microsoft 365</a:t>
              </a:r>
            </a:p>
          </p:txBody>
        </p:sp>
      </p:grpSp>
      <p:grpSp>
        <p:nvGrpSpPr>
          <p:cNvPr id="299" name="Group 14">
            <a:extLst>
              <a:ext uri="{C183D7F6-B498-43B3-948B-1728B52AA6E4}">
                <adec:decorative xmlns:adec="http://schemas.microsoft.com/office/drawing/2017/decorative" val="1"/>
              </a:ext>
            </a:extLst>
          </p:cNvPr>
          <p:cNvGrpSpPr>
            <a:grpSpLocks noChangeAspect="1"/>
          </p:cNvGrpSpPr>
          <p:nvPr/>
        </p:nvGrpSpPr>
        <p:grpSpPr bwMode="auto">
          <a:xfrm>
            <a:off x="10607751" y="4150684"/>
            <a:ext cx="261295" cy="382704"/>
            <a:chOff x="5564" y="2790"/>
            <a:chExt cx="198" cy="290"/>
          </a:xfrm>
          <a:solidFill>
            <a:schemeClr val="tx1"/>
          </a:solidFill>
        </p:grpSpPr>
        <p:sp>
          <p:nvSpPr>
            <p:cNvPr id="300" name="Freeform 15"/>
            <p:cNvSpPr>
              <a:spLocks noEditPoints="1"/>
            </p:cNvSpPr>
            <p:nvPr/>
          </p:nvSpPr>
          <p:spPr bwMode="auto">
            <a:xfrm>
              <a:off x="5564" y="2790"/>
              <a:ext cx="89" cy="87"/>
            </a:xfrm>
            <a:custGeom>
              <a:avLst/>
              <a:gdLst>
                <a:gd name="T0" fmla="*/ 89 w 89"/>
                <a:gd name="T1" fmla="*/ 87 h 87"/>
                <a:gd name="T2" fmla="*/ 0 w 89"/>
                <a:gd name="T3" fmla="*/ 87 h 87"/>
                <a:gd name="T4" fmla="*/ 0 w 89"/>
                <a:gd name="T5" fmla="*/ 0 h 87"/>
                <a:gd name="T6" fmla="*/ 89 w 89"/>
                <a:gd name="T7" fmla="*/ 0 h 87"/>
                <a:gd name="T8" fmla="*/ 89 w 89"/>
                <a:gd name="T9" fmla="*/ 87 h 87"/>
                <a:gd name="T10" fmla="*/ 20 w 89"/>
                <a:gd name="T11" fmla="*/ 68 h 87"/>
                <a:gd name="T12" fmla="*/ 69 w 89"/>
                <a:gd name="T13" fmla="*/ 68 h 87"/>
                <a:gd name="T14" fmla="*/ 69 w 89"/>
                <a:gd name="T15" fmla="*/ 19 h 87"/>
                <a:gd name="T16" fmla="*/ 20 w 89"/>
                <a:gd name="T17" fmla="*/ 19 h 87"/>
                <a:gd name="T18" fmla="*/ 20 w 89"/>
                <a:gd name="T19" fmla="*/ 68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7">
                  <a:moveTo>
                    <a:pt x="89" y="87"/>
                  </a:moveTo>
                  <a:lnTo>
                    <a:pt x="0" y="87"/>
                  </a:lnTo>
                  <a:lnTo>
                    <a:pt x="0" y="0"/>
                  </a:lnTo>
                  <a:lnTo>
                    <a:pt x="89" y="0"/>
                  </a:lnTo>
                  <a:lnTo>
                    <a:pt x="89" y="87"/>
                  </a:lnTo>
                  <a:close/>
                  <a:moveTo>
                    <a:pt x="20" y="68"/>
                  </a:moveTo>
                  <a:lnTo>
                    <a:pt x="69" y="68"/>
                  </a:lnTo>
                  <a:lnTo>
                    <a:pt x="69" y="19"/>
                  </a:lnTo>
                  <a:lnTo>
                    <a:pt x="20" y="19"/>
                  </a:lnTo>
                  <a:lnTo>
                    <a:pt x="20" y="68"/>
                  </a:lnTo>
                  <a:close/>
                </a:path>
              </a:pathLst>
            </a:custGeom>
            <a:grpFill/>
            <a:ln w="9525">
              <a:noFill/>
              <a:round/>
              <a:headEnd/>
              <a:tailEnd/>
            </a:ln>
          </p:spPr>
          <p:txBody>
            <a:bodyPr vert="horz" wrap="square" lIns="89642" tIns="44821" rIns="89642" bIns="44821" numCol="1" anchor="t" anchorCtr="0" compatLnSpc="1">
              <a:prstTxWarp prst="textNoShape">
                <a:avLst/>
              </a:prstTxWarp>
            </a:bodyPr>
            <a:lstStyle/>
            <a:p>
              <a:pPr defTabSz="896386">
                <a:defRPr/>
              </a:pPr>
              <a:endParaRPr lang="en-US" sz="1765" kern="0">
                <a:solidFill>
                  <a:schemeClr val="bg1"/>
                </a:solidFill>
              </a:endParaRPr>
            </a:p>
          </p:txBody>
        </p:sp>
        <p:sp>
          <p:nvSpPr>
            <p:cNvPr id="301" name="Freeform 16"/>
            <p:cNvSpPr>
              <a:spLocks noEditPoints="1"/>
            </p:cNvSpPr>
            <p:nvPr/>
          </p:nvSpPr>
          <p:spPr bwMode="auto">
            <a:xfrm>
              <a:off x="5564" y="3000"/>
              <a:ext cx="89" cy="80"/>
            </a:xfrm>
            <a:custGeom>
              <a:avLst/>
              <a:gdLst>
                <a:gd name="T0" fmla="*/ 89 w 89"/>
                <a:gd name="T1" fmla="*/ 80 h 80"/>
                <a:gd name="T2" fmla="*/ 0 w 89"/>
                <a:gd name="T3" fmla="*/ 80 h 80"/>
                <a:gd name="T4" fmla="*/ 0 w 89"/>
                <a:gd name="T5" fmla="*/ 0 h 80"/>
                <a:gd name="T6" fmla="*/ 89 w 89"/>
                <a:gd name="T7" fmla="*/ 0 h 80"/>
                <a:gd name="T8" fmla="*/ 89 w 89"/>
                <a:gd name="T9" fmla="*/ 80 h 80"/>
                <a:gd name="T10" fmla="*/ 20 w 89"/>
                <a:gd name="T11" fmla="*/ 61 h 80"/>
                <a:gd name="T12" fmla="*/ 69 w 89"/>
                <a:gd name="T13" fmla="*/ 61 h 80"/>
                <a:gd name="T14" fmla="*/ 69 w 89"/>
                <a:gd name="T15" fmla="*/ 20 h 80"/>
                <a:gd name="T16" fmla="*/ 20 w 89"/>
                <a:gd name="T17" fmla="*/ 20 h 80"/>
                <a:gd name="T18" fmla="*/ 20 w 89"/>
                <a:gd name="T19" fmla="*/ 6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0">
                  <a:moveTo>
                    <a:pt x="89" y="80"/>
                  </a:moveTo>
                  <a:lnTo>
                    <a:pt x="0" y="80"/>
                  </a:lnTo>
                  <a:lnTo>
                    <a:pt x="0" y="0"/>
                  </a:lnTo>
                  <a:lnTo>
                    <a:pt x="89" y="0"/>
                  </a:lnTo>
                  <a:lnTo>
                    <a:pt x="89" y="80"/>
                  </a:lnTo>
                  <a:close/>
                  <a:moveTo>
                    <a:pt x="20" y="61"/>
                  </a:moveTo>
                  <a:lnTo>
                    <a:pt x="69" y="61"/>
                  </a:lnTo>
                  <a:lnTo>
                    <a:pt x="69" y="20"/>
                  </a:lnTo>
                  <a:lnTo>
                    <a:pt x="20" y="20"/>
                  </a:lnTo>
                  <a:lnTo>
                    <a:pt x="20" y="61"/>
                  </a:lnTo>
                  <a:close/>
                </a:path>
              </a:pathLst>
            </a:custGeom>
            <a:grpFill/>
            <a:ln w="9525">
              <a:noFill/>
              <a:round/>
              <a:headEnd/>
              <a:tailEnd/>
            </a:ln>
          </p:spPr>
          <p:txBody>
            <a:bodyPr vert="horz" wrap="square" lIns="89642" tIns="44821" rIns="89642" bIns="44821" numCol="1" anchor="t" anchorCtr="0" compatLnSpc="1">
              <a:prstTxWarp prst="textNoShape">
                <a:avLst/>
              </a:prstTxWarp>
            </a:bodyPr>
            <a:lstStyle/>
            <a:p>
              <a:pPr defTabSz="896386">
                <a:defRPr/>
              </a:pPr>
              <a:endParaRPr lang="en-US" sz="1765" kern="0">
                <a:solidFill>
                  <a:schemeClr val="bg1"/>
                </a:solidFill>
              </a:endParaRPr>
            </a:p>
          </p:txBody>
        </p:sp>
        <p:sp>
          <p:nvSpPr>
            <p:cNvPr id="302" name="Freeform 17"/>
            <p:cNvSpPr>
              <a:spLocks noEditPoints="1"/>
            </p:cNvSpPr>
            <p:nvPr/>
          </p:nvSpPr>
          <p:spPr bwMode="auto">
            <a:xfrm>
              <a:off x="5564" y="2896"/>
              <a:ext cx="198" cy="87"/>
            </a:xfrm>
            <a:custGeom>
              <a:avLst/>
              <a:gdLst>
                <a:gd name="T0" fmla="*/ 198 w 198"/>
                <a:gd name="T1" fmla="*/ 87 h 87"/>
                <a:gd name="T2" fmla="*/ 0 w 198"/>
                <a:gd name="T3" fmla="*/ 87 h 87"/>
                <a:gd name="T4" fmla="*/ 0 w 198"/>
                <a:gd name="T5" fmla="*/ 0 h 87"/>
                <a:gd name="T6" fmla="*/ 198 w 198"/>
                <a:gd name="T7" fmla="*/ 0 h 87"/>
                <a:gd name="T8" fmla="*/ 198 w 198"/>
                <a:gd name="T9" fmla="*/ 87 h 87"/>
                <a:gd name="T10" fmla="*/ 20 w 198"/>
                <a:gd name="T11" fmla="*/ 68 h 87"/>
                <a:gd name="T12" fmla="*/ 178 w 198"/>
                <a:gd name="T13" fmla="*/ 68 h 87"/>
                <a:gd name="T14" fmla="*/ 178 w 198"/>
                <a:gd name="T15" fmla="*/ 20 h 87"/>
                <a:gd name="T16" fmla="*/ 20 w 198"/>
                <a:gd name="T17" fmla="*/ 20 h 87"/>
                <a:gd name="T18" fmla="*/ 20 w 198"/>
                <a:gd name="T19" fmla="*/ 68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87">
                  <a:moveTo>
                    <a:pt x="198" y="87"/>
                  </a:moveTo>
                  <a:lnTo>
                    <a:pt x="0" y="87"/>
                  </a:lnTo>
                  <a:lnTo>
                    <a:pt x="0" y="0"/>
                  </a:lnTo>
                  <a:lnTo>
                    <a:pt x="198" y="0"/>
                  </a:lnTo>
                  <a:lnTo>
                    <a:pt x="198" y="87"/>
                  </a:lnTo>
                  <a:close/>
                  <a:moveTo>
                    <a:pt x="20" y="68"/>
                  </a:moveTo>
                  <a:lnTo>
                    <a:pt x="178" y="68"/>
                  </a:lnTo>
                  <a:lnTo>
                    <a:pt x="178" y="20"/>
                  </a:lnTo>
                  <a:lnTo>
                    <a:pt x="20" y="20"/>
                  </a:lnTo>
                  <a:lnTo>
                    <a:pt x="20" y="68"/>
                  </a:lnTo>
                  <a:close/>
                </a:path>
              </a:pathLst>
            </a:custGeom>
            <a:grpFill/>
            <a:ln w="9525">
              <a:noFill/>
              <a:round/>
              <a:headEnd/>
              <a:tailEnd/>
            </a:ln>
          </p:spPr>
          <p:txBody>
            <a:bodyPr vert="horz" wrap="square" lIns="89642" tIns="44821" rIns="89642" bIns="44821" numCol="1" anchor="t" anchorCtr="0" compatLnSpc="1">
              <a:prstTxWarp prst="textNoShape">
                <a:avLst/>
              </a:prstTxWarp>
            </a:bodyPr>
            <a:lstStyle/>
            <a:p>
              <a:pPr defTabSz="896386">
                <a:defRPr/>
              </a:pPr>
              <a:endParaRPr lang="en-US" sz="1765" kern="0">
                <a:solidFill>
                  <a:schemeClr val="bg1"/>
                </a:solidFill>
              </a:endParaRPr>
            </a:p>
          </p:txBody>
        </p:sp>
        <p:sp>
          <p:nvSpPr>
            <p:cNvPr id="303" name="Rectangle 18"/>
            <p:cNvSpPr>
              <a:spLocks noChangeArrowheads="1"/>
            </p:cNvSpPr>
            <p:nvPr/>
          </p:nvSpPr>
          <p:spPr bwMode="auto">
            <a:xfrm>
              <a:off x="5673" y="2790"/>
              <a:ext cx="89" cy="87"/>
            </a:xfrm>
            <a:prstGeom prst="rect">
              <a:avLst/>
            </a:prstGeom>
            <a:grpFill/>
            <a:ln w="9525">
              <a:noFill/>
              <a:miter lim="800000"/>
              <a:headEnd/>
              <a:tailEnd/>
            </a:ln>
          </p:spPr>
          <p:txBody>
            <a:bodyPr vert="horz" wrap="square" lIns="89642" tIns="44821" rIns="89642" bIns="44821" numCol="1" anchor="t" anchorCtr="0" compatLnSpc="1">
              <a:prstTxWarp prst="textNoShape">
                <a:avLst/>
              </a:prstTxWarp>
            </a:bodyPr>
            <a:lstStyle/>
            <a:p>
              <a:pPr defTabSz="896386">
                <a:defRPr/>
              </a:pPr>
              <a:endParaRPr lang="en-US" sz="1765" kern="0">
                <a:solidFill>
                  <a:schemeClr val="bg1"/>
                </a:solidFill>
              </a:endParaRPr>
            </a:p>
          </p:txBody>
        </p:sp>
      </p:grpSp>
      <p:sp>
        <p:nvSpPr>
          <p:cNvPr id="193" name="Data Text">
            <a:extLst>
              <a:ext uri="{C183D7F6-B498-43B3-948B-1728B52AA6E4}">
                <adec:decorative xmlns:adec="http://schemas.microsoft.com/office/drawing/2017/decorative" val="1"/>
              </a:ext>
            </a:extLst>
          </p:cNvPr>
          <p:cNvSpPr/>
          <p:nvPr/>
        </p:nvSpPr>
        <p:spPr>
          <a:xfrm>
            <a:off x="9812669" y="2049778"/>
            <a:ext cx="1646619" cy="280605"/>
          </a:xfrm>
          <a:prstGeom prst="rect">
            <a:avLst/>
          </a:prstGeom>
          <a:ln>
            <a:noFill/>
          </a:ln>
        </p:spPr>
        <p:txBody>
          <a:bodyPr wrap="square" lIns="179285">
            <a:spAutoFit/>
          </a:bodyPr>
          <a:lstStyle/>
          <a:p>
            <a:pPr algn="ctr" defTabSz="896094" fontAlgn="base">
              <a:lnSpc>
                <a:spcPct val="90000"/>
              </a:lnSpc>
              <a:spcBef>
                <a:spcPct val="0"/>
              </a:spcBef>
              <a:spcAft>
                <a:spcPct val="0"/>
              </a:spcAft>
              <a:defRPr/>
            </a:pPr>
            <a:r>
              <a:rPr lang="en-US" sz="1372" kern="0">
                <a:latin typeface="Segoe UI Semibold" panose="020B0702040204020203" pitchFamily="34" charset="0"/>
                <a:cs typeface="Segoe UI Semibold" panose="020B0702040204020203" pitchFamily="34" charset="0"/>
              </a:rPr>
              <a:t>Infrastructure</a:t>
            </a:r>
          </a:p>
        </p:txBody>
      </p:sp>
      <p:grpSp>
        <p:nvGrpSpPr>
          <p:cNvPr id="304" name="Group 30">
            <a:extLst>
              <a:ext uri="{C183D7F6-B498-43B3-948B-1728B52AA6E4}">
                <adec:decorative xmlns:adec="http://schemas.microsoft.com/office/drawing/2017/decorative" val="1"/>
              </a:ext>
            </a:extLst>
          </p:cNvPr>
          <p:cNvGrpSpPr>
            <a:grpSpLocks noChangeAspect="1"/>
          </p:cNvGrpSpPr>
          <p:nvPr/>
        </p:nvGrpSpPr>
        <p:grpSpPr bwMode="auto">
          <a:xfrm>
            <a:off x="10484605" y="2311972"/>
            <a:ext cx="384441" cy="401262"/>
            <a:chOff x="4976" y="3801"/>
            <a:chExt cx="320" cy="334"/>
          </a:xfrm>
          <a:noFill/>
        </p:grpSpPr>
        <p:sp>
          <p:nvSpPr>
            <p:cNvPr id="305" name="Freeform 31"/>
            <p:cNvSpPr>
              <a:spLocks/>
            </p:cNvSpPr>
            <p:nvPr/>
          </p:nvSpPr>
          <p:spPr bwMode="auto">
            <a:xfrm>
              <a:off x="5071" y="3912"/>
              <a:ext cx="128" cy="112"/>
            </a:xfrm>
            <a:custGeom>
              <a:avLst/>
              <a:gdLst>
                <a:gd name="T0" fmla="*/ 31 w 128"/>
                <a:gd name="T1" fmla="*/ 112 h 112"/>
                <a:gd name="T2" fmla="*/ 0 w 128"/>
                <a:gd name="T3" fmla="*/ 56 h 112"/>
                <a:gd name="T4" fmla="*/ 31 w 128"/>
                <a:gd name="T5" fmla="*/ 0 h 112"/>
                <a:gd name="T6" fmla="*/ 97 w 128"/>
                <a:gd name="T7" fmla="*/ 0 h 112"/>
                <a:gd name="T8" fmla="*/ 128 w 128"/>
                <a:gd name="T9" fmla="*/ 56 h 112"/>
                <a:gd name="T10" fmla="*/ 97 w 128"/>
                <a:gd name="T11" fmla="*/ 112 h 112"/>
                <a:gd name="T12" fmla="*/ 31 w 128"/>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128" h="112">
                  <a:moveTo>
                    <a:pt x="31" y="112"/>
                  </a:moveTo>
                  <a:lnTo>
                    <a:pt x="0" y="56"/>
                  </a:lnTo>
                  <a:lnTo>
                    <a:pt x="31" y="0"/>
                  </a:lnTo>
                  <a:lnTo>
                    <a:pt x="97" y="0"/>
                  </a:lnTo>
                  <a:lnTo>
                    <a:pt x="128" y="56"/>
                  </a:lnTo>
                  <a:lnTo>
                    <a:pt x="97" y="112"/>
                  </a:lnTo>
                  <a:lnTo>
                    <a:pt x="31" y="112"/>
                  </a:lnTo>
                  <a:close/>
                </a:path>
              </a:pathLst>
            </a:custGeom>
            <a:grpFill/>
            <a:ln w="28575" cap="flat">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pPr defTabSz="896386">
                <a:defRPr/>
              </a:pPr>
              <a:endParaRPr lang="en-US" sz="1765" kern="0"/>
            </a:p>
          </p:txBody>
        </p:sp>
        <p:sp>
          <p:nvSpPr>
            <p:cNvPr id="306" name="Freeform 32"/>
            <p:cNvSpPr>
              <a:spLocks/>
            </p:cNvSpPr>
            <p:nvPr/>
          </p:nvSpPr>
          <p:spPr bwMode="auto">
            <a:xfrm>
              <a:off x="5170" y="3858"/>
              <a:ext cx="126" cy="110"/>
            </a:xfrm>
            <a:custGeom>
              <a:avLst/>
              <a:gdLst>
                <a:gd name="T0" fmla="*/ 31 w 126"/>
                <a:gd name="T1" fmla="*/ 110 h 110"/>
                <a:gd name="T2" fmla="*/ 0 w 126"/>
                <a:gd name="T3" fmla="*/ 54 h 110"/>
                <a:gd name="T4" fmla="*/ 31 w 126"/>
                <a:gd name="T5" fmla="*/ 0 h 110"/>
                <a:gd name="T6" fmla="*/ 95 w 126"/>
                <a:gd name="T7" fmla="*/ 0 h 110"/>
                <a:gd name="T8" fmla="*/ 126 w 126"/>
                <a:gd name="T9" fmla="*/ 54 h 110"/>
                <a:gd name="T10" fmla="*/ 95 w 126"/>
                <a:gd name="T11" fmla="*/ 110 h 110"/>
                <a:gd name="T12" fmla="*/ 31 w 126"/>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126" h="110">
                  <a:moveTo>
                    <a:pt x="31" y="110"/>
                  </a:moveTo>
                  <a:lnTo>
                    <a:pt x="0" y="54"/>
                  </a:lnTo>
                  <a:lnTo>
                    <a:pt x="31" y="0"/>
                  </a:lnTo>
                  <a:lnTo>
                    <a:pt x="95" y="0"/>
                  </a:lnTo>
                  <a:lnTo>
                    <a:pt x="126" y="54"/>
                  </a:lnTo>
                  <a:lnTo>
                    <a:pt x="95" y="110"/>
                  </a:lnTo>
                  <a:lnTo>
                    <a:pt x="31" y="110"/>
                  </a:lnTo>
                  <a:close/>
                </a:path>
              </a:pathLst>
            </a:custGeom>
            <a:grpFill/>
            <a:ln w="28575" cap="flat">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pPr defTabSz="896386">
                <a:defRPr/>
              </a:pPr>
              <a:endParaRPr lang="en-US" sz="1765" kern="0"/>
            </a:p>
          </p:txBody>
        </p:sp>
        <p:sp>
          <p:nvSpPr>
            <p:cNvPr id="307" name="Freeform 33"/>
            <p:cNvSpPr>
              <a:spLocks/>
            </p:cNvSpPr>
            <p:nvPr/>
          </p:nvSpPr>
          <p:spPr bwMode="auto">
            <a:xfrm>
              <a:off x="5170" y="3968"/>
              <a:ext cx="126" cy="110"/>
            </a:xfrm>
            <a:custGeom>
              <a:avLst/>
              <a:gdLst>
                <a:gd name="T0" fmla="*/ 31 w 126"/>
                <a:gd name="T1" fmla="*/ 110 h 110"/>
                <a:gd name="T2" fmla="*/ 0 w 126"/>
                <a:gd name="T3" fmla="*/ 56 h 110"/>
                <a:gd name="T4" fmla="*/ 31 w 126"/>
                <a:gd name="T5" fmla="*/ 0 h 110"/>
                <a:gd name="T6" fmla="*/ 95 w 126"/>
                <a:gd name="T7" fmla="*/ 0 h 110"/>
                <a:gd name="T8" fmla="*/ 126 w 126"/>
                <a:gd name="T9" fmla="*/ 56 h 110"/>
                <a:gd name="T10" fmla="*/ 95 w 126"/>
                <a:gd name="T11" fmla="*/ 110 h 110"/>
                <a:gd name="T12" fmla="*/ 31 w 126"/>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126" h="110">
                  <a:moveTo>
                    <a:pt x="31" y="110"/>
                  </a:moveTo>
                  <a:lnTo>
                    <a:pt x="0" y="56"/>
                  </a:lnTo>
                  <a:lnTo>
                    <a:pt x="31" y="0"/>
                  </a:lnTo>
                  <a:lnTo>
                    <a:pt x="95" y="0"/>
                  </a:lnTo>
                  <a:lnTo>
                    <a:pt x="126" y="56"/>
                  </a:lnTo>
                  <a:lnTo>
                    <a:pt x="95" y="110"/>
                  </a:lnTo>
                  <a:lnTo>
                    <a:pt x="31" y="110"/>
                  </a:lnTo>
                  <a:close/>
                </a:path>
              </a:pathLst>
            </a:custGeom>
            <a:grpFill/>
            <a:ln w="28575" cap="flat">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pPr defTabSz="896386">
                <a:defRPr/>
              </a:pPr>
              <a:endParaRPr lang="en-US" sz="1765" kern="0"/>
            </a:p>
          </p:txBody>
        </p:sp>
        <p:sp>
          <p:nvSpPr>
            <p:cNvPr id="308" name="Freeform 34"/>
            <p:cNvSpPr>
              <a:spLocks/>
            </p:cNvSpPr>
            <p:nvPr/>
          </p:nvSpPr>
          <p:spPr bwMode="auto">
            <a:xfrm>
              <a:off x="4976" y="3858"/>
              <a:ext cx="126" cy="110"/>
            </a:xfrm>
            <a:custGeom>
              <a:avLst/>
              <a:gdLst>
                <a:gd name="T0" fmla="*/ 32 w 126"/>
                <a:gd name="T1" fmla="*/ 110 h 110"/>
                <a:gd name="T2" fmla="*/ 0 w 126"/>
                <a:gd name="T3" fmla="*/ 54 h 110"/>
                <a:gd name="T4" fmla="*/ 32 w 126"/>
                <a:gd name="T5" fmla="*/ 0 h 110"/>
                <a:gd name="T6" fmla="*/ 95 w 126"/>
                <a:gd name="T7" fmla="*/ 0 h 110"/>
                <a:gd name="T8" fmla="*/ 126 w 126"/>
                <a:gd name="T9" fmla="*/ 54 h 110"/>
                <a:gd name="T10" fmla="*/ 95 w 126"/>
                <a:gd name="T11" fmla="*/ 110 h 110"/>
                <a:gd name="T12" fmla="*/ 32 w 126"/>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126" h="110">
                  <a:moveTo>
                    <a:pt x="32" y="110"/>
                  </a:moveTo>
                  <a:lnTo>
                    <a:pt x="0" y="54"/>
                  </a:lnTo>
                  <a:lnTo>
                    <a:pt x="32" y="0"/>
                  </a:lnTo>
                  <a:lnTo>
                    <a:pt x="95" y="0"/>
                  </a:lnTo>
                  <a:lnTo>
                    <a:pt x="126" y="54"/>
                  </a:lnTo>
                  <a:lnTo>
                    <a:pt x="95" y="110"/>
                  </a:lnTo>
                  <a:lnTo>
                    <a:pt x="32" y="110"/>
                  </a:lnTo>
                  <a:close/>
                </a:path>
              </a:pathLst>
            </a:custGeom>
            <a:grpFill/>
            <a:ln w="28575" cap="flat">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pPr defTabSz="896386">
                <a:defRPr/>
              </a:pPr>
              <a:endParaRPr lang="en-US" sz="1765" kern="0"/>
            </a:p>
          </p:txBody>
        </p:sp>
        <p:sp>
          <p:nvSpPr>
            <p:cNvPr id="309" name="Freeform 35"/>
            <p:cNvSpPr>
              <a:spLocks/>
            </p:cNvSpPr>
            <p:nvPr/>
          </p:nvSpPr>
          <p:spPr bwMode="auto">
            <a:xfrm>
              <a:off x="5073" y="4024"/>
              <a:ext cx="128" cy="111"/>
            </a:xfrm>
            <a:custGeom>
              <a:avLst/>
              <a:gdLst>
                <a:gd name="T0" fmla="*/ 34 w 128"/>
                <a:gd name="T1" fmla="*/ 111 h 111"/>
                <a:gd name="T2" fmla="*/ 0 w 128"/>
                <a:gd name="T3" fmla="*/ 54 h 111"/>
                <a:gd name="T4" fmla="*/ 34 w 128"/>
                <a:gd name="T5" fmla="*/ 0 h 111"/>
                <a:gd name="T6" fmla="*/ 97 w 128"/>
                <a:gd name="T7" fmla="*/ 0 h 111"/>
                <a:gd name="T8" fmla="*/ 128 w 128"/>
                <a:gd name="T9" fmla="*/ 54 h 111"/>
                <a:gd name="T10" fmla="*/ 97 w 128"/>
                <a:gd name="T11" fmla="*/ 111 h 111"/>
                <a:gd name="T12" fmla="*/ 34 w 128"/>
                <a:gd name="T13" fmla="*/ 111 h 111"/>
              </a:gdLst>
              <a:ahLst/>
              <a:cxnLst>
                <a:cxn ang="0">
                  <a:pos x="T0" y="T1"/>
                </a:cxn>
                <a:cxn ang="0">
                  <a:pos x="T2" y="T3"/>
                </a:cxn>
                <a:cxn ang="0">
                  <a:pos x="T4" y="T5"/>
                </a:cxn>
                <a:cxn ang="0">
                  <a:pos x="T6" y="T7"/>
                </a:cxn>
                <a:cxn ang="0">
                  <a:pos x="T8" y="T9"/>
                </a:cxn>
                <a:cxn ang="0">
                  <a:pos x="T10" y="T11"/>
                </a:cxn>
                <a:cxn ang="0">
                  <a:pos x="T12" y="T13"/>
                </a:cxn>
              </a:cxnLst>
              <a:rect l="0" t="0" r="r" b="b"/>
              <a:pathLst>
                <a:path w="128" h="111">
                  <a:moveTo>
                    <a:pt x="34" y="111"/>
                  </a:moveTo>
                  <a:lnTo>
                    <a:pt x="0" y="54"/>
                  </a:lnTo>
                  <a:lnTo>
                    <a:pt x="34" y="0"/>
                  </a:lnTo>
                  <a:lnTo>
                    <a:pt x="97" y="0"/>
                  </a:lnTo>
                  <a:lnTo>
                    <a:pt x="128" y="54"/>
                  </a:lnTo>
                  <a:lnTo>
                    <a:pt x="97" y="111"/>
                  </a:lnTo>
                  <a:lnTo>
                    <a:pt x="34" y="111"/>
                  </a:lnTo>
                  <a:close/>
                </a:path>
              </a:pathLst>
            </a:custGeom>
            <a:grpFill/>
            <a:ln w="28575" cap="flat">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pPr defTabSz="896386">
                <a:defRPr/>
              </a:pPr>
              <a:endParaRPr lang="en-US" sz="1765" kern="0"/>
            </a:p>
          </p:txBody>
        </p:sp>
        <p:sp>
          <p:nvSpPr>
            <p:cNvPr id="310" name="Freeform 36"/>
            <p:cNvSpPr>
              <a:spLocks/>
            </p:cNvSpPr>
            <p:nvPr/>
          </p:nvSpPr>
          <p:spPr bwMode="auto">
            <a:xfrm>
              <a:off x="5071" y="3801"/>
              <a:ext cx="128" cy="111"/>
            </a:xfrm>
            <a:custGeom>
              <a:avLst/>
              <a:gdLst>
                <a:gd name="T0" fmla="*/ 31 w 128"/>
                <a:gd name="T1" fmla="*/ 111 h 111"/>
                <a:gd name="T2" fmla="*/ 0 w 128"/>
                <a:gd name="T3" fmla="*/ 57 h 111"/>
                <a:gd name="T4" fmla="*/ 31 w 128"/>
                <a:gd name="T5" fmla="*/ 0 h 111"/>
                <a:gd name="T6" fmla="*/ 97 w 128"/>
                <a:gd name="T7" fmla="*/ 0 h 111"/>
                <a:gd name="T8" fmla="*/ 128 w 128"/>
                <a:gd name="T9" fmla="*/ 57 h 111"/>
                <a:gd name="T10" fmla="*/ 97 w 128"/>
                <a:gd name="T11" fmla="*/ 111 h 111"/>
                <a:gd name="T12" fmla="*/ 31 w 128"/>
                <a:gd name="T13" fmla="*/ 111 h 111"/>
              </a:gdLst>
              <a:ahLst/>
              <a:cxnLst>
                <a:cxn ang="0">
                  <a:pos x="T0" y="T1"/>
                </a:cxn>
                <a:cxn ang="0">
                  <a:pos x="T2" y="T3"/>
                </a:cxn>
                <a:cxn ang="0">
                  <a:pos x="T4" y="T5"/>
                </a:cxn>
                <a:cxn ang="0">
                  <a:pos x="T6" y="T7"/>
                </a:cxn>
                <a:cxn ang="0">
                  <a:pos x="T8" y="T9"/>
                </a:cxn>
                <a:cxn ang="0">
                  <a:pos x="T10" y="T11"/>
                </a:cxn>
                <a:cxn ang="0">
                  <a:pos x="T12" y="T13"/>
                </a:cxn>
              </a:cxnLst>
              <a:rect l="0" t="0" r="r" b="b"/>
              <a:pathLst>
                <a:path w="128" h="111">
                  <a:moveTo>
                    <a:pt x="31" y="111"/>
                  </a:moveTo>
                  <a:lnTo>
                    <a:pt x="0" y="57"/>
                  </a:lnTo>
                  <a:lnTo>
                    <a:pt x="31" y="0"/>
                  </a:lnTo>
                  <a:lnTo>
                    <a:pt x="97" y="0"/>
                  </a:lnTo>
                  <a:lnTo>
                    <a:pt x="128" y="57"/>
                  </a:lnTo>
                  <a:lnTo>
                    <a:pt x="97" y="111"/>
                  </a:lnTo>
                  <a:lnTo>
                    <a:pt x="31" y="111"/>
                  </a:lnTo>
                  <a:close/>
                </a:path>
              </a:pathLst>
            </a:custGeom>
            <a:grpFill/>
            <a:ln w="28575" cap="flat">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pPr defTabSz="896386">
                <a:defRPr/>
              </a:pPr>
              <a:endParaRPr lang="en-US" sz="1765" kern="0"/>
            </a:p>
          </p:txBody>
        </p:sp>
      </p:grpSp>
      <p:sp>
        <p:nvSpPr>
          <p:cNvPr id="190" name="Identity Text">
            <a:extLst>
              <a:ext uri="{C183D7F6-B498-43B3-948B-1728B52AA6E4}">
                <adec:decorative xmlns:adec="http://schemas.microsoft.com/office/drawing/2017/decorative" val="1"/>
              </a:ext>
            </a:extLst>
          </p:cNvPr>
          <p:cNvSpPr/>
          <p:nvPr/>
        </p:nvSpPr>
        <p:spPr>
          <a:xfrm>
            <a:off x="8055203" y="2048601"/>
            <a:ext cx="1326864" cy="280605"/>
          </a:xfrm>
          <a:prstGeom prst="rect">
            <a:avLst/>
          </a:prstGeom>
        </p:spPr>
        <p:txBody>
          <a:bodyPr wrap="square" lIns="179285">
            <a:spAutoFit/>
          </a:bodyPr>
          <a:lstStyle/>
          <a:p>
            <a:pPr algn="ctr" defTabSz="896094" fontAlgn="base">
              <a:lnSpc>
                <a:spcPct val="90000"/>
              </a:lnSpc>
              <a:spcBef>
                <a:spcPct val="0"/>
              </a:spcBef>
              <a:spcAft>
                <a:spcPct val="0"/>
              </a:spcAft>
              <a:defRPr/>
            </a:pPr>
            <a:r>
              <a:rPr lang="en-US" sz="1372" kern="0">
                <a:latin typeface="Segoe UI Semibold" panose="020B0702040204020203" pitchFamily="34" charset="0"/>
                <a:cs typeface="Segoe UI Semibold" panose="020B0702040204020203" pitchFamily="34" charset="0"/>
              </a:rPr>
              <a:t>Identity </a:t>
            </a:r>
          </a:p>
        </p:txBody>
      </p:sp>
      <p:sp>
        <p:nvSpPr>
          <p:cNvPr id="294" name="Freeform 5">
            <a:extLst>
              <a:ext uri="{C183D7F6-B498-43B3-948B-1728B52AA6E4}">
                <adec:decorative xmlns:adec="http://schemas.microsoft.com/office/drawing/2017/decorative" val="1"/>
              </a:ext>
            </a:extLst>
          </p:cNvPr>
          <p:cNvSpPr>
            <a:spLocks noEditPoints="1"/>
          </p:cNvSpPr>
          <p:nvPr/>
        </p:nvSpPr>
        <p:spPr bwMode="auto">
          <a:xfrm>
            <a:off x="8557427" y="2349371"/>
            <a:ext cx="382704" cy="389205"/>
          </a:xfrm>
          <a:custGeom>
            <a:avLst/>
            <a:gdLst>
              <a:gd name="T0" fmla="*/ 120 w 120"/>
              <a:gd name="T1" fmla="*/ 120 h 120"/>
              <a:gd name="T2" fmla="*/ 120 w 120"/>
              <a:gd name="T3" fmla="*/ 0 h 120"/>
              <a:gd name="T4" fmla="*/ 0 w 120"/>
              <a:gd name="T5" fmla="*/ 0 h 120"/>
              <a:gd name="T6" fmla="*/ 0 w 120"/>
              <a:gd name="T7" fmla="*/ 120 h 120"/>
              <a:gd name="T8" fmla="*/ 24 w 120"/>
              <a:gd name="T9" fmla="*/ 120 h 120"/>
              <a:gd name="T10" fmla="*/ 24 w 120"/>
              <a:gd name="T11" fmla="*/ 116 h 120"/>
              <a:gd name="T12" fmla="*/ 60 w 120"/>
              <a:gd name="T13" fmla="*/ 80 h 120"/>
              <a:gd name="T14" fmla="*/ 96 w 120"/>
              <a:gd name="T15" fmla="*/ 116 h 120"/>
              <a:gd name="T16" fmla="*/ 96 w 120"/>
              <a:gd name="T17" fmla="*/ 120 h 120"/>
              <a:gd name="T18" fmla="*/ 120 w 120"/>
              <a:gd name="T19" fmla="*/ 120 h 120"/>
              <a:gd name="T20" fmla="*/ 77 w 120"/>
              <a:gd name="T21" fmla="*/ 75 h 120"/>
              <a:gd name="T22" fmla="*/ 92 w 120"/>
              <a:gd name="T23" fmla="*/ 48 h 120"/>
              <a:gd name="T24" fmla="*/ 60 w 120"/>
              <a:gd name="T25" fmla="*/ 16 h 120"/>
              <a:gd name="T26" fmla="*/ 28 w 120"/>
              <a:gd name="T27" fmla="*/ 48 h 120"/>
              <a:gd name="T28" fmla="*/ 43 w 120"/>
              <a:gd name="T29" fmla="*/ 75 h 120"/>
              <a:gd name="T30" fmla="*/ 16 w 120"/>
              <a:gd name="T31" fmla="*/ 112 h 120"/>
              <a:gd name="T32" fmla="*/ 8 w 120"/>
              <a:gd name="T33" fmla="*/ 112 h 120"/>
              <a:gd name="T34" fmla="*/ 8 w 120"/>
              <a:gd name="T35" fmla="*/ 8 h 120"/>
              <a:gd name="T36" fmla="*/ 112 w 120"/>
              <a:gd name="T37" fmla="*/ 8 h 120"/>
              <a:gd name="T38" fmla="*/ 112 w 120"/>
              <a:gd name="T39" fmla="*/ 112 h 120"/>
              <a:gd name="T40" fmla="*/ 104 w 120"/>
              <a:gd name="T41" fmla="*/ 112 h 120"/>
              <a:gd name="T42" fmla="*/ 77 w 120"/>
              <a:gd name="T43" fmla="*/ 75 h 120"/>
              <a:gd name="T44" fmla="*/ 60 w 120"/>
              <a:gd name="T45" fmla="*/ 72 h 120"/>
              <a:gd name="T46" fmla="*/ 36 w 120"/>
              <a:gd name="T47" fmla="*/ 48 h 120"/>
              <a:gd name="T48" fmla="*/ 60 w 120"/>
              <a:gd name="T49" fmla="*/ 24 h 120"/>
              <a:gd name="T50" fmla="*/ 84 w 120"/>
              <a:gd name="T51" fmla="*/ 48 h 120"/>
              <a:gd name="T52" fmla="*/ 60 w 120"/>
              <a:gd name="T53" fmla="*/ 7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120"/>
                </a:moveTo>
                <a:cubicBezTo>
                  <a:pt x="120" y="0"/>
                  <a:pt x="120" y="0"/>
                  <a:pt x="120" y="0"/>
                </a:cubicBez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lnTo>
                  <a:pt x="120" y="120"/>
                </a:lnTo>
                <a:close/>
                <a:moveTo>
                  <a:pt x="77" y="75"/>
                </a:moveTo>
                <a:cubicBezTo>
                  <a:pt x="86" y="70"/>
                  <a:pt x="92" y="60"/>
                  <a:pt x="92" y="48"/>
                </a:cubicBezTo>
                <a:cubicBezTo>
                  <a:pt x="92" y="30"/>
                  <a:pt x="78" y="16"/>
                  <a:pt x="60" y="16"/>
                </a:cubicBezTo>
                <a:cubicBezTo>
                  <a:pt x="42" y="16"/>
                  <a:pt x="28" y="30"/>
                  <a:pt x="28" y="48"/>
                </a:cubicBezTo>
                <a:cubicBezTo>
                  <a:pt x="28" y="60"/>
                  <a:pt x="34" y="70"/>
                  <a:pt x="43" y="75"/>
                </a:cubicBezTo>
                <a:cubicBezTo>
                  <a:pt x="29" y="81"/>
                  <a:pt x="18" y="95"/>
                  <a:pt x="16" y="112"/>
                </a:cubicBezTo>
                <a:cubicBezTo>
                  <a:pt x="8" y="112"/>
                  <a:pt x="8" y="112"/>
                  <a:pt x="8" y="112"/>
                </a:cubicBezTo>
                <a:cubicBezTo>
                  <a:pt x="8" y="8"/>
                  <a:pt x="8" y="8"/>
                  <a:pt x="8" y="8"/>
                </a:cubicBezTo>
                <a:cubicBezTo>
                  <a:pt x="112" y="8"/>
                  <a:pt x="112" y="8"/>
                  <a:pt x="112" y="8"/>
                </a:cubicBezTo>
                <a:cubicBezTo>
                  <a:pt x="112" y="112"/>
                  <a:pt x="112" y="112"/>
                  <a:pt x="112" y="112"/>
                </a:cubicBezTo>
                <a:cubicBezTo>
                  <a:pt x="104" y="112"/>
                  <a:pt x="104" y="112"/>
                  <a:pt x="104" y="112"/>
                </a:cubicBezTo>
                <a:cubicBezTo>
                  <a:pt x="102" y="95"/>
                  <a:pt x="91" y="81"/>
                  <a:pt x="77" y="75"/>
                </a:cubicBezTo>
                <a:moveTo>
                  <a:pt x="60" y="72"/>
                </a:moveTo>
                <a:cubicBezTo>
                  <a:pt x="47" y="72"/>
                  <a:pt x="36" y="61"/>
                  <a:pt x="36" y="48"/>
                </a:cubicBezTo>
                <a:cubicBezTo>
                  <a:pt x="36" y="35"/>
                  <a:pt x="47" y="24"/>
                  <a:pt x="60" y="24"/>
                </a:cubicBezTo>
                <a:cubicBezTo>
                  <a:pt x="73" y="24"/>
                  <a:pt x="84" y="35"/>
                  <a:pt x="84" y="48"/>
                </a:cubicBezTo>
                <a:cubicBezTo>
                  <a:pt x="84" y="61"/>
                  <a:pt x="73" y="72"/>
                  <a:pt x="60" y="72"/>
                </a:cubicBezTo>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a:p>
        </p:txBody>
      </p:sp>
      <p:sp>
        <p:nvSpPr>
          <p:cNvPr id="192" name="Apps Text">
            <a:extLst>
              <a:ext uri="{C183D7F6-B498-43B3-948B-1728B52AA6E4}">
                <adec:decorative xmlns:adec="http://schemas.microsoft.com/office/drawing/2017/decorative" val="1"/>
              </a:ext>
            </a:extLst>
          </p:cNvPr>
          <p:cNvSpPr/>
          <p:nvPr/>
        </p:nvSpPr>
        <p:spPr>
          <a:xfrm>
            <a:off x="10063217" y="4547535"/>
            <a:ext cx="1308909" cy="280605"/>
          </a:xfrm>
          <a:prstGeom prst="rect">
            <a:avLst/>
          </a:prstGeom>
        </p:spPr>
        <p:txBody>
          <a:bodyPr wrap="square" lIns="179285">
            <a:spAutoFit/>
          </a:bodyPr>
          <a:lstStyle/>
          <a:p>
            <a:pPr defTabSz="896094" fontAlgn="base">
              <a:lnSpc>
                <a:spcPct val="90000"/>
              </a:lnSpc>
              <a:spcBef>
                <a:spcPct val="0"/>
              </a:spcBef>
              <a:spcAft>
                <a:spcPct val="0"/>
              </a:spcAft>
              <a:defRPr/>
            </a:pPr>
            <a:r>
              <a:rPr lang="en-US" sz="1372" kern="0">
                <a:latin typeface="Segoe UI Semibold" panose="020B0702040204020203" pitchFamily="34" charset="0"/>
                <a:cs typeface="Segoe UI Semibold" panose="020B0702040204020203" pitchFamily="34" charset="0"/>
              </a:rPr>
              <a:t>Apps &amp; Data</a:t>
            </a:r>
          </a:p>
        </p:txBody>
      </p:sp>
      <p:grpSp>
        <p:nvGrpSpPr>
          <p:cNvPr id="295" name="Group 8">
            <a:extLst>
              <a:ext uri="{C183D7F6-B498-43B3-948B-1728B52AA6E4}">
                <adec:decorative xmlns:adec="http://schemas.microsoft.com/office/drawing/2017/decorative" val="1"/>
              </a:ext>
            </a:extLst>
          </p:cNvPr>
          <p:cNvGrpSpPr>
            <a:grpSpLocks noChangeAspect="1"/>
          </p:cNvGrpSpPr>
          <p:nvPr/>
        </p:nvGrpSpPr>
        <p:grpSpPr bwMode="auto">
          <a:xfrm>
            <a:off x="8557427" y="4230626"/>
            <a:ext cx="382704" cy="282409"/>
            <a:chOff x="5518" y="1654"/>
            <a:chExt cx="290" cy="214"/>
          </a:xfrm>
          <a:solidFill>
            <a:schemeClr val="tx1"/>
          </a:solidFill>
        </p:grpSpPr>
        <p:sp>
          <p:nvSpPr>
            <p:cNvPr id="296" name="Freeform 9"/>
            <p:cNvSpPr>
              <a:spLocks noEditPoints="1"/>
            </p:cNvSpPr>
            <p:nvPr/>
          </p:nvSpPr>
          <p:spPr bwMode="auto">
            <a:xfrm>
              <a:off x="5518" y="1712"/>
              <a:ext cx="116" cy="156"/>
            </a:xfrm>
            <a:custGeom>
              <a:avLst/>
              <a:gdLst>
                <a:gd name="T0" fmla="*/ 97 w 116"/>
                <a:gd name="T1" fmla="*/ 19 h 156"/>
                <a:gd name="T2" fmla="*/ 97 w 116"/>
                <a:gd name="T3" fmla="*/ 136 h 156"/>
                <a:gd name="T4" fmla="*/ 19 w 116"/>
                <a:gd name="T5" fmla="*/ 136 h 156"/>
                <a:gd name="T6" fmla="*/ 19 w 116"/>
                <a:gd name="T7" fmla="*/ 19 h 156"/>
                <a:gd name="T8" fmla="*/ 97 w 116"/>
                <a:gd name="T9" fmla="*/ 19 h 156"/>
                <a:gd name="T10" fmla="*/ 116 w 116"/>
                <a:gd name="T11" fmla="*/ 0 h 156"/>
                <a:gd name="T12" fmla="*/ 0 w 116"/>
                <a:gd name="T13" fmla="*/ 0 h 156"/>
                <a:gd name="T14" fmla="*/ 0 w 116"/>
                <a:gd name="T15" fmla="*/ 156 h 156"/>
                <a:gd name="T16" fmla="*/ 116 w 116"/>
                <a:gd name="T17" fmla="*/ 156 h 156"/>
                <a:gd name="T18" fmla="*/ 116 w 116"/>
                <a:gd name="T19" fmla="*/ 0 h 156"/>
                <a:gd name="T20" fmla="*/ 116 w 116"/>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56">
                  <a:moveTo>
                    <a:pt x="97" y="19"/>
                  </a:moveTo>
                  <a:lnTo>
                    <a:pt x="97" y="136"/>
                  </a:lnTo>
                  <a:lnTo>
                    <a:pt x="19" y="136"/>
                  </a:lnTo>
                  <a:lnTo>
                    <a:pt x="19" y="19"/>
                  </a:lnTo>
                  <a:lnTo>
                    <a:pt x="97" y="19"/>
                  </a:lnTo>
                  <a:close/>
                  <a:moveTo>
                    <a:pt x="116" y="0"/>
                  </a:moveTo>
                  <a:lnTo>
                    <a:pt x="0" y="0"/>
                  </a:lnTo>
                  <a:lnTo>
                    <a:pt x="0" y="156"/>
                  </a:lnTo>
                  <a:lnTo>
                    <a:pt x="116" y="156"/>
                  </a:lnTo>
                  <a:lnTo>
                    <a:pt x="116" y="0"/>
                  </a:lnTo>
                  <a:lnTo>
                    <a:pt x="116" y="0"/>
                  </a:lnTo>
                  <a:close/>
                </a:path>
              </a:pathLst>
            </a:custGeom>
            <a:grpFill/>
            <a:ln w="9525">
              <a:noFill/>
              <a:round/>
              <a:headEnd/>
              <a:tailEnd/>
            </a:ln>
          </p:spPr>
          <p:txBody>
            <a:bodyPr vert="horz" wrap="square" lIns="89642" tIns="44821" rIns="89642" bIns="44821" numCol="1" anchor="t" anchorCtr="0" compatLnSpc="1">
              <a:prstTxWarp prst="textNoShape">
                <a:avLst/>
              </a:prstTxWarp>
            </a:bodyPr>
            <a:lstStyle/>
            <a:p>
              <a:pPr defTabSz="896386">
                <a:defRPr/>
              </a:pPr>
              <a:endParaRPr lang="en-US" sz="1765" kern="0">
                <a:solidFill>
                  <a:schemeClr val="bg1"/>
                </a:solidFill>
              </a:endParaRPr>
            </a:p>
          </p:txBody>
        </p:sp>
        <p:sp>
          <p:nvSpPr>
            <p:cNvPr id="297" name="Freeform 10"/>
            <p:cNvSpPr>
              <a:spLocks noEditPoints="1"/>
            </p:cNvSpPr>
            <p:nvPr/>
          </p:nvSpPr>
          <p:spPr bwMode="auto">
            <a:xfrm>
              <a:off x="5518" y="1712"/>
              <a:ext cx="116" cy="156"/>
            </a:xfrm>
            <a:custGeom>
              <a:avLst/>
              <a:gdLst>
                <a:gd name="T0" fmla="*/ 97 w 116"/>
                <a:gd name="T1" fmla="*/ 19 h 156"/>
                <a:gd name="T2" fmla="*/ 97 w 116"/>
                <a:gd name="T3" fmla="*/ 136 h 156"/>
                <a:gd name="T4" fmla="*/ 19 w 116"/>
                <a:gd name="T5" fmla="*/ 136 h 156"/>
                <a:gd name="T6" fmla="*/ 19 w 116"/>
                <a:gd name="T7" fmla="*/ 19 h 156"/>
                <a:gd name="T8" fmla="*/ 97 w 116"/>
                <a:gd name="T9" fmla="*/ 19 h 156"/>
                <a:gd name="T10" fmla="*/ 116 w 116"/>
                <a:gd name="T11" fmla="*/ 0 h 156"/>
                <a:gd name="T12" fmla="*/ 0 w 116"/>
                <a:gd name="T13" fmla="*/ 0 h 156"/>
                <a:gd name="T14" fmla="*/ 0 w 116"/>
                <a:gd name="T15" fmla="*/ 156 h 156"/>
                <a:gd name="T16" fmla="*/ 116 w 116"/>
                <a:gd name="T17" fmla="*/ 156 h 156"/>
                <a:gd name="T18" fmla="*/ 116 w 116"/>
                <a:gd name="T19" fmla="*/ 0 h 156"/>
                <a:gd name="T20" fmla="*/ 116 w 116"/>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56">
                  <a:moveTo>
                    <a:pt x="97" y="19"/>
                  </a:moveTo>
                  <a:lnTo>
                    <a:pt x="97" y="136"/>
                  </a:lnTo>
                  <a:lnTo>
                    <a:pt x="19" y="136"/>
                  </a:lnTo>
                  <a:lnTo>
                    <a:pt x="19" y="19"/>
                  </a:lnTo>
                  <a:lnTo>
                    <a:pt x="97" y="19"/>
                  </a:lnTo>
                  <a:moveTo>
                    <a:pt x="116" y="0"/>
                  </a:moveTo>
                  <a:lnTo>
                    <a:pt x="0" y="0"/>
                  </a:lnTo>
                  <a:lnTo>
                    <a:pt x="0" y="156"/>
                  </a:lnTo>
                  <a:lnTo>
                    <a:pt x="116" y="156"/>
                  </a:lnTo>
                  <a:lnTo>
                    <a:pt x="116" y="0"/>
                  </a:lnTo>
                  <a:lnTo>
                    <a:pt x="116" y="0"/>
                  </a:lnTo>
                </a:path>
              </a:pathLst>
            </a:custGeom>
            <a:grpFill/>
            <a:ln w="9525">
              <a:noFill/>
              <a:round/>
              <a:headEnd/>
              <a:tailEnd/>
            </a:ln>
          </p:spPr>
          <p:txBody>
            <a:bodyPr vert="horz" wrap="square" lIns="89642" tIns="44821" rIns="89642" bIns="44821" numCol="1" anchor="t" anchorCtr="0" compatLnSpc="1">
              <a:prstTxWarp prst="textNoShape">
                <a:avLst/>
              </a:prstTxWarp>
            </a:bodyPr>
            <a:lstStyle/>
            <a:p>
              <a:pPr defTabSz="896386">
                <a:defRPr/>
              </a:pPr>
              <a:endParaRPr lang="en-US" sz="1765" kern="0">
                <a:solidFill>
                  <a:schemeClr val="bg1"/>
                </a:solidFill>
              </a:endParaRPr>
            </a:p>
          </p:txBody>
        </p:sp>
        <p:sp>
          <p:nvSpPr>
            <p:cNvPr id="298" name="Freeform 11"/>
            <p:cNvSpPr>
              <a:spLocks/>
            </p:cNvSpPr>
            <p:nvPr/>
          </p:nvSpPr>
          <p:spPr bwMode="auto">
            <a:xfrm>
              <a:off x="5518" y="1654"/>
              <a:ext cx="290" cy="214"/>
            </a:xfrm>
            <a:custGeom>
              <a:avLst/>
              <a:gdLst>
                <a:gd name="T0" fmla="*/ 0 w 290"/>
                <a:gd name="T1" fmla="*/ 0 h 214"/>
                <a:gd name="T2" fmla="*/ 0 w 290"/>
                <a:gd name="T3" fmla="*/ 9 h 214"/>
                <a:gd name="T4" fmla="*/ 0 w 290"/>
                <a:gd name="T5" fmla="*/ 19 h 214"/>
                <a:gd name="T6" fmla="*/ 0 w 290"/>
                <a:gd name="T7" fmla="*/ 38 h 214"/>
                <a:gd name="T8" fmla="*/ 19 w 290"/>
                <a:gd name="T9" fmla="*/ 38 h 214"/>
                <a:gd name="T10" fmla="*/ 19 w 290"/>
                <a:gd name="T11" fmla="*/ 19 h 214"/>
                <a:gd name="T12" fmla="*/ 271 w 290"/>
                <a:gd name="T13" fmla="*/ 19 h 214"/>
                <a:gd name="T14" fmla="*/ 271 w 290"/>
                <a:gd name="T15" fmla="*/ 155 h 214"/>
                <a:gd name="T16" fmla="*/ 135 w 290"/>
                <a:gd name="T17" fmla="*/ 155 h 214"/>
                <a:gd name="T18" fmla="*/ 135 w 290"/>
                <a:gd name="T19" fmla="*/ 175 h 214"/>
                <a:gd name="T20" fmla="*/ 135 w 290"/>
                <a:gd name="T21" fmla="*/ 194 h 214"/>
                <a:gd name="T22" fmla="*/ 135 w 290"/>
                <a:gd name="T23" fmla="*/ 214 h 214"/>
                <a:gd name="T24" fmla="*/ 193 w 290"/>
                <a:gd name="T25" fmla="*/ 214 h 214"/>
                <a:gd name="T26" fmla="*/ 193 w 290"/>
                <a:gd name="T27" fmla="*/ 194 h 214"/>
                <a:gd name="T28" fmla="*/ 155 w 290"/>
                <a:gd name="T29" fmla="*/ 194 h 214"/>
                <a:gd name="T30" fmla="*/ 155 w 290"/>
                <a:gd name="T31" fmla="*/ 175 h 214"/>
                <a:gd name="T32" fmla="*/ 271 w 290"/>
                <a:gd name="T33" fmla="*/ 175 h 214"/>
                <a:gd name="T34" fmla="*/ 280 w 290"/>
                <a:gd name="T35" fmla="*/ 175 h 214"/>
                <a:gd name="T36" fmla="*/ 290 w 290"/>
                <a:gd name="T37" fmla="*/ 175 h 214"/>
                <a:gd name="T38" fmla="*/ 290 w 290"/>
                <a:gd name="T39" fmla="*/ 19 h 214"/>
                <a:gd name="T40" fmla="*/ 290 w 290"/>
                <a:gd name="T41" fmla="*/ 9 h 214"/>
                <a:gd name="T42" fmla="*/ 290 w 290"/>
                <a:gd name="T43" fmla="*/ 0 h 214"/>
                <a:gd name="T44" fmla="*/ 0 w 290"/>
                <a:gd name="T45"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0" h="214">
                  <a:moveTo>
                    <a:pt x="0" y="0"/>
                  </a:moveTo>
                  <a:lnTo>
                    <a:pt x="0" y="9"/>
                  </a:lnTo>
                  <a:lnTo>
                    <a:pt x="0" y="19"/>
                  </a:lnTo>
                  <a:lnTo>
                    <a:pt x="0" y="38"/>
                  </a:lnTo>
                  <a:lnTo>
                    <a:pt x="19" y="38"/>
                  </a:lnTo>
                  <a:lnTo>
                    <a:pt x="19" y="19"/>
                  </a:lnTo>
                  <a:lnTo>
                    <a:pt x="271" y="19"/>
                  </a:lnTo>
                  <a:lnTo>
                    <a:pt x="271" y="155"/>
                  </a:lnTo>
                  <a:lnTo>
                    <a:pt x="135" y="155"/>
                  </a:lnTo>
                  <a:lnTo>
                    <a:pt x="135" y="175"/>
                  </a:lnTo>
                  <a:lnTo>
                    <a:pt x="135" y="194"/>
                  </a:lnTo>
                  <a:lnTo>
                    <a:pt x="135" y="214"/>
                  </a:lnTo>
                  <a:lnTo>
                    <a:pt x="193" y="214"/>
                  </a:lnTo>
                  <a:lnTo>
                    <a:pt x="193" y="194"/>
                  </a:lnTo>
                  <a:lnTo>
                    <a:pt x="155" y="194"/>
                  </a:lnTo>
                  <a:lnTo>
                    <a:pt x="155" y="175"/>
                  </a:lnTo>
                  <a:lnTo>
                    <a:pt x="271" y="175"/>
                  </a:lnTo>
                  <a:lnTo>
                    <a:pt x="280" y="175"/>
                  </a:lnTo>
                  <a:lnTo>
                    <a:pt x="290" y="175"/>
                  </a:lnTo>
                  <a:lnTo>
                    <a:pt x="290" y="19"/>
                  </a:lnTo>
                  <a:lnTo>
                    <a:pt x="290" y="9"/>
                  </a:lnTo>
                  <a:lnTo>
                    <a:pt x="290" y="0"/>
                  </a:lnTo>
                  <a:lnTo>
                    <a:pt x="0" y="0"/>
                  </a:lnTo>
                  <a:close/>
                </a:path>
              </a:pathLst>
            </a:custGeom>
            <a:grpFill/>
            <a:ln w="9525">
              <a:noFill/>
              <a:round/>
              <a:headEnd/>
              <a:tailEnd/>
            </a:ln>
          </p:spPr>
          <p:txBody>
            <a:bodyPr vert="horz" wrap="square" lIns="89642" tIns="44821" rIns="89642" bIns="44821" numCol="1" anchor="t" anchorCtr="0" compatLnSpc="1">
              <a:prstTxWarp prst="textNoShape">
                <a:avLst/>
              </a:prstTxWarp>
            </a:bodyPr>
            <a:lstStyle/>
            <a:p>
              <a:pPr defTabSz="896386">
                <a:defRPr/>
              </a:pPr>
              <a:endParaRPr lang="en-US" sz="1765" kern="0">
                <a:solidFill>
                  <a:schemeClr val="bg1"/>
                </a:solidFill>
              </a:endParaRPr>
            </a:p>
          </p:txBody>
        </p:sp>
      </p:grpSp>
      <p:sp>
        <p:nvSpPr>
          <p:cNvPr id="191" name="Device Text">
            <a:extLst>
              <a:ext uri="{C183D7F6-B498-43B3-948B-1728B52AA6E4}">
                <adec:decorative xmlns:adec="http://schemas.microsoft.com/office/drawing/2017/decorative" val="1"/>
              </a:ext>
            </a:extLst>
          </p:cNvPr>
          <p:cNvSpPr/>
          <p:nvPr/>
        </p:nvSpPr>
        <p:spPr>
          <a:xfrm>
            <a:off x="8283509" y="4567728"/>
            <a:ext cx="930539" cy="282385"/>
          </a:xfrm>
          <a:prstGeom prst="rect">
            <a:avLst/>
          </a:prstGeom>
        </p:spPr>
        <p:txBody>
          <a:bodyPr wrap="square" lIns="179285">
            <a:spAutoFit/>
          </a:bodyPr>
          <a:lstStyle/>
          <a:p>
            <a:pPr defTabSz="896094" fontAlgn="base">
              <a:lnSpc>
                <a:spcPct val="90000"/>
              </a:lnSpc>
              <a:spcBef>
                <a:spcPct val="0"/>
              </a:spcBef>
              <a:spcAft>
                <a:spcPct val="0"/>
              </a:spcAft>
              <a:defRPr/>
            </a:pPr>
            <a:r>
              <a:rPr lang="en-US" sz="1372" kern="0">
                <a:latin typeface="Segoe UI Semibold" panose="020B0702040204020203" pitchFamily="34" charset="0"/>
                <a:cs typeface="Segoe UI Semibold" panose="020B0702040204020203" pitchFamily="34" charset="0"/>
              </a:rPr>
              <a:t>Devices</a:t>
            </a:r>
          </a:p>
        </p:txBody>
      </p:sp>
      <p:sp>
        <p:nvSpPr>
          <p:cNvPr id="4" name="Footer Placeholder 2">
            <a:extLst>
              <a:ext uri="{FF2B5EF4-FFF2-40B4-BE49-F238E27FC236}">
                <a16:creationId xmlns:a16="http://schemas.microsoft.com/office/drawing/2014/main" id="{46BD3F7B-1042-D5B8-09EA-EB706812F4F5}"/>
              </a:ext>
              <a:ext uri="{C183D7F6-B498-43B3-948B-1728B52AA6E4}">
                <adec:decorative xmlns:adec="http://schemas.microsoft.com/office/drawing/2017/decorative" val="1"/>
              </a:ext>
            </a:extLst>
          </p:cNvPr>
          <p:cNvSpPr txBox="1">
            <a:spLocks/>
          </p:cNvSpPr>
          <p:nvPr/>
        </p:nvSpPr>
        <p:spPr>
          <a:xfrm>
            <a:off x="4038600" y="653951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a:solidFill>
                  <a:srgbClr val="000000"/>
                </a:solidFill>
                <a:latin typeface="Segoe UI"/>
              </a:rPr>
              <a:t>Microsoft Confidential</a:t>
            </a:r>
          </a:p>
        </p:txBody>
      </p:sp>
    </p:spTree>
    <p:extLst>
      <p:ext uri="{BB962C8B-B14F-4D97-AF65-F5344CB8AC3E}">
        <p14:creationId xmlns:p14="http://schemas.microsoft.com/office/powerpoint/2010/main" val="3411469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50"/>
                                  </p:stCondLst>
                                  <p:childTnLst>
                                    <p:set>
                                      <p:cBhvr>
                                        <p:cTn id="6" dur="1" fill="hold">
                                          <p:stCondLst>
                                            <p:cond delay="0"/>
                                          </p:stCondLst>
                                        </p:cTn>
                                        <p:tgtEl>
                                          <p:spTgt spid="294"/>
                                        </p:tgtEl>
                                        <p:attrNameLst>
                                          <p:attrName>style.visibility</p:attrName>
                                        </p:attrNameLst>
                                      </p:cBhvr>
                                      <p:to>
                                        <p:strVal val="visible"/>
                                      </p:to>
                                    </p:set>
                                    <p:animEffect transition="in" filter="fade">
                                      <p:cBhvr>
                                        <p:cTn id="7" dur="800"/>
                                        <p:tgtEl>
                                          <p:spTgt spid="294"/>
                                        </p:tgtEl>
                                      </p:cBhvr>
                                    </p:animEffect>
                                  </p:childTnLst>
                                </p:cTn>
                              </p:par>
                              <p:par>
                                <p:cTn id="8" presetID="1" presetClass="entr" presetSubtype="0" fill="hold" grpId="1" nodeType="withEffect">
                                  <p:stCondLst>
                                    <p:cond delay="650"/>
                                  </p:stCondLst>
                                  <p:childTnLst>
                                    <p:set>
                                      <p:cBhvr>
                                        <p:cTn id="9" dur="1" fill="hold">
                                          <p:stCondLst>
                                            <p:cond delay="0"/>
                                          </p:stCondLst>
                                        </p:cTn>
                                        <p:tgtEl>
                                          <p:spTgt spid="190"/>
                                        </p:tgtEl>
                                        <p:attrNameLst>
                                          <p:attrName>style.visibility</p:attrName>
                                        </p:attrNameLst>
                                      </p:cBhvr>
                                      <p:to>
                                        <p:strVal val="visible"/>
                                      </p:to>
                                    </p:set>
                                  </p:childTnLst>
                                </p:cTn>
                              </p:par>
                              <p:par>
                                <p:cTn id="10" presetID="63" presetClass="path" presetSubtype="0" decel="100000" fill="hold" grpId="0" nodeType="withEffect">
                                  <p:stCondLst>
                                    <p:cond delay="650"/>
                                  </p:stCondLst>
                                  <p:childTnLst>
                                    <p:animMotion origin="layout" path="M -0.09869 -1.48148E-6 L -4.16667E-6 -1.48148E-6 " pathEditMode="relative" rAng="0" ptsTypes="AA">
                                      <p:cBhvr>
                                        <p:cTn id="11" dur="800" fill="hold"/>
                                        <p:tgtEl>
                                          <p:spTgt spid="190"/>
                                        </p:tgtEl>
                                        <p:attrNameLst>
                                          <p:attrName>ppt_x</p:attrName>
                                          <p:attrName>ppt_y</p:attrName>
                                        </p:attrNameLst>
                                      </p:cBhvr>
                                      <p:rCtr x="4935" y="0"/>
                                    </p:animMotion>
                                  </p:childTnLst>
                                </p:cTn>
                              </p:par>
                              <p:par>
                                <p:cTn id="12" presetID="10" presetClass="entr" presetSubtype="0" fill="hold" nodeType="withEffect">
                                  <p:stCondLst>
                                    <p:cond delay="900"/>
                                  </p:stCondLst>
                                  <p:childTnLst>
                                    <p:set>
                                      <p:cBhvr>
                                        <p:cTn id="13" dur="1" fill="hold">
                                          <p:stCondLst>
                                            <p:cond delay="0"/>
                                          </p:stCondLst>
                                        </p:cTn>
                                        <p:tgtEl>
                                          <p:spTgt spid="295"/>
                                        </p:tgtEl>
                                        <p:attrNameLst>
                                          <p:attrName>style.visibility</p:attrName>
                                        </p:attrNameLst>
                                      </p:cBhvr>
                                      <p:to>
                                        <p:strVal val="visible"/>
                                      </p:to>
                                    </p:set>
                                    <p:animEffect transition="in" filter="fade">
                                      <p:cBhvr>
                                        <p:cTn id="14" dur="800"/>
                                        <p:tgtEl>
                                          <p:spTgt spid="295"/>
                                        </p:tgtEl>
                                      </p:cBhvr>
                                    </p:animEffect>
                                  </p:childTnLst>
                                </p:cTn>
                              </p:par>
                              <p:par>
                                <p:cTn id="15" presetID="1" presetClass="entr" presetSubtype="0" fill="hold" grpId="0" nodeType="withEffect">
                                  <p:stCondLst>
                                    <p:cond delay="900"/>
                                  </p:stCondLst>
                                  <p:childTnLst>
                                    <p:set>
                                      <p:cBhvr>
                                        <p:cTn id="16" dur="1" fill="hold">
                                          <p:stCondLst>
                                            <p:cond delay="0"/>
                                          </p:stCondLst>
                                        </p:cTn>
                                        <p:tgtEl>
                                          <p:spTgt spid="191"/>
                                        </p:tgtEl>
                                        <p:attrNameLst>
                                          <p:attrName>style.visibility</p:attrName>
                                        </p:attrNameLst>
                                      </p:cBhvr>
                                      <p:to>
                                        <p:strVal val="visible"/>
                                      </p:to>
                                    </p:set>
                                  </p:childTnLst>
                                </p:cTn>
                              </p:par>
                              <p:par>
                                <p:cTn id="17" presetID="63" presetClass="path" presetSubtype="0" decel="100000" fill="hold" grpId="1" nodeType="withEffect">
                                  <p:stCondLst>
                                    <p:cond delay="900"/>
                                  </p:stCondLst>
                                  <p:childTnLst>
                                    <p:animMotion origin="layout" path="M -0.0987 -4.07407E-6 L 1.875E-6 -4.07407E-6 " pathEditMode="relative" rAng="0" ptsTypes="AA">
                                      <p:cBhvr>
                                        <p:cTn id="18" dur="800" fill="hold"/>
                                        <p:tgtEl>
                                          <p:spTgt spid="191"/>
                                        </p:tgtEl>
                                        <p:attrNameLst>
                                          <p:attrName>ppt_x</p:attrName>
                                          <p:attrName>ppt_y</p:attrName>
                                        </p:attrNameLst>
                                      </p:cBhvr>
                                      <p:rCtr x="4935" y="0"/>
                                    </p:animMotion>
                                  </p:childTnLst>
                                </p:cTn>
                              </p:par>
                              <p:par>
                                <p:cTn id="19" presetID="10" presetClass="entr" presetSubtype="0" fill="hold" nodeType="withEffect">
                                  <p:stCondLst>
                                    <p:cond delay="900"/>
                                  </p:stCondLst>
                                  <p:childTnLst>
                                    <p:set>
                                      <p:cBhvr>
                                        <p:cTn id="20" dur="1" fill="hold">
                                          <p:stCondLst>
                                            <p:cond delay="0"/>
                                          </p:stCondLst>
                                        </p:cTn>
                                        <p:tgtEl>
                                          <p:spTgt spid="299"/>
                                        </p:tgtEl>
                                        <p:attrNameLst>
                                          <p:attrName>style.visibility</p:attrName>
                                        </p:attrNameLst>
                                      </p:cBhvr>
                                      <p:to>
                                        <p:strVal val="visible"/>
                                      </p:to>
                                    </p:set>
                                    <p:animEffect transition="in" filter="fade">
                                      <p:cBhvr>
                                        <p:cTn id="21" dur="800"/>
                                        <p:tgtEl>
                                          <p:spTgt spid="299"/>
                                        </p:tgtEl>
                                      </p:cBhvr>
                                    </p:animEffect>
                                  </p:childTnLst>
                                </p:cTn>
                              </p:par>
                              <p:par>
                                <p:cTn id="22" presetID="1" presetClass="entr" presetSubtype="0" fill="hold" grpId="0" nodeType="withEffect">
                                  <p:stCondLst>
                                    <p:cond delay="900"/>
                                  </p:stCondLst>
                                  <p:childTnLst>
                                    <p:set>
                                      <p:cBhvr>
                                        <p:cTn id="23" dur="1" fill="hold">
                                          <p:stCondLst>
                                            <p:cond delay="0"/>
                                          </p:stCondLst>
                                        </p:cTn>
                                        <p:tgtEl>
                                          <p:spTgt spid="192"/>
                                        </p:tgtEl>
                                        <p:attrNameLst>
                                          <p:attrName>style.visibility</p:attrName>
                                        </p:attrNameLst>
                                      </p:cBhvr>
                                      <p:to>
                                        <p:strVal val="visible"/>
                                      </p:to>
                                    </p:set>
                                  </p:childTnLst>
                                </p:cTn>
                              </p:par>
                              <p:par>
                                <p:cTn id="24" presetID="63" presetClass="path" presetSubtype="0" decel="100000" fill="hold" grpId="1" nodeType="withEffect">
                                  <p:stCondLst>
                                    <p:cond delay="900"/>
                                  </p:stCondLst>
                                  <p:childTnLst>
                                    <p:animMotion origin="layout" path="M -0.0987 -4.81481E-6 L 3.54167E-6 -4.81481E-6 " pathEditMode="relative" rAng="0" ptsTypes="AA">
                                      <p:cBhvr>
                                        <p:cTn id="25" dur="800" fill="hold"/>
                                        <p:tgtEl>
                                          <p:spTgt spid="192"/>
                                        </p:tgtEl>
                                        <p:attrNameLst>
                                          <p:attrName>ppt_x</p:attrName>
                                          <p:attrName>ppt_y</p:attrName>
                                        </p:attrNameLst>
                                      </p:cBhvr>
                                      <p:rCtr x="4935" y="0"/>
                                    </p:animMotion>
                                  </p:childTnLst>
                                </p:cTn>
                              </p:par>
                              <p:par>
                                <p:cTn id="26" presetID="10" presetClass="entr" presetSubtype="0" fill="hold" nodeType="withEffect">
                                  <p:stCondLst>
                                    <p:cond delay="900"/>
                                  </p:stCondLst>
                                  <p:childTnLst>
                                    <p:set>
                                      <p:cBhvr>
                                        <p:cTn id="27" dur="1" fill="hold">
                                          <p:stCondLst>
                                            <p:cond delay="0"/>
                                          </p:stCondLst>
                                        </p:cTn>
                                        <p:tgtEl>
                                          <p:spTgt spid="304"/>
                                        </p:tgtEl>
                                        <p:attrNameLst>
                                          <p:attrName>style.visibility</p:attrName>
                                        </p:attrNameLst>
                                      </p:cBhvr>
                                      <p:to>
                                        <p:strVal val="visible"/>
                                      </p:to>
                                    </p:set>
                                    <p:animEffect transition="in" filter="fade">
                                      <p:cBhvr>
                                        <p:cTn id="28" dur="800"/>
                                        <p:tgtEl>
                                          <p:spTgt spid="304"/>
                                        </p:tgtEl>
                                      </p:cBhvr>
                                    </p:animEffect>
                                  </p:childTnLst>
                                </p:cTn>
                              </p:par>
                              <p:par>
                                <p:cTn id="29" presetID="1" presetClass="entr" presetSubtype="0" fill="hold" grpId="0" nodeType="withEffect">
                                  <p:stCondLst>
                                    <p:cond delay="900"/>
                                  </p:stCondLst>
                                  <p:childTnLst>
                                    <p:set>
                                      <p:cBhvr>
                                        <p:cTn id="30" dur="1" fill="hold">
                                          <p:stCondLst>
                                            <p:cond delay="0"/>
                                          </p:stCondLst>
                                        </p:cTn>
                                        <p:tgtEl>
                                          <p:spTgt spid="193"/>
                                        </p:tgtEl>
                                        <p:attrNameLst>
                                          <p:attrName>style.visibility</p:attrName>
                                        </p:attrNameLst>
                                      </p:cBhvr>
                                      <p:to>
                                        <p:strVal val="visible"/>
                                      </p:to>
                                    </p:set>
                                  </p:childTnLst>
                                </p:cTn>
                              </p:par>
                              <p:par>
                                <p:cTn id="31" presetID="63" presetClass="path" presetSubtype="0" decel="100000" fill="hold" grpId="1" nodeType="withEffect">
                                  <p:stCondLst>
                                    <p:cond delay="900"/>
                                  </p:stCondLst>
                                  <p:childTnLst>
                                    <p:animMotion origin="layout" path="M -0.0987 -2.96296E-6 L 4.375E-6 -2.96296E-6 " pathEditMode="relative" rAng="0" ptsTypes="AA">
                                      <p:cBhvr>
                                        <p:cTn id="32" dur="800" fill="hold"/>
                                        <p:tgtEl>
                                          <p:spTgt spid="193"/>
                                        </p:tgtEl>
                                        <p:attrNameLst>
                                          <p:attrName>ppt_x</p:attrName>
                                          <p:attrName>ppt_y</p:attrName>
                                        </p:attrNameLst>
                                      </p:cBhvr>
                                      <p:rCtr x="493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p:bldP spid="193" grpId="1"/>
      <p:bldP spid="190" grpId="0"/>
      <p:bldP spid="190" grpId="1"/>
      <p:bldP spid="294" grpId="0" animBg="1"/>
      <p:bldP spid="192" grpId="0"/>
      <p:bldP spid="192" grpId="1"/>
      <p:bldP spid="191" grpId="0"/>
      <p:bldP spid="191"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76C8F-1D40-43CB-B446-0D7EC115E54E}"/>
              </a:ext>
            </a:extLst>
          </p:cNvPr>
          <p:cNvSpPr>
            <a:spLocks noGrp="1"/>
          </p:cNvSpPr>
          <p:nvPr>
            <p:ph type="title"/>
          </p:nvPr>
        </p:nvSpPr>
        <p:spPr/>
        <p:txBody>
          <a:bodyPr/>
          <a:lstStyle/>
          <a:p>
            <a:r>
              <a:rPr lang="en-GB" sz="3600" b="0" i="0" dirty="0">
                <a:solidFill>
                  <a:schemeClr val="tx2"/>
                </a:solidFill>
                <a:effectLst/>
                <a:latin typeface="+mj-lt"/>
                <a:cs typeface="Segoe UI"/>
              </a:rPr>
              <a:t>Teams </a:t>
            </a:r>
            <a:r>
              <a:rPr lang="en-GB" dirty="0">
                <a:solidFill>
                  <a:schemeClr val="tx2"/>
                </a:solidFill>
                <a:latin typeface="+mj-lt"/>
                <a:cs typeface="Segoe UI"/>
              </a:rPr>
              <a:t>Apps Analytics and Reporting</a:t>
            </a:r>
            <a:endParaRPr lang="en-GB" dirty="0">
              <a:solidFill>
                <a:schemeClr val="tx2"/>
              </a:solidFill>
              <a:latin typeface="+mj-lt"/>
            </a:endParaRPr>
          </a:p>
        </p:txBody>
      </p:sp>
      <p:sp>
        <p:nvSpPr>
          <p:cNvPr id="11" name="Text Placeholder 10">
            <a:extLst>
              <a:ext uri="{FF2B5EF4-FFF2-40B4-BE49-F238E27FC236}">
                <a16:creationId xmlns:a16="http://schemas.microsoft.com/office/drawing/2014/main" id="{7EB8211D-3229-4453-9412-CB5770C51847}"/>
              </a:ext>
            </a:extLst>
          </p:cNvPr>
          <p:cNvSpPr>
            <a:spLocks noGrp="1"/>
          </p:cNvSpPr>
          <p:nvPr>
            <p:ph type="body" sz="quarter" idx="10"/>
          </p:nvPr>
        </p:nvSpPr>
        <p:spPr>
          <a:xfrm>
            <a:off x="586390" y="1434370"/>
            <a:ext cx="11018520" cy="2511457"/>
          </a:xfrm>
        </p:spPr>
        <p:txBody>
          <a:bodyPr/>
          <a:lstStyle/>
          <a:p>
            <a:r>
              <a:rPr lang="nb-NO" sz="2400" dirty="0">
                <a:solidFill>
                  <a:schemeClr val="tx1">
                    <a:lumMod val="85000"/>
                    <a:lumOff val="15000"/>
                  </a:schemeClr>
                </a:solidFill>
              </a:rPr>
              <a:t>Apps usage reports can be viewed from the Teams admin center and can show how many users and teams are utilizing each app</a:t>
            </a:r>
          </a:p>
          <a:p>
            <a:r>
              <a:rPr lang="nb-NO" sz="2400" dirty="0">
                <a:solidFill>
                  <a:schemeClr val="tx1">
                    <a:lumMod val="85000"/>
                    <a:lumOff val="15000"/>
                  </a:schemeClr>
                </a:solidFill>
              </a:rPr>
              <a:t>Available timeframes:</a:t>
            </a:r>
          </a:p>
          <a:p>
            <a:pPr marL="457200" indent="-457200">
              <a:buFont typeface="Arial" panose="020B0604020202020204" pitchFamily="34" charset="0"/>
              <a:buChar char="•"/>
            </a:pPr>
            <a:r>
              <a:rPr lang="nb-NO" sz="2400" dirty="0">
                <a:solidFill>
                  <a:schemeClr val="tx1">
                    <a:lumMod val="85000"/>
                    <a:lumOff val="15000"/>
                  </a:schemeClr>
                </a:solidFill>
              </a:rPr>
              <a:t>7 days</a:t>
            </a:r>
          </a:p>
          <a:p>
            <a:pPr marL="457200" indent="-457200">
              <a:buFont typeface="Arial" panose="020B0604020202020204" pitchFamily="34" charset="0"/>
              <a:buChar char="•"/>
            </a:pPr>
            <a:r>
              <a:rPr lang="nb-NO" sz="2400" dirty="0">
                <a:solidFill>
                  <a:schemeClr val="tx1">
                    <a:lumMod val="85000"/>
                    <a:lumOff val="15000"/>
                  </a:schemeClr>
                </a:solidFill>
              </a:rPr>
              <a:t>30 days</a:t>
            </a:r>
          </a:p>
          <a:p>
            <a:pPr marL="457200" indent="-457200">
              <a:buFont typeface="Arial" panose="020B0604020202020204" pitchFamily="34" charset="0"/>
              <a:buChar char="•"/>
            </a:pPr>
            <a:r>
              <a:rPr lang="nb-NO" sz="2400" dirty="0">
                <a:solidFill>
                  <a:schemeClr val="tx1">
                    <a:lumMod val="85000"/>
                    <a:lumOff val="15000"/>
                  </a:schemeClr>
                </a:solidFill>
              </a:rPr>
              <a:t>90 days</a:t>
            </a:r>
            <a:endParaRPr lang="en-US" sz="2400" dirty="0">
              <a:solidFill>
                <a:schemeClr val="tx1">
                  <a:lumMod val="85000"/>
                  <a:lumOff val="15000"/>
                </a:schemeClr>
              </a:solidFill>
            </a:endParaRPr>
          </a:p>
        </p:txBody>
      </p:sp>
      <p:pic>
        <p:nvPicPr>
          <p:cNvPr id="10" name="Picture 9">
            <a:extLst>
              <a:ext uri="{FF2B5EF4-FFF2-40B4-BE49-F238E27FC236}">
                <a16:creationId xmlns:a16="http://schemas.microsoft.com/office/drawing/2014/main" id="{66CE5104-70D7-4B72-97EB-18FEE3644E66}"/>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14943" t="9026" r="2846" b="4102"/>
          <a:stretch/>
        </p:blipFill>
        <p:spPr>
          <a:xfrm>
            <a:off x="4255477" y="2428896"/>
            <a:ext cx="7349433" cy="4368400"/>
          </a:xfrm>
          <a:prstGeom prst="rect">
            <a:avLst/>
          </a:prstGeom>
        </p:spPr>
      </p:pic>
      <p:sp>
        <p:nvSpPr>
          <p:cNvPr id="3" name="Footer Placeholder 2">
            <a:extLst>
              <a:ext uri="{FF2B5EF4-FFF2-40B4-BE49-F238E27FC236}">
                <a16:creationId xmlns:a16="http://schemas.microsoft.com/office/drawing/2014/main" id="{EA22288D-1A3F-6153-5BBF-D6BB176C9692}"/>
              </a:ext>
              <a:ext uri="{C183D7F6-B498-43B3-948B-1728B52AA6E4}">
                <adec:decorative xmlns:adec="http://schemas.microsoft.com/office/drawing/2017/decorative" val="1"/>
              </a:ext>
            </a:extLst>
          </p:cNvPr>
          <p:cNvSpPr txBox="1">
            <a:spLocks/>
          </p:cNvSpPr>
          <p:nvPr/>
        </p:nvSpPr>
        <p:spPr>
          <a:xfrm>
            <a:off x="4038600" y="6551986"/>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a:solidFill>
                  <a:srgbClr val="000000"/>
                </a:solidFill>
                <a:latin typeface="Segoe UI"/>
              </a:rPr>
              <a:t>Microsoft Confidential</a:t>
            </a:r>
          </a:p>
        </p:txBody>
      </p:sp>
    </p:spTree>
    <p:extLst>
      <p:ext uri="{BB962C8B-B14F-4D97-AF65-F5344CB8AC3E}">
        <p14:creationId xmlns:p14="http://schemas.microsoft.com/office/powerpoint/2010/main" val="265987987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894E245-42F2-484E-987C-0908ECE69BB5}"/>
              </a:ext>
            </a:extLst>
          </p:cNvPr>
          <p:cNvSpPr>
            <a:spLocks noGrp="1"/>
          </p:cNvSpPr>
          <p:nvPr>
            <p:ph type="title"/>
          </p:nvPr>
        </p:nvSpPr>
        <p:spPr/>
        <p:txBody>
          <a:bodyPr/>
          <a:lstStyle/>
          <a:p>
            <a:r>
              <a:rPr lang="en-US" dirty="0"/>
              <a:t>Power Platform Admin Center</a:t>
            </a:r>
            <a:r>
              <a:rPr lang="ru-RU" dirty="0"/>
              <a:t> </a:t>
            </a:r>
            <a:r>
              <a:rPr lang="nb-NO" dirty="0"/>
              <a:t>Reporting</a:t>
            </a:r>
            <a:endParaRPr lang="en-US" dirty="0"/>
          </a:p>
        </p:txBody>
      </p:sp>
      <p:sp>
        <p:nvSpPr>
          <p:cNvPr id="4" name="TextBox 3">
            <a:extLst>
              <a:ext uri="{FF2B5EF4-FFF2-40B4-BE49-F238E27FC236}">
                <a16:creationId xmlns:a16="http://schemas.microsoft.com/office/drawing/2014/main" id="{B63E563E-5BCB-4F1E-8309-2275A5B3898D}"/>
              </a:ext>
            </a:extLst>
          </p:cNvPr>
          <p:cNvSpPr txBox="1"/>
          <p:nvPr/>
        </p:nvSpPr>
        <p:spPr>
          <a:xfrm>
            <a:off x="906617" y="1459589"/>
            <a:ext cx="2399696" cy="369332"/>
          </a:xfrm>
          <a:prstGeom prst="rect">
            <a:avLst/>
          </a:prstGeom>
          <a:noFill/>
        </p:spPr>
        <p:txBody>
          <a:bodyPr wrap="none" rtlCol="0">
            <a:spAutoFit/>
          </a:bodyPr>
          <a:lstStyle/>
          <a:p>
            <a:pPr defTabSz="914225">
              <a:defRPr/>
            </a:pPr>
            <a:r>
              <a:rPr lang="en-US" sz="1800">
                <a:solidFill>
                  <a:schemeClr val="bg1"/>
                </a:solidFill>
                <a:latin typeface="+mj-lt"/>
              </a:rPr>
              <a:t>Power Apps analytics</a:t>
            </a:r>
          </a:p>
        </p:txBody>
      </p:sp>
      <p:grpSp>
        <p:nvGrpSpPr>
          <p:cNvPr id="11" name="Group 10" descr="A screenshot on a device render">
            <a:extLst>
              <a:ext uri="{FF2B5EF4-FFF2-40B4-BE49-F238E27FC236}">
                <a16:creationId xmlns:a16="http://schemas.microsoft.com/office/drawing/2014/main" id="{DFC8F3CF-1045-4B58-94CC-B13B774868FF}"/>
              </a:ext>
            </a:extLst>
          </p:cNvPr>
          <p:cNvGrpSpPr/>
          <p:nvPr/>
        </p:nvGrpSpPr>
        <p:grpSpPr>
          <a:xfrm>
            <a:off x="324540" y="2047435"/>
            <a:ext cx="3569213" cy="2313550"/>
            <a:chOff x="455995" y="1941150"/>
            <a:chExt cx="3568228" cy="2312911"/>
          </a:xfrm>
          <a:effectLst>
            <a:outerShdw blurRad="88900" dist="38100" dir="2700000" algn="ctr" rotWithShape="0">
              <a:srgbClr val="000000">
                <a:alpha val="30000"/>
              </a:srgbClr>
            </a:outerShdw>
          </a:effectLst>
        </p:grpSpPr>
        <p:pic>
          <p:nvPicPr>
            <p:cNvPr id="3" name="Picture 2">
              <a:extLst>
                <a:ext uri="{FF2B5EF4-FFF2-40B4-BE49-F238E27FC236}">
                  <a16:creationId xmlns:a16="http://schemas.microsoft.com/office/drawing/2014/main" id="{05F3FDD8-C026-46EC-9B58-61A0601590CF}"/>
                </a:ext>
              </a:extLst>
            </p:cNvPr>
            <p:cNvPicPr>
              <a:picLocks noChangeAspect="1"/>
            </p:cNvPicPr>
            <p:nvPr/>
          </p:nvPicPr>
          <p:blipFill>
            <a:blip r:embed="rId3"/>
            <a:stretch>
              <a:fillRect/>
            </a:stretch>
          </p:blipFill>
          <p:spPr>
            <a:xfrm>
              <a:off x="588280" y="2049210"/>
              <a:ext cx="3314904" cy="2100830"/>
            </a:xfrm>
            <a:prstGeom prst="rect">
              <a:avLst/>
            </a:prstGeom>
            <a:ln>
              <a:noFill/>
            </a:ln>
          </p:spPr>
        </p:pic>
        <p:sp>
          <p:nvSpPr>
            <p:cNvPr id="14" name="Freeform: Shape 13">
              <a:extLst>
                <a:ext uri="{FF2B5EF4-FFF2-40B4-BE49-F238E27FC236}">
                  <a16:creationId xmlns:a16="http://schemas.microsoft.com/office/drawing/2014/main" id="{803215E9-1F96-4F2D-A600-5D5F1A58EF78}"/>
                </a:ext>
              </a:extLst>
            </p:cNvPr>
            <p:cNvSpPr/>
            <p:nvPr/>
          </p:nvSpPr>
          <p:spPr>
            <a:xfrm flipH="1">
              <a:off x="455995" y="1941150"/>
              <a:ext cx="3568228" cy="2312911"/>
            </a:xfrm>
            <a:custGeom>
              <a:avLst/>
              <a:gdLst>
                <a:gd name="connsiteX0" fmla="*/ 5913456 w 6126400"/>
                <a:gd name="connsiteY0" fmla="*/ 186227 h 3752849"/>
                <a:gd name="connsiteX1" fmla="*/ 5913456 w 6126400"/>
                <a:gd name="connsiteY1" fmla="*/ 3566621 h 3752849"/>
                <a:gd name="connsiteX2" fmla="*/ 5906608 w 6126400"/>
                <a:gd name="connsiteY2" fmla="*/ 3566621 h 3752849"/>
                <a:gd name="connsiteX3" fmla="*/ 219792 w 6126400"/>
                <a:gd name="connsiteY3" fmla="*/ 3566621 h 3752849"/>
                <a:gd name="connsiteX4" fmla="*/ 212944 w 6126400"/>
                <a:gd name="connsiteY4" fmla="*/ 3566621 h 3752849"/>
                <a:gd name="connsiteX5" fmla="*/ 212944 w 6126400"/>
                <a:gd name="connsiteY5" fmla="*/ 186227 h 3752849"/>
                <a:gd name="connsiteX6" fmla="*/ 219792 w 6126400"/>
                <a:gd name="connsiteY6" fmla="*/ 186227 h 3752849"/>
                <a:gd name="connsiteX7" fmla="*/ 5906608 w 6126400"/>
                <a:gd name="connsiteY7" fmla="*/ 186227 h 3752849"/>
                <a:gd name="connsiteX8" fmla="*/ 5962813 w 6126400"/>
                <a:gd name="connsiteY8" fmla="*/ 0 h 3752849"/>
                <a:gd name="connsiteX9" fmla="*/ 5906608 w 6126400"/>
                <a:gd name="connsiteY9" fmla="*/ 0 h 3752849"/>
                <a:gd name="connsiteX10" fmla="*/ 219792 w 6126400"/>
                <a:gd name="connsiteY10" fmla="*/ 0 h 3752849"/>
                <a:gd name="connsiteX11" fmla="*/ 163587 w 6126400"/>
                <a:gd name="connsiteY11" fmla="*/ 0 h 3752849"/>
                <a:gd name="connsiteX12" fmla="*/ 0 w 6126400"/>
                <a:gd name="connsiteY12" fmla="*/ 163587 h 3752849"/>
                <a:gd name="connsiteX13" fmla="*/ 0 w 6126400"/>
                <a:gd name="connsiteY13" fmla="*/ 3589262 h 3752849"/>
                <a:gd name="connsiteX14" fmla="*/ 163587 w 6126400"/>
                <a:gd name="connsiteY14" fmla="*/ 3752849 h 3752849"/>
                <a:gd name="connsiteX15" fmla="*/ 219792 w 6126400"/>
                <a:gd name="connsiteY15" fmla="*/ 3752849 h 3752849"/>
                <a:gd name="connsiteX16" fmla="*/ 5906608 w 6126400"/>
                <a:gd name="connsiteY16" fmla="*/ 3752849 h 3752849"/>
                <a:gd name="connsiteX17" fmla="*/ 5962813 w 6126400"/>
                <a:gd name="connsiteY17" fmla="*/ 3752849 h 3752849"/>
                <a:gd name="connsiteX18" fmla="*/ 6126400 w 6126400"/>
                <a:gd name="connsiteY18" fmla="*/ 3589262 h 3752849"/>
                <a:gd name="connsiteX19" fmla="*/ 6126400 w 6126400"/>
                <a:gd name="connsiteY19" fmla="*/ 163587 h 3752849"/>
                <a:gd name="connsiteX20" fmla="*/ 5962813 w 6126400"/>
                <a:gd name="connsiteY20" fmla="*/ 0 h 375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126400" h="3752849">
                  <a:moveTo>
                    <a:pt x="5913456" y="186227"/>
                  </a:moveTo>
                  <a:lnTo>
                    <a:pt x="5913456" y="3566621"/>
                  </a:lnTo>
                  <a:lnTo>
                    <a:pt x="5906608" y="3566621"/>
                  </a:lnTo>
                  <a:lnTo>
                    <a:pt x="219792" y="3566621"/>
                  </a:lnTo>
                  <a:lnTo>
                    <a:pt x="212944" y="3566621"/>
                  </a:lnTo>
                  <a:lnTo>
                    <a:pt x="212944" y="186227"/>
                  </a:lnTo>
                  <a:lnTo>
                    <a:pt x="219792" y="186227"/>
                  </a:lnTo>
                  <a:lnTo>
                    <a:pt x="5906608" y="186227"/>
                  </a:lnTo>
                  <a:close/>
                  <a:moveTo>
                    <a:pt x="5962813" y="0"/>
                  </a:moveTo>
                  <a:lnTo>
                    <a:pt x="5906608" y="0"/>
                  </a:lnTo>
                  <a:lnTo>
                    <a:pt x="219792" y="0"/>
                  </a:lnTo>
                  <a:lnTo>
                    <a:pt x="163587" y="0"/>
                  </a:lnTo>
                  <a:cubicBezTo>
                    <a:pt x="73240" y="0"/>
                    <a:pt x="0" y="73240"/>
                    <a:pt x="0" y="163587"/>
                  </a:cubicBezTo>
                  <a:lnTo>
                    <a:pt x="0" y="3589262"/>
                  </a:lnTo>
                  <a:cubicBezTo>
                    <a:pt x="0" y="3679609"/>
                    <a:pt x="73240" y="3752849"/>
                    <a:pt x="163587" y="3752849"/>
                  </a:cubicBezTo>
                  <a:lnTo>
                    <a:pt x="219792" y="3752849"/>
                  </a:lnTo>
                  <a:lnTo>
                    <a:pt x="5906608" y="3752849"/>
                  </a:lnTo>
                  <a:lnTo>
                    <a:pt x="5962813" y="3752849"/>
                  </a:lnTo>
                  <a:cubicBezTo>
                    <a:pt x="6053160" y="3752849"/>
                    <a:pt x="6126400" y="3679609"/>
                    <a:pt x="6126400" y="3589262"/>
                  </a:cubicBezTo>
                  <a:lnTo>
                    <a:pt x="6126400" y="163587"/>
                  </a:lnTo>
                  <a:cubicBezTo>
                    <a:pt x="6126400" y="73240"/>
                    <a:pt x="6053160" y="0"/>
                    <a:pt x="5962813" y="0"/>
                  </a:cubicBezTo>
                  <a:close/>
                </a:path>
              </a:pathLst>
            </a:cu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896368">
                <a:defRPr/>
              </a:pPr>
              <a:endParaRPr lang="en-US" sz="1176">
                <a:solidFill>
                  <a:schemeClr val="bg1"/>
                </a:solidFill>
                <a:latin typeface="Arial"/>
              </a:endParaRPr>
            </a:p>
          </p:txBody>
        </p:sp>
      </p:grpSp>
      <p:sp>
        <p:nvSpPr>
          <p:cNvPr id="8" name="TextBox 7">
            <a:extLst>
              <a:ext uri="{FF2B5EF4-FFF2-40B4-BE49-F238E27FC236}">
                <a16:creationId xmlns:a16="http://schemas.microsoft.com/office/drawing/2014/main" id="{D3463F98-B80B-4813-8FC1-992A0EA7AAF7}"/>
              </a:ext>
            </a:extLst>
          </p:cNvPr>
          <p:cNvSpPr txBox="1"/>
          <p:nvPr/>
        </p:nvSpPr>
        <p:spPr>
          <a:xfrm>
            <a:off x="5000059" y="1459589"/>
            <a:ext cx="2191882" cy="369332"/>
          </a:xfrm>
          <a:prstGeom prst="rect">
            <a:avLst/>
          </a:prstGeom>
          <a:noFill/>
        </p:spPr>
        <p:txBody>
          <a:bodyPr wrap="none" rtlCol="0">
            <a:spAutoFit/>
          </a:bodyPr>
          <a:lstStyle/>
          <a:p>
            <a:pPr defTabSz="914225">
              <a:defRPr/>
            </a:pPr>
            <a:r>
              <a:rPr lang="en-US" sz="1800">
                <a:solidFill>
                  <a:schemeClr val="bg1"/>
                </a:solidFill>
                <a:latin typeface="+mj-lt"/>
              </a:rPr>
              <a:t>Dataverse analytics</a:t>
            </a:r>
          </a:p>
        </p:txBody>
      </p:sp>
      <p:grpSp>
        <p:nvGrpSpPr>
          <p:cNvPr id="12" name="Group 11" descr="A screenshot on a device render">
            <a:extLst>
              <a:ext uri="{FF2B5EF4-FFF2-40B4-BE49-F238E27FC236}">
                <a16:creationId xmlns:a16="http://schemas.microsoft.com/office/drawing/2014/main" id="{169E9BEC-FF69-4DD1-BCC9-369577DB3615}"/>
              </a:ext>
            </a:extLst>
          </p:cNvPr>
          <p:cNvGrpSpPr/>
          <p:nvPr/>
        </p:nvGrpSpPr>
        <p:grpSpPr>
          <a:xfrm>
            <a:off x="4282491" y="2033235"/>
            <a:ext cx="3569214" cy="2313550"/>
            <a:chOff x="4330562" y="1941150"/>
            <a:chExt cx="3568228" cy="2312911"/>
          </a:xfrm>
          <a:effectLst>
            <a:outerShdw blurRad="88900" dist="38100" dir="2700000" algn="ctr" rotWithShape="0">
              <a:srgbClr val="000000">
                <a:alpha val="30000"/>
              </a:srgbClr>
            </a:outerShdw>
          </a:effectLst>
        </p:grpSpPr>
        <p:pic>
          <p:nvPicPr>
            <p:cNvPr id="6" name="Picture 5">
              <a:extLst>
                <a:ext uri="{FF2B5EF4-FFF2-40B4-BE49-F238E27FC236}">
                  <a16:creationId xmlns:a16="http://schemas.microsoft.com/office/drawing/2014/main" id="{5FC06538-6DEC-4DAC-9C37-86952C039775}"/>
                </a:ext>
              </a:extLst>
            </p:cNvPr>
            <p:cNvPicPr>
              <a:picLocks noChangeAspect="1"/>
            </p:cNvPicPr>
            <p:nvPr/>
          </p:nvPicPr>
          <p:blipFill>
            <a:blip r:embed="rId4"/>
            <a:stretch>
              <a:fillRect/>
            </a:stretch>
          </p:blipFill>
          <p:spPr>
            <a:xfrm>
              <a:off x="4447400" y="2052849"/>
              <a:ext cx="3330954" cy="2097191"/>
            </a:xfrm>
            <a:prstGeom prst="rect">
              <a:avLst/>
            </a:prstGeom>
            <a:ln>
              <a:noFill/>
            </a:ln>
          </p:spPr>
        </p:pic>
        <p:sp>
          <p:nvSpPr>
            <p:cNvPr id="15" name="Freeform: Shape 14">
              <a:extLst>
                <a:ext uri="{FF2B5EF4-FFF2-40B4-BE49-F238E27FC236}">
                  <a16:creationId xmlns:a16="http://schemas.microsoft.com/office/drawing/2014/main" id="{ABFF9329-54CA-4EC0-93E3-3FFAEF0758FF}"/>
                </a:ext>
              </a:extLst>
            </p:cNvPr>
            <p:cNvSpPr/>
            <p:nvPr/>
          </p:nvSpPr>
          <p:spPr>
            <a:xfrm flipH="1">
              <a:off x="4330562" y="1941150"/>
              <a:ext cx="3568228" cy="2312911"/>
            </a:xfrm>
            <a:custGeom>
              <a:avLst/>
              <a:gdLst>
                <a:gd name="connsiteX0" fmla="*/ 5913456 w 6126400"/>
                <a:gd name="connsiteY0" fmla="*/ 186227 h 3752849"/>
                <a:gd name="connsiteX1" fmla="*/ 5913456 w 6126400"/>
                <a:gd name="connsiteY1" fmla="*/ 3566621 h 3752849"/>
                <a:gd name="connsiteX2" fmla="*/ 5906608 w 6126400"/>
                <a:gd name="connsiteY2" fmla="*/ 3566621 h 3752849"/>
                <a:gd name="connsiteX3" fmla="*/ 219792 w 6126400"/>
                <a:gd name="connsiteY3" fmla="*/ 3566621 h 3752849"/>
                <a:gd name="connsiteX4" fmla="*/ 212944 w 6126400"/>
                <a:gd name="connsiteY4" fmla="*/ 3566621 h 3752849"/>
                <a:gd name="connsiteX5" fmla="*/ 212944 w 6126400"/>
                <a:gd name="connsiteY5" fmla="*/ 186227 h 3752849"/>
                <a:gd name="connsiteX6" fmla="*/ 219792 w 6126400"/>
                <a:gd name="connsiteY6" fmla="*/ 186227 h 3752849"/>
                <a:gd name="connsiteX7" fmla="*/ 5906608 w 6126400"/>
                <a:gd name="connsiteY7" fmla="*/ 186227 h 3752849"/>
                <a:gd name="connsiteX8" fmla="*/ 5962813 w 6126400"/>
                <a:gd name="connsiteY8" fmla="*/ 0 h 3752849"/>
                <a:gd name="connsiteX9" fmla="*/ 5906608 w 6126400"/>
                <a:gd name="connsiteY9" fmla="*/ 0 h 3752849"/>
                <a:gd name="connsiteX10" fmla="*/ 219792 w 6126400"/>
                <a:gd name="connsiteY10" fmla="*/ 0 h 3752849"/>
                <a:gd name="connsiteX11" fmla="*/ 163587 w 6126400"/>
                <a:gd name="connsiteY11" fmla="*/ 0 h 3752849"/>
                <a:gd name="connsiteX12" fmla="*/ 0 w 6126400"/>
                <a:gd name="connsiteY12" fmla="*/ 163587 h 3752849"/>
                <a:gd name="connsiteX13" fmla="*/ 0 w 6126400"/>
                <a:gd name="connsiteY13" fmla="*/ 3589262 h 3752849"/>
                <a:gd name="connsiteX14" fmla="*/ 163587 w 6126400"/>
                <a:gd name="connsiteY14" fmla="*/ 3752849 h 3752849"/>
                <a:gd name="connsiteX15" fmla="*/ 219792 w 6126400"/>
                <a:gd name="connsiteY15" fmla="*/ 3752849 h 3752849"/>
                <a:gd name="connsiteX16" fmla="*/ 5906608 w 6126400"/>
                <a:gd name="connsiteY16" fmla="*/ 3752849 h 3752849"/>
                <a:gd name="connsiteX17" fmla="*/ 5962813 w 6126400"/>
                <a:gd name="connsiteY17" fmla="*/ 3752849 h 3752849"/>
                <a:gd name="connsiteX18" fmla="*/ 6126400 w 6126400"/>
                <a:gd name="connsiteY18" fmla="*/ 3589262 h 3752849"/>
                <a:gd name="connsiteX19" fmla="*/ 6126400 w 6126400"/>
                <a:gd name="connsiteY19" fmla="*/ 163587 h 3752849"/>
                <a:gd name="connsiteX20" fmla="*/ 5962813 w 6126400"/>
                <a:gd name="connsiteY20" fmla="*/ 0 h 375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126400" h="3752849">
                  <a:moveTo>
                    <a:pt x="5913456" y="186227"/>
                  </a:moveTo>
                  <a:lnTo>
                    <a:pt x="5913456" y="3566621"/>
                  </a:lnTo>
                  <a:lnTo>
                    <a:pt x="5906608" y="3566621"/>
                  </a:lnTo>
                  <a:lnTo>
                    <a:pt x="219792" y="3566621"/>
                  </a:lnTo>
                  <a:lnTo>
                    <a:pt x="212944" y="3566621"/>
                  </a:lnTo>
                  <a:lnTo>
                    <a:pt x="212944" y="186227"/>
                  </a:lnTo>
                  <a:lnTo>
                    <a:pt x="219792" y="186227"/>
                  </a:lnTo>
                  <a:lnTo>
                    <a:pt x="5906608" y="186227"/>
                  </a:lnTo>
                  <a:close/>
                  <a:moveTo>
                    <a:pt x="5962813" y="0"/>
                  </a:moveTo>
                  <a:lnTo>
                    <a:pt x="5906608" y="0"/>
                  </a:lnTo>
                  <a:lnTo>
                    <a:pt x="219792" y="0"/>
                  </a:lnTo>
                  <a:lnTo>
                    <a:pt x="163587" y="0"/>
                  </a:lnTo>
                  <a:cubicBezTo>
                    <a:pt x="73240" y="0"/>
                    <a:pt x="0" y="73240"/>
                    <a:pt x="0" y="163587"/>
                  </a:cubicBezTo>
                  <a:lnTo>
                    <a:pt x="0" y="3589262"/>
                  </a:lnTo>
                  <a:cubicBezTo>
                    <a:pt x="0" y="3679609"/>
                    <a:pt x="73240" y="3752849"/>
                    <a:pt x="163587" y="3752849"/>
                  </a:cubicBezTo>
                  <a:lnTo>
                    <a:pt x="219792" y="3752849"/>
                  </a:lnTo>
                  <a:lnTo>
                    <a:pt x="5906608" y="3752849"/>
                  </a:lnTo>
                  <a:lnTo>
                    <a:pt x="5962813" y="3752849"/>
                  </a:lnTo>
                  <a:cubicBezTo>
                    <a:pt x="6053160" y="3752849"/>
                    <a:pt x="6126400" y="3679609"/>
                    <a:pt x="6126400" y="3589262"/>
                  </a:cubicBezTo>
                  <a:lnTo>
                    <a:pt x="6126400" y="163587"/>
                  </a:lnTo>
                  <a:cubicBezTo>
                    <a:pt x="6126400" y="73240"/>
                    <a:pt x="6053160" y="0"/>
                    <a:pt x="5962813" y="0"/>
                  </a:cubicBezTo>
                  <a:close/>
                </a:path>
              </a:pathLst>
            </a:cu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896368">
                <a:defRPr/>
              </a:pPr>
              <a:endParaRPr lang="en-US" sz="1176">
                <a:solidFill>
                  <a:schemeClr val="bg1"/>
                </a:solidFill>
                <a:latin typeface="Arial"/>
              </a:endParaRPr>
            </a:p>
          </p:txBody>
        </p:sp>
      </p:grpSp>
      <p:sp>
        <p:nvSpPr>
          <p:cNvPr id="9" name="TextBox 8">
            <a:extLst>
              <a:ext uri="{FF2B5EF4-FFF2-40B4-BE49-F238E27FC236}">
                <a16:creationId xmlns:a16="http://schemas.microsoft.com/office/drawing/2014/main" id="{A12381D7-78E6-4288-9201-0BC6A747D130}"/>
              </a:ext>
            </a:extLst>
          </p:cNvPr>
          <p:cNvSpPr txBox="1"/>
          <p:nvPr/>
        </p:nvSpPr>
        <p:spPr>
          <a:xfrm>
            <a:off x="8571668" y="1463172"/>
            <a:ext cx="2906758" cy="369332"/>
          </a:xfrm>
          <a:prstGeom prst="rect">
            <a:avLst/>
          </a:prstGeom>
          <a:noFill/>
        </p:spPr>
        <p:txBody>
          <a:bodyPr wrap="none" rtlCol="0">
            <a:spAutoFit/>
          </a:bodyPr>
          <a:lstStyle/>
          <a:p>
            <a:pPr defTabSz="914225">
              <a:defRPr/>
            </a:pPr>
            <a:r>
              <a:rPr lang="en-US" sz="1800">
                <a:solidFill>
                  <a:schemeClr val="bg1"/>
                </a:solidFill>
                <a:latin typeface="+mj-lt"/>
              </a:rPr>
              <a:t>Power Automate analytics</a:t>
            </a:r>
          </a:p>
        </p:txBody>
      </p:sp>
      <p:grpSp>
        <p:nvGrpSpPr>
          <p:cNvPr id="13" name="Group 12" descr="A screenshot on a device render">
            <a:extLst>
              <a:ext uri="{FF2B5EF4-FFF2-40B4-BE49-F238E27FC236}">
                <a16:creationId xmlns:a16="http://schemas.microsoft.com/office/drawing/2014/main" id="{DFCEFCC5-99FE-4634-8B5C-320261A79EA2}"/>
              </a:ext>
            </a:extLst>
          </p:cNvPr>
          <p:cNvGrpSpPr/>
          <p:nvPr/>
        </p:nvGrpSpPr>
        <p:grpSpPr>
          <a:xfrm>
            <a:off x="8240441" y="2033235"/>
            <a:ext cx="3569213" cy="2313550"/>
            <a:chOff x="8205130" y="1941150"/>
            <a:chExt cx="3568228" cy="2312911"/>
          </a:xfrm>
          <a:effectLst>
            <a:outerShdw blurRad="88900" dist="38100" dir="2700000" algn="ctr" rotWithShape="0">
              <a:srgbClr val="000000">
                <a:alpha val="30000"/>
              </a:srgbClr>
            </a:outerShdw>
          </a:effectLst>
        </p:grpSpPr>
        <p:pic>
          <p:nvPicPr>
            <p:cNvPr id="7" name="Picture 6">
              <a:extLst>
                <a:ext uri="{FF2B5EF4-FFF2-40B4-BE49-F238E27FC236}">
                  <a16:creationId xmlns:a16="http://schemas.microsoft.com/office/drawing/2014/main" id="{E3898142-44D8-45BD-9B6E-7AF2010B7219}"/>
                </a:ext>
              </a:extLst>
            </p:cNvPr>
            <p:cNvPicPr>
              <a:picLocks noChangeAspect="1"/>
            </p:cNvPicPr>
            <p:nvPr/>
          </p:nvPicPr>
          <p:blipFill>
            <a:blip r:embed="rId5"/>
            <a:stretch>
              <a:fillRect/>
            </a:stretch>
          </p:blipFill>
          <p:spPr>
            <a:xfrm>
              <a:off x="8309053" y="2049210"/>
              <a:ext cx="3346026" cy="2100830"/>
            </a:xfrm>
            <a:prstGeom prst="rect">
              <a:avLst/>
            </a:prstGeom>
            <a:ln>
              <a:noFill/>
            </a:ln>
          </p:spPr>
        </p:pic>
        <p:sp>
          <p:nvSpPr>
            <p:cNvPr id="16" name="Freeform: Shape 15">
              <a:extLst>
                <a:ext uri="{FF2B5EF4-FFF2-40B4-BE49-F238E27FC236}">
                  <a16:creationId xmlns:a16="http://schemas.microsoft.com/office/drawing/2014/main" id="{7D73CA14-125C-4145-9FCB-7ACC593B6229}"/>
                </a:ext>
              </a:extLst>
            </p:cNvPr>
            <p:cNvSpPr/>
            <p:nvPr/>
          </p:nvSpPr>
          <p:spPr>
            <a:xfrm flipH="1">
              <a:off x="8205130" y="1941150"/>
              <a:ext cx="3568228" cy="2312911"/>
            </a:xfrm>
            <a:custGeom>
              <a:avLst/>
              <a:gdLst>
                <a:gd name="connsiteX0" fmla="*/ 5913456 w 6126400"/>
                <a:gd name="connsiteY0" fmla="*/ 186227 h 3752849"/>
                <a:gd name="connsiteX1" fmla="*/ 5913456 w 6126400"/>
                <a:gd name="connsiteY1" fmla="*/ 3566621 h 3752849"/>
                <a:gd name="connsiteX2" fmla="*/ 5906608 w 6126400"/>
                <a:gd name="connsiteY2" fmla="*/ 3566621 h 3752849"/>
                <a:gd name="connsiteX3" fmla="*/ 219792 w 6126400"/>
                <a:gd name="connsiteY3" fmla="*/ 3566621 h 3752849"/>
                <a:gd name="connsiteX4" fmla="*/ 212944 w 6126400"/>
                <a:gd name="connsiteY4" fmla="*/ 3566621 h 3752849"/>
                <a:gd name="connsiteX5" fmla="*/ 212944 w 6126400"/>
                <a:gd name="connsiteY5" fmla="*/ 186227 h 3752849"/>
                <a:gd name="connsiteX6" fmla="*/ 219792 w 6126400"/>
                <a:gd name="connsiteY6" fmla="*/ 186227 h 3752849"/>
                <a:gd name="connsiteX7" fmla="*/ 5906608 w 6126400"/>
                <a:gd name="connsiteY7" fmla="*/ 186227 h 3752849"/>
                <a:gd name="connsiteX8" fmla="*/ 5962813 w 6126400"/>
                <a:gd name="connsiteY8" fmla="*/ 0 h 3752849"/>
                <a:gd name="connsiteX9" fmla="*/ 5906608 w 6126400"/>
                <a:gd name="connsiteY9" fmla="*/ 0 h 3752849"/>
                <a:gd name="connsiteX10" fmla="*/ 219792 w 6126400"/>
                <a:gd name="connsiteY10" fmla="*/ 0 h 3752849"/>
                <a:gd name="connsiteX11" fmla="*/ 163587 w 6126400"/>
                <a:gd name="connsiteY11" fmla="*/ 0 h 3752849"/>
                <a:gd name="connsiteX12" fmla="*/ 0 w 6126400"/>
                <a:gd name="connsiteY12" fmla="*/ 163587 h 3752849"/>
                <a:gd name="connsiteX13" fmla="*/ 0 w 6126400"/>
                <a:gd name="connsiteY13" fmla="*/ 3589262 h 3752849"/>
                <a:gd name="connsiteX14" fmla="*/ 163587 w 6126400"/>
                <a:gd name="connsiteY14" fmla="*/ 3752849 h 3752849"/>
                <a:gd name="connsiteX15" fmla="*/ 219792 w 6126400"/>
                <a:gd name="connsiteY15" fmla="*/ 3752849 h 3752849"/>
                <a:gd name="connsiteX16" fmla="*/ 5906608 w 6126400"/>
                <a:gd name="connsiteY16" fmla="*/ 3752849 h 3752849"/>
                <a:gd name="connsiteX17" fmla="*/ 5962813 w 6126400"/>
                <a:gd name="connsiteY17" fmla="*/ 3752849 h 3752849"/>
                <a:gd name="connsiteX18" fmla="*/ 6126400 w 6126400"/>
                <a:gd name="connsiteY18" fmla="*/ 3589262 h 3752849"/>
                <a:gd name="connsiteX19" fmla="*/ 6126400 w 6126400"/>
                <a:gd name="connsiteY19" fmla="*/ 163587 h 3752849"/>
                <a:gd name="connsiteX20" fmla="*/ 5962813 w 6126400"/>
                <a:gd name="connsiteY20" fmla="*/ 0 h 375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126400" h="3752849">
                  <a:moveTo>
                    <a:pt x="5913456" y="186227"/>
                  </a:moveTo>
                  <a:lnTo>
                    <a:pt x="5913456" y="3566621"/>
                  </a:lnTo>
                  <a:lnTo>
                    <a:pt x="5906608" y="3566621"/>
                  </a:lnTo>
                  <a:lnTo>
                    <a:pt x="219792" y="3566621"/>
                  </a:lnTo>
                  <a:lnTo>
                    <a:pt x="212944" y="3566621"/>
                  </a:lnTo>
                  <a:lnTo>
                    <a:pt x="212944" y="186227"/>
                  </a:lnTo>
                  <a:lnTo>
                    <a:pt x="219792" y="186227"/>
                  </a:lnTo>
                  <a:lnTo>
                    <a:pt x="5906608" y="186227"/>
                  </a:lnTo>
                  <a:close/>
                  <a:moveTo>
                    <a:pt x="5962813" y="0"/>
                  </a:moveTo>
                  <a:lnTo>
                    <a:pt x="5906608" y="0"/>
                  </a:lnTo>
                  <a:lnTo>
                    <a:pt x="219792" y="0"/>
                  </a:lnTo>
                  <a:lnTo>
                    <a:pt x="163587" y="0"/>
                  </a:lnTo>
                  <a:cubicBezTo>
                    <a:pt x="73240" y="0"/>
                    <a:pt x="0" y="73240"/>
                    <a:pt x="0" y="163587"/>
                  </a:cubicBezTo>
                  <a:lnTo>
                    <a:pt x="0" y="3589262"/>
                  </a:lnTo>
                  <a:cubicBezTo>
                    <a:pt x="0" y="3679609"/>
                    <a:pt x="73240" y="3752849"/>
                    <a:pt x="163587" y="3752849"/>
                  </a:cubicBezTo>
                  <a:lnTo>
                    <a:pt x="219792" y="3752849"/>
                  </a:lnTo>
                  <a:lnTo>
                    <a:pt x="5906608" y="3752849"/>
                  </a:lnTo>
                  <a:lnTo>
                    <a:pt x="5962813" y="3752849"/>
                  </a:lnTo>
                  <a:cubicBezTo>
                    <a:pt x="6053160" y="3752849"/>
                    <a:pt x="6126400" y="3679609"/>
                    <a:pt x="6126400" y="3589262"/>
                  </a:cubicBezTo>
                  <a:lnTo>
                    <a:pt x="6126400" y="163587"/>
                  </a:lnTo>
                  <a:cubicBezTo>
                    <a:pt x="6126400" y="73240"/>
                    <a:pt x="6053160" y="0"/>
                    <a:pt x="5962813" y="0"/>
                  </a:cubicBezTo>
                  <a:close/>
                </a:path>
              </a:pathLst>
            </a:cu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896368">
                <a:defRPr/>
              </a:pPr>
              <a:endParaRPr lang="en-US" sz="1176">
                <a:solidFill>
                  <a:schemeClr val="bg1"/>
                </a:solidFill>
                <a:latin typeface="Arial"/>
              </a:endParaRPr>
            </a:p>
          </p:txBody>
        </p:sp>
      </p:grpSp>
      <p:sp>
        <p:nvSpPr>
          <p:cNvPr id="17" name="Rectangle 16">
            <a:extLst>
              <a:ext uri="{FF2B5EF4-FFF2-40B4-BE49-F238E27FC236}">
                <a16:creationId xmlns:a16="http://schemas.microsoft.com/office/drawing/2014/main" id="{AE701DB2-7E9A-42BC-BCA9-FC19EA6240BA}"/>
              </a:ext>
            </a:extLst>
          </p:cNvPr>
          <p:cNvSpPr/>
          <p:nvPr/>
        </p:nvSpPr>
        <p:spPr bwMode="auto">
          <a:xfrm>
            <a:off x="182311" y="4579499"/>
            <a:ext cx="11765973" cy="128746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400">
                <a:solidFill>
                  <a:schemeClr val="tx1">
                    <a:lumMod val="85000"/>
                    <a:lumOff val="15000"/>
                  </a:schemeClr>
                </a:solidFill>
                <a:cs typeface="Segoe UI" panose="020B0502040204020203" pitchFamily="34" charset="0"/>
              </a:rPr>
              <a:t>Information including most active users, most popular solutions, usage statistics, storage consumption and other types of insights across these workloads</a:t>
            </a:r>
          </a:p>
        </p:txBody>
      </p:sp>
      <p:sp>
        <p:nvSpPr>
          <p:cNvPr id="2" name="Footer Placeholder 2">
            <a:extLst>
              <a:ext uri="{FF2B5EF4-FFF2-40B4-BE49-F238E27FC236}">
                <a16:creationId xmlns:a16="http://schemas.microsoft.com/office/drawing/2014/main" id="{EFBDC071-3759-5E58-5BA7-344296B643EF}"/>
              </a:ext>
              <a:ext uri="{C183D7F6-B498-43B3-948B-1728B52AA6E4}">
                <adec:decorative xmlns:adec="http://schemas.microsoft.com/office/drawing/2017/decorative" val="1"/>
              </a:ext>
            </a:extLst>
          </p:cNvPr>
          <p:cNvSpPr>
            <a:spLocks noGrp="1"/>
          </p:cNvSpPr>
          <p:nvPr>
            <p:ph type="ftr" sz="quarter" idx="3"/>
          </p:nvPr>
        </p:nvSpPr>
        <p:spPr>
          <a:xfrm>
            <a:off x="4038600" y="6551986"/>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Tree>
    <p:extLst>
      <p:ext uri="{BB962C8B-B14F-4D97-AF65-F5344CB8AC3E}">
        <p14:creationId xmlns:p14="http://schemas.microsoft.com/office/powerpoint/2010/main" val="417287173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132E6D-A6EE-402B-895A-D0B053AB702A}"/>
              </a:ext>
            </a:extLst>
          </p:cNvPr>
          <p:cNvSpPr>
            <a:spLocks noGrp="1"/>
          </p:cNvSpPr>
          <p:nvPr>
            <p:ph type="title"/>
            <p:custDataLst>
              <p:custData r:id="rId2"/>
            </p:custDataLst>
          </p:nvPr>
        </p:nvSpPr>
        <p:spPr>
          <a:xfrm>
            <a:off x="621161" y="2975826"/>
            <a:ext cx="10135062" cy="830997"/>
          </a:xfrm>
        </p:spPr>
        <p:txBody>
          <a:bodyPr/>
          <a:lstStyle/>
          <a:p>
            <a:r>
              <a:rPr lang="en-US" sz="5400" dirty="0"/>
              <a:t>Appendix</a:t>
            </a:r>
          </a:p>
        </p:txBody>
      </p:sp>
      <p:sp>
        <p:nvSpPr>
          <p:cNvPr id="11" name="Footer Placeholder 2">
            <a:extLst>
              <a:ext uri="{FF2B5EF4-FFF2-40B4-BE49-F238E27FC236}">
                <a16:creationId xmlns:a16="http://schemas.microsoft.com/office/drawing/2014/main" id="{B6557B7F-8930-45B3-8C92-8E2F48E4CF5E}"/>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a:ea typeface="+mn-ea"/>
                <a:cs typeface="+mn-cs"/>
              </a:rPr>
              <a:t>Microsoft Confidential</a:t>
            </a:r>
          </a:p>
        </p:txBody>
      </p:sp>
      <p:sp>
        <p:nvSpPr>
          <p:cNvPr id="12" name="Slide Number Placeholder 8">
            <a:extLst>
              <a:ext uri="{FF2B5EF4-FFF2-40B4-BE49-F238E27FC236}">
                <a16:creationId xmlns:a16="http://schemas.microsoft.com/office/drawing/2014/main" id="{53D1B8DB-CDB5-4538-B1E2-EE9AC4FA8B61}"/>
              </a:ext>
            </a:extLst>
          </p:cNvPr>
          <p:cNvSpPr>
            <a:spLocks noGrp="1"/>
          </p:cNvSpPr>
          <p:nvPr>
            <p:ph type="sldNum" sz="quarter" idx="4"/>
          </p:nvPr>
        </p:nvSpPr>
        <p:spPr>
          <a:xfrm>
            <a:off x="11697272" y="6539518"/>
            <a:ext cx="40424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FFFFFF"/>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Tree>
    <p:custDataLst>
      <p:tags r:id="rId1"/>
    </p:custDataLst>
    <p:extLst>
      <p:ext uri="{BB962C8B-B14F-4D97-AF65-F5344CB8AC3E}">
        <p14:creationId xmlns:p14="http://schemas.microsoft.com/office/powerpoint/2010/main" val="249350408"/>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021AB-BAB3-48EF-B83B-EFFD03476945}"/>
              </a:ext>
            </a:extLst>
          </p:cNvPr>
          <p:cNvSpPr>
            <a:spLocks noGrp="1"/>
          </p:cNvSpPr>
          <p:nvPr>
            <p:ph type="title"/>
          </p:nvPr>
        </p:nvSpPr>
        <p:spPr/>
        <p:txBody>
          <a:bodyPr/>
          <a:lstStyle/>
          <a:p>
            <a:r>
              <a:rPr lang="nb-NO" dirty="0">
                <a:solidFill>
                  <a:schemeClr val="tx2"/>
                </a:solidFill>
                <a:latin typeface="+mj-lt"/>
              </a:rPr>
              <a:t>Apps Relevant to Dataverse for Teams</a:t>
            </a:r>
            <a:endParaRPr lang="en-US" dirty="0">
              <a:solidFill>
                <a:schemeClr val="tx2"/>
              </a:solidFill>
              <a:latin typeface="+mj-lt"/>
            </a:endParaRPr>
          </a:p>
        </p:txBody>
      </p:sp>
      <p:sp>
        <p:nvSpPr>
          <p:cNvPr id="3" name="Text Placeholder 2">
            <a:extLst>
              <a:ext uri="{FF2B5EF4-FFF2-40B4-BE49-F238E27FC236}">
                <a16:creationId xmlns:a16="http://schemas.microsoft.com/office/drawing/2014/main" id="{1C2848F0-FB24-4A84-B9FD-F0EF90CB6F84}"/>
              </a:ext>
            </a:extLst>
          </p:cNvPr>
          <p:cNvSpPr>
            <a:spLocks noGrp="1"/>
          </p:cNvSpPr>
          <p:nvPr>
            <p:ph type="body" sz="quarter" idx="10"/>
          </p:nvPr>
        </p:nvSpPr>
        <p:spPr>
          <a:xfrm>
            <a:off x="583192" y="1314796"/>
            <a:ext cx="11018520" cy="677108"/>
          </a:xfrm>
        </p:spPr>
        <p:txBody>
          <a:bodyPr/>
          <a:lstStyle/>
          <a:p>
            <a:pPr marL="0" indent="0">
              <a:buNone/>
            </a:pPr>
            <a:r>
              <a:rPr lang="en-GB" sz="2200" b="0" i="0" dirty="0">
                <a:solidFill>
                  <a:schemeClr val="tx1">
                    <a:lumMod val="85000"/>
                    <a:lumOff val="15000"/>
                  </a:schemeClr>
                </a:solidFill>
                <a:effectLst/>
                <a:latin typeface="Segoe UI (Body)"/>
              </a:rPr>
              <a:t>Global or Teams admins can use Teams app controls through Teams admin </a:t>
            </a:r>
            <a:r>
              <a:rPr lang="en-GB" sz="2200" b="0" i="0" dirty="0" err="1">
                <a:solidFill>
                  <a:schemeClr val="tx1">
                    <a:lumMod val="85000"/>
                    <a:lumOff val="15000"/>
                  </a:schemeClr>
                </a:solidFill>
                <a:effectLst/>
                <a:latin typeface="Segoe UI (Body)"/>
              </a:rPr>
              <a:t>center</a:t>
            </a:r>
            <a:r>
              <a:rPr lang="en-GB" sz="2200" b="0" i="0" dirty="0">
                <a:solidFill>
                  <a:schemeClr val="tx1">
                    <a:lumMod val="85000"/>
                    <a:lumOff val="15000"/>
                  </a:schemeClr>
                </a:solidFill>
                <a:effectLst/>
                <a:latin typeface="Segoe UI (Body)"/>
              </a:rPr>
              <a:t> to enable/disable apps relevant to </a:t>
            </a:r>
            <a:r>
              <a:rPr lang="en-GB" sz="2200" dirty="0">
                <a:solidFill>
                  <a:schemeClr val="tx1">
                    <a:lumMod val="85000"/>
                    <a:lumOff val="15000"/>
                  </a:schemeClr>
                </a:solidFill>
                <a:latin typeface="Segoe UI (Body)"/>
              </a:rPr>
              <a:t>Dataverse for Teams</a:t>
            </a:r>
            <a:r>
              <a:rPr lang="en-GB" sz="2200" b="0" i="0" dirty="0">
                <a:solidFill>
                  <a:schemeClr val="tx1">
                    <a:lumMod val="85000"/>
                    <a:lumOff val="15000"/>
                  </a:schemeClr>
                </a:solidFill>
                <a:effectLst/>
                <a:latin typeface="Segoe UI (Body)"/>
              </a:rPr>
              <a:t>.</a:t>
            </a:r>
            <a:endParaRPr lang="en-US" sz="2200" dirty="0">
              <a:solidFill>
                <a:schemeClr val="tx1">
                  <a:lumMod val="85000"/>
                  <a:lumOff val="15000"/>
                </a:schemeClr>
              </a:solidFill>
              <a:latin typeface="Segoe UI (Body)"/>
            </a:endParaRPr>
          </a:p>
        </p:txBody>
      </p:sp>
      <p:graphicFrame>
        <p:nvGraphicFramePr>
          <p:cNvPr id="4" name="Table 4">
            <a:extLst>
              <a:ext uri="{FF2B5EF4-FFF2-40B4-BE49-F238E27FC236}">
                <a16:creationId xmlns:a16="http://schemas.microsoft.com/office/drawing/2014/main" id="{611D0011-F9A1-4A46-A2BD-D02D9261DD5B}"/>
              </a:ext>
            </a:extLst>
          </p:cNvPr>
          <p:cNvGraphicFramePr>
            <a:graphicFrameLocks noGrp="1"/>
          </p:cNvGraphicFramePr>
          <p:nvPr>
            <p:extLst>
              <p:ext uri="{D42A27DB-BD31-4B8C-83A1-F6EECF244321}">
                <p14:modId xmlns:p14="http://schemas.microsoft.com/office/powerpoint/2010/main" val="2508157666"/>
              </p:ext>
            </p:extLst>
          </p:nvPr>
        </p:nvGraphicFramePr>
        <p:xfrm>
          <a:off x="574003" y="2143204"/>
          <a:ext cx="11132987" cy="3960919"/>
        </p:xfrm>
        <a:graphic>
          <a:graphicData uri="http://schemas.openxmlformats.org/drawingml/2006/table">
            <a:tbl>
              <a:tblPr firstRow="1" bandRow="1">
                <a:tableStyleId>{21E4AEA4-8DFA-4A89-87EB-49C32662AFE0}</a:tableStyleId>
              </a:tblPr>
              <a:tblGrid>
                <a:gridCol w="2075755">
                  <a:extLst>
                    <a:ext uri="{9D8B030D-6E8A-4147-A177-3AD203B41FA5}">
                      <a16:colId xmlns:a16="http://schemas.microsoft.com/office/drawing/2014/main" val="1743500218"/>
                    </a:ext>
                  </a:extLst>
                </a:gridCol>
                <a:gridCol w="9057232">
                  <a:extLst>
                    <a:ext uri="{9D8B030D-6E8A-4147-A177-3AD203B41FA5}">
                      <a16:colId xmlns:a16="http://schemas.microsoft.com/office/drawing/2014/main" val="2374877273"/>
                    </a:ext>
                  </a:extLst>
                </a:gridCol>
              </a:tblGrid>
              <a:tr h="403066">
                <a:tc>
                  <a:txBody>
                    <a:bodyPr/>
                    <a:lstStyle/>
                    <a:p>
                      <a:pPr algn="l" fontAlgn="t"/>
                      <a:r>
                        <a:rPr lang="en-US" sz="1600" b="1" cap="all">
                          <a:effectLst/>
                        </a:rPr>
                        <a:t>TEAMS App name</a:t>
                      </a:r>
                    </a:p>
                  </a:txBody>
                  <a:tcPr marL="57150" marR="57150" marT="57150" marB="57150"/>
                </a:tc>
                <a:tc>
                  <a:txBody>
                    <a:bodyPr/>
                    <a:lstStyle/>
                    <a:p>
                      <a:pPr marL="0" indent="0" algn="l" fontAlgn="t">
                        <a:buFont typeface="Arial" panose="020B0604020202020204" pitchFamily="34" charset="0"/>
                        <a:buNone/>
                      </a:pPr>
                      <a:r>
                        <a:rPr lang="nb-NO" sz="1600" b="1" cap="all">
                          <a:effectLst/>
                        </a:rPr>
                        <a:t>Controls</a:t>
                      </a:r>
                      <a:endParaRPr lang="en-US" sz="1600" b="1" cap="all">
                        <a:effectLst/>
                      </a:endParaRPr>
                    </a:p>
                  </a:txBody>
                  <a:tcPr marL="57150" marR="57150" marT="57150" marB="57150"/>
                </a:tc>
                <a:extLst>
                  <a:ext uri="{0D108BD9-81ED-4DB2-BD59-A6C34878D82A}">
                    <a16:rowId xmlns:a16="http://schemas.microsoft.com/office/drawing/2014/main" val="669852498"/>
                  </a:ext>
                </a:extLst>
              </a:tr>
              <a:tr h="716179">
                <a:tc>
                  <a:txBody>
                    <a:bodyPr/>
                    <a:lstStyle/>
                    <a:p>
                      <a:pPr fontAlgn="t"/>
                      <a:r>
                        <a:rPr lang="en-US" sz="1600" b="1">
                          <a:effectLst/>
                        </a:rPr>
                        <a:t>Power Apps</a:t>
                      </a:r>
                      <a:endParaRPr lang="en-US" sz="1600">
                        <a:effectLst/>
                      </a:endParaRPr>
                    </a:p>
                  </a:txBody>
                  <a:tcPr marL="57150" marR="57150" marT="57150" marB="57150"/>
                </a:tc>
                <a:tc>
                  <a:txBody>
                    <a:bodyPr/>
                    <a:lstStyle/>
                    <a:p>
                      <a:pPr marL="0" indent="0" fontAlgn="t">
                        <a:buFont typeface="Arial" panose="020B0604020202020204" pitchFamily="34" charset="0"/>
                        <a:buNone/>
                      </a:pPr>
                      <a:r>
                        <a:rPr lang="en-GB" sz="1600" dirty="0">
                          <a:effectLst/>
                        </a:rPr>
                        <a:t>Ability to use Dataverse or Dataverse for Teams apps within Teams, create new Power Apps using Teams and create new Dataverse for Teams environments</a:t>
                      </a:r>
                    </a:p>
                  </a:txBody>
                  <a:tcPr marL="57150" marR="57150" marT="57150" marB="57150"/>
                </a:tc>
                <a:extLst>
                  <a:ext uri="{0D108BD9-81ED-4DB2-BD59-A6C34878D82A}">
                    <a16:rowId xmlns:a16="http://schemas.microsoft.com/office/drawing/2014/main" val="3683967050"/>
                  </a:ext>
                </a:extLst>
              </a:tr>
              <a:tr h="724486">
                <a:tc>
                  <a:txBody>
                    <a:bodyPr/>
                    <a:lstStyle/>
                    <a:p>
                      <a:pPr fontAlgn="t"/>
                      <a:r>
                        <a:rPr lang="en-US" sz="1600" b="1">
                          <a:effectLst/>
                        </a:rPr>
                        <a:t>Power Virtual Agents</a:t>
                      </a:r>
                      <a:endParaRPr lang="en-US" sz="1600">
                        <a:effectLst/>
                      </a:endParaRPr>
                    </a:p>
                  </a:txBody>
                  <a:tcPr marL="57150" marR="57150" marT="57150" marB="57150"/>
                </a:tc>
                <a:tc>
                  <a:txBody>
                    <a:bodyPr/>
                    <a:lstStyle/>
                    <a:p>
                      <a:pPr marL="0" indent="0" fontAlgn="t">
                        <a:buFont typeface="Arial" panose="020B0604020202020204" pitchFamily="34" charset="0"/>
                        <a:buNone/>
                      </a:pPr>
                      <a:r>
                        <a:rPr lang="en-GB" sz="1600">
                          <a:effectLst/>
                        </a:rPr>
                        <a:t>Ability to use Dataverse or Dataverse for Teams Power Virtual Agents within Teams, create new Power Virtual Agents using Teams, and create new Dataverse for Teams environments</a:t>
                      </a:r>
                    </a:p>
                  </a:txBody>
                  <a:tcPr marL="57150" marR="57150" marT="57150" marB="57150"/>
                </a:tc>
                <a:extLst>
                  <a:ext uri="{0D108BD9-81ED-4DB2-BD59-A6C34878D82A}">
                    <a16:rowId xmlns:a16="http://schemas.microsoft.com/office/drawing/2014/main" val="1732176118"/>
                  </a:ext>
                </a:extLst>
              </a:tr>
              <a:tr h="654292">
                <a:tc>
                  <a:txBody>
                    <a:bodyPr/>
                    <a:lstStyle/>
                    <a:p>
                      <a:pPr fontAlgn="t"/>
                      <a:r>
                        <a:rPr lang="en-US" sz="1600" b="1">
                          <a:effectLst/>
                        </a:rPr>
                        <a:t>Shared Power Apps</a:t>
                      </a:r>
                      <a:endParaRPr lang="en-US" sz="1600">
                        <a:effectLst/>
                      </a:endParaRPr>
                    </a:p>
                  </a:txBody>
                  <a:tcPr marL="57150" marR="57150" marT="57150" marB="57150"/>
                </a:tc>
                <a:tc>
                  <a:txBody>
                    <a:bodyPr/>
                    <a:lstStyle/>
                    <a:p>
                      <a:pPr marL="0" indent="0" fontAlgn="t">
                        <a:buFont typeface="Arial" panose="020B0604020202020204" pitchFamily="34" charset="0"/>
                        <a:buNone/>
                      </a:pPr>
                      <a:r>
                        <a:rPr lang="en-GB" sz="1600">
                          <a:effectLst/>
                        </a:rPr>
                        <a:t>Ability to use Dataverse or Dataverse for Teams Power Apps within Teams using ”Built by your colleagues” catalog</a:t>
                      </a:r>
                    </a:p>
                  </a:txBody>
                  <a:tcPr marL="57150" marR="57150" marT="57150" marB="57150"/>
                </a:tc>
                <a:extLst>
                  <a:ext uri="{0D108BD9-81ED-4DB2-BD59-A6C34878D82A}">
                    <a16:rowId xmlns:a16="http://schemas.microsoft.com/office/drawing/2014/main" val="2027532009"/>
                  </a:ext>
                </a:extLst>
              </a:tr>
              <a:tr h="745444">
                <a:tc>
                  <a:txBody>
                    <a:bodyPr/>
                    <a:lstStyle/>
                    <a:p>
                      <a:pPr fontAlgn="t"/>
                      <a:r>
                        <a:rPr lang="en-US" sz="1600" b="1">
                          <a:effectLst/>
                        </a:rPr>
                        <a:t>Shared Power Virtual Agents</a:t>
                      </a:r>
                      <a:endParaRPr lang="en-US" sz="1600">
                        <a:effectLst/>
                      </a:endParaRPr>
                    </a:p>
                  </a:txBody>
                  <a:tcPr marL="57150" marR="57150" marT="57150" marB="57150"/>
                </a:tc>
                <a:tc>
                  <a:txBody>
                    <a:bodyPr/>
                    <a:lstStyle/>
                    <a:p>
                      <a:pPr marL="0" indent="0" fontAlgn="t">
                        <a:buFont typeface="Arial" panose="020B0604020202020204" pitchFamily="34" charset="0"/>
                        <a:buNone/>
                      </a:pPr>
                      <a:r>
                        <a:rPr lang="en-GB" sz="1600">
                          <a:effectLst/>
                        </a:rPr>
                        <a:t>Ability to use Dataverse or Dataverse for Teams Power Virtual Agents within Teams using ”Built by your colleagues” catalog</a:t>
                      </a:r>
                    </a:p>
                  </a:txBody>
                  <a:tcPr marL="57150" marR="57150" marT="57150" marB="57150"/>
                </a:tc>
                <a:extLst>
                  <a:ext uri="{0D108BD9-81ED-4DB2-BD59-A6C34878D82A}">
                    <a16:rowId xmlns:a16="http://schemas.microsoft.com/office/drawing/2014/main" val="1441362841"/>
                  </a:ext>
                </a:extLst>
              </a:tr>
              <a:tr h="717452">
                <a:tc>
                  <a:txBody>
                    <a:bodyPr/>
                    <a:lstStyle/>
                    <a:p>
                      <a:pPr fontAlgn="t"/>
                      <a:r>
                        <a:rPr lang="en-US" sz="1600" b="1">
                          <a:effectLst/>
                        </a:rPr>
                        <a:t>Sample Apps (e.g. Employee Ideas)</a:t>
                      </a:r>
                      <a:endParaRPr lang="en-US" sz="1600" i="1">
                        <a:effectLst/>
                      </a:endParaRPr>
                    </a:p>
                  </a:txBody>
                  <a:tcPr marL="57150" marR="57150" marT="57150" marB="57150"/>
                </a:tc>
                <a:tc>
                  <a:txBody>
                    <a:bodyPr/>
                    <a:lstStyle/>
                    <a:p>
                      <a:pPr marL="0" indent="0" fontAlgn="t">
                        <a:buFont typeface="Arial" panose="020B0604020202020204" pitchFamily="34" charset="0"/>
                        <a:buNone/>
                      </a:pPr>
                      <a:r>
                        <a:rPr lang="en-GB" sz="1600" dirty="0">
                          <a:effectLst/>
                        </a:rPr>
                        <a:t>Ability to create new Power Apps, Power Automate, and Power Virtual Agents by using specific sample apps within Teams</a:t>
                      </a:r>
                    </a:p>
                  </a:txBody>
                  <a:tcPr marL="57150" marR="57150" marT="57150" marB="57150"/>
                </a:tc>
                <a:extLst>
                  <a:ext uri="{0D108BD9-81ED-4DB2-BD59-A6C34878D82A}">
                    <a16:rowId xmlns:a16="http://schemas.microsoft.com/office/drawing/2014/main" val="3325219966"/>
                  </a:ext>
                </a:extLst>
              </a:tr>
            </a:tbl>
          </a:graphicData>
        </a:graphic>
      </p:graphicFrame>
      <p:sp>
        <p:nvSpPr>
          <p:cNvPr id="5" name="Footer Placeholder 2">
            <a:extLst>
              <a:ext uri="{FF2B5EF4-FFF2-40B4-BE49-F238E27FC236}">
                <a16:creationId xmlns:a16="http://schemas.microsoft.com/office/drawing/2014/main" id="{5E88B407-4746-562E-5C84-495F8D2C8916}"/>
              </a:ext>
              <a:ext uri="{C183D7F6-B498-43B3-948B-1728B52AA6E4}">
                <adec:decorative xmlns:adec="http://schemas.microsoft.com/office/drawing/2017/decorative" val="1"/>
              </a:ext>
            </a:extLst>
          </p:cNvPr>
          <p:cNvSpPr txBox="1">
            <a:spLocks/>
          </p:cNvSpPr>
          <p:nvPr/>
        </p:nvSpPr>
        <p:spPr>
          <a:xfrm>
            <a:off x="4038600" y="6543674"/>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a:solidFill>
                  <a:srgbClr val="000000"/>
                </a:solidFill>
                <a:latin typeface="Segoe UI"/>
              </a:rPr>
              <a:t>Microsoft Confidential</a:t>
            </a:r>
          </a:p>
        </p:txBody>
      </p:sp>
    </p:spTree>
    <p:extLst>
      <p:ext uri="{BB962C8B-B14F-4D97-AF65-F5344CB8AC3E}">
        <p14:creationId xmlns:p14="http://schemas.microsoft.com/office/powerpoint/2010/main" val="249961277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DF34E-56D7-4774-B863-1877A875A2FA}"/>
              </a:ext>
            </a:extLst>
          </p:cNvPr>
          <p:cNvSpPr>
            <a:spLocks noGrp="1"/>
          </p:cNvSpPr>
          <p:nvPr>
            <p:ph type="title"/>
          </p:nvPr>
        </p:nvSpPr>
        <p:spPr/>
        <p:txBody>
          <a:bodyPr/>
          <a:lstStyle/>
          <a:p>
            <a:r>
              <a:rPr lang="en-GB">
                <a:solidFill>
                  <a:schemeClr val="tx2"/>
                </a:solidFill>
                <a:latin typeface="+mj-lt"/>
              </a:rPr>
              <a:t>Key Limitations of Dataverse for Teams  </a:t>
            </a:r>
          </a:p>
        </p:txBody>
      </p:sp>
      <p:sp>
        <p:nvSpPr>
          <p:cNvPr id="3" name="Content Placeholder 2">
            <a:extLst>
              <a:ext uri="{FF2B5EF4-FFF2-40B4-BE49-F238E27FC236}">
                <a16:creationId xmlns:a16="http://schemas.microsoft.com/office/drawing/2014/main" id="{B127D0E2-8FB9-4635-B9A4-2A79CE8A1A98}"/>
              </a:ext>
            </a:extLst>
          </p:cNvPr>
          <p:cNvSpPr>
            <a:spLocks noGrp="1"/>
          </p:cNvSpPr>
          <p:nvPr>
            <p:ph sz="quarter" idx="10"/>
          </p:nvPr>
        </p:nvSpPr>
        <p:spPr>
          <a:xfrm>
            <a:off x="586581" y="1576416"/>
            <a:ext cx="11018838" cy="3914918"/>
          </a:xfrm>
        </p:spPr>
        <p:txBody>
          <a:bodyPr/>
          <a:lstStyle/>
          <a:p>
            <a:r>
              <a:rPr lang="en-GB" sz="2400" i="0" dirty="0">
                <a:solidFill>
                  <a:schemeClr val="tx1">
                    <a:lumMod val="85000"/>
                    <a:lumOff val="15000"/>
                  </a:schemeClr>
                </a:solidFill>
                <a:effectLst/>
              </a:rPr>
              <a:t>Additional components such as Model-driven apps, AI Builder, Component library are not available</a:t>
            </a:r>
          </a:p>
          <a:p>
            <a:endParaRPr lang="en-GB" sz="2400" i="0" dirty="0">
              <a:solidFill>
                <a:schemeClr val="tx1">
                  <a:lumMod val="85000"/>
                  <a:lumOff val="15000"/>
                </a:schemeClr>
              </a:solidFill>
              <a:effectLst/>
            </a:endParaRPr>
          </a:p>
          <a:p>
            <a:r>
              <a:rPr lang="en-GB" sz="2400" b="0" i="0" dirty="0">
                <a:solidFill>
                  <a:schemeClr val="tx1">
                    <a:lumMod val="85000"/>
                    <a:lumOff val="15000"/>
                  </a:schemeClr>
                </a:solidFill>
                <a:effectLst/>
              </a:rPr>
              <a:t>Not available in these regions: South Korea, GCC, GCC High</a:t>
            </a:r>
          </a:p>
          <a:p>
            <a:endParaRPr lang="en-GB" sz="2400" dirty="0">
              <a:solidFill>
                <a:schemeClr val="tx1">
                  <a:lumMod val="85000"/>
                  <a:lumOff val="15000"/>
                </a:schemeClr>
              </a:solidFill>
            </a:endParaRPr>
          </a:p>
          <a:p>
            <a:r>
              <a:rPr lang="en-GB" sz="2400" dirty="0">
                <a:solidFill>
                  <a:schemeClr val="tx1">
                    <a:lumMod val="85000"/>
                    <a:lumOff val="15000"/>
                  </a:schemeClr>
                </a:solidFill>
              </a:rPr>
              <a:t>Not all controls are supported</a:t>
            </a:r>
          </a:p>
          <a:p>
            <a:endParaRPr lang="en-GB" sz="2400" dirty="0">
              <a:solidFill>
                <a:schemeClr val="tx1">
                  <a:lumMod val="85000"/>
                  <a:lumOff val="15000"/>
                </a:schemeClr>
              </a:solidFill>
            </a:endParaRPr>
          </a:p>
          <a:p>
            <a:r>
              <a:rPr lang="en-GB" sz="2400" dirty="0">
                <a:solidFill>
                  <a:schemeClr val="tx1">
                    <a:lumMod val="85000"/>
                    <a:lumOff val="15000"/>
                  </a:schemeClr>
                </a:solidFill>
              </a:rPr>
              <a:t>Localization of Power Apps studio is not available  </a:t>
            </a:r>
          </a:p>
          <a:p>
            <a:endParaRPr lang="en-GB" dirty="0">
              <a:solidFill>
                <a:schemeClr val="tx1">
                  <a:lumMod val="85000"/>
                  <a:lumOff val="15000"/>
                </a:schemeClr>
              </a:solidFill>
            </a:endParaRPr>
          </a:p>
        </p:txBody>
      </p:sp>
      <p:sp>
        <p:nvSpPr>
          <p:cNvPr id="4" name="Footer Placeholder 2">
            <a:extLst>
              <a:ext uri="{FF2B5EF4-FFF2-40B4-BE49-F238E27FC236}">
                <a16:creationId xmlns:a16="http://schemas.microsoft.com/office/drawing/2014/main" id="{6B3F1694-81D3-9056-EB1E-B24F4BB12B18}"/>
              </a:ext>
              <a:ext uri="{C183D7F6-B498-43B3-948B-1728B52AA6E4}">
                <adec:decorative xmlns:adec="http://schemas.microsoft.com/office/drawing/2017/decorative" val="1"/>
              </a:ext>
            </a:extLst>
          </p:cNvPr>
          <p:cNvSpPr txBox="1">
            <a:spLocks/>
          </p:cNvSpPr>
          <p:nvPr/>
        </p:nvSpPr>
        <p:spPr>
          <a:xfrm>
            <a:off x="4038600" y="653951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a:solidFill>
                  <a:srgbClr val="000000"/>
                </a:solidFill>
                <a:latin typeface="Segoe UI"/>
              </a:rPr>
              <a:t>Microsoft Confidential</a:t>
            </a:r>
          </a:p>
        </p:txBody>
      </p:sp>
    </p:spTree>
    <p:extLst>
      <p:ext uri="{BB962C8B-B14F-4D97-AF65-F5344CB8AC3E}">
        <p14:creationId xmlns:p14="http://schemas.microsoft.com/office/powerpoint/2010/main" val="338110617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BDD850C-29B9-4641-B580-0B91B9EBAE00}"/>
              </a:ext>
            </a:extLst>
          </p:cNvPr>
          <p:cNvSpPr>
            <a:spLocks noGrp="1"/>
          </p:cNvSpPr>
          <p:nvPr>
            <p:ph type="body" sz="quarter" idx="12"/>
            <p:custDataLst>
              <p:custData r:id="rId2"/>
            </p:custDataLst>
          </p:nvPr>
        </p:nvSpPr>
        <p:spPr/>
        <p:txBody>
          <a:bodyPr vert="horz" lIns="0" tIns="0" rIns="0" bIns="0" rtlCol="0" anchor="t">
            <a:normAutofit/>
          </a:bodyPr>
          <a:lstStyle/>
          <a:p>
            <a:r>
              <a:rPr lang="en-US" dirty="0"/>
              <a:t>This module covers the following topics:</a:t>
            </a:r>
          </a:p>
        </p:txBody>
      </p:sp>
      <p:graphicFrame>
        <p:nvGraphicFramePr>
          <p:cNvPr id="41" name="Table 2">
            <a:extLst>
              <a:ext uri="{FF2B5EF4-FFF2-40B4-BE49-F238E27FC236}">
                <a16:creationId xmlns:a16="http://schemas.microsoft.com/office/drawing/2014/main" id="{2F2EA0C9-C38D-4F1A-8551-0B45DED4B9B8}"/>
              </a:ext>
            </a:extLst>
          </p:cNvPr>
          <p:cNvGraphicFramePr>
            <a:graphicFrameLocks noGrp="1"/>
          </p:cNvGraphicFramePr>
          <p:nvPr>
            <p:extLst>
              <p:ext uri="{D42A27DB-BD31-4B8C-83A1-F6EECF244321}">
                <p14:modId xmlns:p14="http://schemas.microsoft.com/office/powerpoint/2010/main" val="3766651572"/>
              </p:ext>
            </p:extLst>
          </p:nvPr>
        </p:nvGraphicFramePr>
        <p:xfrm>
          <a:off x="571500" y="1752870"/>
          <a:ext cx="8188960" cy="3612936"/>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473442237"/>
                    </a:ext>
                  </a:extLst>
                </a:gridCol>
                <a:gridCol w="548640">
                  <a:extLst>
                    <a:ext uri="{9D8B030D-6E8A-4147-A177-3AD203B41FA5}">
                      <a16:colId xmlns:a16="http://schemas.microsoft.com/office/drawing/2014/main" val="108120203"/>
                    </a:ext>
                  </a:extLst>
                </a:gridCol>
                <a:gridCol w="7223760">
                  <a:extLst>
                    <a:ext uri="{9D8B030D-6E8A-4147-A177-3AD203B41FA5}">
                      <a16:colId xmlns:a16="http://schemas.microsoft.com/office/drawing/2014/main" val="2189273595"/>
                    </a:ext>
                  </a:extLst>
                </a:gridCol>
                <a:gridCol w="208280">
                  <a:extLst>
                    <a:ext uri="{9D8B030D-6E8A-4147-A177-3AD203B41FA5}">
                      <a16:colId xmlns:a16="http://schemas.microsoft.com/office/drawing/2014/main" val="518262350"/>
                    </a:ext>
                  </a:extLst>
                </a:gridCol>
              </a:tblGrid>
              <a:tr h="903234">
                <a:tc>
                  <a:txBody>
                    <a:bodyPr/>
                    <a:lstStyle/>
                    <a:p>
                      <a:endParaRPr lang="en-US"/>
                    </a:p>
                  </a:txBody>
                  <a:tcPr>
                    <a:lnL w="3175" cap="flat" cmpd="sng" algn="ctr">
                      <a:solidFill>
                        <a:schemeClr val="bg1">
                          <a:lumMod val="75000"/>
                        </a:schemeClr>
                      </a:solidFill>
                      <a:prstDash val="solid"/>
                      <a:round/>
                      <a:headEnd type="none" w="med" len="med"/>
                      <a:tailEnd type="none" w="med" len="med"/>
                    </a:lnL>
                    <a:lnR w="12700" cmpd="sng">
                      <a:noFill/>
                    </a:lnR>
                    <a:lnT w="3175"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600" b="1" dirty="0">
                          <a:solidFill>
                            <a:schemeClr val="tx2"/>
                          </a:solidFill>
                          <a:latin typeface="+mn-lt"/>
                        </a:rPr>
                        <a:t>1</a:t>
                      </a:r>
                    </a:p>
                  </a:txBody>
                  <a:tcPr marT="73152" marB="73152" anchor="ctr">
                    <a:lnL w="3175" cap="flat" cmpd="sng" algn="ctr">
                      <a:noFill/>
                      <a:prstDash val="solid"/>
                      <a:round/>
                      <a:headEnd type="none" w="med" len="med"/>
                      <a:tailEnd type="none" w="med" len="med"/>
                    </a:lnL>
                    <a:lnR w="12700" cmpd="sng">
                      <a:noFill/>
                    </a:lnR>
                    <a:lnT w="38100" cap="flat" cmpd="sng" algn="ctr">
                      <a:solidFill>
                        <a:schemeClr val="bg1">
                          <a:lumMod val="7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defTabSz="914192">
                        <a:spcBef>
                          <a:spcPts val="100"/>
                        </a:spcBef>
                        <a:spcAft>
                          <a:spcPts val="200"/>
                        </a:spcAft>
                      </a:pPr>
                      <a:endParaRPr lang="en-US" sz="1400" b="0" dirty="0">
                        <a:solidFill>
                          <a:schemeClr val="tx1"/>
                        </a:solidFill>
                        <a:cs typeface="Segoe UI Semibold"/>
                      </a:endParaRPr>
                    </a:p>
                    <a:p>
                      <a:pPr defTabSz="914192">
                        <a:spcBef>
                          <a:spcPts val="100"/>
                        </a:spcBef>
                        <a:spcAft>
                          <a:spcPts val="200"/>
                        </a:spcAft>
                      </a:pPr>
                      <a:r>
                        <a:rPr lang="en-GB" sz="1600" b="0" dirty="0">
                          <a:solidFill>
                            <a:schemeClr val="tx1"/>
                          </a:solidFill>
                          <a:latin typeface="+mj-lt"/>
                          <a:cs typeface="Segoe UI Semibold"/>
                        </a:rPr>
                        <a:t>Teams Apps administration</a:t>
                      </a:r>
                    </a:p>
                  </a:txBody>
                  <a:tcPr marT="73152" marB="73152">
                    <a:lnL w="12700" cmpd="sng">
                      <a:noFill/>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indent="-228600" defTabSz="914192">
                        <a:spcBef>
                          <a:spcPts val="100"/>
                        </a:spcBef>
                        <a:spcAft>
                          <a:spcPts val="200"/>
                        </a:spcAft>
                        <a:buFont typeface="Wingdings" panose="05000000000000000000" pitchFamily="2" charset="2"/>
                        <a:buChar char="ü"/>
                      </a:pPr>
                      <a:endParaRPr lang="en-GB" sz="1400" b="0">
                        <a:solidFill>
                          <a:schemeClr val="tx1"/>
                        </a:solidFill>
                        <a:cs typeface="Segoe UI Semibold"/>
                      </a:endParaRPr>
                    </a:p>
                  </a:txBody>
                  <a:tcPr marT="73152" marB="73152">
                    <a:lnL w="12700" cmpd="sng">
                      <a:noFill/>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31179405"/>
                  </a:ext>
                </a:extLst>
              </a:tr>
              <a:tr h="903234">
                <a:tc>
                  <a:txBody>
                    <a:bodyPr/>
                    <a:lstStyle/>
                    <a:p>
                      <a:endParaRPr lang="en-US"/>
                    </a:p>
                  </a:txBody>
                  <a:tcPr>
                    <a:lnL w="3175" cap="flat" cmpd="sng" algn="ctr">
                      <a:solidFill>
                        <a:schemeClr val="bg1">
                          <a:lumMod val="75000"/>
                        </a:schemeClr>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600" b="1">
                          <a:solidFill>
                            <a:schemeClr val="tx2"/>
                          </a:solidFill>
                          <a:latin typeface="+mn-lt"/>
                        </a:rPr>
                        <a:t>2</a:t>
                      </a:r>
                    </a:p>
                  </a:txBody>
                  <a:tcPr marT="73152" marB="73152" anchor="ctr">
                    <a:lnL w="3175"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192" rtl="0" eaLnBrk="1" fontAlgn="auto" latinLnBrk="0" hangingPunct="1">
                        <a:lnSpc>
                          <a:spcPct val="100000"/>
                        </a:lnSpc>
                        <a:spcBef>
                          <a:spcPts val="100"/>
                        </a:spcBef>
                        <a:spcAft>
                          <a:spcPts val="20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Segoe UI Semibold"/>
                        <a:ea typeface="+mn-ea"/>
                        <a:cs typeface="Segoe UI Semibold"/>
                      </a:endParaRPr>
                    </a:p>
                    <a:p>
                      <a:pPr marL="0" marR="0" lvl="0" indent="0" algn="l" defTabSz="914192" rtl="0" eaLnBrk="1" fontAlgn="auto" latinLnBrk="0" hangingPunct="1">
                        <a:lnSpc>
                          <a:spcPct val="100000"/>
                        </a:lnSpc>
                        <a:spcBef>
                          <a:spcPts val="100"/>
                        </a:spcBef>
                        <a:spcAft>
                          <a:spcPts val="200"/>
                        </a:spcAft>
                        <a:buClrTx/>
                        <a:buSzTx/>
                        <a:buFontTx/>
                        <a:buNone/>
                        <a:tabLst/>
                        <a:defRPr/>
                      </a:pPr>
                      <a:r>
                        <a:rPr lang="en-US" sz="1600" b="0" kern="1200" noProof="0" dirty="0">
                          <a:solidFill>
                            <a:schemeClr val="tx1"/>
                          </a:solidFill>
                          <a:latin typeface="+mj-lt"/>
                          <a:ea typeface="+mn-ea"/>
                          <a:cs typeface="Segoe UI Semibold"/>
                        </a:rPr>
                        <a:t>Dataverse for Teams environments</a:t>
                      </a:r>
                    </a:p>
                  </a:txBody>
                  <a:tcPr marT="73152" marB="73152">
                    <a:lnL w="12700" cmpd="sng">
                      <a:noFill/>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marR="0" lvl="0" indent="-228600" algn="l" defTabSz="914192" rtl="0" eaLnBrk="1" fontAlgn="auto" latinLnBrk="0" hangingPunct="1">
                        <a:lnSpc>
                          <a:spcPct val="100000"/>
                        </a:lnSpc>
                        <a:spcBef>
                          <a:spcPts val="100"/>
                        </a:spcBef>
                        <a:spcAft>
                          <a:spcPts val="200"/>
                        </a:spcAft>
                        <a:buClrTx/>
                        <a:buSzTx/>
                        <a:buFont typeface="Wingdings" panose="05000000000000000000" pitchFamily="2" charset="2"/>
                        <a:buChar char="ü"/>
                        <a:tabLst/>
                        <a:defRPr/>
                      </a:pPr>
                      <a:endParaRPr lang="en-GB" sz="1400" b="0">
                        <a:solidFill>
                          <a:schemeClr val="tx1"/>
                        </a:solidFill>
                        <a:cs typeface="Segoe UI Semibold"/>
                      </a:endParaRPr>
                    </a:p>
                  </a:txBody>
                  <a:tcPr marT="73152" marB="73152">
                    <a:lnL w="12700" cmpd="sng">
                      <a:noFill/>
                    </a:lnL>
                    <a:lnR w="3175" cap="flat" cmpd="sng" algn="ctr">
                      <a:solidFill>
                        <a:schemeClr val="bg1">
                          <a:lumMod val="75000"/>
                        </a:schemeClr>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28743437"/>
                  </a:ext>
                </a:extLst>
              </a:tr>
              <a:tr h="903234">
                <a:tc>
                  <a:txBody>
                    <a:bodyPr/>
                    <a:lstStyle/>
                    <a:p>
                      <a:endParaRPr lang="en-US"/>
                    </a:p>
                  </a:txBody>
                  <a:tcPr>
                    <a:lnL w="3175" cap="flat" cmpd="sng" algn="ctr">
                      <a:solidFill>
                        <a:schemeClr val="bg1">
                          <a:lumMod val="75000"/>
                        </a:schemeClr>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600" b="1">
                          <a:solidFill>
                            <a:schemeClr val="tx2"/>
                          </a:solidFill>
                          <a:latin typeface="+mn-lt"/>
                        </a:rPr>
                        <a:t>3</a:t>
                      </a:r>
                    </a:p>
                  </a:txBody>
                  <a:tcPr marT="73152" marB="73152" anchor="ctr">
                    <a:lnL w="3175"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192" rtl="0" eaLnBrk="1" fontAlgn="auto" latinLnBrk="0" hangingPunct="1">
                        <a:lnSpc>
                          <a:spcPct val="100000"/>
                        </a:lnSpc>
                        <a:spcBef>
                          <a:spcPts val="100"/>
                        </a:spcBef>
                        <a:spcAft>
                          <a:spcPts val="20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Segoe UI Semibold"/>
                        <a:ea typeface="+mn-ea"/>
                        <a:cs typeface="Segoe UI Semibold"/>
                      </a:endParaRPr>
                    </a:p>
                    <a:p>
                      <a:pPr marL="0" marR="0" lvl="0" indent="0" algn="l" defTabSz="914192" rtl="0" eaLnBrk="1" fontAlgn="auto" latinLnBrk="0" hangingPunct="1">
                        <a:lnSpc>
                          <a:spcPct val="100000"/>
                        </a:lnSpc>
                        <a:spcBef>
                          <a:spcPts val="100"/>
                        </a:spcBef>
                        <a:spcAft>
                          <a:spcPts val="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Segoe UI Semibold"/>
                        </a:rPr>
                        <a:t>Dataverse for Teams data security</a:t>
                      </a:r>
                    </a:p>
                  </a:txBody>
                  <a:tcPr marT="73152" marB="73152">
                    <a:lnL w="12700" cmpd="sng">
                      <a:noFill/>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marR="0" lvl="0" indent="-228600" algn="l" defTabSz="914192" rtl="0" eaLnBrk="1" fontAlgn="auto" latinLnBrk="0" hangingPunct="1">
                        <a:lnSpc>
                          <a:spcPct val="100000"/>
                        </a:lnSpc>
                        <a:spcBef>
                          <a:spcPts val="100"/>
                        </a:spcBef>
                        <a:spcAft>
                          <a:spcPts val="200"/>
                        </a:spcAft>
                        <a:buClrTx/>
                        <a:buSzTx/>
                        <a:buFont typeface="Wingdings" panose="05000000000000000000" pitchFamily="2" charset="2"/>
                        <a:buChar char="ü"/>
                        <a:tabLst/>
                        <a:defRPr/>
                      </a:pPr>
                      <a:endParaRPr lang="en-GB" sz="1400" b="0">
                        <a:solidFill>
                          <a:schemeClr val="tx1"/>
                        </a:solidFill>
                        <a:cs typeface="Segoe UI Semibold"/>
                      </a:endParaRPr>
                    </a:p>
                  </a:txBody>
                  <a:tcPr marT="73152" marB="73152">
                    <a:lnL w="12700" cmpd="sng">
                      <a:noFill/>
                    </a:lnL>
                    <a:lnR w="3175" cap="flat" cmpd="sng" algn="ctr">
                      <a:solidFill>
                        <a:schemeClr val="bg1">
                          <a:lumMod val="75000"/>
                        </a:schemeClr>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92214051"/>
                  </a:ext>
                </a:extLst>
              </a:tr>
              <a:tr h="903234">
                <a:tc>
                  <a:txBody>
                    <a:bodyPr/>
                    <a:lstStyle/>
                    <a:p>
                      <a:endParaRPr lang="en-US"/>
                    </a:p>
                  </a:txBody>
                  <a:tcPr>
                    <a:lnL w="3175" cap="flat" cmpd="sng" algn="ctr">
                      <a:solidFill>
                        <a:schemeClr val="bg1">
                          <a:lumMod val="75000"/>
                        </a:schemeClr>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600" b="1">
                          <a:solidFill>
                            <a:schemeClr val="tx2"/>
                          </a:solidFill>
                          <a:latin typeface="+mn-lt"/>
                        </a:rPr>
                        <a:t>4</a:t>
                      </a:r>
                    </a:p>
                  </a:txBody>
                  <a:tcPr marT="73152" marB="73152" anchor="ctr">
                    <a:lnL w="3175"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192" rtl="0" eaLnBrk="1" fontAlgn="auto" latinLnBrk="0" hangingPunct="1">
                        <a:lnSpc>
                          <a:spcPct val="100000"/>
                        </a:lnSpc>
                        <a:spcBef>
                          <a:spcPts val="100"/>
                        </a:spcBef>
                        <a:spcAft>
                          <a:spcPts val="200"/>
                        </a:spcAft>
                        <a:buClrTx/>
                        <a:buSzTx/>
                        <a:buFontTx/>
                        <a:buNone/>
                        <a:tabLst/>
                        <a:defRPr/>
                      </a:pPr>
                      <a:endParaRPr lang="en-US" sz="1400" b="0" dirty="0">
                        <a:solidFill>
                          <a:schemeClr val="tx1"/>
                        </a:solidFill>
                        <a:cs typeface="Segoe UI Semibold"/>
                      </a:endParaRPr>
                    </a:p>
                    <a:p>
                      <a:pPr marL="0" marR="0" lvl="0" indent="0" algn="l" defTabSz="914192" rtl="0" eaLnBrk="1" fontAlgn="auto" latinLnBrk="0" hangingPunct="1">
                        <a:lnSpc>
                          <a:spcPct val="100000"/>
                        </a:lnSpc>
                        <a:spcBef>
                          <a:spcPts val="100"/>
                        </a:spcBef>
                        <a:spcAft>
                          <a:spcPts val="200"/>
                        </a:spcAft>
                        <a:buClrTx/>
                        <a:buSzTx/>
                        <a:buFontTx/>
                        <a:buNone/>
                        <a:tabLst/>
                        <a:defRPr/>
                      </a:pPr>
                      <a:r>
                        <a:rPr lang="en-GB" sz="1600" b="0" dirty="0">
                          <a:solidFill>
                            <a:schemeClr val="tx1"/>
                          </a:solidFill>
                          <a:latin typeface="+mj-lt"/>
                          <a:cs typeface="Segoe UI Semibold"/>
                        </a:rPr>
                        <a:t>Reporting and analytics on app usage</a:t>
                      </a:r>
                    </a:p>
                  </a:txBody>
                  <a:tcPr marT="73152" marB="73152">
                    <a:lnL w="12700" cmpd="sng">
                      <a:noFill/>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marR="0" lvl="0" indent="-228600" algn="l" defTabSz="914192" rtl="0" eaLnBrk="1" fontAlgn="auto" latinLnBrk="0" hangingPunct="1">
                        <a:lnSpc>
                          <a:spcPct val="100000"/>
                        </a:lnSpc>
                        <a:spcBef>
                          <a:spcPts val="100"/>
                        </a:spcBef>
                        <a:spcAft>
                          <a:spcPts val="200"/>
                        </a:spcAft>
                        <a:buClrTx/>
                        <a:buSzTx/>
                        <a:buFont typeface="Wingdings" panose="05000000000000000000" pitchFamily="2" charset="2"/>
                        <a:buChar char="ü"/>
                        <a:tabLst/>
                        <a:defRPr/>
                      </a:pPr>
                      <a:endParaRPr lang="en-GB" sz="1400" b="0" dirty="0">
                        <a:solidFill>
                          <a:schemeClr val="tx1"/>
                        </a:solidFill>
                        <a:cs typeface="Segoe UI Semibold"/>
                      </a:endParaRPr>
                    </a:p>
                  </a:txBody>
                  <a:tcPr marT="73152" marB="73152">
                    <a:lnL w="12700" cmpd="sng">
                      <a:noFill/>
                    </a:lnL>
                    <a:lnR w="3175" cap="flat" cmpd="sng" algn="ctr">
                      <a:solidFill>
                        <a:schemeClr val="bg1">
                          <a:lumMod val="75000"/>
                        </a:schemeClr>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69691412"/>
                  </a:ext>
                </a:extLst>
              </a:tr>
            </a:tbl>
          </a:graphicData>
        </a:graphic>
      </p:graphicFrame>
      <p:cxnSp>
        <p:nvCxnSpPr>
          <p:cNvPr id="50" name="Straight Connector 49">
            <a:extLst>
              <a:ext uri="{FF2B5EF4-FFF2-40B4-BE49-F238E27FC236}">
                <a16:creationId xmlns:a16="http://schemas.microsoft.com/office/drawing/2014/main" id="{26FAB757-B91F-42E0-8DDA-81C39A2F8225}"/>
              </a:ext>
              <a:ext uri="{C183D7F6-B498-43B3-948B-1728B52AA6E4}">
                <adec:decorative xmlns:adec="http://schemas.microsoft.com/office/drawing/2017/decorative" val="1"/>
              </a:ext>
            </a:extLst>
          </p:cNvPr>
          <p:cNvCxnSpPr>
            <a:cxnSpLocks/>
          </p:cNvCxnSpPr>
          <p:nvPr/>
        </p:nvCxnSpPr>
        <p:spPr>
          <a:xfrm>
            <a:off x="8057878" y="2651173"/>
            <a:ext cx="563608" cy="0"/>
          </a:xfrm>
          <a:prstGeom prst="line">
            <a:avLst/>
          </a:prstGeom>
          <a:ln w="28575" cap="rnd">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238B2AE-E431-4EA1-8BC4-5D6AC984F8EB}"/>
              </a:ext>
              <a:ext uri="{C183D7F6-B498-43B3-948B-1728B52AA6E4}">
                <adec:decorative xmlns:adec="http://schemas.microsoft.com/office/drawing/2017/decorative" val="1"/>
              </a:ext>
            </a:extLst>
          </p:cNvPr>
          <p:cNvCxnSpPr>
            <a:cxnSpLocks/>
          </p:cNvCxnSpPr>
          <p:nvPr/>
        </p:nvCxnSpPr>
        <p:spPr>
          <a:xfrm>
            <a:off x="8057878" y="3552873"/>
            <a:ext cx="563608" cy="0"/>
          </a:xfrm>
          <a:prstGeom prst="line">
            <a:avLst/>
          </a:prstGeom>
          <a:ln w="28575" cap="rnd">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ECE0622-5E4F-47AD-AF38-87A50324A092}"/>
              </a:ext>
              <a:ext uri="{C183D7F6-B498-43B3-948B-1728B52AA6E4}">
                <adec:decorative xmlns:adec="http://schemas.microsoft.com/office/drawing/2017/decorative" val="1"/>
              </a:ext>
            </a:extLst>
          </p:cNvPr>
          <p:cNvCxnSpPr>
            <a:cxnSpLocks/>
          </p:cNvCxnSpPr>
          <p:nvPr/>
        </p:nvCxnSpPr>
        <p:spPr>
          <a:xfrm>
            <a:off x="8057878" y="4459653"/>
            <a:ext cx="563608" cy="0"/>
          </a:xfrm>
          <a:prstGeom prst="line">
            <a:avLst/>
          </a:prstGeom>
          <a:ln w="28575" cap="rnd">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589EBFA-EFA5-4BE1-BA44-BAE26F566D3E}"/>
              </a:ext>
              <a:ext uri="{C183D7F6-B498-43B3-948B-1728B52AA6E4}">
                <adec:decorative xmlns:adec="http://schemas.microsoft.com/office/drawing/2017/decorative" val="1"/>
              </a:ext>
            </a:extLst>
          </p:cNvPr>
          <p:cNvCxnSpPr>
            <a:cxnSpLocks/>
          </p:cNvCxnSpPr>
          <p:nvPr/>
        </p:nvCxnSpPr>
        <p:spPr>
          <a:xfrm>
            <a:off x="8057878" y="5364528"/>
            <a:ext cx="563608" cy="0"/>
          </a:xfrm>
          <a:prstGeom prst="line">
            <a:avLst/>
          </a:prstGeom>
          <a:ln w="28575" cap="rnd">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3" name="Footer Placeholder 2">
            <a:extLst>
              <a:ext uri="{FF2B5EF4-FFF2-40B4-BE49-F238E27FC236}">
                <a16:creationId xmlns:a16="http://schemas.microsoft.com/office/drawing/2014/main" id="{ECD277A2-DA01-4024-A1E9-96359B541ED7}"/>
              </a:ext>
              <a:ext uri="{C183D7F6-B498-43B3-948B-1728B52AA6E4}">
                <adec:decorative xmlns:adec="http://schemas.microsoft.com/office/drawing/2017/decorative" val="1"/>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pic>
        <p:nvPicPr>
          <p:cNvPr id="96" name="Picture 95" descr="Two co-workers walking in an office hallway, and having a discussions a surface laptop on their hands.">
            <a:extLst>
              <a:ext uri="{FF2B5EF4-FFF2-40B4-BE49-F238E27FC236}">
                <a16:creationId xmlns:a16="http://schemas.microsoft.com/office/drawing/2014/main" id="{305F1FC5-8F24-46D4-B8F3-C147DB355743}"/>
              </a:ext>
            </a:extLst>
          </p:cNvPr>
          <p:cNvPicPr>
            <a:picLocks noChangeAspect="1"/>
          </p:cNvPicPr>
          <p:nvPr/>
        </p:nvPicPr>
        <p:blipFill rotWithShape="1">
          <a:blip r:embed="rId5"/>
          <a:srcRect l="16228" t="2311" r="13881" b="2311"/>
          <a:stretch/>
        </p:blipFill>
        <p:spPr>
          <a:xfrm>
            <a:off x="8914424" y="0"/>
            <a:ext cx="3277576" cy="6858000"/>
          </a:xfrm>
          <a:custGeom>
            <a:avLst/>
            <a:gdLst>
              <a:gd name="connsiteX0" fmla="*/ 0 w 3627769"/>
              <a:gd name="connsiteY0" fmla="*/ 0 h 4875667"/>
              <a:gd name="connsiteX1" fmla="*/ 3627769 w 3627769"/>
              <a:gd name="connsiteY1" fmla="*/ 0 h 4875667"/>
              <a:gd name="connsiteX2" fmla="*/ 3627769 w 3627769"/>
              <a:gd name="connsiteY2" fmla="*/ 4875667 h 4875667"/>
              <a:gd name="connsiteX3" fmla="*/ 0 w 3627769"/>
              <a:gd name="connsiteY3" fmla="*/ 4875667 h 4875667"/>
            </a:gdLst>
            <a:ahLst/>
            <a:cxnLst>
              <a:cxn ang="0">
                <a:pos x="connsiteX0" y="connsiteY0"/>
              </a:cxn>
              <a:cxn ang="0">
                <a:pos x="connsiteX1" y="connsiteY1"/>
              </a:cxn>
              <a:cxn ang="0">
                <a:pos x="connsiteX2" y="connsiteY2"/>
              </a:cxn>
              <a:cxn ang="0">
                <a:pos x="connsiteX3" y="connsiteY3"/>
              </a:cxn>
            </a:cxnLst>
            <a:rect l="l" t="t" r="r" b="b"/>
            <a:pathLst>
              <a:path w="3627769" h="4875667">
                <a:moveTo>
                  <a:pt x="0" y="0"/>
                </a:moveTo>
                <a:lnTo>
                  <a:pt x="3627769" y="0"/>
                </a:lnTo>
                <a:lnTo>
                  <a:pt x="3627769" y="4875667"/>
                </a:lnTo>
                <a:lnTo>
                  <a:pt x="0" y="4875667"/>
                </a:lnTo>
                <a:close/>
              </a:path>
            </a:pathLst>
          </a:custGeom>
        </p:spPr>
      </p:pic>
      <p:sp>
        <p:nvSpPr>
          <p:cNvPr id="98" name="Slide Number Placeholder 5">
            <a:extLst>
              <a:ext uri="{FF2B5EF4-FFF2-40B4-BE49-F238E27FC236}">
                <a16:creationId xmlns:a16="http://schemas.microsoft.com/office/drawing/2014/main" id="{A9ABC2D8-91C0-4E2E-B712-C5930BDC5443}"/>
              </a:ext>
            </a:extLst>
          </p:cNvPr>
          <p:cNvSpPr>
            <a:spLocks noGrp="1"/>
          </p:cNvSpPr>
          <p:nvPr>
            <p:ph type="sldNum" sz="quarter" idx="4"/>
          </p:nvPr>
        </p:nvSpPr>
        <p:spPr>
          <a:xfrm>
            <a:off x="11697272" y="6539518"/>
            <a:ext cx="40424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chemeClr val="bg1"/>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a:ln>
                <a:noFill/>
              </a:ln>
              <a:solidFill>
                <a:schemeClr val="bg1"/>
              </a:solidFill>
              <a:effectLst/>
              <a:uLnTx/>
              <a:uFillTx/>
              <a:latin typeface="Segoe UI"/>
              <a:ea typeface="+mn-ea"/>
              <a:cs typeface="+mn-cs"/>
            </a:endParaRPr>
          </a:p>
        </p:txBody>
      </p:sp>
      <p:sp>
        <p:nvSpPr>
          <p:cNvPr id="3" name="Title 1">
            <a:extLst>
              <a:ext uri="{FF2B5EF4-FFF2-40B4-BE49-F238E27FC236}">
                <a16:creationId xmlns:a16="http://schemas.microsoft.com/office/drawing/2014/main" id="{FC4EC648-5ADE-C015-767E-9F704ED15FD3}"/>
              </a:ext>
            </a:extLst>
          </p:cNvPr>
          <p:cNvSpPr txBox="1">
            <a:spLocks/>
          </p:cNvSpPr>
          <p:nvPr/>
        </p:nvSpPr>
        <p:spPr>
          <a:xfrm>
            <a:off x="588263" y="457200"/>
            <a:ext cx="11018520" cy="553998"/>
          </a:xfrm>
          <a:prstGeom prst="rect">
            <a:avLst/>
          </a:prstGeom>
        </p:spPr>
        <p:txBody>
          <a:bodyPr vert="horz" wrap="square" lIns="0" tIns="0" rIns="0" bIns="0" rtlCol="0" anchor="t">
            <a:normAutofit/>
          </a:bodyPr>
          <a:lstStyle>
            <a:lvl1pPr algn="l" defTabSz="932742" rtl="0" eaLnBrk="1" latinLnBrk="0" hangingPunct="1">
              <a:lnSpc>
                <a:spcPct val="100000"/>
              </a:lnSpc>
              <a:spcBef>
                <a:spcPct val="0"/>
              </a:spcBef>
              <a:buNone/>
              <a:defRPr lang="en-US" sz="3600" b="0" kern="1200" cap="none" spc="0" baseline="0" dirty="0">
                <a:ln w="3175">
                  <a:noFill/>
                </a:ln>
                <a:solidFill>
                  <a:schemeClr val="tx2"/>
                </a:solidFill>
                <a:effectLst/>
                <a:latin typeface="+mj-lt"/>
                <a:ea typeface="+mn-ea"/>
                <a:cs typeface="Segoe UI" pitchFamily="34" charset="0"/>
              </a:defRPr>
            </a:lvl1pPr>
          </a:lstStyle>
          <a:p>
            <a:r>
              <a:rPr lang="en-GB" dirty="0">
                <a:solidFill>
                  <a:schemeClr val="accent2"/>
                </a:solidFill>
                <a:cs typeface="Segoe UI"/>
              </a:rPr>
              <a:t>Module overview</a:t>
            </a:r>
          </a:p>
        </p:txBody>
      </p:sp>
    </p:spTree>
    <p:custDataLst>
      <p:tags r:id="rId1"/>
    </p:custDataLst>
    <p:extLst>
      <p:ext uri="{BB962C8B-B14F-4D97-AF65-F5344CB8AC3E}">
        <p14:creationId xmlns:p14="http://schemas.microsoft.com/office/powerpoint/2010/main" val="2838013138"/>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ED1F4-DF28-4355-8374-1998CFF2DD2D}"/>
              </a:ext>
            </a:extLst>
          </p:cNvPr>
          <p:cNvSpPr>
            <a:spLocks noGrp="1"/>
          </p:cNvSpPr>
          <p:nvPr>
            <p:ph type="title"/>
          </p:nvPr>
        </p:nvSpPr>
        <p:spPr/>
        <p:txBody>
          <a:bodyPr/>
          <a:lstStyle/>
          <a:p>
            <a:r>
              <a:rPr lang="en-GB" dirty="0">
                <a:solidFill>
                  <a:schemeClr val="tx2"/>
                </a:solidFill>
                <a:latin typeface="+mj-lt"/>
              </a:rPr>
              <a:t>Reporting on Environments</a:t>
            </a:r>
          </a:p>
        </p:txBody>
      </p:sp>
      <p:sp>
        <p:nvSpPr>
          <p:cNvPr id="4" name="TextBox 3">
            <a:extLst>
              <a:ext uri="{FF2B5EF4-FFF2-40B4-BE49-F238E27FC236}">
                <a16:creationId xmlns:a16="http://schemas.microsoft.com/office/drawing/2014/main" id="{8E116782-6CB2-4D0C-AD53-4E0EE6D7E561}"/>
              </a:ext>
            </a:extLst>
          </p:cNvPr>
          <p:cNvSpPr txBox="1"/>
          <p:nvPr/>
        </p:nvSpPr>
        <p:spPr>
          <a:xfrm>
            <a:off x="760956" y="1584894"/>
            <a:ext cx="4894421" cy="172354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GB" sz="2800" dirty="0">
                <a:solidFill>
                  <a:schemeClr val="tx1">
                    <a:lumMod val="85000"/>
                    <a:lumOff val="15000"/>
                  </a:schemeClr>
                </a:solidFill>
              </a:rPr>
              <a:t>With Power BI reporting you can obtain a report on all environments within your tenant</a:t>
            </a:r>
            <a:endParaRPr lang="en-GB" sz="2800" dirty="0">
              <a:solidFill>
                <a:schemeClr val="tx1">
                  <a:lumMod val="85000"/>
                  <a:lumOff val="15000"/>
                </a:schemeClr>
              </a:solidFill>
              <a:cs typeface="Segoe UI"/>
            </a:endParaRPr>
          </a:p>
        </p:txBody>
      </p:sp>
      <p:pic>
        <p:nvPicPr>
          <p:cNvPr id="8" name="Picture 7">
            <a:extLst>
              <a:ext uri="{FF2B5EF4-FFF2-40B4-BE49-F238E27FC236}">
                <a16:creationId xmlns:a16="http://schemas.microsoft.com/office/drawing/2014/main" id="{AB139C46-1468-45BD-8011-E8CBFD3810DB}"/>
              </a:ext>
            </a:extLst>
          </p:cNvPr>
          <p:cNvPicPr>
            <a:picLocks noChangeAspect="1"/>
          </p:cNvPicPr>
          <p:nvPr/>
        </p:nvPicPr>
        <p:blipFill>
          <a:blip r:embed="rId3"/>
          <a:stretch>
            <a:fillRect/>
          </a:stretch>
        </p:blipFill>
        <p:spPr>
          <a:xfrm>
            <a:off x="6323662" y="1606273"/>
            <a:ext cx="4894421" cy="1952518"/>
          </a:xfrm>
          <a:prstGeom prst="rect">
            <a:avLst/>
          </a:prstGeom>
          <a:ln>
            <a:solidFill>
              <a:schemeClr val="tx1">
                <a:lumMod val="50000"/>
                <a:lumOff val="50000"/>
              </a:schemeClr>
            </a:solidFill>
          </a:ln>
        </p:spPr>
      </p:pic>
      <p:pic>
        <p:nvPicPr>
          <p:cNvPr id="13" name="Picture 12">
            <a:extLst>
              <a:ext uri="{FF2B5EF4-FFF2-40B4-BE49-F238E27FC236}">
                <a16:creationId xmlns:a16="http://schemas.microsoft.com/office/drawing/2014/main" id="{5AC80A9B-647F-4037-A1BA-BC763711D826}"/>
              </a:ext>
            </a:extLst>
          </p:cNvPr>
          <p:cNvPicPr>
            <a:picLocks noChangeAspect="1"/>
          </p:cNvPicPr>
          <p:nvPr/>
        </p:nvPicPr>
        <p:blipFill>
          <a:blip r:embed="rId4"/>
          <a:stretch>
            <a:fillRect/>
          </a:stretch>
        </p:blipFill>
        <p:spPr>
          <a:xfrm>
            <a:off x="6323662" y="4131269"/>
            <a:ext cx="4894420" cy="1848381"/>
          </a:xfrm>
          <a:prstGeom prst="rect">
            <a:avLst/>
          </a:prstGeom>
          <a:ln>
            <a:solidFill>
              <a:schemeClr val="tx1">
                <a:lumMod val="50000"/>
                <a:lumOff val="50000"/>
              </a:schemeClr>
            </a:solidFill>
          </a:ln>
        </p:spPr>
      </p:pic>
      <p:sp>
        <p:nvSpPr>
          <p:cNvPr id="3" name="Footer Placeholder 2">
            <a:extLst>
              <a:ext uri="{FF2B5EF4-FFF2-40B4-BE49-F238E27FC236}">
                <a16:creationId xmlns:a16="http://schemas.microsoft.com/office/drawing/2014/main" id="{33B5D842-3732-3733-1E10-2E471ACF6148}"/>
              </a:ext>
              <a:ext uri="{C183D7F6-B498-43B3-948B-1728B52AA6E4}">
                <adec:decorative xmlns:adec="http://schemas.microsoft.com/office/drawing/2017/decorative" val="1"/>
              </a:ext>
            </a:extLst>
          </p:cNvPr>
          <p:cNvSpPr txBox="1">
            <a:spLocks/>
          </p:cNvSpPr>
          <p:nvPr/>
        </p:nvSpPr>
        <p:spPr>
          <a:xfrm>
            <a:off x="4038600" y="653951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a:solidFill>
                  <a:srgbClr val="000000"/>
                </a:solidFill>
                <a:latin typeface="Segoe UI"/>
              </a:rPr>
              <a:t>Microsoft Confidential</a:t>
            </a:r>
          </a:p>
        </p:txBody>
      </p:sp>
    </p:spTree>
    <p:extLst>
      <p:ext uri="{BB962C8B-B14F-4D97-AF65-F5344CB8AC3E}">
        <p14:creationId xmlns:p14="http://schemas.microsoft.com/office/powerpoint/2010/main" val="325584512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C81EE-894D-426D-8E1E-38BEE7C78DAE}"/>
              </a:ext>
            </a:extLst>
          </p:cNvPr>
          <p:cNvSpPr>
            <a:spLocks noGrp="1"/>
          </p:cNvSpPr>
          <p:nvPr>
            <p:ph type="title"/>
          </p:nvPr>
        </p:nvSpPr>
        <p:spPr/>
        <p:txBody>
          <a:bodyPr wrap="square" anchor="t">
            <a:noAutofit/>
          </a:bodyPr>
          <a:lstStyle/>
          <a:p>
            <a:pPr>
              <a:lnSpc>
                <a:spcPct val="90000"/>
              </a:lnSpc>
            </a:pPr>
            <a:r>
              <a:rPr lang="en-GB" sz="3600" b="1" err="1"/>
              <a:t>Dataverse</a:t>
            </a:r>
            <a:r>
              <a:rPr lang="en-GB" sz="3600" b="1"/>
              <a:t> for Teams vs </a:t>
            </a:r>
            <a:r>
              <a:rPr lang="en-GB" sz="3600" b="1" err="1"/>
              <a:t>Dataverse</a:t>
            </a:r>
            <a:r>
              <a:rPr lang="en-GB" sz="3600" b="1"/>
              <a:t>: Tables</a:t>
            </a:r>
            <a:endParaRPr lang="en-GB"/>
          </a:p>
        </p:txBody>
      </p:sp>
      <p:graphicFrame>
        <p:nvGraphicFramePr>
          <p:cNvPr id="11" name="Table 10">
            <a:extLst>
              <a:ext uri="{FF2B5EF4-FFF2-40B4-BE49-F238E27FC236}">
                <a16:creationId xmlns:a16="http://schemas.microsoft.com/office/drawing/2014/main" id="{787BA0C0-C506-43B5-8FE0-CEB5D25A066D}"/>
              </a:ext>
            </a:extLst>
          </p:cNvPr>
          <p:cNvGraphicFramePr>
            <a:graphicFrameLocks noGrp="1"/>
          </p:cNvGraphicFramePr>
          <p:nvPr>
            <p:extLst>
              <p:ext uri="{D42A27DB-BD31-4B8C-83A1-F6EECF244321}">
                <p14:modId xmlns:p14="http://schemas.microsoft.com/office/powerpoint/2010/main" val="1161094808"/>
              </p:ext>
            </p:extLst>
          </p:nvPr>
        </p:nvGraphicFramePr>
        <p:xfrm>
          <a:off x="1508474" y="1561029"/>
          <a:ext cx="9175052" cy="4795027"/>
        </p:xfrm>
        <a:graphic>
          <a:graphicData uri="http://schemas.openxmlformats.org/drawingml/2006/table">
            <a:tbl>
              <a:tblPr firstRow="1" bandRow="1">
                <a:tableStyleId>{21E4AEA4-8DFA-4A89-87EB-49C32662AFE0}</a:tableStyleId>
              </a:tblPr>
              <a:tblGrid>
                <a:gridCol w="3285255">
                  <a:extLst>
                    <a:ext uri="{9D8B030D-6E8A-4147-A177-3AD203B41FA5}">
                      <a16:colId xmlns:a16="http://schemas.microsoft.com/office/drawing/2014/main" val="3103913784"/>
                    </a:ext>
                  </a:extLst>
                </a:gridCol>
                <a:gridCol w="3011298">
                  <a:extLst>
                    <a:ext uri="{9D8B030D-6E8A-4147-A177-3AD203B41FA5}">
                      <a16:colId xmlns:a16="http://schemas.microsoft.com/office/drawing/2014/main" val="20000"/>
                    </a:ext>
                  </a:extLst>
                </a:gridCol>
                <a:gridCol w="2878499">
                  <a:extLst>
                    <a:ext uri="{9D8B030D-6E8A-4147-A177-3AD203B41FA5}">
                      <a16:colId xmlns:a16="http://schemas.microsoft.com/office/drawing/2014/main" val="20001"/>
                    </a:ext>
                  </a:extLst>
                </a:gridCol>
              </a:tblGrid>
              <a:tr h="666954">
                <a:tc>
                  <a:txBody>
                    <a:bodyPr/>
                    <a:lstStyle/>
                    <a:p>
                      <a:pPr algn="ctr" defTabSz="932472" fontAlgn="base">
                        <a:lnSpc>
                          <a:spcPct val="90000"/>
                        </a:lnSpc>
                        <a:spcBef>
                          <a:spcPct val="0"/>
                        </a:spcBef>
                        <a:spcAft>
                          <a:spcPct val="0"/>
                        </a:spcAft>
                      </a:pPr>
                      <a:r>
                        <a:rPr lang="en-US" sz="2400" b="1" kern="1200" dirty="0">
                          <a:solidFill>
                            <a:schemeClr val="bg2"/>
                          </a:solidFill>
                        </a:rPr>
                        <a:t>Features</a:t>
                      </a:r>
                      <a:endParaRPr lang="en-US" sz="2400" b="1" i="0" kern="1200" dirty="0">
                        <a:solidFill>
                          <a:schemeClr val="bg2"/>
                        </a:solidFill>
                        <a:latin typeface="Segoe UI Semibold"/>
                        <a:ea typeface="Segoe UI Semibold" charset="0"/>
                        <a:cs typeface="Segoe UI Semibold"/>
                      </a:endParaRPr>
                    </a:p>
                  </a:txBody>
                  <a:tcPr marL="182880" marR="182880" marT="91440" marB="91440" anchor="ctr"/>
                </a:tc>
                <a:tc>
                  <a:txBody>
                    <a:bodyPr/>
                    <a:lstStyle/>
                    <a:p>
                      <a:pPr algn="ctr" fontAlgn="base">
                        <a:lnSpc>
                          <a:spcPct val="90000"/>
                        </a:lnSpc>
                        <a:spcBef>
                          <a:spcPct val="0"/>
                        </a:spcBef>
                        <a:spcAft>
                          <a:spcPct val="0"/>
                        </a:spcAft>
                      </a:pPr>
                      <a:r>
                        <a:rPr lang="en-US" sz="2400" b="1" kern="1200">
                          <a:solidFill>
                            <a:schemeClr val="bg2"/>
                          </a:solidFill>
                        </a:rPr>
                        <a:t> </a:t>
                      </a:r>
                      <a:r>
                        <a:rPr lang="en-US" sz="2400" b="1" kern="1200" err="1">
                          <a:solidFill>
                            <a:schemeClr val="bg2"/>
                          </a:solidFill>
                        </a:rPr>
                        <a:t>Dataverse</a:t>
                      </a:r>
                      <a:r>
                        <a:rPr lang="en-US" sz="2400" b="1" kern="1200">
                          <a:solidFill>
                            <a:schemeClr val="bg2"/>
                          </a:solidFill>
                        </a:rPr>
                        <a:t> for Teams</a:t>
                      </a:r>
                      <a:endParaRPr lang="en-US" sz="2400" b="1" i="0" kern="1200">
                        <a:solidFill>
                          <a:schemeClr val="bg2"/>
                        </a:solidFill>
                        <a:latin typeface="Segoe UI Semibold"/>
                        <a:ea typeface="Segoe UI Semibold" charset="0"/>
                        <a:cs typeface="Segoe UI Semibold"/>
                      </a:endParaRPr>
                    </a:p>
                  </a:txBody>
                  <a:tcPr marL="182880" marR="182880" marT="91440" marB="91440" anchor="ctr"/>
                </a:tc>
                <a:tc>
                  <a:txBody>
                    <a:bodyPr/>
                    <a:lstStyle/>
                    <a:p>
                      <a:pPr marL="0" algn="ctr" defTabSz="932472" rtl="0" eaLnBrk="1" fontAlgn="base" latinLnBrk="0" hangingPunct="1">
                        <a:lnSpc>
                          <a:spcPct val="90000"/>
                        </a:lnSpc>
                        <a:spcBef>
                          <a:spcPct val="0"/>
                        </a:spcBef>
                        <a:spcAft>
                          <a:spcPct val="0"/>
                        </a:spcAft>
                      </a:pPr>
                      <a:r>
                        <a:rPr lang="en-US" sz="2400" b="1" kern="1200" err="1">
                          <a:solidFill>
                            <a:schemeClr val="bg2"/>
                          </a:solidFill>
                        </a:rPr>
                        <a:t>Dataverse</a:t>
                      </a:r>
                      <a:endParaRPr lang="en-US" sz="2400" b="1" i="0" kern="1200">
                        <a:solidFill>
                          <a:schemeClr val="bg2"/>
                        </a:solidFill>
                        <a:latin typeface="Segoe UI Semibold"/>
                        <a:ea typeface="Segoe UI Semibold" charset="0"/>
                        <a:cs typeface="Segoe UI Semibold"/>
                      </a:endParaRPr>
                    </a:p>
                  </a:txBody>
                  <a:tcPr marL="182880" marR="182880" marT="91440" marB="91440" anchor="ctr"/>
                </a:tc>
                <a:extLst>
                  <a:ext uri="{0D108BD9-81ED-4DB2-BD59-A6C34878D82A}">
                    <a16:rowId xmlns:a16="http://schemas.microsoft.com/office/drawing/2014/main" val="10000"/>
                  </a:ext>
                </a:extLst>
              </a:tr>
              <a:tr h="507885">
                <a:tc>
                  <a:txBody>
                    <a:bodyPr/>
                    <a:lstStyle/>
                    <a:p>
                      <a:pPr algn="l"/>
                      <a:r>
                        <a:rPr lang="en-GB" sz="1800"/>
                        <a:t>Targeted scenarios</a:t>
                      </a:r>
                    </a:p>
                  </a:txBody>
                  <a:tcPr marL="182880" marR="182880" marT="91440" marB="91440" anchor="ctr"/>
                </a:tc>
                <a:tc>
                  <a:txBody>
                    <a:bodyPr/>
                    <a:lstStyle/>
                    <a:p>
                      <a:pPr algn="ctr"/>
                      <a:r>
                        <a:rPr lang="en-GB" sz="1800"/>
                        <a:t>Teams Productivity</a:t>
                      </a:r>
                    </a:p>
                  </a:txBody>
                  <a:tcPr marL="182880" marR="182880" marT="91440" marB="91440"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800">
                          <a:solidFill>
                            <a:schemeClr val="tx1"/>
                          </a:solidFill>
                        </a:rPr>
                        <a:t>Enterprise productivity</a:t>
                      </a:r>
                      <a:endParaRPr lang="en-GB" sz="1800">
                        <a:solidFill>
                          <a:schemeClr val="tx1"/>
                        </a:solidFill>
                      </a:endParaRPr>
                    </a:p>
                  </a:txBody>
                  <a:tcPr marL="182880" marR="182880" marT="91440" marB="91440" anchor="ctr"/>
                </a:tc>
                <a:extLst>
                  <a:ext uri="{0D108BD9-81ED-4DB2-BD59-A6C34878D82A}">
                    <a16:rowId xmlns:a16="http://schemas.microsoft.com/office/drawing/2014/main" val="10002"/>
                  </a:ext>
                </a:extLst>
              </a:tr>
              <a:tr h="652871">
                <a:tc>
                  <a:txBody>
                    <a:bodyPr/>
                    <a:lstStyle/>
                    <a:p>
                      <a:pPr algn="l"/>
                      <a:r>
                        <a:rPr lang="en-GB" sz="1800"/>
                        <a:t>Non-relational storage (logs)</a:t>
                      </a:r>
                      <a:endParaRPr lang="en-GB" sz="1800">
                        <a:solidFill>
                          <a:sysClr val="windowText" lastClr="000000"/>
                        </a:solidFill>
                      </a:endParaRPr>
                    </a:p>
                  </a:txBody>
                  <a:tcPr marL="182880" marR="182880" marT="91440" marB="91440" anchor="ctr"/>
                </a:tc>
                <a:tc>
                  <a:txBody>
                    <a:bodyPr/>
                    <a:lstStyle/>
                    <a:p>
                      <a:pPr algn="ctr"/>
                      <a:r>
                        <a:rPr lang="en-US" sz="1800"/>
                        <a:t>No</a:t>
                      </a:r>
                      <a:endParaRPr lang="en-GB" sz="1800"/>
                    </a:p>
                  </a:txBody>
                  <a:tcPr marL="182880" marR="182880" marT="91440" marB="91440"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800" b="0" kern="1200">
                          <a:effectLst/>
                        </a:rPr>
                        <a:t>Yes</a:t>
                      </a:r>
                      <a:endParaRPr lang="en-GB" sz="1800" b="0" i="0" kern="1200">
                        <a:effectLst/>
                        <a:latin typeface="+mn-lt"/>
                        <a:ea typeface="+mn-ea"/>
                        <a:cs typeface="+mn-cs"/>
                      </a:endParaRPr>
                    </a:p>
                  </a:txBody>
                  <a:tcPr marL="182880" marR="182880" marT="91440" marB="91440" anchor="ctr"/>
                </a:tc>
                <a:extLst>
                  <a:ext uri="{0D108BD9-81ED-4DB2-BD59-A6C34878D82A}">
                    <a16:rowId xmlns:a16="http://schemas.microsoft.com/office/drawing/2014/main" val="2816515662"/>
                  </a:ext>
                </a:extLst>
              </a:tr>
              <a:tr h="633293">
                <a:tc>
                  <a:txBody>
                    <a:bodyPr/>
                    <a:lstStyle/>
                    <a:p>
                      <a:pPr algn="l"/>
                      <a:r>
                        <a:rPr lang="en-GB" sz="1800"/>
                        <a:t>Managed data lake</a:t>
                      </a:r>
                    </a:p>
                  </a:txBody>
                  <a:tcPr marL="182880" marR="182880" marT="91440" marB="91440" anchor="ctr"/>
                </a:tc>
                <a:tc>
                  <a:txBody>
                    <a:bodyPr/>
                    <a:lstStyle/>
                    <a:p>
                      <a:pPr algn="ctr"/>
                      <a:r>
                        <a:rPr lang="en-US" sz="1800"/>
                        <a:t>No</a:t>
                      </a:r>
                      <a:endParaRPr lang="en-GB" sz="1800"/>
                    </a:p>
                  </a:txBody>
                  <a:tcPr marL="182880" marR="182880" marT="91440" marB="91440"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800" b="0" kern="1200">
                          <a:effectLst/>
                        </a:rPr>
                        <a:t>Yes</a:t>
                      </a:r>
                      <a:endParaRPr lang="en-GB" sz="1800" b="0" i="0" kern="1200">
                        <a:effectLst/>
                        <a:latin typeface="+mn-lt"/>
                        <a:ea typeface="+mn-ea"/>
                        <a:cs typeface="+mn-cs"/>
                      </a:endParaRPr>
                    </a:p>
                  </a:txBody>
                  <a:tcPr marL="182880" marR="182880" marT="91440" marB="91440" anchor="ctr"/>
                </a:tc>
                <a:extLst>
                  <a:ext uri="{0D108BD9-81ED-4DB2-BD59-A6C34878D82A}">
                    <a16:rowId xmlns:a16="http://schemas.microsoft.com/office/drawing/2014/main" val="495420552"/>
                  </a:ext>
                </a:extLst>
              </a:tr>
              <a:tr h="633293">
                <a:tc>
                  <a:txBody>
                    <a:bodyPr/>
                    <a:lstStyle/>
                    <a:p>
                      <a:pPr algn="l"/>
                      <a:r>
                        <a:rPr lang="en-GB" sz="1800"/>
                        <a:t>Advanced and relevance search</a:t>
                      </a:r>
                    </a:p>
                  </a:txBody>
                  <a:tcPr marL="182880" marR="182880" marT="91440" marB="91440" anchor="ctr"/>
                </a:tc>
                <a:tc>
                  <a:txBody>
                    <a:bodyPr/>
                    <a:lstStyle/>
                    <a:p>
                      <a:pPr algn="ctr"/>
                      <a:r>
                        <a:rPr lang="en-US" sz="1800"/>
                        <a:t>No</a:t>
                      </a:r>
                      <a:endParaRPr lang="en-GB" sz="1800"/>
                    </a:p>
                  </a:txBody>
                  <a:tcPr marL="182880" marR="182880" marT="91440" marB="91440"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800" b="0" kern="1200">
                          <a:effectLst/>
                        </a:rPr>
                        <a:t>Yes</a:t>
                      </a:r>
                      <a:endParaRPr lang="en-GB" sz="1800" b="0" i="0" kern="1200">
                        <a:effectLst/>
                        <a:latin typeface="+mn-lt"/>
                        <a:ea typeface="+mn-ea"/>
                        <a:cs typeface="+mn-cs"/>
                      </a:endParaRPr>
                    </a:p>
                  </a:txBody>
                  <a:tcPr marL="182880" marR="182880" marT="91440" marB="91440" anchor="ctr"/>
                </a:tc>
                <a:extLst>
                  <a:ext uri="{0D108BD9-81ED-4DB2-BD59-A6C34878D82A}">
                    <a16:rowId xmlns:a16="http://schemas.microsoft.com/office/drawing/2014/main" val="2835345610"/>
                  </a:ext>
                </a:extLst>
              </a:tr>
              <a:tr h="476070">
                <a:tc>
                  <a:txBody>
                    <a:bodyPr/>
                    <a:lstStyle/>
                    <a:p>
                      <a:pPr algn="l"/>
                      <a:r>
                        <a:rPr lang="en-GB" sz="1800"/>
                        <a:t>Mobile offline </a:t>
                      </a:r>
                    </a:p>
                  </a:txBody>
                  <a:tcPr marL="182880" marR="182880" marT="91440" marB="91440" anchor="ctr"/>
                </a:tc>
                <a:tc>
                  <a:txBody>
                    <a:bodyPr/>
                    <a:lstStyle/>
                    <a:p>
                      <a:pPr algn="ctr"/>
                      <a:r>
                        <a:rPr lang="en-GB" sz="1800"/>
                        <a:t>No</a:t>
                      </a:r>
                    </a:p>
                  </a:txBody>
                  <a:tcPr marL="182880" marR="182880" marT="91440" marB="91440"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GB" sz="1800" b="0" kern="1200">
                          <a:effectLst/>
                        </a:rPr>
                        <a:t>Yes</a:t>
                      </a:r>
                      <a:endParaRPr lang="en-GB" sz="1800" b="0" i="0" kern="1200">
                        <a:effectLst/>
                        <a:latin typeface="+mn-lt"/>
                        <a:ea typeface="+mn-ea"/>
                        <a:cs typeface="+mn-cs"/>
                      </a:endParaRPr>
                    </a:p>
                  </a:txBody>
                  <a:tcPr marL="182880" marR="182880" marT="91440" marB="91440" anchor="ctr"/>
                </a:tc>
                <a:extLst>
                  <a:ext uri="{0D108BD9-81ED-4DB2-BD59-A6C34878D82A}">
                    <a16:rowId xmlns:a16="http://schemas.microsoft.com/office/drawing/2014/main" val="1397659900"/>
                  </a:ext>
                </a:extLst>
              </a:tr>
              <a:tr h="476070">
                <a:tc>
                  <a:txBody>
                    <a:bodyPr/>
                    <a:lstStyle/>
                    <a:p>
                      <a:pPr algn="l"/>
                      <a:r>
                        <a:rPr lang="en-GB" sz="1800"/>
                        <a:t>Advanced data types</a:t>
                      </a:r>
                      <a:endParaRPr lang="en-GB" sz="1800">
                        <a:solidFill>
                          <a:sysClr val="windowText" lastClr="000000"/>
                        </a:solidFill>
                      </a:endParaRPr>
                    </a:p>
                  </a:txBody>
                  <a:tcPr marL="182880" marR="182880" marT="91440" marB="91440" anchor="ctr"/>
                </a:tc>
                <a:tc>
                  <a:txBody>
                    <a:bodyPr/>
                    <a:lstStyle/>
                    <a:p>
                      <a:pPr algn="ctr"/>
                      <a:r>
                        <a:rPr lang="en-US" sz="1800"/>
                        <a:t>No</a:t>
                      </a:r>
                      <a:endParaRPr lang="en-GB" sz="1800"/>
                    </a:p>
                  </a:txBody>
                  <a:tcPr marL="182880" marR="182880" marT="91440" marB="91440"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800" b="0" kern="1200">
                          <a:effectLst/>
                        </a:rPr>
                        <a:t>Yes</a:t>
                      </a:r>
                      <a:endParaRPr lang="en-GB" sz="1800" b="0" i="0" kern="1200">
                        <a:effectLst/>
                        <a:latin typeface="+mn-lt"/>
                        <a:ea typeface="+mn-ea"/>
                        <a:cs typeface="+mn-cs"/>
                      </a:endParaRPr>
                    </a:p>
                  </a:txBody>
                  <a:tcPr marL="182880" marR="182880" marT="91440" marB="91440" anchor="ctr"/>
                </a:tc>
                <a:extLst>
                  <a:ext uri="{0D108BD9-81ED-4DB2-BD59-A6C34878D82A}">
                    <a16:rowId xmlns:a16="http://schemas.microsoft.com/office/drawing/2014/main" val="1480363344"/>
                  </a:ext>
                </a:extLst>
              </a:tr>
              <a:tr h="476070">
                <a:tc>
                  <a:txBody>
                    <a:bodyPr/>
                    <a:lstStyle/>
                    <a:p>
                      <a:pPr algn="l" fontAlgn="t"/>
                      <a:r>
                        <a:rPr lang="en-US">
                          <a:effectLst/>
                        </a:rPr>
                        <a:t>Common Data Model</a:t>
                      </a:r>
                    </a:p>
                  </a:txBody>
                  <a:tcPr anchor="ctr"/>
                </a:tc>
                <a:tc>
                  <a:txBody>
                    <a:bodyPr/>
                    <a:lstStyle/>
                    <a:p>
                      <a:pPr algn="ctr" fontAlgn="t"/>
                      <a:r>
                        <a:rPr lang="en-US">
                          <a:effectLst/>
                        </a:rPr>
                        <a:t>Coming Soon</a:t>
                      </a:r>
                    </a:p>
                  </a:txBody>
                  <a:tcPr anchor="ctr"/>
                </a:tc>
                <a:tc>
                  <a:txBody>
                    <a:bodyPr/>
                    <a:lstStyle/>
                    <a:p>
                      <a:pPr algn="ctr" fontAlgn="t"/>
                      <a:r>
                        <a:rPr lang="en-US" dirty="0">
                          <a:effectLst/>
                        </a:rPr>
                        <a:t>Yes</a:t>
                      </a:r>
                    </a:p>
                  </a:txBody>
                  <a:tcPr anchor="ctr"/>
                </a:tc>
                <a:extLst>
                  <a:ext uri="{0D108BD9-81ED-4DB2-BD59-A6C34878D82A}">
                    <a16:rowId xmlns:a16="http://schemas.microsoft.com/office/drawing/2014/main" val="2343062679"/>
                  </a:ext>
                </a:extLst>
              </a:tr>
            </a:tbl>
          </a:graphicData>
        </a:graphic>
      </p:graphicFrame>
      <p:sp>
        <p:nvSpPr>
          <p:cNvPr id="3" name="Footer Placeholder 2">
            <a:extLst>
              <a:ext uri="{FF2B5EF4-FFF2-40B4-BE49-F238E27FC236}">
                <a16:creationId xmlns:a16="http://schemas.microsoft.com/office/drawing/2014/main" id="{50020A95-A346-558B-2CAB-3089DED0AFDC}"/>
              </a:ext>
              <a:ext uri="{C183D7F6-B498-43B3-948B-1728B52AA6E4}">
                <adec:decorative xmlns:adec="http://schemas.microsoft.com/office/drawing/2017/decorative" val="1"/>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Tree>
    <p:extLst>
      <p:ext uri="{BB962C8B-B14F-4D97-AF65-F5344CB8AC3E}">
        <p14:creationId xmlns:p14="http://schemas.microsoft.com/office/powerpoint/2010/main" val="94505893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C81EE-894D-426D-8E1E-38BEE7C78DAE}"/>
              </a:ext>
            </a:extLst>
          </p:cNvPr>
          <p:cNvSpPr>
            <a:spLocks noGrp="1"/>
          </p:cNvSpPr>
          <p:nvPr>
            <p:ph type="title"/>
          </p:nvPr>
        </p:nvSpPr>
        <p:spPr/>
        <p:txBody>
          <a:bodyPr wrap="square" anchor="t">
            <a:noAutofit/>
          </a:bodyPr>
          <a:lstStyle/>
          <a:p>
            <a:pPr>
              <a:lnSpc>
                <a:spcPct val="90000"/>
              </a:lnSpc>
            </a:pPr>
            <a:r>
              <a:rPr lang="en-GB" sz="3600" b="1" dirty="0"/>
              <a:t>Dataverse for Teams vs Dataverse: BI and developer features</a:t>
            </a:r>
            <a:endParaRPr lang="en-GB" dirty="0"/>
          </a:p>
        </p:txBody>
      </p:sp>
      <p:graphicFrame>
        <p:nvGraphicFramePr>
          <p:cNvPr id="11" name="Table 10">
            <a:extLst>
              <a:ext uri="{FF2B5EF4-FFF2-40B4-BE49-F238E27FC236}">
                <a16:creationId xmlns:a16="http://schemas.microsoft.com/office/drawing/2014/main" id="{787BA0C0-C506-43B5-8FE0-CEB5D25A066D}"/>
              </a:ext>
            </a:extLst>
          </p:cNvPr>
          <p:cNvGraphicFramePr>
            <a:graphicFrameLocks noGrp="1"/>
          </p:cNvGraphicFramePr>
          <p:nvPr>
            <p:extLst>
              <p:ext uri="{D42A27DB-BD31-4B8C-83A1-F6EECF244321}">
                <p14:modId xmlns:p14="http://schemas.microsoft.com/office/powerpoint/2010/main" val="1190017666"/>
              </p:ext>
            </p:extLst>
          </p:nvPr>
        </p:nvGraphicFramePr>
        <p:xfrm>
          <a:off x="1677189" y="1934493"/>
          <a:ext cx="8837621" cy="2487168"/>
        </p:xfrm>
        <a:graphic>
          <a:graphicData uri="http://schemas.openxmlformats.org/drawingml/2006/table">
            <a:tbl>
              <a:tblPr firstRow="1" bandRow="1">
                <a:tableStyleId>{21E4AEA4-8DFA-4A89-87EB-49C32662AFE0}</a:tableStyleId>
              </a:tblPr>
              <a:tblGrid>
                <a:gridCol w="3112525">
                  <a:extLst>
                    <a:ext uri="{9D8B030D-6E8A-4147-A177-3AD203B41FA5}">
                      <a16:colId xmlns:a16="http://schemas.microsoft.com/office/drawing/2014/main" val="3103913784"/>
                    </a:ext>
                  </a:extLst>
                </a:gridCol>
                <a:gridCol w="2830286">
                  <a:extLst>
                    <a:ext uri="{9D8B030D-6E8A-4147-A177-3AD203B41FA5}">
                      <a16:colId xmlns:a16="http://schemas.microsoft.com/office/drawing/2014/main" val="20000"/>
                    </a:ext>
                  </a:extLst>
                </a:gridCol>
                <a:gridCol w="2894810">
                  <a:extLst>
                    <a:ext uri="{9D8B030D-6E8A-4147-A177-3AD203B41FA5}">
                      <a16:colId xmlns:a16="http://schemas.microsoft.com/office/drawing/2014/main" val="20001"/>
                    </a:ext>
                  </a:extLst>
                </a:gridCol>
              </a:tblGrid>
              <a:tr h="771434">
                <a:tc>
                  <a:txBody>
                    <a:bodyPr/>
                    <a:lstStyle/>
                    <a:p>
                      <a:pPr algn="ctr" defTabSz="932472" fontAlgn="base">
                        <a:lnSpc>
                          <a:spcPct val="90000"/>
                        </a:lnSpc>
                        <a:spcBef>
                          <a:spcPct val="0"/>
                        </a:spcBef>
                        <a:spcAft>
                          <a:spcPct val="0"/>
                        </a:spcAft>
                      </a:pPr>
                      <a:r>
                        <a:rPr lang="en-US" sz="2400" b="1" kern="1200" dirty="0">
                          <a:solidFill>
                            <a:schemeClr val="bg2"/>
                          </a:solidFill>
                        </a:rPr>
                        <a:t>Features</a:t>
                      </a:r>
                      <a:endParaRPr lang="en-US" sz="2400" b="1" i="0" kern="1200" dirty="0">
                        <a:solidFill>
                          <a:schemeClr val="bg2"/>
                        </a:solidFill>
                        <a:latin typeface="Segoe UI Semibold"/>
                        <a:ea typeface="Segoe UI Semibold" charset="0"/>
                        <a:cs typeface="Segoe UI Semibold"/>
                      </a:endParaRPr>
                    </a:p>
                  </a:txBody>
                  <a:tcPr marL="182880" marR="182880" marT="91440" marB="91440" anchor="ctr"/>
                </a:tc>
                <a:tc>
                  <a:txBody>
                    <a:bodyPr/>
                    <a:lstStyle/>
                    <a:p>
                      <a:pPr algn="ctr" fontAlgn="base">
                        <a:lnSpc>
                          <a:spcPct val="90000"/>
                        </a:lnSpc>
                        <a:spcBef>
                          <a:spcPct val="0"/>
                        </a:spcBef>
                        <a:spcAft>
                          <a:spcPct val="0"/>
                        </a:spcAft>
                      </a:pPr>
                      <a:r>
                        <a:rPr lang="en-US" sz="2400" b="1" kern="1200">
                          <a:solidFill>
                            <a:schemeClr val="bg2"/>
                          </a:solidFill>
                        </a:rPr>
                        <a:t> </a:t>
                      </a:r>
                      <a:r>
                        <a:rPr lang="en-US" sz="2400" b="1" kern="1200" err="1">
                          <a:solidFill>
                            <a:schemeClr val="bg2"/>
                          </a:solidFill>
                        </a:rPr>
                        <a:t>Dataverse</a:t>
                      </a:r>
                      <a:r>
                        <a:rPr lang="en-US" sz="2400" b="1" kern="1200">
                          <a:solidFill>
                            <a:schemeClr val="bg2"/>
                          </a:solidFill>
                        </a:rPr>
                        <a:t> for Teams</a:t>
                      </a:r>
                      <a:endParaRPr lang="en-US" sz="2400" b="1" i="0" kern="1200">
                        <a:solidFill>
                          <a:schemeClr val="bg2"/>
                        </a:solidFill>
                        <a:latin typeface="Segoe UI Semibold"/>
                        <a:ea typeface="Segoe UI Semibold" charset="0"/>
                        <a:cs typeface="Segoe UI Semibold"/>
                      </a:endParaRPr>
                    </a:p>
                  </a:txBody>
                  <a:tcPr marL="182880" marR="182880" marT="91440" marB="91440" anchor="ctr"/>
                </a:tc>
                <a:tc>
                  <a:txBody>
                    <a:bodyPr/>
                    <a:lstStyle/>
                    <a:p>
                      <a:pPr marL="0" algn="ctr" defTabSz="932472" rtl="0" eaLnBrk="1" fontAlgn="base" latinLnBrk="0" hangingPunct="1">
                        <a:lnSpc>
                          <a:spcPct val="90000"/>
                        </a:lnSpc>
                        <a:spcBef>
                          <a:spcPct val="0"/>
                        </a:spcBef>
                        <a:spcAft>
                          <a:spcPct val="0"/>
                        </a:spcAft>
                      </a:pPr>
                      <a:r>
                        <a:rPr lang="en-US" sz="2400" b="1" kern="1200" err="1">
                          <a:solidFill>
                            <a:schemeClr val="bg2"/>
                          </a:solidFill>
                        </a:rPr>
                        <a:t>Dataverse</a:t>
                      </a:r>
                      <a:endParaRPr lang="en-US" sz="2400" b="1" i="0" kern="1200">
                        <a:solidFill>
                          <a:schemeClr val="bg2"/>
                        </a:solidFill>
                        <a:latin typeface="Segoe UI Semibold"/>
                        <a:ea typeface="Segoe UI Semibold" charset="0"/>
                        <a:cs typeface="Segoe UI Semibold"/>
                      </a:endParaRPr>
                    </a:p>
                  </a:txBody>
                  <a:tcPr marL="182880" marR="182880" marT="91440" marB="91440" anchor="ctr"/>
                </a:tc>
                <a:extLst>
                  <a:ext uri="{0D108BD9-81ED-4DB2-BD59-A6C34878D82A}">
                    <a16:rowId xmlns:a16="http://schemas.microsoft.com/office/drawing/2014/main" val="10000"/>
                  </a:ext>
                </a:extLst>
              </a:tr>
              <a:tr h="388770">
                <a:tc>
                  <a:txBody>
                    <a:bodyPr/>
                    <a:lstStyle/>
                    <a:p>
                      <a:pPr algn="l"/>
                      <a:r>
                        <a:rPr lang="en-US" sz="1800"/>
                        <a:t>Paginated reports (SQL Server Reporting Services)</a:t>
                      </a:r>
                      <a:endParaRPr lang="en-GB" sz="1800"/>
                    </a:p>
                  </a:txBody>
                  <a:tcPr marL="182880" marR="182880" marT="91440" marB="91440"/>
                </a:tc>
                <a:tc>
                  <a:txBody>
                    <a:bodyPr/>
                    <a:lstStyle/>
                    <a:p>
                      <a:pPr algn="ctr"/>
                      <a:r>
                        <a:rPr lang="en-GB" sz="1800"/>
                        <a:t>N</a:t>
                      </a:r>
                      <a:r>
                        <a:rPr lang="en-US" sz="1800"/>
                        <a:t>o</a:t>
                      </a:r>
                      <a:endParaRPr lang="en-GB" sz="1800"/>
                    </a:p>
                  </a:txBody>
                  <a:tcPr marL="182880" marR="182880" marT="91440" marB="91440"/>
                </a:tc>
                <a:tc>
                  <a:txBody>
                    <a:bodyPr/>
                    <a:lstStyle/>
                    <a:p>
                      <a:pPr algn="ctr"/>
                      <a:r>
                        <a:rPr lang="en-US" sz="1800"/>
                        <a:t>Yes</a:t>
                      </a:r>
                      <a:endParaRPr lang="en-GB" sz="1800"/>
                    </a:p>
                  </a:txBody>
                  <a:tcPr marL="182880" marR="182880" marT="91440" marB="91440"/>
                </a:tc>
                <a:extLst>
                  <a:ext uri="{0D108BD9-81ED-4DB2-BD59-A6C34878D82A}">
                    <a16:rowId xmlns:a16="http://schemas.microsoft.com/office/drawing/2014/main" val="10001"/>
                  </a:ext>
                </a:extLst>
              </a:tr>
              <a:tr h="388770">
                <a:tc>
                  <a:txBody>
                    <a:bodyPr/>
                    <a:lstStyle/>
                    <a:p>
                      <a:pPr algn="l"/>
                      <a:r>
                        <a:rPr lang="en-US" sz="1800"/>
                        <a:t>API Access</a:t>
                      </a:r>
                      <a:endParaRPr lang="en-GB" sz="1800"/>
                    </a:p>
                  </a:txBody>
                  <a:tcPr marL="182880" marR="182880" marT="91440" marB="91440"/>
                </a:tc>
                <a:tc>
                  <a:txBody>
                    <a:bodyPr/>
                    <a:lstStyle/>
                    <a:p>
                      <a:pPr algn="ctr"/>
                      <a:r>
                        <a:rPr lang="en-US" sz="1800">
                          <a:solidFill>
                            <a:schemeClr val="tx1"/>
                          </a:solidFill>
                        </a:rPr>
                        <a:t>No</a:t>
                      </a:r>
                      <a:endParaRPr lang="en-GB" sz="1800">
                        <a:solidFill>
                          <a:schemeClr val="tx1"/>
                        </a:solidFill>
                      </a:endParaRPr>
                    </a:p>
                  </a:txBody>
                  <a:tcPr marL="182880" marR="182880" marT="91440" marB="91440"/>
                </a:tc>
                <a:tc>
                  <a:txBody>
                    <a:bodyPr/>
                    <a:lstStyle/>
                    <a:p>
                      <a:pPr algn="ctr"/>
                      <a:r>
                        <a:rPr lang="en-US" sz="1800"/>
                        <a:t>Yes</a:t>
                      </a:r>
                      <a:endParaRPr lang="en-GB" sz="1800"/>
                    </a:p>
                  </a:txBody>
                  <a:tcPr marL="182880" marR="182880" marT="91440" marB="91440"/>
                </a:tc>
                <a:extLst>
                  <a:ext uri="{0D108BD9-81ED-4DB2-BD59-A6C34878D82A}">
                    <a16:rowId xmlns:a16="http://schemas.microsoft.com/office/drawing/2014/main" val="2614335406"/>
                  </a:ext>
                </a:extLst>
              </a:tr>
              <a:tr h="395874">
                <a:tc>
                  <a:txBody>
                    <a:bodyPr/>
                    <a:lstStyle/>
                    <a:p>
                      <a:pPr algn="l"/>
                      <a:r>
                        <a:rPr lang="en-GB" sz="1800" dirty="0"/>
                        <a:t>Plugins</a:t>
                      </a:r>
                      <a:endParaRPr lang="en-GB" sz="1800" dirty="0">
                        <a:solidFill>
                          <a:sysClr val="windowText" lastClr="000000"/>
                        </a:solidFill>
                      </a:endParaRPr>
                    </a:p>
                  </a:txBody>
                  <a:tcPr marL="182880" marR="182880" marT="91440" marB="91440"/>
                </a:tc>
                <a:tc>
                  <a:txBody>
                    <a:bodyPr/>
                    <a:lstStyle/>
                    <a:p>
                      <a:pPr algn="ctr"/>
                      <a:r>
                        <a:rPr lang="en-US" sz="1800"/>
                        <a:t>No</a:t>
                      </a:r>
                      <a:endParaRPr lang="en-GB" sz="1800"/>
                    </a:p>
                  </a:txBody>
                  <a:tcPr marL="182880" marR="182880" marT="91440" marB="91440"/>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800" b="0" kern="1200" dirty="0">
                          <a:effectLst/>
                        </a:rPr>
                        <a:t>Yes</a:t>
                      </a:r>
                      <a:endParaRPr lang="en-GB" sz="1800" b="0" i="0" kern="1200" dirty="0">
                        <a:effectLst/>
                        <a:latin typeface="+mn-lt"/>
                        <a:ea typeface="+mn-ea"/>
                        <a:cs typeface="+mn-cs"/>
                      </a:endParaRPr>
                    </a:p>
                  </a:txBody>
                  <a:tcPr marL="182880" marR="182880" marT="91440" marB="91440"/>
                </a:tc>
                <a:extLst>
                  <a:ext uri="{0D108BD9-81ED-4DB2-BD59-A6C34878D82A}">
                    <a16:rowId xmlns:a16="http://schemas.microsoft.com/office/drawing/2014/main" val="10002"/>
                  </a:ext>
                </a:extLst>
              </a:tr>
            </a:tbl>
          </a:graphicData>
        </a:graphic>
      </p:graphicFrame>
      <p:sp>
        <p:nvSpPr>
          <p:cNvPr id="3" name="Footer Placeholder 2">
            <a:extLst>
              <a:ext uri="{FF2B5EF4-FFF2-40B4-BE49-F238E27FC236}">
                <a16:creationId xmlns:a16="http://schemas.microsoft.com/office/drawing/2014/main" id="{EE8BFD90-C428-0D97-DA30-09EA4AA16B91}"/>
              </a:ext>
              <a:ext uri="{C183D7F6-B498-43B3-948B-1728B52AA6E4}">
                <adec:decorative xmlns:adec="http://schemas.microsoft.com/office/drawing/2017/decorative" val="1"/>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Tree>
    <p:extLst>
      <p:ext uri="{BB962C8B-B14F-4D97-AF65-F5344CB8AC3E}">
        <p14:creationId xmlns:p14="http://schemas.microsoft.com/office/powerpoint/2010/main" val="402157188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07A98-391F-471C-8566-A92D29D47061}"/>
              </a:ext>
            </a:extLst>
          </p:cNvPr>
          <p:cNvSpPr>
            <a:spLocks noGrp="1"/>
          </p:cNvSpPr>
          <p:nvPr>
            <p:ph type="title"/>
          </p:nvPr>
        </p:nvSpPr>
        <p:spPr/>
        <p:txBody>
          <a:bodyPr/>
          <a:lstStyle/>
          <a:p>
            <a:r>
              <a:rPr lang="en-GB" sz="3600" b="1" dirty="0"/>
              <a:t>Dataverse for Teams vs Dataverse: Environments</a:t>
            </a:r>
            <a:endParaRPr lang="en-US" dirty="0"/>
          </a:p>
        </p:txBody>
      </p:sp>
      <p:graphicFrame>
        <p:nvGraphicFramePr>
          <p:cNvPr id="4" name="Table 3">
            <a:extLst>
              <a:ext uri="{FF2B5EF4-FFF2-40B4-BE49-F238E27FC236}">
                <a16:creationId xmlns:a16="http://schemas.microsoft.com/office/drawing/2014/main" id="{234F98C4-A7FB-45A7-9430-EF1C638992E9}"/>
              </a:ext>
            </a:extLst>
          </p:cNvPr>
          <p:cNvGraphicFramePr>
            <a:graphicFrameLocks noGrp="1"/>
          </p:cNvGraphicFramePr>
          <p:nvPr>
            <p:extLst>
              <p:ext uri="{D42A27DB-BD31-4B8C-83A1-F6EECF244321}">
                <p14:modId xmlns:p14="http://schemas.microsoft.com/office/powerpoint/2010/main" val="1789504031"/>
              </p:ext>
            </p:extLst>
          </p:nvPr>
        </p:nvGraphicFramePr>
        <p:xfrm>
          <a:off x="1677189" y="1810212"/>
          <a:ext cx="8837621" cy="1870098"/>
        </p:xfrm>
        <a:graphic>
          <a:graphicData uri="http://schemas.openxmlformats.org/drawingml/2006/table">
            <a:tbl>
              <a:tblPr firstRow="1" bandRow="1">
                <a:tableStyleId>{21E4AEA4-8DFA-4A89-87EB-49C32662AFE0}</a:tableStyleId>
              </a:tblPr>
              <a:tblGrid>
                <a:gridCol w="2835813">
                  <a:extLst>
                    <a:ext uri="{9D8B030D-6E8A-4147-A177-3AD203B41FA5}">
                      <a16:colId xmlns:a16="http://schemas.microsoft.com/office/drawing/2014/main" val="3103913784"/>
                    </a:ext>
                  </a:extLst>
                </a:gridCol>
                <a:gridCol w="2899596">
                  <a:extLst>
                    <a:ext uri="{9D8B030D-6E8A-4147-A177-3AD203B41FA5}">
                      <a16:colId xmlns:a16="http://schemas.microsoft.com/office/drawing/2014/main" val="20000"/>
                    </a:ext>
                  </a:extLst>
                </a:gridCol>
                <a:gridCol w="3102212">
                  <a:extLst>
                    <a:ext uri="{9D8B030D-6E8A-4147-A177-3AD203B41FA5}">
                      <a16:colId xmlns:a16="http://schemas.microsoft.com/office/drawing/2014/main" val="20001"/>
                    </a:ext>
                  </a:extLst>
                </a:gridCol>
              </a:tblGrid>
              <a:tr h="771434">
                <a:tc>
                  <a:txBody>
                    <a:bodyPr/>
                    <a:lstStyle/>
                    <a:p>
                      <a:pPr algn="ctr" defTabSz="932472" fontAlgn="base">
                        <a:lnSpc>
                          <a:spcPct val="90000"/>
                        </a:lnSpc>
                        <a:spcBef>
                          <a:spcPct val="0"/>
                        </a:spcBef>
                        <a:spcAft>
                          <a:spcPct val="0"/>
                        </a:spcAft>
                      </a:pPr>
                      <a:r>
                        <a:rPr lang="en-US" sz="2400" b="1" kern="1200" dirty="0">
                          <a:solidFill>
                            <a:schemeClr val="bg2"/>
                          </a:solidFill>
                        </a:rPr>
                        <a:t>Features</a:t>
                      </a:r>
                      <a:endParaRPr lang="en-US" sz="2400" b="1" i="0" kern="1200" dirty="0">
                        <a:solidFill>
                          <a:schemeClr val="bg2"/>
                        </a:solidFill>
                        <a:latin typeface="Segoe UI Semibold"/>
                        <a:ea typeface="Segoe UI Semibold" charset="0"/>
                        <a:cs typeface="Segoe UI Semibold"/>
                      </a:endParaRPr>
                    </a:p>
                  </a:txBody>
                  <a:tcPr marL="182880" marR="182880" marT="91440" marB="91440" anchor="ctr"/>
                </a:tc>
                <a:tc>
                  <a:txBody>
                    <a:bodyPr/>
                    <a:lstStyle/>
                    <a:p>
                      <a:pPr algn="ctr" fontAlgn="base">
                        <a:lnSpc>
                          <a:spcPct val="90000"/>
                        </a:lnSpc>
                        <a:spcBef>
                          <a:spcPct val="0"/>
                        </a:spcBef>
                        <a:spcAft>
                          <a:spcPct val="0"/>
                        </a:spcAft>
                      </a:pPr>
                      <a:r>
                        <a:rPr lang="en-US" sz="2400" b="1" kern="1200">
                          <a:solidFill>
                            <a:schemeClr val="bg2"/>
                          </a:solidFill>
                        </a:rPr>
                        <a:t> Dataverse for Teams</a:t>
                      </a:r>
                      <a:endParaRPr lang="en-US" sz="2400" b="1" i="0" kern="1200">
                        <a:solidFill>
                          <a:schemeClr val="bg2"/>
                        </a:solidFill>
                        <a:latin typeface="Segoe UI Semibold"/>
                        <a:ea typeface="Segoe UI Semibold" charset="0"/>
                        <a:cs typeface="Segoe UI Semibold"/>
                      </a:endParaRPr>
                    </a:p>
                  </a:txBody>
                  <a:tcPr marL="182880" marR="182880" marT="91440" marB="91440" anchor="ctr"/>
                </a:tc>
                <a:tc>
                  <a:txBody>
                    <a:bodyPr/>
                    <a:lstStyle/>
                    <a:p>
                      <a:pPr marL="0" algn="ctr" defTabSz="932472" rtl="0" eaLnBrk="1" fontAlgn="base" latinLnBrk="0" hangingPunct="1">
                        <a:lnSpc>
                          <a:spcPct val="90000"/>
                        </a:lnSpc>
                        <a:spcBef>
                          <a:spcPct val="0"/>
                        </a:spcBef>
                        <a:spcAft>
                          <a:spcPct val="0"/>
                        </a:spcAft>
                      </a:pPr>
                      <a:r>
                        <a:rPr lang="en-US" sz="2400" b="1" kern="1200" err="1">
                          <a:solidFill>
                            <a:schemeClr val="bg2"/>
                          </a:solidFill>
                        </a:rPr>
                        <a:t>Dataverse</a:t>
                      </a:r>
                      <a:endParaRPr lang="en-US" sz="2400" b="1" i="0" kern="1200">
                        <a:solidFill>
                          <a:schemeClr val="bg2"/>
                        </a:solidFill>
                        <a:latin typeface="Segoe UI Semibold"/>
                        <a:ea typeface="Segoe UI Semibold" charset="0"/>
                        <a:cs typeface="Segoe UI Semibold"/>
                      </a:endParaRPr>
                    </a:p>
                  </a:txBody>
                  <a:tcPr marL="182880" marR="182880" marT="91440" marB="91440" anchor="ctr"/>
                </a:tc>
                <a:extLst>
                  <a:ext uri="{0D108BD9-81ED-4DB2-BD59-A6C34878D82A}">
                    <a16:rowId xmlns:a16="http://schemas.microsoft.com/office/drawing/2014/main" val="10000"/>
                  </a:ext>
                </a:extLst>
              </a:tr>
              <a:tr h="388770">
                <a:tc>
                  <a:txBody>
                    <a:bodyPr/>
                    <a:lstStyle/>
                    <a:p>
                      <a:r>
                        <a:rPr lang="en-US"/>
                        <a:t>Number of environments</a:t>
                      </a:r>
                    </a:p>
                  </a:txBody>
                  <a:tcPr anchor="ctr"/>
                </a:tc>
                <a:tc>
                  <a:txBody>
                    <a:bodyPr/>
                    <a:lstStyle/>
                    <a:p>
                      <a:r>
                        <a:rPr lang="en-US"/>
                        <a:t>1 per Team</a:t>
                      </a:r>
                    </a:p>
                  </a:txBody>
                  <a:tcPr anchor="ctr"/>
                </a:tc>
                <a:tc>
                  <a:txBody>
                    <a:bodyPr/>
                    <a:lstStyle/>
                    <a:p>
                      <a:r>
                        <a:rPr lang="en-US"/>
                        <a:t>Unlimited</a:t>
                      </a:r>
                    </a:p>
                  </a:txBody>
                  <a:tcPr anchor="ctr"/>
                </a:tc>
                <a:extLst>
                  <a:ext uri="{0D108BD9-81ED-4DB2-BD59-A6C34878D82A}">
                    <a16:rowId xmlns:a16="http://schemas.microsoft.com/office/drawing/2014/main" val="10001"/>
                  </a:ext>
                </a:extLst>
              </a:tr>
              <a:tr h="388770">
                <a:tc>
                  <a:txBody>
                    <a:bodyPr/>
                    <a:lstStyle/>
                    <a:p>
                      <a:r>
                        <a:rPr lang="en-US" dirty="0"/>
                        <a:t>Maximum size</a:t>
                      </a:r>
                    </a:p>
                  </a:txBody>
                  <a:tcPr anchor="ctr"/>
                </a:tc>
                <a:tc>
                  <a:txBody>
                    <a:bodyPr/>
                    <a:lstStyle/>
                    <a:p>
                      <a:r>
                        <a:rPr lang="en-GB"/>
                        <a:t>1 million rows or 2 GB (whichever comes first)</a:t>
                      </a:r>
                    </a:p>
                  </a:txBody>
                  <a:tcPr anchor="ctr"/>
                </a:tc>
                <a:tc>
                  <a:txBody>
                    <a:bodyPr/>
                    <a:lstStyle/>
                    <a:p>
                      <a:r>
                        <a:rPr lang="en-US" dirty="0"/>
                        <a:t>4 TB or more</a:t>
                      </a:r>
                    </a:p>
                  </a:txBody>
                  <a:tcPr anchor="ctr"/>
                </a:tc>
                <a:extLst>
                  <a:ext uri="{0D108BD9-81ED-4DB2-BD59-A6C34878D82A}">
                    <a16:rowId xmlns:a16="http://schemas.microsoft.com/office/drawing/2014/main" val="2614335406"/>
                  </a:ext>
                </a:extLst>
              </a:tr>
            </a:tbl>
          </a:graphicData>
        </a:graphic>
      </p:graphicFrame>
      <p:sp>
        <p:nvSpPr>
          <p:cNvPr id="3" name="Footer Placeholder 2">
            <a:extLst>
              <a:ext uri="{FF2B5EF4-FFF2-40B4-BE49-F238E27FC236}">
                <a16:creationId xmlns:a16="http://schemas.microsoft.com/office/drawing/2014/main" id="{6942B394-8E2A-F90B-90C2-03CA91C8CBB6}"/>
              </a:ext>
              <a:ext uri="{C183D7F6-B498-43B3-948B-1728B52AA6E4}">
                <adec:decorative xmlns:adec="http://schemas.microsoft.com/office/drawing/2017/decorative" val="1"/>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Tree>
    <p:extLst>
      <p:ext uri="{BB962C8B-B14F-4D97-AF65-F5344CB8AC3E}">
        <p14:creationId xmlns:p14="http://schemas.microsoft.com/office/powerpoint/2010/main" val="367503693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C81EE-894D-426D-8E1E-38BEE7C78DAE}"/>
              </a:ext>
            </a:extLst>
          </p:cNvPr>
          <p:cNvSpPr>
            <a:spLocks noGrp="1"/>
          </p:cNvSpPr>
          <p:nvPr>
            <p:ph type="title"/>
          </p:nvPr>
        </p:nvSpPr>
        <p:spPr/>
        <p:txBody>
          <a:bodyPr wrap="square" anchor="t">
            <a:noAutofit/>
          </a:bodyPr>
          <a:lstStyle/>
          <a:p>
            <a:pPr>
              <a:lnSpc>
                <a:spcPct val="90000"/>
              </a:lnSpc>
            </a:pPr>
            <a:r>
              <a:rPr lang="en-GB" sz="3600" b="1" dirty="0"/>
              <a:t>Dataverse</a:t>
            </a:r>
            <a:r>
              <a:rPr lang="en-GB" sz="3600" b="1" dirty="0">
                <a:solidFill>
                  <a:schemeClr val="bg1"/>
                </a:solidFill>
              </a:rPr>
              <a:t> </a:t>
            </a:r>
            <a:r>
              <a:rPr lang="en-GB" sz="3600" b="1" dirty="0"/>
              <a:t>for Teams vs Dataverse: Security</a:t>
            </a:r>
            <a:endParaRPr lang="en-GB" dirty="0"/>
          </a:p>
        </p:txBody>
      </p:sp>
      <p:graphicFrame>
        <p:nvGraphicFramePr>
          <p:cNvPr id="11" name="Table 10">
            <a:extLst>
              <a:ext uri="{FF2B5EF4-FFF2-40B4-BE49-F238E27FC236}">
                <a16:creationId xmlns:a16="http://schemas.microsoft.com/office/drawing/2014/main" id="{787BA0C0-C506-43B5-8FE0-CEB5D25A066D}"/>
              </a:ext>
            </a:extLst>
          </p:cNvPr>
          <p:cNvGraphicFramePr>
            <a:graphicFrameLocks noGrp="1"/>
          </p:cNvGraphicFramePr>
          <p:nvPr>
            <p:extLst>
              <p:ext uri="{D42A27DB-BD31-4B8C-83A1-F6EECF244321}">
                <p14:modId xmlns:p14="http://schemas.microsoft.com/office/powerpoint/2010/main" val="2075781246"/>
              </p:ext>
            </p:extLst>
          </p:nvPr>
        </p:nvGraphicFramePr>
        <p:xfrm>
          <a:off x="588263" y="1135887"/>
          <a:ext cx="11018519" cy="5232773"/>
        </p:xfrm>
        <a:graphic>
          <a:graphicData uri="http://schemas.openxmlformats.org/drawingml/2006/table">
            <a:tbl>
              <a:tblPr firstRow="1" bandRow="1">
                <a:tableStyleId>{21E4AEA4-8DFA-4A89-87EB-49C32662AFE0}</a:tableStyleId>
              </a:tblPr>
              <a:tblGrid>
                <a:gridCol w="3540626">
                  <a:extLst>
                    <a:ext uri="{9D8B030D-6E8A-4147-A177-3AD203B41FA5}">
                      <a16:colId xmlns:a16="http://schemas.microsoft.com/office/drawing/2014/main" val="3103913784"/>
                    </a:ext>
                  </a:extLst>
                </a:gridCol>
                <a:gridCol w="3611277">
                  <a:extLst>
                    <a:ext uri="{9D8B030D-6E8A-4147-A177-3AD203B41FA5}">
                      <a16:colId xmlns:a16="http://schemas.microsoft.com/office/drawing/2014/main" val="20000"/>
                    </a:ext>
                  </a:extLst>
                </a:gridCol>
                <a:gridCol w="3866616">
                  <a:extLst>
                    <a:ext uri="{9D8B030D-6E8A-4147-A177-3AD203B41FA5}">
                      <a16:colId xmlns:a16="http://schemas.microsoft.com/office/drawing/2014/main" val="20001"/>
                    </a:ext>
                  </a:extLst>
                </a:gridCol>
              </a:tblGrid>
              <a:tr h="785948">
                <a:tc>
                  <a:txBody>
                    <a:bodyPr/>
                    <a:lstStyle/>
                    <a:p>
                      <a:pPr algn="ctr" defTabSz="932472" fontAlgn="base">
                        <a:lnSpc>
                          <a:spcPct val="90000"/>
                        </a:lnSpc>
                        <a:spcBef>
                          <a:spcPct val="0"/>
                        </a:spcBef>
                        <a:spcAft>
                          <a:spcPct val="0"/>
                        </a:spcAft>
                      </a:pPr>
                      <a:r>
                        <a:rPr lang="en-US" sz="2400" b="1" kern="1200">
                          <a:solidFill>
                            <a:schemeClr val="bg2"/>
                          </a:solidFill>
                        </a:rPr>
                        <a:t>Features</a:t>
                      </a:r>
                      <a:endParaRPr lang="en-US" sz="2400" b="1" i="0" kern="1200">
                        <a:solidFill>
                          <a:schemeClr val="bg2"/>
                        </a:solidFill>
                        <a:latin typeface="Segoe UI Semibold"/>
                        <a:ea typeface="Segoe UI Semibold" charset="0"/>
                        <a:cs typeface="Segoe UI Semibold"/>
                      </a:endParaRPr>
                    </a:p>
                  </a:txBody>
                  <a:tcPr marL="182880" marR="182880" marT="91440" marB="91440" anchor="ctr"/>
                </a:tc>
                <a:tc>
                  <a:txBody>
                    <a:bodyPr/>
                    <a:lstStyle/>
                    <a:p>
                      <a:pPr algn="ctr" fontAlgn="base">
                        <a:lnSpc>
                          <a:spcPct val="90000"/>
                        </a:lnSpc>
                        <a:spcBef>
                          <a:spcPct val="0"/>
                        </a:spcBef>
                        <a:spcAft>
                          <a:spcPct val="0"/>
                        </a:spcAft>
                      </a:pPr>
                      <a:r>
                        <a:rPr lang="en-US" sz="2400" b="1" kern="1200">
                          <a:solidFill>
                            <a:schemeClr val="bg2"/>
                          </a:solidFill>
                        </a:rPr>
                        <a:t> </a:t>
                      </a:r>
                      <a:r>
                        <a:rPr lang="en-US" sz="2400" b="1" kern="1200" err="1">
                          <a:solidFill>
                            <a:schemeClr val="bg2"/>
                          </a:solidFill>
                        </a:rPr>
                        <a:t>Dataverse</a:t>
                      </a:r>
                      <a:r>
                        <a:rPr lang="en-US" sz="2400" b="1" kern="1200">
                          <a:solidFill>
                            <a:schemeClr val="bg2"/>
                          </a:solidFill>
                        </a:rPr>
                        <a:t> for Teams</a:t>
                      </a:r>
                      <a:endParaRPr lang="en-US" sz="2400" b="1" i="0" kern="1200">
                        <a:solidFill>
                          <a:schemeClr val="bg2"/>
                        </a:solidFill>
                        <a:latin typeface="Segoe UI Semibold"/>
                        <a:ea typeface="Segoe UI Semibold" charset="0"/>
                        <a:cs typeface="Segoe UI Semibold"/>
                      </a:endParaRPr>
                    </a:p>
                  </a:txBody>
                  <a:tcPr marL="182880" marR="182880" marT="91440" marB="91440" anchor="ctr"/>
                </a:tc>
                <a:tc>
                  <a:txBody>
                    <a:bodyPr/>
                    <a:lstStyle/>
                    <a:p>
                      <a:pPr marL="0" algn="ctr" defTabSz="932472" rtl="0" eaLnBrk="1" fontAlgn="base" latinLnBrk="0" hangingPunct="1">
                        <a:lnSpc>
                          <a:spcPct val="90000"/>
                        </a:lnSpc>
                        <a:spcBef>
                          <a:spcPct val="0"/>
                        </a:spcBef>
                        <a:spcAft>
                          <a:spcPct val="0"/>
                        </a:spcAft>
                      </a:pPr>
                      <a:r>
                        <a:rPr lang="en-US" sz="2400" b="1" kern="1200" dirty="0">
                          <a:solidFill>
                            <a:schemeClr val="bg2"/>
                          </a:solidFill>
                        </a:rPr>
                        <a:t>Dataverse</a:t>
                      </a:r>
                      <a:endParaRPr lang="en-US" sz="2400" b="1" i="0" kern="1200" dirty="0">
                        <a:solidFill>
                          <a:schemeClr val="bg2"/>
                        </a:solidFill>
                        <a:latin typeface="Segoe UI Semibold"/>
                        <a:ea typeface="Segoe UI Semibold" charset="0"/>
                        <a:cs typeface="Segoe UI Semibold"/>
                      </a:endParaRPr>
                    </a:p>
                  </a:txBody>
                  <a:tcPr marL="182880" marR="182880" marT="91440" marB="91440" anchor="ctr"/>
                </a:tc>
                <a:extLst>
                  <a:ext uri="{0D108BD9-81ED-4DB2-BD59-A6C34878D82A}">
                    <a16:rowId xmlns:a16="http://schemas.microsoft.com/office/drawing/2014/main" val="10000"/>
                  </a:ext>
                </a:extLst>
              </a:tr>
              <a:tr h="422195">
                <a:tc>
                  <a:txBody>
                    <a:bodyPr/>
                    <a:lstStyle/>
                    <a:p>
                      <a:r>
                        <a:rPr lang="en-US"/>
                        <a:t>Activity logging</a:t>
                      </a:r>
                    </a:p>
                  </a:txBody>
                  <a:tcPr anchor="ctr"/>
                </a:tc>
                <a:tc>
                  <a:txBody>
                    <a:bodyPr/>
                    <a:lstStyle/>
                    <a:p>
                      <a:r>
                        <a:rPr lang="en-US"/>
                        <a:t>No</a:t>
                      </a:r>
                    </a:p>
                  </a:txBody>
                  <a:tcPr anchor="ctr"/>
                </a:tc>
                <a:tc>
                  <a:txBody>
                    <a:bodyPr/>
                    <a:lstStyle/>
                    <a:p>
                      <a:r>
                        <a:rPr lang="en-US"/>
                        <a:t>Yes</a:t>
                      </a:r>
                    </a:p>
                  </a:txBody>
                  <a:tcPr anchor="ctr"/>
                </a:tc>
                <a:extLst>
                  <a:ext uri="{0D108BD9-81ED-4DB2-BD59-A6C34878D82A}">
                    <a16:rowId xmlns:a16="http://schemas.microsoft.com/office/drawing/2014/main" val="10001"/>
                  </a:ext>
                </a:extLst>
              </a:tr>
              <a:tr h="422195">
                <a:tc>
                  <a:txBody>
                    <a:bodyPr/>
                    <a:lstStyle/>
                    <a:p>
                      <a:r>
                        <a:rPr lang="en-US"/>
                        <a:t>Auditing</a:t>
                      </a:r>
                    </a:p>
                  </a:txBody>
                  <a:tcPr anchor="ctr"/>
                </a:tc>
                <a:tc>
                  <a:txBody>
                    <a:bodyPr/>
                    <a:lstStyle/>
                    <a:p>
                      <a:r>
                        <a:rPr lang="en-US"/>
                        <a:t>No</a:t>
                      </a:r>
                    </a:p>
                  </a:txBody>
                  <a:tcPr anchor="ctr"/>
                </a:tc>
                <a:tc>
                  <a:txBody>
                    <a:bodyPr/>
                    <a:lstStyle/>
                    <a:p>
                      <a:r>
                        <a:rPr lang="en-US"/>
                        <a:t>Yes</a:t>
                      </a:r>
                    </a:p>
                  </a:txBody>
                  <a:tcPr anchor="ctr"/>
                </a:tc>
                <a:extLst>
                  <a:ext uri="{0D108BD9-81ED-4DB2-BD59-A6C34878D82A}">
                    <a16:rowId xmlns:a16="http://schemas.microsoft.com/office/drawing/2014/main" val="2614335406"/>
                  </a:ext>
                </a:extLst>
              </a:tr>
              <a:tr h="432537">
                <a:tc>
                  <a:txBody>
                    <a:bodyPr/>
                    <a:lstStyle/>
                    <a:p>
                      <a:r>
                        <a:rPr lang="en-US"/>
                        <a:t>Customer-managed environment encryption key</a:t>
                      </a:r>
                    </a:p>
                  </a:txBody>
                  <a:tcPr anchor="ctr"/>
                </a:tc>
                <a:tc>
                  <a:txBody>
                    <a:bodyPr/>
                    <a:lstStyle/>
                    <a:p>
                      <a:r>
                        <a:rPr lang="en-US"/>
                        <a:t>No</a:t>
                      </a:r>
                    </a:p>
                  </a:txBody>
                  <a:tcPr anchor="ctr"/>
                </a:tc>
                <a:tc>
                  <a:txBody>
                    <a:bodyPr/>
                    <a:lstStyle/>
                    <a:p>
                      <a:r>
                        <a:rPr lang="en-US"/>
                        <a:t>Yes</a:t>
                      </a:r>
                    </a:p>
                  </a:txBody>
                  <a:tcPr anchor="ctr"/>
                </a:tc>
                <a:extLst>
                  <a:ext uri="{0D108BD9-81ED-4DB2-BD59-A6C34878D82A}">
                    <a16:rowId xmlns:a16="http://schemas.microsoft.com/office/drawing/2014/main" val="2214858781"/>
                  </a:ext>
                </a:extLst>
              </a:tr>
              <a:tr h="462995">
                <a:tc>
                  <a:txBody>
                    <a:bodyPr/>
                    <a:lstStyle/>
                    <a:p>
                      <a:r>
                        <a:rPr lang="en-US"/>
                        <a:t>Field-level security</a:t>
                      </a:r>
                    </a:p>
                  </a:txBody>
                  <a:tcPr anchor="ctr"/>
                </a:tc>
                <a:tc>
                  <a:txBody>
                    <a:bodyPr/>
                    <a:lstStyle/>
                    <a:p>
                      <a:r>
                        <a:rPr lang="en-US"/>
                        <a:t>No</a:t>
                      </a:r>
                    </a:p>
                  </a:txBody>
                  <a:tcPr anchor="ctr"/>
                </a:tc>
                <a:tc>
                  <a:txBody>
                    <a:bodyPr/>
                    <a:lstStyle/>
                    <a:p>
                      <a:r>
                        <a:rPr lang="en-US"/>
                        <a:t>Yes</a:t>
                      </a:r>
                    </a:p>
                  </a:txBody>
                  <a:tcPr anchor="ctr"/>
                </a:tc>
                <a:extLst>
                  <a:ext uri="{0D108BD9-81ED-4DB2-BD59-A6C34878D82A}">
                    <a16:rowId xmlns:a16="http://schemas.microsoft.com/office/drawing/2014/main" val="4281487469"/>
                  </a:ext>
                </a:extLst>
              </a:tr>
              <a:tr h="670560">
                <a:tc>
                  <a:txBody>
                    <a:bodyPr/>
                    <a:lstStyle/>
                    <a:p>
                      <a:r>
                        <a:rPr lang="en-US"/>
                        <a:t>Hierarchical security</a:t>
                      </a:r>
                    </a:p>
                  </a:txBody>
                  <a:tcPr anchor="ctr"/>
                </a:tc>
                <a:tc>
                  <a:txBody>
                    <a:bodyPr/>
                    <a:lstStyle/>
                    <a:p>
                      <a:r>
                        <a:rPr lang="en-US"/>
                        <a:t>No</a:t>
                      </a:r>
                    </a:p>
                  </a:txBody>
                  <a:tcPr anchor="ctr"/>
                </a:tc>
                <a:tc>
                  <a:txBody>
                    <a:bodyPr/>
                    <a:lstStyle/>
                    <a:p>
                      <a:r>
                        <a:rPr lang="en-US"/>
                        <a:t>Yes</a:t>
                      </a:r>
                    </a:p>
                  </a:txBody>
                  <a:tcPr anchor="ctr"/>
                </a:tc>
                <a:extLst>
                  <a:ext uri="{0D108BD9-81ED-4DB2-BD59-A6C34878D82A}">
                    <a16:rowId xmlns:a16="http://schemas.microsoft.com/office/drawing/2014/main" val="1694347359"/>
                  </a:ext>
                </a:extLst>
              </a:tr>
              <a:tr h="548640">
                <a:tc>
                  <a:txBody>
                    <a:bodyPr/>
                    <a:lstStyle/>
                    <a:p>
                      <a:r>
                        <a:rPr lang="en-US"/>
                        <a:t>Record sharing</a:t>
                      </a:r>
                    </a:p>
                  </a:txBody>
                  <a:tcPr anchor="ctr"/>
                </a:tc>
                <a:tc>
                  <a:txBody>
                    <a:bodyPr/>
                    <a:lstStyle/>
                    <a:p>
                      <a:r>
                        <a:rPr lang="en-US"/>
                        <a:t>No</a:t>
                      </a:r>
                    </a:p>
                  </a:txBody>
                  <a:tcPr anchor="ctr"/>
                </a:tc>
                <a:tc>
                  <a:txBody>
                    <a:bodyPr/>
                    <a:lstStyle/>
                    <a:p>
                      <a:r>
                        <a:rPr lang="en-US"/>
                        <a:t>Yes</a:t>
                      </a:r>
                    </a:p>
                  </a:txBody>
                  <a:tcPr anchor="ctr"/>
                </a:tc>
                <a:extLst>
                  <a:ext uri="{0D108BD9-81ED-4DB2-BD59-A6C34878D82A}">
                    <a16:rowId xmlns:a16="http://schemas.microsoft.com/office/drawing/2014/main" val="1812030503"/>
                  </a:ext>
                </a:extLst>
              </a:tr>
              <a:tr h="548640">
                <a:tc>
                  <a:txBody>
                    <a:bodyPr/>
                    <a:lstStyle/>
                    <a:p>
                      <a:r>
                        <a:rPr lang="en-US"/>
                        <a:t>Admin roles</a:t>
                      </a:r>
                    </a:p>
                  </a:txBody>
                  <a:tcPr anchor="ctr"/>
                </a:tc>
                <a:tc>
                  <a:txBody>
                    <a:bodyPr/>
                    <a:lstStyle/>
                    <a:p>
                      <a:r>
                        <a:rPr lang="en-GB"/>
                        <a:t>System Administrator and System Customizer</a:t>
                      </a:r>
                    </a:p>
                  </a:txBody>
                  <a:tcPr anchor="ctr"/>
                </a:tc>
                <a:tc>
                  <a:txBody>
                    <a:bodyPr/>
                    <a:lstStyle/>
                    <a:p>
                      <a:r>
                        <a:rPr lang="en-GB"/>
                        <a:t>As in </a:t>
                      </a:r>
                      <a:r>
                        <a:rPr lang="en-GB" err="1"/>
                        <a:t>DfT</a:t>
                      </a:r>
                      <a:r>
                        <a:rPr lang="en-GB"/>
                        <a:t> + additional service admin roles</a:t>
                      </a:r>
                    </a:p>
                  </a:txBody>
                  <a:tcPr anchor="ctr"/>
                </a:tc>
                <a:extLst>
                  <a:ext uri="{0D108BD9-81ED-4DB2-BD59-A6C34878D82A}">
                    <a16:rowId xmlns:a16="http://schemas.microsoft.com/office/drawing/2014/main" val="3508358674"/>
                  </a:ext>
                </a:extLst>
              </a:tr>
              <a:tr h="548640">
                <a:tc>
                  <a:txBody>
                    <a:bodyPr/>
                    <a:lstStyle/>
                    <a:p>
                      <a:r>
                        <a:rPr lang="en-US"/>
                        <a:t>User roles</a:t>
                      </a:r>
                    </a:p>
                  </a:txBody>
                  <a:tcPr anchor="ctr"/>
                </a:tc>
                <a:tc>
                  <a:txBody>
                    <a:bodyPr/>
                    <a:lstStyle/>
                    <a:p>
                      <a:r>
                        <a:rPr lang="en-GB"/>
                        <a:t>Team owners, members, and guests</a:t>
                      </a:r>
                    </a:p>
                  </a:txBody>
                  <a:tcPr anchor="ctr"/>
                </a:tc>
                <a:tc>
                  <a:txBody>
                    <a:bodyPr/>
                    <a:lstStyle/>
                    <a:p>
                      <a:r>
                        <a:rPr lang="en-GB" dirty="0"/>
                        <a:t>Several standard security roles + custom roles can be created </a:t>
                      </a:r>
                    </a:p>
                  </a:txBody>
                  <a:tcPr anchor="ctr"/>
                </a:tc>
                <a:extLst>
                  <a:ext uri="{0D108BD9-81ED-4DB2-BD59-A6C34878D82A}">
                    <a16:rowId xmlns:a16="http://schemas.microsoft.com/office/drawing/2014/main" val="865694178"/>
                  </a:ext>
                </a:extLst>
              </a:tr>
            </a:tbl>
          </a:graphicData>
        </a:graphic>
      </p:graphicFrame>
      <p:sp>
        <p:nvSpPr>
          <p:cNvPr id="3" name="Footer Placeholder 2">
            <a:extLst>
              <a:ext uri="{FF2B5EF4-FFF2-40B4-BE49-F238E27FC236}">
                <a16:creationId xmlns:a16="http://schemas.microsoft.com/office/drawing/2014/main" id="{97D516EC-8621-9332-FAA2-5258C6B3AEA9}"/>
              </a:ext>
              <a:ext uri="{C183D7F6-B498-43B3-948B-1728B52AA6E4}">
                <adec:decorative xmlns:adec="http://schemas.microsoft.com/office/drawing/2017/decorative" val="1"/>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Tree>
    <p:extLst>
      <p:ext uri="{BB962C8B-B14F-4D97-AF65-F5344CB8AC3E}">
        <p14:creationId xmlns:p14="http://schemas.microsoft.com/office/powerpoint/2010/main" val="121341026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C81EE-894D-426D-8E1E-38BEE7C78DAE}"/>
              </a:ext>
            </a:extLst>
          </p:cNvPr>
          <p:cNvSpPr>
            <a:spLocks noGrp="1"/>
          </p:cNvSpPr>
          <p:nvPr>
            <p:ph type="title"/>
          </p:nvPr>
        </p:nvSpPr>
        <p:spPr/>
        <p:txBody>
          <a:bodyPr wrap="square" anchor="t">
            <a:noAutofit/>
          </a:bodyPr>
          <a:lstStyle/>
          <a:p>
            <a:pPr>
              <a:lnSpc>
                <a:spcPct val="90000"/>
              </a:lnSpc>
            </a:pPr>
            <a:r>
              <a:rPr lang="en-GB" sz="3600" b="1" dirty="0"/>
              <a:t>Dataverse for Teams vs Dataverse: Integration</a:t>
            </a:r>
            <a:endParaRPr lang="en-GB" dirty="0"/>
          </a:p>
        </p:txBody>
      </p:sp>
      <p:graphicFrame>
        <p:nvGraphicFramePr>
          <p:cNvPr id="11" name="Table 10">
            <a:extLst>
              <a:ext uri="{FF2B5EF4-FFF2-40B4-BE49-F238E27FC236}">
                <a16:creationId xmlns:a16="http://schemas.microsoft.com/office/drawing/2014/main" id="{787BA0C0-C506-43B5-8FE0-CEB5D25A066D}"/>
              </a:ext>
            </a:extLst>
          </p:cNvPr>
          <p:cNvGraphicFramePr>
            <a:graphicFrameLocks noGrp="1"/>
          </p:cNvGraphicFramePr>
          <p:nvPr>
            <p:extLst>
              <p:ext uri="{D42A27DB-BD31-4B8C-83A1-F6EECF244321}">
                <p14:modId xmlns:p14="http://schemas.microsoft.com/office/powerpoint/2010/main" val="3203720727"/>
              </p:ext>
            </p:extLst>
          </p:nvPr>
        </p:nvGraphicFramePr>
        <p:xfrm>
          <a:off x="772451" y="1302522"/>
          <a:ext cx="10647097" cy="4252955"/>
        </p:xfrm>
        <a:graphic>
          <a:graphicData uri="http://schemas.openxmlformats.org/drawingml/2006/table">
            <a:tbl>
              <a:tblPr firstRow="1" bandRow="1">
                <a:tableStyleId>{21E4AEA4-8DFA-4A89-87EB-49C32662AFE0}</a:tableStyleId>
              </a:tblPr>
              <a:tblGrid>
                <a:gridCol w="3421275">
                  <a:extLst>
                    <a:ext uri="{9D8B030D-6E8A-4147-A177-3AD203B41FA5}">
                      <a16:colId xmlns:a16="http://schemas.microsoft.com/office/drawing/2014/main" val="3103913784"/>
                    </a:ext>
                  </a:extLst>
                </a:gridCol>
                <a:gridCol w="3490942">
                  <a:extLst>
                    <a:ext uri="{9D8B030D-6E8A-4147-A177-3AD203B41FA5}">
                      <a16:colId xmlns:a16="http://schemas.microsoft.com/office/drawing/2014/main" val="20000"/>
                    </a:ext>
                  </a:extLst>
                </a:gridCol>
                <a:gridCol w="3734880">
                  <a:extLst>
                    <a:ext uri="{9D8B030D-6E8A-4147-A177-3AD203B41FA5}">
                      <a16:colId xmlns:a16="http://schemas.microsoft.com/office/drawing/2014/main" val="20001"/>
                    </a:ext>
                  </a:extLst>
                </a:gridCol>
              </a:tblGrid>
              <a:tr h="785948">
                <a:tc>
                  <a:txBody>
                    <a:bodyPr/>
                    <a:lstStyle/>
                    <a:p>
                      <a:pPr algn="ctr" defTabSz="932472" fontAlgn="base">
                        <a:lnSpc>
                          <a:spcPct val="90000"/>
                        </a:lnSpc>
                        <a:spcBef>
                          <a:spcPct val="0"/>
                        </a:spcBef>
                        <a:spcAft>
                          <a:spcPct val="0"/>
                        </a:spcAft>
                      </a:pPr>
                      <a:r>
                        <a:rPr lang="en-US" sz="2400" b="1" kern="1200" dirty="0">
                          <a:solidFill>
                            <a:schemeClr val="bg2"/>
                          </a:solidFill>
                        </a:rPr>
                        <a:t>Integration Features</a:t>
                      </a:r>
                      <a:endParaRPr lang="en-US" sz="2400" b="1" i="0" kern="1200" dirty="0">
                        <a:solidFill>
                          <a:schemeClr val="bg2"/>
                        </a:solidFill>
                        <a:latin typeface="Segoe UI Semibold"/>
                        <a:ea typeface="Segoe UI Semibold" charset="0"/>
                        <a:cs typeface="Segoe UI Semibold"/>
                      </a:endParaRPr>
                    </a:p>
                  </a:txBody>
                  <a:tcPr marL="182880" marR="182880" marT="91440" marB="91440" anchor="ctr"/>
                </a:tc>
                <a:tc>
                  <a:txBody>
                    <a:bodyPr/>
                    <a:lstStyle/>
                    <a:p>
                      <a:pPr algn="ctr" fontAlgn="base">
                        <a:lnSpc>
                          <a:spcPct val="90000"/>
                        </a:lnSpc>
                        <a:spcBef>
                          <a:spcPct val="0"/>
                        </a:spcBef>
                        <a:spcAft>
                          <a:spcPct val="0"/>
                        </a:spcAft>
                      </a:pPr>
                      <a:r>
                        <a:rPr lang="en-US" sz="2400" b="1" kern="1200" dirty="0">
                          <a:solidFill>
                            <a:schemeClr val="bg2"/>
                          </a:solidFill>
                        </a:rPr>
                        <a:t> Dataverse for Teams</a:t>
                      </a:r>
                      <a:endParaRPr lang="en-US" sz="2400" b="1" i="0" kern="1200" dirty="0">
                        <a:solidFill>
                          <a:schemeClr val="bg2"/>
                        </a:solidFill>
                        <a:latin typeface="Segoe UI Semibold"/>
                        <a:ea typeface="Segoe UI Semibold" charset="0"/>
                        <a:cs typeface="Segoe UI Semibold"/>
                      </a:endParaRPr>
                    </a:p>
                  </a:txBody>
                  <a:tcPr marL="182880" marR="182880" marT="91440" marB="91440" anchor="ctr"/>
                </a:tc>
                <a:tc>
                  <a:txBody>
                    <a:bodyPr/>
                    <a:lstStyle/>
                    <a:p>
                      <a:pPr marL="0" algn="ctr" defTabSz="932472" rtl="0" eaLnBrk="1" fontAlgn="base" latinLnBrk="0" hangingPunct="1">
                        <a:lnSpc>
                          <a:spcPct val="90000"/>
                        </a:lnSpc>
                        <a:spcBef>
                          <a:spcPct val="0"/>
                        </a:spcBef>
                        <a:spcAft>
                          <a:spcPct val="0"/>
                        </a:spcAft>
                      </a:pPr>
                      <a:r>
                        <a:rPr lang="en-US" sz="2400" b="1" kern="1200" err="1">
                          <a:solidFill>
                            <a:schemeClr val="bg2"/>
                          </a:solidFill>
                        </a:rPr>
                        <a:t>Dataverse</a:t>
                      </a:r>
                      <a:endParaRPr lang="en-US" sz="2400" b="1" i="0" kern="1200">
                        <a:solidFill>
                          <a:schemeClr val="bg2"/>
                        </a:solidFill>
                        <a:latin typeface="Segoe UI Semibold"/>
                        <a:ea typeface="Segoe UI Semibold" charset="0"/>
                        <a:cs typeface="Segoe UI Semibold"/>
                      </a:endParaRPr>
                    </a:p>
                  </a:txBody>
                  <a:tcPr marL="182880" marR="182880" marT="91440" marB="91440" anchor="ctr"/>
                </a:tc>
                <a:extLst>
                  <a:ext uri="{0D108BD9-81ED-4DB2-BD59-A6C34878D82A}">
                    <a16:rowId xmlns:a16="http://schemas.microsoft.com/office/drawing/2014/main" val="10000"/>
                  </a:ext>
                </a:extLst>
              </a:tr>
              <a:tr h="422195">
                <a:tc>
                  <a:txBody>
                    <a:bodyPr/>
                    <a:lstStyle/>
                    <a:p>
                      <a:r>
                        <a:rPr lang="en-GB"/>
                        <a:t>Export to Azure data lake</a:t>
                      </a:r>
                    </a:p>
                  </a:txBody>
                  <a:tcPr anchor="ctr"/>
                </a:tc>
                <a:tc>
                  <a:txBody>
                    <a:bodyPr/>
                    <a:lstStyle/>
                    <a:p>
                      <a:pPr algn="ctr"/>
                      <a:r>
                        <a:rPr lang="en-US" dirty="0"/>
                        <a:t>No</a:t>
                      </a:r>
                    </a:p>
                  </a:txBody>
                  <a:tcPr anchor="ctr"/>
                </a:tc>
                <a:tc>
                  <a:txBody>
                    <a:bodyPr/>
                    <a:lstStyle/>
                    <a:p>
                      <a:pPr algn="ctr"/>
                      <a:r>
                        <a:rPr lang="en-US" dirty="0"/>
                        <a:t>Yes</a:t>
                      </a:r>
                    </a:p>
                  </a:txBody>
                  <a:tcPr anchor="ctr"/>
                </a:tc>
                <a:extLst>
                  <a:ext uri="{0D108BD9-81ED-4DB2-BD59-A6C34878D82A}">
                    <a16:rowId xmlns:a16="http://schemas.microsoft.com/office/drawing/2014/main" val="10001"/>
                  </a:ext>
                </a:extLst>
              </a:tr>
              <a:tr h="422195">
                <a:tc>
                  <a:txBody>
                    <a:bodyPr/>
                    <a:lstStyle/>
                    <a:p>
                      <a:r>
                        <a:rPr lang="en-US"/>
                        <a:t>Data Export Service</a:t>
                      </a:r>
                    </a:p>
                  </a:txBody>
                  <a:tcPr anchor="ctr"/>
                </a:tc>
                <a:tc>
                  <a:txBody>
                    <a:bodyPr/>
                    <a:lstStyle/>
                    <a:p>
                      <a:pPr algn="ctr"/>
                      <a:r>
                        <a:rPr lang="en-US"/>
                        <a:t>No</a:t>
                      </a:r>
                    </a:p>
                  </a:txBody>
                  <a:tcPr anchor="ctr"/>
                </a:tc>
                <a:tc>
                  <a:txBody>
                    <a:bodyPr/>
                    <a:lstStyle/>
                    <a:p>
                      <a:pPr algn="ctr"/>
                      <a:r>
                        <a:rPr lang="en-US" dirty="0"/>
                        <a:t>Yes</a:t>
                      </a:r>
                    </a:p>
                  </a:txBody>
                  <a:tcPr anchor="ctr"/>
                </a:tc>
                <a:extLst>
                  <a:ext uri="{0D108BD9-81ED-4DB2-BD59-A6C34878D82A}">
                    <a16:rowId xmlns:a16="http://schemas.microsoft.com/office/drawing/2014/main" val="2614335406"/>
                  </a:ext>
                </a:extLst>
              </a:tr>
              <a:tr h="507885">
                <a:tc>
                  <a:txBody>
                    <a:bodyPr/>
                    <a:lstStyle/>
                    <a:p>
                      <a:r>
                        <a:rPr lang="en-GB"/>
                        <a:t>Events to Azure Event Hubs</a:t>
                      </a:r>
                    </a:p>
                  </a:txBody>
                  <a:tcPr anchor="ctr"/>
                </a:tc>
                <a:tc>
                  <a:txBody>
                    <a:bodyPr/>
                    <a:lstStyle/>
                    <a:p>
                      <a:pPr algn="ctr"/>
                      <a:r>
                        <a:rPr lang="en-US"/>
                        <a:t>No</a:t>
                      </a:r>
                    </a:p>
                  </a:txBody>
                  <a:tcPr anchor="ctr"/>
                </a:tc>
                <a:tc>
                  <a:txBody>
                    <a:bodyPr/>
                    <a:lstStyle/>
                    <a:p>
                      <a:pPr algn="ctr"/>
                      <a:r>
                        <a:rPr lang="en-US"/>
                        <a:t>Yes</a:t>
                      </a:r>
                    </a:p>
                  </a:txBody>
                  <a:tcPr anchor="ctr"/>
                </a:tc>
                <a:extLst>
                  <a:ext uri="{0D108BD9-81ED-4DB2-BD59-A6C34878D82A}">
                    <a16:rowId xmlns:a16="http://schemas.microsoft.com/office/drawing/2014/main" val="10002"/>
                  </a:ext>
                </a:extLst>
              </a:tr>
              <a:tr h="432537">
                <a:tc>
                  <a:txBody>
                    <a:bodyPr/>
                    <a:lstStyle/>
                    <a:p>
                      <a:r>
                        <a:rPr lang="en-GB"/>
                        <a:t>Events to Azure Service Bus</a:t>
                      </a:r>
                    </a:p>
                  </a:txBody>
                  <a:tcPr anchor="ctr"/>
                </a:tc>
                <a:tc>
                  <a:txBody>
                    <a:bodyPr/>
                    <a:lstStyle/>
                    <a:p>
                      <a:pPr algn="ctr"/>
                      <a:r>
                        <a:rPr lang="en-US"/>
                        <a:t>No</a:t>
                      </a:r>
                    </a:p>
                  </a:txBody>
                  <a:tcPr anchor="ctr"/>
                </a:tc>
                <a:tc>
                  <a:txBody>
                    <a:bodyPr/>
                    <a:lstStyle/>
                    <a:p>
                      <a:pPr algn="ctr"/>
                      <a:r>
                        <a:rPr lang="en-US"/>
                        <a:t>Yes</a:t>
                      </a:r>
                    </a:p>
                  </a:txBody>
                  <a:tcPr anchor="ctr"/>
                </a:tc>
                <a:extLst>
                  <a:ext uri="{0D108BD9-81ED-4DB2-BD59-A6C34878D82A}">
                    <a16:rowId xmlns:a16="http://schemas.microsoft.com/office/drawing/2014/main" val="2214858781"/>
                  </a:ext>
                </a:extLst>
              </a:tr>
              <a:tr h="462995">
                <a:tc>
                  <a:txBody>
                    <a:bodyPr/>
                    <a:lstStyle/>
                    <a:p>
                      <a:r>
                        <a:rPr lang="en-US"/>
                        <a:t>Webhooks</a:t>
                      </a:r>
                    </a:p>
                  </a:txBody>
                  <a:tcPr anchor="ctr"/>
                </a:tc>
                <a:tc>
                  <a:txBody>
                    <a:bodyPr/>
                    <a:lstStyle/>
                    <a:p>
                      <a:pPr algn="ctr"/>
                      <a:r>
                        <a:rPr lang="en-US"/>
                        <a:t>No</a:t>
                      </a:r>
                    </a:p>
                  </a:txBody>
                  <a:tcPr anchor="ctr"/>
                </a:tc>
                <a:tc>
                  <a:txBody>
                    <a:bodyPr/>
                    <a:lstStyle/>
                    <a:p>
                      <a:pPr algn="ctr"/>
                      <a:r>
                        <a:rPr lang="en-US"/>
                        <a:t>Yes</a:t>
                      </a:r>
                    </a:p>
                  </a:txBody>
                  <a:tcPr anchor="ctr"/>
                </a:tc>
                <a:extLst>
                  <a:ext uri="{0D108BD9-81ED-4DB2-BD59-A6C34878D82A}">
                    <a16:rowId xmlns:a16="http://schemas.microsoft.com/office/drawing/2014/main" val="4281487469"/>
                  </a:ext>
                </a:extLst>
              </a:tr>
              <a:tr h="670560">
                <a:tc>
                  <a:txBody>
                    <a:bodyPr/>
                    <a:lstStyle/>
                    <a:p>
                      <a:r>
                        <a:rPr lang="en-US"/>
                        <a:t>Server-side sync</a:t>
                      </a:r>
                    </a:p>
                  </a:txBody>
                  <a:tcPr anchor="ctr"/>
                </a:tc>
                <a:tc>
                  <a:txBody>
                    <a:bodyPr/>
                    <a:lstStyle/>
                    <a:p>
                      <a:pPr algn="ctr"/>
                      <a:r>
                        <a:rPr lang="en-US"/>
                        <a:t>No</a:t>
                      </a:r>
                    </a:p>
                  </a:txBody>
                  <a:tcPr anchor="ctr"/>
                </a:tc>
                <a:tc>
                  <a:txBody>
                    <a:bodyPr/>
                    <a:lstStyle/>
                    <a:p>
                      <a:pPr algn="ctr"/>
                      <a:r>
                        <a:rPr lang="en-US"/>
                        <a:t>Yes</a:t>
                      </a:r>
                    </a:p>
                  </a:txBody>
                  <a:tcPr anchor="ctr"/>
                </a:tc>
                <a:extLst>
                  <a:ext uri="{0D108BD9-81ED-4DB2-BD59-A6C34878D82A}">
                    <a16:rowId xmlns:a16="http://schemas.microsoft.com/office/drawing/2014/main" val="1694347359"/>
                  </a:ext>
                </a:extLst>
              </a:tr>
              <a:tr h="548640">
                <a:tc>
                  <a:txBody>
                    <a:bodyPr/>
                    <a:lstStyle/>
                    <a:p>
                      <a:r>
                        <a:rPr lang="en-US" dirty="0"/>
                        <a:t>SQL Server Management Studio</a:t>
                      </a:r>
                    </a:p>
                  </a:txBody>
                  <a:tcPr anchor="ctr"/>
                </a:tc>
                <a:tc>
                  <a:txBody>
                    <a:bodyPr/>
                    <a:lstStyle/>
                    <a:p>
                      <a:pPr algn="ctr"/>
                      <a:r>
                        <a:rPr lang="en-US"/>
                        <a:t>No</a:t>
                      </a:r>
                    </a:p>
                  </a:txBody>
                  <a:tcPr anchor="ctr"/>
                </a:tc>
                <a:tc>
                  <a:txBody>
                    <a:bodyPr/>
                    <a:lstStyle/>
                    <a:p>
                      <a:pPr algn="ctr"/>
                      <a:r>
                        <a:rPr lang="en-US" dirty="0"/>
                        <a:t>Yes</a:t>
                      </a:r>
                    </a:p>
                  </a:txBody>
                  <a:tcPr anchor="ctr"/>
                </a:tc>
                <a:extLst>
                  <a:ext uri="{0D108BD9-81ED-4DB2-BD59-A6C34878D82A}">
                    <a16:rowId xmlns:a16="http://schemas.microsoft.com/office/drawing/2014/main" val="1812030503"/>
                  </a:ext>
                </a:extLst>
              </a:tr>
            </a:tbl>
          </a:graphicData>
        </a:graphic>
      </p:graphicFrame>
      <p:sp>
        <p:nvSpPr>
          <p:cNvPr id="3" name="Footer Placeholder 2">
            <a:extLst>
              <a:ext uri="{FF2B5EF4-FFF2-40B4-BE49-F238E27FC236}">
                <a16:creationId xmlns:a16="http://schemas.microsoft.com/office/drawing/2014/main" id="{92BF34D3-07AF-A870-1B4E-74BA202221D0}"/>
              </a:ext>
              <a:ext uri="{C183D7F6-B498-43B3-948B-1728B52AA6E4}">
                <adec:decorative xmlns:adec="http://schemas.microsoft.com/office/drawing/2017/decorative" val="1"/>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Tree>
    <p:extLst>
      <p:ext uri="{BB962C8B-B14F-4D97-AF65-F5344CB8AC3E}">
        <p14:creationId xmlns:p14="http://schemas.microsoft.com/office/powerpoint/2010/main" val="416060425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C7AFE-7AE0-4DBE-8A1C-86B94ADC0EE0}"/>
              </a:ext>
            </a:extLst>
          </p:cNvPr>
          <p:cNvSpPr>
            <a:spLocks noGrp="1"/>
          </p:cNvSpPr>
          <p:nvPr>
            <p:ph type="title"/>
          </p:nvPr>
        </p:nvSpPr>
        <p:spPr>
          <a:xfrm>
            <a:off x="588263" y="457200"/>
            <a:ext cx="11018520" cy="553998"/>
          </a:xfrm>
        </p:spPr>
        <p:txBody>
          <a:bodyPr/>
          <a:lstStyle/>
          <a:p>
            <a:r>
              <a:rPr lang="en-US" dirty="0">
                <a:solidFill>
                  <a:schemeClr val="tx2"/>
                </a:solidFill>
                <a:latin typeface="+mj-lt"/>
              </a:rPr>
              <a:t>Management of Dataverse for Teams environments </a:t>
            </a:r>
            <a:endParaRPr lang="en-GB" dirty="0">
              <a:solidFill>
                <a:schemeClr val="tx2"/>
              </a:solidFill>
              <a:latin typeface="+mj-lt"/>
            </a:endParaRPr>
          </a:p>
        </p:txBody>
      </p:sp>
      <p:sp>
        <p:nvSpPr>
          <p:cNvPr id="4" name="TextBox 3">
            <a:extLst>
              <a:ext uri="{FF2B5EF4-FFF2-40B4-BE49-F238E27FC236}">
                <a16:creationId xmlns:a16="http://schemas.microsoft.com/office/drawing/2014/main" id="{8D429B0B-030E-4EC8-ABD2-D0D80D3F107C}"/>
              </a:ext>
            </a:extLst>
          </p:cNvPr>
          <p:cNvSpPr txBox="1"/>
          <p:nvPr/>
        </p:nvSpPr>
        <p:spPr>
          <a:xfrm>
            <a:off x="588263" y="1796984"/>
            <a:ext cx="5842682" cy="2585323"/>
          </a:xfrm>
          <a:prstGeom prst="rect">
            <a:avLst/>
          </a:prstGeom>
          <a:noFill/>
        </p:spPr>
        <p:txBody>
          <a:bodyPr wrap="square" lIns="0" tIns="0" rIns="0" bIns="0" rtlCol="0">
            <a:spAutoFit/>
          </a:bodyPr>
          <a:lstStyle/>
          <a:p>
            <a:pPr algn="l"/>
            <a:r>
              <a:rPr lang="en-GB" sz="2400" b="0" i="0" dirty="0">
                <a:solidFill>
                  <a:schemeClr val="tx1">
                    <a:lumMod val="85000"/>
                    <a:lumOff val="15000"/>
                  </a:schemeClr>
                </a:solidFill>
                <a:effectLst/>
              </a:rPr>
              <a:t>Dataverse for Teams environment’s name is the same as the </a:t>
            </a:r>
            <a:r>
              <a:rPr lang="en-GB" sz="2400" dirty="0">
                <a:solidFill>
                  <a:schemeClr val="tx1">
                    <a:lumMod val="85000"/>
                    <a:lumOff val="15000"/>
                  </a:schemeClr>
                </a:solidFill>
              </a:rPr>
              <a:t>T</a:t>
            </a:r>
            <a:r>
              <a:rPr lang="en-GB" sz="2400" b="0" i="0" dirty="0">
                <a:solidFill>
                  <a:schemeClr val="tx1">
                    <a:lumMod val="85000"/>
                    <a:lumOff val="15000"/>
                  </a:schemeClr>
                </a:solidFill>
                <a:effectLst/>
              </a:rPr>
              <a:t>eam’s name, and its type will show “Microsoft Teams”</a:t>
            </a:r>
          </a:p>
          <a:p>
            <a:pPr algn="l"/>
            <a:endParaRPr lang="en-GB" sz="2400" dirty="0">
              <a:solidFill>
                <a:schemeClr val="tx1">
                  <a:lumMod val="85000"/>
                  <a:lumOff val="15000"/>
                </a:schemeClr>
              </a:solidFill>
            </a:endParaRPr>
          </a:p>
          <a:p>
            <a:r>
              <a:rPr lang="en-GB" sz="2400" dirty="0">
                <a:solidFill>
                  <a:schemeClr val="tx1">
                    <a:lumMod val="85000"/>
                    <a:lumOff val="15000"/>
                  </a:schemeClr>
                </a:solidFill>
              </a:rPr>
              <a:t>Dataverse for Teams environments can be </a:t>
            </a:r>
            <a:r>
              <a:rPr lang="en-GB" sz="2400" b="1" dirty="0">
                <a:solidFill>
                  <a:schemeClr val="tx1">
                    <a:lumMod val="85000"/>
                    <a:lumOff val="15000"/>
                  </a:schemeClr>
                </a:solidFill>
              </a:rPr>
              <a:t>Backed up, Restored </a:t>
            </a:r>
            <a:r>
              <a:rPr lang="en-GB" sz="2400" dirty="0">
                <a:solidFill>
                  <a:schemeClr val="tx1">
                    <a:lumMod val="85000"/>
                    <a:lumOff val="15000"/>
                  </a:schemeClr>
                </a:solidFill>
              </a:rPr>
              <a:t>and</a:t>
            </a:r>
            <a:r>
              <a:rPr lang="en-GB" sz="2400" b="1" dirty="0">
                <a:solidFill>
                  <a:schemeClr val="tx1">
                    <a:lumMod val="85000"/>
                    <a:lumOff val="15000"/>
                  </a:schemeClr>
                </a:solidFill>
              </a:rPr>
              <a:t> Deleted </a:t>
            </a:r>
            <a:r>
              <a:rPr lang="en-GB" sz="2400" dirty="0">
                <a:solidFill>
                  <a:schemeClr val="tx1">
                    <a:lumMod val="85000"/>
                    <a:lumOff val="15000"/>
                  </a:schemeClr>
                </a:solidFill>
              </a:rPr>
              <a:t>from the Power Platform admin </a:t>
            </a:r>
            <a:r>
              <a:rPr lang="en-GB" sz="2400" dirty="0" err="1">
                <a:solidFill>
                  <a:schemeClr val="tx1">
                    <a:lumMod val="85000"/>
                    <a:lumOff val="15000"/>
                  </a:schemeClr>
                </a:solidFill>
              </a:rPr>
              <a:t>center</a:t>
            </a:r>
            <a:endParaRPr lang="en-GB" sz="2400" dirty="0">
              <a:solidFill>
                <a:schemeClr val="tx1">
                  <a:lumMod val="85000"/>
                  <a:lumOff val="15000"/>
                </a:schemeClr>
              </a:solidFill>
            </a:endParaRPr>
          </a:p>
        </p:txBody>
      </p:sp>
      <p:pic>
        <p:nvPicPr>
          <p:cNvPr id="1026" name="Picture 2" descr="A Dataverse for Teams environment in the environment list">
            <a:extLst>
              <a:ext uri="{FF2B5EF4-FFF2-40B4-BE49-F238E27FC236}">
                <a16:creationId xmlns:a16="http://schemas.microsoft.com/office/drawing/2014/main" id="{12797E21-FA7A-41FF-81B5-A48D8CABAC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7294" y="1723292"/>
            <a:ext cx="5560637" cy="2440641"/>
          </a:xfrm>
          <a:prstGeom prst="rect">
            <a:avLst/>
          </a:prstGeom>
          <a:noFill/>
          <a:ln>
            <a:solidFill>
              <a:schemeClr val="tx1">
                <a:lumMod val="50000"/>
                <a:lumOff val="50000"/>
              </a:schemeClr>
            </a:solidFill>
          </a:ln>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37E27D8-ABF7-417D-BEAC-33D31457549D}"/>
              </a:ext>
            </a:extLst>
          </p:cNvPr>
          <p:cNvPicPr>
            <a:picLocks noChangeAspect="1"/>
          </p:cNvPicPr>
          <p:nvPr/>
        </p:nvPicPr>
        <p:blipFill>
          <a:blip r:embed="rId4"/>
          <a:stretch>
            <a:fillRect/>
          </a:stretch>
        </p:blipFill>
        <p:spPr>
          <a:xfrm>
            <a:off x="6577294" y="4617265"/>
            <a:ext cx="3981450" cy="1133475"/>
          </a:xfrm>
          <a:prstGeom prst="rect">
            <a:avLst/>
          </a:prstGeom>
          <a:ln>
            <a:solidFill>
              <a:schemeClr val="tx1">
                <a:lumMod val="50000"/>
                <a:lumOff val="50000"/>
              </a:schemeClr>
            </a:solidFill>
          </a:ln>
        </p:spPr>
      </p:pic>
      <p:sp>
        <p:nvSpPr>
          <p:cNvPr id="3" name="Footer Placeholder 2">
            <a:extLst>
              <a:ext uri="{FF2B5EF4-FFF2-40B4-BE49-F238E27FC236}">
                <a16:creationId xmlns:a16="http://schemas.microsoft.com/office/drawing/2014/main" id="{0F35AF0D-4A14-21AA-83BE-03676FD50578}"/>
              </a:ext>
              <a:ext uri="{C183D7F6-B498-43B3-948B-1728B52AA6E4}">
                <adec:decorative xmlns:adec="http://schemas.microsoft.com/office/drawing/2017/decorative" val="1"/>
              </a:ext>
            </a:extLst>
          </p:cNvPr>
          <p:cNvSpPr txBox="1">
            <a:spLocks/>
          </p:cNvSpPr>
          <p:nvPr/>
        </p:nvSpPr>
        <p:spPr>
          <a:xfrm>
            <a:off x="4038600" y="653951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a:solidFill>
                  <a:srgbClr val="000000"/>
                </a:solidFill>
                <a:latin typeface="Segoe UI"/>
              </a:rPr>
              <a:t>Microsoft Confidential</a:t>
            </a:r>
          </a:p>
        </p:txBody>
      </p:sp>
    </p:spTree>
    <p:extLst>
      <p:ext uri="{BB962C8B-B14F-4D97-AF65-F5344CB8AC3E}">
        <p14:creationId xmlns:p14="http://schemas.microsoft.com/office/powerpoint/2010/main" val="169856595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1F87A-3C07-4533-861E-D9C6E7D7FFC7}"/>
              </a:ext>
            </a:extLst>
          </p:cNvPr>
          <p:cNvSpPr>
            <a:spLocks noGrp="1"/>
          </p:cNvSpPr>
          <p:nvPr>
            <p:ph type="title"/>
          </p:nvPr>
        </p:nvSpPr>
        <p:spPr>
          <a:xfrm>
            <a:off x="588263" y="457200"/>
            <a:ext cx="11018520" cy="553998"/>
          </a:xfrm>
        </p:spPr>
        <p:txBody>
          <a:bodyPr/>
          <a:lstStyle/>
          <a:p>
            <a:r>
              <a:rPr lang="en-GB" dirty="0">
                <a:solidFill>
                  <a:schemeClr val="tx2"/>
                </a:solidFill>
                <a:latin typeface="+mj-lt"/>
              </a:rPr>
              <a:t>Users Permission – Run Diagnostics</a:t>
            </a:r>
          </a:p>
        </p:txBody>
      </p:sp>
      <p:sp>
        <p:nvSpPr>
          <p:cNvPr id="4" name="Content Placeholder 3">
            <a:extLst>
              <a:ext uri="{FF2B5EF4-FFF2-40B4-BE49-F238E27FC236}">
                <a16:creationId xmlns:a16="http://schemas.microsoft.com/office/drawing/2014/main" id="{24472B8F-A8CD-44D6-B72C-A5CD68F84DD4}"/>
              </a:ext>
            </a:extLst>
          </p:cNvPr>
          <p:cNvSpPr>
            <a:spLocks noGrp="1"/>
          </p:cNvSpPr>
          <p:nvPr>
            <p:ph sz="quarter" idx="13"/>
          </p:nvPr>
        </p:nvSpPr>
        <p:spPr>
          <a:xfrm>
            <a:off x="743646" y="1585987"/>
            <a:ext cx="5493801" cy="3323987"/>
          </a:xfrm>
        </p:spPr>
        <p:txBody>
          <a:bodyPr/>
          <a:lstStyle/>
          <a:p>
            <a:pPr marL="0" indent="0">
              <a:buNone/>
            </a:pPr>
            <a:r>
              <a:rPr lang="en-GB" sz="2400" b="0" i="0" dirty="0">
                <a:solidFill>
                  <a:schemeClr val="tx1">
                    <a:lumMod val="85000"/>
                    <a:lumOff val="15000"/>
                  </a:schemeClr>
                </a:solidFill>
                <a:effectLst/>
              </a:rPr>
              <a:t>Run diagnostics to check the user </a:t>
            </a:r>
            <a:r>
              <a:rPr lang="en-GB" sz="2400" b="1" i="0" dirty="0">
                <a:solidFill>
                  <a:schemeClr val="tx1">
                    <a:lumMod val="85000"/>
                    <a:lumOff val="15000"/>
                  </a:schemeClr>
                </a:solidFill>
                <a:effectLst/>
              </a:rPr>
              <a:t>status</a:t>
            </a:r>
            <a:r>
              <a:rPr lang="en-GB" sz="2400" i="0" dirty="0">
                <a:solidFill>
                  <a:schemeClr val="tx1">
                    <a:lumMod val="85000"/>
                    <a:lumOff val="15000"/>
                  </a:schemeClr>
                </a:solidFill>
                <a:effectLst/>
              </a:rPr>
              <a:t>:</a:t>
            </a:r>
          </a:p>
          <a:p>
            <a:pPr marL="0" indent="0">
              <a:spcBef>
                <a:spcPts val="0"/>
              </a:spcBef>
              <a:buNone/>
            </a:pPr>
            <a:endParaRPr lang="en-GB" sz="2400" dirty="0">
              <a:solidFill>
                <a:schemeClr val="tx1">
                  <a:lumMod val="85000"/>
                  <a:lumOff val="15000"/>
                </a:schemeClr>
              </a:solidFill>
            </a:endParaRPr>
          </a:p>
          <a:p>
            <a:pPr>
              <a:spcBef>
                <a:spcPts val="0"/>
              </a:spcBef>
            </a:pPr>
            <a:r>
              <a:rPr lang="en-GB" sz="2400" dirty="0">
                <a:solidFill>
                  <a:schemeClr val="tx1">
                    <a:lumMod val="85000"/>
                    <a:lumOff val="15000"/>
                  </a:schemeClr>
                </a:solidFill>
              </a:rPr>
              <a:t>Is this user </a:t>
            </a:r>
            <a:r>
              <a:rPr lang="en-GB" sz="2400" b="1" i="0" dirty="0">
                <a:solidFill>
                  <a:schemeClr val="tx1">
                    <a:lumMod val="85000"/>
                    <a:lumOff val="15000"/>
                  </a:schemeClr>
                </a:solidFill>
                <a:effectLst/>
              </a:rPr>
              <a:t>Allowed </a:t>
            </a:r>
            <a:r>
              <a:rPr lang="en-GB" sz="2400" b="0" i="0" dirty="0">
                <a:solidFill>
                  <a:schemeClr val="tx1">
                    <a:lumMod val="85000"/>
                    <a:lumOff val="15000"/>
                  </a:schemeClr>
                </a:solidFill>
                <a:effectLst/>
              </a:rPr>
              <a:t>to sign in</a:t>
            </a:r>
            <a:r>
              <a:rPr lang="en-GB" sz="2400" dirty="0">
                <a:solidFill>
                  <a:schemeClr val="tx1">
                    <a:lumMod val="85000"/>
                    <a:lumOff val="15000"/>
                  </a:schemeClr>
                </a:solidFill>
              </a:rPr>
              <a:t>?</a:t>
            </a:r>
            <a:endParaRPr lang="en-GB" sz="2400" b="0" i="0" dirty="0">
              <a:solidFill>
                <a:schemeClr val="tx1">
                  <a:lumMod val="85000"/>
                  <a:lumOff val="15000"/>
                </a:schemeClr>
              </a:solidFill>
              <a:effectLst/>
            </a:endParaRPr>
          </a:p>
          <a:p>
            <a:pPr>
              <a:spcBef>
                <a:spcPts val="0"/>
              </a:spcBef>
            </a:pPr>
            <a:endParaRPr lang="en-GB" sz="2400" b="0" i="0" dirty="0">
              <a:solidFill>
                <a:schemeClr val="tx1">
                  <a:lumMod val="85000"/>
                  <a:lumOff val="15000"/>
                </a:schemeClr>
              </a:solidFill>
              <a:effectLst/>
            </a:endParaRPr>
          </a:p>
          <a:p>
            <a:pPr>
              <a:spcBef>
                <a:spcPts val="0"/>
              </a:spcBef>
            </a:pPr>
            <a:r>
              <a:rPr lang="en-GB" sz="2400" b="0" i="0" dirty="0">
                <a:solidFill>
                  <a:schemeClr val="tx1">
                    <a:lumMod val="85000"/>
                    <a:lumOff val="15000"/>
                  </a:schemeClr>
                </a:solidFill>
                <a:effectLst/>
              </a:rPr>
              <a:t>Does this user have an </a:t>
            </a:r>
            <a:r>
              <a:rPr lang="en-GB" sz="2400" b="1" i="0" dirty="0">
                <a:solidFill>
                  <a:schemeClr val="tx1">
                    <a:lumMod val="85000"/>
                    <a:lumOff val="15000"/>
                  </a:schemeClr>
                </a:solidFill>
                <a:effectLst/>
              </a:rPr>
              <a:t>active license</a:t>
            </a:r>
            <a:r>
              <a:rPr lang="en-GB" sz="2400" i="0" dirty="0">
                <a:solidFill>
                  <a:schemeClr val="tx1">
                    <a:lumMod val="85000"/>
                    <a:lumOff val="15000"/>
                  </a:schemeClr>
                </a:solidFill>
                <a:effectLst/>
              </a:rPr>
              <a:t>?</a:t>
            </a:r>
            <a:endParaRPr lang="en-GB" sz="2400" b="1" i="0" dirty="0">
              <a:solidFill>
                <a:schemeClr val="tx1">
                  <a:lumMod val="85000"/>
                  <a:lumOff val="15000"/>
                </a:schemeClr>
              </a:solidFill>
              <a:effectLst/>
            </a:endParaRPr>
          </a:p>
          <a:p>
            <a:pPr>
              <a:spcBef>
                <a:spcPts val="0"/>
              </a:spcBef>
            </a:pPr>
            <a:endParaRPr lang="en-GB" sz="2400" b="1" dirty="0">
              <a:solidFill>
                <a:schemeClr val="tx1">
                  <a:lumMod val="85000"/>
                  <a:lumOff val="15000"/>
                </a:schemeClr>
              </a:solidFill>
            </a:endParaRPr>
          </a:p>
          <a:p>
            <a:pPr>
              <a:spcBef>
                <a:spcPts val="0"/>
              </a:spcBef>
            </a:pPr>
            <a:r>
              <a:rPr lang="en-GB" sz="2400" dirty="0">
                <a:solidFill>
                  <a:schemeClr val="tx1">
                    <a:lumMod val="85000"/>
                    <a:lumOff val="15000"/>
                  </a:schemeClr>
                </a:solidFill>
              </a:rPr>
              <a:t>Is this </a:t>
            </a:r>
            <a:r>
              <a:rPr lang="en-GB" sz="2400" b="0" i="0" dirty="0">
                <a:solidFill>
                  <a:schemeClr val="tx1">
                    <a:lumMod val="85000"/>
                    <a:lumOff val="15000"/>
                  </a:schemeClr>
                </a:solidFill>
                <a:effectLst/>
              </a:rPr>
              <a:t>a </a:t>
            </a:r>
            <a:r>
              <a:rPr lang="en-GB" sz="2400" b="1" i="0" dirty="0">
                <a:solidFill>
                  <a:schemeClr val="tx1">
                    <a:lumMod val="85000"/>
                    <a:lumOff val="15000"/>
                  </a:schemeClr>
                </a:solidFill>
                <a:effectLst/>
              </a:rPr>
              <a:t>member</a:t>
            </a:r>
            <a:r>
              <a:rPr lang="en-GB" sz="2400" b="0" i="0" dirty="0">
                <a:solidFill>
                  <a:schemeClr val="tx1">
                    <a:lumMod val="85000"/>
                    <a:lumOff val="15000"/>
                  </a:schemeClr>
                </a:solidFill>
                <a:effectLst/>
              </a:rPr>
              <a:t> of the environment’s group?</a:t>
            </a:r>
            <a:endParaRPr lang="en-GB" sz="2400" dirty="0">
              <a:solidFill>
                <a:schemeClr val="tx1">
                  <a:lumMod val="85000"/>
                  <a:lumOff val="15000"/>
                </a:schemeClr>
              </a:solidFill>
            </a:endParaRPr>
          </a:p>
        </p:txBody>
      </p:sp>
      <p:pic>
        <p:nvPicPr>
          <p:cNvPr id="8" name="Picture 7">
            <a:extLst>
              <a:ext uri="{FF2B5EF4-FFF2-40B4-BE49-F238E27FC236}">
                <a16:creationId xmlns:a16="http://schemas.microsoft.com/office/drawing/2014/main" id="{17651F55-BC0B-47E3-8E6B-9E3109D8968A}"/>
              </a:ext>
            </a:extLst>
          </p:cNvPr>
          <p:cNvPicPr>
            <a:picLocks noChangeAspect="1"/>
          </p:cNvPicPr>
          <p:nvPr/>
        </p:nvPicPr>
        <p:blipFill>
          <a:blip r:embed="rId3"/>
          <a:stretch>
            <a:fillRect/>
          </a:stretch>
        </p:blipFill>
        <p:spPr>
          <a:xfrm>
            <a:off x="7987050" y="3931920"/>
            <a:ext cx="3048595" cy="2480004"/>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038EADA9-E4C8-463A-8667-57A43A180404}"/>
              </a:ext>
            </a:extLst>
          </p:cNvPr>
          <p:cNvPicPr>
            <a:picLocks noChangeAspect="1"/>
          </p:cNvPicPr>
          <p:nvPr/>
        </p:nvPicPr>
        <p:blipFill>
          <a:blip r:embed="rId4"/>
          <a:stretch>
            <a:fillRect/>
          </a:stretch>
        </p:blipFill>
        <p:spPr>
          <a:xfrm>
            <a:off x="7987050" y="1518444"/>
            <a:ext cx="3057525" cy="2095500"/>
          </a:xfrm>
          <a:prstGeom prst="rect">
            <a:avLst/>
          </a:prstGeom>
          <a:ln>
            <a:solidFill>
              <a:schemeClr val="tx1">
                <a:lumMod val="50000"/>
                <a:lumOff val="50000"/>
              </a:schemeClr>
            </a:solidFill>
          </a:ln>
        </p:spPr>
      </p:pic>
      <p:sp>
        <p:nvSpPr>
          <p:cNvPr id="3" name="Footer Placeholder 2">
            <a:extLst>
              <a:ext uri="{FF2B5EF4-FFF2-40B4-BE49-F238E27FC236}">
                <a16:creationId xmlns:a16="http://schemas.microsoft.com/office/drawing/2014/main" id="{688A4158-47D2-3604-B4BA-6B988703EEEF}"/>
              </a:ext>
              <a:ext uri="{C183D7F6-B498-43B3-948B-1728B52AA6E4}">
                <adec:decorative xmlns:adec="http://schemas.microsoft.com/office/drawing/2017/decorative" val="1"/>
              </a:ext>
            </a:extLst>
          </p:cNvPr>
          <p:cNvSpPr txBox="1">
            <a:spLocks/>
          </p:cNvSpPr>
          <p:nvPr/>
        </p:nvSpPr>
        <p:spPr>
          <a:xfrm>
            <a:off x="4038600" y="653951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a:solidFill>
                  <a:srgbClr val="000000"/>
                </a:solidFill>
                <a:latin typeface="Segoe UI"/>
              </a:rPr>
              <a:t>Microsoft Confidential</a:t>
            </a:r>
          </a:p>
        </p:txBody>
      </p:sp>
    </p:spTree>
    <p:extLst>
      <p:ext uri="{BB962C8B-B14F-4D97-AF65-F5344CB8AC3E}">
        <p14:creationId xmlns:p14="http://schemas.microsoft.com/office/powerpoint/2010/main" val="13562073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DFBE62-D935-4E21-8659-0930F87A1BE9}"/>
              </a:ext>
            </a:extLst>
          </p:cNvPr>
          <p:cNvSpPr/>
          <p:nvPr/>
        </p:nvSpPr>
        <p:spPr bwMode="auto">
          <a:xfrm>
            <a:off x="1449057" y="1456490"/>
            <a:ext cx="5486400" cy="9144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125730" lvl="0" indent="0" algn="l" defTabSz="914400" rtl="0" eaLnBrk="1" fontAlgn="auto" latinLnBrk="0" hangingPunct="1">
              <a:lnSpc>
                <a:spcPct val="100000"/>
              </a:lnSpc>
              <a:spcBef>
                <a:spcPts val="0"/>
              </a:spcBef>
              <a:spcAft>
                <a:spcPts val="600"/>
              </a:spcAft>
              <a:buClr>
                <a:srgbClr val="3C3C41">
                  <a:lumMod val="50000"/>
                </a:srgbClr>
              </a:buClr>
              <a:buSzTx/>
              <a:buFontTx/>
              <a:buNone/>
              <a:tabLst>
                <a:tab pos="457200" algn="l"/>
              </a:tabLst>
              <a:defRPr/>
            </a:pPr>
            <a:r>
              <a:rPr kumimoji="0" lang="en-US" sz="2400" b="0" i="0" u="none" strike="noStrike" kern="1200" cap="none" spc="0" normalizeH="0" baseline="0" noProof="0" err="1">
                <a:ln>
                  <a:noFill/>
                </a:ln>
                <a:solidFill>
                  <a:schemeClr val="tx1">
                    <a:lumMod val="85000"/>
                    <a:lumOff val="15000"/>
                  </a:schemeClr>
                </a:solidFill>
                <a:effectLst/>
                <a:uLnTx/>
                <a:uFillTx/>
                <a:latin typeface="Segoe UI"/>
                <a:ea typeface="+mn-ea"/>
                <a:cs typeface="+mn-cs"/>
              </a:rPr>
              <a:t>Dataverse</a:t>
            </a:r>
            <a:r>
              <a:rPr kumimoji="0" lang="en-US" sz="2400" b="0" i="0" u="none" strike="noStrike" kern="1200" cap="none" spc="0" normalizeH="0" baseline="0" noProof="0">
                <a:ln>
                  <a:noFill/>
                </a:ln>
                <a:solidFill>
                  <a:schemeClr val="tx1">
                    <a:lumMod val="85000"/>
                    <a:lumOff val="15000"/>
                  </a:schemeClr>
                </a:solidFill>
                <a:effectLst/>
                <a:uLnTx/>
                <a:uFillTx/>
                <a:latin typeface="Segoe UI"/>
                <a:ea typeface="+mn-ea"/>
                <a:cs typeface="+mn-cs"/>
              </a:rPr>
              <a:t> for Teams permissions align with the roles </a:t>
            </a:r>
            <a:r>
              <a:rPr lang="en-US" sz="2400">
                <a:solidFill>
                  <a:schemeClr val="tx1">
                    <a:lumMod val="85000"/>
                    <a:lumOff val="15000"/>
                  </a:schemeClr>
                </a:solidFill>
                <a:latin typeface="Segoe UI"/>
              </a:rPr>
              <a:t>in</a:t>
            </a:r>
            <a:r>
              <a:rPr kumimoji="0" lang="en-US" sz="2400" b="0" i="0" u="none" strike="noStrike" kern="1200" cap="none" spc="0" normalizeH="0" baseline="0" noProof="0">
                <a:ln>
                  <a:noFill/>
                </a:ln>
                <a:solidFill>
                  <a:schemeClr val="tx1">
                    <a:lumMod val="85000"/>
                    <a:lumOff val="15000"/>
                  </a:schemeClr>
                </a:solidFill>
                <a:effectLst/>
                <a:uLnTx/>
                <a:uFillTx/>
                <a:latin typeface="Segoe UI"/>
                <a:ea typeface="+mn-ea"/>
                <a:cs typeface="+mn-cs"/>
              </a:rPr>
              <a:t> the Team: Owners, Members, and Guests </a:t>
            </a:r>
          </a:p>
        </p:txBody>
      </p:sp>
      <p:sp>
        <p:nvSpPr>
          <p:cNvPr id="19" name="Rectangle 18">
            <a:extLst>
              <a:ext uri="{FF2B5EF4-FFF2-40B4-BE49-F238E27FC236}">
                <a16:creationId xmlns:a16="http://schemas.microsoft.com/office/drawing/2014/main" id="{890D5C3B-6CDF-4CB2-8C33-3EDAD3A2503F}"/>
              </a:ext>
            </a:extLst>
          </p:cNvPr>
          <p:cNvSpPr/>
          <p:nvPr/>
        </p:nvSpPr>
        <p:spPr bwMode="auto">
          <a:xfrm>
            <a:off x="1433537" y="3025911"/>
            <a:ext cx="5486400" cy="9144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125730" lvl="0" indent="0" algn="l" defTabSz="914400" rtl="0" eaLnBrk="1" fontAlgn="auto" latinLnBrk="0" hangingPunct="1">
              <a:lnSpc>
                <a:spcPct val="100000"/>
              </a:lnSpc>
              <a:spcBef>
                <a:spcPts val="0"/>
              </a:spcBef>
              <a:spcAft>
                <a:spcPts val="600"/>
              </a:spcAft>
              <a:buClr>
                <a:srgbClr val="3C3C41">
                  <a:lumMod val="50000"/>
                </a:srgbClr>
              </a:buClr>
              <a:buSzTx/>
              <a:buFontTx/>
              <a:buNone/>
              <a:tabLst>
                <a:tab pos="457200" algn="l"/>
              </a:tabLst>
              <a:defRPr/>
            </a:pPr>
            <a:r>
              <a:rPr kumimoji="0" lang="en-US" sz="2400" b="0" i="0" u="none" strike="noStrike" kern="1200" cap="none" spc="0" normalizeH="0" baseline="0" noProof="0" dirty="0">
                <a:ln>
                  <a:noFill/>
                </a:ln>
                <a:solidFill>
                  <a:schemeClr val="tx1">
                    <a:lumMod val="85000"/>
                    <a:lumOff val="15000"/>
                  </a:schemeClr>
                </a:solidFill>
                <a:effectLst/>
                <a:uLnTx/>
                <a:uFillTx/>
                <a:latin typeface="Segoe UI"/>
                <a:ea typeface="+mn-ea"/>
                <a:cs typeface="+mn-cs"/>
              </a:rPr>
              <a:t>Access to the data, </a:t>
            </a:r>
            <a:r>
              <a:rPr lang="en-US" sz="2400" dirty="0">
                <a:solidFill>
                  <a:schemeClr val="tx1">
                    <a:lumMod val="85000"/>
                    <a:lumOff val="15000"/>
                  </a:schemeClr>
                </a:solidFill>
                <a:latin typeface="Segoe UI"/>
              </a:rPr>
              <a:t>and its management, are</a:t>
            </a:r>
            <a:r>
              <a:rPr kumimoji="0" lang="en-US" sz="2400" b="0" i="0" u="none" strike="noStrike" kern="1200" cap="none" spc="0" normalizeH="0" baseline="0" noProof="0" dirty="0">
                <a:ln>
                  <a:noFill/>
                </a:ln>
                <a:solidFill>
                  <a:schemeClr val="tx1">
                    <a:lumMod val="85000"/>
                    <a:lumOff val="15000"/>
                  </a:schemeClr>
                </a:solidFill>
                <a:effectLst/>
                <a:uLnTx/>
                <a:uFillTx/>
                <a:latin typeface="Segoe UI"/>
                <a:ea typeface="+mn-ea"/>
                <a:cs typeface="+mn-cs"/>
              </a:rPr>
              <a:t> restricted to the Team’s owners, members and guests by default</a:t>
            </a:r>
          </a:p>
        </p:txBody>
      </p:sp>
      <p:sp>
        <p:nvSpPr>
          <p:cNvPr id="23" name="Rectangle 22">
            <a:extLst>
              <a:ext uri="{FF2B5EF4-FFF2-40B4-BE49-F238E27FC236}">
                <a16:creationId xmlns:a16="http://schemas.microsoft.com/office/drawing/2014/main" id="{66E541FC-BA74-4F2E-8DF7-A5607CD24483}"/>
              </a:ext>
            </a:extLst>
          </p:cNvPr>
          <p:cNvSpPr/>
          <p:nvPr/>
        </p:nvSpPr>
        <p:spPr bwMode="auto">
          <a:xfrm>
            <a:off x="1449057" y="4668576"/>
            <a:ext cx="5486400" cy="9144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125730" lvl="0" indent="0" algn="l" defTabSz="914400" rtl="0" eaLnBrk="1" fontAlgn="auto" latinLnBrk="0" hangingPunct="1">
              <a:lnSpc>
                <a:spcPct val="100000"/>
              </a:lnSpc>
              <a:spcBef>
                <a:spcPts val="0"/>
              </a:spcBef>
              <a:spcAft>
                <a:spcPts val="600"/>
              </a:spcAft>
              <a:buClr>
                <a:srgbClr val="3C3C41">
                  <a:lumMod val="50000"/>
                </a:srgbClr>
              </a:buClr>
              <a:buSzTx/>
              <a:buFontTx/>
              <a:buNone/>
              <a:tabLst>
                <a:tab pos="457200" algn="l"/>
              </a:tabLst>
              <a:defRPr/>
            </a:pPr>
            <a:r>
              <a:rPr lang="en-GB" sz="2400">
                <a:solidFill>
                  <a:schemeClr val="tx1">
                    <a:lumMod val="85000"/>
                    <a:lumOff val="15000"/>
                  </a:schemeClr>
                </a:solidFill>
                <a:latin typeface="Segoe UI"/>
              </a:rPr>
              <a:t>Administrators</a:t>
            </a:r>
            <a:r>
              <a:rPr kumimoji="0" lang="en-GB" sz="2400" b="0" i="0" u="none" strike="noStrike" kern="1200" cap="none" spc="0" normalizeH="0" baseline="0" noProof="0">
                <a:ln>
                  <a:noFill/>
                </a:ln>
                <a:solidFill>
                  <a:schemeClr val="tx1">
                    <a:lumMod val="85000"/>
                    <a:lumOff val="15000"/>
                  </a:schemeClr>
                </a:solidFill>
                <a:effectLst/>
                <a:uLnTx/>
                <a:uFillTx/>
                <a:latin typeface="Segoe UI"/>
                <a:ea typeface="+mn-ea"/>
                <a:cs typeface="+mn-cs"/>
              </a:rPr>
              <a:t> do not have direct access to data within the environment </a:t>
            </a:r>
            <a:endParaRPr kumimoji="0" lang="en-US" sz="2400" b="0" i="0" u="none" strike="noStrike" kern="1200" cap="none" spc="0" normalizeH="0" baseline="0" noProof="0">
              <a:ln>
                <a:noFill/>
              </a:ln>
              <a:solidFill>
                <a:schemeClr val="tx1">
                  <a:lumMod val="85000"/>
                  <a:lumOff val="15000"/>
                </a:schemeClr>
              </a:solidFill>
              <a:effectLst/>
              <a:uLnTx/>
              <a:uFillTx/>
              <a:latin typeface="Segoe UI"/>
              <a:ea typeface="+mn-ea"/>
              <a:cs typeface="+mn-cs"/>
            </a:endParaRPr>
          </a:p>
        </p:txBody>
      </p:sp>
      <p:pic>
        <p:nvPicPr>
          <p:cNvPr id="29" name="Graphic 28" descr="Cloud Computing">
            <a:extLst>
              <a:ext uri="{FF2B5EF4-FFF2-40B4-BE49-F238E27FC236}">
                <a16:creationId xmlns:a16="http://schemas.microsoft.com/office/drawing/2014/main" id="{CD8D2EAA-CEEA-46BE-9BE2-1D58D5392E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5858" y="1635456"/>
            <a:ext cx="545877" cy="545877"/>
          </a:xfrm>
          <a:prstGeom prst="rect">
            <a:avLst/>
          </a:prstGeom>
        </p:spPr>
      </p:pic>
      <p:pic>
        <p:nvPicPr>
          <p:cNvPr id="31" name="Graphic 30" descr="Cmd Terminal">
            <a:extLst>
              <a:ext uri="{FF2B5EF4-FFF2-40B4-BE49-F238E27FC236}">
                <a16:creationId xmlns:a16="http://schemas.microsoft.com/office/drawing/2014/main" id="{D64DD87A-EB39-46A6-AFC2-F687F21EE44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2888" y="4837905"/>
            <a:ext cx="575740" cy="575740"/>
          </a:xfrm>
          <a:prstGeom prst="rect">
            <a:avLst/>
          </a:prstGeom>
        </p:spPr>
      </p:pic>
      <p:pic>
        <p:nvPicPr>
          <p:cNvPr id="33" name="Graphic 32" descr="User network">
            <a:extLst>
              <a:ext uri="{FF2B5EF4-FFF2-40B4-BE49-F238E27FC236}">
                <a16:creationId xmlns:a16="http://schemas.microsoft.com/office/drawing/2014/main" id="{AFD75D60-0CF3-4EFE-8718-86F536F98C6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18406" y="3223358"/>
            <a:ext cx="635980" cy="635980"/>
          </a:xfrm>
          <a:prstGeom prst="rect">
            <a:avLst/>
          </a:prstGeom>
        </p:spPr>
      </p:pic>
      <p:sp>
        <p:nvSpPr>
          <p:cNvPr id="2" name="Title 1">
            <a:extLst>
              <a:ext uri="{FF2B5EF4-FFF2-40B4-BE49-F238E27FC236}">
                <a16:creationId xmlns:a16="http://schemas.microsoft.com/office/drawing/2014/main" id="{105B42F0-DD1A-4BAC-88D4-1743865BD077}"/>
              </a:ext>
            </a:extLst>
          </p:cNvPr>
          <p:cNvSpPr>
            <a:spLocks noGrp="1"/>
          </p:cNvSpPr>
          <p:nvPr>
            <p:ph type="title"/>
          </p:nvPr>
        </p:nvSpPr>
        <p:spPr/>
        <p:txBody>
          <a:bodyPr>
            <a:normAutofit/>
          </a:bodyPr>
          <a:lstStyle/>
          <a:p>
            <a:r>
              <a:rPr lang="en-GB" sz="3600" b="0" spc="-49" dirty="0">
                <a:ln w="3175">
                  <a:noFill/>
                </a:ln>
                <a:solidFill>
                  <a:schemeClr val="tx2"/>
                </a:solidFill>
                <a:latin typeface="Segoe UI Semibold"/>
                <a:ea typeface="+mn-ea"/>
                <a:cs typeface="Segoe UI" pitchFamily="34" charset="0"/>
              </a:rPr>
              <a:t>P</a:t>
            </a:r>
            <a:r>
              <a:rPr lang="en-US" sz="3600" b="0" spc="-49" dirty="0" err="1">
                <a:ln w="3175">
                  <a:noFill/>
                </a:ln>
                <a:solidFill>
                  <a:schemeClr val="tx2"/>
                </a:solidFill>
                <a:latin typeface="Segoe UI Semibold"/>
                <a:ea typeface="+mn-ea"/>
                <a:cs typeface="Segoe UI" pitchFamily="34" charset="0"/>
              </a:rPr>
              <a:t>ermissions</a:t>
            </a:r>
            <a:r>
              <a:rPr lang="en-US" sz="3600" b="0" spc="-49" dirty="0">
                <a:ln w="3175">
                  <a:noFill/>
                </a:ln>
                <a:solidFill>
                  <a:schemeClr val="tx2"/>
                </a:solidFill>
                <a:latin typeface="Segoe UI Semibold"/>
                <a:ea typeface="+mn-ea"/>
                <a:cs typeface="Segoe UI" pitchFamily="34" charset="0"/>
              </a:rPr>
              <a:t> within Dataverse for Teams environment</a:t>
            </a:r>
            <a:endParaRPr lang="en-US" sz="3600" dirty="0">
              <a:solidFill>
                <a:schemeClr val="tx2"/>
              </a:solidFill>
            </a:endParaRPr>
          </a:p>
        </p:txBody>
      </p:sp>
      <p:pic>
        <p:nvPicPr>
          <p:cNvPr id="6" name="Picture 5">
            <a:extLst>
              <a:ext uri="{FF2B5EF4-FFF2-40B4-BE49-F238E27FC236}">
                <a16:creationId xmlns:a16="http://schemas.microsoft.com/office/drawing/2014/main" id="{14076430-5D35-45FE-970D-31D50F0EF8DA}"/>
              </a:ext>
            </a:extLst>
          </p:cNvPr>
          <p:cNvPicPr>
            <a:picLocks noChangeAspect="1"/>
          </p:cNvPicPr>
          <p:nvPr/>
        </p:nvPicPr>
        <p:blipFill>
          <a:blip r:embed="rId9"/>
          <a:stretch>
            <a:fillRect/>
          </a:stretch>
        </p:blipFill>
        <p:spPr>
          <a:xfrm>
            <a:off x="6793915" y="1288955"/>
            <a:ext cx="5042310" cy="4969863"/>
          </a:xfrm>
          <a:prstGeom prst="rect">
            <a:avLst/>
          </a:prstGeom>
        </p:spPr>
      </p:pic>
      <p:sp>
        <p:nvSpPr>
          <p:cNvPr id="3" name="Footer Placeholder 2">
            <a:extLst>
              <a:ext uri="{FF2B5EF4-FFF2-40B4-BE49-F238E27FC236}">
                <a16:creationId xmlns:a16="http://schemas.microsoft.com/office/drawing/2014/main" id="{CDEE0D55-A239-9E5B-92C6-1E029C823757}"/>
              </a:ext>
              <a:ext uri="{C183D7F6-B498-43B3-948B-1728B52AA6E4}">
                <adec:decorative xmlns:adec="http://schemas.microsoft.com/office/drawing/2017/decorative" val="1"/>
              </a:ext>
            </a:extLst>
          </p:cNvPr>
          <p:cNvSpPr txBox="1">
            <a:spLocks/>
          </p:cNvSpPr>
          <p:nvPr/>
        </p:nvSpPr>
        <p:spPr>
          <a:xfrm>
            <a:off x="4038600" y="653951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a:solidFill>
                  <a:schemeClr val="tx1">
                    <a:lumMod val="85000"/>
                    <a:lumOff val="15000"/>
                  </a:schemeClr>
                </a:solidFill>
                <a:latin typeface="Segoe UI"/>
              </a:rPr>
              <a:t>Microsoft Confidential</a:t>
            </a:r>
          </a:p>
        </p:txBody>
      </p:sp>
    </p:spTree>
    <p:extLst>
      <p:ext uri="{BB962C8B-B14F-4D97-AF65-F5344CB8AC3E}">
        <p14:creationId xmlns:p14="http://schemas.microsoft.com/office/powerpoint/2010/main" val="203052056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A36541-3480-4E6D-A850-9DE19A124428}"/>
              </a:ext>
            </a:extLst>
          </p:cNvPr>
          <p:cNvSpPr>
            <a:spLocks noGrp="1"/>
          </p:cNvSpPr>
          <p:nvPr>
            <p:ph type="title"/>
          </p:nvPr>
        </p:nvSpPr>
        <p:spPr>
          <a:xfrm>
            <a:off x="588263" y="457200"/>
            <a:ext cx="11018520" cy="553998"/>
          </a:xfrm>
        </p:spPr>
        <p:txBody>
          <a:bodyPr/>
          <a:lstStyle/>
          <a:p>
            <a:r>
              <a:rPr lang="en-US" dirty="0">
                <a:solidFill>
                  <a:schemeClr val="tx2"/>
                </a:solidFill>
                <a:latin typeface="+mj-lt"/>
              </a:rPr>
              <a:t>Microsoft 365 Unified Audit Log</a:t>
            </a:r>
          </a:p>
        </p:txBody>
      </p:sp>
      <p:graphicFrame>
        <p:nvGraphicFramePr>
          <p:cNvPr id="16" name="Table 15">
            <a:extLst>
              <a:ext uri="{FF2B5EF4-FFF2-40B4-BE49-F238E27FC236}">
                <a16:creationId xmlns:a16="http://schemas.microsoft.com/office/drawing/2014/main" id="{F6030C14-2F25-417C-B2BD-B8F0AC832CB2}"/>
              </a:ext>
            </a:extLst>
          </p:cNvPr>
          <p:cNvGraphicFramePr>
            <a:graphicFrameLocks noGrp="1"/>
          </p:cNvGraphicFramePr>
          <p:nvPr>
            <p:extLst>
              <p:ext uri="{D42A27DB-BD31-4B8C-83A1-F6EECF244321}">
                <p14:modId xmlns:p14="http://schemas.microsoft.com/office/powerpoint/2010/main" val="182775577"/>
              </p:ext>
            </p:extLst>
          </p:nvPr>
        </p:nvGraphicFramePr>
        <p:xfrm>
          <a:off x="5681490" y="1375299"/>
          <a:ext cx="6029498" cy="3677400"/>
        </p:xfrm>
        <a:graphic>
          <a:graphicData uri="http://schemas.openxmlformats.org/drawingml/2006/table">
            <a:tbl>
              <a:tblPr firstRow="1" bandRow="1">
                <a:tableStyleId>{21E4AEA4-8DFA-4A89-87EB-49C32662AFE0}</a:tableStyleId>
              </a:tblPr>
              <a:tblGrid>
                <a:gridCol w="3014749">
                  <a:extLst>
                    <a:ext uri="{9D8B030D-6E8A-4147-A177-3AD203B41FA5}">
                      <a16:colId xmlns:a16="http://schemas.microsoft.com/office/drawing/2014/main" val="1727943013"/>
                    </a:ext>
                  </a:extLst>
                </a:gridCol>
                <a:gridCol w="3014749">
                  <a:extLst>
                    <a:ext uri="{9D8B030D-6E8A-4147-A177-3AD203B41FA5}">
                      <a16:colId xmlns:a16="http://schemas.microsoft.com/office/drawing/2014/main" val="646873165"/>
                    </a:ext>
                  </a:extLst>
                </a:gridCol>
              </a:tblGrid>
              <a:tr h="341738">
                <a:tc>
                  <a:txBody>
                    <a:bodyPr/>
                    <a:lstStyle/>
                    <a:p>
                      <a:pPr algn="ctr"/>
                      <a:r>
                        <a:rPr lang="en-US" sz="2400" b="0">
                          <a:solidFill>
                            <a:schemeClr val="bg1"/>
                          </a:solidFill>
                        </a:rPr>
                        <a:t>Power Automate</a:t>
                      </a:r>
                      <a:endParaRPr lang="en-US" sz="2400" b="0">
                        <a:solidFill>
                          <a:schemeClr val="bg1"/>
                        </a:solidFill>
                        <a:latin typeface="+mj-lt"/>
                      </a:endParaRPr>
                    </a:p>
                  </a:txBody>
                  <a:tcPr/>
                </a:tc>
                <a:tc>
                  <a:txBody>
                    <a:bodyPr/>
                    <a:lstStyle/>
                    <a:p>
                      <a:pPr algn="ctr"/>
                      <a:r>
                        <a:rPr lang="en-US" sz="2400" b="0">
                          <a:solidFill>
                            <a:schemeClr val="bg1"/>
                          </a:solidFill>
                        </a:rPr>
                        <a:t>Power Apps</a:t>
                      </a:r>
                      <a:endParaRPr lang="en-US" sz="2400" b="0">
                        <a:solidFill>
                          <a:schemeClr val="bg1"/>
                        </a:solidFill>
                        <a:latin typeface="+mj-lt"/>
                      </a:endParaRPr>
                    </a:p>
                  </a:txBody>
                  <a:tcPr/>
                </a:tc>
                <a:extLst>
                  <a:ext uri="{0D108BD9-81ED-4DB2-BD59-A6C34878D82A}">
                    <a16:rowId xmlns:a16="http://schemas.microsoft.com/office/drawing/2014/main" val="1634850960"/>
                  </a:ext>
                </a:extLst>
              </a:tr>
              <a:tr h="3220200">
                <a:tc>
                  <a:txBody>
                    <a:bodyPr/>
                    <a:lstStyle/>
                    <a:p>
                      <a:pPr marL="231775" indent="-231775">
                        <a:buFont typeface="Arial" panose="020B0604020202020204" pitchFamily="34" charset="0"/>
                        <a:buChar char="•"/>
                      </a:pPr>
                      <a:r>
                        <a:rPr lang="en-US" sz="1800"/>
                        <a:t>Created flow </a:t>
                      </a:r>
                    </a:p>
                    <a:p>
                      <a:pPr marL="231775" indent="-231775">
                        <a:buFont typeface="Arial" panose="020B0604020202020204" pitchFamily="34" charset="0"/>
                        <a:buChar char="•"/>
                      </a:pPr>
                      <a:r>
                        <a:rPr lang="en-US" sz="1800"/>
                        <a:t>Edited flow </a:t>
                      </a:r>
                    </a:p>
                    <a:p>
                      <a:pPr marL="231775" indent="-231775">
                        <a:buFont typeface="Arial" panose="020B0604020202020204" pitchFamily="34" charset="0"/>
                        <a:buChar char="•"/>
                      </a:pPr>
                      <a:r>
                        <a:rPr lang="en-US" sz="1800"/>
                        <a:t>Deleted flow </a:t>
                      </a:r>
                    </a:p>
                    <a:p>
                      <a:pPr marL="231775" indent="-231775">
                        <a:buFont typeface="Arial" panose="020B0604020202020204" pitchFamily="34" charset="0"/>
                        <a:buChar char="•"/>
                      </a:pPr>
                      <a:r>
                        <a:rPr lang="en-US" sz="1800"/>
                        <a:t>Edited permissions </a:t>
                      </a:r>
                    </a:p>
                    <a:p>
                      <a:pPr marL="231775" indent="-231775">
                        <a:buFont typeface="Arial" panose="020B0604020202020204" pitchFamily="34" charset="0"/>
                        <a:buChar char="•"/>
                      </a:pPr>
                      <a:r>
                        <a:rPr lang="en-US" sz="1800"/>
                        <a:t>Deleted permissions </a:t>
                      </a:r>
                    </a:p>
                    <a:p>
                      <a:pPr marL="231775" indent="-231775">
                        <a:buFont typeface="Arial" panose="020B0604020202020204" pitchFamily="34" charset="0"/>
                        <a:buChar char="•"/>
                      </a:pPr>
                      <a:r>
                        <a:rPr lang="en-US" sz="1800"/>
                        <a:t>Started a paid trial </a:t>
                      </a:r>
                    </a:p>
                    <a:p>
                      <a:pPr marL="231775" indent="-231775">
                        <a:buFont typeface="Arial" panose="020B0604020202020204" pitchFamily="34" charset="0"/>
                        <a:buChar char="•"/>
                      </a:pPr>
                      <a:r>
                        <a:rPr lang="en-US" sz="1800"/>
                        <a:t>Renewed a paid trial </a:t>
                      </a:r>
                      <a:endParaRPr lang="en-US" sz="1800">
                        <a:gradFill>
                          <a:gsLst>
                            <a:gs pos="2917">
                              <a:schemeClr val="tx1"/>
                            </a:gs>
                            <a:gs pos="30000">
                              <a:schemeClr val="tx1"/>
                            </a:gs>
                          </a:gsLst>
                          <a:lin ang="5400000" scaled="0"/>
                        </a:gradFill>
                      </a:endParaRPr>
                    </a:p>
                  </a:txBody>
                  <a:tcPr/>
                </a:tc>
                <a:tc>
                  <a:txBody>
                    <a:bodyPr/>
                    <a:lstStyle/>
                    <a:p>
                      <a:pPr marL="231775" indent="-231775" algn="l" defTabSz="932742" rtl="0" eaLnBrk="1" latinLnBrk="0" hangingPunct="1">
                        <a:buFont typeface="Arial" panose="020B0604020202020204" pitchFamily="34" charset="0"/>
                        <a:buChar char="•"/>
                      </a:pPr>
                      <a:r>
                        <a:rPr lang="en-US" sz="1800" kern="1200" dirty="0">
                          <a:solidFill>
                            <a:schemeClr val="dk1"/>
                          </a:solidFill>
                        </a:rPr>
                        <a:t>Created app</a:t>
                      </a:r>
                    </a:p>
                    <a:p>
                      <a:pPr marL="231775" indent="-231775" algn="l" defTabSz="932742" rtl="0" eaLnBrk="1" latinLnBrk="0" hangingPunct="1">
                        <a:buFont typeface="Arial" panose="020B0604020202020204" pitchFamily="34" charset="0"/>
                        <a:buChar char="•"/>
                      </a:pPr>
                      <a:r>
                        <a:rPr lang="en-US" sz="1800" kern="1200" dirty="0">
                          <a:solidFill>
                            <a:schemeClr val="dk1"/>
                          </a:solidFill>
                        </a:rPr>
                        <a:t>Edited/save app (draft)</a:t>
                      </a:r>
                    </a:p>
                    <a:p>
                      <a:pPr marL="231775" indent="-231775" algn="l" defTabSz="932742" rtl="0" eaLnBrk="1" latinLnBrk="0" hangingPunct="1">
                        <a:buFont typeface="Arial" panose="020B0604020202020204" pitchFamily="34" charset="0"/>
                        <a:buChar char="•"/>
                      </a:pPr>
                      <a:r>
                        <a:rPr lang="en-US" sz="1800" kern="1200" dirty="0">
                          <a:solidFill>
                            <a:schemeClr val="dk1"/>
                          </a:solidFill>
                        </a:rPr>
                        <a:t>Published app</a:t>
                      </a:r>
                    </a:p>
                    <a:p>
                      <a:pPr marL="231775" indent="-231775" algn="l" defTabSz="932742" rtl="0" eaLnBrk="1" latinLnBrk="0" hangingPunct="1">
                        <a:buFont typeface="Arial" panose="020B0604020202020204" pitchFamily="34" charset="0"/>
                        <a:buChar char="•"/>
                      </a:pPr>
                      <a:r>
                        <a:rPr lang="en-US" sz="1800" kern="1200" dirty="0">
                          <a:solidFill>
                            <a:schemeClr val="dk1"/>
                          </a:solidFill>
                        </a:rPr>
                        <a:t>Deleted app</a:t>
                      </a:r>
                    </a:p>
                    <a:p>
                      <a:pPr marL="231775" indent="-231775" algn="l" defTabSz="932742" rtl="0" eaLnBrk="1" latinLnBrk="0" hangingPunct="1">
                        <a:buFont typeface="Arial" panose="020B0604020202020204" pitchFamily="34" charset="0"/>
                        <a:buChar char="•"/>
                      </a:pPr>
                      <a:r>
                        <a:rPr lang="en-US" sz="1800" kern="1200" dirty="0">
                          <a:solidFill>
                            <a:schemeClr val="dk1"/>
                          </a:solidFill>
                        </a:rPr>
                        <a:t>Restored an app from app version</a:t>
                      </a:r>
                    </a:p>
                    <a:p>
                      <a:pPr marL="231775" indent="-231775" algn="l" defTabSz="932742" rtl="0" eaLnBrk="1" latinLnBrk="0" hangingPunct="1">
                        <a:buFont typeface="Arial" panose="020B0604020202020204" pitchFamily="34" charset="0"/>
                        <a:buChar char="•"/>
                      </a:pPr>
                      <a:r>
                        <a:rPr lang="en-US" sz="1800" kern="1200" dirty="0">
                          <a:solidFill>
                            <a:schemeClr val="dk1"/>
                          </a:solidFill>
                        </a:rPr>
                        <a:t>Launched app</a:t>
                      </a:r>
                    </a:p>
                    <a:p>
                      <a:pPr marL="231775" indent="-231775" algn="l" defTabSz="932742" rtl="0" eaLnBrk="1" latinLnBrk="0" hangingPunct="1">
                        <a:buFont typeface="Arial" panose="020B0604020202020204" pitchFamily="34" charset="0"/>
                        <a:buChar char="•"/>
                      </a:pPr>
                      <a:r>
                        <a:rPr lang="en-US" sz="1800" kern="1200" dirty="0">
                          <a:solidFill>
                            <a:schemeClr val="dk1"/>
                          </a:solidFill>
                        </a:rPr>
                        <a:t>Marking app as featured</a:t>
                      </a:r>
                    </a:p>
                    <a:p>
                      <a:pPr marL="231775" indent="-231775" algn="l" defTabSz="932742" rtl="0" eaLnBrk="1" latinLnBrk="0" hangingPunct="1">
                        <a:buFont typeface="Arial" panose="020B0604020202020204" pitchFamily="34" charset="0"/>
                        <a:buChar char="•"/>
                      </a:pPr>
                      <a:r>
                        <a:rPr lang="en-US" sz="1800" kern="1200" dirty="0">
                          <a:solidFill>
                            <a:schemeClr val="dk1"/>
                          </a:solidFill>
                        </a:rPr>
                        <a:t>Marking app as hero</a:t>
                      </a:r>
                    </a:p>
                    <a:p>
                      <a:pPr marL="231775" indent="-231775" algn="l" defTabSz="932742" rtl="0" eaLnBrk="1" latinLnBrk="0" hangingPunct="1">
                        <a:buFont typeface="Arial" panose="020B0604020202020204" pitchFamily="34" charset="0"/>
                        <a:buChar char="•"/>
                      </a:pPr>
                      <a:r>
                        <a:rPr lang="en-US" sz="1800" kern="1200" dirty="0">
                          <a:solidFill>
                            <a:schemeClr val="dk1"/>
                          </a:solidFill>
                        </a:rPr>
                        <a:t>Edited app permissions</a:t>
                      </a:r>
                    </a:p>
                    <a:p>
                      <a:pPr marL="231775" indent="-231775" algn="l" defTabSz="932742" rtl="0" eaLnBrk="1" latinLnBrk="0" hangingPunct="1">
                        <a:buFont typeface="Arial" panose="020B0604020202020204" pitchFamily="34" charset="0"/>
                        <a:buChar char="•"/>
                      </a:pPr>
                      <a:r>
                        <a:rPr lang="en-US" sz="1800" kern="1200" dirty="0">
                          <a:solidFill>
                            <a:schemeClr val="dk1"/>
                          </a:solidFill>
                        </a:rPr>
                        <a:t>Deleted app permissions</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3741146617"/>
                  </a:ext>
                </a:extLst>
              </a:tr>
            </a:tbl>
          </a:graphicData>
        </a:graphic>
      </p:graphicFrame>
      <p:sp>
        <p:nvSpPr>
          <p:cNvPr id="8" name="Content Placeholder 7">
            <a:extLst>
              <a:ext uri="{FF2B5EF4-FFF2-40B4-BE49-F238E27FC236}">
                <a16:creationId xmlns:a16="http://schemas.microsoft.com/office/drawing/2014/main" id="{04E4E502-37C9-4906-85A0-81DC943D4564}"/>
              </a:ext>
            </a:extLst>
          </p:cNvPr>
          <p:cNvSpPr>
            <a:spLocks noGrp="1"/>
          </p:cNvSpPr>
          <p:nvPr>
            <p:ph sz="quarter" idx="10"/>
          </p:nvPr>
        </p:nvSpPr>
        <p:spPr>
          <a:xfrm>
            <a:off x="620712" y="1461024"/>
            <a:ext cx="4601333" cy="3077766"/>
          </a:xfrm>
        </p:spPr>
        <p:txBody>
          <a:bodyPr/>
          <a:lstStyle/>
          <a:p>
            <a:pPr marL="0" indent="0">
              <a:spcBef>
                <a:spcPts val="0"/>
              </a:spcBef>
              <a:buClr>
                <a:schemeClr val="tx1"/>
              </a:buClr>
              <a:buNone/>
              <a:defRPr/>
            </a:pPr>
            <a:r>
              <a:rPr lang="en-US" sz="2000" dirty="0">
                <a:solidFill>
                  <a:schemeClr val="tx1">
                    <a:lumMod val="85000"/>
                    <a:lumOff val="15000"/>
                  </a:schemeClr>
                </a:solidFill>
                <a:latin typeface="Segoe UI" panose="020B0502040204020203" pitchFamily="34" charset="0"/>
              </a:rPr>
              <a:t>Activity logging integrated with </a:t>
            </a:r>
            <a:br>
              <a:rPr lang="en-US" sz="2000" dirty="0">
                <a:solidFill>
                  <a:schemeClr val="tx1">
                    <a:lumMod val="85000"/>
                    <a:lumOff val="15000"/>
                  </a:schemeClr>
                </a:solidFill>
                <a:latin typeface="Segoe UI" panose="020B0502040204020203" pitchFamily="34" charset="0"/>
              </a:rPr>
            </a:br>
            <a:r>
              <a:rPr lang="en-US" sz="2000" dirty="0">
                <a:solidFill>
                  <a:schemeClr val="tx1">
                    <a:lumMod val="85000"/>
                    <a:lumOff val="15000"/>
                  </a:schemeClr>
                </a:solidFill>
                <a:latin typeface="Segoe UI" panose="020B0502040204020203" pitchFamily="34" charset="0"/>
              </a:rPr>
              <a:t>Office Security and Compliance Center </a:t>
            </a:r>
            <a:br>
              <a:rPr lang="en-US" sz="2000" dirty="0">
                <a:solidFill>
                  <a:schemeClr val="tx1">
                    <a:lumMod val="85000"/>
                    <a:lumOff val="15000"/>
                  </a:schemeClr>
                </a:solidFill>
                <a:latin typeface="Segoe UI" panose="020B0502040204020203" pitchFamily="34" charset="0"/>
              </a:rPr>
            </a:br>
            <a:r>
              <a:rPr lang="en-US" sz="2000" dirty="0">
                <a:solidFill>
                  <a:schemeClr val="tx1">
                    <a:lumMod val="85000"/>
                    <a:lumOff val="15000"/>
                  </a:schemeClr>
                </a:solidFill>
                <a:latin typeface="Segoe UI" panose="020B0502040204020203" pitchFamily="34" charset="0"/>
              </a:rPr>
              <a:t>for comprehensive logging across Microsoft services</a:t>
            </a:r>
          </a:p>
          <a:p>
            <a:pPr marL="0" indent="0">
              <a:spcBef>
                <a:spcPts val="0"/>
              </a:spcBef>
              <a:buClr>
                <a:schemeClr val="tx1"/>
              </a:buClr>
              <a:buNone/>
              <a:defRPr/>
            </a:pPr>
            <a:endParaRPr lang="en-US" sz="2000" dirty="0">
              <a:solidFill>
                <a:schemeClr val="tx1">
                  <a:lumMod val="85000"/>
                  <a:lumOff val="15000"/>
                </a:schemeClr>
              </a:solidFill>
              <a:latin typeface="Segoe UI" panose="020B0502040204020203" pitchFamily="34" charset="0"/>
            </a:endParaRPr>
          </a:p>
          <a:p>
            <a:pPr marL="0" indent="0">
              <a:spcBef>
                <a:spcPts val="0"/>
              </a:spcBef>
              <a:buClr>
                <a:schemeClr val="tx1"/>
              </a:buClr>
              <a:buNone/>
              <a:defRPr/>
            </a:pPr>
            <a:r>
              <a:rPr lang="en-US" sz="2000" dirty="0">
                <a:solidFill>
                  <a:schemeClr val="tx1">
                    <a:lumMod val="85000"/>
                    <a:lumOff val="15000"/>
                  </a:schemeClr>
                </a:solidFill>
                <a:latin typeface="Segoe UI" panose="020B0502040204020203" pitchFamily="34" charset="0"/>
              </a:rPr>
              <a:t>The audit records are stored in Office </a:t>
            </a:r>
            <a:br>
              <a:rPr lang="en-US" sz="2000" dirty="0">
                <a:solidFill>
                  <a:schemeClr val="tx1">
                    <a:lumMod val="85000"/>
                    <a:lumOff val="15000"/>
                  </a:schemeClr>
                </a:solidFill>
                <a:latin typeface="Segoe UI" panose="020B0502040204020203" pitchFamily="34" charset="0"/>
              </a:rPr>
            </a:br>
            <a:r>
              <a:rPr lang="en-US" sz="2000" dirty="0">
                <a:solidFill>
                  <a:schemeClr val="tx1">
                    <a:lumMod val="85000"/>
                    <a:lumOff val="15000"/>
                  </a:schemeClr>
                </a:solidFill>
                <a:latin typeface="Segoe UI" panose="020B0502040204020203" pitchFamily="34" charset="0"/>
              </a:rPr>
              <a:t>365 Security and Compliance Center</a:t>
            </a:r>
          </a:p>
          <a:p>
            <a:pPr marL="0" indent="0">
              <a:spcBef>
                <a:spcPts val="0"/>
              </a:spcBef>
              <a:buClr>
                <a:schemeClr val="tx1"/>
              </a:buClr>
              <a:buNone/>
              <a:defRPr/>
            </a:pPr>
            <a:endParaRPr lang="en-US" sz="2000" dirty="0">
              <a:solidFill>
                <a:schemeClr val="tx1">
                  <a:lumMod val="85000"/>
                  <a:lumOff val="15000"/>
                </a:schemeClr>
              </a:solidFill>
              <a:latin typeface="Segoe UI" panose="020B0502040204020203" pitchFamily="34" charset="0"/>
            </a:endParaRPr>
          </a:p>
          <a:p>
            <a:pPr marL="0" indent="0">
              <a:spcBef>
                <a:spcPts val="0"/>
              </a:spcBef>
              <a:buClr>
                <a:schemeClr val="tx1"/>
              </a:buClr>
              <a:buNone/>
              <a:defRPr/>
            </a:pPr>
            <a:endParaRPr lang="en-US" sz="2000" dirty="0">
              <a:solidFill>
                <a:schemeClr val="tx1">
                  <a:lumMod val="85000"/>
                  <a:lumOff val="15000"/>
                </a:schemeClr>
              </a:solidFill>
              <a:latin typeface="Segoe UI" panose="020B0502040204020203" pitchFamily="34" charset="0"/>
            </a:endParaRPr>
          </a:p>
          <a:p>
            <a:pPr marL="0" indent="0">
              <a:spcBef>
                <a:spcPts val="0"/>
              </a:spcBef>
              <a:buClr>
                <a:schemeClr val="tx1"/>
              </a:buClr>
              <a:buNone/>
              <a:defRPr/>
            </a:pPr>
            <a:endParaRPr lang="en-US" sz="2000" dirty="0">
              <a:solidFill>
                <a:schemeClr val="tx1">
                  <a:lumMod val="85000"/>
                  <a:lumOff val="15000"/>
                </a:schemeClr>
              </a:solidFill>
              <a:latin typeface="Segoe UI" panose="020B0502040204020203" pitchFamily="34" charset="0"/>
            </a:endParaRPr>
          </a:p>
        </p:txBody>
      </p:sp>
      <p:sp>
        <p:nvSpPr>
          <p:cNvPr id="2" name="Footer Placeholder 2">
            <a:extLst>
              <a:ext uri="{FF2B5EF4-FFF2-40B4-BE49-F238E27FC236}">
                <a16:creationId xmlns:a16="http://schemas.microsoft.com/office/drawing/2014/main" id="{1FB5EB7F-213C-5A67-3F2D-D7C4F20342A2}"/>
              </a:ext>
              <a:ext uri="{C183D7F6-B498-43B3-948B-1728B52AA6E4}">
                <adec:decorative xmlns:adec="http://schemas.microsoft.com/office/drawing/2017/decorative" val="1"/>
              </a:ext>
            </a:extLst>
          </p:cNvPr>
          <p:cNvSpPr txBox="1">
            <a:spLocks/>
          </p:cNvSpPr>
          <p:nvPr/>
        </p:nvSpPr>
        <p:spPr>
          <a:xfrm>
            <a:off x="4038600" y="653951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a:solidFill>
                  <a:srgbClr val="000000"/>
                </a:solidFill>
                <a:latin typeface="Segoe UI"/>
              </a:rPr>
              <a:t>Microsoft Confidential</a:t>
            </a:r>
          </a:p>
        </p:txBody>
      </p:sp>
    </p:spTree>
    <p:extLst>
      <p:ext uri="{BB962C8B-B14F-4D97-AF65-F5344CB8AC3E}">
        <p14:creationId xmlns:p14="http://schemas.microsoft.com/office/powerpoint/2010/main" val="33495991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B538A37-156A-4A30-B6C3-EBD9C7314C9B}"/>
              </a:ext>
            </a:extLst>
          </p:cNvPr>
          <p:cNvSpPr txBox="1">
            <a:spLocks noGrp="1"/>
          </p:cNvSpPr>
          <p:nvPr>
            <p:ph type="title" idx="4294967295"/>
          </p:nvPr>
        </p:nvSpPr>
        <p:spPr>
          <a:xfrm>
            <a:off x="426424" y="440495"/>
            <a:ext cx="11113704" cy="758022"/>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lgn="l" defTabSz="914367" rtl="0" eaLnBrk="1" latinLnBrk="0" hangingPunct="1">
              <a:lnSpc>
                <a:spcPct val="90000"/>
              </a:lnSpc>
              <a:spcBef>
                <a:spcPct val="0"/>
              </a:spcBef>
              <a:buNone/>
              <a:defRPr lang="en-US" sz="3137" b="0" kern="1200" cap="none" spc="-147" baseline="0" dirty="0" smtClean="0">
                <a:ln w="3175">
                  <a:noFill/>
                </a:ln>
                <a:solidFill>
                  <a:srgbClr val="000000"/>
                </a:soli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nb-NO" sz="3600" b="0" i="0" u="none" strike="noStrike" kern="1200" cap="none" spc="-50" normalizeH="0" baseline="0" noProof="0" dirty="0">
                <a:ln w="3175">
                  <a:noFill/>
                </a:ln>
                <a:solidFill>
                  <a:schemeClr val="tx2"/>
                </a:solidFill>
                <a:effectLst/>
                <a:uLnTx/>
                <a:uFillTx/>
                <a:latin typeface="+mj-lt"/>
                <a:ea typeface="+mn-ea"/>
                <a:cs typeface="Segoe UI" pitchFamily="34" charset="0"/>
              </a:rPr>
              <a:t>Backend administrators’ capabilities</a:t>
            </a:r>
            <a:endParaRPr kumimoji="0" lang="en-US" sz="3600" b="0" i="0" u="none" strike="noStrike" kern="1200" cap="none" spc="-50" normalizeH="0" baseline="0" noProof="0" dirty="0">
              <a:ln w="3175">
                <a:noFill/>
              </a:ln>
              <a:solidFill>
                <a:schemeClr val="tx2"/>
              </a:solidFill>
              <a:effectLst/>
              <a:uLnTx/>
              <a:uFillTx/>
              <a:latin typeface="+mj-lt"/>
              <a:ea typeface="+mn-ea"/>
              <a:cs typeface="Segoe UI" pitchFamily="34" charset="0"/>
            </a:endParaRPr>
          </a:p>
        </p:txBody>
      </p:sp>
      <p:sp>
        <p:nvSpPr>
          <p:cNvPr id="67" name="Rectangle 66">
            <a:extLst>
              <a:ext uri="{FF2B5EF4-FFF2-40B4-BE49-F238E27FC236}">
                <a16:creationId xmlns:a16="http://schemas.microsoft.com/office/drawing/2014/main" id="{E868B5F3-C46E-4D03-9CBA-0C51760CCA82}"/>
              </a:ext>
            </a:extLst>
          </p:cNvPr>
          <p:cNvSpPr/>
          <p:nvPr/>
        </p:nvSpPr>
        <p:spPr>
          <a:xfrm>
            <a:off x="1629048" y="1526010"/>
            <a:ext cx="9808880" cy="424732"/>
          </a:xfrm>
          <a:prstGeom prst="rect">
            <a:avLst/>
          </a:prstGeom>
        </p:spPr>
        <p:txBody>
          <a:bodyPr wrap="square" lIns="0">
            <a:spAutoFit/>
          </a:bodyPr>
          <a:lstStyle/>
          <a:p>
            <a:pPr marL="0" marR="0" lvl="0" indent="0" algn="l" defTabSz="931847" rtl="0" eaLnBrk="1" fontAlgn="auto" latinLnBrk="0" hangingPunct="1">
              <a:lnSpc>
                <a:spcPct val="90000"/>
              </a:lnSpc>
              <a:spcBef>
                <a:spcPts val="0"/>
              </a:spcBef>
              <a:spcAft>
                <a:spcPts val="588"/>
              </a:spcAft>
              <a:buClrTx/>
              <a:buSzPct val="90000"/>
              <a:buFontTx/>
              <a:buNone/>
              <a:tabLst/>
              <a:defRPr/>
            </a:pPr>
            <a:r>
              <a:rPr lang="en-US" sz="2400" dirty="0">
                <a:solidFill>
                  <a:schemeClr val="tx1">
                    <a:lumMod val="85000"/>
                    <a:lumOff val="15000"/>
                  </a:schemeClr>
                </a:solidFill>
                <a:cs typeface="Segoe UI Light" panose="020B0502040204020203" pitchFamily="34" charset="0"/>
              </a:rPr>
              <a:t>Management of apps available to your organization (or individual users)</a:t>
            </a:r>
          </a:p>
        </p:txBody>
      </p:sp>
      <p:sp>
        <p:nvSpPr>
          <p:cNvPr id="69" name="Rectangle 68">
            <a:extLst>
              <a:ext uri="{FF2B5EF4-FFF2-40B4-BE49-F238E27FC236}">
                <a16:creationId xmlns:a16="http://schemas.microsoft.com/office/drawing/2014/main" id="{83432126-9676-49AE-A2C0-87066BF181BC}"/>
              </a:ext>
            </a:extLst>
          </p:cNvPr>
          <p:cNvSpPr/>
          <p:nvPr/>
        </p:nvSpPr>
        <p:spPr>
          <a:xfrm>
            <a:off x="1629048" y="2515691"/>
            <a:ext cx="8071856" cy="424732"/>
          </a:xfrm>
          <a:prstGeom prst="rect">
            <a:avLst/>
          </a:prstGeom>
        </p:spPr>
        <p:txBody>
          <a:bodyPr wrap="square" lIns="0">
            <a:spAutoFit/>
          </a:bodyPr>
          <a:lstStyle/>
          <a:p>
            <a:pPr defTabSz="931847">
              <a:lnSpc>
                <a:spcPct val="90000"/>
              </a:lnSpc>
              <a:spcAft>
                <a:spcPts val="588"/>
              </a:spcAft>
              <a:buSzPct val="90000"/>
              <a:defRPr/>
            </a:pPr>
            <a:r>
              <a:rPr lang="en-US" sz="2400" dirty="0">
                <a:solidFill>
                  <a:schemeClr val="tx1">
                    <a:lumMod val="85000"/>
                    <a:lumOff val="15000"/>
                  </a:schemeClr>
                </a:solidFill>
                <a:cs typeface="Segoe UI Light" panose="020B0502040204020203" pitchFamily="34" charset="0"/>
              </a:rPr>
              <a:t>Highlighting the </a:t>
            </a:r>
            <a:r>
              <a:rPr lang="nb-NO" sz="2400" dirty="0">
                <a:solidFill>
                  <a:schemeClr val="tx1">
                    <a:lumMod val="85000"/>
                    <a:lumOff val="15000"/>
                  </a:schemeClr>
                </a:solidFill>
                <a:cs typeface="Segoe UI Light" panose="020B0502040204020203" pitchFamily="34" charset="0"/>
              </a:rPr>
              <a:t>apps</a:t>
            </a:r>
            <a:r>
              <a:rPr lang="en-US" sz="2400" dirty="0">
                <a:solidFill>
                  <a:schemeClr val="tx1">
                    <a:lumMod val="85000"/>
                    <a:lumOff val="15000"/>
                  </a:schemeClr>
                </a:solidFill>
                <a:cs typeface="Segoe UI Light" panose="020B0502040204020203" pitchFamily="34" charset="0"/>
              </a:rPr>
              <a:t> that your organization should use</a:t>
            </a:r>
          </a:p>
        </p:txBody>
      </p:sp>
      <p:sp>
        <p:nvSpPr>
          <p:cNvPr id="10" name="Rectangle 9">
            <a:extLst>
              <a:ext uri="{FF2B5EF4-FFF2-40B4-BE49-F238E27FC236}">
                <a16:creationId xmlns:a16="http://schemas.microsoft.com/office/drawing/2014/main" id="{F6F10D08-D6B1-4D6B-859C-8B4AF3484E23}"/>
              </a:ext>
            </a:extLst>
          </p:cNvPr>
          <p:cNvSpPr/>
          <p:nvPr/>
        </p:nvSpPr>
        <p:spPr>
          <a:xfrm>
            <a:off x="1629048" y="3524645"/>
            <a:ext cx="8861152" cy="424732"/>
          </a:xfrm>
          <a:prstGeom prst="rect">
            <a:avLst/>
          </a:prstGeom>
        </p:spPr>
        <p:txBody>
          <a:bodyPr wrap="square" lIns="0">
            <a:spAutoFit/>
          </a:bodyPr>
          <a:lstStyle/>
          <a:p>
            <a:pPr defTabSz="931847">
              <a:lnSpc>
                <a:spcPct val="90000"/>
              </a:lnSpc>
              <a:spcAft>
                <a:spcPts val="588"/>
              </a:spcAft>
              <a:buSzPct val="90000"/>
              <a:defRPr/>
            </a:pPr>
            <a:r>
              <a:rPr lang="nb-NO" sz="2400">
                <a:solidFill>
                  <a:schemeClr val="tx1">
                    <a:lumMod val="85000"/>
                    <a:lumOff val="15000"/>
                  </a:schemeClr>
                </a:solidFill>
                <a:cs typeface="Segoe UI Light" panose="020B0502040204020203" pitchFamily="34" charset="0"/>
              </a:rPr>
              <a:t>View analytics and reports on usage of apps within organization</a:t>
            </a:r>
            <a:endParaRPr lang="en-US" sz="2400">
              <a:solidFill>
                <a:schemeClr val="tx1">
                  <a:lumMod val="85000"/>
                  <a:lumOff val="15000"/>
                </a:schemeClr>
              </a:solidFill>
              <a:cs typeface="Segoe UI Light" panose="020B0502040204020203" pitchFamily="34" charset="0"/>
            </a:endParaRPr>
          </a:p>
        </p:txBody>
      </p:sp>
      <p:sp>
        <p:nvSpPr>
          <p:cNvPr id="5" name="Rectangle 4">
            <a:extLst>
              <a:ext uri="{FF2B5EF4-FFF2-40B4-BE49-F238E27FC236}">
                <a16:creationId xmlns:a16="http://schemas.microsoft.com/office/drawing/2014/main" id="{C99A8A75-3A17-4155-8110-23BD9CB21104}"/>
              </a:ext>
            </a:extLst>
          </p:cNvPr>
          <p:cNvSpPr/>
          <p:nvPr/>
        </p:nvSpPr>
        <p:spPr>
          <a:xfrm>
            <a:off x="1629048" y="4526960"/>
            <a:ext cx="8386250" cy="424732"/>
          </a:xfrm>
          <a:prstGeom prst="rect">
            <a:avLst/>
          </a:prstGeom>
        </p:spPr>
        <p:txBody>
          <a:bodyPr wrap="square" lIns="0">
            <a:spAutoFit/>
          </a:bodyPr>
          <a:lstStyle/>
          <a:p>
            <a:pPr defTabSz="931847">
              <a:lnSpc>
                <a:spcPct val="90000"/>
              </a:lnSpc>
              <a:spcAft>
                <a:spcPts val="588"/>
              </a:spcAft>
              <a:buSzPct val="90000"/>
              <a:defRPr/>
            </a:pPr>
            <a:r>
              <a:rPr lang="nb-NO" sz="2400" dirty="0">
                <a:solidFill>
                  <a:schemeClr val="tx1">
                    <a:lumMod val="85000"/>
                    <a:lumOff val="15000"/>
                  </a:schemeClr>
                </a:solidFill>
                <a:cs typeface="Segoe UI Light" panose="020B0502040204020203" pitchFamily="34" charset="0"/>
              </a:rPr>
              <a:t>Management of Dataverse for Teams environments</a:t>
            </a:r>
            <a:endParaRPr lang="en-US" sz="2400" dirty="0">
              <a:solidFill>
                <a:schemeClr val="tx1">
                  <a:lumMod val="85000"/>
                  <a:lumOff val="15000"/>
                </a:schemeClr>
              </a:solidFill>
              <a:cs typeface="Segoe UI Light" panose="020B0502040204020203" pitchFamily="34" charset="0"/>
            </a:endParaRPr>
          </a:p>
        </p:txBody>
      </p:sp>
      <p:sp>
        <p:nvSpPr>
          <p:cNvPr id="71" name="Rectangle 70">
            <a:extLst>
              <a:ext uri="{FF2B5EF4-FFF2-40B4-BE49-F238E27FC236}">
                <a16:creationId xmlns:a16="http://schemas.microsoft.com/office/drawing/2014/main" id="{1A2068D2-E75B-4AD4-848E-C1CDC2A0CCFE}"/>
              </a:ext>
            </a:extLst>
          </p:cNvPr>
          <p:cNvSpPr/>
          <p:nvPr/>
        </p:nvSpPr>
        <p:spPr>
          <a:xfrm>
            <a:off x="1629048" y="5529276"/>
            <a:ext cx="11113703" cy="424732"/>
          </a:xfrm>
          <a:prstGeom prst="rect">
            <a:avLst/>
          </a:prstGeom>
        </p:spPr>
        <p:txBody>
          <a:bodyPr wrap="square" lIns="0">
            <a:spAutoFit/>
          </a:bodyPr>
          <a:lstStyle/>
          <a:p>
            <a:pPr marR="0" lvl="0" indent="0" defTabSz="931847" fontAlgn="auto">
              <a:lnSpc>
                <a:spcPct val="90000"/>
              </a:lnSpc>
              <a:spcBef>
                <a:spcPts val="0"/>
              </a:spcBef>
              <a:spcAft>
                <a:spcPts val="588"/>
              </a:spcAft>
              <a:buClrTx/>
              <a:buSzPct val="90000"/>
              <a:buFontTx/>
              <a:buNone/>
              <a:tabLst/>
              <a:defRPr/>
            </a:pPr>
            <a:r>
              <a:rPr lang="en-US" sz="2400" dirty="0">
                <a:solidFill>
                  <a:schemeClr val="tx1">
                    <a:lumMod val="85000"/>
                    <a:lumOff val="15000"/>
                  </a:schemeClr>
                </a:solidFill>
                <a:cs typeface="Segoe UI Light" panose="020B0502040204020203" pitchFamily="34" charset="0"/>
              </a:rPr>
              <a:t>Implementing security and compliance features of Microsoft 365</a:t>
            </a:r>
          </a:p>
        </p:txBody>
      </p:sp>
      <p:grpSp>
        <p:nvGrpSpPr>
          <p:cNvPr id="11" name="Group 10">
            <a:extLst>
              <a:ext uri="{FF2B5EF4-FFF2-40B4-BE49-F238E27FC236}">
                <a16:creationId xmlns:a16="http://schemas.microsoft.com/office/drawing/2014/main" id="{018BA204-C314-552D-A4B5-FB101C0A535C}"/>
              </a:ext>
            </a:extLst>
          </p:cNvPr>
          <p:cNvGrpSpPr/>
          <p:nvPr/>
        </p:nvGrpSpPr>
        <p:grpSpPr>
          <a:xfrm>
            <a:off x="754072" y="1402372"/>
            <a:ext cx="596041" cy="596041"/>
            <a:chOff x="727049" y="1414733"/>
            <a:chExt cx="596041" cy="596041"/>
          </a:xfrm>
        </p:grpSpPr>
        <p:sp>
          <p:nvSpPr>
            <p:cNvPr id="2" name="Oval 1">
              <a:extLst>
                <a:ext uri="{FF2B5EF4-FFF2-40B4-BE49-F238E27FC236}">
                  <a16:creationId xmlns:a16="http://schemas.microsoft.com/office/drawing/2014/main" id="{3A499021-044D-9F17-844A-08310C846259}"/>
                </a:ext>
              </a:extLst>
            </p:cNvPr>
            <p:cNvSpPr/>
            <p:nvPr/>
          </p:nvSpPr>
          <p:spPr bwMode="auto">
            <a:xfrm>
              <a:off x="727049" y="1414733"/>
              <a:ext cx="596041" cy="596041"/>
            </a:xfrm>
            <a:prstGeom prst="ellipse">
              <a:avLst/>
            </a:prstGeom>
            <a:solidFill>
              <a:schemeClr val="bg1">
                <a:lumMod val="95000"/>
              </a:schemeClr>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pic>
          <p:nvPicPr>
            <p:cNvPr id="85" name="Graphic 84">
              <a:extLst>
                <a:ext uri="{FF2B5EF4-FFF2-40B4-BE49-F238E27FC236}">
                  <a16:creationId xmlns:a16="http://schemas.microsoft.com/office/drawing/2014/main" id="{0B7C0AE8-CB8E-4134-820C-D96187D1264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7118" y="1545591"/>
              <a:ext cx="395904" cy="357314"/>
            </a:xfrm>
            <a:prstGeom prst="rect">
              <a:avLst/>
            </a:prstGeom>
          </p:spPr>
        </p:pic>
      </p:grpSp>
      <p:grpSp>
        <p:nvGrpSpPr>
          <p:cNvPr id="12" name="Group 11">
            <a:extLst>
              <a:ext uri="{FF2B5EF4-FFF2-40B4-BE49-F238E27FC236}">
                <a16:creationId xmlns:a16="http://schemas.microsoft.com/office/drawing/2014/main" id="{FCB2DE71-5D14-C66B-0CBB-D921E18B2048}"/>
              </a:ext>
            </a:extLst>
          </p:cNvPr>
          <p:cNvGrpSpPr/>
          <p:nvPr/>
        </p:nvGrpSpPr>
        <p:grpSpPr>
          <a:xfrm>
            <a:off x="754072" y="2390025"/>
            <a:ext cx="596041" cy="596041"/>
            <a:chOff x="677909" y="2435591"/>
            <a:chExt cx="596041" cy="596041"/>
          </a:xfrm>
        </p:grpSpPr>
        <p:sp>
          <p:nvSpPr>
            <p:cNvPr id="3" name="Oval 2">
              <a:extLst>
                <a:ext uri="{FF2B5EF4-FFF2-40B4-BE49-F238E27FC236}">
                  <a16:creationId xmlns:a16="http://schemas.microsoft.com/office/drawing/2014/main" id="{82C42E62-25E3-B5F6-2904-C00A19D1ACE4}"/>
                </a:ext>
              </a:extLst>
            </p:cNvPr>
            <p:cNvSpPr/>
            <p:nvPr/>
          </p:nvSpPr>
          <p:spPr bwMode="auto">
            <a:xfrm>
              <a:off x="677909" y="2435591"/>
              <a:ext cx="596041" cy="596041"/>
            </a:xfrm>
            <a:prstGeom prst="ellipse">
              <a:avLst/>
            </a:prstGeom>
            <a:solidFill>
              <a:schemeClr val="bg1">
                <a:lumMod val="95000"/>
              </a:schemeClr>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pic>
          <p:nvPicPr>
            <p:cNvPr id="82" name="Graphic 81">
              <a:extLst>
                <a:ext uri="{FF2B5EF4-FFF2-40B4-BE49-F238E27FC236}">
                  <a16:creationId xmlns:a16="http://schemas.microsoft.com/office/drawing/2014/main" id="{7617551D-4F45-47E9-88E1-39FAB120C3A7}"/>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5526" y="2511883"/>
              <a:ext cx="459044" cy="432350"/>
            </a:xfrm>
            <a:prstGeom prst="rect">
              <a:avLst/>
            </a:prstGeom>
          </p:spPr>
        </p:pic>
      </p:grpSp>
      <p:grpSp>
        <p:nvGrpSpPr>
          <p:cNvPr id="14" name="Group 13">
            <a:extLst>
              <a:ext uri="{FF2B5EF4-FFF2-40B4-BE49-F238E27FC236}">
                <a16:creationId xmlns:a16="http://schemas.microsoft.com/office/drawing/2014/main" id="{2DD6AC88-EAD4-1F45-179C-99C911A0D492}"/>
              </a:ext>
            </a:extLst>
          </p:cNvPr>
          <p:cNvGrpSpPr/>
          <p:nvPr/>
        </p:nvGrpSpPr>
        <p:grpSpPr>
          <a:xfrm>
            <a:off x="751883" y="4415421"/>
            <a:ext cx="596041" cy="596041"/>
            <a:chOff x="693681" y="4409080"/>
            <a:chExt cx="596041" cy="596041"/>
          </a:xfrm>
        </p:grpSpPr>
        <p:sp>
          <p:nvSpPr>
            <p:cNvPr id="7" name="Oval 6">
              <a:extLst>
                <a:ext uri="{FF2B5EF4-FFF2-40B4-BE49-F238E27FC236}">
                  <a16:creationId xmlns:a16="http://schemas.microsoft.com/office/drawing/2014/main" id="{3E45CCB8-B4D2-3D4A-168B-A67F4F7E40CC}"/>
                </a:ext>
              </a:extLst>
            </p:cNvPr>
            <p:cNvSpPr/>
            <p:nvPr/>
          </p:nvSpPr>
          <p:spPr bwMode="auto">
            <a:xfrm>
              <a:off x="693681" y="4409080"/>
              <a:ext cx="596041" cy="596041"/>
            </a:xfrm>
            <a:prstGeom prst="ellipse">
              <a:avLst/>
            </a:prstGeom>
            <a:solidFill>
              <a:schemeClr val="bg1">
                <a:lumMod val="95000"/>
              </a:schemeClr>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8" name="Freeform 9">
              <a:extLst>
                <a:ext uri="{FF2B5EF4-FFF2-40B4-BE49-F238E27FC236}">
                  <a16:creationId xmlns:a16="http://schemas.microsoft.com/office/drawing/2014/main" id="{A357262B-240C-416D-9D49-A3098BBE6CBA}"/>
                </a:ext>
                <a:ext uri="{C183D7F6-B498-43B3-948B-1728B52AA6E4}">
                  <adec:decorative xmlns:adec="http://schemas.microsoft.com/office/drawing/2017/decorative" val="1"/>
                </a:ext>
              </a:extLst>
            </p:cNvPr>
            <p:cNvSpPr>
              <a:spLocks noChangeAspect="1" noEditPoints="1"/>
            </p:cNvSpPr>
            <p:nvPr/>
          </p:nvSpPr>
          <p:spPr bwMode="black">
            <a:xfrm>
              <a:off x="797046" y="4561480"/>
              <a:ext cx="383662" cy="311084"/>
            </a:xfrm>
            <a:custGeom>
              <a:avLst/>
              <a:gdLst>
                <a:gd name="T0" fmla="*/ 600 w 1107"/>
                <a:gd name="T1" fmla="*/ 625 h 897"/>
                <a:gd name="T2" fmla="*/ 649 w 1107"/>
                <a:gd name="T3" fmla="*/ 567 h 897"/>
                <a:gd name="T4" fmla="*/ 727 w 1107"/>
                <a:gd name="T5" fmla="*/ 482 h 897"/>
                <a:gd name="T6" fmla="*/ 601 w 1107"/>
                <a:gd name="T7" fmla="*/ 434 h 897"/>
                <a:gd name="T8" fmla="*/ 628 w 1107"/>
                <a:gd name="T9" fmla="*/ 305 h 897"/>
                <a:gd name="T10" fmla="*/ 547 w 1107"/>
                <a:gd name="T11" fmla="*/ 240 h 897"/>
                <a:gd name="T12" fmla="*/ 427 w 1107"/>
                <a:gd name="T13" fmla="*/ 287 h 897"/>
                <a:gd name="T14" fmla="*/ 368 w 1107"/>
                <a:gd name="T15" fmla="*/ 170 h 897"/>
                <a:gd name="T16" fmla="*/ 285 w 1107"/>
                <a:gd name="T17" fmla="*/ 263 h 897"/>
                <a:gd name="T18" fmla="*/ 241 w 1107"/>
                <a:gd name="T19" fmla="*/ 313 h 897"/>
                <a:gd name="T20" fmla="*/ 139 w 1107"/>
                <a:gd name="T21" fmla="*/ 281 h 897"/>
                <a:gd name="T22" fmla="*/ 79 w 1107"/>
                <a:gd name="T23" fmla="*/ 355 h 897"/>
                <a:gd name="T24" fmla="*/ 132 w 1107"/>
                <a:gd name="T25" fmla="*/ 446 h 897"/>
                <a:gd name="T26" fmla="*/ 83 w 1107"/>
                <a:gd name="T27" fmla="*/ 505 h 897"/>
                <a:gd name="T28" fmla="*/ 5 w 1107"/>
                <a:gd name="T29" fmla="*/ 590 h 897"/>
                <a:gd name="T30" fmla="*/ 132 w 1107"/>
                <a:gd name="T31" fmla="*/ 638 h 897"/>
                <a:gd name="T32" fmla="*/ 145 w 1107"/>
                <a:gd name="T33" fmla="*/ 669 h 897"/>
                <a:gd name="T34" fmla="*/ 110 w 1107"/>
                <a:gd name="T35" fmla="*/ 793 h 897"/>
                <a:gd name="T36" fmla="*/ 230 w 1107"/>
                <a:gd name="T37" fmla="*/ 781 h 897"/>
                <a:gd name="T38" fmla="*/ 306 w 1107"/>
                <a:gd name="T39" fmla="*/ 785 h 897"/>
                <a:gd name="T40" fmla="*/ 346 w 1107"/>
                <a:gd name="T41" fmla="*/ 878 h 897"/>
                <a:gd name="T42" fmla="*/ 440 w 1107"/>
                <a:gd name="T43" fmla="*/ 872 h 897"/>
                <a:gd name="T44" fmla="*/ 466 w 1107"/>
                <a:gd name="T45" fmla="*/ 764 h 897"/>
                <a:gd name="T46" fmla="*/ 539 w 1107"/>
                <a:gd name="T47" fmla="*/ 755 h 897"/>
                <a:gd name="T48" fmla="*/ 659 w 1107"/>
                <a:gd name="T49" fmla="*/ 743 h 897"/>
                <a:gd name="T50" fmla="*/ 263 w 1107"/>
                <a:gd name="T51" fmla="*/ 452 h 897"/>
                <a:gd name="T52" fmla="*/ 281 w 1107"/>
                <a:gd name="T53" fmla="*/ 633 h 897"/>
                <a:gd name="T54" fmla="*/ 1002 w 1107"/>
                <a:gd name="T55" fmla="*/ 332 h 897"/>
                <a:gd name="T56" fmla="*/ 1043 w 1107"/>
                <a:gd name="T57" fmla="*/ 304 h 897"/>
                <a:gd name="T58" fmla="*/ 1107 w 1107"/>
                <a:gd name="T59" fmla="*/ 266 h 897"/>
                <a:gd name="T60" fmla="*/ 1037 w 1107"/>
                <a:gd name="T61" fmla="*/ 213 h 897"/>
                <a:gd name="T62" fmla="*/ 1077 w 1107"/>
                <a:gd name="T63" fmla="*/ 138 h 897"/>
                <a:gd name="T64" fmla="*/ 1038 w 1107"/>
                <a:gd name="T65" fmla="*/ 83 h 897"/>
                <a:gd name="T66" fmla="*/ 956 w 1107"/>
                <a:gd name="T67" fmla="*/ 91 h 897"/>
                <a:gd name="T68" fmla="*/ 940 w 1107"/>
                <a:gd name="T69" fmla="*/ 7 h 897"/>
                <a:gd name="T70" fmla="*/ 872 w 1107"/>
                <a:gd name="T71" fmla="*/ 50 h 897"/>
                <a:gd name="T72" fmla="*/ 836 w 1107"/>
                <a:gd name="T73" fmla="*/ 74 h 897"/>
                <a:gd name="T74" fmla="*/ 778 w 1107"/>
                <a:gd name="T75" fmla="*/ 35 h 897"/>
                <a:gd name="T76" fmla="*/ 728 w 1107"/>
                <a:gd name="T77" fmla="*/ 70 h 897"/>
                <a:gd name="T78" fmla="*/ 744 w 1107"/>
                <a:gd name="T79" fmla="*/ 136 h 897"/>
                <a:gd name="T80" fmla="*/ 703 w 1107"/>
                <a:gd name="T81" fmla="*/ 164 h 897"/>
                <a:gd name="T82" fmla="*/ 640 w 1107"/>
                <a:gd name="T83" fmla="*/ 203 h 897"/>
                <a:gd name="T84" fmla="*/ 710 w 1107"/>
                <a:gd name="T85" fmla="*/ 255 h 897"/>
                <a:gd name="T86" fmla="*/ 712 w 1107"/>
                <a:gd name="T87" fmla="*/ 277 h 897"/>
                <a:gd name="T88" fmla="*/ 668 w 1107"/>
                <a:gd name="T89" fmla="*/ 347 h 897"/>
                <a:gd name="T90" fmla="*/ 745 w 1107"/>
                <a:gd name="T91" fmla="*/ 361 h 897"/>
                <a:gd name="T92" fmla="*/ 791 w 1107"/>
                <a:gd name="T93" fmla="*/ 377 h 897"/>
                <a:gd name="T94" fmla="*/ 799 w 1107"/>
                <a:gd name="T95" fmla="*/ 443 h 897"/>
                <a:gd name="T96" fmla="*/ 859 w 1107"/>
                <a:gd name="T97" fmla="*/ 456 h 897"/>
                <a:gd name="T98" fmla="*/ 894 w 1107"/>
                <a:gd name="T99" fmla="*/ 393 h 897"/>
                <a:gd name="T100" fmla="*/ 941 w 1107"/>
                <a:gd name="T101" fmla="*/ 401 h 897"/>
                <a:gd name="T102" fmla="*/ 1018 w 1107"/>
                <a:gd name="T103" fmla="*/ 415 h 897"/>
                <a:gd name="T104" fmla="*/ 825 w 1107"/>
                <a:gd name="T105" fmla="*/ 164 h 897"/>
                <a:gd name="T106" fmla="*/ 803 w 1107"/>
                <a:gd name="T107" fmla="*/ 279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7" h="897">
                  <a:moveTo>
                    <a:pt x="654" y="716"/>
                  </a:moveTo>
                  <a:cubicBezTo>
                    <a:pt x="616" y="670"/>
                    <a:pt x="616" y="670"/>
                    <a:pt x="616" y="670"/>
                  </a:cubicBezTo>
                  <a:cubicBezTo>
                    <a:pt x="593" y="654"/>
                    <a:pt x="603" y="638"/>
                    <a:pt x="600" y="625"/>
                  </a:cubicBezTo>
                  <a:cubicBezTo>
                    <a:pt x="600" y="625"/>
                    <a:pt x="600" y="625"/>
                    <a:pt x="600" y="625"/>
                  </a:cubicBezTo>
                  <a:cubicBezTo>
                    <a:pt x="605" y="617"/>
                    <a:pt x="611" y="609"/>
                    <a:pt x="608" y="596"/>
                  </a:cubicBezTo>
                  <a:cubicBezTo>
                    <a:pt x="618" y="580"/>
                    <a:pt x="623" y="572"/>
                    <a:pt x="649" y="567"/>
                  </a:cubicBezTo>
                  <a:cubicBezTo>
                    <a:pt x="715" y="553"/>
                    <a:pt x="715" y="553"/>
                    <a:pt x="715" y="553"/>
                  </a:cubicBezTo>
                  <a:cubicBezTo>
                    <a:pt x="728" y="550"/>
                    <a:pt x="733" y="542"/>
                    <a:pt x="730" y="529"/>
                  </a:cubicBezTo>
                  <a:cubicBezTo>
                    <a:pt x="727" y="482"/>
                    <a:pt x="727" y="482"/>
                    <a:pt x="727" y="482"/>
                  </a:cubicBezTo>
                  <a:cubicBezTo>
                    <a:pt x="724" y="469"/>
                    <a:pt x="717" y="463"/>
                    <a:pt x="701" y="453"/>
                  </a:cubicBezTo>
                  <a:cubicBezTo>
                    <a:pt x="641" y="459"/>
                    <a:pt x="641" y="459"/>
                    <a:pt x="641" y="459"/>
                  </a:cubicBezTo>
                  <a:cubicBezTo>
                    <a:pt x="620" y="457"/>
                    <a:pt x="604" y="447"/>
                    <a:pt x="601" y="434"/>
                  </a:cubicBezTo>
                  <a:cubicBezTo>
                    <a:pt x="598" y="421"/>
                    <a:pt x="590" y="416"/>
                    <a:pt x="580" y="397"/>
                  </a:cubicBezTo>
                  <a:cubicBezTo>
                    <a:pt x="577" y="384"/>
                    <a:pt x="574" y="371"/>
                    <a:pt x="584" y="355"/>
                  </a:cubicBezTo>
                  <a:cubicBezTo>
                    <a:pt x="628" y="305"/>
                    <a:pt x="628" y="305"/>
                    <a:pt x="628" y="305"/>
                  </a:cubicBezTo>
                  <a:cubicBezTo>
                    <a:pt x="634" y="297"/>
                    <a:pt x="631" y="284"/>
                    <a:pt x="623" y="279"/>
                  </a:cubicBezTo>
                  <a:cubicBezTo>
                    <a:pt x="581" y="240"/>
                    <a:pt x="581" y="240"/>
                    <a:pt x="581" y="240"/>
                  </a:cubicBezTo>
                  <a:cubicBezTo>
                    <a:pt x="573" y="235"/>
                    <a:pt x="560" y="238"/>
                    <a:pt x="547" y="240"/>
                  </a:cubicBezTo>
                  <a:cubicBezTo>
                    <a:pt x="503" y="291"/>
                    <a:pt x="503" y="291"/>
                    <a:pt x="503" y="291"/>
                  </a:cubicBezTo>
                  <a:cubicBezTo>
                    <a:pt x="484" y="302"/>
                    <a:pt x="471" y="304"/>
                    <a:pt x="463" y="299"/>
                  </a:cubicBezTo>
                  <a:cubicBezTo>
                    <a:pt x="456" y="294"/>
                    <a:pt x="435" y="292"/>
                    <a:pt x="427" y="287"/>
                  </a:cubicBezTo>
                  <a:cubicBezTo>
                    <a:pt x="419" y="282"/>
                    <a:pt x="403" y="271"/>
                    <a:pt x="400" y="258"/>
                  </a:cubicBezTo>
                  <a:cubicBezTo>
                    <a:pt x="386" y="193"/>
                    <a:pt x="386" y="193"/>
                    <a:pt x="386" y="193"/>
                  </a:cubicBezTo>
                  <a:cubicBezTo>
                    <a:pt x="384" y="180"/>
                    <a:pt x="368" y="170"/>
                    <a:pt x="368" y="170"/>
                  </a:cubicBezTo>
                  <a:cubicBezTo>
                    <a:pt x="308" y="176"/>
                    <a:pt x="308" y="176"/>
                    <a:pt x="308" y="176"/>
                  </a:cubicBezTo>
                  <a:cubicBezTo>
                    <a:pt x="308" y="176"/>
                    <a:pt x="289" y="187"/>
                    <a:pt x="292" y="200"/>
                  </a:cubicBezTo>
                  <a:cubicBezTo>
                    <a:pt x="285" y="263"/>
                    <a:pt x="285" y="263"/>
                    <a:pt x="285" y="263"/>
                  </a:cubicBezTo>
                  <a:cubicBezTo>
                    <a:pt x="291" y="289"/>
                    <a:pt x="277" y="292"/>
                    <a:pt x="272" y="300"/>
                  </a:cubicBezTo>
                  <a:cubicBezTo>
                    <a:pt x="272" y="300"/>
                    <a:pt x="272" y="300"/>
                    <a:pt x="267" y="308"/>
                  </a:cubicBezTo>
                  <a:cubicBezTo>
                    <a:pt x="259" y="302"/>
                    <a:pt x="246" y="305"/>
                    <a:pt x="241" y="313"/>
                  </a:cubicBezTo>
                  <a:cubicBezTo>
                    <a:pt x="236" y="321"/>
                    <a:pt x="236" y="321"/>
                    <a:pt x="236" y="321"/>
                  </a:cubicBezTo>
                  <a:cubicBezTo>
                    <a:pt x="223" y="324"/>
                    <a:pt x="210" y="327"/>
                    <a:pt x="194" y="317"/>
                  </a:cubicBezTo>
                  <a:cubicBezTo>
                    <a:pt x="139" y="281"/>
                    <a:pt x="139" y="281"/>
                    <a:pt x="139" y="281"/>
                  </a:cubicBezTo>
                  <a:cubicBezTo>
                    <a:pt x="131" y="276"/>
                    <a:pt x="110" y="273"/>
                    <a:pt x="104" y="281"/>
                  </a:cubicBezTo>
                  <a:cubicBezTo>
                    <a:pt x="79" y="321"/>
                    <a:pt x="79" y="321"/>
                    <a:pt x="79" y="321"/>
                  </a:cubicBezTo>
                  <a:cubicBezTo>
                    <a:pt x="66" y="324"/>
                    <a:pt x="68" y="337"/>
                    <a:pt x="79" y="355"/>
                  </a:cubicBezTo>
                  <a:cubicBezTo>
                    <a:pt x="121" y="394"/>
                    <a:pt x="121" y="394"/>
                    <a:pt x="121" y="394"/>
                  </a:cubicBezTo>
                  <a:cubicBezTo>
                    <a:pt x="140" y="417"/>
                    <a:pt x="135" y="425"/>
                    <a:pt x="132" y="446"/>
                  </a:cubicBezTo>
                  <a:cubicBezTo>
                    <a:pt x="132" y="446"/>
                    <a:pt x="132" y="446"/>
                    <a:pt x="132" y="446"/>
                  </a:cubicBezTo>
                  <a:cubicBezTo>
                    <a:pt x="127" y="454"/>
                    <a:pt x="122" y="462"/>
                    <a:pt x="117" y="470"/>
                  </a:cubicBezTo>
                  <a:cubicBezTo>
                    <a:pt x="117" y="470"/>
                    <a:pt x="117" y="470"/>
                    <a:pt x="117" y="470"/>
                  </a:cubicBezTo>
                  <a:cubicBezTo>
                    <a:pt x="120" y="483"/>
                    <a:pt x="109" y="499"/>
                    <a:pt x="83" y="505"/>
                  </a:cubicBezTo>
                  <a:cubicBezTo>
                    <a:pt x="23" y="511"/>
                    <a:pt x="23" y="511"/>
                    <a:pt x="23" y="511"/>
                  </a:cubicBezTo>
                  <a:cubicBezTo>
                    <a:pt x="10" y="514"/>
                    <a:pt x="0" y="529"/>
                    <a:pt x="2" y="543"/>
                  </a:cubicBezTo>
                  <a:cubicBezTo>
                    <a:pt x="5" y="590"/>
                    <a:pt x="5" y="590"/>
                    <a:pt x="5" y="590"/>
                  </a:cubicBezTo>
                  <a:cubicBezTo>
                    <a:pt x="8" y="603"/>
                    <a:pt x="16" y="608"/>
                    <a:pt x="37" y="610"/>
                  </a:cubicBezTo>
                  <a:cubicBezTo>
                    <a:pt x="92" y="612"/>
                    <a:pt x="92" y="612"/>
                    <a:pt x="92" y="612"/>
                  </a:cubicBezTo>
                  <a:cubicBezTo>
                    <a:pt x="113" y="614"/>
                    <a:pt x="129" y="625"/>
                    <a:pt x="132" y="638"/>
                  </a:cubicBezTo>
                  <a:cubicBezTo>
                    <a:pt x="132" y="638"/>
                    <a:pt x="132" y="638"/>
                    <a:pt x="132" y="638"/>
                  </a:cubicBezTo>
                  <a:cubicBezTo>
                    <a:pt x="140" y="643"/>
                    <a:pt x="142" y="656"/>
                    <a:pt x="150" y="661"/>
                  </a:cubicBezTo>
                  <a:cubicBezTo>
                    <a:pt x="145" y="669"/>
                    <a:pt x="145" y="669"/>
                    <a:pt x="145" y="669"/>
                  </a:cubicBezTo>
                  <a:cubicBezTo>
                    <a:pt x="153" y="674"/>
                    <a:pt x="156" y="687"/>
                    <a:pt x="140" y="711"/>
                  </a:cubicBezTo>
                  <a:cubicBezTo>
                    <a:pt x="109" y="759"/>
                    <a:pt x="109" y="759"/>
                    <a:pt x="109" y="759"/>
                  </a:cubicBezTo>
                  <a:cubicBezTo>
                    <a:pt x="99" y="775"/>
                    <a:pt x="102" y="788"/>
                    <a:pt x="110" y="793"/>
                  </a:cubicBezTo>
                  <a:cubicBezTo>
                    <a:pt x="152" y="832"/>
                    <a:pt x="152" y="832"/>
                    <a:pt x="152" y="832"/>
                  </a:cubicBezTo>
                  <a:cubicBezTo>
                    <a:pt x="160" y="837"/>
                    <a:pt x="173" y="834"/>
                    <a:pt x="178" y="826"/>
                  </a:cubicBezTo>
                  <a:cubicBezTo>
                    <a:pt x="230" y="781"/>
                    <a:pt x="230" y="781"/>
                    <a:pt x="230" y="781"/>
                  </a:cubicBezTo>
                  <a:cubicBezTo>
                    <a:pt x="248" y="770"/>
                    <a:pt x="261" y="767"/>
                    <a:pt x="269" y="772"/>
                  </a:cubicBezTo>
                  <a:cubicBezTo>
                    <a:pt x="269" y="772"/>
                    <a:pt x="269" y="772"/>
                    <a:pt x="269" y="772"/>
                  </a:cubicBezTo>
                  <a:cubicBezTo>
                    <a:pt x="282" y="769"/>
                    <a:pt x="298" y="779"/>
                    <a:pt x="306" y="785"/>
                  </a:cubicBezTo>
                  <a:cubicBezTo>
                    <a:pt x="306" y="785"/>
                    <a:pt x="306" y="785"/>
                    <a:pt x="306" y="785"/>
                  </a:cubicBezTo>
                  <a:cubicBezTo>
                    <a:pt x="319" y="782"/>
                    <a:pt x="327" y="787"/>
                    <a:pt x="332" y="813"/>
                  </a:cubicBezTo>
                  <a:cubicBezTo>
                    <a:pt x="346" y="878"/>
                    <a:pt x="346" y="878"/>
                    <a:pt x="346" y="878"/>
                  </a:cubicBezTo>
                  <a:cubicBezTo>
                    <a:pt x="349" y="892"/>
                    <a:pt x="357" y="897"/>
                    <a:pt x="370" y="894"/>
                  </a:cubicBezTo>
                  <a:cubicBezTo>
                    <a:pt x="425" y="896"/>
                    <a:pt x="425" y="896"/>
                    <a:pt x="425" y="896"/>
                  </a:cubicBezTo>
                  <a:cubicBezTo>
                    <a:pt x="430" y="888"/>
                    <a:pt x="443" y="885"/>
                    <a:pt x="440" y="872"/>
                  </a:cubicBezTo>
                  <a:cubicBezTo>
                    <a:pt x="440" y="804"/>
                    <a:pt x="440" y="804"/>
                    <a:pt x="440" y="804"/>
                  </a:cubicBezTo>
                  <a:cubicBezTo>
                    <a:pt x="442" y="783"/>
                    <a:pt x="460" y="772"/>
                    <a:pt x="466" y="764"/>
                  </a:cubicBezTo>
                  <a:cubicBezTo>
                    <a:pt x="466" y="764"/>
                    <a:pt x="466" y="764"/>
                    <a:pt x="466" y="764"/>
                  </a:cubicBezTo>
                  <a:cubicBezTo>
                    <a:pt x="479" y="761"/>
                    <a:pt x="492" y="758"/>
                    <a:pt x="497" y="750"/>
                  </a:cubicBezTo>
                  <a:cubicBezTo>
                    <a:pt x="497" y="750"/>
                    <a:pt x="497" y="750"/>
                    <a:pt x="497" y="750"/>
                  </a:cubicBezTo>
                  <a:cubicBezTo>
                    <a:pt x="510" y="747"/>
                    <a:pt x="523" y="745"/>
                    <a:pt x="539" y="755"/>
                  </a:cubicBezTo>
                  <a:cubicBezTo>
                    <a:pt x="594" y="791"/>
                    <a:pt x="594" y="791"/>
                    <a:pt x="594" y="791"/>
                  </a:cubicBezTo>
                  <a:cubicBezTo>
                    <a:pt x="602" y="796"/>
                    <a:pt x="623" y="798"/>
                    <a:pt x="628" y="790"/>
                  </a:cubicBezTo>
                  <a:cubicBezTo>
                    <a:pt x="659" y="743"/>
                    <a:pt x="659" y="743"/>
                    <a:pt x="659" y="743"/>
                  </a:cubicBezTo>
                  <a:cubicBezTo>
                    <a:pt x="659" y="743"/>
                    <a:pt x="669" y="727"/>
                    <a:pt x="654" y="716"/>
                  </a:cubicBezTo>
                  <a:close/>
                  <a:moveTo>
                    <a:pt x="281" y="633"/>
                  </a:moveTo>
                  <a:cubicBezTo>
                    <a:pt x="223" y="584"/>
                    <a:pt x="219" y="502"/>
                    <a:pt x="263" y="452"/>
                  </a:cubicBezTo>
                  <a:cubicBezTo>
                    <a:pt x="313" y="393"/>
                    <a:pt x="399" y="382"/>
                    <a:pt x="457" y="431"/>
                  </a:cubicBezTo>
                  <a:cubicBezTo>
                    <a:pt x="507" y="475"/>
                    <a:pt x="518" y="561"/>
                    <a:pt x="469" y="619"/>
                  </a:cubicBezTo>
                  <a:cubicBezTo>
                    <a:pt x="420" y="678"/>
                    <a:pt x="339" y="682"/>
                    <a:pt x="281" y="633"/>
                  </a:cubicBezTo>
                  <a:close/>
                  <a:moveTo>
                    <a:pt x="1019" y="398"/>
                  </a:moveTo>
                  <a:cubicBezTo>
                    <a:pt x="1004" y="362"/>
                    <a:pt x="1004" y="362"/>
                    <a:pt x="1004" y="362"/>
                  </a:cubicBezTo>
                  <a:cubicBezTo>
                    <a:pt x="992" y="348"/>
                    <a:pt x="1002" y="340"/>
                    <a:pt x="1002" y="332"/>
                  </a:cubicBezTo>
                  <a:cubicBezTo>
                    <a:pt x="1002" y="332"/>
                    <a:pt x="1002" y="332"/>
                    <a:pt x="1002" y="332"/>
                  </a:cubicBezTo>
                  <a:cubicBezTo>
                    <a:pt x="1007" y="328"/>
                    <a:pt x="1011" y="324"/>
                    <a:pt x="1012" y="315"/>
                  </a:cubicBezTo>
                  <a:cubicBezTo>
                    <a:pt x="1021" y="307"/>
                    <a:pt x="1026" y="303"/>
                    <a:pt x="1043" y="304"/>
                  </a:cubicBezTo>
                  <a:cubicBezTo>
                    <a:pt x="1086" y="307"/>
                    <a:pt x="1086" y="307"/>
                    <a:pt x="1086" y="307"/>
                  </a:cubicBezTo>
                  <a:cubicBezTo>
                    <a:pt x="1095" y="308"/>
                    <a:pt x="1099" y="304"/>
                    <a:pt x="1100" y="295"/>
                  </a:cubicBezTo>
                  <a:cubicBezTo>
                    <a:pt x="1107" y="266"/>
                    <a:pt x="1107" y="266"/>
                    <a:pt x="1107" y="266"/>
                  </a:cubicBezTo>
                  <a:cubicBezTo>
                    <a:pt x="1107" y="257"/>
                    <a:pt x="1103" y="252"/>
                    <a:pt x="1095" y="243"/>
                  </a:cubicBezTo>
                  <a:cubicBezTo>
                    <a:pt x="1057" y="236"/>
                    <a:pt x="1057" y="236"/>
                    <a:pt x="1057" y="236"/>
                  </a:cubicBezTo>
                  <a:cubicBezTo>
                    <a:pt x="1044" y="231"/>
                    <a:pt x="1036" y="222"/>
                    <a:pt x="1037" y="213"/>
                  </a:cubicBezTo>
                  <a:cubicBezTo>
                    <a:pt x="1038" y="205"/>
                    <a:pt x="1034" y="200"/>
                    <a:pt x="1030" y="187"/>
                  </a:cubicBezTo>
                  <a:cubicBezTo>
                    <a:pt x="1031" y="178"/>
                    <a:pt x="1032" y="170"/>
                    <a:pt x="1041" y="162"/>
                  </a:cubicBezTo>
                  <a:cubicBezTo>
                    <a:pt x="1077" y="138"/>
                    <a:pt x="1077" y="138"/>
                    <a:pt x="1077" y="138"/>
                  </a:cubicBezTo>
                  <a:cubicBezTo>
                    <a:pt x="1082" y="134"/>
                    <a:pt x="1083" y="126"/>
                    <a:pt x="1079" y="121"/>
                  </a:cubicBezTo>
                  <a:cubicBezTo>
                    <a:pt x="1059" y="89"/>
                    <a:pt x="1059" y="89"/>
                    <a:pt x="1059" y="89"/>
                  </a:cubicBezTo>
                  <a:cubicBezTo>
                    <a:pt x="1055" y="85"/>
                    <a:pt x="1047" y="84"/>
                    <a:pt x="1038" y="83"/>
                  </a:cubicBezTo>
                  <a:cubicBezTo>
                    <a:pt x="1002" y="107"/>
                    <a:pt x="1002" y="107"/>
                    <a:pt x="1002" y="107"/>
                  </a:cubicBezTo>
                  <a:cubicBezTo>
                    <a:pt x="989" y="110"/>
                    <a:pt x="980" y="110"/>
                    <a:pt x="976" y="105"/>
                  </a:cubicBezTo>
                  <a:cubicBezTo>
                    <a:pt x="972" y="100"/>
                    <a:pt x="960" y="95"/>
                    <a:pt x="956" y="91"/>
                  </a:cubicBezTo>
                  <a:cubicBezTo>
                    <a:pt x="952" y="86"/>
                    <a:pt x="944" y="77"/>
                    <a:pt x="944" y="68"/>
                  </a:cubicBezTo>
                  <a:cubicBezTo>
                    <a:pt x="948" y="25"/>
                    <a:pt x="948" y="25"/>
                    <a:pt x="948" y="25"/>
                  </a:cubicBezTo>
                  <a:cubicBezTo>
                    <a:pt x="948" y="17"/>
                    <a:pt x="940" y="7"/>
                    <a:pt x="940" y="7"/>
                  </a:cubicBezTo>
                  <a:cubicBezTo>
                    <a:pt x="902" y="0"/>
                    <a:pt x="902" y="0"/>
                    <a:pt x="902" y="0"/>
                  </a:cubicBezTo>
                  <a:cubicBezTo>
                    <a:pt x="902" y="0"/>
                    <a:pt x="889" y="4"/>
                    <a:pt x="888" y="12"/>
                  </a:cubicBezTo>
                  <a:cubicBezTo>
                    <a:pt x="872" y="50"/>
                    <a:pt x="872" y="50"/>
                    <a:pt x="872" y="50"/>
                  </a:cubicBezTo>
                  <a:cubicBezTo>
                    <a:pt x="871" y="67"/>
                    <a:pt x="862" y="67"/>
                    <a:pt x="858" y="71"/>
                  </a:cubicBezTo>
                  <a:cubicBezTo>
                    <a:pt x="858" y="71"/>
                    <a:pt x="858" y="71"/>
                    <a:pt x="853" y="75"/>
                  </a:cubicBezTo>
                  <a:cubicBezTo>
                    <a:pt x="849" y="70"/>
                    <a:pt x="840" y="70"/>
                    <a:pt x="836" y="74"/>
                  </a:cubicBezTo>
                  <a:cubicBezTo>
                    <a:pt x="831" y="78"/>
                    <a:pt x="831" y="78"/>
                    <a:pt x="831" y="78"/>
                  </a:cubicBezTo>
                  <a:cubicBezTo>
                    <a:pt x="822" y="77"/>
                    <a:pt x="814" y="76"/>
                    <a:pt x="806" y="67"/>
                  </a:cubicBezTo>
                  <a:cubicBezTo>
                    <a:pt x="778" y="35"/>
                    <a:pt x="778" y="35"/>
                    <a:pt x="778" y="35"/>
                  </a:cubicBezTo>
                  <a:cubicBezTo>
                    <a:pt x="774" y="30"/>
                    <a:pt x="762" y="25"/>
                    <a:pt x="757" y="29"/>
                  </a:cubicBezTo>
                  <a:cubicBezTo>
                    <a:pt x="734" y="49"/>
                    <a:pt x="734" y="49"/>
                    <a:pt x="734" y="49"/>
                  </a:cubicBezTo>
                  <a:cubicBezTo>
                    <a:pt x="725" y="49"/>
                    <a:pt x="725" y="57"/>
                    <a:pt x="728" y="70"/>
                  </a:cubicBezTo>
                  <a:cubicBezTo>
                    <a:pt x="747" y="102"/>
                    <a:pt x="747" y="102"/>
                    <a:pt x="747" y="102"/>
                  </a:cubicBezTo>
                  <a:cubicBezTo>
                    <a:pt x="754" y="120"/>
                    <a:pt x="750" y="124"/>
                    <a:pt x="744" y="136"/>
                  </a:cubicBezTo>
                  <a:cubicBezTo>
                    <a:pt x="744" y="136"/>
                    <a:pt x="744" y="136"/>
                    <a:pt x="744" y="136"/>
                  </a:cubicBezTo>
                  <a:cubicBezTo>
                    <a:pt x="740" y="140"/>
                    <a:pt x="735" y="144"/>
                    <a:pt x="731" y="148"/>
                  </a:cubicBezTo>
                  <a:cubicBezTo>
                    <a:pt x="731" y="148"/>
                    <a:pt x="731" y="148"/>
                    <a:pt x="731" y="148"/>
                  </a:cubicBezTo>
                  <a:cubicBezTo>
                    <a:pt x="730" y="157"/>
                    <a:pt x="721" y="165"/>
                    <a:pt x="703" y="164"/>
                  </a:cubicBezTo>
                  <a:cubicBezTo>
                    <a:pt x="665" y="157"/>
                    <a:pt x="665" y="157"/>
                    <a:pt x="665" y="157"/>
                  </a:cubicBezTo>
                  <a:cubicBezTo>
                    <a:pt x="656" y="156"/>
                    <a:pt x="647" y="164"/>
                    <a:pt x="647" y="173"/>
                  </a:cubicBezTo>
                  <a:cubicBezTo>
                    <a:pt x="640" y="203"/>
                    <a:pt x="640" y="203"/>
                    <a:pt x="640" y="203"/>
                  </a:cubicBezTo>
                  <a:cubicBezTo>
                    <a:pt x="639" y="211"/>
                    <a:pt x="643" y="216"/>
                    <a:pt x="656" y="221"/>
                  </a:cubicBezTo>
                  <a:cubicBezTo>
                    <a:pt x="690" y="232"/>
                    <a:pt x="690" y="232"/>
                    <a:pt x="690" y="232"/>
                  </a:cubicBezTo>
                  <a:cubicBezTo>
                    <a:pt x="702" y="237"/>
                    <a:pt x="710" y="246"/>
                    <a:pt x="710" y="255"/>
                  </a:cubicBezTo>
                  <a:cubicBezTo>
                    <a:pt x="710" y="255"/>
                    <a:pt x="710" y="255"/>
                    <a:pt x="710" y="255"/>
                  </a:cubicBezTo>
                  <a:cubicBezTo>
                    <a:pt x="714" y="260"/>
                    <a:pt x="713" y="268"/>
                    <a:pt x="717" y="273"/>
                  </a:cubicBezTo>
                  <a:cubicBezTo>
                    <a:pt x="712" y="277"/>
                    <a:pt x="712" y="277"/>
                    <a:pt x="712" y="277"/>
                  </a:cubicBezTo>
                  <a:cubicBezTo>
                    <a:pt x="716" y="281"/>
                    <a:pt x="716" y="290"/>
                    <a:pt x="702" y="302"/>
                  </a:cubicBezTo>
                  <a:cubicBezTo>
                    <a:pt x="674" y="326"/>
                    <a:pt x="674" y="326"/>
                    <a:pt x="674" y="326"/>
                  </a:cubicBezTo>
                  <a:cubicBezTo>
                    <a:pt x="665" y="334"/>
                    <a:pt x="664" y="343"/>
                    <a:pt x="668" y="347"/>
                  </a:cubicBezTo>
                  <a:cubicBezTo>
                    <a:pt x="687" y="379"/>
                    <a:pt x="687" y="379"/>
                    <a:pt x="687" y="379"/>
                  </a:cubicBezTo>
                  <a:cubicBezTo>
                    <a:pt x="691" y="383"/>
                    <a:pt x="700" y="384"/>
                    <a:pt x="704" y="380"/>
                  </a:cubicBezTo>
                  <a:cubicBezTo>
                    <a:pt x="745" y="361"/>
                    <a:pt x="745" y="361"/>
                    <a:pt x="745" y="361"/>
                  </a:cubicBezTo>
                  <a:cubicBezTo>
                    <a:pt x="758" y="358"/>
                    <a:pt x="767" y="358"/>
                    <a:pt x="771" y="363"/>
                  </a:cubicBezTo>
                  <a:cubicBezTo>
                    <a:pt x="771" y="363"/>
                    <a:pt x="771" y="363"/>
                    <a:pt x="771" y="363"/>
                  </a:cubicBezTo>
                  <a:cubicBezTo>
                    <a:pt x="779" y="364"/>
                    <a:pt x="787" y="373"/>
                    <a:pt x="791" y="377"/>
                  </a:cubicBezTo>
                  <a:cubicBezTo>
                    <a:pt x="791" y="377"/>
                    <a:pt x="791" y="377"/>
                    <a:pt x="791" y="377"/>
                  </a:cubicBezTo>
                  <a:cubicBezTo>
                    <a:pt x="800" y="378"/>
                    <a:pt x="804" y="383"/>
                    <a:pt x="802" y="400"/>
                  </a:cubicBezTo>
                  <a:cubicBezTo>
                    <a:pt x="799" y="443"/>
                    <a:pt x="799" y="443"/>
                    <a:pt x="799" y="443"/>
                  </a:cubicBezTo>
                  <a:cubicBezTo>
                    <a:pt x="798" y="451"/>
                    <a:pt x="802" y="456"/>
                    <a:pt x="811" y="457"/>
                  </a:cubicBezTo>
                  <a:cubicBezTo>
                    <a:pt x="845" y="468"/>
                    <a:pt x="845" y="468"/>
                    <a:pt x="845" y="468"/>
                  </a:cubicBezTo>
                  <a:cubicBezTo>
                    <a:pt x="849" y="464"/>
                    <a:pt x="858" y="464"/>
                    <a:pt x="859" y="456"/>
                  </a:cubicBezTo>
                  <a:cubicBezTo>
                    <a:pt x="871" y="413"/>
                    <a:pt x="871" y="413"/>
                    <a:pt x="871" y="413"/>
                  </a:cubicBezTo>
                  <a:cubicBezTo>
                    <a:pt x="876" y="401"/>
                    <a:pt x="889" y="397"/>
                    <a:pt x="894" y="393"/>
                  </a:cubicBezTo>
                  <a:cubicBezTo>
                    <a:pt x="894" y="393"/>
                    <a:pt x="894" y="393"/>
                    <a:pt x="894" y="393"/>
                  </a:cubicBezTo>
                  <a:cubicBezTo>
                    <a:pt x="902" y="394"/>
                    <a:pt x="911" y="395"/>
                    <a:pt x="916" y="391"/>
                  </a:cubicBezTo>
                  <a:cubicBezTo>
                    <a:pt x="916" y="391"/>
                    <a:pt x="916" y="391"/>
                    <a:pt x="916" y="391"/>
                  </a:cubicBezTo>
                  <a:cubicBezTo>
                    <a:pt x="924" y="391"/>
                    <a:pt x="933" y="392"/>
                    <a:pt x="941" y="401"/>
                  </a:cubicBezTo>
                  <a:cubicBezTo>
                    <a:pt x="969" y="433"/>
                    <a:pt x="969" y="433"/>
                    <a:pt x="969" y="433"/>
                  </a:cubicBezTo>
                  <a:cubicBezTo>
                    <a:pt x="973" y="438"/>
                    <a:pt x="985" y="443"/>
                    <a:pt x="990" y="439"/>
                  </a:cubicBezTo>
                  <a:cubicBezTo>
                    <a:pt x="1018" y="415"/>
                    <a:pt x="1018" y="415"/>
                    <a:pt x="1018" y="415"/>
                  </a:cubicBezTo>
                  <a:cubicBezTo>
                    <a:pt x="1018" y="415"/>
                    <a:pt x="1027" y="407"/>
                    <a:pt x="1019" y="398"/>
                  </a:cubicBezTo>
                  <a:close/>
                  <a:moveTo>
                    <a:pt x="803" y="279"/>
                  </a:moveTo>
                  <a:cubicBezTo>
                    <a:pt x="776" y="238"/>
                    <a:pt x="788" y="187"/>
                    <a:pt x="825" y="164"/>
                  </a:cubicBezTo>
                  <a:cubicBezTo>
                    <a:pt x="866" y="136"/>
                    <a:pt x="921" y="144"/>
                    <a:pt x="948" y="185"/>
                  </a:cubicBezTo>
                  <a:cubicBezTo>
                    <a:pt x="972" y="221"/>
                    <a:pt x="963" y="277"/>
                    <a:pt x="922" y="304"/>
                  </a:cubicBezTo>
                  <a:cubicBezTo>
                    <a:pt x="881" y="332"/>
                    <a:pt x="830" y="320"/>
                    <a:pt x="803" y="27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sz="2200"/>
            </a:p>
          </p:txBody>
        </p:sp>
      </p:grpSp>
      <p:grpSp>
        <p:nvGrpSpPr>
          <p:cNvPr id="15" name="Group 14">
            <a:extLst>
              <a:ext uri="{FF2B5EF4-FFF2-40B4-BE49-F238E27FC236}">
                <a16:creationId xmlns:a16="http://schemas.microsoft.com/office/drawing/2014/main" id="{1BC68E6A-D618-802B-D71E-F2835AEF1B7B}"/>
              </a:ext>
            </a:extLst>
          </p:cNvPr>
          <p:cNvGrpSpPr/>
          <p:nvPr/>
        </p:nvGrpSpPr>
        <p:grpSpPr>
          <a:xfrm>
            <a:off x="751883" y="5403074"/>
            <a:ext cx="596041" cy="596041"/>
            <a:chOff x="696734" y="5449472"/>
            <a:chExt cx="596041" cy="596041"/>
          </a:xfrm>
        </p:grpSpPr>
        <p:sp>
          <p:nvSpPr>
            <p:cNvPr id="9" name="Oval 8">
              <a:extLst>
                <a:ext uri="{FF2B5EF4-FFF2-40B4-BE49-F238E27FC236}">
                  <a16:creationId xmlns:a16="http://schemas.microsoft.com/office/drawing/2014/main" id="{0ACCC163-C514-0B5B-8548-C73EF5E3CDD8}"/>
                </a:ext>
              </a:extLst>
            </p:cNvPr>
            <p:cNvSpPr/>
            <p:nvPr/>
          </p:nvSpPr>
          <p:spPr bwMode="auto">
            <a:xfrm>
              <a:off x="696734" y="5449472"/>
              <a:ext cx="596041" cy="596041"/>
            </a:xfrm>
            <a:prstGeom prst="ellipse">
              <a:avLst/>
            </a:prstGeom>
            <a:solidFill>
              <a:schemeClr val="bg1">
                <a:lumMod val="95000"/>
              </a:schemeClr>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pic>
          <p:nvPicPr>
            <p:cNvPr id="79" name="Graphic 78">
              <a:extLst>
                <a:ext uri="{FF2B5EF4-FFF2-40B4-BE49-F238E27FC236}">
                  <a16:creationId xmlns:a16="http://schemas.microsoft.com/office/drawing/2014/main" id="{FBFF6695-FE03-49ED-A42E-835E45B5C8C3}"/>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75526" y="5511618"/>
              <a:ext cx="432352" cy="432350"/>
            </a:xfrm>
            <a:prstGeom prst="rect">
              <a:avLst/>
            </a:prstGeom>
          </p:spPr>
        </p:pic>
      </p:grpSp>
      <p:grpSp>
        <p:nvGrpSpPr>
          <p:cNvPr id="13" name="Group 12">
            <a:extLst>
              <a:ext uri="{FF2B5EF4-FFF2-40B4-BE49-F238E27FC236}">
                <a16:creationId xmlns:a16="http://schemas.microsoft.com/office/drawing/2014/main" id="{D004A1E1-3A45-FD0A-9B05-7B07B9614C29}"/>
              </a:ext>
            </a:extLst>
          </p:cNvPr>
          <p:cNvGrpSpPr/>
          <p:nvPr/>
        </p:nvGrpSpPr>
        <p:grpSpPr>
          <a:xfrm>
            <a:off x="754071" y="3381371"/>
            <a:ext cx="596041" cy="596041"/>
            <a:chOff x="698813" y="3456449"/>
            <a:chExt cx="596041" cy="596041"/>
          </a:xfrm>
        </p:grpSpPr>
        <p:sp>
          <p:nvSpPr>
            <p:cNvPr id="4" name="Oval 3">
              <a:extLst>
                <a:ext uri="{FF2B5EF4-FFF2-40B4-BE49-F238E27FC236}">
                  <a16:creationId xmlns:a16="http://schemas.microsoft.com/office/drawing/2014/main" id="{E612848E-D7D8-C0EB-0933-1162CB76247A}"/>
                </a:ext>
              </a:extLst>
            </p:cNvPr>
            <p:cNvSpPr/>
            <p:nvPr/>
          </p:nvSpPr>
          <p:spPr bwMode="auto">
            <a:xfrm>
              <a:off x="698813" y="3456449"/>
              <a:ext cx="596041" cy="596041"/>
            </a:xfrm>
            <a:prstGeom prst="ellipse">
              <a:avLst/>
            </a:prstGeom>
            <a:solidFill>
              <a:schemeClr val="bg1">
                <a:lumMod val="95000"/>
              </a:schemeClr>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grpSp>
          <p:nvGrpSpPr>
            <p:cNvPr id="20" name="Group 19">
              <a:extLst>
                <a:ext uri="{FF2B5EF4-FFF2-40B4-BE49-F238E27FC236}">
                  <a16:creationId xmlns:a16="http://schemas.microsoft.com/office/drawing/2014/main" id="{F29E1568-542B-4646-9BED-F9896C0455E1}"/>
                </a:ext>
                <a:ext uri="{C183D7F6-B498-43B3-948B-1728B52AA6E4}">
                  <adec:decorative xmlns:adec="http://schemas.microsoft.com/office/drawing/2017/decorative" val="1"/>
                </a:ext>
              </a:extLst>
            </p:cNvPr>
            <p:cNvGrpSpPr/>
            <p:nvPr/>
          </p:nvGrpSpPr>
          <p:grpSpPr>
            <a:xfrm>
              <a:off x="852054" y="3591838"/>
              <a:ext cx="285186" cy="342586"/>
              <a:chOff x="9168011" y="5170682"/>
              <a:chExt cx="665167" cy="655639"/>
            </a:xfrm>
            <a:solidFill>
              <a:schemeClr val="bg1">
                <a:lumMod val="95000"/>
              </a:schemeClr>
            </a:solidFill>
          </p:grpSpPr>
          <p:sp>
            <p:nvSpPr>
              <p:cNvPr id="21" name="Freeform 44">
                <a:extLst>
                  <a:ext uri="{FF2B5EF4-FFF2-40B4-BE49-F238E27FC236}">
                    <a16:creationId xmlns:a16="http://schemas.microsoft.com/office/drawing/2014/main" id="{D2CDA075-26B1-462C-8D9F-337376F5A72F}"/>
                  </a:ext>
                </a:extLst>
              </p:cNvPr>
              <p:cNvSpPr>
                <a:spLocks/>
              </p:cNvSpPr>
              <p:nvPr/>
            </p:nvSpPr>
            <p:spPr bwMode="auto">
              <a:xfrm>
                <a:off x="9168012" y="5170684"/>
                <a:ext cx="244474" cy="266700"/>
              </a:xfrm>
              <a:custGeom>
                <a:avLst/>
                <a:gdLst>
                  <a:gd name="T0" fmla="*/ 82 w 82"/>
                  <a:gd name="T1" fmla="*/ 76 h 82"/>
                  <a:gd name="T2" fmla="*/ 76 w 82"/>
                  <a:gd name="T3" fmla="*/ 82 h 82"/>
                  <a:gd name="T4" fmla="*/ 6 w 82"/>
                  <a:gd name="T5" fmla="*/ 82 h 82"/>
                  <a:gd name="T6" fmla="*/ 0 w 82"/>
                  <a:gd name="T7" fmla="*/ 76 h 82"/>
                  <a:gd name="T8" fmla="*/ 0 w 82"/>
                  <a:gd name="T9" fmla="*/ 5 h 82"/>
                  <a:gd name="T10" fmla="*/ 6 w 82"/>
                  <a:gd name="T11" fmla="*/ 0 h 82"/>
                  <a:gd name="T12" fmla="*/ 76 w 82"/>
                  <a:gd name="T13" fmla="*/ 0 h 82"/>
                  <a:gd name="T14" fmla="*/ 82 w 82"/>
                  <a:gd name="T15" fmla="*/ 5 h 82"/>
                  <a:gd name="T16" fmla="*/ 82 w 82"/>
                  <a:gd name="T17"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2">
                    <a:moveTo>
                      <a:pt x="82" y="76"/>
                    </a:moveTo>
                    <a:cubicBezTo>
                      <a:pt x="82" y="79"/>
                      <a:pt x="79" y="82"/>
                      <a:pt x="76" y="82"/>
                    </a:cubicBezTo>
                    <a:cubicBezTo>
                      <a:pt x="6" y="82"/>
                      <a:pt x="6" y="82"/>
                      <a:pt x="6" y="82"/>
                    </a:cubicBezTo>
                    <a:cubicBezTo>
                      <a:pt x="2" y="82"/>
                      <a:pt x="0" y="79"/>
                      <a:pt x="0" y="76"/>
                    </a:cubicBezTo>
                    <a:cubicBezTo>
                      <a:pt x="0" y="5"/>
                      <a:pt x="0" y="5"/>
                      <a:pt x="0" y="5"/>
                    </a:cubicBezTo>
                    <a:cubicBezTo>
                      <a:pt x="0" y="2"/>
                      <a:pt x="2" y="0"/>
                      <a:pt x="6" y="0"/>
                    </a:cubicBezTo>
                    <a:cubicBezTo>
                      <a:pt x="76" y="0"/>
                      <a:pt x="76" y="0"/>
                      <a:pt x="76" y="0"/>
                    </a:cubicBezTo>
                    <a:cubicBezTo>
                      <a:pt x="79" y="0"/>
                      <a:pt x="82" y="2"/>
                      <a:pt x="82" y="5"/>
                    </a:cubicBezTo>
                    <a:lnTo>
                      <a:pt x="82" y="76"/>
                    </a:lnTo>
                    <a:close/>
                  </a:path>
                </a:pathLst>
              </a:custGeom>
              <a:grpFill/>
              <a:ln w="1905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sz="2200">
                  <a:ln w="12700">
                    <a:solidFill>
                      <a:srgbClr val="505050"/>
                    </a:solidFill>
                  </a:ln>
                  <a:solidFill>
                    <a:srgbClr val="002050"/>
                  </a:solidFill>
                </a:endParaRPr>
              </a:p>
            </p:txBody>
          </p:sp>
          <p:sp>
            <p:nvSpPr>
              <p:cNvPr id="22" name="Freeform 45">
                <a:extLst>
                  <a:ext uri="{FF2B5EF4-FFF2-40B4-BE49-F238E27FC236}">
                    <a16:creationId xmlns:a16="http://schemas.microsoft.com/office/drawing/2014/main" id="{A050AE87-E187-444C-9E97-BB610065105E}"/>
                  </a:ext>
                </a:extLst>
              </p:cNvPr>
              <p:cNvSpPr>
                <a:spLocks/>
              </p:cNvSpPr>
              <p:nvPr/>
            </p:nvSpPr>
            <p:spPr bwMode="auto">
              <a:xfrm>
                <a:off x="9168014" y="5481833"/>
                <a:ext cx="244474" cy="133350"/>
              </a:xfrm>
              <a:custGeom>
                <a:avLst/>
                <a:gdLst>
                  <a:gd name="T0" fmla="*/ 82 w 82"/>
                  <a:gd name="T1" fmla="*/ 38 h 41"/>
                  <a:gd name="T2" fmla="*/ 76 w 82"/>
                  <a:gd name="T3" fmla="*/ 41 h 41"/>
                  <a:gd name="T4" fmla="*/ 6 w 82"/>
                  <a:gd name="T5" fmla="*/ 41 h 41"/>
                  <a:gd name="T6" fmla="*/ 0 w 82"/>
                  <a:gd name="T7" fmla="*/ 38 h 41"/>
                  <a:gd name="T8" fmla="*/ 0 w 82"/>
                  <a:gd name="T9" fmla="*/ 3 h 41"/>
                  <a:gd name="T10" fmla="*/ 6 w 82"/>
                  <a:gd name="T11" fmla="*/ 0 h 41"/>
                  <a:gd name="T12" fmla="*/ 76 w 82"/>
                  <a:gd name="T13" fmla="*/ 0 h 41"/>
                  <a:gd name="T14" fmla="*/ 82 w 82"/>
                  <a:gd name="T15" fmla="*/ 3 h 41"/>
                  <a:gd name="T16" fmla="*/ 82 w 82"/>
                  <a:gd name="T17"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41">
                    <a:moveTo>
                      <a:pt x="82" y="38"/>
                    </a:moveTo>
                    <a:cubicBezTo>
                      <a:pt x="82" y="39"/>
                      <a:pt x="79" y="41"/>
                      <a:pt x="76" y="41"/>
                    </a:cubicBezTo>
                    <a:cubicBezTo>
                      <a:pt x="6" y="41"/>
                      <a:pt x="6" y="41"/>
                      <a:pt x="6" y="41"/>
                    </a:cubicBezTo>
                    <a:cubicBezTo>
                      <a:pt x="2" y="41"/>
                      <a:pt x="0" y="39"/>
                      <a:pt x="0" y="38"/>
                    </a:cubicBezTo>
                    <a:cubicBezTo>
                      <a:pt x="0" y="3"/>
                      <a:pt x="0" y="3"/>
                      <a:pt x="0" y="3"/>
                    </a:cubicBezTo>
                    <a:cubicBezTo>
                      <a:pt x="0" y="1"/>
                      <a:pt x="2" y="0"/>
                      <a:pt x="6" y="0"/>
                    </a:cubicBezTo>
                    <a:cubicBezTo>
                      <a:pt x="76" y="0"/>
                      <a:pt x="76" y="0"/>
                      <a:pt x="76" y="0"/>
                    </a:cubicBezTo>
                    <a:cubicBezTo>
                      <a:pt x="79" y="0"/>
                      <a:pt x="82" y="1"/>
                      <a:pt x="82" y="3"/>
                    </a:cubicBezTo>
                    <a:lnTo>
                      <a:pt x="82" y="38"/>
                    </a:lnTo>
                    <a:close/>
                  </a:path>
                </a:pathLst>
              </a:custGeom>
              <a:grpFill/>
              <a:ln w="1905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sz="2200">
                  <a:ln w="12700">
                    <a:solidFill>
                      <a:srgbClr val="505050"/>
                    </a:solidFill>
                  </a:ln>
                  <a:solidFill>
                    <a:srgbClr val="002050"/>
                  </a:solidFill>
                </a:endParaRPr>
              </a:p>
            </p:txBody>
          </p:sp>
          <p:sp>
            <p:nvSpPr>
              <p:cNvPr id="23" name="Freeform 46">
                <a:extLst>
                  <a:ext uri="{FF2B5EF4-FFF2-40B4-BE49-F238E27FC236}">
                    <a16:creationId xmlns:a16="http://schemas.microsoft.com/office/drawing/2014/main" id="{22E1665E-1ADD-4F46-A2F3-3D2CC700014E}"/>
                  </a:ext>
                </a:extLst>
              </p:cNvPr>
              <p:cNvSpPr>
                <a:spLocks/>
              </p:cNvSpPr>
              <p:nvPr/>
            </p:nvSpPr>
            <p:spPr bwMode="auto">
              <a:xfrm>
                <a:off x="9456939" y="5170682"/>
                <a:ext cx="376239" cy="444499"/>
              </a:xfrm>
              <a:custGeom>
                <a:avLst/>
                <a:gdLst>
                  <a:gd name="T0" fmla="*/ 126 w 126"/>
                  <a:gd name="T1" fmla="*/ 127 h 137"/>
                  <a:gd name="T2" fmla="*/ 117 w 126"/>
                  <a:gd name="T3" fmla="*/ 137 h 137"/>
                  <a:gd name="T4" fmla="*/ 9 w 126"/>
                  <a:gd name="T5" fmla="*/ 137 h 137"/>
                  <a:gd name="T6" fmla="*/ 0 w 126"/>
                  <a:gd name="T7" fmla="*/ 127 h 137"/>
                  <a:gd name="T8" fmla="*/ 0 w 126"/>
                  <a:gd name="T9" fmla="*/ 9 h 137"/>
                  <a:gd name="T10" fmla="*/ 9 w 126"/>
                  <a:gd name="T11" fmla="*/ 0 h 137"/>
                  <a:gd name="T12" fmla="*/ 117 w 126"/>
                  <a:gd name="T13" fmla="*/ 0 h 137"/>
                  <a:gd name="T14" fmla="*/ 126 w 126"/>
                  <a:gd name="T15" fmla="*/ 9 h 137"/>
                  <a:gd name="T16" fmla="*/ 126 w 126"/>
                  <a:gd name="T17" fmla="*/ 12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137">
                    <a:moveTo>
                      <a:pt x="126" y="127"/>
                    </a:moveTo>
                    <a:cubicBezTo>
                      <a:pt x="126" y="133"/>
                      <a:pt x="122" y="137"/>
                      <a:pt x="117" y="137"/>
                    </a:cubicBezTo>
                    <a:cubicBezTo>
                      <a:pt x="9" y="137"/>
                      <a:pt x="9" y="137"/>
                      <a:pt x="9" y="137"/>
                    </a:cubicBezTo>
                    <a:cubicBezTo>
                      <a:pt x="4" y="137"/>
                      <a:pt x="0" y="133"/>
                      <a:pt x="0" y="127"/>
                    </a:cubicBezTo>
                    <a:cubicBezTo>
                      <a:pt x="0" y="9"/>
                      <a:pt x="0" y="9"/>
                      <a:pt x="0" y="9"/>
                    </a:cubicBezTo>
                    <a:cubicBezTo>
                      <a:pt x="0" y="4"/>
                      <a:pt x="4" y="0"/>
                      <a:pt x="9" y="0"/>
                    </a:cubicBezTo>
                    <a:cubicBezTo>
                      <a:pt x="117" y="0"/>
                      <a:pt x="117" y="0"/>
                      <a:pt x="117" y="0"/>
                    </a:cubicBezTo>
                    <a:cubicBezTo>
                      <a:pt x="122" y="0"/>
                      <a:pt x="126" y="4"/>
                      <a:pt x="126" y="9"/>
                    </a:cubicBezTo>
                    <a:lnTo>
                      <a:pt x="126" y="127"/>
                    </a:lnTo>
                    <a:close/>
                  </a:path>
                </a:pathLst>
              </a:custGeom>
              <a:grpFill/>
              <a:ln w="1905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sz="2200">
                  <a:ln w="12700">
                    <a:solidFill>
                      <a:srgbClr val="505050"/>
                    </a:solidFill>
                  </a:ln>
                  <a:solidFill>
                    <a:srgbClr val="002050"/>
                  </a:solidFill>
                </a:endParaRPr>
              </a:p>
            </p:txBody>
          </p:sp>
          <p:sp>
            <p:nvSpPr>
              <p:cNvPr id="24" name="Freeform 47">
                <a:extLst>
                  <a:ext uri="{FF2B5EF4-FFF2-40B4-BE49-F238E27FC236}">
                    <a16:creationId xmlns:a16="http://schemas.microsoft.com/office/drawing/2014/main" id="{79D0E002-E286-43A2-8D69-DF80655E8EC3}"/>
                  </a:ext>
                </a:extLst>
              </p:cNvPr>
              <p:cNvSpPr>
                <a:spLocks/>
              </p:cNvSpPr>
              <p:nvPr/>
            </p:nvSpPr>
            <p:spPr bwMode="auto">
              <a:xfrm>
                <a:off x="9168011" y="5667570"/>
                <a:ext cx="665163" cy="158751"/>
              </a:xfrm>
              <a:custGeom>
                <a:avLst/>
                <a:gdLst>
                  <a:gd name="T0" fmla="*/ 223 w 223"/>
                  <a:gd name="T1" fmla="*/ 46 h 49"/>
                  <a:gd name="T2" fmla="*/ 208 w 223"/>
                  <a:gd name="T3" fmla="*/ 49 h 49"/>
                  <a:gd name="T4" fmla="*/ 15 w 223"/>
                  <a:gd name="T5" fmla="*/ 49 h 49"/>
                  <a:gd name="T6" fmla="*/ 0 w 223"/>
                  <a:gd name="T7" fmla="*/ 46 h 49"/>
                  <a:gd name="T8" fmla="*/ 0 w 223"/>
                  <a:gd name="T9" fmla="*/ 3 h 49"/>
                  <a:gd name="T10" fmla="*/ 15 w 223"/>
                  <a:gd name="T11" fmla="*/ 0 h 49"/>
                  <a:gd name="T12" fmla="*/ 208 w 223"/>
                  <a:gd name="T13" fmla="*/ 0 h 49"/>
                  <a:gd name="T14" fmla="*/ 223 w 223"/>
                  <a:gd name="T15" fmla="*/ 3 h 49"/>
                  <a:gd name="T16" fmla="*/ 223 w 223"/>
                  <a:gd name="T17" fmla="*/ 4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49">
                    <a:moveTo>
                      <a:pt x="223" y="46"/>
                    </a:moveTo>
                    <a:cubicBezTo>
                      <a:pt x="223" y="48"/>
                      <a:pt x="216" y="49"/>
                      <a:pt x="208" y="49"/>
                    </a:cubicBezTo>
                    <a:cubicBezTo>
                      <a:pt x="15" y="49"/>
                      <a:pt x="15" y="49"/>
                      <a:pt x="15" y="49"/>
                    </a:cubicBezTo>
                    <a:cubicBezTo>
                      <a:pt x="7" y="49"/>
                      <a:pt x="0" y="48"/>
                      <a:pt x="0" y="46"/>
                    </a:cubicBezTo>
                    <a:cubicBezTo>
                      <a:pt x="0" y="3"/>
                      <a:pt x="0" y="3"/>
                      <a:pt x="0" y="3"/>
                    </a:cubicBezTo>
                    <a:cubicBezTo>
                      <a:pt x="0" y="1"/>
                      <a:pt x="7" y="0"/>
                      <a:pt x="15" y="0"/>
                    </a:cubicBezTo>
                    <a:cubicBezTo>
                      <a:pt x="208" y="0"/>
                      <a:pt x="208" y="0"/>
                      <a:pt x="208" y="0"/>
                    </a:cubicBezTo>
                    <a:cubicBezTo>
                      <a:pt x="216" y="0"/>
                      <a:pt x="223" y="1"/>
                      <a:pt x="223" y="3"/>
                    </a:cubicBezTo>
                    <a:lnTo>
                      <a:pt x="223" y="46"/>
                    </a:lnTo>
                    <a:close/>
                  </a:path>
                </a:pathLst>
              </a:custGeom>
              <a:grpFill/>
              <a:ln w="1905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sz="2200">
                  <a:ln w="12700">
                    <a:solidFill>
                      <a:srgbClr val="505050"/>
                    </a:solidFill>
                  </a:ln>
                  <a:solidFill>
                    <a:srgbClr val="002050"/>
                  </a:solidFill>
                </a:endParaRPr>
              </a:p>
            </p:txBody>
          </p:sp>
        </p:grpSp>
      </p:grpSp>
      <p:sp>
        <p:nvSpPr>
          <p:cNvPr id="16" name="Footer Placeholder 2">
            <a:extLst>
              <a:ext uri="{FF2B5EF4-FFF2-40B4-BE49-F238E27FC236}">
                <a16:creationId xmlns:a16="http://schemas.microsoft.com/office/drawing/2014/main" id="{B7E96EBB-5553-4072-4875-00DFF403B129}"/>
              </a:ext>
              <a:ext uri="{C183D7F6-B498-43B3-948B-1728B52AA6E4}">
                <adec:decorative xmlns:adec="http://schemas.microsoft.com/office/drawing/2017/decorative" val="1"/>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Tree>
    <p:extLst>
      <p:ext uri="{BB962C8B-B14F-4D97-AF65-F5344CB8AC3E}">
        <p14:creationId xmlns:p14="http://schemas.microsoft.com/office/powerpoint/2010/main" val="2899131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0D7453EB-2018-460A-AD42-E992E4DEB9FE}"/>
              </a:ext>
            </a:extLst>
          </p:cNvPr>
          <p:cNvSpPr>
            <a:spLocks noGrp="1"/>
          </p:cNvSpPr>
          <p:nvPr>
            <p:ph type="title"/>
          </p:nvPr>
        </p:nvSpPr>
        <p:spPr>
          <a:xfrm>
            <a:off x="588263" y="507432"/>
            <a:ext cx="11018520" cy="553998"/>
          </a:xfrm>
        </p:spPr>
        <p:txBody>
          <a:bodyPr/>
          <a:lstStyle/>
          <a:p>
            <a:r>
              <a:rPr lang="en-US" dirty="0">
                <a:solidFill>
                  <a:schemeClr val="tx2"/>
                </a:solidFill>
                <a:latin typeface="+mj-lt"/>
              </a:rPr>
              <a:t>Azure API Management in Dataverse for Teams</a:t>
            </a:r>
          </a:p>
        </p:txBody>
      </p:sp>
      <p:sp>
        <p:nvSpPr>
          <p:cNvPr id="29" name="Content Placeholder 28">
            <a:extLst>
              <a:ext uri="{FF2B5EF4-FFF2-40B4-BE49-F238E27FC236}">
                <a16:creationId xmlns:a16="http://schemas.microsoft.com/office/drawing/2014/main" id="{3CC7A7F9-7726-4315-BDA6-33E14FE75E3A}"/>
              </a:ext>
            </a:extLst>
          </p:cNvPr>
          <p:cNvSpPr>
            <a:spLocks noGrp="1"/>
          </p:cNvSpPr>
          <p:nvPr>
            <p:ph sz="quarter" idx="10"/>
          </p:nvPr>
        </p:nvSpPr>
        <p:spPr>
          <a:xfrm>
            <a:off x="584200" y="1435100"/>
            <a:ext cx="11018838" cy="2757678"/>
          </a:xfrm>
        </p:spPr>
        <p:txBody>
          <a:bodyPr/>
          <a:lstStyle/>
          <a:p>
            <a:r>
              <a:rPr lang="en-GB" dirty="0">
                <a:solidFill>
                  <a:schemeClr val="tx1"/>
                </a:solidFill>
              </a:rPr>
              <a:t>Azure API Management enables professional developers to publish their backend service as APIs</a:t>
            </a:r>
          </a:p>
          <a:p>
            <a:r>
              <a:rPr lang="en-GB" dirty="0">
                <a:solidFill>
                  <a:schemeClr val="tx1"/>
                </a:solidFill>
              </a:rPr>
              <a:t>Those APIs can then be exported to the Power Platform (Power Apps and Power Automate) as custom connectors for consumption by citizen developers</a:t>
            </a:r>
          </a:p>
          <a:p>
            <a:endParaRPr lang="en-US" dirty="0">
              <a:solidFill>
                <a:schemeClr val="tx1"/>
              </a:solidFill>
            </a:endParaRPr>
          </a:p>
        </p:txBody>
      </p:sp>
      <p:sp>
        <p:nvSpPr>
          <p:cNvPr id="2" name="Footer Placeholder 2">
            <a:extLst>
              <a:ext uri="{FF2B5EF4-FFF2-40B4-BE49-F238E27FC236}">
                <a16:creationId xmlns:a16="http://schemas.microsoft.com/office/drawing/2014/main" id="{94810CFB-6443-923B-1023-A3B68559D102}"/>
              </a:ext>
              <a:ext uri="{C183D7F6-B498-43B3-948B-1728B52AA6E4}">
                <adec:decorative xmlns:adec="http://schemas.microsoft.com/office/drawing/2017/decorative" val="1"/>
              </a:ext>
            </a:extLst>
          </p:cNvPr>
          <p:cNvSpPr txBox="1">
            <a:spLocks/>
          </p:cNvSpPr>
          <p:nvPr/>
        </p:nvSpPr>
        <p:spPr>
          <a:xfrm>
            <a:off x="4038600" y="653951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a:solidFill>
                  <a:srgbClr val="000000"/>
                </a:solidFill>
                <a:latin typeface="Segoe UI"/>
              </a:rPr>
              <a:t>Microsoft Confidential</a:t>
            </a:r>
          </a:p>
        </p:txBody>
      </p:sp>
    </p:spTree>
    <p:extLst>
      <p:ext uri="{BB962C8B-B14F-4D97-AF65-F5344CB8AC3E}">
        <p14:creationId xmlns:p14="http://schemas.microsoft.com/office/powerpoint/2010/main" val="58098663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401CC-69B0-42FE-9D1A-6C650A679C1E}"/>
              </a:ext>
            </a:extLst>
          </p:cNvPr>
          <p:cNvSpPr>
            <a:spLocks noGrp="1"/>
          </p:cNvSpPr>
          <p:nvPr>
            <p:ph type="title"/>
          </p:nvPr>
        </p:nvSpPr>
        <p:spPr>
          <a:xfrm>
            <a:off x="588263" y="457200"/>
            <a:ext cx="11080276" cy="1107996"/>
          </a:xfrm>
          <a:ln>
            <a:noFill/>
          </a:ln>
        </p:spPr>
        <p:txBody>
          <a:bodyPr/>
          <a:lstStyle/>
          <a:p>
            <a:r>
              <a:rPr lang="en-GB" dirty="0">
                <a:solidFill>
                  <a:schemeClr val="tx2"/>
                </a:solidFill>
                <a:latin typeface="+mj-lt"/>
                <a:cs typeface="Segoe UI"/>
              </a:rPr>
              <a:t>Center of Excellence Starter Kit </a:t>
            </a:r>
            <a:br>
              <a:rPr lang="en-GB" dirty="0">
                <a:solidFill>
                  <a:schemeClr val="tx2"/>
                </a:solidFill>
                <a:latin typeface="+mj-lt"/>
                <a:cs typeface="Segoe UI"/>
              </a:rPr>
            </a:br>
            <a:r>
              <a:rPr lang="en-GB" dirty="0">
                <a:solidFill>
                  <a:schemeClr val="tx2"/>
                </a:solidFill>
                <a:latin typeface="+mj-lt"/>
                <a:cs typeface="Segoe UI"/>
              </a:rPr>
              <a:t>for Dataverse for Teams  </a:t>
            </a:r>
          </a:p>
        </p:txBody>
      </p:sp>
      <p:sp>
        <p:nvSpPr>
          <p:cNvPr id="3" name="Content Placeholder 2">
            <a:extLst>
              <a:ext uri="{FF2B5EF4-FFF2-40B4-BE49-F238E27FC236}">
                <a16:creationId xmlns:a16="http://schemas.microsoft.com/office/drawing/2014/main" id="{60DA215F-A591-4083-9295-D33BE1680387}"/>
              </a:ext>
            </a:extLst>
          </p:cNvPr>
          <p:cNvSpPr>
            <a:spLocks noGrp="1"/>
          </p:cNvSpPr>
          <p:nvPr>
            <p:ph sz="quarter" idx="10"/>
          </p:nvPr>
        </p:nvSpPr>
        <p:spPr>
          <a:xfrm>
            <a:off x="588263" y="1661041"/>
            <a:ext cx="4662714" cy="4739759"/>
          </a:xfrm>
        </p:spPr>
        <p:txBody>
          <a:bodyPr/>
          <a:lstStyle/>
          <a:p>
            <a:pPr marL="342900" marR="0" lvl="0" indent="-342900" algn="l" defTabSz="914192" rtl="0" eaLnBrk="1" fontAlgn="auto" latinLnBrk="0" hangingPunct="1">
              <a:lnSpc>
                <a:spcPct val="100000"/>
              </a:lnSpc>
              <a:spcBef>
                <a:spcPts val="1200"/>
              </a:spcBef>
              <a:spcAft>
                <a:spcPts val="1200"/>
              </a:spcAft>
              <a:buClrTx/>
              <a:buSzPct val="90000"/>
              <a:buFont typeface="Arial" panose="020B0604020202020204" pitchFamily="34" charset="0"/>
              <a:buChar char="•"/>
              <a:tabLst/>
              <a:defRPr/>
            </a:pPr>
            <a:r>
              <a:rPr lang="en-GB" sz="2400" b="0" i="0" dirty="0">
                <a:solidFill>
                  <a:schemeClr val="tx1"/>
                </a:solidFill>
                <a:effectLst/>
              </a:rPr>
              <a:t>We brought </a:t>
            </a:r>
            <a:r>
              <a:rPr lang="en-GB" sz="2400" b="0" i="0" dirty="0" err="1">
                <a:solidFill>
                  <a:schemeClr val="tx1"/>
                </a:solidFill>
                <a:effectLst/>
              </a:rPr>
              <a:t>CoE</a:t>
            </a:r>
            <a:r>
              <a:rPr lang="en-GB" sz="2400" b="0" i="0" dirty="0">
                <a:solidFill>
                  <a:schemeClr val="tx1"/>
                </a:solidFill>
                <a:effectLst/>
              </a:rPr>
              <a:t> starts kits to Teams itself to help monitor Dataverse for Teams environments from within Teams</a:t>
            </a:r>
          </a:p>
          <a:p>
            <a:pPr marL="342900" marR="0" lvl="0" indent="-342900" algn="l" defTabSz="914192" rtl="0" eaLnBrk="1" fontAlgn="auto" latinLnBrk="0" hangingPunct="1">
              <a:lnSpc>
                <a:spcPct val="100000"/>
              </a:lnSpc>
              <a:spcBef>
                <a:spcPts val="1200"/>
              </a:spcBef>
              <a:spcAft>
                <a:spcPts val="1200"/>
              </a:spcAft>
              <a:buClrTx/>
              <a:buSzPct val="90000"/>
              <a:buFont typeface="Arial" panose="020B0604020202020204" pitchFamily="34" charset="0"/>
              <a:buChar char="•"/>
              <a:tabLst/>
              <a:defRPr/>
            </a:pPr>
            <a:r>
              <a:rPr lang="en-GB" sz="2400" b="0" i="0" dirty="0">
                <a:solidFill>
                  <a:schemeClr val="tx1"/>
                </a:solidFill>
                <a:effectLst/>
              </a:rPr>
              <a:t>You can </a:t>
            </a:r>
            <a:r>
              <a:rPr lang="en-GB" sz="2400" dirty="0">
                <a:solidFill>
                  <a:schemeClr val="tx1"/>
                </a:solidFill>
              </a:rPr>
              <a:t>monitor </a:t>
            </a:r>
            <a:r>
              <a:rPr lang="en-GB" sz="2400" b="0" i="0" dirty="0">
                <a:solidFill>
                  <a:schemeClr val="tx1"/>
                </a:solidFill>
                <a:effectLst/>
              </a:rPr>
              <a:t>how adoption is growing or check which apps or makers are using which connectors, and which makers are most active within your environments without having to leave the Teams context</a:t>
            </a:r>
            <a:endParaRPr lang="en-US" sz="2400" dirty="0">
              <a:solidFill>
                <a:schemeClr val="tx1"/>
              </a:solidFill>
            </a:endParaRPr>
          </a:p>
        </p:txBody>
      </p:sp>
      <p:pic>
        <p:nvPicPr>
          <p:cNvPr id="3074" name="Picture 2" descr="CoE Starter Kit - Get a tenant level overview of your usage with the Power BI dashboard">
            <a:extLst>
              <a:ext uri="{FF2B5EF4-FFF2-40B4-BE49-F238E27FC236}">
                <a16:creationId xmlns:a16="http://schemas.microsoft.com/office/drawing/2014/main" id="{E600089A-DB2A-46C9-856F-AD7C3997C9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4148" y="1851801"/>
            <a:ext cx="6271592" cy="3717633"/>
          </a:xfrm>
          <a:prstGeom prst="rect">
            <a:avLst/>
          </a:prstGeom>
          <a:noFill/>
          <a:ln>
            <a:solidFill>
              <a:schemeClr val="tx1">
                <a:lumMod val="50000"/>
                <a:lumOff val="50000"/>
              </a:schemeClr>
            </a:solidFill>
          </a:ln>
          <a:extLst>
            <a:ext uri="{909E8E84-426E-40DD-AFC4-6F175D3DCCD1}">
              <a14:hiddenFill xmlns:a14="http://schemas.microsoft.com/office/drawing/2010/main">
                <a:solidFill>
                  <a:srgbClr val="FFFFFF"/>
                </a:solidFill>
              </a14:hiddenFill>
            </a:ext>
          </a:extLst>
        </p:spPr>
      </p:pic>
      <p:sp>
        <p:nvSpPr>
          <p:cNvPr id="4" name="Footer Placeholder 2">
            <a:extLst>
              <a:ext uri="{FF2B5EF4-FFF2-40B4-BE49-F238E27FC236}">
                <a16:creationId xmlns:a16="http://schemas.microsoft.com/office/drawing/2014/main" id="{81F167E6-971E-CEF6-76D6-D8A06499317A}"/>
              </a:ext>
              <a:ext uri="{C183D7F6-B498-43B3-948B-1728B52AA6E4}">
                <adec:decorative xmlns:adec="http://schemas.microsoft.com/office/drawing/2017/decorative" val="1"/>
              </a:ext>
            </a:extLst>
          </p:cNvPr>
          <p:cNvSpPr txBox="1">
            <a:spLocks/>
          </p:cNvSpPr>
          <p:nvPr/>
        </p:nvSpPr>
        <p:spPr>
          <a:xfrm>
            <a:off x="4038600" y="653951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a:solidFill>
                  <a:srgbClr val="000000"/>
                </a:solidFill>
                <a:latin typeface="Segoe UI"/>
              </a:rPr>
              <a:t>Microsoft Confidential</a:t>
            </a:r>
          </a:p>
        </p:txBody>
      </p:sp>
    </p:spTree>
    <p:extLst>
      <p:ext uri="{BB962C8B-B14F-4D97-AF65-F5344CB8AC3E}">
        <p14:creationId xmlns:p14="http://schemas.microsoft.com/office/powerpoint/2010/main" val="4104900154"/>
      </p:ext>
    </p:extLst>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401CC-69B0-42FE-9D1A-6C650A679C1E}"/>
              </a:ext>
            </a:extLst>
          </p:cNvPr>
          <p:cNvSpPr>
            <a:spLocks noGrp="1"/>
          </p:cNvSpPr>
          <p:nvPr>
            <p:ph type="title"/>
          </p:nvPr>
        </p:nvSpPr>
        <p:spPr>
          <a:ln>
            <a:noFill/>
          </a:ln>
        </p:spPr>
        <p:txBody>
          <a:bodyPr/>
          <a:lstStyle/>
          <a:p>
            <a:r>
              <a:rPr lang="en-GB" dirty="0" err="1">
                <a:solidFill>
                  <a:schemeClr val="tx2"/>
                </a:solidFill>
                <a:latin typeface="+mj-lt"/>
                <a:cs typeface="Segoe UI"/>
              </a:rPr>
              <a:t>Center</a:t>
            </a:r>
            <a:r>
              <a:rPr lang="en-GB" dirty="0">
                <a:solidFill>
                  <a:schemeClr val="tx2"/>
                </a:solidFill>
                <a:latin typeface="+mj-lt"/>
                <a:cs typeface="Segoe UI"/>
              </a:rPr>
              <a:t> of Excellence Starter Kit</a:t>
            </a:r>
          </a:p>
        </p:txBody>
      </p:sp>
      <p:sp>
        <p:nvSpPr>
          <p:cNvPr id="3" name="Content Placeholder 2">
            <a:extLst>
              <a:ext uri="{FF2B5EF4-FFF2-40B4-BE49-F238E27FC236}">
                <a16:creationId xmlns:a16="http://schemas.microsoft.com/office/drawing/2014/main" id="{60DA215F-A591-4083-9295-D33BE1680387}"/>
              </a:ext>
            </a:extLst>
          </p:cNvPr>
          <p:cNvSpPr>
            <a:spLocks noGrp="1"/>
          </p:cNvSpPr>
          <p:nvPr>
            <p:ph sz="quarter" idx="10"/>
          </p:nvPr>
        </p:nvSpPr>
        <p:spPr>
          <a:xfrm>
            <a:off x="584200" y="1435100"/>
            <a:ext cx="4662714" cy="4678204"/>
          </a:xfrm>
        </p:spPr>
        <p:txBody>
          <a:bodyPr/>
          <a:lstStyle/>
          <a:p>
            <a:pPr marL="342900" marR="0" lvl="0" indent="-342900" algn="l" defTabSz="914192" rtl="0" eaLnBrk="1" fontAlgn="auto" latinLnBrk="0" hangingPunct="1">
              <a:lnSpc>
                <a:spcPct val="100000"/>
              </a:lnSpc>
              <a:spcBef>
                <a:spcPts val="1200"/>
              </a:spcBef>
              <a:spcAft>
                <a:spcPts val="1200"/>
              </a:spcAft>
              <a:buClrTx/>
              <a:buSzPct val="90000"/>
              <a:buFont typeface="Arial" panose="020B0604020202020204" pitchFamily="34" charset="0"/>
              <a:buChar char="•"/>
              <a:tabLst/>
              <a:defRPr/>
            </a:pPr>
            <a:r>
              <a:rPr lang="en-US" sz="2400" dirty="0">
                <a:solidFill>
                  <a:schemeClr val="tx1">
                    <a:lumMod val="85000"/>
                    <a:lumOff val="15000"/>
                  </a:schemeClr>
                </a:solidFill>
                <a:latin typeface="Segoe UI"/>
              </a:rPr>
              <a:t>A community project endorsed by Microsoft, </a:t>
            </a:r>
            <a:r>
              <a:rPr kumimoji="0" lang="en-US" sz="2400" b="0" i="0" u="none" strike="noStrike" kern="1200" cap="none" spc="-49" normalizeH="0" baseline="0" noProof="0" dirty="0">
                <a:ln>
                  <a:noFill/>
                </a:ln>
                <a:solidFill>
                  <a:schemeClr val="tx1">
                    <a:lumMod val="85000"/>
                    <a:lumOff val="15000"/>
                  </a:schemeClr>
                </a:solidFill>
                <a:effectLst/>
                <a:uLnTx/>
                <a:uFillTx/>
                <a:latin typeface="Segoe UI"/>
                <a:ea typeface="+mn-ea"/>
                <a:cs typeface="+mn-cs"/>
              </a:rPr>
              <a:t>that can help get started with adopting and supporting the Power Platform</a:t>
            </a:r>
            <a:endParaRPr lang="en-US" sz="2400" dirty="0">
              <a:solidFill>
                <a:schemeClr val="tx1">
                  <a:lumMod val="85000"/>
                  <a:lumOff val="15000"/>
                </a:schemeClr>
              </a:solidFill>
              <a:latin typeface="Segoe UI"/>
            </a:endParaRPr>
          </a:p>
          <a:p>
            <a:pPr marL="342900" marR="0" lvl="0" indent="-342900" algn="l" defTabSz="914192" rtl="0" eaLnBrk="1" fontAlgn="auto" latinLnBrk="0" hangingPunct="1">
              <a:lnSpc>
                <a:spcPct val="100000"/>
              </a:lnSpc>
              <a:spcBef>
                <a:spcPts val="1200"/>
              </a:spcBef>
              <a:spcAft>
                <a:spcPts val="1200"/>
              </a:spcAft>
              <a:buClrTx/>
              <a:buSzPct val="90000"/>
              <a:buFont typeface="Arial" panose="020B0604020202020204" pitchFamily="34" charset="0"/>
              <a:buChar char="•"/>
              <a:tabLst/>
              <a:defRPr/>
            </a:pPr>
            <a:r>
              <a:rPr kumimoji="0" lang="en-US" sz="2400" b="0" i="0" u="none" strike="noStrike" kern="1200" cap="none" spc="-49" normalizeH="0" baseline="0" noProof="0" dirty="0">
                <a:ln>
                  <a:noFill/>
                </a:ln>
                <a:solidFill>
                  <a:schemeClr val="tx1">
                    <a:lumMod val="85000"/>
                    <a:lumOff val="15000"/>
                  </a:schemeClr>
                </a:solidFill>
                <a:effectLst/>
                <a:uLnTx/>
                <a:uFillTx/>
                <a:latin typeface="Segoe UI"/>
                <a:ea typeface="+mn-ea"/>
                <a:cs typeface="+mn-cs"/>
              </a:rPr>
              <a:t>Provides a collection of components for admins, makers, designers and end users</a:t>
            </a:r>
          </a:p>
          <a:p>
            <a:pPr marL="342900" marR="0" lvl="0" indent="-342900" algn="l" defTabSz="914192" rtl="0" eaLnBrk="1" fontAlgn="auto" latinLnBrk="0" hangingPunct="1">
              <a:lnSpc>
                <a:spcPct val="100000"/>
              </a:lnSpc>
              <a:spcBef>
                <a:spcPts val="1200"/>
              </a:spcBef>
              <a:spcAft>
                <a:spcPts val="1200"/>
              </a:spcAft>
              <a:buClrTx/>
              <a:buSzPct val="90000"/>
              <a:buFont typeface="Arial" panose="020B0604020202020204" pitchFamily="34" charset="0"/>
              <a:buChar char="•"/>
              <a:tabLst/>
              <a:defRPr/>
            </a:pPr>
            <a:r>
              <a:rPr lang="en-US" sz="2400" dirty="0">
                <a:solidFill>
                  <a:schemeClr val="tx1">
                    <a:lumMod val="85000"/>
                    <a:lumOff val="15000"/>
                  </a:schemeClr>
                </a:solidFill>
                <a:latin typeface="Segoe UI"/>
              </a:rPr>
              <a:t>Includes tools for reporting, audit, compliance, branding, onboarding of new users and much more</a:t>
            </a:r>
            <a:endParaRPr lang="en-US" sz="2400" dirty="0">
              <a:solidFill>
                <a:schemeClr val="tx1">
                  <a:lumMod val="85000"/>
                  <a:lumOff val="15000"/>
                </a:schemeClr>
              </a:solidFill>
            </a:endParaRPr>
          </a:p>
        </p:txBody>
      </p:sp>
      <p:pic>
        <p:nvPicPr>
          <p:cNvPr id="4" name="Picture 3">
            <a:extLst>
              <a:ext uri="{FF2B5EF4-FFF2-40B4-BE49-F238E27FC236}">
                <a16:creationId xmlns:a16="http://schemas.microsoft.com/office/drawing/2014/main" id="{6862EF39-4537-40C5-A78A-3FBAA1037F34}"/>
              </a:ext>
            </a:extLst>
          </p:cNvPr>
          <p:cNvPicPr>
            <a:picLocks noChangeAspect="1"/>
          </p:cNvPicPr>
          <p:nvPr/>
        </p:nvPicPr>
        <p:blipFill>
          <a:blip r:embed="rId3"/>
          <a:stretch>
            <a:fillRect/>
          </a:stretch>
        </p:blipFill>
        <p:spPr>
          <a:xfrm>
            <a:off x="5390326" y="1861108"/>
            <a:ext cx="6655615" cy="3592397"/>
          </a:xfrm>
          <a:prstGeom prst="rect">
            <a:avLst/>
          </a:prstGeom>
          <a:ln>
            <a:solidFill>
              <a:schemeClr val="tx1">
                <a:lumMod val="50000"/>
                <a:lumOff val="50000"/>
              </a:schemeClr>
            </a:solidFill>
          </a:ln>
        </p:spPr>
      </p:pic>
      <p:sp>
        <p:nvSpPr>
          <p:cNvPr id="5" name="Footer Placeholder 2">
            <a:extLst>
              <a:ext uri="{FF2B5EF4-FFF2-40B4-BE49-F238E27FC236}">
                <a16:creationId xmlns:a16="http://schemas.microsoft.com/office/drawing/2014/main" id="{1E2BAD10-5E57-9AF3-49DA-68BCEEBA0A35}"/>
              </a:ext>
              <a:ext uri="{C183D7F6-B498-43B3-948B-1728B52AA6E4}">
                <adec:decorative xmlns:adec="http://schemas.microsoft.com/office/drawing/2017/decorative" val="1"/>
              </a:ext>
            </a:extLst>
          </p:cNvPr>
          <p:cNvSpPr txBox="1">
            <a:spLocks/>
          </p:cNvSpPr>
          <p:nvPr/>
        </p:nvSpPr>
        <p:spPr>
          <a:xfrm>
            <a:off x="4038600" y="653951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a:solidFill>
                  <a:srgbClr val="000000"/>
                </a:solidFill>
                <a:latin typeface="Segoe UI"/>
              </a:rPr>
              <a:t>Microsoft Confidential</a:t>
            </a:r>
          </a:p>
        </p:txBody>
      </p:sp>
    </p:spTree>
    <p:extLst>
      <p:ext uri="{BB962C8B-B14F-4D97-AF65-F5344CB8AC3E}">
        <p14:creationId xmlns:p14="http://schemas.microsoft.com/office/powerpoint/2010/main" val="1662370810"/>
      </p:ext>
    </p:extLst>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31DB2-A096-47AF-9749-F86BE60206ED}"/>
              </a:ext>
            </a:extLst>
          </p:cNvPr>
          <p:cNvSpPr>
            <a:spLocks noGrp="1"/>
          </p:cNvSpPr>
          <p:nvPr>
            <p:ph type="title"/>
          </p:nvPr>
        </p:nvSpPr>
        <p:spPr>
          <a:xfrm>
            <a:off x="283463" y="145829"/>
            <a:ext cx="11018520" cy="553998"/>
          </a:xfrm>
        </p:spPr>
        <p:txBody>
          <a:bodyPr/>
          <a:lstStyle/>
          <a:p>
            <a:r>
              <a:rPr lang="en-GB"/>
              <a:t>Summary </a:t>
            </a:r>
          </a:p>
        </p:txBody>
      </p:sp>
      <p:sp>
        <p:nvSpPr>
          <p:cNvPr id="3" name="TextBox 2">
            <a:extLst>
              <a:ext uri="{FF2B5EF4-FFF2-40B4-BE49-F238E27FC236}">
                <a16:creationId xmlns:a16="http://schemas.microsoft.com/office/drawing/2014/main" id="{DA201F30-997B-4FAF-8A0E-2FD1295D5114}"/>
              </a:ext>
            </a:extLst>
          </p:cNvPr>
          <p:cNvSpPr txBox="1"/>
          <p:nvPr/>
        </p:nvSpPr>
        <p:spPr>
          <a:xfrm>
            <a:off x="3495741" y="2265196"/>
            <a:ext cx="7832130" cy="615553"/>
          </a:xfrm>
          <a:prstGeom prst="rect">
            <a:avLst/>
          </a:prstGeom>
          <a:noFill/>
        </p:spPr>
        <p:txBody>
          <a:bodyPr wrap="square" lIns="0" tIns="0" rIns="0" bIns="0" rtlCol="0">
            <a:spAutoFit/>
          </a:bodyPr>
          <a:lstStyle/>
          <a:p>
            <a:pPr algn="l"/>
            <a:r>
              <a:rPr lang="en-GB" sz="2000" b="1">
                <a:solidFill>
                  <a:schemeClr val="tx1">
                    <a:lumMod val="85000"/>
                    <a:lumOff val="15000"/>
                  </a:schemeClr>
                </a:solidFill>
              </a:rPr>
              <a:t>Teams + Power Apps</a:t>
            </a:r>
          </a:p>
          <a:p>
            <a:pPr algn="l"/>
            <a:r>
              <a:rPr lang="en-GB" sz="2000">
                <a:solidFill>
                  <a:schemeClr val="tx1">
                    <a:lumMod val="85000"/>
                    <a:lumOff val="15000"/>
                  </a:schemeClr>
                </a:solidFill>
              </a:rPr>
              <a:t>Create custom apps </a:t>
            </a:r>
          </a:p>
        </p:txBody>
      </p:sp>
      <p:sp>
        <p:nvSpPr>
          <p:cNvPr id="4" name="TextBox 3">
            <a:extLst>
              <a:ext uri="{FF2B5EF4-FFF2-40B4-BE49-F238E27FC236}">
                <a16:creationId xmlns:a16="http://schemas.microsoft.com/office/drawing/2014/main" id="{82F75F1B-F5FC-4C38-9897-E4715FC3D8C5}"/>
              </a:ext>
            </a:extLst>
          </p:cNvPr>
          <p:cNvSpPr txBox="1"/>
          <p:nvPr/>
        </p:nvSpPr>
        <p:spPr>
          <a:xfrm>
            <a:off x="3513849" y="3223251"/>
            <a:ext cx="5164302" cy="615553"/>
          </a:xfrm>
          <a:prstGeom prst="rect">
            <a:avLst/>
          </a:prstGeom>
          <a:noFill/>
        </p:spPr>
        <p:txBody>
          <a:bodyPr wrap="square" lIns="0" tIns="0" rIns="0" bIns="0" rtlCol="0">
            <a:spAutoFit/>
          </a:bodyPr>
          <a:lstStyle/>
          <a:p>
            <a:pPr algn="l"/>
            <a:r>
              <a:rPr lang="en-GB" sz="2000" b="1">
                <a:solidFill>
                  <a:schemeClr val="tx1">
                    <a:lumMod val="85000"/>
                    <a:lumOff val="15000"/>
                  </a:schemeClr>
                </a:solidFill>
              </a:rPr>
              <a:t>Teams + Power Automate</a:t>
            </a:r>
          </a:p>
          <a:p>
            <a:pPr algn="l"/>
            <a:r>
              <a:rPr lang="en-GB" sz="2000">
                <a:solidFill>
                  <a:schemeClr val="tx1">
                    <a:lumMod val="85000"/>
                    <a:lumOff val="15000"/>
                  </a:schemeClr>
                </a:solidFill>
              </a:rPr>
              <a:t>Automate intelligent workflows</a:t>
            </a:r>
          </a:p>
        </p:txBody>
      </p:sp>
      <p:sp>
        <p:nvSpPr>
          <p:cNvPr id="5" name="TextBox 4">
            <a:extLst>
              <a:ext uri="{FF2B5EF4-FFF2-40B4-BE49-F238E27FC236}">
                <a16:creationId xmlns:a16="http://schemas.microsoft.com/office/drawing/2014/main" id="{043BF26D-765E-4B61-8B27-A8B519C8CA64}"/>
              </a:ext>
            </a:extLst>
          </p:cNvPr>
          <p:cNvSpPr txBox="1"/>
          <p:nvPr/>
        </p:nvSpPr>
        <p:spPr>
          <a:xfrm>
            <a:off x="3495741" y="4199189"/>
            <a:ext cx="4753084" cy="615553"/>
          </a:xfrm>
          <a:prstGeom prst="rect">
            <a:avLst/>
          </a:prstGeom>
          <a:noFill/>
        </p:spPr>
        <p:txBody>
          <a:bodyPr wrap="square" lIns="0" tIns="0" rIns="0" bIns="0" rtlCol="0">
            <a:spAutoFit/>
          </a:bodyPr>
          <a:lstStyle/>
          <a:p>
            <a:pPr algn="l"/>
            <a:r>
              <a:rPr lang="en-GB" sz="2000" b="1">
                <a:solidFill>
                  <a:schemeClr val="tx1">
                    <a:lumMod val="85000"/>
                    <a:lumOff val="15000"/>
                  </a:schemeClr>
                </a:solidFill>
              </a:rPr>
              <a:t>Teams + Power Virtual Agents</a:t>
            </a:r>
          </a:p>
          <a:p>
            <a:pPr algn="l"/>
            <a:r>
              <a:rPr lang="en-GB" sz="2000">
                <a:solidFill>
                  <a:schemeClr val="tx1">
                    <a:lumMod val="85000"/>
                    <a:lumOff val="15000"/>
                  </a:schemeClr>
                </a:solidFill>
              </a:rPr>
              <a:t>Build low-code chatbots</a:t>
            </a:r>
          </a:p>
        </p:txBody>
      </p:sp>
      <p:sp>
        <p:nvSpPr>
          <p:cNvPr id="6" name="TextBox 5">
            <a:extLst>
              <a:ext uri="{FF2B5EF4-FFF2-40B4-BE49-F238E27FC236}">
                <a16:creationId xmlns:a16="http://schemas.microsoft.com/office/drawing/2014/main" id="{4CA99D01-72D5-4714-B950-721250C137C5}"/>
              </a:ext>
            </a:extLst>
          </p:cNvPr>
          <p:cNvSpPr txBox="1"/>
          <p:nvPr/>
        </p:nvSpPr>
        <p:spPr>
          <a:xfrm>
            <a:off x="3495741" y="5253097"/>
            <a:ext cx="4052145" cy="923330"/>
          </a:xfrm>
          <a:prstGeom prst="rect">
            <a:avLst/>
          </a:prstGeom>
          <a:noFill/>
        </p:spPr>
        <p:txBody>
          <a:bodyPr wrap="square" lIns="0" tIns="0" rIns="0" bIns="0" rtlCol="0">
            <a:spAutoFit/>
          </a:bodyPr>
          <a:lstStyle/>
          <a:p>
            <a:pPr algn="l"/>
            <a:r>
              <a:rPr lang="en-GB" sz="2000" b="1">
                <a:solidFill>
                  <a:schemeClr val="tx1">
                    <a:lumMod val="85000"/>
                    <a:lumOff val="15000"/>
                  </a:schemeClr>
                </a:solidFill>
              </a:rPr>
              <a:t>Teams + Power BI</a:t>
            </a:r>
          </a:p>
          <a:p>
            <a:pPr algn="l"/>
            <a:r>
              <a:rPr lang="en-GB" sz="2000">
                <a:solidFill>
                  <a:schemeClr val="tx1">
                    <a:lumMod val="85000"/>
                    <a:lumOff val="15000"/>
                  </a:schemeClr>
                </a:solidFill>
              </a:rPr>
              <a:t>Visualize data and drive rich insight</a:t>
            </a:r>
          </a:p>
          <a:p>
            <a:pPr algn="l"/>
            <a:endParaRPr lang="en-GB" sz="2000">
              <a:solidFill>
                <a:schemeClr val="tx1">
                  <a:lumMod val="85000"/>
                  <a:lumOff val="15000"/>
                </a:schemeClr>
              </a:solidFill>
            </a:endParaRPr>
          </a:p>
        </p:txBody>
      </p:sp>
      <p:sp>
        <p:nvSpPr>
          <p:cNvPr id="7" name="Oval 6">
            <a:extLst>
              <a:ext uri="{FF2B5EF4-FFF2-40B4-BE49-F238E27FC236}">
                <a16:creationId xmlns:a16="http://schemas.microsoft.com/office/drawing/2014/main" id="{5B606C50-7528-43A3-85A3-5506DED41FF4}"/>
              </a:ext>
              <a:ext uri="{C183D7F6-B498-43B3-948B-1728B52AA6E4}">
                <adec:decorative xmlns:adec="http://schemas.microsoft.com/office/drawing/2017/decorative" val="1"/>
              </a:ext>
            </a:extLst>
          </p:cNvPr>
          <p:cNvSpPr/>
          <p:nvPr/>
        </p:nvSpPr>
        <p:spPr bwMode="auto">
          <a:xfrm>
            <a:off x="2505083" y="2220782"/>
            <a:ext cx="786384" cy="786384"/>
          </a:xfrm>
          <a:prstGeom prst="ellipse">
            <a:avLst/>
          </a:prstGeom>
          <a:solidFill>
            <a:schemeClr val="bg1"/>
          </a:solidFill>
          <a:ln w="9525" cap="flat" cmpd="sng" algn="ctr">
            <a:noFill/>
            <a:prstDash val="solid"/>
          </a:ln>
          <a:effectLst>
            <a:outerShdw blurRad="50800" dist="38100" dir="2700000" algn="tl" rotWithShape="0">
              <a:prstClr val="black">
                <a:alpha val="40000"/>
              </a:prstClr>
            </a:outerShdw>
          </a:effectLst>
        </p:spPr>
        <p:txBody>
          <a:bodyPr rot="0" spcFirstLastPara="0" vert="horz" wrap="square" lIns="167777" tIns="134223" rIns="167777" bIns="134223" numCol="1" spcCol="0" rtlCol="0" fromWordArt="0" anchor="ctr" anchorCtr="0" forceAA="0" compatLnSpc="1">
            <a:prstTxWarp prst="textNoShape">
              <a:avLst/>
            </a:prstTxWarp>
            <a:noAutofit/>
          </a:bodyPr>
          <a:lstStyle/>
          <a:p>
            <a:pPr marL="0" marR="0" lvl="0" indent="0" algn="l" defTabSz="855340" rtl="0" eaLnBrk="1" fontAlgn="base" latinLnBrk="0" hangingPunct="1">
              <a:lnSpc>
                <a:spcPct val="100000"/>
              </a:lnSpc>
              <a:spcBef>
                <a:spcPct val="0"/>
              </a:spcBef>
              <a:spcAft>
                <a:spcPct val="0"/>
              </a:spcAft>
              <a:buClrTx/>
              <a:buSzTx/>
              <a:buFontTx/>
              <a:buNone/>
              <a:tabLst/>
              <a:defRPr/>
            </a:pPr>
            <a:endParaRPr kumimoji="0" lang="en-US" sz="1835" b="0" i="0" u="none" strike="noStrike" kern="0" cap="none" spc="0" normalizeH="0" baseline="0" noProof="0">
              <a:ln>
                <a:noFill/>
              </a:ln>
              <a:solidFill>
                <a:srgbClr val="1A1A1A"/>
              </a:solidFill>
              <a:effectLst/>
              <a:uLnTx/>
              <a:uFillTx/>
              <a:latin typeface="Segoe UI"/>
              <a:ea typeface="+mn-ea"/>
              <a:cs typeface="Segoe UI" pitchFamily="34" charset="0"/>
            </a:endParaRPr>
          </a:p>
        </p:txBody>
      </p:sp>
      <p:sp>
        <p:nvSpPr>
          <p:cNvPr id="8" name="Oval 7">
            <a:extLst>
              <a:ext uri="{FF2B5EF4-FFF2-40B4-BE49-F238E27FC236}">
                <a16:creationId xmlns:a16="http://schemas.microsoft.com/office/drawing/2014/main" id="{6C0F2D48-478B-4E7B-840A-CD96D028B29E}"/>
              </a:ext>
              <a:ext uri="{C183D7F6-B498-43B3-948B-1728B52AA6E4}">
                <adec:decorative xmlns:adec="http://schemas.microsoft.com/office/drawing/2017/decorative" val="1"/>
              </a:ext>
            </a:extLst>
          </p:cNvPr>
          <p:cNvSpPr/>
          <p:nvPr/>
        </p:nvSpPr>
        <p:spPr bwMode="auto">
          <a:xfrm>
            <a:off x="2505083" y="3180117"/>
            <a:ext cx="786384" cy="786384"/>
          </a:xfrm>
          <a:prstGeom prst="ellipse">
            <a:avLst/>
          </a:prstGeom>
          <a:solidFill>
            <a:schemeClr val="bg1"/>
          </a:solidFill>
          <a:ln w="9525" cap="flat" cmpd="sng" algn="ctr">
            <a:noFill/>
            <a:prstDash val="solid"/>
          </a:ln>
          <a:effectLst>
            <a:outerShdw blurRad="50800" dist="38100" dir="2700000" algn="tl" rotWithShape="0">
              <a:prstClr val="black">
                <a:alpha val="40000"/>
              </a:prstClr>
            </a:outerShdw>
          </a:effectLst>
        </p:spPr>
        <p:txBody>
          <a:bodyPr rot="0" spcFirstLastPara="0" vert="horz" wrap="square" lIns="167777" tIns="134223" rIns="167777" bIns="134223" numCol="1" spcCol="0" rtlCol="0" fromWordArt="0" anchor="ctr" anchorCtr="0" forceAA="0" compatLnSpc="1">
            <a:prstTxWarp prst="textNoShape">
              <a:avLst/>
            </a:prstTxWarp>
            <a:noAutofit/>
          </a:bodyPr>
          <a:lstStyle/>
          <a:p>
            <a:pPr marL="0" marR="0" lvl="0" indent="0" algn="l" defTabSz="855340" rtl="0" eaLnBrk="1" fontAlgn="base" latinLnBrk="0" hangingPunct="1">
              <a:lnSpc>
                <a:spcPct val="100000"/>
              </a:lnSpc>
              <a:spcBef>
                <a:spcPct val="0"/>
              </a:spcBef>
              <a:spcAft>
                <a:spcPct val="0"/>
              </a:spcAft>
              <a:buClrTx/>
              <a:buSzTx/>
              <a:buFontTx/>
              <a:buNone/>
              <a:tabLst/>
              <a:defRPr/>
            </a:pPr>
            <a:endParaRPr kumimoji="0" lang="en-US" sz="1835" b="0" i="0" u="none" strike="noStrike" kern="0" cap="none" spc="0" normalizeH="0" baseline="0" noProof="0">
              <a:ln>
                <a:noFill/>
              </a:ln>
              <a:solidFill>
                <a:srgbClr val="1A1A1A"/>
              </a:solidFill>
              <a:effectLst/>
              <a:uLnTx/>
              <a:uFillTx/>
              <a:latin typeface="Segoe UI"/>
              <a:ea typeface="+mn-ea"/>
              <a:cs typeface="Segoe UI" pitchFamily="34" charset="0"/>
            </a:endParaRPr>
          </a:p>
        </p:txBody>
      </p:sp>
      <p:sp>
        <p:nvSpPr>
          <p:cNvPr id="9" name="Oval 8">
            <a:extLst>
              <a:ext uri="{FF2B5EF4-FFF2-40B4-BE49-F238E27FC236}">
                <a16:creationId xmlns:a16="http://schemas.microsoft.com/office/drawing/2014/main" id="{FDE858E2-6339-4DCB-95AA-E4D740BBB7EF}"/>
              </a:ext>
              <a:ext uri="{C183D7F6-B498-43B3-948B-1728B52AA6E4}">
                <adec:decorative xmlns:adec="http://schemas.microsoft.com/office/drawing/2017/decorative" val="1"/>
              </a:ext>
            </a:extLst>
          </p:cNvPr>
          <p:cNvSpPr/>
          <p:nvPr/>
        </p:nvSpPr>
        <p:spPr bwMode="auto">
          <a:xfrm>
            <a:off x="2505083" y="4133305"/>
            <a:ext cx="786384" cy="786384"/>
          </a:xfrm>
          <a:prstGeom prst="ellipse">
            <a:avLst/>
          </a:prstGeom>
          <a:solidFill>
            <a:srgbClr val="FFFFFF"/>
          </a:solidFill>
          <a:ln w="9525" cap="flat" cmpd="sng" algn="ctr">
            <a:noFill/>
            <a:prstDash val="solid"/>
          </a:ln>
          <a:effectLst>
            <a:outerShdw blurRad="50800" dist="38100" dir="2700000" algn="tl" rotWithShape="0">
              <a:prstClr val="black">
                <a:alpha val="40000"/>
              </a:prstClr>
            </a:outerShdw>
          </a:effectLst>
        </p:spPr>
        <p:txBody>
          <a:bodyPr rot="0" spcFirstLastPara="0" vert="horz" wrap="square" lIns="167777" tIns="134223" rIns="167777" bIns="134223" numCol="1" spcCol="0" rtlCol="0" fromWordArt="0" anchor="ctr" anchorCtr="0" forceAA="0" compatLnSpc="1">
            <a:prstTxWarp prst="textNoShape">
              <a:avLst/>
            </a:prstTxWarp>
            <a:noAutofit/>
          </a:bodyPr>
          <a:lstStyle/>
          <a:p>
            <a:pPr marL="0" marR="0" lvl="0" indent="0" algn="l" defTabSz="855340" rtl="0" eaLnBrk="1" fontAlgn="base" latinLnBrk="0" hangingPunct="1">
              <a:lnSpc>
                <a:spcPct val="100000"/>
              </a:lnSpc>
              <a:spcBef>
                <a:spcPct val="0"/>
              </a:spcBef>
              <a:spcAft>
                <a:spcPct val="0"/>
              </a:spcAft>
              <a:buClrTx/>
              <a:buSzTx/>
              <a:buFontTx/>
              <a:buNone/>
              <a:tabLst/>
              <a:defRPr/>
            </a:pPr>
            <a:endParaRPr kumimoji="0" lang="en-US" sz="1835" b="0" i="0" u="none" strike="noStrike" kern="0" cap="none" spc="0" normalizeH="0" baseline="0" noProof="0">
              <a:ln>
                <a:noFill/>
              </a:ln>
              <a:solidFill>
                <a:srgbClr val="1A1A1A"/>
              </a:solidFill>
              <a:effectLst/>
              <a:uLnTx/>
              <a:uFillTx/>
              <a:latin typeface="Segoe UI"/>
              <a:ea typeface="+mn-ea"/>
              <a:cs typeface="Segoe UI" pitchFamily="34" charset="0"/>
            </a:endParaRPr>
          </a:p>
        </p:txBody>
      </p:sp>
      <p:sp>
        <p:nvSpPr>
          <p:cNvPr id="10" name="Oval 9">
            <a:extLst>
              <a:ext uri="{FF2B5EF4-FFF2-40B4-BE49-F238E27FC236}">
                <a16:creationId xmlns:a16="http://schemas.microsoft.com/office/drawing/2014/main" id="{B8BDCFFD-A66E-440E-9D24-6A09115D4376}"/>
              </a:ext>
              <a:ext uri="{C183D7F6-B498-43B3-948B-1728B52AA6E4}">
                <adec:decorative xmlns:adec="http://schemas.microsoft.com/office/drawing/2017/decorative" val="1"/>
              </a:ext>
            </a:extLst>
          </p:cNvPr>
          <p:cNvSpPr/>
          <p:nvPr/>
        </p:nvSpPr>
        <p:spPr bwMode="auto">
          <a:xfrm>
            <a:off x="2535706" y="5178271"/>
            <a:ext cx="786384" cy="786384"/>
          </a:xfrm>
          <a:prstGeom prst="ellipse">
            <a:avLst/>
          </a:prstGeom>
          <a:solidFill>
            <a:srgbClr val="FFFFFF"/>
          </a:solidFill>
          <a:ln w="9525" cap="flat" cmpd="sng" algn="ctr">
            <a:noFill/>
            <a:prstDash val="solid"/>
          </a:ln>
          <a:effectLst>
            <a:outerShdw blurRad="50800" dist="38100" dir="2700000" algn="tl" rotWithShape="0">
              <a:prstClr val="black">
                <a:alpha val="40000"/>
              </a:prstClr>
            </a:outerShdw>
          </a:effectLst>
        </p:spPr>
        <p:txBody>
          <a:bodyPr rot="0" spcFirstLastPara="0" vert="horz" wrap="square" lIns="167777" tIns="134223" rIns="167777" bIns="134223" numCol="1" spcCol="0" rtlCol="0" fromWordArt="0" anchor="ctr" anchorCtr="0" forceAA="0" compatLnSpc="1">
            <a:prstTxWarp prst="textNoShape">
              <a:avLst/>
            </a:prstTxWarp>
            <a:noAutofit/>
          </a:bodyPr>
          <a:lstStyle/>
          <a:p>
            <a:pPr marL="0" marR="0" lvl="0" indent="0" algn="l" defTabSz="855340" rtl="0" eaLnBrk="1" fontAlgn="base" latinLnBrk="0" hangingPunct="1">
              <a:lnSpc>
                <a:spcPct val="100000"/>
              </a:lnSpc>
              <a:spcBef>
                <a:spcPct val="0"/>
              </a:spcBef>
              <a:spcAft>
                <a:spcPct val="0"/>
              </a:spcAft>
              <a:buClrTx/>
              <a:buSzTx/>
              <a:buFontTx/>
              <a:buNone/>
              <a:tabLst/>
              <a:defRPr/>
            </a:pPr>
            <a:endParaRPr kumimoji="0" lang="en-US" sz="1835" b="0" i="0" u="none" strike="noStrike" kern="0" cap="none" spc="0" normalizeH="0" baseline="0" noProof="0">
              <a:ln>
                <a:noFill/>
              </a:ln>
              <a:solidFill>
                <a:srgbClr val="1A1A1A"/>
              </a:solidFill>
              <a:effectLst/>
              <a:uLnTx/>
              <a:uFillTx/>
              <a:latin typeface="Segoe UI"/>
              <a:ea typeface="+mn-ea"/>
              <a:cs typeface="Segoe UI" pitchFamily="34" charset="0"/>
            </a:endParaRPr>
          </a:p>
        </p:txBody>
      </p:sp>
      <p:pic>
        <p:nvPicPr>
          <p:cNvPr id="11" name="Picture 2">
            <a:extLst>
              <a:ext uri="{FF2B5EF4-FFF2-40B4-BE49-F238E27FC236}">
                <a16:creationId xmlns:a16="http://schemas.microsoft.com/office/drawing/2014/main" id="{F8AE7FF0-CEED-4F1E-AA8F-CADD272063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2551" y="5321268"/>
            <a:ext cx="483382" cy="48338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a:extLst>
              <a:ext uri="{FF2B5EF4-FFF2-40B4-BE49-F238E27FC236}">
                <a16:creationId xmlns:a16="http://schemas.microsoft.com/office/drawing/2014/main" id="{9C10EF01-7AF5-4F40-A980-9C94422E98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4182" y="4296404"/>
            <a:ext cx="480969" cy="48096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873E4F7B-4194-4A04-A49B-35EFA4214ACB}"/>
              </a:ext>
            </a:extLst>
          </p:cNvPr>
          <p:cNvSpPr txBox="1"/>
          <p:nvPr/>
        </p:nvSpPr>
        <p:spPr>
          <a:xfrm>
            <a:off x="695259" y="1169260"/>
            <a:ext cx="9817187" cy="830997"/>
          </a:xfrm>
          <a:prstGeom prst="rect">
            <a:avLst/>
          </a:prstGeom>
          <a:noFill/>
        </p:spPr>
        <p:txBody>
          <a:bodyPr wrap="square">
            <a:spAutoFit/>
          </a:bodyPr>
          <a:lstStyle/>
          <a:p>
            <a:pPr marL="342900" indent="-342900">
              <a:buFont typeface="Arial" panose="020B0604020202020204" pitchFamily="34" charset="0"/>
              <a:buChar char="•"/>
            </a:pPr>
            <a:r>
              <a:rPr lang="en-GB" sz="2400" dirty="0">
                <a:solidFill>
                  <a:schemeClr val="tx1">
                    <a:lumMod val="85000"/>
                    <a:lumOff val="15000"/>
                  </a:schemeClr>
                </a:solidFill>
                <a:latin typeface="Segoe UI"/>
                <a:cs typeface="Segoe UI"/>
              </a:rPr>
              <a:t>Dataverse for Teams allows you to build solutions that improve team productivity using the best of the Power Platform</a:t>
            </a:r>
            <a:endParaRPr lang="en-GB" sz="2400" dirty="0">
              <a:solidFill>
                <a:schemeClr val="tx1">
                  <a:lumMod val="85000"/>
                  <a:lumOff val="15000"/>
                </a:schemeClr>
              </a:solidFill>
              <a:latin typeface="Segoe UI" panose="020B0502040204020203" pitchFamily="34" charset="0"/>
            </a:endParaRPr>
          </a:p>
        </p:txBody>
      </p:sp>
      <p:pic>
        <p:nvPicPr>
          <p:cNvPr id="15" name="Picture 14">
            <a:extLst>
              <a:ext uri="{FF2B5EF4-FFF2-40B4-BE49-F238E27FC236}">
                <a16:creationId xmlns:a16="http://schemas.microsoft.com/office/drawing/2014/main" id="{03D030A7-4889-4C6C-8D68-750EB8BE4F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1378" y="2359310"/>
            <a:ext cx="522014" cy="522013"/>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1760FB84-98BA-4D9B-B828-1865E56BB760}"/>
              </a:ext>
            </a:extLst>
          </p:cNvPr>
          <p:cNvGrpSpPr/>
          <p:nvPr/>
        </p:nvGrpSpPr>
        <p:grpSpPr>
          <a:xfrm>
            <a:off x="1058267" y="3573309"/>
            <a:ext cx="786384" cy="823365"/>
            <a:chOff x="8878056" y="467071"/>
            <a:chExt cx="1030160" cy="1049411"/>
          </a:xfrm>
        </p:grpSpPr>
        <p:sp>
          <p:nvSpPr>
            <p:cNvPr id="24" name="Oval 23">
              <a:extLst>
                <a:ext uri="{FF2B5EF4-FFF2-40B4-BE49-F238E27FC236}">
                  <a16:creationId xmlns:a16="http://schemas.microsoft.com/office/drawing/2014/main" id="{4D8874F8-66D5-4C1F-80B1-67696831E2AC}"/>
                </a:ext>
              </a:extLst>
            </p:cNvPr>
            <p:cNvSpPr/>
            <p:nvPr/>
          </p:nvSpPr>
          <p:spPr bwMode="auto">
            <a:xfrm>
              <a:off x="8878056" y="467071"/>
              <a:ext cx="1030160" cy="1049411"/>
            </a:xfrm>
            <a:prstGeom prst="ellipse">
              <a:avLst/>
            </a:prstGeom>
            <a:solidFill>
              <a:schemeClr val="bg1"/>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err="1">
                <a:solidFill>
                  <a:srgbClr val="FFFFFF"/>
                </a:solidFill>
                <a:ea typeface="Segoe UI" pitchFamily="34" charset="0"/>
                <a:cs typeface="Segoe UI" pitchFamily="34" charset="0"/>
              </a:endParaRPr>
            </a:p>
          </p:txBody>
        </p:sp>
        <p:pic>
          <p:nvPicPr>
            <p:cNvPr id="25" name="Picture 24" descr="A picture containing object, clock, drawing&#10;&#10;Description automatically generated">
              <a:extLst>
                <a:ext uri="{FF2B5EF4-FFF2-40B4-BE49-F238E27FC236}">
                  <a16:creationId xmlns:a16="http://schemas.microsoft.com/office/drawing/2014/main" id="{EA69D345-6A71-46AC-9CA1-2B9103638868}"/>
                </a:ext>
              </a:extLst>
            </p:cNvPr>
            <p:cNvPicPr>
              <a:picLocks noChangeAspect="1"/>
            </p:cNvPicPr>
            <p:nvPr/>
          </p:nvPicPr>
          <p:blipFill>
            <a:blip r:embed="rId6"/>
            <a:stretch>
              <a:fillRect/>
            </a:stretch>
          </p:blipFill>
          <p:spPr>
            <a:xfrm>
              <a:off x="9074609" y="686219"/>
              <a:ext cx="644937" cy="611114"/>
            </a:xfrm>
            <a:prstGeom prst="rect">
              <a:avLst/>
            </a:prstGeom>
          </p:spPr>
        </p:pic>
      </p:grpSp>
      <p:pic>
        <p:nvPicPr>
          <p:cNvPr id="40" name="Picture 2">
            <a:extLst>
              <a:ext uri="{FF2B5EF4-FFF2-40B4-BE49-F238E27FC236}">
                <a16:creationId xmlns:a16="http://schemas.microsoft.com/office/drawing/2014/main" id="{66561744-69DB-452A-B52D-2E527BF0984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72551" y="3321070"/>
            <a:ext cx="504478" cy="504477"/>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2230CB37-31CC-46CF-9DA2-3546A30DC9A0}"/>
              </a:ext>
            </a:extLst>
          </p:cNvPr>
          <p:cNvCxnSpPr>
            <a:cxnSpLocks/>
          </p:cNvCxnSpPr>
          <p:nvPr/>
        </p:nvCxnSpPr>
        <p:spPr>
          <a:xfrm flipV="1">
            <a:off x="1729488" y="2795155"/>
            <a:ext cx="806218" cy="898733"/>
          </a:xfrm>
          <a:prstGeom prst="line">
            <a:avLst/>
          </a:prstGeom>
          <a:ln w="19050">
            <a:solidFill>
              <a:schemeClr val="tx2"/>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962D272-A100-4119-BCFB-7DC582E4695F}"/>
              </a:ext>
            </a:extLst>
          </p:cNvPr>
          <p:cNvCxnSpPr>
            <a:cxnSpLocks/>
            <a:endCxn id="8" idx="2"/>
          </p:cNvCxnSpPr>
          <p:nvPr/>
        </p:nvCxnSpPr>
        <p:spPr>
          <a:xfrm flipV="1">
            <a:off x="1884542" y="3573309"/>
            <a:ext cx="620541" cy="294274"/>
          </a:xfrm>
          <a:prstGeom prst="line">
            <a:avLst/>
          </a:prstGeom>
          <a:ln w="19050">
            <a:solidFill>
              <a:schemeClr val="tx2"/>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F72420E-DC6F-4CCA-A809-A387D1335AC8}"/>
              </a:ext>
            </a:extLst>
          </p:cNvPr>
          <p:cNvCxnSpPr>
            <a:cxnSpLocks/>
            <a:endCxn id="9" idx="2"/>
          </p:cNvCxnSpPr>
          <p:nvPr/>
        </p:nvCxnSpPr>
        <p:spPr>
          <a:xfrm>
            <a:off x="1837542" y="4109291"/>
            <a:ext cx="667541" cy="417206"/>
          </a:xfrm>
          <a:prstGeom prst="line">
            <a:avLst/>
          </a:prstGeom>
          <a:ln w="19050">
            <a:solidFill>
              <a:schemeClr val="tx2"/>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D1942C-55C7-43F3-9CC2-CB6585631198}"/>
              </a:ext>
            </a:extLst>
          </p:cNvPr>
          <p:cNvCxnSpPr>
            <a:cxnSpLocks/>
            <a:endCxn id="10" idx="2"/>
          </p:cNvCxnSpPr>
          <p:nvPr/>
        </p:nvCxnSpPr>
        <p:spPr>
          <a:xfrm>
            <a:off x="1729488" y="4276095"/>
            <a:ext cx="806218" cy="1295368"/>
          </a:xfrm>
          <a:prstGeom prst="line">
            <a:avLst/>
          </a:prstGeom>
          <a:ln w="19050">
            <a:solidFill>
              <a:schemeClr val="tx2"/>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2" name="Footer Placeholder 2">
            <a:extLst>
              <a:ext uri="{FF2B5EF4-FFF2-40B4-BE49-F238E27FC236}">
                <a16:creationId xmlns:a16="http://schemas.microsoft.com/office/drawing/2014/main" id="{8CA70DE8-0B26-6580-6292-B9FF4A92364B}"/>
              </a:ext>
              <a:ext uri="{C183D7F6-B498-43B3-948B-1728B52AA6E4}">
                <adec:decorative xmlns:adec="http://schemas.microsoft.com/office/drawing/2017/decorative" val="1"/>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tx1">
                    <a:lumMod val="85000"/>
                    <a:lumOff val="15000"/>
                  </a:schemeClr>
                </a:solidFill>
                <a:effectLst/>
                <a:uLnTx/>
                <a:uFillTx/>
                <a:latin typeface="Segoe UI"/>
                <a:ea typeface="+mn-ea"/>
                <a:cs typeface="+mn-cs"/>
              </a:rPr>
              <a:t>Microsoft Confidential</a:t>
            </a:r>
          </a:p>
        </p:txBody>
      </p:sp>
    </p:spTree>
    <p:extLst>
      <p:ext uri="{BB962C8B-B14F-4D97-AF65-F5344CB8AC3E}">
        <p14:creationId xmlns:p14="http://schemas.microsoft.com/office/powerpoint/2010/main" val="348951517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D9F8841-BBBD-4248-A6AA-670EAC63CDC4}"/>
              </a:ext>
              <a:ext uri="{C183D7F6-B498-43B3-948B-1728B52AA6E4}">
                <adec:decorative xmlns:adec="http://schemas.microsoft.com/office/drawing/2017/decorative" val="1"/>
              </a:ext>
            </a:extLst>
          </p:cNvPr>
          <p:cNvSpPr/>
          <p:nvPr/>
        </p:nvSpPr>
        <p:spPr bwMode="auto">
          <a:xfrm>
            <a:off x="0" y="1963513"/>
            <a:ext cx="12192000" cy="292780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a:xfrm>
            <a:off x="575481" y="2965749"/>
            <a:ext cx="11018520" cy="923330"/>
          </a:xfrm>
        </p:spPr>
        <p:txBody>
          <a:bodyPr>
            <a:spAutoFit/>
          </a:bodyPr>
          <a:lstStyle/>
          <a:p>
            <a:r>
              <a:rPr lang="en-US" sz="6000">
                <a:solidFill>
                  <a:schemeClr val="bg1"/>
                </a:solidFill>
              </a:rPr>
              <a:t>Questions?</a:t>
            </a:r>
          </a:p>
        </p:txBody>
      </p:sp>
      <p:sp>
        <p:nvSpPr>
          <p:cNvPr id="9" name="Footer Placeholder 2">
            <a:extLst>
              <a:ext uri="{FF2B5EF4-FFF2-40B4-BE49-F238E27FC236}">
                <a16:creationId xmlns:a16="http://schemas.microsoft.com/office/drawing/2014/main" id="{7AC4F3CB-40F5-4D01-8BB6-1D1FE1099E94}"/>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11" name="Slide Number Placeholder 7">
            <a:extLst>
              <a:ext uri="{FF2B5EF4-FFF2-40B4-BE49-F238E27FC236}">
                <a16:creationId xmlns:a16="http://schemas.microsoft.com/office/drawing/2014/main" id="{08E0686E-B166-4606-8464-829D5D0B6AA3}"/>
              </a:ext>
            </a:extLst>
          </p:cNvPr>
          <p:cNvSpPr>
            <a:spLocks noGrp="1"/>
          </p:cNvSpPr>
          <p:nvPr>
            <p:ph type="sldNum" sz="quarter" idx="4"/>
          </p:nvPr>
        </p:nvSpPr>
        <p:spPr>
          <a:xfrm>
            <a:off x="11697272" y="6539518"/>
            <a:ext cx="404240" cy="123111"/>
          </a:xfrm>
        </p:spPr>
        <p:txBody>
          <a:bodyPr/>
          <a:lstStyle/>
          <a:p>
            <a:pPr lvl="0"/>
            <a:fld id="{8F881BB8-5469-4299-99B9-578BE3320A80}" type="slidenum">
              <a:rPr lang="en-US" noProof="0" smtClean="0"/>
              <a:pPr lvl="0"/>
              <a:t>34</a:t>
            </a:fld>
            <a:endParaRPr lang="en-US" noProof="0"/>
          </a:p>
        </p:txBody>
      </p:sp>
    </p:spTree>
    <p:custDataLst>
      <p:tags r:id="rId1"/>
    </p:custDataLst>
    <p:extLst>
      <p:ext uri="{BB962C8B-B14F-4D97-AF65-F5344CB8AC3E}">
        <p14:creationId xmlns:p14="http://schemas.microsoft.com/office/powerpoint/2010/main" val="756991601"/>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898A5-4291-4076-BF04-5077645A3B9B}"/>
              </a:ext>
            </a:extLst>
          </p:cNvPr>
          <p:cNvSpPr>
            <a:spLocks noGrp="1"/>
          </p:cNvSpPr>
          <p:nvPr>
            <p:ph type="title"/>
          </p:nvPr>
        </p:nvSpPr>
        <p:spPr>
          <a:xfrm>
            <a:off x="588263" y="457200"/>
            <a:ext cx="11018520" cy="1107996"/>
          </a:xfrm>
        </p:spPr>
        <p:txBody>
          <a:bodyPr/>
          <a:lstStyle/>
          <a:p>
            <a:r>
              <a:rPr lang="en-GB" b="1" i="0" dirty="0">
                <a:solidFill>
                  <a:schemeClr val="tx2"/>
                </a:solidFill>
                <a:effectLst/>
                <a:latin typeface="Segoe UI" panose="020B0502040204020203" pitchFamily="34" charset="0"/>
              </a:rPr>
              <a:t>FAQs for Dataverse for Teams</a:t>
            </a:r>
            <a:br>
              <a:rPr lang="en-GB" b="1" i="0" dirty="0">
                <a:solidFill>
                  <a:schemeClr val="tx2"/>
                </a:solidFill>
                <a:effectLst/>
                <a:latin typeface="Segoe UI" panose="020B0502040204020203" pitchFamily="34" charset="0"/>
              </a:rPr>
            </a:br>
            <a:endParaRPr lang="en-GB" dirty="0">
              <a:solidFill>
                <a:schemeClr val="tx2"/>
              </a:solidFill>
            </a:endParaRPr>
          </a:p>
        </p:txBody>
      </p:sp>
      <p:sp>
        <p:nvSpPr>
          <p:cNvPr id="4" name="Content Placeholder 3">
            <a:extLst>
              <a:ext uri="{FF2B5EF4-FFF2-40B4-BE49-F238E27FC236}">
                <a16:creationId xmlns:a16="http://schemas.microsoft.com/office/drawing/2014/main" id="{E09A32D7-FC94-486F-8996-CF78E0EBD133}"/>
              </a:ext>
            </a:extLst>
          </p:cNvPr>
          <p:cNvSpPr>
            <a:spLocks noGrp="1"/>
          </p:cNvSpPr>
          <p:nvPr>
            <p:ph sz="quarter" idx="13"/>
          </p:nvPr>
        </p:nvSpPr>
        <p:spPr>
          <a:xfrm>
            <a:off x="6389688" y="1435100"/>
            <a:ext cx="5219700" cy="824841"/>
          </a:xfrm>
        </p:spPr>
        <p:txBody>
          <a:bodyPr/>
          <a:lstStyle/>
          <a:p>
            <a:pPr lvl="1"/>
            <a:endParaRPr lang="en-GB">
              <a:solidFill>
                <a:schemeClr val="bg1"/>
              </a:solidFill>
            </a:endParaRPr>
          </a:p>
          <a:p>
            <a:endParaRPr lang="en-GB">
              <a:solidFill>
                <a:schemeClr val="bg1"/>
              </a:solidFill>
            </a:endParaRPr>
          </a:p>
        </p:txBody>
      </p:sp>
      <p:sp>
        <p:nvSpPr>
          <p:cNvPr id="7" name="TextBox 6">
            <a:extLst>
              <a:ext uri="{FF2B5EF4-FFF2-40B4-BE49-F238E27FC236}">
                <a16:creationId xmlns:a16="http://schemas.microsoft.com/office/drawing/2014/main" id="{0EA3C7A7-CAA3-4087-BEE0-FDE806CFE903}"/>
              </a:ext>
            </a:extLst>
          </p:cNvPr>
          <p:cNvSpPr txBox="1"/>
          <p:nvPr/>
        </p:nvSpPr>
        <p:spPr>
          <a:xfrm>
            <a:off x="990015" y="5979675"/>
            <a:ext cx="7401364" cy="707886"/>
          </a:xfrm>
          <a:prstGeom prst="rect">
            <a:avLst/>
          </a:prstGeom>
          <a:noFill/>
        </p:spPr>
        <p:txBody>
          <a:bodyPr wrap="square">
            <a:spAutoFit/>
          </a:bodyPr>
          <a:lstStyle/>
          <a:p>
            <a:r>
              <a:rPr lang="en-GB" sz="2000" dirty="0">
                <a:solidFill>
                  <a:schemeClr val="tx2"/>
                </a:solidFill>
                <a:hlinkClick r:id="rId3">
                  <a:extLst>
                    <a:ext uri="{A12FA001-AC4F-418D-AE19-62706E023703}">
                      <ahyp:hlinkClr xmlns:ahyp="http://schemas.microsoft.com/office/drawing/2018/hyperlinkcolor" val="tx"/>
                    </a:ext>
                  </a:extLst>
                </a:hlinkClick>
              </a:rPr>
              <a:t>FAQs for Dataverse for Teams - Power Apps</a:t>
            </a:r>
            <a:endParaRPr lang="en-GB" sz="2000" dirty="0">
              <a:solidFill>
                <a:schemeClr val="tx2"/>
              </a:solidFill>
            </a:endParaRPr>
          </a:p>
          <a:p>
            <a:endParaRPr lang="en-GB" sz="2000" dirty="0">
              <a:solidFill>
                <a:schemeClr val="tx2"/>
              </a:solidFill>
            </a:endParaRPr>
          </a:p>
        </p:txBody>
      </p:sp>
      <p:sp>
        <p:nvSpPr>
          <p:cNvPr id="9" name="TextBox 8">
            <a:extLst>
              <a:ext uri="{FF2B5EF4-FFF2-40B4-BE49-F238E27FC236}">
                <a16:creationId xmlns:a16="http://schemas.microsoft.com/office/drawing/2014/main" id="{558C9823-D2D0-4740-9E60-AF6614FAA1CC}"/>
              </a:ext>
            </a:extLst>
          </p:cNvPr>
          <p:cNvSpPr txBox="1"/>
          <p:nvPr/>
        </p:nvSpPr>
        <p:spPr>
          <a:xfrm>
            <a:off x="490611" y="1593346"/>
            <a:ext cx="6763042" cy="4093428"/>
          </a:xfrm>
          <a:prstGeom prst="rect">
            <a:avLst/>
          </a:prstGeom>
          <a:noFill/>
        </p:spPr>
        <p:txBody>
          <a:bodyPr wrap="square">
            <a:spAutoFit/>
          </a:bodyPr>
          <a:lstStyle/>
          <a:p>
            <a:pPr marL="342900" indent="-342900" algn="l">
              <a:buFont typeface="Arial" panose="020B0604020202020204" pitchFamily="34" charset="0"/>
              <a:buChar char="•"/>
            </a:pPr>
            <a:r>
              <a:rPr lang="en-GB" sz="2000" i="0" dirty="0">
                <a:solidFill>
                  <a:schemeClr val="tx1">
                    <a:lumMod val="85000"/>
                    <a:lumOff val="15000"/>
                  </a:schemeClr>
                </a:solidFill>
                <a:effectLst/>
                <a:latin typeface="Segoe UI" panose="020B0502040204020203" pitchFamily="34" charset="0"/>
              </a:rPr>
              <a:t>What does Dataverse for Teams enable and how does this impact Microsoft Power Platform and Teams users?</a:t>
            </a:r>
          </a:p>
          <a:p>
            <a:pPr marL="342900" indent="-342900" algn="l">
              <a:buFont typeface="Arial" panose="020B0604020202020204" pitchFamily="34" charset="0"/>
              <a:buChar char="•"/>
            </a:pPr>
            <a:endParaRPr lang="en-GB" sz="2000" dirty="0">
              <a:solidFill>
                <a:schemeClr val="tx1">
                  <a:lumMod val="85000"/>
                  <a:lumOff val="15000"/>
                </a:schemeClr>
              </a:solidFill>
              <a:latin typeface="Segoe UI" panose="020B0502040204020203" pitchFamily="34" charset="0"/>
            </a:endParaRPr>
          </a:p>
          <a:p>
            <a:pPr marL="342900" indent="-342900">
              <a:buFont typeface="Arial" panose="020B0604020202020204" pitchFamily="34" charset="0"/>
              <a:buChar char="•"/>
            </a:pPr>
            <a:r>
              <a:rPr lang="en-GB" sz="2000" i="0" dirty="0">
                <a:solidFill>
                  <a:schemeClr val="tx1">
                    <a:lumMod val="85000"/>
                    <a:lumOff val="15000"/>
                  </a:schemeClr>
                </a:solidFill>
                <a:effectLst/>
                <a:latin typeface="Segoe UI" panose="020B0502040204020203" pitchFamily="34" charset="0"/>
              </a:rPr>
              <a:t>What value does Dataverse for Teams offer for professional developers?</a:t>
            </a:r>
          </a:p>
          <a:p>
            <a:pPr marL="342900" indent="-342900">
              <a:buFont typeface="Arial" panose="020B0604020202020204" pitchFamily="34" charset="0"/>
              <a:buChar char="•"/>
            </a:pPr>
            <a:endParaRPr lang="en-GB" sz="2000" dirty="0">
              <a:solidFill>
                <a:schemeClr val="tx1">
                  <a:lumMod val="85000"/>
                  <a:lumOff val="15000"/>
                </a:schemeClr>
              </a:solidFill>
              <a:latin typeface="Segoe UI" panose="020B0502040204020203" pitchFamily="34" charset="0"/>
            </a:endParaRPr>
          </a:p>
          <a:p>
            <a:pPr marL="342900" indent="-342900">
              <a:buFont typeface="Arial" panose="020B0604020202020204" pitchFamily="34" charset="0"/>
              <a:buChar char="•"/>
            </a:pPr>
            <a:r>
              <a:rPr lang="en-GB" sz="2000" i="0" dirty="0">
                <a:solidFill>
                  <a:schemeClr val="tx1">
                    <a:lumMod val="85000"/>
                    <a:lumOff val="15000"/>
                  </a:schemeClr>
                </a:solidFill>
                <a:effectLst/>
                <a:latin typeface="Segoe UI" panose="020B0502040204020203" pitchFamily="34" charset="0"/>
              </a:rPr>
              <a:t>How does security and governance differ between Dataverse and Microsoft Dataverse for Teams?</a:t>
            </a:r>
          </a:p>
          <a:p>
            <a:pPr marL="342900" indent="-342900">
              <a:buFont typeface="Arial" panose="020B0604020202020204" pitchFamily="34" charset="0"/>
              <a:buChar char="•"/>
            </a:pPr>
            <a:endParaRPr lang="en-GB" sz="2000" dirty="0">
              <a:solidFill>
                <a:schemeClr val="tx1">
                  <a:lumMod val="85000"/>
                  <a:lumOff val="15000"/>
                </a:schemeClr>
              </a:solidFill>
              <a:latin typeface="Segoe UI" panose="020B0502040204020203" pitchFamily="34" charset="0"/>
            </a:endParaRPr>
          </a:p>
          <a:p>
            <a:pPr marL="342900" indent="-342900">
              <a:buFont typeface="Arial" panose="020B0604020202020204" pitchFamily="34" charset="0"/>
              <a:buChar char="•"/>
            </a:pPr>
            <a:r>
              <a:rPr lang="en-GB" sz="2000" i="0" dirty="0">
                <a:solidFill>
                  <a:schemeClr val="tx1">
                    <a:lumMod val="85000"/>
                    <a:lumOff val="15000"/>
                  </a:schemeClr>
                </a:solidFill>
                <a:effectLst/>
                <a:latin typeface="Segoe UI" panose="020B0502040204020203" pitchFamily="34" charset="0"/>
              </a:rPr>
              <a:t>Which tables are available to developers in Dataverse for Teams?</a:t>
            </a:r>
          </a:p>
          <a:p>
            <a:pPr marL="342900" indent="-342900">
              <a:buFont typeface="Arial" panose="020B0604020202020204" pitchFamily="34" charset="0"/>
              <a:buChar char="•"/>
            </a:pPr>
            <a:endParaRPr lang="en-GB" sz="2000" i="0" dirty="0">
              <a:solidFill>
                <a:schemeClr val="tx1">
                  <a:lumMod val="85000"/>
                  <a:lumOff val="15000"/>
                </a:schemeClr>
              </a:solidFill>
              <a:effectLst/>
              <a:latin typeface="Segoe UI" panose="020B0502040204020203" pitchFamily="34" charset="0"/>
            </a:endParaRPr>
          </a:p>
          <a:p>
            <a:pPr marL="342900" indent="-342900">
              <a:buFont typeface="Arial" panose="020B0604020202020204" pitchFamily="34" charset="0"/>
              <a:buChar char="•"/>
            </a:pPr>
            <a:r>
              <a:rPr lang="en-GB" sz="2000" i="0" dirty="0">
                <a:solidFill>
                  <a:schemeClr val="tx1">
                    <a:lumMod val="85000"/>
                    <a:lumOff val="15000"/>
                  </a:schemeClr>
                </a:solidFill>
                <a:effectLst/>
                <a:latin typeface="Segoe UI" panose="020B0502040204020203" pitchFamily="34" charset="0"/>
              </a:rPr>
              <a:t>Can I use tables from other environments?</a:t>
            </a:r>
            <a:endParaRPr lang="en-GB" sz="2000" b="1" i="0" dirty="0">
              <a:solidFill>
                <a:schemeClr val="tx1">
                  <a:lumMod val="85000"/>
                  <a:lumOff val="15000"/>
                </a:schemeClr>
              </a:solidFill>
              <a:effectLst/>
              <a:latin typeface="Segoe UI" panose="020B0502040204020203" pitchFamily="34" charset="0"/>
            </a:endParaRPr>
          </a:p>
        </p:txBody>
      </p:sp>
      <p:sp>
        <p:nvSpPr>
          <p:cNvPr id="3" name="Footer Placeholder 2">
            <a:extLst>
              <a:ext uri="{FF2B5EF4-FFF2-40B4-BE49-F238E27FC236}">
                <a16:creationId xmlns:a16="http://schemas.microsoft.com/office/drawing/2014/main" id="{BBEB2D41-87FA-44BF-46E3-0BEACF43703B}"/>
              </a:ext>
              <a:ext uri="{C183D7F6-B498-43B3-948B-1728B52AA6E4}">
                <adec:decorative xmlns:adec="http://schemas.microsoft.com/office/drawing/2017/decorative" val="1"/>
              </a:ext>
            </a:extLst>
          </p:cNvPr>
          <p:cNvSpPr txBox="1">
            <a:spLocks/>
          </p:cNvSpPr>
          <p:nvPr/>
        </p:nvSpPr>
        <p:spPr>
          <a:xfrm>
            <a:off x="4038600" y="653951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a:solidFill>
                  <a:srgbClr val="000000"/>
                </a:solidFill>
                <a:latin typeface="Segoe UI"/>
              </a:rPr>
              <a:t>Microsoft Confidential</a:t>
            </a:r>
          </a:p>
        </p:txBody>
      </p:sp>
    </p:spTree>
    <p:extLst>
      <p:ext uri="{BB962C8B-B14F-4D97-AF65-F5344CB8AC3E}">
        <p14:creationId xmlns:p14="http://schemas.microsoft.com/office/powerpoint/2010/main" val="236425375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898A5-4291-4076-BF04-5077645A3B9B}"/>
              </a:ext>
            </a:extLst>
          </p:cNvPr>
          <p:cNvSpPr>
            <a:spLocks noGrp="1"/>
          </p:cNvSpPr>
          <p:nvPr>
            <p:ph type="title"/>
          </p:nvPr>
        </p:nvSpPr>
        <p:spPr/>
        <p:txBody>
          <a:bodyPr/>
          <a:lstStyle/>
          <a:p>
            <a:r>
              <a:rPr lang="en-GB" dirty="0">
                <a:solidFill>
                  <a:schemeClr val="tx2"/>
                </a:solidFill>
                <a:latin typeface="+mj-lt"/>
                <a:cs typeface="Segoe UI"/>
              </a:rPr>
              <a:t>Resources </a:t>
            </a:r>
            <a:endParaRPr lang="en-GB" dirty="0">
              <a:solidFill>
                <a:schemeClr val="tx2"/>
              </a:solidFill>
              <a:latin typeface="+mj-lt"/>
            </a:endParaRPr>
          </a:p>
        </p:txBody>
      </p:sp>
      <p:sp>
        <p:nvSpPr>
          <p:cNvPr id="3" name="Content Placeholder 2">
            <a:extLst>
              <a:ext uri="{FF2B5EF4-FFF2-40B4-BE49-F238E27FC236}">
                <a16:creationId xmlns:a16="http://schemas.microsoft.com/office/drawing/2014/main" id="{E4EE0B32-D7E8-4618-B145-7FF9B927063F}"/>
              </a:ext>
            </a:extLst>
          </p:cNvPr>
          <p:cNvSpPr>
            <a:spLocks noGrp="1"/>
          </p:cNvSpPr>
          <p:nvPr>
            <p:ph sz="quarter" idx="12"/>
          </p:nvPr>
        </p:nvSpPr>
        <p:spPr>
          <a:xfrm>
            <a:off x="582612" y="1083450"/>
            <a:ext cx="6053319" cy="4844403"/>
          </a:xfrm>
        </p:spPr>
        <p:txBody>
          <a:bodyPr vert="horz" wrap="square" lIns="0" tIns="0" rIns="0" bIns="0" rtlCol="0" anchor="t">
            <a:spAutoFit/>
          </a:bodyPr>
          <a:lstStyle/>
          <a:p>
            <a:pPr marL="0" indent="0">
              <a:buNone/>
            </a:pPr>
            <a:endParaRPr lang="en-GB" sz="1800" dirty="0">
              <a:solidFill>
                <a:schemeClr val="tx1">
                  <a:lumMod val="85000"/>
                  <a:lumOff val="15000"/>
                </a:schemeClr>
              </a:solidFill>
              <a:cs typeface="Segoe UI"/>
            </a:endParaRPr>
          </a:p>
          <a:p>
            <a:pPr marL="0" indent="0">
              <a:buNone/>
            </a:pPr>
            <a:r>
              <a:rPr lang="en-GB" sz="1800" dirty="0">
                <a:solidFill>
                  <a:schemeClr val="tx1">
                    <a:lumMod val="85000"/>
                    <a:lumOff val="15000"/>
                  </a:schemeClr>
                </a:solidFill>
                <a:cs typeface="Segoe UI"/>
              </a:rPr>
              <a:t>Licensing and restrictions </a:t>
            </a:r>
            <a:endParaRPr lang="en-US" sz="1800" dirty="0">
              <a:solidFill>
                <a:schemeClr val="tx1">
                  <a:lumMod val="85000"/>
                  <a:lumOff val="15000"/>
                </a:schemeClr>
              </a:solidFill>
            </a:endParaRPr>
          </a:p>
          <a:p>
            <a:pPr lvl="1"/>
            <a:r>
              <a:rPr lang="en-GB" sz="1600" dirty="0">
                <a:solidFill>
                  <a:schemeClr val="tx1">
                    <a:lumMod val="85000"/>
                    <a:lumOff val="15000"/>
                  </a:schemeClr>
                </a:solidFill>
                <a:hlinkClick r:id="rId3">
                  <a:extLst>
                    <a:ext uri="{A12FA001-AC4F-418D-AE19-62706E023703}">
                      <ahyp:hlinkClr xmlns:ahyp="http://schemas.microsoft.com/office/drawing/2018/hyperlinkcolor" val="tx"/>
                    </a:ext>
                  </a:extLst>
                </a:hlinkClick>
              </a:rPr>
              <a:t>Licensing and restrictions </a:t>
            </a:r>
            <a:endParaRPr lang="en-GB" sz="1600" dirty="0">
              <a:solidFill>
                <a:schemeClr val="tx1">
                  <a:lumMod val="85000"/>
                  <a:lumOff val="15000"/>
                </a:schemeClr>
              </a:solidFill>
            </a:endParaRPr>
          </a:p>
          <a:p>
            <a:pPr lvl="1"/>
            <a:r>
              <a:rPr lang="en-GB" sz="1600" b="0" i="0" u="sng" dirty="0">
                <a:solidFill>
                  <a:schemeClr val="tx1">
                    <a:lumMod val="85000"/>
                    <a:lumOff val="15000"/>
                  </a:schemeClr>
                </a:solidFill>
                <a:effectLst/>
                <a:hlinkClick r:id="rId4">
                  <a:extLst>
                    <a:ext uri="{A12FA001-AC4F-418D-AE19-62706E023703}">
                      <ahyp:hlinkClr xmlns:ahyp="http://schemas.microsoft.com/office/drawing/2018/hyperlinkcolor" val="tx"/>
                    </a:ext>
                  </a:extLst>
                </a:hlinkClick>
              </a:rPr>
              <a:t>Dataverse for Teams licensing FAQ</a:t>
            </a:r>
            <a:endParaRPr lang="en-GB" sz="1600" b="0" i="0" u="sng" dirty="0">
              <a:solidFill>
                <a:schemeClr val="tx1">
                  <a:lumMod val="85000"/>
                  <a:lumOff val="15000"/>
                </a:schemeClr>
              </a:solidFill>
              <a:effectLst/>
            </a:endParaRPr>
          </a:p>
          <a:p>
            <a:pPr lvl="1"/>
            <a:r>
              <a:rPr lang="en-GB" sz="1600" dirty="0">
                <a:solidFill>
                  <a:schemeClr val="tx1">
                    <a:lumMod val="85000"/>
                    <a:lumOff val="15000"/>
                  </a:schemeClr>
                </a:solidFill>
                <a:hlinkClick r:id="rId5">
                  <a:extLst>
                    <a:ext uri="{A12FA001-AC4F-418D-AE19-62706E023703}">
                      <ahyp:hlinkClr xmlns:ahyp="http://schemas.microsoft.com/office/drawing/2018/hyperlinkcolor" val="tx"/>
                    </a:ext>
                  </a:extLst>
                </a:hlinkClick>
              </a:rPr>
              <a:t>Licensing overview - Power Platform</a:t>
            </a:r>
            <a:endParaRPr lang="en-GB" sz="1600" b="0" i="0" u="sng" dirty="0">
              <a:solidFill>
                <a:schemeClr val="tx1">
                  <a:lumMod val="85000"/>
                  <a:lumOff val="15000"/>
                </a:schemeClr>
              </a:solidFill>
              <a:effectLst/>
            </a:endParaRPr>
          </a:p>
          <a:p>
            <a:pPr lvl="1"/>
            <a:r>
              <a:rPr lang="en-GB" sz="1600" b="0" i="0" u="sng" dirty="0">
                <a:solidFill>
                  <a:schemeClr val="tx1">
                    <a:lumMod val="85000"/>
                    <a:lumOff val="15000"/>
                  </a:schemeClr>
                </a:solidFill>
                <a:effectLst/>
                <a:hlinkClick r:id="rId6">
                  <a:extLst>
                    <a:ext uri="{A12FA001-AC4F-418D-AE19-62706E023703}">
                      <ahyp:hlinkClr xmlns:ahyp="http://schemas.microsoft.com/office/drawing/2018/hyperlinkcolor" val="tx"/>
                    </a:ext>
                  </a:extLst>
                </a:hlinkClick>
              </a:rPr>
              <a:t>Microsoft Power Platform Licensing Guide</a:t>
            </a:r>
            <a:endParaRPr lang="en-GB" sz="1600" dirty="0">
              <a:solidFill>
                <a:schemeClr val="tx1">
                  <a:lumMod val="85000"/>
                  <a:lumOff val="15000"/>
                </a:schemeClr>
              </a:solidFill>
            </a:endParaRPr>
          </a:p>
          <a:p>
            <a:pPr marL="0" indent="0">
              <a:buNone/>
            </a:pPr>
            <a:endParaRPr lang="en-US" sz="1800" dirty="0">
              <a:solidFill>
                <a:schemeClr val="tx1">
                  <a:lumMod val="85000"/>
                  <a:lumOff val="15000"/>
                </a:schemeClr>
              </a:solidFill>
            </a:endParaRPr>
          </a:p>
          <a:p>
            <a:pPr marL="0" indent="0">
              <a:buNone/>
            </a:pPr>
            <a:r>
              <a:rPr lang="en-US" sz="1800" dirty="0">
                <a:solidFill>
                  <a:schemeClr val="tx1">
                    <a:lumMod val="85000"/>
                    <a:lumOff val="15000"/>
                  </a:schemeClr>
                </a:solidFill>
              </a:rPr>
              <a:t>Power Platform Documentation and training </a:t>
            </a:r>
          </a:p>
          <a:p>
            <a:pPr lvl="1"/>
            <a:r>
              <a:rPr lang="en-GB" sz="1600" dirty="0">
                <a:solidFill>
                  <a:schemeClr val="tx1">
                    <a:lumMod val="85000"/>
                    <a:lumOff val="15000"/>
                  </a:schemeClr>
                </a:solidFill>
                <a:hlinkClick r:id="rId7">
                  <a:extLst>
                    <a:ext uri="{A12FA001-AC4F-418D-AE19-62706E023703}">
                      <ahyp:hlinkClr xmlns:ahyp="http://schemas.microsoft.com/office/drawing/2018/hyperlinkcolor" val="tx"/>
                    </a:ext>
                  </a:extLst>
                </a:hlinkClick>
              </a:rPr>
              <a:t>Microsoft Power Platform documentation</a:t>
            </a:r>
            <a:endParaRPr lang="en-GB" sz="1600" dirty="0">
              <a:solidFill>
                <a:schemeClr val="tx1">
                  <a:lumMod val="85000"/>
                  <a:lumOff val="15000"/>
                </a:schemeClr>
              </a:solidFill>
            </a:endParaRPr>
          </a:p>
          <a:p>
            <a:pPr lvl="1"/>
            <a:r>
              <a:rPr lang="en-US" sz="1600" b="0" i="0" u="sng" dirty="0" err="1">
                <a:solidFill>
                  <a:schemeClr val="tx1">
                    <a:lumMod val="85000"/>
                    <a:lumOff val="15000"/>
                  </a:schemeClr>
                </a:solidFill>
                <a:effectLst/>
                <a:hlinkClick r:id="rId8">
                  <a:extLst>
                    <a:ext uri="{A12FA001-AC4F-418D-AE19-62706E023703}">
                      <ahyp:hlinkClr xmlns:ahyp="http://schemas.microsoft.com/office/drawing/2018/hyperlinkcolor" val="tx"/>
                    </a:ext>
                  </a:extLst>
                </a:hlinkClick>
              </a:rPr>
              <a:t>PowerPlatformResources</a:t>
            </a:r>
            <a:endParaRPr lang="en-US" sz="1600" dirty="0">
              <a:solidFill>
                <a:schemeClr val="tx1">
                  <a:lumMod val="85000"/>
                  <a:lumOff val="15000"/>
                </a:schemeClr>
              </a:solidFill>
            </a:endParaRPr>
          </a:p>
          <a:p>
            <a:pPr lvl="1"/>
            <a:r>
              <a:rPr lang="en-GB" sz="1600" b="0" i="0" u="sng" dirty="0">
                <a:solidFill>
                  <a:schemeClr val="tx1">
                    <a:lumMod val="85000"/>
                    <a:lumOff val="15000"/>
                  </a:schemeClr>
                </a:solidFill>
                <a:effectLst/>
                <a:hlinkClick r:id="rId9">
                  <a:extLst>
                    <a:ext uri="{A12FA001-AC4F-418D-AE19-62706E023703}">
                      <ahyp:hlinkClr xmlns:ahyp="http://schemas.microsoft.com/office/drawing/2018/hyperlinkcolor" val="tx"/>
                    </a:ext>
                  </a:extLst>
                </a:hlinkClick>
              </a:rPr>
              <a:t>Use the new Power Apps app in Microsoft Teams</a:t>
            </a:r>
            <a:endParaRPr lang="en-GB" sz="1600" u="sng" dirty="0">
              <a:solidFill>
                <a:schemeClr val="tx1">
                  <a:lumMod val="85000"/>
                  <a:lumOff val="15000"/>
                </a:schemeClr>
              </a:solidFill>
            </a:endParaRPr>
          </a:p>
          <a:p>
            <a:pPr marL="0" indent="0">
              <a:buNone/>
            </a:pPr>
            <a:endParaRPr lang="en-GB" sz="1800" dirty="0">
              <a:solidFill>
                <a:schemeClr val="tx1">
                  <a:lumMod val="85000"/>
                  <a:lumOff val="15000"/>
                </a:schemeClr>
              </a:solidFill>
              <a:cs typeface="Segoe UI"/>
            </a:endParaRPr>
          </a:p>
          <a:p>
            <a:pPr marL="0" indent="0">
              <a:buNone/>
            </a:pPr>
            <a:r>
              <a:rPr lang="en-GB" sz="1800" dirty="0">
                <a:solidFill>
                  <a:schemeClr val="tx1">
                    <a:lumMod val="85000"/>
                    <a:lumOff val="15000"/>
                  </a:schemeClr>
                </a:solidFill>
                <a:cs typeface="Segoe UI"/>
              </a:rPr>
              <a:t>To learn more about Dataverse for Teams </a:t>
            </a:r>
            <a:r>
              <a:rPr lang="en-US" sz="1800" dirty="0">
                <a:solidFill>
                  <a:schemeClr val="tx1">
                    <a:lumMod val="85000"/>
                    <a:lumOff val="15000"/>
                  </a:schemeClr>
                </a:solidFill>
              </a:rPr>
              <a:t> </a:t>
            </a:r>
          </a:p>
          <a:p>
            <a:pPr lvl="1"/>
            <a:r>
              <a:rPr lang="en-GB" sz="1600" b="0" i="0" u="none" strike="noStrike" dirty="0">
                <a:solidFill>
                  <a:schemeClr val="tx1">
                    <a:lumMod val="85000"/>
                    <a:lumOff val="15000"/>
                  </a:schemeClr>
                </a:solidFill>
                <a:effectLst/>
                <a:hlinkClick r:id="rId10">
                  <a:extLst>
                    <a:ext uri="{A12FA001-AC4F-418D-AE19-62706E023703}">
                      <ahyp:hlinkClr xmlns:ahyp="http://schemas.microsoft.com/office/drawing/2018/hyperlinkcolor" val="tx"/>
                    </a:ext>
                  </a:extLst>
                </a:hlinkClick>
              </a:rPr>
              <a:t>What is Dataverse for Teams?</a:t>
            </a:r>
            <a:br>
              <a:rPr lang="en-GB" sz="1600" dirty="0">
                <a:solidFill>
                  <a:schemeClr val="tx1">
                    <a:lumMod val="85000"/>
                    <a:lumOff val="15000"/>
                  </a:schemeClr>
                </a:solidFill>
              </a:rPr>
            </a:br>
            <a:r>
              <a:rPr lang="en-GB" sz="1600" b="0" i="0" u="none" strike="noStrike" dirty="0">
                <a:solidFill>
                  <a:schemeClr val="tx1">
                    <a:lumMod val="85000"/>
                    <a:lumOff val="15000"/>
                  </a:schemeClr>
                </a:solidFill>
                <a:effectLst/>
                <a:hlinkClick r:id="rId11">
                  <a:extLst>
                    <a:ext uri="{A12FA001-AC4F-418D-AE19-62706E023703}">
                      <ahyp:hlinkClr xmlns:ahyp="http://schemas.microsoft.com/office/drawing/2018/hyperlinkcolor" val="tx"/>
                    </a:ext>
                  </a:extLst>
                </a:hlinkClick>
              </a:rPr>
              <a:t>About the Dataverse for Teams environment</a:t>
            </a:r>
            <a:endParaRPr lang="en-GB" sz="1600" b="0" i="0" u="none" strike="noStrike" dirty="0">
              <a:solidFill>
                <a:schemeClr val="tx1">
                  <a:lumMod val="85000"/>
                  <a:lumOff val="15000"/>
                </a:schemeClr>
              </a:solidFill>
              <a:effectLst/>
            </a:endParaRPr>
          </a:p>
          <a:p>
            <a:pPr marL="228600" lvl="1" indent="0">
              <a:buNone/>
            </a:pPr>
            <a:endParaRPr lang="en-GB" sz="1600" dirty="0">
              <a:solidFill>
                <a:schemeClr val="tx1">
                  <a:lumMod val="85000"/>
                  <a:lumOff val="15000"/>
                </a:schemeClr>
              </a:solidFill>
            </a:endParaRPr>
          </a:p>
        </p:txBody>
      </p:sp>
      <p:sp>
        <p:nvSpPr>
          <p:cNvPr id="4" name="Content Placeholder 3">
            <a:extLst>
              <a:ext uri="{FF2B5EF4-FFF2-40B4-BE49-F238E27FC236}">
                <a16:creationId xmlns:a16="http://schemas.microsoft.com/office/drawing/2014/main" id="{E09A32D7-FC94-486F-8996-CF78E0EBD133}"/>
              </a:ext>
            </a:extLst>
          </p:cNvPr>
          <p:cNvSpPr>
            <a:spLocks noGrp="1"/>
          </p:cNvSpPr>
          <p:nvPr>
            <p:ph sz="quarter" idx="13"/>
          </p:nvPr>
        </p:nvSpPr>
        <p:spPr>
          <a:xfrm>
            <a:off x="6389688" y="1435100"/>
            <a:ext cx="5219700" cy="824841"/>
          </a:xfrm>
        </p:spPr>
        <p:txBody>
          <a:bodyPr/>
          <a:lstStyle/>
          <a:p>
            <a:pPr lvl="1"/>
            <a:endParaRPr lang="en-GB">
              <a:solidFill>
                <a:schemeClr val="bg1"/>
              </a:solidFill>
            </a:endParaRPr>
          </a:p>
          <a:p>
            <a:endParaRPr lang="en-GB">
              <a:solidFill>
                <a:schemeClr val="bg1"/>
              </a:solidFill>
            </a:endParaRPr>
          </a:p>
        </p:txBody>
      </p:sp>
      <p:pic>
        <p:nvPicPr>
          <p:cNvPr id="6" name="Graphic 5" descr="Open book with table lamp, books, pen and pencil">
            <a:extLst>
              <a:ext uri="{FF2B5EF4-FFF2-40B4-BE49-F238E27FC236}">
                <a16:creationId xmlns:a16="http://schemas.microsoft.com/office/drawing/2014/main" id="{F9D159C6-C6E7-459C-B57D-A12D6F3EDC9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295406" y="595940"/>
            <a:ext cx="5896594" cy="5896594"/>
          </a:xfrm>
          <a:prstGeom prst="rect">
            <a:avLst/>
          </a:prstGeom>
        </p:spPr>
      </p:pic>
      <p:sp>
        <p:nvSpPr>
          <p:cNvPr id="5" name="Footer Placeholder 2">
            <a:extLst>
              <a:ext uri="{FF2B5EF4-FFF2-40B4-BE49-F238E27FC236}">
                <a16:creationId xmlns:a16="http://schemas.microsoft.com/office/drawing/2014/main" id="{68D61D1A-39A8-E261-36D8-3AA7D4EBE9E0}"/>
              </a:ext>
              <a:ext uri="{C183D7F6-B498-43B3-948B-1728B52AA6E4}">
                <adec:decorative xmlns:adec="http://schemas.microsoft.com/office/drawing/2017/decorative" val="1"/>
              </a:ext>
            </a:extLst>
          </p:cNvPr>
          <p:cNvSpPr txBox="1">
            <a:spLocks/>
          </p:cNvSpPr>
          <p:nvPr/>
        </p:nvSpPr>
        <p:spPr>
          <a:xfrm>
            <a:off x="4038600" y="653951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a:solidFill>
                  <a:srgbClr val="000000"/>
                </a:solidFill>
                <a:latin typeface="Segoe UI"/>
              </a:rPr>
              <a:t>Microsoft Confidential</a:t>
            </a:r>
          </a:p>
        </p:txBody>
      </p:sp>
    </p:spTree>
    <p:extLst>
      <p:ext uri="{BB962C8B-B14F-4D97-AF65-F5344CB8AC3E}">
        <p14:creationId xmlns:p14="http://schemas.microsoft.com/office/powerpoint/2010/main" val="429179802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6186C4-D248-464F-AFD9-EF1E9F254150}"/>
              </a:ext>
            </a:extLst>
          </p:cNvPr>
          <p:cNvSpPr>
            <a:spLocks noGrp="1"/>
          </p:cNvSpPr>
          <p:nvPr>
            <p:ph type="title"/>
          </p:nvPr>
        </p:nvSpPr>
        <p:spPr/>
        <p:txBody>
          <a:bodyPr>
            <a:normAutofit/>
          </a:bodyPr>
          <a:lstStyle/>
          <a:p>
            <a:r>
              <a:rPr lang="nb-NO" sz="3600" dirty="0">
                <a:solidFill>
                  <a:schemeClr val="tx2"/>
                </a:solidFill>
                <a:latin typeface="+mj-lt"/>
              </a:rPr>
              <a:t>Dataverse for Teams Administration</a:t>
            </a:r>
            <a:endParaRPr lang="en-US" sz="3600" dirty="0">
              <a:solidFill>
                <a:schemeClr val="tx2"/>
              </a:solidFill>
              <a:latin typeface="+mj-lt"/>
            </a:endParaRPr>
          </a:p>
        </p:txBody>
      </p:sp>
      <p:sp>
        <p:nvSpPr>
          <p:cNvPr id="6" name="Content Placeholder 5">
            <a:extLst>
              <a:ext uri="{FF2B5EF4-FFF2-40B4-BE49-F238E27FC236}">
                <a16:creationId xmlns:a16="http://schemas.microsoft.com/office/drawing/2014/main" id="{583DAED8-9245-4272-B04A-9A65B329D7F1}"/>
              </a:ext>
            </a:extLst>
          </p:cNvPr>
          <p:cNvSpPr>
            <a:spLocks noGrp="1"/>
          </p:cNvSpPr>
          <p:nvPr>
            <p:ph sz="quarter" idx="10"/>
          </p:nvPr>
        </p:nvSpPr>
        <p:spPr>
          <a:xfrm>
            <a:off x="584200" y="1435100"/>
            <a:ext cx="11018838" cy="738664"/>
          </a:xfrm>
        </p:spPr>
        <p:txBody>
          <a:bodyPr/>
          <a:lstStyle/>
          <a:p>
            <a:r>
              <a:rPr lang="nb-NO" sz="2400" dirty="0">
                <a:solidFill>
                  <a:schemeClr val="tx1">
                    <a:lumMod val="85000"/>
                    <a:lumOff val="15000"/>
                  </a:schemeClr>
                </a:solidFill>
              </a:rPr>
              <a:t>There are two main interfaces for administration relevant to Dataverse for Teams:</a:t>
            </a:r>
          </a:p>
        </p:txBody>
      </p:sp>
      <p:graphicFrame>
        <p:nvGraphicFramePr>
          <p:cNvPr id="7" name="Table 7">
            <a:extLst>
              <a:ext uri="{FF2B5EF4-FFF2-40B4-BE49-F238E27FC236}">
                <a16:creationId xmlns:a16="http://schemas.microsoft.com/office/drawing/2014/main" id="{B8BD8374-B89E-4ED0-B54D-07B5439C8354}"/>
              </a:ext>
            </a:extLst>
          </p:cNvPr>
          <p:cNvGraphicFramePr>
            <a:graphicFrameLocks noGrp="1"/>
          </p:cNvGraphicFramePr>
          <p:nvPr>
            <p:extLst>
              <p:ext uri="{D42A27DB-BD31-4B8C-83A1-F6EECF244321}">
                <p14:modId xmlns:p14="http://schemas.microsoft.com/office/powerpoint/2010/main" val="594474267"/>
              </p:ext>
            </p:extLst>
          </p:nvPr>
        </p:nvGraphicFramePr>
        <p:xfrm>
          <a:off x="584200" y="2624392"/>
          <a:ext cx="11018838" cy="3498477"/>
        </p:xfrm>
        <a:graphic>
          <a:graphicData uri="http://schemas.openxmlformats.org/drawingml/2006/table">
            <a:tbl>
              <a:tblPr>
                <a:tableStyleId>{073A0DAA-6AF3-43AB-8588-CEC1D06C72B9}</a:tableStyleId>
              </a:tblPr>
              <a:tblGrid>
                <a:gridCol w="1624045">
                  <a:extLst>
                    <a:ext uri="{9D8B030D-6E8A-4147-A177-3AD203B41FA5}">
                      <a16:colId xmlns:a16="http://schemas.microsoft.com/office/drawing/2014/main" val="606383953"/>
                    </a:ext>
                  </a:extLst>
                </a:gridCol>
                <a:gridCol w="9394793">
                  <a:extLst>
                    <a:ext uri="{9D8B030D-6E8A-4147-A177-3AD203B41FA5}">
                      <a16:colId xmlns:a16="http://schemas.microsoft.com/office/drawing/2014/main" val="2432740467"/>
                    </a:ext>
                  </a:extLst>
                </a:gridCol>
              </a:tblGrid>
              <a:tr h="1897845">
                <a:tc>
                  <a:txBody>
                    <a:bodyPr/>
                    <a:lstStyle/>
                    <a:p>
                      <a:endParaRPr lang="en-US">
                        <a:solidFill>
                          <a:schemeClr val="tx1">
                            <a:lumMod val="85000"/>
                            <a:lumOff val="15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nb-NO" sz="2400" b="1" dirty="0">
                          <a:solidFill>
                            <a:schemeClr val="tx1">
                              <a:lumMod val="85000"/>
                              <a:lumOff val="15000"/>
                            </a:schemeClr>
                          </a:solidFill>
                          <a:latin typeface="+mn-lt"/>
                          <a:cs typeface="Segoe UI Semibold" panose="020B0702040204020203" pitchFamily="34" charset="0"/>
                        </a:rPr>
                        <a:t>Teams Admin Center:</a:t>
                      </a:r>
                      <a:r>
                        <a:rPr lang="nb-NO" sz="2400" b="0" dirty="0">
                          <a:solidFill>
                            <a:schemeClr val="tx1">
                              <a:lumMod val="85000"/>
                              <a:lumOff val="15000"/>
                            </a:schemeClr>
                          </a:solidFill>
                          <a:latin typeface="+mn-lt"/>
                          <a:cs typeface="Segoe UI Semibold" panose="020B0702040204020203" pitchFamily="34" charset="0"/>
                        </a:rPr>
                        <a:t> </a:t>
                      </a:r>
                      <a:r>
                        <a:rPr lang="nb-NO" sz="2400" dirty="0">
                          <a:solidFill>
                            <a:schemeClr val="tx2"/>
                          </a:solidFill>
                          <a:latin typeface="+mn-lt"/>
                          <a:cs typeface="Segoe UI Semibold" panose="020B0702040204020203" pitchFamily="34" charset="0"/>
                          <a:hlinkClick r:id="rId3">
                            <a:extLst>
                              <a:ext uri="{A12FA001-AC4F-418D-AE19-62706E023703}">
                                <ahyp:hlinkClr xmlns:ahyp="http://schemas.microsoft.com/office/drawing/2018/hyperlinkcolor" val="tx"/>
                              </a:ext>
                            </a:extLst>
                          </a:hlinkClick>
                        </a:rPr>
                        <a:t>https://admin.teams.microsoft.com/</a:t>
                      </a:r>
                      <a:r>
                        <a:rPr lang="nb-NO" sz="2400" dirty="0">
                          <a:solidFill>
                            <a:schemeClr val="tx2"/>
                          </a:solidFill>
                          <a:latin typeface="+mn-lt"/>
                          <a:cs typeface="Segoe UI Semibold" panose="020B0702040204020203" pitchFamily="34" charset="0"/>
                        </a:rPr>
                        <a:t> </a:t>
                      </a:r>
                    </a:p>
                    <a:p>
                      <a:r>
                        <a:rPr lang="nb-NO" sz="2400" b="0" dirty="0">
                          <a:solidFill>
                            <a:schemeClr val="tx1">
                              <a:lumMod val="85000"/>
                              <a:lumOff val="15000"/>
                            </a:schemeClr>
                          </a:solidFill>
                          <a:latin typeface="+mn-lt"/>
                          <a:cs typeface="Segoe UI Semibold" panose="020B0702040204020203" pitchFamily="34" charset="0"/>
                        </a:rPr>
                        <a:t>Available to: Global and Teams Service Administrators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0679582"/>
                  </a:ext>
                </a:extLst>
              </a:tr>
              <a:tr h="1600632">
                <a:tc>
                  <a:txBody>
                    <a:bodyPr/>
                    <a:lstStyle/>
                    <a:p>
                      <a:endParaRPr lang="en-US">
                        <a:solidFill>
                          <a:schemeClr val="tx1">
                            <a:lumMod val="85000"/>
                            <a:lumOff val="15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nb-NO" sz="2400" b="1" dirty="0">
                          <a:solidFill>
                            <a:schemeClr val="tx1">
                              <a:lumMod val="85000"/>
                              <a:lumOff val="15000"/>
                            </a:schemeClr>
                          </a:solidFill>
                          <a:latin typeface="+mn-lt"/>
                          <a:cs typeface="Segoe UI Semibold" panose="020B0702040204020203" pitchFamily="34" charset="0"/>
                        </a:rPr>
                        <a:t>Power Platform Admin Center:</a:t>
                      </a:r>
                      <a:r>
                        <a:rPr lang="nb-NO" sz="2400" dirty="0">
                          <a:solidFill>
                            <a:schemeClr val="tx1">
                              <a:lumMod val="85000"/>
                              <a:lumOff val="15000"/>
                            </a:schemeClr>
                          </a:solidFill>
                          <a:latin typeface="+mn-lt"/>
                          <a:cs typeface="Segoe UI Semibold" panose="020B0702040204020203" pitchFamily="34" charset="0"/>
                        </a:rPr>
                        <a:t> </a:t>
                      </a:r>
                      <a:r>
                        <a:rPr lang="nb-NO" sz="2400" dirty="0">
                          <a:solidFill>
                            <a:schemeClr val="tx2"/>
                          </a:solidFill>
                          <a:latin typeface="+mn-lt"/>
                          <a:cs typeface="Segoe UI Semibold" panose="020B0702040204020203" pitchFamily="34" charset="0"/>
                          <a:hlinkClick r:id="rId4">
                            <a:extLst>
                              <a:ext uri="{A12FA001-AC4F-418D-AE19-62706E023703}">
                                <ahyp:hlinkClr xmlns:ahyp="http://schemas.microsoft.com/office/drawing/2018/hyperlinkcolor" val="tx"/>
                              </a:ext>
                            </a:extLst>
                          </a:hlinkClick>
                        </a:rPr>
                        <a:t>https://aka.ms/ppac</a:t>
                      </a:r>
                      <a:r>
                        <a:rPr lang="nb-NO" sz="2400" dirty="0">
                          <a:solidFill>
                            <a:schemeClr val="tx2"/>
                          </a:solidFill>
                          <a:latin typeface="+mn-lt"/>
                          <a:cs typeface="Segoe UI Semibold" panose="020B0702040204020203" pitchFamily="34" charset="0"/>
                        </a:rPr>
                        <a:t> </a:t>
                      </a:r>
                    </a:p>
                    <a:p>
                      <a:r>
                        <a:rPr lang="nb-NO" sz="2400" dirty="0">
                          <a:solidFill>
                            <a:schemeClr val="tx1">
                              <a:lumMod val="85000"/>
                              <a:lumOff val="15000"/>
                            </a:schemeClr>
                          </a:solidFill>
                          <a:latin typeface="+mn-lt"/>
                          <a:cs typeface="Segoe UI Semibold" panose="020B0702040204020203" pitchFamily="34" charset="0"/>
                        </a:rPr>
                        <a:t>Available to: Global, Power Platform and Dynamics 365 Administrators</a:t>
                      </a:r>
                      <a:endParaRPr lang="en-US" sz="2400" dirty="0">
                        <a:solidFill>
                          <a:schemeClr val="tx1">
                            <a:lumMod val="85000"/>
                            <a:lumOff val="15000"/>
                          </a:schemeClr>
                        </a:solidFill>
                        <a:latin typeface="+mn-lt"/>
                        <a:cs typeface="Segoe UI Semibold" panose="020B0702040204020203" pitchFamily="34" charset="0"/>
                      </a:endParaRPr>
                    </a:p>
                    <a:p>
                      <a:endParaRPr lang="en-US" sz="2400" dirty="0">
                        <a:solidFill>
                          <a:schemeClr val="tx1">
                            <a:lumMod val="85000"/>
                            <a:lumOff val="15000"/>
                          </a:schemeClr>
                        </a:solidFill>
                        <a:latin typeface="+mn-lt"/>
                        <a:cs typeface="Segoe UI Semibold" panose="020B0702040204020203"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73853798"/>
                  </a:ext>
                </a:extLst>
              </a:tr>
            </a:tbl>
          </a:graphicData>
        </a:graphic>
      </p:graphicFrame>
      <p:grpSp>
        <p:nvGrpSpPr>
          <p:cNvPr id="11" name="Group 10">
            <a:extLst>
              <a:ext uri="{FF2B5EF4-FFF2-40B4-BE49-F238E27FC236}">
                <a16:creationId xmlns:a16="http://schemas.microsoft.com/office/drawing/2014/main" id="{461D1BC2-3527-42CE-B278-DAC66065569D}"/>
              </a:ext>
              <a:ext uri="{C183D7F6-B498-43B3-948B-1728B52AA6E4}">
                <adec:decorative xmlns:adec="http://schemas.microsoft.com/office/drawing/2017/decorative" val="1"/>
              </a:ext>
            </a:extLst>
          </p:cNvPr>
          <p:cNvGrpSpPr/>
          <p:nvPr/>
        </p:nvGrpSpPr>
        <p:grpSpPr>
          <a:xfrm>
            <a:off x="635973" y="2672774"/>
            <a:ext cx="1277576" cy="1301451"/>
            <a:chOff x="8878056" y="467071"/>
            <a:chExt cx="1030160" cy="1049411"/>
          </a:xfrm>
          <a:solidFill>
            <a:schemeClr val="bg1"/>
          </a:solidFill>
        </p:grpSpPr>
        <p:sp>
          <p:nvSpPr>
            <p:cNvPr id="12" name="Oval 11">
              <a:extLst>
                <a:ext uri="{FF2B5EF4-FFF2-40B4-BE49-F238E27FC236}">
                  <a16:creationId xmlns:a16="http://schemas.microsoft.com/office/drawing/2014/main" id="{8CCD4AFE-6ECE-4602-A896-4D9B7E06175B}"/>
                </a:ext>
              </a:extLst>
            </p:cNvPr>
            <p:cNvSpPr/>
            <p:nvPr/>
          </p:nvSpPr>
          <p:spPr bwMode="auto">
            <a:xfrm>
              <a:off x="8878056" y="467071"/>
              <a:ext cx="1030160" cy="1049411"/>
            </a:xfrm>
            <a:prstGeom prst="ellipse">
              <a:avLst/>
            </a:prstGeom>
            <a:solidFill>
              <a:schemeClr val="bg1"/>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400" dirty="0">
                <a:solidFill>
                  <a:schemeClr val="bg1"/>
                </a:soli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C4C0ED41-5760-4EED-9598-3E128C7DDB49}"/>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9075405" y="707364"/>
              <a:ext cx="633187" cy="588863"/>
            </a:xfrm>
            <a:prstGeom prst="rect">
              <a:avLst/>
            </a:prstGeom>
            <a:grpFill/>
          </p:spPr>
        </p:pic>
      </p:grpSp>
      <p:sp>
        <p:nvSpPr>
          <p:cNvPr id="15" name="Oval 14">
            <a:extLst>
              <a:ext uri="{FF2B5EF4-FFF2-40B4-BE49-F238E27FC236}">
                <a16:creationId xmlns:a16="http://schemas.microsoft.com/office/drawing/2014/main" id="{0F924F90-31D2-4899-8159-3AAE7427B8B7}"/>
              </a:ext>
            </a:extLst>
          </p:cNvPr>
          <p:cNvSpPr/>
          <p:nvPr/>
        </p:nvSpPr>
        <p:spPr bwMode="auto">
          <a:xfrm>
            <a:off x="635973" y="4500393"/>
            <a:ext cx="1277576" cy="1277576"/>
          </a:xfrm>
          <a:prstGeom prst="ellipse">
            <a:avLst/>
          </a:prstGeom>
          <a:solidFill>
            <a:schemeClr val="bg1"/>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400">
              <a:solidFill>
                <a:schemeClr val="bg1"/>
              </a:solidFill>
              <a:ea typeface="Segoe UI" pitchFamily="34" charset="0"/>
              <a:cs typeface="Segoe UI" pitchFamily="34" charset="0"/>
            </a:endParaRPr>
          </a:p>
        </p:txBody>
      </p:sp>
      <p:pic>
        <p:nvPicPr>
          <p:cNvPr id="4" name="Graphic 1">
            <a:extLst>
              <a:ext uri="{FF2B5EF4-FFF2-40B4-BE49-F238E27FC236}">
                <a16:creationId xmlns:a16="http://schemas.microsoft.com/office/drawing/2014/main" id="{7FB6E5EA-268F-41C7-8A1B-04B1D2847636}"/>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898036" y="4780722"/>
            <a:ext cx="746030" cy="690770"/>
          </a:xfrm>
          <a:prstGeom prst="rect">
            <a:avLst/>
          </a:prstGeom>
        </p:spPr>
      </p:pic>
      <p:sp>
        <p:nvSpPr>
          <p:cNvPr id="2" name="Footer Placeholder 2">
            <a:extLst>
              <a:ext uri="{FF2B5EF4-FFF2-40B4-BE49-F238E27FC236}">
                <a16:creationId xmlns:a16="http://schemas.microsoft.com/office/drawing/2014/main" id="{594CF979-7462-1119-D817-E65FDE55103D}"/>
              </a:ext>
              <a:ext uri="{C183D7F6-B498-43B3-948B-1728B52AA6E4}">
                <adec:decorative xmlns:adec="http://schemas.microsoft.com/office/drawing/2017/decorative" val="1"/>
              </a:ext>
            </a:extLst>
          </p:cNvPr>
          <p:cNvSpPr txBox="1">
            <a:spLocks/>
          </p:cNvSpPr>
          <p:nvPr/>
        </p:nvSpPr>
        <p:spPr>
          <a:xfrm>
            <a:off x="4038600" y="653951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a:solidFill>
                  <a:srgbClr val="000000"/>
                </a:solidFill>
                <a:latin typeface="Segoe UI"/>
              </a:rPr>
              <a:t>Microsoft Confidential</a:t>
            </a:r>
          </a:p>
        </p:txBody>
      </p:sp>
    </p:spTree>
    <p:extLst>
      <p:ext uri="{BB962C8B-B14F-4D97-AF65-F5344CB8AC3E}">
        <p14:creationId xmlns:p14="http://schemas.microsoft.com/office/powerpoint/2010/main" val="202824951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2"/>
                </a:solidFill>
                <a:latin typeface="+mj-lt"/>
              </a:rPr>
              <a:t>Teams Admin Center Controls</a:t>
            </a:r>
          </a:p>
        </p:txBody>
      </p:sp>
      <p:sp>
        <p:nvSpPr>
          <p:cNvPr id="2" name="Text Placeholder 1">
            <a:extLst>
              <a:ext uri="{FF2B5EF4-FFF2-40B4-BE49-F238E27FC236}">
                <a16:creationId xmlns:a16="http://schemas.microsoft.com/office/drawing/2014/main" id="{F37B8837-13BD-4E83-896E-59960FD78AE0}"/>
              </a:ext>
            </a:extLst>
          </p:cNvPr>
          <p:cNvSpPr>
            <a:spLocks noGrp="1"/>
          </p:cNvSpPr>
          <p:nvPr>
            <p:ph type="body" sz="quarter" idx="10"/>
          </p:nvPr>
        </p:nvSpPr>
        <p:spPr>
          <a:xfrm>
            <a:off x="586390" y="1434370"/>
            <a:ext cx="8949496" cy="5275290"/>
          </a:xfrm>
        </p:spPr>
        <p:txBody>
          <a:bodyPr/>
          <a:lstStyle/>
          <a:p>
            <a:pPr defTabSz="914188">
              <a:lnSpc>
                <a:spcPct val="100000"/>
              </a:lnSpc>
              <a:spcBef>
                <a:spcPts val="0"/>
              </a:spcBef>
              <a:spcAft>
                <a:spcPts val="600"/>
              </a:spcAft>
              <a:buSzTx/>
              <a:defRPr/>
            </a:pPr>
            <a:r>
              <a:rPr lang="en-US" sz="2400" dirty="0">
                <a:solidFill>
                  <a:schemeClr val="tx1"/>
                </a:solidFill>
                <a:latin typeface="Segoe UI"/>
                <a:cs typeface="Segoe UI Light" panose="020B0502040204020203" pitchFamily="34" charset="0"/>
              </a:rPr>
              <a:t>There are 3 main configuration areas relevant to apps within Teams that can be utilized by admins in the Teams admin center:</a:t>
            </a:r>
          </a:p>
          <a:p>
            <a:pPr defTabSz="914188">
              <a:lnSpc>
                <a:spcPct val="100000"/>
              </a:lnSpc>
              <a:spcBef>
                <a:spcPts val="0"/>
              </a:spcBef>
              <a:spcAft>
                <a:spcPts val="600"/>
              </a:spcAft>
              <a:buSzTx/>
              <a:defRPr/>
            </a:pPr>
            <a:endParaRPr lang="en-US" sz="2400" b="1" dirty="0">
              <a:solidFill>
                <a:schemeClr val="tx1"/>
              </a:solidFill>
              <a:latin typeface="Segoe UI"/>
              <a:cs typeface="Segoe UI Light" panose="020B0502040204020203" pitchFamily="34" charset="0"/>
            </a:endParaRPr>
          </a:p>
          <a:p>
            <a:pPr defTabSz="914188">
              <a:lnSpc>
                <a:spcPct val="100000"/>
              </a:lnSpc>
              <a:spcBef>
                <a:spcPts val="0"/>
              </a:spcBef>
              <a:spcAft>
                <a:spcPts val="600"/>
              </a:spcAft>
              <a:buSzTx/>
              <a:defRPr/>
            </a:pPr>
            <a:r>
              <a:rPr lang="en-US" sz="2400" b="1" dirty="0">
                <a:solidFill>
                  <a:schemeClr val="tx1"/>
                </a:solidFill>
                <a:latin typeface="Segoe UI"/>
                <a:cs typeface="Segoe UI Light" panose="020B0502040204020203" pitchFamily="34" charset="0"/>
              </a:rPr>
              <a:t>Manage apps</a:t>
            </a:r>
          </a:p>
          <a:p>
            <a:pPr defTabSz="914188">
              <a:lnSpc>
                <a:spcPct val="100000"/>
              </a:lnSpc>
              <a:spcBef>
                <a:spcPts val="0"/>
              </a:spcBef>
              <a:spcAft>
                <a:spcPts val="600"/>
              </a:spcAft>
              <a:buSzTx/>
              <a:defRPr/>
            </a:pPr>
            <a:r>
              <a:rPr lang="en-US" sz="2400" dirty="0">
                <a:solidFill>
                  <a:schemeClr val="tx1"/>
                </a:solidFill>
                <a:latin typeface="Segoe UI"/>
                <a:cs typeface="Segoe UI Light" panose="020B0502040204020203" pitchFamily="34" charset="0"/>
              </a:rPr>
              <a:t>What apps are available within the organization</a:t>
            </a:r>
          </a:p>
          <a:p>
            <a:pPr defTabSz="914188">
              <a:lnSpc>
                <a:spcPct val="100000"/>
              </a:lnSpc>
              <a:spcBef>
                <a:spcPts val="0"/>
              </a:spcBef>
              <a:spcAft>
                <a:spcPts val="600"/>
              </a:spcAft>
              <a:buSzTx/>
              <a:defRPr/>
            </a:pPr>
            <a:endParaRPr lang="en-US" sz="2400" b="1" dirty="0">
              <a:solidFill>
                <a:schemeClr val="tx1"/>
              </a:solidFill>
              <a:latin typeface="Segoe UI"/>
              <a:cs typeface="Segoe UI Light" panose="020B0502040204020203" pitchFamily="34" charset="0"/>
            </a:endParaRPr>
          </a:p>
          <a:p>
            <a:pPr defTabSz="914188">
              <a:lnSpc>
                <a:spcPct val="100000"/>
              </a:lnSpc>
              <a:spcBef>
                <a:spcPts val="0"/>
              </a:spcBef>
              <a:spcAft>
                <a:spcPts val="600"/>
              </a:spcAft>
              <a:buSzTx/>
              <a:defRPr/>
            </a:pPr>
            <a:r>
              <a:rPr lang="en-US" sz="2400" b="1" dirty="0">
                <a:solidFill>
                  <a:schemeClr val="tx1"/>
                </a:solidFill>
                <a:latin typeface="Segoe UI"/>
                <a:cs typeface="Segoe UI Light" panose="020B0502040204020203" pitchFamily="34" charset="0"/>
              </a:rPr>
              <a:t>Permission policies</a:t>
            </a:r>
          </a:p>
          <a:p>
            <a:pPr defTabSz="914188">
              <a:lnSpc>
                <a:spcPct val="100000"/>
              </a:lnSpc>
              <a:spcBef>
                <a:spcPts val="0"/>
              </a:spcBef>
              <a:spcAft>
                <a:spcPts val="600"/>
              </a:spcAft>
              <a:buSzTx/>
              <a:defRPr/>
            </a:pPr>
            <a:r>
              <a:rPr lang="en-US" sz="2400" dirty="0">
                <a:solidFill>
                  <a:schemeClr val="tx1"/>
                </a:solidFill>
                <a:latin typeface="Segoe UI"/>
                <a:cs typeface="Segoe UI Light" panose="020B0502040204020203" pitchFamily="34" charset="0"/>
              </a:rPr>
              <a:t>What apps are available for different sets of users</a:t>
            </a:r>
          </a:p>
          <a:p>
            <a:pPr defTabSz="914188">
              <a:lnSpc>
                <a:spcPct val="100000"/>
              </a:lnSpc>
              <a:spcBef>
                <a:spcPts val="0"/>
              </a:spcBef>
              <a:spcAft>
                <a:spcPts val="600"/>
              </a:spcAft>
              <a:buSzTx/>
              <a:defRPr/>
            </a:pPr>
            <a:endParaRPr lang="en-US" sz="2400" b="1" dirty="0">
              <a:solidFill>
                <a:schemeClr val="tx1"/>
              </a:solidFill>
              <a:latin typeface="Segoe UI"/>
              <a:cs typeface="Segoe UI Light" panose="020B0502040204020203" pitchFamily="34" charset="0"/>
            </a:endParaRPr>
          </a:p>
          <a:p>
            <a:pPr defTabSz="914188">
              <a:lnSpc>
                <a:spcPct val="100000"/>
              </a:lnSpc>
              <a:spcBef>
                <a:spcPts val="0"/>
              </a:spcBef>
              <a:spcAft>
                <a:spcPts val="600"/>
              </a:spcAft>
              <a:buSzTx/>
              <a:defRPr/>
            </a:pPr>
            <a:r>
              <a:rPr lang="en-US" sz="2400" b="1" dirty="0">
                <a:solidFill>
                  <a:schemeClr val="tx1"/>
                </a:solidFill>
                <a:latin typeface="Segoe UI"/>
                <a:cs typeface="Segoe UI Light" panose="020B0502040204020203" pitchFamily="34" charset="0"/>
              </a:rPr>
              <a:t>Setup policies</a:t>
            </a:r>
          </a:p>
          <a:p>
            <a:pPr defTabSz="914188">
              <a:lnSpc>
                <a:spcPct val="100000"/>
              </a:lnSpc>
              <a:spcBef>
                <a:spcPts val="0"/>
              </a:spcBef>
              <a:spcAft>
                <a:spcPts val="600"/>
              </a:spcAft>
              <a:buSzTx/>
              <a:defRPr/>
            </a:pPr>
            <a:r>
              <a:rPr lang="en-US" sz="2400" dirty="0">
                <a:solidFill>
                  <a:schemeClr val="tx1"/>
                </a:solidFill>
                <a:latin typeface="Segoe UI"/>
                <a:cs typeface="Segoe UI Light" panose="020B0502040204020203" pitchFamily="34" charset="0"/>
              </a:rPr>
              <a:t>How apps are made available to users in the Teams client</a:t>
            </a:r>
            <a:endParaRPr lang="en-US" sz="2400" dirty="0">
              <a:solidFill>
                <a:schemeClr val="tx1"/>
              </a:solidFill>
              <a:latin typeface="Segoe UI Semibold"/>
            </a:endParaRPr>
          </a:p>
          <a:p>
            <a:endParaRPr lang="en-US" sz="2400" dirty="0">
              <a:solidFill>
                <a:schemeClr val="tx1"/>
              </a:solidFill>
            </a:endParaRPr>
          </a:p>
        </p:txBody>
      </p:sp>
      <p:pic>
        <p:nvPicPr>
          <p:cNvPr id="6" name="Picture 5" descr="In Teams Admin Centre -&gt; Teams Apps tab has the following options: Manage apps, Permission Policies, Setup Policies, Customize Store">
            <a:extLst>
              <a:ext uri="{FF2B5EF4-FFF2-40B4-BE49-F238E27FC236}">
                <a16:creationId xmlns:a16="http://schemas.microsoft.com/office/drawing/2014/main" id="{92568D59-EB67-4057-98F7-DA4F11017A31}"/>
              </a:ext>
            </a:extLst>
          </p:cNvPr>
          <p:cNvPicPr>
            <a:picLocks noChangeAspect="1"/>
          </p:cNvPicPr>
          <p:nvPr/>
        </p:nvPicPr>
        <p:blipFill>
          <a:blip r:embed="rId3"/>
          <a:stretch>
            <a:fillRect/>
          </a:stretch>
        </p:blipFill>
        <p:spPr>
          <a:xfrm>
            <a:off x="9592596" y="1181301"/>
            <a:ext cx="2061381" cy="5275290"/>
          </a:xfrm>
          <a:prstGeom prst="rect">
            <a:avLst/>
          </a:prstGeom>
          <a:ln>
            <a:solidFill>
              <a:schemeClr val="bg1">
                <a:lumMod val="85000"/>
              </a:schemeClr>
            </a:solidFill>
          </a:ln>
          <a:effectLst>
            <a:outerShdw blurRad="50800" dist="38100" dir="2700000" algn="tl" rotWithShape="0">
              <a:prstClr val="black">
                <a:alpha val="40000"/>
              </a:prstClr>
            </a:outerShdw>
          </a:effectLst>
        </p:spPr>
      </p:pic>
      <p:sp>
        <p:nvSpPr>
          <p:cNvPr id="4" name="Footer Placeholder 2">
            <a:extLst>
              <a:ext uri="{FF2B5EF4-FFF2-40B4-BE49-F238E27FC236}">
                <a16:creationId xmlns:a16="http://schemas.microsoft.com/office/drawing/2014/main" id="{AECE6238-1C43-5B90-2234-81FA96BF49E9}"/>
              </a:ext>
              <a:ext uri="{C183D7F6-B498-43B3-948B-1728B52AA6E4}">
                <adec:decorative xmlns:adec="http://schemas.microsoft.com/office/drawing/2017/decorative" val="1"/>
              </a:ext>
            </a:extLst>
          </p:cNvPr>
          <p:cNvSpPr txBox="1">
            <a:spLocks/>
          </p:cNvSpPr>
          <p:nvPr/>
        </p:nvSpPr>
        <p:spPr>
          <a:xfrm>
            <a:off x="4038600" y="653951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a:solidFill>
                  <a:srgbClr val="000000"/>
                </a:solidFill>
                <a:latin typeface="Segoe UI"/>
              </a:rPr>
              <a:t>Microsoft Confidential</a:t>
            </a:r>
          </a:p>
        </p:txBody>
      </p:sp>
    </p:spTree>
    <p:extLst>
      <p:ext uri="{BB962C8B-B14F-4D97-AF65-F5344CB8AC3E}">
        <p14:creationId xmlns:p14="http://schemas.microsoft.com/office/powerpoint/2010/main" val="914440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2"/>
                </a:solidFill>
                <a:latin typeface="+mj-lt"/>
              </a:rPr>
              <a:t>Manage Apps</a:t>
            </a:r>
          </a:p>
        </p:txBody>
      </p:sp>
      <p:sp>
        <p:nvSpPr>
          <p:cNvPr id="6" name="Text Placeholder 5">
            <a:extLst>
              <a:ext uri="{FF2B5EF4-FFF2-40B4-BE49-F238E27FC236}">
                <a16:creationId xmlns:a16="http://schemas.microsoft.com/office/drawing/2014/main" id="{150BBE00-41E1-415E-849D-B5CF7A993A1C}"/>
              </a:ext>
            </a:extLst>
          </p:cNvPr>
          <p:cNvSpPr>
            <a:spLocks noGrp="1"/>
          </p:cNvSpPr>
          <p:nvPr>
            <p:ph type="body" sz="quarter" idx="10"/>
          </p:nvPr>
        </p:nvSpPr>
        <p:spPr>
          <a:xfrm>
            <a:off x="457200" y="1361764"/>
            <a:ext cx="5529943" cy="4001095"/>
          </a:xfrm>
        </p:spPr>
        <p:txBody>
          <a:bodyPr/>
          <a:lstStyle/>
          <a:p>
            <a:pPr marL="342900" indent="-342900" defTabSz="914188">
              <a:lnSpc>
                <a:spcPct val="100000"/>
              </a:lnSpc>
              <a:spcBef>
                <a:spcPts val="0"/>
              </a:spcBef>
              <a:spcAft>
                <a:spcPts val="600"/>
              </a:spcAft>
              <a:buSzTx/>
              <a:buFont typeface="Arial" panose="020B0604020202020204" pitchFamily="34" charset="0"/>
              <a:buChar char="•"/>
              <a:defRPr/>
            </a:pPr>
            <a:r>
              <a:rPr lang="en-US" sz="2400" dirty="0">
                <a:solidFill>
                  <a:schemeClr val="tx1">
                    <a:lumMod val="85000"/>
                    <a:lumOff val="15000"/>
                  </a:schemeClr>
                </a:solidFill>
                <a:latin typeface="+mn-lt"/>
                <a:cs typeface="Segoe UI Light" panose="020B0502040204020203" pitchFamily="34" charset="0"/>
              </a:rPr>
              <a:t>App catalog is a list of all apps available in the tenant, including apps required for Dataverse for Teams</a:t>
            </a:r>
          </a:p>
          <a:p>
            <a:pPr marL="342900" indent="-342900" defTabSz="914188">
              <a:lnSpc>
                <a:spcPct val="100000"/>
              </a:lnSpc>
              <a:spcBef>
                <a:spcPts val="0"/>
              </a:spcBef>
              <a:spcAft>
                <a:spcPts val="600"/>
              </a:spcAft>
              <a:buSzTx/>
              <a:buFont typeface="Arial" panose="020B0604020202020204" pitchFamily="34" charset="0"/>
              <a:buChar char="•"/>
              <a:defRPr/>
            </a:pPr>
            <a:endParaRPr lang="en-US" sz="2400" dirty="0">
              <a:solidFill>
                <a:schemeClr val="tx1">
                  <a:lumMod val="85000"/>
                  <a:lumOff val="15000"/>
                </a:schemeClr>
              </a:solidFill>
              <a:latin typeface="+mn-lt"/>
              <a:cs typeface="Segoe UI Light" panose="020B0502040204020203" pitchFamily="34" charset="0"/>
            </a:endParaRPr>
          </a:p>
          <a:p>
            <a:pPr marL="342900" indent="-342900" defTabSz="914188">
              <a:lnSpc>
                <a:spcPct val="100000"/>
              </a:lnSpc>
              <a:spcBef>
                <a:spcPts val="0"/>
              </a:spcBef>
              <a:spcAft>
                <a:spcPts val="600"/>
              </a:spcAft>
              <a:buSzTx/>
              <a:buFont typeface="Arial" panose="020B0604020202020204" pitchFamily="34" charset="0"/>
              <a:buChar char="•"/>
              <a:defRPr/>
            </a:pPr>
            <a:r>
              <a:rPr lang="en-US" sz="2400" dirty="0">
                <a:solidFill>
                  <a:schemeClr val="tx1">
                    <a:lumMod val="85000"/>
                    <a:lumOff val="15000"/>
                  </a:schemeClr>
                </a:solidFill>
                <a:latin typeface="+mn-lt"/>
                <a:cs typeface="Segoe UI Light" panose="020B0502040204020203" pitchFamily="34" charset="0"/>
              </a:rPr>
              <a:t>The apps developed using Dataverse for Teams will appear in the catalog, too</a:t>
            </a:r>
          </a:p>
          <a:p>
            <a:pPr marL="342900" indent="-342900" defTabSz="914188">
              <a:lnSpc>
                <a:spcPct val="100000"/>
              </a:lnSpc>
              <a:spcBef>
                <a:spcPts val="0"/>
              </a:spcBef>
              <a:spcAft>
                <a:spcPts val="600"/>
              </a:spcAft>
              <a:buSzTx/>
              <a:buFont typeface="Arial" panose="020B0604020202020204" pitchFamily="34" charset="0"/>
              <a:buChar char="•"/>
              <a:defRPr/>
            </a:pPr>
            <a:endParaRPr lang="en-US" sz="2400" dirty="0">
              <a:solidFill>
                <a:schemeClr val="tx1">
                  <a:lumMod val="85000"/>
                  <a:lumOff val="15000"/>
                </a:schemeClr>
              </a:solidFill>
              <a:latin typeface="+mn-lt"/>
              <a:cs typeface="Segoe UI Light" panose="020B0502040204020203" pitchFamily="34" charset="0"/>
            </a:endParaRPr>
          </a:p>
          <a:p>
            <a:pPr marL="342900" indent="-342900" defTabSz="914188">
              <a:lnSpc>
                <a:spcPct val="100000"/>
              </a:lnSpc>
              <a:spcBef>
                <a:spcPts val="0"/>
              </a:spcBef>
              <a:spcAft>
                <a:spcPts val="600"/>
              </a:spcAft>
              <a:buSzTx/>
              <a:buFont typeface="Arial" panose="020B0604020202020204" pitchFamily="34" charset="0"/>
              <a:buChar char="•"/>
              <a:defRPr/>
            </a:pPr>
            <a:r>
              <a:rPr lang="en-US" sz="2400" dirty="0">
                <a:solidFill>
                  <a:schemeClr val="tx1">
                    <a:lumMod val="85000"/>
                    <a:lumOff val="15000"/>
                  </a:schemeClr>
                </a:solidFill>
                <a:latin typeface="+mn-lt"/>
                <a:cs typeface="Segoe UI Light" panose="020B0502040204020203" pitchFamily="34" charset="0"/>
              </a:rPr>
              <a:t>An admin can set the </a:t>
            </a:r>
            <a:r>
              <a:rPr lang="en-US" sz="2400" b="1" dirty="0">
                <a:solidFill>
                  <a:schemeClr val="tx1">
                    <a:lumMod val="85000"/>
                    <a:lumOff val="15000"/>
                  </a:schemeClr>
                </a:solidFill>
                <a:latin typeface="+mn-lt"/>
                <a:cs typeface="Segoe UI Light" panose="020B0502040204020203" pitchFamily="34" charset="0"/>
              </a:rPr>
              <a:t>global</a:t>
            </a:r>
            <a:r>
              <a:rPr lang="en-US" sz="2400" dirty="0">
                <a:solidFill>
                  <a:schemeClr val="tx1">
                    <a:lumMod val="85000"/>
                    <a:lumOff val="15000"/>
                  </a:schemeClr>
                </a:solidFill>
                <a:latin typeface="+mn-lt"/>
                <a:cs typeface="Segoe UI Light" panose="020B0502040204020203" pitchFamily="34" charset="0"/>
              </a:rPr>
              <a:t> status of each app to </a:t>
            </a:r>
            <a:r>
              <a:rPr lang="en-US" sz="2400" b="1" dirty="0">
                <a:solidFill>
                  <a:schemeClr val="tx1">
                    <a:lumMod val="85000"/>
                    <a:lumOff val="15000"/>
                  </a:schemeClr>
                </a:solidFill>
                <a:latin typeface="+mn-lt"/>
                <a:cs typeface="Segoe UI Light" panose="020B0502040204020203" pitchFamily="34" charset="0"/>
              </a:rPr>
              <a:t>Allowed</a:t>
            </a:r>
            <a:r>
              <a:rPr lang="en-US" sz="2400" dirty="0">
                <a:solidFill>
                  <a:schemeClr val="tx1">
                    <a:lumMod val="85000"/>
                    <a:lumOff val="15000"/>
                  </a:schemeClr>
                </a:solidFill>
                <a:latin typeface="+mn-lt"/>
                <a:cs typeface="Segoe UI Light" panose="020B0502040204020203" pitchFamily="34" charset="0"/>
              </a:rPr>
              <a:t> or </a:t>
            </a:r>
            <a:r>
              <a:rPr lang="en-US" sz="2400" b="1" dirty="0">
                <a:solidFill>
                  <a:schemeClr val="tx1">
                    <a:lumMod val="85000"/>
                    <a:lumOff val="15000"/>
                  </a:schemeClr>
                </a:solidFill>
                <a:latin typeface="+mn-lt"/>
                <a:cs typeface="Segoe UI Light" panose="020B0502040204020203" pitchFamily="34" charset="0"/>
              </a:rPr>
              <a:t>Blocked</a:t>
            </a:r>
            <a:endParaRPr lang="en-US" sz="2400" dirty="0">
              <a:solidFill>
                <a:schemeClr val="tx1">
                  <a:lumMod val="85000"/>
                  <a:lumOff val="15000"/>
                </a:schemeClr>
              </a:solidFill>
            </a:endParaRPr>
          </a:p>
        </p:txBody>
      </p:sp>
      <p:pic>
        <p:nvPicPr>
          <p:cNvPr id="8" name="Picture 7" descr="List of all apps in the tenant">
            <a:extLst>
              <a:ext uri="{FF2B5EF4-FFF2-40B4-BE49-F238E27FC236}">
                <a16:creationId xmlns:a16="http://schemas.microsoft.com/office/drawing/2014/main" id="{52BAB8B4-6624-4AAD-8DF4-95F65729EDAF}"/>
              </a:ext>
            </a:extLst>
          </p:cNvPr>
          <p:cNvPicPr>
            <a:picLocks noChangeAspect="1"/>
          </p:cNvPicPr>
          <p:nvPr/>
        </p:nvPicPr>
        <p:blipFill rotWithShape="1">
          <a:blip r:embed="rId3"/>
          <a:srcRect l="1565" r="17573" b="33879"/>
          <a:stretch/>
        </p:blipFill>
        <p:spPr>
          <a:xfrm>
            <a:off x="6096000" y="1335481"/>
            <a:ext cx="5772917" cy="2270653"/>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grpSp>
        <p:nvGrpSpPr>
          <p:cNvPr id="5" name="Group 4" descr="Example of an app, Status is set as Allowed and can be switched to Blocked">
            <a:extLst>
              <a:ext uri="{FF2B5EF4-FFF2-40B4-BE49-F238E27FC236}">
                <a16:creationId xmlns:a16="http://schemas.microsoft.com/office/drawing/2014/main" id="{F90B711D-9CB6-4016-90D8-26C853C87E3D}"/>
              </a:ext>
            </a:extLst>
          </p:cNvPr>
          <p:cNvGrpSpPr/>
          <p:nvPr/>
        </p:nvGrpSpPr>
        <p:grpSpPr>
          <a:xfrm>
            <a:off x="6096001" y="3908957"/>
            <a:ext cx="5772916" cy="2491843"/>
            <a:chOff x="6095541" y="3429000"/>
            <a:chExt cx="5772916" cy="2491843"/>
          </a:xfrm>
          <a:effectLst>
            <a:outerShdw blurRad="50800" dist="38100" dir="2700000" algn="tl" rotWithShape="0">
              <a:prstClr val="black">
                <a:alpha val="40000"/>
              </a:prstClr>
            </a:outerShdw>
          </a:effectLst>
        </p:grpSpPr>
        <p:pic>
          <p:nvPicPr>
            <p:cNvPr id="4" name="Picture 3">
              <a:extLst>
                <a:ext uri="{FF2B5EF4-FFF2-40B4-BE49-F238E27FC236}">
                  <a16:creationId xmlns:a16="http://schemas.microsoft.com/office/drawing/2014/main" id="{C7938EBF-7062-4163-9593-BB00786ABC74}"/>
                </a:ext>
              </a:extLst>
            </p:cNvPr>
            <p:cNvPicPr>
              <a:picLocks noChangeAspect="1"/>
            </p:cNvPicPr>
            <p:nvPr/>
          </p:nvPicPr>
          <p:blipFill>
            <a:blip r:embed="rId4"/>
            <a:stretch>
              <a:fillRect/>
            </a:stretch>
          </p:blipFill>
          <p:spPr>
            <a:xfrm>
              <a:off x="6095541" y="3429000"/>
              <a:ext cx="5772916" cy="2491843"/>
            </a:xfrm>
            <a:prstGeom prst="rect">
              <a:avLst/>
            </a:prstGeom>
            <a:ln>
              <a:solidFill>
                <a:schemeClr val="tx1">
                  <a:lumMod val="50000"/>
                  <a:lumOff val="50000"/>
                </a:schemeClr>
              </a:solidFill>
            </a:ln>
          </p:spPr>
        </p:pic>
        <p:sp>
          <p:nvSpPr>
            <p:cNvPr id="2" name="Rectangle 1">
              <a:extLst>
                <a:ext uri="{FF2B5EF4-FFF2-40B4-BE49-F238E27FC236}">
                  <a16:creationId xmlns:a16="http://schemas.microsoft.com/office/drawing/2014/main" id="{AD111ECB-3B3B-4A52-B0F3-B5F253964250}"/>
                </a:ext>
              </a:extLst>
            </p:cNvPr>
            <p:cNvSpPr/>
            <p:nvPr/>
          </p:nvSpPr>
          <p:spPr bwMode="auto">
            <a:xfrm>
              <a:off x="7649308" y="4248883"/>
              <a:ext cx="1186961" cy="549254"/>
            </a:xfrm>
            <a:prstGeom prst="rect">
              <a:avLst/>
            </a:prstGeom>
            <a:noFill/>
            <a:ln w="28575">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err="1">
                <a:solidFill>
                  <a:srgbClr val="FFFFFF"/>
                </a:solidFill>
                <a:ea typeface="Segoe UI" pitchFamily="34" charset="0"/>
                <a:cs typeface="Segoe UI" pitchFamily="34" charset="0"/>
              </a:endParaRPr>
            </a:p>
          </p:txBody>
        </p:sp>
      </p:grpSp>
      <p:sp>
        <p:nvSpPr>
          <p:cNvPr id="7" name="Footer Placeholder 2">
            <a:extLst>
              <a:ext uri="{FF2B5EF4-FFF2-40B4-BE49-F238E27FC236}">
                <a16:creationId xmlns:a16="http://schemas.microsoft.com/office/drawing/2014/main" id="{4B8D112A-8C4C-EE25-DF52-5F954BEB07E4}"/>
              </a:ext>
              <a:ext uri="{C183D7F6-B498-43B3-948B-1728B52AA6E4}">
                <adec:decorative xmlns:adec="http://schemas.microsoft.com/office/drawing/2017/decorative" val="1"/>
              </a:ext>
            </a:extLst>
          </p:cNvPr>
          <p:cNvSpPr txBox="1">
            <a:spLocks/>
          </p:cNvSpPr>
          <p:nvPr/>
        </p:nvSpPr>
        <p:spPr>
          <a:xfrm>
            <a:off x="4038600" y="653951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a:solidFill>
                  <a:srgbClr val="000000"/>
                </a:solidFill>
                <a:latin typeface="Segoe UI"/>
              </a:rPr>
              <a:t>Microsoft Confidential</a:t>
            </a:r>
          </a:p>
        </p:txBody>
      </p:sp>
    </p:spTree>
    <p:extLst>
      <p:ext uri="{BB962C8B-B14F-4D97-AF65-F5344CB8AC3E}">
        <p14:creationId xmlns:p14="http://schemas.microsoft.com/office/powerpoint/2010/main" val="343541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2"/>
                </a:solidFill>
                <a:latin typeface="+mj-lt"/>
              </a:rPr>
              <a:t>App Permission Policies</a:t>
            </a:r>
          </a:p>
        </p:txBody>
      </p:sp>
      <p:sp>
        <p:nvSpPr>
          <p:cNvPr id="4" name="Text Placeholder 3">
            <a:extLst>
              <a:ext uri="{FF2B5EF4-FFF2-40B4-BE49-F238E27FC236}">
                <a16:creationId xmlns:a16="http://schemas.microsoft.com/office/drawing/2014/main" id="{F5C1953F-F992-460F-80AF-137EB5601090}"/>
              </a:ext>
            </a:extLst>
          </p:cNvPr>
          <p:cNvSpPr>
            <a:spLocks noGrp="1"/>
          </p:cNvSpPr>
          <p:nvPr>
            <p:ph type="body" sz="quarter" idx="10"/>
          </p:nvPr>
        </p:nvSpPr>
        <p:spPr>
          <a:xfrm>
            <a:off x="586390" y="1434370"/>
            <a:ext cx="6484216" cy="4228850"/>
          </a:xfrm>
        </p:spPr>
        <p:txBody>
          <a:bodyPr/>
          <a:lstStyle/>
          <a:p>
            <a:pPr defTabSz="914188">
              <a:lnSpc>
                <a:spcPct val="100000"/>
              </a:lnSpc>
              <a:spcBef>
                <a:spcPts val="0"/>
              </a:spcBef>
              <a:spcAft>
                <a:spcPts val="600"/>
              </a:spcAft>
              <a:buSzTx/>
              <a:defRPr/>
            </a:pPr>
            <a:r>
              <a:rPr lang="en-US" sz="2400" dirty="0">
                <a:solidFill>
                  <a:schemeClr val="tx1">
                    <a:lumMod val="85000"/>
                    <a:lumOff val="15000"/>
                  </a:schemeClr>
                </a:solidFill>
                <a:latin typeface="Segoe UI"/>
                <a:cs typeface="Segoe UI Light" panose="020B0502040204020203" pitchFamily="34" charset="0"/>
              </a:rPr>
              <a:t>The app permission policies allow granular control over what apps can be used by different users and groups within the organization</a:t>
            </a:r>
          </a:p>
          <a:p>
            <a:pPr defTabSz="914188">
              <a:lnSpc>
                <a:spcPct val="100000"/>
              </a:lnSpc>
              <a:spcBef>
                <a:spcPts val="0"/>
              </a:spcBef>
              <a:spcAft>
                <a:spcPts val="600"/>
              </a:spcAft>
              <a:buSzTx/>
              <a:defRPr/>
            </a:pPr>
            <a:endParaRPr lang="en-US" sz="2400" dirty="0">
              <a:solidFill>
                <a:schemeClr val="tx1">
                  <a:lumMod val="85000"/>
                  <a:lumOff val="15000"/>
                </a:schemeClr>
              </a:solidFill>
              <a:latin typeface="Segoe UI"/>
              <a:cs typeface="Segoe UI Light" panose="020B0502040204020203" pitchFamily="34" charset="0"/>
            </a:endParaRPr>
          </a:p>
          <a:p>
            <a:pPr defTabSz="914188">
              <a:lnSpc>
                <a:spcPct val="100000"/>
              </a:lnSpc>
              <a:spcBef>
                <a:spcPts val="0"/>
              </a:spcBef>
              <a:spcAft>
                <a:spcPts val="600"/>
              </a:spcAft>
              <a:buSzTx/>
              <a:defRPr/>
            </a:pPr>
            <a:r>
              <a:rPr lang="en-US" sz="2400" dirty="0">
                <a:solidFill>
                  <a:schemeClr val="tx1">
                    <a:lumMod val="85000"/>
                    <a:lumOff val="15000"/>
                  </a:schemeClr>
                </a:solidFill>
                <a:latin typeface="Segoe UI"/>
                <a:cs typeface="Segoe UI Light" panose="020B0502040204020203" pitchFamily="34" charset="0"/>
              </a:rPr>
              <a:t>Each policy dictates what apps should be allowed from each group:</a:t>
            </a:r>
          </a:p>
          <a:p>
            <a:pPr marL="342900" indent="-342900" defTabSz="914188">
              <a:lnSpc>
                <a:spcPct val="100000"/>
              </a:lnSpc>
              <a:spcBef>
                <a:spcPts val="0"/>
              </a:spcBef>
              <a:spcAft>
                <a:spcPts val="600"/>
              </a:spcAft>
              <a:buSzTx/>
              <a:buFont typeface="Arial" panose="020B0604020202020204" pitchFamily="34" charset="0"/>
              <a:buChar char="•"/>
              <a:defRPr/>
            </a:pPr>
            <a:r>
              <a:rPr lang="en-US" sz="2400" b="1" dirty="0">
                <a:solidFill>
                  <a:schemeClr val="tx1">
                    <a:lumMod val="85000"/>
                    <a:lumOff val="15000"/>
                  </a:schemeClr>
                </a:solidFill>
                <a:latin typeface="Segoe UI"/>
                <a:cs typeface="Segoe UI Light" panose="020B0502040204020203" pitchFamily="34" charset="0"/>
              </a:rPr>
              <a:t>Microsoft</a:t>
            </a:r>
            <a:endParaRPr lang="en-US" sz="2400" dirty="0">
              <a:solidFill>
                <a:schemeClr val="tx1">
                  <a:lumMod val="85000"/>
                  <a:lumOff val="15000"/>
                </a:schemeClr>
              </a:solidFill>
              <a:latin typeface="Segoe UI"/>
              <a:cs typeface="Segoe UI Light" panose="020B0502040204020203" pitchFamily="34" charset="0"/>
            </a:endParaRPr>
          </a:p>
          <a:p>
            <a:pPr marL="342900" indent="-342900" defTabSz="914188">
              <a:lnSpc>
                <a:spcPct val="100000"/>
              </a:lnSpc>
              <a:spcBef>
                <a:spcPts val="0"/>
              </a:spcBef>
              <a:spcAft>
                <a:spcPts val="600"/>
              </a:spcAft>
              <a:buSzTx/>
              <a:buFont typeface="Arial" panose="020B0604020202020204" pitchFamily="34" charset="0"/>
              <a:buChar char="•"/>
              <a:defRPr/>
            </a:pPr>
            <a:r>
              <a:rPr lang="en-US" sz="2400" b="1" dirty="0">
                <a:solidFill>
                  <a:schemeClr val="tx1">
                    <a:lumMod val="85000"/>
                    <a:lumOff val="15000"/>
                  </a:schemeClr>
                </a:solidFill>
                <a:latin typeface="Segoe UI"/>
                <a:cs typeface="Segoe UI Light" panose="020B0502040204020203" pitchFamily="34" charset="0"/>
              </a:rPr>
              <a:t>3</a:t>
            </a:r>
            <a:r>
              <a:rPr lang="en-US" sz="2400" b="1" baseline="30000" dirty="0">
                <a:solidFill>
                  <a:schemeClr val="tx1">
                    <a:lumMod val="85000"/>
                    <a:lumOff val="15000"/>
                  </a:schemeClr>
                </a:solidFill>
                <a:latin typeface="Segoe UI"/>
                <a:cs typeface="Segoe UI Light" panose="020B0502040204020203" pitchFamily="34" charset="0"/>
              </a:rPr>
              <a:t>rd</a:t>
            </a:r>
            <a:r>
              <a:rPr lang="en-US" sz="2400" b="1" dirty="0">
                <a:solidFill>
                  <a:schemeClr val="tx1">
                    <a:lumMod val="85000"/>
                    <a:lumOff val="15000"/>
                  </a:schemeClr>
                </a:solidFill>
                <a:latin typeface="Segoe UI"/>
                <a:cs typeface="Segoe UI Light" panose="020B0502040204020203" pitchFamily="34" charset="0"/>
              </a:rPr>
              <a:t> party</a:t>
            </a:r>
            <a:endParaRPr lang="en-US" sz="2400" dirty="0">
              <a:solidFill>
                <a:schemeClr val="tx1">
                  <a:lumMod val="85000"/>
                  <a:lumOff val="15000"/>
                </a:schemeClr>
              </a:solidFill>
              <a:latin typeface="Segoe UI"/>
              <a:cs typeface="Segoe UI Light" panose="020B0502040204020203" pitchFamily="34" charset="0"/>
            </a:endParaRPr>
          </a:p>
          <a:p>
            <a:pPr marL="342900" indent="-342900" defTabSz="914188">
              <a:lnSpc>
                <a:spcPct val="100000"/>
              </a:lnSpc>
              <a:spcBef>
                <a:spcPts val="0"/>
              </a:spcBef>
              <a:spcAft>
                <a:spcPts val="600"/>
              </a:spcAft>
              <a:buSzTx/>
              <a:buFont typeface="Arial" panose="020B0604020202020204" pitchFamily="34" charset="0"/>
              <a:buChar char="•"/>
              <a:defRPr/>
            </a:pPr>
            <a:r>
              <a:rPr lang="en-US" sz="2400" b="1" dirty="0">
                <a:solidFill>
                  <a:schemeClr val="tx1">
                    <a:lumMod val="85000"/>
                    <a:lumOff val="15000"/>
                  </a:schemeClr>
                </a:solidFill>
                <a:latin typeface="Segoe UI"/>
                <a:cs typeface="Segoe UI Light" panose="020B0502040204020203" pitchFamily="34" charset="0"/>
              </a:rPr>
              <a:t>Custom</a:t>
            </a:r>
            <a:endParaRPr lang="en-US" sz="2400" dirty="0">
              <a:solidFill>
                <a:schemeClr val="tx1">
                  <a:lumMod val="85000"/>
                  <a:lumOff val="15000"/>
                </a:schemeClr>
              </a:solidFill>
              <a:latin typeface="Segoe UI"/>
              <a:cs typeface="Segoe UI Light" panose="020B0502040204020203" pitchFamily="34" charset="0"/>
            </a:endParaRPr>
          </a:p>
          <a:p>
            <a:endParaRPr lang="en-US" sz="2400" dirty="0">
              <a:solidFill>
                <a:schemeClr val="tx1">
                  <a:lumMod val="85000"/>
                  <a:lumOff val="15000"/>
                </a:schemeClr>
              </a:solidFill>
            </a:endParaRPr>
          </a:p>
        </p:txBody>
      </p:sp>
      <p:grpSp>
        <p:nvGrpSpPr>
          <p:cNvPr id="5" name="Group 4" descr="Example of App permissions configuration. Context menu contains: allow/block all apps, allow/block specific apps and block/allow all others">
            <a:extLst>
              <a:ext uri="{FF2B5EF4-FFF2-40B4-BE49-F238E27FC236}">
                <a16:creationId xmlns:a16="http://schemas.microsoft.com/office/drawing/2014/main" id="{874B1218-5A0C-4472-A374-C310342B3BFE}"/>
              </a:ext>
            </a:extLst>
          </p:cNvPr>
          <p:cNvGrpSpPr/>
          <p:nvPr/>
        </p:nvGrpSpPr>
        <p:grpSpPr>
          <a:xfrm>
            <a:off x="7070606" y="1241448"/>
            <a:ext cx="4474055" cy="5047765"/>
            <a:chOff x="7070606" y="1241448"/>
            <a:chExt cx="4474055" cy="5047765"/>
          </a:xfrm>
        </p:grpSpPr>
        <p:pic>
          <p:nvPicPr>
            <p:cNvPr id="6" name="Picture 5" descr="Example of">
              <a:extLst>
                <a:ext uri="{FF2B5EF4-FFF2-40B4-BE49-F238E27FC236}">
                  <a16:creationId xmlns:a16="http://schemas.microsoft.com/office/drawing/2014/main" id="{9A9558DB-C09A-4135-8471-08C3071C935A}"/>
                </a:ext>
              </a:extLst>
            </p:cNvPr>
            <p:cNvPicPr>
              <a:picLocks noChangeAspect="1"/>
            </p:cNvPicPr>
            <p:nvPr/>
          </p:nvPicPr>
          <p:blipFill rotWithShape="1">
            <a:blip r:embed="rId3"/>
            <a:srcRect t="15828"/>
            <a:stretch/>
          </p:blipFill>
          <p:spPr>
            <a:xfrm>
              <a:off x="7070606" y="1241448"/>
              <a:ext cx="4474055" cy="3899736"/>
            </a:xfrm>
            <a:prstGeom prst="rect">
              <a:avLst/>
            </a:prstGeom>
            <a:ln>
              <a:solidFill>
                <a:schemeClr val="bg1">
                  <a:lumMod val="75000"/>
                </a:schemeClr>
              </a:solidFill>
            </a:ln>
          </p:spPr>
        </p:pic>
        <p:pic>
          <p:nvPicPr>
            <p:cNvPr id="2" name="Picture 1">
              <a:extLst>
                <a:ext uri="{FF2B5EF4-FFF2-40B4-BE49-F238E27FC236}">
                  <a16:creationId xmlns:a16="http://schemas.microsoft.com/office/drawing/2014/main" id="{BD749218-0F2A-4DD6-B75C-4930276A4DA4}"/>
                </a:ext>
              </a:extLst>
            </p:cNvPr>
            <p:cNvPicPr>
              <a:picLocks noChangeAspect="1"/>
            </p:cNvPicPr>
            <p:nvPr/>
          </p:nvPicPr>
          <p:blipFill>
            <a:blip r:embed="rId4"/>
            <a:stretch>
              <a:fillRect/>
            </a:stretch>
          </p:blipFill>
          <p:spPr>
            <a:xfrm>
              <a:off x="7165843" y="4047486"/>
              <a:ext cx="2932604" cy="2241727"/>
            </a:xfrm>
            <a:prstGeom prst="rect">
              <a:avLst/>
            </a:prstGeom>
            <a:ln>
              <a:solidFill>
                <a:schemeClr val="bg1">
                  <a:lumMod val="75000"/>
                </a:schemeClr>
              </a:solidFill>
            </a:ln>
          </p:spPr>
        </p:pic>
      </p:grpSp>
      <p:sp>
        <p:nvSpPr>
          <p:cNvPr id="7" name="Footer Placeholder 2">
            <a:extLst>
              <a:ext uri="{FF2B5EF4-FFF2-40B4-BE49-F238E27FC236}">
                <a16:creationId xmlns:a16="http://schemas.microsoft.com/office/drawing/2014/main" id="{00C85321-D50D-5E50-810C-49F63774BA1D}"/>
              </a:ext>
              <a:ext uri="{C183D7F6-B498-43B3-948B-1728B52AA6E4}">
                <adec:decorative xmlns:adec="http://schemas.microsoft.com/office/drawing/2017/decorative" val="1"/>
              </a:ext>
            </a:extLst>
          </p:cNvPr>
          <p:cNvSpPr txBox="1">
            <a:spLocks/>
          </p:cNvSpPr>
          <p:nvPr/>
        </p:nvSpPr>
        <p:spPr>
          <a:xfrm>
            <a:off x="4038600" y="653951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a:solidFill>
                  <a:srgbClr val="000000"/>
                </a:solidFill>
                <a:latin typeface="Segoe UI"/>
              </a:rPr>
              <a:t>Microsoft Confidential</a:t>
            </a:r>
          </a:p>
        </p:txBody>
      </p:sp>
    </p:spTree>
    <p:extLst>
      <p:ext uri="{BB962C8B-B14F-4D97-AF65-F5344CB8AC3E}">
        <p14:creationId xmlns:p14="http://schemas.microsoft.com/office/powerpoint/2010/main" val="3272595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2"/>
                </a:solidFill>
                <a:latin typeface="+mj-lt"/>
              </a:rPr>
              <a:t>Setup Policies</a:t>
            </a:r>
          </a:p>
        </p:txBody>
      </p:sp>
      <p:sp>
        <p:nvSpPr>
          <p:cNvPr id="9" name="Text Placeholder 8">
            <a:extLst>
              <a:ext uri="{FF2B5EF4-FFF2-40B4-BE49-F238E27FC236}">
                <a16:creationId xmlns:a16="http://schemas.microsoft.com/office/drawing/2014/main" id="{34967C5B-6A72-4605-BA32-C59288F0CCA7}"/>
              </a:ext>
            </a:extLst>
          </p:cNvPr>
          <p:cNvSpPr>
            <a:spLocks noGrp="1"/>
          </p:cNvSpPr>
          <p:nvPr>
            <p:ph type="body" sz="quarter" idx="10"/>
          </p:nvPr>
        </p:nvSpPr>
        <p:spPr>
          <a:xfrm>
            <a:off x="586390" y="1434370"/>
            <a:ext cx="4817381" cy="5198346"/>
          </a:xfrm>
        </p:spPr>
        <p:txBody>
          <a:bodyPr/>
          <a:lstStyle/>
          <a:p>
            <a:pPr defTabSz="914188">
              <a:lnSpc>
                <a:spcPct val="100000"/>
              </a:lnSpc>
              <a:spcBef>
                <a:spcPts val="0"/>
              </a:spcBef>
              <a:spcAft>
                <a:spcPts val="600"/>
              </a:spcAft>
              <a:buSzTx/>
              <a:defRPr/>
            </a:pPr>
            <a:r>
              <a:rPr lang="en-US" sz="2400" dirty="0">
                <a:solidFill>
                  <a:schemeClr val="tx1">
                    <a:lumMod val="85000"/>
                    <a:lumOff val="15000"/>
                  </a:schemeClr>
                </a:solidFill>
                <a:latin typeface="+mn-lt"/>
                <a:cs typeface="Segoe UI Light" panose="020B0502040204020203" pitchFamily="34" charset="0"/>
              </a:rPr>
              <a:t>The setup policies can be used to push apps to users’ Teams client. </a:t>
            </a:r>
          </a:p>
          <a:p>
            <a:pPr defTabSz="914188">
              <a:lnSpc>
                <a:spcPct val="100000"/>
              </a:lnSpc>
              <a:spcBef>
                <a:spcPts val="0"/>
              </a:spcBef>
              <a:spcAft>
                <a:spcPts val="600"/>
              </a:spcAft>
              <a:buSzTx/>
              <a:defRPr/>
            </a:pPr>
            <a:endParaRPr lang="en-US" sz="2400" dirty="0">
              <a:solidFill>
                <a:schemeClr val="tx1">
                  <a:lumMod val="85000"/>
                  <a:lumOff val="15000"/>
                </a:schemeClr>
              </a:solidFill>
              <a:latin typeface="+mn-lt"/>
              <a:cs typeface="Segoe UI Light" panose="020B0502040204020203" pitchFamily="34" charset="0"/>
            </a:endParaRPr>
          </a:p>
          <a:p>
            <a:pPr defTabSz="914188">
              <a:lnSpc>
                <a:spcPct val="100000"/>
              </a:lnSpc>
              <a:spcBef>
                <a:spcPts val="0"/>
              </a:spcBef>
              <a:spcAft>
                <a:spcPts val="600"/>
              </a:spcAft>
              <a:buSzTx/>
              <a:defRPr/>
            </a:pPr>
            <a:r>
              <a:rPr lang="en-US" sz="2400" dirty="0">
                <a:solidFill>
                  <a:schemeClr val="tx1">
                    <a:lumMod val="85000"/>
                    <a:lumOff val="15000"/>
                  </a:schemeClr>
                </a:solidFill>
                <a:latin typeface="+mn-lt"/>
                <a:cs typeface="Segoe UI Light" panose="020B0502040204020203" pitchFamily="34" charset="0"/>
              </a:rPr>
              <a:t>The admins can:</a:t>
            </a:r>
          </a:p>
          <a:p>
            <a:pPr marL="342900" indent="-342900" defTabSz="914188">
              <a:lnSpc>
                <a:spcPct val="100000"/>
              </a:lnSpc>
              <a:spcBef>
                <a:spcPts val="0"/>
              </a:spcBef>
              <a:spcAft>
                <a:spcPts val="600"/>
              </a:spcAft>
              <a:buSzTx/>
              <a:buFont typeface="Arial" panose="020B0604020202020204" pitchFamily="34" charset="0"/>
              <a:buChar char="•"/>
              <a:defRPr/>
            </a:pPr>
            <a:r>
              <a:rPr lang="en-US" sz="2400" b="1" dirty="0">
                <a:solidFill>
                  <a:schemeClr val="tx1">
                    <a:lumMod val="85000"/>
                    <a:lumOff val="15000"/>
                  </a:schemeClr>
                </a:solidFill>
                <a:latin typeface="+mn-lt"/>
                <a:cs typeface="Segoe UI Light" panose="020B0502040204020203" pitchFamily="34" charset="0"/>
              </a:rPr>
              <a:t>Install apps </a:t>
            </a:r>
            <a:r>
              <a:rPr lang="en-US" sz="2400" dirty="0">
                <a:solidFill>
                  <a:schemeClr val="tx1">
                    <a:lumMod val="85000"/>
                    <a:lumOff val="15000"/>
                  </a:schemeClr>
                </a:solidFill>
                <a:latin typeface="+mn-lt"/>
                <a:cs typeface="Segoe UI Light" panose="020B0502040204020203" pitchFamily="34" charset="0"/>
              </a:rPr>
              <a:t>on behalf of users </a:t>
            </a:r>
          </a:p>
          <a:p>
            <a:pPr marL="342900" indent="-342900" defTabSz="914188">
              <a:lnSpc>
                <a:spcPct val="100000"/>
              </a:lnSpc>
              <a:spcBef>
                <a:spcPts val="0"/>
              </a:spcBef>
              <a:spcAft>
                <a:spcPts val="600"/>
              </a:spcAft>
              <a:buSzTx/>
              <a:buFont typeface="Arial" panose="020B0604020202020204" pitchFamily="34" charset="0"/>
              <a:buChar char="•"/>
              <a:defRPr/>
            </a:pPr>
            <a:endParaRPr lang="en-US" sz="2400" b="1" dirty="0">
              <a:solidFill>
                <a:schemeClr val="tx1">
                  <a:lumMod val="85000"/>
                  <a:lumOff val="15000"/>
                </a:schemeClr>
              </a:solidFill>
              <a:latin typeface="+mn-lt"/>
              <a:cs typeface="Segoe UI Light" panose="020B0502040204020203" pitchFamily="34" charset="0"/>
            </a:endParaRPr>
          </a:p>
          <a:p>
            <a:pPr marL="342900" indent="-342900" defTabSz="914188">
              <a:lnSpc>
                <a:spcPct val="100000"/>
              </a:lnSpc>
              <a:spcBef>
                <a:spcPts val="0"/>
              </a:spcBef>
              <a:spcAft>
                <a:spcPts val="600"/>
              </a:spcAft>
              <a:buSzTx/>
              <a:buFont typeface="Arial" panose="020B0604020202020204" pitchFamily="34" charset="0"/>
              <a:buChar char="•"/>
              <a:defRPr/>
            </a:pPr>
            <a:r>
              <a:rPr lang="en-US" sz="2400" b="1" dirty="0">
                <a:solidFill>
                  <a:schemeClr val="tx1">
                    <a:lumMod val="85000"/>
                    <a:lumOff val="15000"/>
                  </a:schemeClr>
                </a:solidFill>
                <a:latin typeface="+mn-lt"/>
                <a:cs typeface="Segoe UI Light" panose="020B0502040204020203" pitchFamily="34" charset="0"/>
              </a:rPr>
              <a:t>Pin apps </a:t>
            </a:r>
            <a:r>
              <a:rPr lang="en-US" sz="2400" dirty="0">
                <a:solidFill>
                  <a:schemeClr val="tx1">
                    <a:lumMod val="85000"/>
                    <a:lumOff val="15000"/>
                  </a:schemeClr>
                </a:solidFill>
                <a:latin typeface="+mn-lt"/>
                <a:cs typeface="Segoe UI Light" panose="020B0502040204020203" pitchFamily="34" charset="0"/>
              </a:rPr>
              <a:t>to the left panel of the Teams client</a:t>
            </a:r>
          </a:p>
          <a:p>
            <a:pPr marL="342900" indent="-342900" defTabSz="914188">
              <a:lnSpc>
                <a:spcPct val="100000"/>
              </a:lnSpc>
              <a:spcBef>
                <a:spcPts val="0"/>
              </a:spcBef>
              <a:spcAft>
                <a:spcPts val="600"/>
              </a:spcAft>
              <a:buSzTx/>
              <a:buFont typeface="Arial" panose="020B0604020202020204" pitchFamily="34" charset="0"/>
              <a:buChar char="•"/>
              <a:defRPr/>
            </a:pPr>
            <a:endParaRPr lang="en-US" sz="2400" dirty="0">
              <a:solidFill>
                <a:schemeClr val="tx1">
                  <a:lumMod val="85000"/>
                  <a:lumOff val="15000"/>
                </a:schemeClr>
              </a:solidFill>
              <a:latin typeface="+mn-lt"/>
              <a:cs typeface="Segoe UI Light" panose="020B0502040204020203" pitchFamily="34" charset="0"/>
            </a:endParaRPr>
          </a:p>
          <a:p>
            <a:pPr defTabSz="914188">
              <a:lnSpc>
                <a:spcPct val="100000"/>
              </a:lnSpc>
              <a:spcBef>
                <a:spcPts val="0"/>
              </a:spcBef>
              <a:spcAft>
                <a:spcPts val="600"/>
              </a:spcAft>
              <a:buSzTx/>
              <a:defRPr/>
            </a:pPr>
            <a:endParaRPr lang="en-US" sz="2400" dirty="0">
              <a:solidFill>
                <a:schemeClr val="tx1">
                  <a:lumMod val="85000"/>
                  <a:lumOff val="15000"/>
                </a:schemeClr>
              </a:solidFill>
              <a:latin typeface="+mn-lt"/>
            </a:endParaRPr>
          </a:p>
          <a:p>
            <a:pPr defTabSz="914188">
              <a:lnSpc>
                <a:spcPct val="100000"/>
              </a:lnSpc>
              <a:spcBef>
                <a:spcPts val="0"/>
              </a:spcBef>
              <a:spcAft>
                <a:spcPts val="600"/>
              </a:spcAft>
              <a:buSzTx/>
              <a:defRPr/>
            </a:pPr>
            <a:endParaRPr lang="en-US" sz="2400" dirty="0">
              <a:solidFill>
                <a:schemeClr val="tx1">
                  <a:lumMod val="85000"/>
                  <a:lumOff val="15000"/>
                </a:schemeClr>
              </a:solidFill>
              <a:latin typeface="+mn-lt"/>
              <a:cs typeface="Segoe UI Light" panose="020B0502040204020203" pitchFamily="34" charset="0"/>
            </a:endParaRPr>
          </a:p>
          <a:p>
            <a:endParaRPr lang="en-US" sz="2400" dirty="0">
              <a:solidFill>
                <a:schemeClr val="tx1">
                  <a:lumMod val="85000"/>
                  <a:lumOff val="15000"/>
                </a:schemeClr>
              </a:solidFill>
            </a:endParaRPr>
          </a:p>
        </p:txBody>
      </p:sp>
      <p:grpSp>
        <p:nvGrpSpPr>
          <p:cNvPr id="2" name="Group 1" descr="List of Pinned apps in Setup policies">
            <a:extLst>
              <a:ext uri="{FF2B5EF4-FFF2-40B4-BE49-F238E27FC236}">
                <a16:creationId xmlns:a16="http://schemas.microsoft.com/office/drawing/2014/main" id="{E54E9FEF-2523-49DE-800C-CA42D733C272}"/>
              </a:ext>
            </a:extLst>
          </p:cNvPr>
          <p:cNvGrpSpPr/>
          <p:nvPr/>
        </p:nvGrpSpPr>
        <p:grpSpPr>
          <a:xfrm>
            <a:off x="5528604" y="1394961"/>
            <a:ext cx="4878622" cy="4525953"/>
            <a:chOff x="5566928" y="2222593"/>
            <a:chExt cx="4878622" cy="4525953"/>
          </a:xfrm>
        </p:grpSpPr>
        <p:pic>
          <p:nvPicPr>
            <p:cNvPr id="12" name="Picture 11">
              <a:extLst>
                <a:ext uri="{FF2B5EF4-FFF2-40B4-BE49-F238E27FC236}">
                  <a16:creationId xmlns:a16="http://schemas.microsoft.com/office/drawing/2014/main" id="{522313D6-598D-400A-BE47-1DE389815A93}"/>
                </a:ext>
              </a:extLst>
            </p:cNvPr>
            <p:cNvPicPr>
              <a:picLocks noChangeAspect="1"/>
            </p:cNvPicPr>
            <p:nvPr/>
          </p:nvPicPr>
          <p:blipFill rotWithShape="1">
            <a:blip r:embed="rId3"/>
            <a:srcRect t="29486" r="13209" b="47407"/>
            <a:stretch/>
          </p:blipFill>
          <p:spPr>
            <a:xfrm>
              <a:off x="5566928" y="2222593"/>
              <a:ext cx="4878622" cy="1373975"/>
            </a:xfrm>
            <a:prstGeom prst="rect">
              <a:avLst/>
            </a:prstGeom>
            <a:ln>
              <a:solidFill>
                <a:schemeClr val="tx1">
                  <a:lumMod val="50000"/>
                  <a:lumOff val="50000"/>
                </a:schemeClr>
              </a:solidFill>
            </a:ln>
            <a:effectLst/>
          </p:spPr>
        </p:pic>
        <p:pic>
          <p:nvPicPr>
            <p:cNvPr id="5" name="Picture 4" descr="Screenshot of Teams manage apps page">
              <a:extLst>
                <a:ext uri="{FF2B5EF4-FFF2-40B4-BE49-F238E27FC236}">
                  <a16:creationId xmlns:a16="http://schemas.microsoft.com/office/drawing/2014/main" id="{4DEAB1E3-03BD-4C6E-8EF0-58CCAD8EAAD9}"/>
                </a:ext>
              </a:extLst>
            </p:cNvPr>
            <p:cNvPicPr>
              <a:picLocks noChangeAspect="1"/>
            </p:cNvPicPr>
            <p:nvPr/>
          </p:nvPicPr>
          <p:blipFill rotWithShape="1">
            <a:blip r:embed="rId4"/>
            <a:srcRect l="18865" t="26683" r="27422" b="12137"/>
            <a:stretch/>
          </p:blipFill>
          <p:spPr>
            <a:xfrm>
              <a:off x="5566928" y="3588708"/>
              <a:ext cx="4878622" cy="3159838"/>
            </a:xfrm>
            <a:prstGeom prst="rect">
              <a:avLst/>
            </a:prstGeom>
            <a:ln>
              <a:solidFill>
                <a:schemeClr val="tx1">
                  <a:lumMod val="50000"/>
                  <a:lumOff val="50000"/>
                </a:schemeClr>
              </a:solidFill>
            </a:ln>
            <a:effectLst/>
          </p:spPr>
        </p:pic>
      </p:grpSp>
      <p:pic>
        <p:nvPicPr>
          <p:cNvPr id="4" name="Picture 3" descr="Screenshot of pinned apps in Teams client">
            <a:extLst>
              <a:ext uri="{FF2B5EF4-FFF2-40B4-BE49-F238E27FC236}">
                <a16:creationId xmlns:a16="http://schemas.microsoft.com/office/drawing/2014/main" id="{F4893CE6-3A35-41C0-94C1-6DC2D139D825}"/>
              </a:ext>
            </a:extLst>
          </p:cNvPr>
          <p:cNvPicPr>
            <a:picLocks noChangeAspect="1"/>
          </p:cNvPicPr>
          <p:nvPr/>
        </p:nvPicPr>
        <p:blipFill rotWithShape="1">
          <a:blip r:embed="rId5"/>
          <a:srcRect r="56639" b="17617"/>
          <a:stretch/>
        </p:blipFill>
        <p:spPr>
          <a:xfrm>
            <a:off x="10532059" y="1494380"/>
            <a:ext cx="1659941" cy="4082045"/>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sp>
        <p:nvSpPr>
          <p:cNvPr id="6" name="Rectangle 5">
            <a:extLst>
              <a:ext uri="{FF2B5EF4-FFF2-40B4-BE49-F238E27FC236}">
                <a16:creationId xmlns:a16="http://schemas.microsoft.com/office/drawing/2014/main" id="{FC72FAEF-4BD1-4FD7-9DA6-6E2EA6DCFD3E}"/>
              </a:ext>
              <a:ext uri="{C183D7F6-B498-43B3-948B-1728B52AA6E4}">
                <adec:decorative xmlns:adec="http://schemas.microsoft.com/office/drawing/2017/decorative" val="1"/>
              </a:ext>
            </a:extLst>
          </p:cNvPr>
          <p:cNvSpPr/>
          <p:nvPr/>
        </p:nvSpPr>
        <p:spPr bwMode="auto">
          <a:xfrm>
            <a:off x="5969000" y="5232399"/>
            <a:ext cx="1003300" cy="598939"/>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Rectangle 7">
            <a:extLst>
              <a:ext uri="{FF2B5EF4-FFF2-40B4-BE49-F238E27FC236}">
                <a16:creationId xmlns:a16="http://schemas.microsoft.com/office/drawing/2014/main" id="{1746098C-62B5-42DC-8365-A8E214D932D8}"/>
              </a:ext>
              <a:ext uri="{C183D7F6-B498-43B3-948B-1728B52AA6E4}">
                <adec:decorative xmlns:adec="http://schemas.microsoft.com/office/drawing/2017/decorative" val="1"/>
              </a:ext>
            </a:extLst>
          </p:cNvPr>
          <p:cNvSpPr/>
          <p:nvPr/>
        </p:nvSpPr>
        <p:spPr bwMode="auto">
          <a:xfrm>
            <a:off x="10479092" y="4472439"/>
            <a:ext cx="646108" cy="1103986"/>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7" name="Footer Placeholder 2">
            <a:extLst>
              <a:ext uri="{FF2B5EF4-FFF2-40B4-BE49-F238E27FC236}">
                <a16:creationId xmlns:a16="http://schemas.microsoft.com/office/drawing/2014/main" id="{11EE8C03-F534-CBE0-85C3-3AB7F8ABC18B}"/>
              </a:ext>
              <a:ext uri="{C183D7F6-B498-43B3-948B-1728B52AA6E4}">
                <adec:decorative xmlns:adec="http://schemas.microsoft.com/office/drawing/2017/decorative" val="1"/>
              </a:ext>
            </a:extLst>
          </p:cNvPr>
          <p:cNvSpPr txBox="1">
            <a:spLocks/>
          </p:cNvSpPr>
          <p:nvPr/>
        </p:nvSpPr>
        <p:spPr>
          <a:xfrm>
            <a:off x="4038600" y="653951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a:solidFill>
                  <a:srgbClr val="000000"/>
                </a:solidFill>
                <a:latin typeface="Segoe UI"/>
              </a:rPr>
              <a:t>Microsoft Confidential</a:t>
            </a:r>
          </a:p>
        </p:txBody>
      </p:sp>
    </p:spTree>
    <p:extLst>
      <p:ext uri="{BB962C8B-B14F-4D97-AF65-F5344CB8AC3E}">
        <p14:creationId xmlns:p14="http://schemas.microsoft.com/office/powerpoint/2010/main" val="770838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5DBC4-B74C-460E-8066-27BDB63E3773}"/>
              </a:ext>
            </a:extLst>
          </p:cNvPr>
          <p:cNvSpPr>
            <a:spLocks noGrp="1"/>
          </p:cNvSpPr>
          <p:nvPr>
            <p:ph type="title"/>
          </p:nvPr>
        </p:nvSpPr>
        <p:spPr>
          <a:xfrm>
            <a:off x="588263" y="457200"/>
            <a:ext cx="11210650" cy="553998"/>
          </a:xfrm>
        </p:spPr>
        <p:txBody>
          <a:bodyPr/>
          <a:lstStyle/>
          <a:p>
            <a:r>
              <a:rPr lang="en-GB" dirty="0">
                <a:cs typeface="Segoe UI"/>
              </a:rPr>
              <a:t>Dataverse for Teams Environment Limits per Tenant</a:t>
            </a:r>
            <a:endParaRPr lang="en-GB" dirty="0"/>
          </a:p>
        </p:txBody>
      </p:sp>
      <p:sp>
        <p:nvSpPr>
          <p:cNvPr id="29" name="TextBox 28">
            <a:extLst>
              <a:ext uri="{FF2B5EF4-FFF2-40B4-BE49-F238E27FC236}">
                <a16:creationId xmlns:a16="http://schemas.microsoft.com/office/drawing/2014/main" id="{C3D0A4BE-7CAB-4EF2-9EAE-3CBDCDE138A2}"/>
              </a:ext>
            </a:extLst>
          </p:cNvPr>
          <p:cNvSpPr txBox="1"/>
          <p:nvPr/>
        </p:nvSpPr>
        <p:spPr>
          <a:xfrm>
            <a:off x="624218" y="1679493"/>
            <a:ext cx="5973383" cy="4524315"/>
          </a:xfrm>
          <a:prstGeom prst="rect">
            <a:avLst/>
          </a:prstGeom>
          <a:noFill/>
        </p:spPr>
        <p:txBody>
          <a:bodyPr wrap="square">
            <a:spAutoFit/>
          </a:bodyPr>
          <a:lstStyle/>
          <a:p>
            <a:pPr marL="0" algn="l" rtl="0" eaLnBrk="1" fontAlgn="t" latinLnBrk="0" hangingPunct="1">
              <a:spcBef>
                <a:spcPts val="0"/>
              </a:spcBef>
              <a:spcAft>
                <a:spcPts val="0"/>
              </a:spcAft>
            </a:pPr>
            <a:r>
              <a:rPr lang="en-GB" sz="2400" dirty="0">
                <a:solidFill>
                  <a:schemeClr val="tx1">
                    <a:lumMod val="85000"/>
                    <a:lumOff val="15000"/>
                  </a:schemeClr>
                </a:solidFill>
              </a:rPr>
              <a:t>Dataverse for Teams environments are calculated as 5 + 1 per 20 eligible Microsoft seats</a:t>
            </a:r>
          </a:p>
          <a:p>
            <a:pPr marL="0" algn="l" rtl="0" eaLnBrk="1" fontAlgn="t" latinLnBrk="0" hangingPunct="1">
              <a:spcBef>
                <a:spcPts val="0"/>
              </a:spcBef>
              <a:spcAft>
                <a:spcPts val="0"/>
              </a:spcAft>
            </a:pPr>
            <a:endParaRPr lang="en-GB" sz="2400" b="0" i="0" u="none" strike="noStrike" kern="1200" dirty="0">
              <a:solidFill>
                <a:schemeClr val="tx1">
                  <a:lumMod val="85000"/>
                  <a:lumOff val="15000"/>
                </a:schemeClr>
              </a:solidFill>
              <a:effectLst/>
            </a:endParaRPr>
          </a:p>
          <a:p>
            <a:pPr marL="0" algn="l" rtl="0" eaLnBrk="1" fontAlgn="t" latinLnBrk="0" hangingPunct="1">
              <a:spcBef>
                <a:spcPts val="0"/>
              </a:spcBef>
              <a:spcAft>
                <a:spcPts val="0"/>
              </a:spcAft>
            </a:pPr>
            <a:r>
              <a:rPr lang="en-GB" sz="2400" i="0" u="none" strike="noStrike" kern="1200" dirty="0">
                <a:solidFill>
                  <a:schemeClr val="tx1">
                    <a:lumMod val="85000"/>
                    <a:lumOff val="15000"/>
                  </a:schemeClr>
                </a:solidFill>
                <a:effectLst/>
              </a:rPr>
              <a:t>Maximum </a:t>
            </a:r>
            <a:r>
              <a:rPr lang="nb-NO" sz="2400" dirty="0">
                <a:solidFill>
                  <a:schemeClr val="tx1">
                    <a:lumMod val="85000"/>
                    <a:lumOff val="15000"/>
                  </a:schemeClr>
                </a:solidFill>
              </a:rPr>
              <a:t>d</a:t>
            </a:r>
            <a:r>
              <a:rPr lang="en-GB" sz="2400" i="0" u="none" strike="noStrike" kern="1200" dirty="0" err="1">
                <a:solidFill>
                  <a:schemeClr val="tx1">
                    <a:lumMod val="85000"/>
                    <a:lumOff val="15000"/>
                  </a:schemeClr>
                </a:solidFill>
                <a:effectLst/>
              </a:rPr>
              <a:t>ata</a:t>
            </a:r>
            <a:r>
              <a:rPr lang="en-GB" sz="2400" i="0" u="none" strike="noStrike" kern="1200" dirty="0">
                <a:solidFill>
                  <a:schemeClr val="tx1">
                    <a:lumMod val="85000"/>
                    <a:lumOff val="15000"/>
                  </a:schemeClr>
                </a:solidFill>
                <a:effectLst/>
              </a:rPr>
              <a:t> storage </a:t>
            </a:r>
            <a:r>
              <a:rPr lang="en-GB" sz="2400" dirty="0">
                <a:solidFill>
                  <a:schemeClr val="tx1">
                    <a:lumMod val="85000"/>
                    <a:lumOff val="15000"/>
                  </a:schemeClr>
                </a:solidFill>
              </a:rPr>
              <a:t>within a single Dataverse for Teams environment is </a:t>
            </a:r>
            <a:r>
              <a:rPr lang="en-GB" sz="2400" b="1" i="0" u="none" strike="noStrike" kern="1200" dirty="0">
                <a:solidFill>
                  <a:schemeClr val="tx1">
                    <a:lumMod val="85000"/>
                    <a:lumOff val="15000"/>
                  </a:schemeClr>
                </a:solidFill>
                <a:effectLst/>
              </a:rPr>
              <a:t>2 GB or 1 million rows</a:t>
            </a:r>
          </a:p>
          <a:p>
            <a:pPr marL="0" algn="l" rtl="0" eaLnBrk="1" fontAlgn="t" latinLnBrk="0" hangingPunct="1">
              <a:spcBef>
                <a:spcPts val="0"/>
              </a:spcBef>
              <a:spcAft>
                <a:spcPts val="0"/>
              </a:spcAft>
            </a:pPr>
            <a:endParaRPr lang="en-GB" sz="2400" dirty="0">
              <a:solidFill>
                <a:schemeClr val="tx1">
                  <a:lumMod val="85000"/>
                  <a:lumOff val="15000"/>
                </a:schemeClr>
              </a:solidFill>
            </a:endParaRPr>
          </a:p>
          <a:p>
            <a:pPr marL="0" algn="l" rtl="0" eaLnBrk="1" fontAlgn="t" latinLnBrk="0" hangingPunct="1">
              <a:spcBef>
                <a:spcPts val="0"/>
              </a:spcBef>
              <a:spcAft>
                <a:spcPts val="0"/>
              </a:spcAft>
            </a:pPr>
            <a:r>
              <a:rPr lang="en-GB" sz="2400" i="0" u="none" strike="noStrike" kern="1200" dirty="0">
                <a:solidFill>
                  <a:schemeClr val="tx1">
                    <a:lumMod val="85000"/>
                    <a:lumOff val="15000"/>
                  </a:schemeClr>
                </a:solidFill>
                <a:effectLst/>
              </a:rPr>
              <a:t>This storage limit can't be extended further – consider upgrading to full Dataverse</a:t>
            </a:r>
            <a:r>
              <a:rPr lang="en-GB" sz="2400" dirty="0">
                <a:solidFill>
                  <a:schemeClr val="tx1">
                    <a:lumMod val="85000"/>
                    <a:lumOff val="15000"/>
                  </a:schemeClr>
                </a:solidFill>
              </a:rPr>
              <a:t> if that is required</a:t>
            </a:r>
            <a:endParaRPr lang="en-GB" sz="2400" b="1" i="0" u="none" strike="noStrike" kern="1200" dirty="0">
              <a:solidFill>
                <a:schemeClr val="tx1">
                  <a:lumMod val="85000"/>
                  <a:lumOff val="15000"/>
                </a:schemeClr>
              </a:solidFill>
              <a:effectLst/>
            </a:endParaRPr>
          </a:p>
          <a:p>
            <a:pPr marL="0" algn="l" rtl="0" eaLnBrk="1" fontAlgn="t" latinLnBrk="0" hangingPunct="1">
              <a:spcBef>
                <a:spcPts val="0"/>
              </a:spcBef>
              <a:spcAft>
                <a:spcPts val="0"/>
              </a:spcAft>
            </a:pPr>
            <a:endParaRPr lang="en-GB" sz="2400" b="0" i="0" u="none" strike="noStrike" dirty="0">
              <a:solidFill>
                <a:schemeClr val="tx1">
                  <a:lumMod val="85000"/>
                  <a:lumOff val="15000"/>
                </a:schemeClr>
              </a:solidFill>
              <a:effectLst/>
            </a:endParaRPr>
          </a:p>
        </p:txBody>
      </p:sp>
      <p:grpSp>
        <p:nvGrpSpPr>
          <p:cNvPr id="9" name="Group 8" descr="Environments are created within tenant">
            <a:extLst>
              <a:ext uri="{FF2B5EF4-FFF2-40B4-BE49-F238E27FC236}">
                <a16:creationId xmlns:a16="http://schemas.microsoft.com/office/drawing/2014/main" id="{29A183E8-CD74-42EC-9138-F9F5C6EB379C}"/>
              </a:ext>
            </a:extLst>
          </p:cNvPr>
          <p:cNvGrpSpPr/>
          <p:nvPr/>
        </p:nvGrpSpPr>
        <p:grpSpPr>
          <a:xfrm>
            <a:off x="6851904" y="1742129"/>
            <a:ext cx="5097150" cy="3928243"/>
            <a:chOff x="6851904" y="1742129"/>
            <a:chExt cx="5097150" cy="3928243"/>
          </a:xfrm>
        </p:grpSpPr>
        <p:sp>
          <p:nvSpPr>
            <p:cNvPr id="3" name="Rectangle 2">
              <a:extLst>
                <a:ext uri="{FF2B5EF4-FFF2-40B4-BE49-F238E27FC236}">
                  <a16:creationId xmlns:a16="http://schemas.microsoft.com/office/drawing/2014/main" id="{4C156BB4-3527-4A78-90DF-46E0F548B01F}"/>
                </a:ext>
              </a:extLst>
            </p:cNvPr>
            <p:cNvSpPr/>
            <p:nvPr/>
          </p:nvSpPr>
          <p:spPr bwMode="auto">
            <a:xfrm>
              <a:off x="6851904" y="1742129"/>
              <a:ext cx="5097150" cy="3916146"/>
            </a:xfrm>
            <a:prstGeom prst="rect">
              <a:avLst/>
            </a:prstGeom>
            <a:solidFill>
              <a:schemeClr val="bg1">
                <a:lumMod val="85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GB" sz="2000" b="0" i="0" u="none" strike="noStrike" kern="1200" cap="none" spc="0" normalizeH="0" baseline="0" noProof="0">
                  <a:ln>
                    <a:noFill/>
                  </a:ln>
                  <a:solidFill>
                    <a:schemeClr val="tx1"/>
                  </a:solidFill>
                  <a:effectLst/>
                  <a:uLnTx/>
                  <a:uFillTx/>
                  <a:latin typeface="Segoe UI Semibold" panose="020B0702040204020203" pitchFamily="34" charset="0"/>
                  <a:ea typeface="Segoe UI" pitchFamily="34" charset="0"/>
                  <a:cs typeface="Segoe UI Semibold" panose="020B0702040204020203" pitchFamily="34" charset="0"/>
                </a:rPr>
                <a:t>Microsoft 365 Tenant </a:t>
              </a:r>
            </a:p>
          </p:txBody>
        </p:sp>
        <p:sp>
          <p:nvSpPr>
            <p:cNvPr id="4" name="Rectangle 3">
              <a:extLst>
                <a:ext uri="{FF2B5EF4-FFF2-40B4-BE49-F238E27FC236}">
                  <a16:creationId xmlns:a16="http://schemas.microsoft.com/office/drawing/2014/main" id="{6585A6A6-73B8-492E-9982-F3BC0DE80778}"/>
                </a:ext>
              </a:extLst>
            </p:cNvPr>
            <p:cNvSpPr/>
            <p:nvPr/>
          </p:nvSpPr>
          <p:spPr bwMode="auto">
            <a:xfrm>
              <a:off x="7056833" y="2410485"/>
              <a:ext cx="2333767" cy="2828957"/>
            </a:xfrm>
            <a:prstGeom prst="rect">
              <a:avLst/>
            </a:prstGeom>
            <a:solidFill>
              <a:schemeClr val="bg1">
                <a:lumMod val="95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GB" sz="2000" b="0" i="0" u="none" strike="noStrike" kern="1200" cap="none" spc="0" normalizeH="0" baseline="0" noProof="0">
                <a:ln>
                  <a:noFill/>
                </a:ln>
                <a:solidFill>
                  <a:schemeClr val="tx1"/>
                </a:solidFill>
                <a:effectLst/>
                <a:uLnTx/>
                <a:uFillTx/>
                <a:latin typeface="Segoe UI"/>
                <a:ea typeface="Segoe UI" pitchFamily="34" charset="0"/>
                <a:cs typeface="Segoe UI" pitchFamily="34" charset="0"/>
              </a:endParaRPr>
            </a:p>
          </p:txBody>
        </p:sp>
        <p:sp>
          <p:nvSpPr>
            <p:cNvPr id="13" name="Rectangle 12">
              <a:extLst>
                <a:ext uri="{FF2B5EF4-FFF2-40B4-BE49-F238E27FC236}">
                  <a16:creationId xmlns:a16="http://schemas.microsoft.com/office/drawing/2014/main" id="{EBE0A129-DFF1-4ECA-AC9A-9D8F309D67D9}"/>
                </a:ext>
              </a:extLst>
            </p:cNvPr>
            <p:cNvSpPr/>
            <p:nvPr/>
          </p:nvSpPr>
          <p:spPr bwMode="auto">
            <a:xfrm>
              <a:off x="9626375" y="2415424"/>
              <a:ext cx="2094953" cy="1154068"/>
            </a:xfrm>
            <a:prstGeom prst="rect">
              <a:avLst/>
            </a:prstGeom>
            <a:solidFill>
              <a:schemeClr val="bg1">
                <a:lumMod val="95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GB" sz="2000">
                <a:solidFill>
                  <a:schemeClr val="tx1"/>
                </a:solidFill>
                <a:latin typeface="Segoe UI"/>
                <a:cs typeface="Segoe UI" pitchFamily="34" charset="0"/>
              </a:endParaRPr>
            </a:p>
          </p:txBody>
        </p:sp>
        <p:sp>
          <p:nvSpPr>
            <p:cNvPr id="25" name="Rectangle 24">
              <a:extLst>
                <a:ext uri="{FF2B5EF4-FFF2-40B4-BE49-F238E27FC236}">
                  <a16:creationId xmlns:a16="http://schemas.microsoft.com/office/drawing/2014/main" id="{3D42B911-7F4E-4B5A-BAEF-D553927E2DB8}"/>
                </a:ext>
              </a:extLst>
            </p:cNvPr>
            <p:cNvSpPr/>
            <p:nvPr/>
          </p:nvSpPr>
          <p:spPr bwMode="auto">
            <a:xfrm>
              <a:off x="9626375" y="4094842"/>
              <a:ext cx="2094954" cy="1154068"/>
            </a:xfrm>
            <a:prstGeom prst="rect">
              <a:avLst/>
            </a:prstGeom>
            <a:solidFill>
              <a:schemeClr val="bg1">
                <a:lumMod val="95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GB" sz="2000">
                <a:solidFill>
                  <a:schemeClr val="tx1"/>
                </a:solidFill>
                <a:latin typeface="Segoe UI"/>
                <a:cs typeface="Segoe UI" pitchFamily="34" charset="0"/>
              </a:endParaRPr>
            </a:p>
          </p:txBody>
        </p:sp>
        <p:sp>
          <p:nvSpPr>
            <p:cNvPr id="28" name="Oval 27">
              <a:extLst>
                <a:ext uri="{FF2B5EF4-FFF2-40B4-BE49-F238E27FC236}">
                  <a16:creationId xmlns:a16="http://schemas.microsoft.com/office/drawing/2014/main" id="{AD9C4622-E448-4C08-992A-93F5A2136A24}"/>
                </a:ext>
              </a:extLst>
            </p:cNvPr>
            <p:cNvSpPr/>
            <p:nvPr/>
          </p:nvSpPr>
          <p:spPr bwMode="auto">
            <a:xfrm>
              <a:off x="7774502" y="4067572"/>
              <a:ext cx="879065" cy="881141"/>
            </a:xfrm>
            <a:prstGeom prst="ellipse">
              <a:avLst/>
            </a:prstGeom>
            <a:solidFill>
              <a:schemeClr val="bg1"/>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err="1">
                <a:solidFill>
                  <a:srgbClr val="FFFFFF"/>
                </a:solidFill>
                <a:ea typeface="Segoe UI" pitchFamily="34" charset="0"/>
                <a:cs typeface="Segoe UI" pitchFamily="34" charset="0"/>
              </a:endParaRPr>
            </a:p>
          </p:txBody>
        </p:sp>
        <p:sp>
          <p:nvSpPr>
            <p:cNvPr id="31" name="TextBox 30">
              <a:extLst>
                <a:ext uri="{FF2B5EF4-FFF2-40B4-BE49-F238E27FC236}">
                  <a16:creationId xmlns:a16="http://schemas.microsoft.com/office/drawing/2014/main" id="{E03D644B-E8E2-49E1-BE99-6402374042EE}"/>
                </a:ext>
              </a:extLst>
            </p:cNvPr>
            <p:cNvSpPr txBox="1"/>
            <p:nvPr/>
          </p:nvSpPr>
          <p:spPr>
            <a:xfrm>
              <a:off x="8755043" y="4900953"/>
              <a:ext cx="689193" cy="369332"/>
            </a:xfrm>
            <a:prstGeom prst="rect">
              <a:avLst/>
            </a:prstGeom>
            <a:noFill/>
          </p:spPr>
          <p:txBody>
            <a:bodyPr wrap="square">
              <a:spAutoFit/>
            </a:bodyPr>
            <a:lstStyle/>
            <a:p>
              <a:pPr algn="ctr"/>
              <a:r>
                <a:rPr lang="en-GB" sz="1800"/>
                <a:t>2GB</a:t>
              </a:r>
            </a:p>
          </p:txBody>
        </p:sp>
        <p:grpSp>
          <p:nvGrpSpPr>
            <p:cNvPr id="34" name="Group 33">
              <a:extLst>
                <a:ext uri="{FF2B5EF4-FFF2-40B4-BE49-F238E27FC236}">
                  <a16:creationId xmlns:a16="http://schemas.microsoft.com/office/drawing/2014/main" id="{C4EF76CE-9093-4458-A9FB-F17CDED756E3}"/>
                </a:ext>
              </a:extLst>
            </p:cNvPr>
            <p:cNvGrpSpPr/>
            <p:nvPr/>
          </p:nvGrpSpPr>
          <p:grpSpPr>
            <a:xfrm>
              <a:off x="7165370" y="3109404"/>
              <a:ext cx="577287" cy="553598"/>
              <a:chOff x="542193" y="3810450"/>
              <a:chExt cx="914400" cy="914400"/>
            </a:xfrm>
          </p:grpSpPr>
          <p:sp>
            <p:nvSpPr>
              <p:cNvPr id="35" name="Oval 34">
                <a:extLst>
                  <a:ext uri="{FF2B5EF4-FFF2-40B4-BE49-F238E27FC236}">
                    <a16:creationId xmlns:a16="http://schemas.microsoft.com/office/drawing/2014/main" id="{D23911B0-6F0D-424B-88DC-DBEEC7219D52}"/>
                  </a:ext>
                </a:extLst>
              </p:cNvPr>
              <p:cNvSpPr/>
              <p:nvPr/>
            </p:nvSpPr>
            <p:spPr bwMode="auto">
              <a:xfrm>
                <a:off x="542193" y="3810450"/>
                <a:ext cx="914400" cy="914400"/>
              </a:xfrm>
              <a:prstGeom prst="ellipse">
                <a:avLst/>
              </a:prstGeom>
              <a:solidFill>
                <a:schemeClr val="bg1"/>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err="1">
                  <a:solidFill>
                    <a:srgbClr val="FFFFFF"/>
                  </a:solidFill>
                  <a:ea typeface="Segoe UI" pitchFamily="34" charset="0"/>
                  <a:cs typeface="Segoe UI" pitchFamily="34" charset="0"/>
                </a:endParaRPr>
              </a:p>
            </p:txBody>
          </p:sp>
          <p:pic>
            <p:nvPicPr>
              <p:cNvPr id="36" name="Picture 35">
                <a:extLst>
                  <a:ext uri="{FF2B5EF4-FFF2-40B4-BE49-F238E27FC236}">
                    <a16:creationId xmlns:a16="http://schemas.microsoft.com/office/drawing/2014/main" id="{00CB6E58-45A8-4142-896E-8B262E1B8D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801" y="3994445"/>
                <a:ext cx="555237" cy="55523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 name="Group 36">
              <a:extLst>
                <a:ext uri="{FF2B5EF4-FFF2-40B4-BE49-F238E27FC236}">
                  <a16:creationId xmlns:a16="http://schemas.microsoft.com/office/drawing/2014/main" id="{52E596BE-800A-42F8-AFA1-5FF0281DA54F}"/>
                </a:ext>
              </a:extLst>
            </p:cNvPr>
            <p:cNvGrpSpPr/>
            <p:nvPr/>
          </p:nvGrpSpPr>
          <p:grpSpPr>
            <a:xfrm>
              <a:off x="7942550" y="3120018"/>
              <a:ext cx="553599" cy="553599"/>
              <a:chOff x="547333" y="4981031"/>
              <a:chExt cx="914400" cy="914400"/>
            </a:xfrm>
          </p:grpSpPr>
          <p:sp>
            <p:nvSpPr>
              <p:cNvPr id="38" name="Oval 37">
                <a:extLst>
                  <a:ext uri="{FF2B5EF4-FFF2-40B4-BE49-F238E27FC236}">
                    <a16:creationId xmlns:a16="http://schemas.microsoft.com/office/drawing/2014/main" id="{A1760D41-A594-4BED-B805-C01DCCFD988E}"/>
                  </a:ext>
                </a:extLst>
              </p:cNvPr>
              <p:cNvSpPr/>
              <p:nvPr/>
            </p:nvSpPr>
            <p:spPr bwMode="auto">
              <a:xfrm>
                <a:off x="547333" y="4981031"/>
                <a:ext cx="914400" cy="914400"/>
              </a:xfrm>
              <a:prstGeom prst="ellipse">
                <a:avLst/>
              </a:prstGeom>
              <a:solidFill>
                <a:schemeClr val="bg1"/>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err="1">
                  <a:solidFill>
                    <a:srgbClr val="FFFFFF"/>
                  </a:solidFill>
                  <a:ea typeface="Segoe UI" pitchFamily="34" charset="0"/>
                  <a:cs typeface="Segoe UI" pitchFamily="34" charset="0"/>
                </a:endParaRPr>
              </a:p>
            </p:txBody>
          </p:sp>
          <p:pic>
            <p:nvPicPr>
              <p:cNvPr id="39" name="Picture 2">
                <a:extLst>
                  <a:ext uri="{FF2B5EF4-FFF2-40B4-BE49-F238E27FC236}">
                    <a16:creationId xmlns:a16="http://schemas.microsoft.com/office/drawing/2014/main" id="{E4BF6979-8FD3-4F7C-88AF-A6417BC68B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639" y="5174848"/>
                <a:ext cx="526656" cy="52665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 name="Group 39">
              <a:extLst>
                <a:ext uri="{FF2B5EF4-FFF2-40B4-BE49-F238E27FC236}">
                  <a16:creationId xmlns:a16="http://schemas.microsoft.com/office/drawing/2014/main" id="{16F12F7D-5D99-4A34-997D-4B6C66D07644}"/>
                </a:ext>
              </a:extLst>
            </p:cNvPr>
            <p:cNvGrpSpPr/>
            <p:nvPr/>
          </p:nvGrpSpPr>
          <p:grpSpPr>
            <a:xfrm>
              <a:off x="8691295" y="3109404"/>
              <a:ext cx="577287" cy="577287"/>
              <a:chOff x="6952384" y="4631042"/>
              <a:chExt cx="914400" cy="914400"/>
            </a:xfrm>
          </p:grpSpPr>
          <p:sp>
            <p:nvSpPr>
              <p:cNvPr id="41" name="Oval 40">
                <a:extLst>
                  <a:ext uri="{FF2B5EF4-FFF2-40B4-BE49-F238E27FC236}">
                    <a16:creationId xmlns:a16="http://schemas.microsoft.com/office/drawing/2014/main" id="{0052F717-3824-4125-9D48-A515DE06892F}"/>
                  </a:ext>
                </a:extLst>
              </p:cNvPr>
              <p:cNvSpPr/>
              <p:nvPr/>
            </p:nvSpPr>
            <p:spPr bwMode="auto">
              <a:xfrm>
                <a:off x="6952384" y="4631042"/>
                <a:ext cx="914400" cy="914400"/>
              </a:xfrm>
              <a:prstGeom prst="ellipse">
                <a:avLst/>
              </a:prstGeom>
              <a:solidFill>
                <a:schemeClr val="bg1"/>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a:solidFill>
                    <a:srgbClr val="FFFFFF"/>
                  </a:solidFill>
                  <a:ea typeface="Segoe UI" pitchFamily="34" charset="0"/>
                  <a:cs typeface="Segoe UI" pitchFamily="34" charset="0"/>
                </a:endParaRPr>
              </a:p>
            </p:txBody>
          </p:sp>
          <p:pic>
            <p:nvPicPr>
              <p:cNvPr id="42" name="Picture 2">
                <a:extLst>
                  <a:ext uri="{FF2B5EF4-FFF2-40B4-BE49-F238E27FC236}">
                    <a16:creationId xmlns:a16="http://schemas.microsoft.com/office/drawing/2014/main" id="{E585EB8B-46AB-430D-BE17-70596E68EB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1272" y="4816214"/>
                <a:ext cx="566024" cy="566024"/>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extBox 5">
              <a:extLst>
                <a:ext uri="{FF2B5EF4-FFF2-40B4-BE49-F238E27FC236}">
                  <a16:creationId xmlns:a16="http://schemas.microsoft.com/office/drawing/2014/main" id="{01BAE1B4-0BD1-4BC8-BA5F-1CA9D9F102F5}"/>
                </a:ext>
              </a:extLst>
            </p:cNvPr>
            <p:cNvSpPr txBox="1"/>
            <p:nvPr/>
          </p:nvSpPr>
          <p:spPr>
            <a:xfrm>
              <a:off x="6851904" y="5331818"/>
              <a:ext cx="5097149" cy="338554"/>
            </a:xfrm>
            <a:prstGeom prst="rect">
              <a:avLst/>
            </a:prstGeom>
            <a:noFill/>
          </p:spPr>
          <p:txBody>
            <a:bodyPr wrap="square">
              <a:spAutoFit/>
            </a:bodyPr>
            <a:lstStyle/>
            <a:p>
              <a:pPr algn="ctr"/>
              <a:r>
                <a:rPr lang="en-GB" sz="1600"/>
                <a:t>Up to max 19.5 TB total Dataverse for Teams capacity</a:t>
              </a:r>
            </a:p>
          </p:txBody>
        </p:sp>
        <p:sp>
          <p:nvSpPr>
            <p:cNvPr id="7" name="TextBox 6">
              <a:extLst>
                <a:ext uri="{FF2B5EF4-FFF2-40B4-BE49-F238E27FC236}">
                  <a16:creationId xmlns:a16="http://schemas.microsoft.com/office/drawing/2014/main" id="{C13683C0-F714-4044-B35E-FD7A483A84E8}"/>
                </a:ext>
              </a:extLst>
            </p:cNvPr>
            <p:cNvSpPr txBox="1"/>
            <p:nvPr/>
          </p:nvSpPr>
          <p:spPr>
            <a:xfrm>
              <a:off x="10339302" y="3539077"/>
              <a:ext cx="638406" cy="477054"/>
            </a:xfrm>
            <a:prstGeom prst="rect">
              <a:avLst/>
            </a:prstGeom>
            <a:noFill/>
          </p:spPr>
          <p:txBody>
            <a:bodyPr wrap="square">
              <a:spAutoFit/>
            </a:bodyPr>
            <a:lstStyle/>
            <a:p>
              <a:pPr algn="ctr"/>
              <a:r>
                <a:rPr lang="ru-RU" sz="2500"/>
                <a:t>...</a:t>
              </a:r>
              <a:endParaRPr lang="en-GB" sz="2500"/>
            </a:p>
          </p:txBody>
        </p:sp>
        <p:sp>
          <p:nvSpPr>
            <p:cNvPr id="8" name="TextBox 7">
              <a:extLst>
                <a:ext uri="{FF2B5EF4-FFF2-40B4-BE49-F238E27FC236}">
                  <a16:creationId xmlns:a16="http://schemas.microsoft.com/office/drawing/2014/main" id="{B0E0C230-3592-4EB8-9E44-9AFB2FC8C2B1}"/>
                </a:ext>
              </a:extLst>
            </p:cNvPr>
            <p:cNvSpPr txBox="1"/>
            <p:nvPr/>
          </p:nvSpPr>
          <p:spPr>
            <a:xfrm>
              <a:off x="7403027" y="2493839"/>
              <a:ext cx="1641283" cy="307777"/>
            </a:xfrm>
            <a:prstGeom prst="rect">
              <a:avLst/>
            </a:prstGeom>
            <a:noFill/>
          </p:spPr>
          <p:txBody>
            <a:bodyPr wrap="none" lIns="0" tIns="0" rIns="0" bIns="0" rtlCol="0">
              <a:spAutoFit/>
            </a:bodyPr>
            <a:lstStyle/>
            <a:p>
              <a:pPr algn="l"/>
              <a:r>
                <a:rPr lang="en-US" sz="2000">
                  <a:latin typeface="Segoe UI Semibold" panose="020B0702040204020203" pitchFamily="34" charset="0"/>
                  <a:cs typeface="Segoe UI Semibold" panose="020B0702040204020203" pitchFamily="34" charset="0"/>
                </a:rPr>
                <a:t>Environment 1</a:t>
              </a:r>
              <a:endParaRPr lang="en-GB" sz="2000">
                <a:latin typeface="Segoe UI Semibold" panose="020B0702040204020203" pitchFamily="34" charset="0"/>
                <a:cs typeface="Segoe UI Semibold" panose="020B0702040204020203" pitchFamily="34" charset="0"/>
              </a:endParaRPr>
            </a:p>
          </p:txBody>
        </p:sp>
        <p:cxnSp>
          <p:nvCxnSpPr>
            <p:cNvPr id="10" name="Straight Connector 9">
              <a:extLst>
                <a:ext uri="{FF2B5EF4-FFF2-40B4-BE49-F238E27FC236}">
                  <a16:creationId xmlns:a16="http://schemas.microsoft.com/office/drawing/2014/main" id="{F9B085E3-BD08-4FA8-8C44-7D5FFF0BD0DF}"/>
                </a:ext>
              </a:extLst>
            </p:cNvPr>
            <p:cNvCxnSpPr>
              <a:cxnSpLocks/>
              <a:stCxn id="28" idx="7"/>
              <a:endCxn id="41" idx="4"/>
            </p:cNvCxnSpPr>
            <p:nvPr/>
          </p:nvCxnSpPr>
          <p:spPr>
            <a:xfrm flipV="1">
              <a:off x="8524831" y="3686691"/>
              <a:ext cx="455108" cy="509921"/>
            </a:xfrm>
            <a:prstGeom prst="line">
              <a:avLst/>
            </a:prstGeom>
            <a:ln w="12700">
              <a:solidFill>
                <a:schemeClr val="bg1">
                  <a:lumMod val="75000"/>
                </a:schemeClr>
              </a:solidFill>
              <a:prstDash val="lg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25D6539-26DD-43EF-82FF-2BF37ECB294D}"/>
                </a:ext>
              </a:extLst>
            </p:cNvPr>
            <p:cNvCxnSpPr>
              <a:cxnSpLocks/>
              <a:stCxn id="28" idx="0"/>
              <a:endCxn id="38" idx="4"/>
            </p:cNvCxnSpPr>
            <p:nvPr/>
          </p:nvCxnSpPr>
          <p:spPr>
            <a:xfrm flipV="1">
              <a:off x="8214035" y="3673617"/>
              <a:ext cx="5315" cy="393955"/>
            </a:xfrm>
            <a:prstGeom prst="line">
              <a:avLst/>
            </a:prstGeom>
            <a:ln w="12700">
              <a:solidFill>
                <a:schemeClr val="bg1">
                  <a:lumMod val="75000"/>
                </a:schemeClr>
              </a:solidFill>
              <a:prstDash val="lg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2D40A04-2354-4AF4-818E-44646F472DCB}"/>
                </a:ext>
              </a:extLst>
            </p:cNvPr>
            <p:cNvCxnSpPr>
              <a:cxnSpLocks/>
              <a:stCxn id="28" idx="1"/>
              <a:endCxn id="35" idx="4"/>
            </p:cNvCxnSpPr>
            <p:nvPr/>
          </p:nvCxnSpPr>
          <p:spPr>
            <a:xfrm flipH="1" flipV="1">
              <a:off x="7454014" y="3663002"/>
              <a:ext cx="449224" cy="533610"/>
            </a:xfrm>
            <a:prstGeom prst="line">
              <a:avLst/>
            </a:prstGeom>
            <a:ln w="12700">
              <a:solidFill>
                <a:schemeClr val="bg1">
                  <a:lumMod val="75000"/>
                </a:schemeClr>
              </a:solidFill>
              <a:prstDash val="lg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0054016-7E89-4C9F-A2A1-1C3E044E1259}"/>
                </a:ext>
              </a:extLst>
            </p:cNvPr>
            <p:cNvSpPr txBox="1"/>
            <p:nvPr/>
          </p:nvSpPr>
          <p:spPr>
            <a:xfrm>
              <a:off x="9853209" y="2493838"/>
              <a:ext cx="1693733" cy="307777"/>
            </a:xfrm>
            <a:prstGeom prst="rect">
              <a:avLst/>
            </a:prstGeom>
            <a:noFill/>
          </p:spPr>
          <p:txBody>
            <a:bodyPr wrap="none" lIns="0" tIns="0" rIns="0" bIns="0" rtlCol="0">
              <a:spAutoFit/>
            </a:bodyPr>
            <a:lstStyle/>
            <a:p>
              <a:pPr algn="l"/>
              <a:r>
                <a:rPr lang="en-US" sz="2000">
                  <a:latin typeface="Segoe UI Semibold" panose="020B0702040204020203" pitchFamily="34" charset="0"/>
                  <a:cs typeface="Segoe UI Semibold" panose="020B0702040204020203" pitchFamily="34" charset="0"/>
                </a:rPr>
                <a:t>Environment 2</a:t>
              </a:r>
              <a:endParaRPr lang="en-GB" sz="2000" err="1">
                <a:latin typeface="Segoe UI Semibold" panose="020B0702040204020203" pitchFamily="34" charset="0"/>
                <a:cs typeface="Segoe UI Semibold" panose="020B0702040204020203" pitchFamily="34" charset="0"/>
              </a:endParaRPr>
            </a:p>
          </p:txBody>
        </p:sp>
        <p:sp>
          <p:nvSpPr>
            <p:cNvPr id="24" name="TextBox 23">
              <a:extLst>
                <a:ext uri="{FF2B5EF4-FFF2-40B4-BE49-F238E27FC236}">
                  <a16:creationId xmlns:a16="http://schemas.microsoft.com/office/drawing/2014/main" id="{58DE968D-6F8A-48E3-B809-A0DD99FC3262}"/>
                </a:ext>
              </a:extLst>
            </p:cNvPr>
            <p:cNvSpPr txBox="1"/>
            <p:nvPr/>
          </p:nvSpPr>
          <p:spPr>
            <a:xfrm>
              <a:off x="9710541" y="4176887"/>
              <a:ext cx="1748236" cy="307777"/>
            </a:xfrm>
            <a:prstGeom prst="rect">
              <a:avLst/>
            </a:prstGeom>
            <a:noFill/>
          </p:spPr>
          <p:txBody>
            <a:bodyPr wrap="none" lIns="0" tIns="0" rIns="0" bIns="0" rtlCol="0">
              <a:spAutoFit/>
            </a:bodyPr>
            <a:lstStyle/>
            <a:p>
              <a:pPr algn="l"/>
              <a:r>
                <a:rPr lang="en-US" sz="2000">
                  <a:latin typeface="Segoe UI Semibold" panose="020B0702040204020203" pitchFamily="34" charset="0"/>
                  <a:cs typeface="Segoe UI Semibold" panose="020B0702040204020203" pitchFamily="34" charset="0"/>
                </a:rPr>
                <a:t>Environment N</a:t>
              </a:r>
              <a:endParaRPr lang="en-GB" sz="2000">
                <a:latin typeface="Segoe UI Semibold" panose="020B0702040204020203" pitchFamily="34" charset="0"/>
                <a:cs typeface="Segoe UI Semibold" panose="020B0702040204020203" pitchFamily="34" charset="0"/>
              </a:endParaRPr>
            </a:p>
          </p:txBody>
        </p:sp>
        <p:sp>
          <p:nvSpPr>
            <p:cNvPr id="26" name="TextBox 25">
              <a:extLst>
                <a:ext uri="{FF2B5EF4-FFF2-40B4-BE49-F238E27FC236}">
                  <a16:creationId xmlns:a16="http://schemas.microsoft.com/office/drawing/2014/main" id="{2CDC7262-5A65-440A-8E5D-099A1E101299}"/>
                </a:ext>
              </a:extLst>
            </p:cNvPr>
            <p:cNvSpPr txBox="1"/>
            <p:nvPr/>
          </p:nvSpPr>
          <p:spPr>
            <a:xfrm>
              <a:off x="11108243" y="3247746"/>
              <a:ext cx="689193" cy="369332"/>
            </a:xfrm>
            <a:prstGeom prst="rect">
              <a:avLst/>
            </a:prstGeom>
            <a:noFill/>
          </p:spPr>
          <p:txBody>
            <a:bodyPr wrap="square">
              <a:spAutoFit/>
            </a:bodyPr>
            <a:lstStyle/>
            <a:p>
              <a:pPr algn="ctr"/>
              <a:r>
                <a:rPr lang="en-GB" sz="1800"/>
                <a:t>2GB</a:t>
              </a:r>
            </a:p>
          </p:txBody>
        </p:sp>
        <p:sp>
          <p:nvSpPr>
            <p:cNvPr id="49" name="TextBox 48">
              <a:extLst>
                <a:ext uri="{FF2B5EF4-FFF2-40B4-BE49-F238E27FC236}">
                  <a16:creationId xmlns:a16="http://schemas.microsoft.com/office/drawing/2014/main" id="{4FFCF1F7-53E4-418B-AA48-E8F6C8FE819B}"/>
                </a:ext>
              </a:extLst>
            </p:cNvPr>
            <p:cNvSpPr txBox="1"/>
            <p:nvPr/>
          </p:nvSpPr>
          <p:spPr>
            <a:xfrm>
              <a:off x="11108244" y="4932765"/>
              <a:ext cx="689193" cy="369332"/>
            </a:xfrm>
            <a:prstGeom prst="rect">
              <a:avLst/>
            </a:prstGeom>
            <a:noFill/>
          </p:spPr>
          <p:txBody>
            <a:bodyPr wrap="square">
              <a:spAutoFit/>
            </a:bodyPr>
            <a:lstStyle/>
            <a:p>
              <a:pPr algn="ctr"/>
              <a:r>
                <a:rPr lang="en-GB" sz="1800"/>
                <a:t>2GB</a:t>
              </a:r>
            </a:p>
          </p:txBody>
        </p:sp>
        <p:pic>
          <p:nvPicPr>
            <p:cNvPr id="5" name="Graphic 1">
              <a:extLst>
                <a:ext uri="{FF2B5EF4-FFF2-40B4-BE49-F238E27FC236}">
                  <a16:creationId xmlns:a16="http://schemas.microsoft.com/office/drawing/2014/main" id="{57236E7C-46F4-4DFF-B6CF-E31046280507}"/>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7996011" y="4294622"/>
              <a:ext cx="451592" cy="418141"/>
            </a:xfrm>
            <a:prstGeom prst="rect">
              <a:avLst/>
            </a:prstGeom>
          </p:spPr>
        </p:pic>
      </p:grpSp>
      <p:sp>
        <p:nvSpPr>
          <p:cNvPr id="11" name="Footer Placeholder 2">
            <a:extLst>
              <a:ext uri="{FF2B5EF4-FFF2-40B4-BE49-F238E27FC236}">
                <a16:creationId xmlns:a16="http://schemas.microsoft.com/office/drawing/2014/main" id="{6D9BB9D5-9283-6A4A-9E45-67980BF847F8}"/>
              </a:ext>
              <a:ext uri="{C183D7F6-B498-43B3-948B-1728B52AA6E4}">
                <adec:decorative xmlns:adec="http://schemas.microsoft.com/office/drawing/2017/decorative" val="1"/>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Tree>
    <p:extLst>
      <p:ext uri="{BB962C8B-B14F-4D97-AF65-F5344CB8AC3E}">
        <p14:creationId xmlns:p14="http://schemas.microsoft.com/office/powerpoint/2010/main" val="290658914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IO_NATIVESECTIONS" val="﻿&lt;?xml version=&quot;1.0&quot; encoding=&quot;utf-8&quot;?&gt;&lt;ArrayOfNativeSection xmlns:xsi=&quot;http://www.w3.org/2001/XMLSchema-instance&quot; xmlns:xsd=&quot;http://www.w3.org/2001/XMLSchema&quot;&gt;&lt;NativeSection&gt;&lt;Name&gt;Introduction to Windows PowerShell&lt;/Name&gt;&lt;FirstSlideIndex&gt;4&lt;/FirstSlideIndex&gt;&lt;SlidesCount&gt;6&lt;/SlidesCount&gt;&lt;SlideGuids&gt;&lt;guid&gt;9d9e1da7-2723-4f69-b69f-21b1693715c5&lt;/guid&gt;&lt;guid&gt;3ccd3973-1ec5-46fa-8710-ff514ce2a1f3&lt;/guid&gt;&lt;guid&gt;bc67d307-7296-45c5-86cd-00562e489dd6&lt;/guid&gt;&lt;guid&gt;672fc58f-c006-4e7b-83c2-90f4529f2400&lt;/guid&gt;&lt;guid&gt;318999cc-0be6-4be2-83d0-cb8fe10122fa&lt;/guid&gt;&lt;guid&gt;459b7d24-9e19-433a-accc-69f76be60f43&lt;/guid&gt;&lt;/SlideGuids&gt;&lt;/NativeSection&gt;&lt;NativeSection&gt;&lt;Name&gt;Introduction to Windows PowerShell - The PowerShell shell&lt;/Name&gt;&lt;FirstSlideIndex&gt;10&lt;/FirstSlideIndex&gt;&lt;SlidesCount&gt;7&lt;/SlidesCount&gt;&lt;SlideGuids&gt;&lt;guid&gt;3358efb2-d4c0-4d61-994f-75e3275fac2b&lt;/guid&gt;&lt;guid&gt;6ae3b69a-fbee-464e-ae86-3ecd39513fa0&lt;/guid&gt;&lt;guid&gt;4e0b095b-d004-4f1b-9c6b-30c2d0469d61&lt;/guid&gt;&lt;guid&gt;1d1652e4-8311-451e-9a8c-b2119571880d&lt;/guid&gt;&lt;guid&gt;aa04ec43-c604-4a73-b2eb-0ef0ee77f79c&lt;/guid&gt;&lt;guid&gt;00adf8b6-932b-4200-a1bc-c3f07f8f4d64&lt;/guid&gt;&lt;guid&gt;7e7f40d8-8d37-45ee-9724-a8bf02ad8fcf&lt;/guid&gt;&lt;/SlideGuids&gt;&lt;/NativeSection&gt;&lt;NativeSection&gt;&lt;Name&gt;Introduction to Windows PowerShell - Integrated Scripting Environment (ISE)&lt;/Name&gt;&lt;FirstSlideIndex&gt;17&lt;/FirstSlideIndex&gt;&lt;SlidesCount&gt;7&lt;/SlidesCount&gt;&lt;SlideGuids&gt;&lt;guid&gt;ca3cdbe2-c1a0-496c-8b03-963455ae08cc&lt;/guid&gt;&lt;guid&gt;b1a90355-9415-45f5-a99d-f37839064456&lt;/guid&gt;&lt;guid&gt;3bc041ee-b16c-40a8-a375-66ea1d776dc0&lt;/guid&gt;&lt;guid&gt;b6acce1c-41ec-4e65-bdcc-23f3b5b20db0&lt;/guid&gt;&lt;guid&gt;768a6834-0cfa-4d1b-b334-ac15dc4109ca&lt;/guid&gt;&lt;guid&gt;00adf8b6-932b-4200-a1bc-c3f07f8f4d64&lt;/guid&gt;&lt;guid&gt;7e7f40d8-8d37-45ee-9724-a8bf02ad8fcf&lt;/guid&gt;&lt;/SlideGuids&gt;&lt;/NativeSection&gt;&lt;NativeSection&gt;&lt;Name&gt;Introduction to Windows PowerShell - Integrated Scripting Environment (ISE) - Features&lt;/Name&gt;&lt;FirstSlideIndex&gt;24&lt;/FirstSlideIndex&gt;&lt;SlidesCount&gt;10&lt;/SlidesCount&gt;&lt;SlideGuids&gt;&lt;guid&gt;e1166bed-b1cf-4a18-b3fa-270e99523a73&lt;/guid&gt;&lt;guid&gt;1b439196-c8b3-443c-adfe-ddd445fc1dea&lt;/guid&gt;&lt;guid&gt;5db85947-b1b2-4c61-b1a6-466fcb9ccbc5&lt;/guid&gt;&lt;guid&gt;ff6facb6-682b-4525-82a1-7d48607b7e88&lt;/guid&gt;&lt;guid&gt;30280d42-31cf-4e37-be85-b7dbaab0bb92&lt;/guid&gt;&lt;guid&gt;f026dc64-98b4-4191-a399-1bde3e751c77&lt;/guid&gt;&lt;guid&gt;96dccee5-e57f-4ffe-9f58-07c261f2f193&lt;/guid&gt;&lt;guid&gt;58797128-d2cf-4e7b-ad59-8a18432caccf&lt;/guid&gt;&lt;guid&gt;00adf8b6-932b-4200-a1bc-c3f07f8f4d64&lt;/guid&gt;&lt;guid&gt;7e7f40d8-8d37-45ee-9724-a8bf02ad8fcf&lt;/guid&gt;&lt;/SlideGuids&gt;&lt;/NativeSection&gt;&lt;NativeSection&gt;&lt;Name&gt;Introduction to Commands&lt;/Name&gt;&lt;FirstSlideIndex&gt;34&lt;/FirstSlideIndex&gt;&lt;SlidesCount&gt;2&lt;/SlidesCount&gt;&lt;SlideGuids&gt;&lt;guid&gt;1f669531-dd69-4ef9-a692-f0ee18299d4d&lt;/guid&gt;&lt;guid&gt;3ccd3973-1ec5-46fa-8710-ff514ce2a1f3&lt;/guid&gt;&lt;/SlideGuids&gt;&lt;/NativeSection&gt;&lt;NativeSection&gt;&lt;Name&gt;Introduction to Commands - External Commands&lt;/Name&gt;&lt;FirstSlideIndex&gt;36&lt;/FirstSlideIndex&gt;&lt;SlidesCount&gt;5&lt;/SlidesCount&gt;&lt;SlideGuids&gt;&lt;guid&gt;3feb09ab-e4a3-4df2-b9b2-7c59bed53a69&lt;/guid&gt;&lt;guid&gt;6f878c01-a3eb-40d3-a213-c43f4a3ab641&lt;/guid&gt;&lt;guid&gt;cb107531-a8e9-469d-b5bd-c28436624552&lt;/guid&gt;&lt;guid&gt;6b3f75de-a037-4381-8fc8-618b7e265e56&lt;/guid&gt;&lt;guid&gt;7e7f40d8-8d37-45ee-9724-a8bf02ad8fcf&lt;/guid&gt;&lt;/SlideGuids&gt;&lt;/NativeSection&gt;&lt;NativeSection&gt;&lt;Name&gt;Introduction to Commands - PowerShell commands&lt;/Name&gt;&lt;FirstSlideIndex&gt;41&lt;/FirstSlideIndex&gt;&lt;SlidesCount&gt;12&lt;/SlidesCount&gt;&lt;SlideGuids&gt;&lt;guid&gt;426e1b04-391b-466b-bc29-8a42babefe40&lt;/guid&gt;&lt;guid&gt;a0578b4a-a1e6-4f54-93e4-8bf201accac6&lt;/guid&gt;&lt;guid&gt;a6d5c4db-5b9a-49b0-b2ba-bd0b3bff0758&lt;/guid&gt;&lt;guid&gt;b8052ebc-3fa8-4abe-9c2e-59c3bb4707ee&lt;/guid&gt;&lt;guid&gt;b794a4d1-9791-4bab-b28e-5253577824c6&lt;/guid&gt;&lt;guid&gt;0998e991-5e28-429f-9c2c-28193cee6032&lt;/guid&gt;&lt;guid&gt;4986f64a-99cf-404c-b710-071ed6bff202&lt;/guid&gt;&lt;guid&gt;9d70877b-88a2-415b-b023-87e5f0f10101&lt;/guid&gt;&lt;guid&gt;62563174-4078-46c5-a87c-d458e27091aa&lt;/guid&gt;&lt;guid&gt;bcf04dda-96d7-464b-ab84-ae63980a8e84&lt;/guid&gt;&lt;guid&gt;0e9c346d-8ca7-47d7-a3ea-dd9761e48c90&lt;/guid&gt;&lt;guid&gt;7e7f40d8-8d37-45ee-9724-a8bf02ad8fcf&lt;/guid&gt;&lt;/SlideGuids&gt;&lt;/NativeSection&gt;&lt;NativeSection&gt;&lt;Name&gt;Introduction to Commands - Cmdlet Syntax&lt;/Name&gt;&lt;FirstSlideIndex&gt;53&lt;/FirstSlideIndex&gt;&lt;SlidesCount&gt;14&lt;/SlidesCount&gt;&lt;SlideGuids&gt;&lt;guid&gt;7209000d-aa96-4e20-a91c-501ebc107778&lt;/guid&gt;&lt;guid&gt;f01cb306-9e1f-4590-9e38-bbf493ef8b1f&lt;/guid&gt;&lt;guid&gt;27b66761-f25d-4ebf-b7cd-c087bafe2652&lt;/guid&gt;&lt;guid&gt;7209000d-aa96-4e20-a91c-501ebc107778&lt;/guid&gt;&lt;guid&gt;7209000d-aa96-4e20-a91c-501ebc107778&lt;/guid&gt;&lt;guid&gt;7209000d-aa96-4e20-a91c-501ebc107778&lt;/guid&gt;&lt;guid&gt;7209000d-aa96-4e20-a91c-501ebc107778&lt;/guid&gt;&lt;guid&gt;7209000d-aa96-4e20-a91c-501ebc107778&lt;/guid&gt;&lt;guid&gt;7209000d-aa96-4e20-a91c-501ebc107778&lt;/guid&gt;&lt;guid&gt;5be2a765-e72f-40ef-9415-d6db991094bf&lt;/guid&gt;&lt;guid&gt;0c6b5fa0-27fa-4460-9bdd-29a275a83938&lt;/guid&gt;&lt;guid&gt;6806274d-ae00-4671-bcc4-6c446fd75137&lt;/guid&gt;&lt;guid&gt;eff1ad0d-edff-4696-b71d-26e747cd86cc&lt;/guid&gt;&lt;guid&gt;7e7f40d8-8d37-45ee-9724-a8bf02ad8fcf&lt;/guid&gt;&lt;/SlideGuids&gt;&lt;/NativeSection&gt;&lt;NativeSection&gt;&lt;Name&gt;Introduction to Commands - Cmdlet Common Parameters&lt;/Name&gt;&lt;FirstSlideIndex&gt;67&lt;/FirstSlideIndex&gt;&lt;SlidesCount&gt;12&lt;/SlidesCount&gt;&lt;SlideGuids&gt;&lt;guid&gt;9654f450-f019-44e6-b65b-d1bb1c9ab9cf&lt;/guid&gt;&lt;guid&gt;3f57c3d8-ad09-42db-8b7f-fb53311bbcb1&lt;/guid&gt;&lt;guid&gt;1b20324c-120d-4cd2-829e-ef4a36f4353a&lt;/guid&gt;&lt;guid&gt;cac7793a-fc43-4ff7-bf41-3e011449d657&lt;/guid&gt;&lt;guid&gt;8f045e5b-b095-40cd-80a0-6e971422544f&lt;/guid&gt;&lt;guid&gt;95714aaa-8dfb-4b1e-8b1e-37271dd273fa&lt;/guid&gt;&lt;guid&gt;9ab87bb2-7e8f-4af4-a94a-a8610fdccfdc&lt;/guid&gt;&lt;guid&gt;777d5f4b-0b2a-4316-82e8-5d730bbccaab&lt;/guid&gt;&lt;guid&gt;4654dda3-5a19-4678-8030-b1706eb3eb3f&lt;/guid&gt;&lt;guid&gt;2446594d-bc9d-40a4-8baa-b7757caf755f&lt;/guid&gt;&lt;guid&gt;b9cda98c-f984-44d2-949b-c0a768deba69&lt;/guid&gt;&lt;guid&gt;7e7f40d8-8d37-45ee-9724-a8bf02ad8fcf&lt;/guid&gt;&lt;/SlideGuids&gt;&lt;/NativeSection&gt;&lt;NativeSection&gt;&lt;Name&gt;Introduction to Commands - Command Termination and Line Continuation&lt;/Name&gt;&lt;FirstSlideIndex&gt;79&lt;/FirstSlideIndex&gt;&lt;SlidesCount&gt;8&lt;/SlidesCount&gt;&lt;SlideGuids&gt;&lt;guid&gt;1a25d4e7-21ea-4c9d-82ca-1c4d40b802e6&lt;/guid&gt;&lt;guid&gt;d4fc2cfb-1f4c-4284-9a90-8a9dfac87a51&lt;/guid&gt;&lt;guid&gt;00691e86-e96c-4ad2-9f74-ef4b3fa2693f&lt;/guid&gt;&lt;guid&gt;24f45a39-5d68-4f45-9666-28a431578cb4&lt;/guid&gt;&lt;guid&gt;cda6b029-eec0-4e35-9554-8139afb73cdf&lt;/guid&gt;&lt;guid&gt;ed0db01f-b035-4031-8354-c833afab6954&lt;/guid&gt;&lt;guid&gt;ae2f9860-d0e5-45d9-aeb9-b8c30276d763&lt;/guid&gt;&lt;guid&gt;7e7f40d8-8d37-45ee-9724-a8bf02ad8fcf&lt;/guid&gt;&lt;/SlideGuids&gt;&lt;/NativeSection&gt;&lt;NativeSection&gt;&lt;Name&gt;Introduction to Commands - Built-in Aliases&lt;/Name&gt;&lt;FirstSlideIndex&gt;87&lt;/FirstSlideIndex&gt;&lt;SlidesCount&gt;5&lt;/SlidesCount&gt;&lt;SlideGuids&gt;&lt;guid&gt;daa0c646-4964-4677-b662-6d7b5bde0af7&lt;/guid&gt;&lt;guid&gt;4df4c6eb-d2a5-4e73-bc8d-d337ce32b5c8&lt;/guid&gt;&lt;guid&gt;c1f56b12-3707-4f35-8733-39b9c38473e9&lt;/guid&gt;&lt;guid&gt;a3c72e30-c9fd-41a2-81b7-774a592681f2&lt;/guid&gt;&lt;guid&gt;7e7f40d8-8d37-45ee-9724-a8bf02ad8fcf&lt;/guid&gt;&lt;/SlideGuids&gt;&lt;/NativeSection&gt;&lt;NativeSection&gt;&lt;Name&gt;Introduction to Commands - User-defined Aliases&lt;/Name&gt;&lt;FirstSlideIndex&gt;92&lt;/FirstSlideIndex&gt;&lt;SlidesCount&gt;5&lt;/SlidesCount&gt;&lt;SlideGuids&gt;&lt;guid&gt;a7c2d5d0-e482-48f2-9014-d873da40f698&lt;/guid&gt;&lt;guid&gt;aa04ec43-c604-4a73-b2eb-0ef0ee77f79c&lt;/guid&gt;&lt;guid&gt;7209000d-aa96-4e20-a91c-501ebc107778&lt;/guid&gt;&lt;guid&gt;20c1946b-9a3c-4b0a-ba7c-74353ae716f5&lt;/guid&gt;&lt;guid&gt;7e7f40d8-8d37-45ee-9724-a8bf02ad8fcf&lt;/guid&gt;&lt;/SlideGuids&gt;&lt;/NativeSection&gt;&lt;NativeSection&gt;&lt;Name&gt;Introduction to Commands - Lab: Introduction to Commands&lt;/Name&gt;&lt;FirstSlideIndex&gt;97&lt;/FirstSlideIndex&gt;&lt;SlidesCount&gt;2&lt;/SlidesCount&gt;&lt;SlideGuids&gt;&lt;guid&gt;e5936d9c-b546-443b-afcc-e10e11a5dae6&lt;/guid&gt;&lt;guid&gt;1e5e1ebb-e8bf-4fba-87f5-5fca36bd0235&lt;/guid&gt;&lt;/SlideGuids&gt;&lt;/NativeSection&gt;&lt;/ArrayOfNativeSection&gt;"/>
  <p:tag name="MIO_EKGUID" val="602ca75f-b92d-4d33-a8d7-07e8571bebc5"/>
  <p:tag name="MIO_UPDATE" val="True"/>
  <p:tag name="MIO_VERSION" val="30.03.2020 15:44:06"/>
  <p:tag name="MIO_DBID" val="12B0C59E-2253-4124-A5E9-470ADF4CB168"/>
  <p:tag name="MIO_LASTDOWNLOADED" val="30.03.2020 17:44:54"/>
  <p:tag name="MIO_OBJECTNAME" val="Module Dark Grey"/>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GUID" val="9d9e1da7-2723-4f69-b69f-21b1693715c5"/>
  <p:tag name="MIO_EKGUID" val="54ade1c1-5b04-4aab-863d-fd2e000d0565"/>
  <p:tag name="MIO_UPDATE" val="True"/>
  <p:tag name="MIO_VERSION" val="30.03.2020 15:44:05"/>
  <p:tag name="MIO_DBID" val="12b0c59e-2253-4124-a5e9-470adf4cb168"/>
  <p:tag name="MIO_LASTDOWNLOADED" val="30.03.2020 15:44:51"/>
  <p:tag name="MIO_OBJECTNAME" val="Learning 1"/>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a97e8222-500f-45cb-8331-4583a822eeb0"/>
  <p:tag name="MIO_UPDATE" val="True"/>
  <p:tag name="MIO_VERSION" val="30.03.2020 15:44:05"/>
  <p:tag name="MIO_DBID" val="12b0c59e-2253-4124-a5e9-470adf4cb168"/>
  <p:tag name="MIO_LASTDOWNLOADED" val="30.03.2020 15:44:51"/>
  <p:tag name="MIO_OBJECTNAME" val="Objectives"/>
  <p:tag name="MIO_LASTEDITORNAME" val="Devid Treuling"/>
</p:tagLst>
</file>

<file path=ppt/tags/tag4.xml><?xml version="1.0" encoding="utf-8"?>
<p:tagLst xmlns:a="http://schemas.openxmlformats.org/drawingml/2006/main" xmlns:r="http://schemas.openxmlformats.org/officeDocument/2006/relationships" xmlns:p="http://schemas.openxmlformats.org/presentationml/2006/main">
  <p:tag name="MIO_GUID" val="9d9e1da7-2723-4f69-b69f-21b1693715c5"/>
  <p:tag name="MIO_EKGUID" val="54ade1c1-5b04-4aab-863d-fd2e000d0565"/>
  <p:tag name="MIO_UPDATE" val="True"/>
  <p:tag name="MIO_VERSION" val="30.03.2020 15:44:05"/>
  <p:tag name="MIO_DBID" val="12b0c59e-2253-4124-a5e9-470adf4cb168"/>
  <p:tag name="MIO_LASTDOWNLOADED" val="30.03.2020 15:44:51"/>
  <p:tag name="MIO_OBJECTNAME" val="Learning 1"/>
  <p:tag name="MIO_LASTEDITORNAME" val="Devid Treuling"/>
</p:tagLst>
</file>

<file path=ppt/tags/tag5.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b0bc2a4e-b359-41fd-8d02-f26205a8e61a"/>
  <p:tag name="MIO_UPDATE" val="True"/>
  <p:tag name="MIO_VERSION" val="30.03.2020 15:44:05"/>
  <p:tag name="MIO_DBID" val="12b0c59e-2253-4124-a5e9-470adf4cb168"/>
  <p:tag name="MIO_LASTDOWNLOADED" val="30.03.2020 15:44:52"/>
  <p:tag name="MIO_OBJECTNAME" val="Questions?"/>
  <p:tag name="MIO_LASTEDITORNAME" val="Devid Treuling"/>
</p:tagLst>
</file>

<file path=ppt/theme/theme1.xml><?xml version="1.0" encoding="utf-8"?>
<a:theme xmlns:a="http://schemas.openxmlformats.org/drawingml/2006/main" name="White Template">
  <a:themeElements>
    <a:clrScheme name="Custom 2">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000000"/>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FY22 Unified Support Deck_R2" id="{87F4FB34-706C-3B40-A2F5-AAB55F65BD79}" vid="{83F148C1-8898-3D42-A66A-0DC42327C7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0.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11.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2.xml><?xml version="1.0" encoding="utf-8"?>
<pd:PersonalizationDefinition xmlns:pd="Strauss.PersonalizationDefinition" name="">
  <pd:DataReferenceList>
    <pd:DataReference datasourceID="feebff45-792f-402d-b0b2-aef9b0ece030" dataFieldID="0fc3de7b-ed55-4ec3-b286-0b42951918c3" variableListUniqueId="d6c5d8a6-45b5-4a0e-b0e7-cf1e0e53bdd5"/>
  </pd:DataReferenceList>
  <pd:VariableReplacementDescriptor name="" desc="" uid="">
    <pd:DataReferenceList>
      <pd:DataReference datasourceID="feebff45-792f-402d-b0b2-aef9b0ece030" dataFieldID="0fc3de7b-ed55-4ec3-b286-0b42951918c3" variableListUniqueId="d6c5d8a6-45b5-4a0e-b0e7-cf1e0e53bdd5"/>
    </pd:DataReferenceList>
  </pd:VariableReplacementDescriptor>
</pd:PersonalizationDefinition>
</file>

<file path=customXml/item13.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14.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15.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16.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7.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8.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9.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2.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0.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21.xml><?xml version="1.0" encoding="utf-8"?>
<pd:PersonalizationDefinition xmlns:pd="Strauss.PersonalizationDefinition" name="">
  <pd:DataReferenceList>
    <pd:DataReference datasourceID="feebff45-792f-402d-b0b2-aef9b0ece030" dataFieldID="c025b050-8f9b-4a58-8690-6c2d0d1906cd" variableListUniqueId="d6c5d8a6-45b5-4a0e-b0e7-cf1e0e53bdd5"/>
  </pd:DataReferenceList>
  <pd:VariableReplacementDescriptor name="" desc="" uid="">
    <pd:DataReferenceList>
      <pd:DataReference datasourceID="feebff45-792f-402d-b0b2-aef9b0ece030" dataFieldID="c025b050-8f9b-4a58-8690-6c2d0d1906cd" variableListUniqueId="d6c5d8a6-45b5-4a0e-b0e7-cf1e0e53bdd5"/>
    </pd:DataReferenceList>
  </pd:VariableReplacementDescriptor>
</pd:PersonalizationDefinition>
</file>

<file path=customXml/item22.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4.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5.xml><?xml version="1.0" encoding="utf-8"?>
<?mso-contentType ?>
<FormTemplates xmlns="http://schemas.microsoft.com/sharepoint/v3/contenttype/forms">
  <Display>DocumentLibraryForm</Display>
  <Edit>DocumentLibraryForm</Edit>
  <New>DocumentLibraryForm</New>
</FormTemplates>
</file>

<file path=customXml/item26.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7.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28.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29.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3.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30.xml><?xml version="1.0" encoding="utf-8"?>
<ct:contentTypeSchema xmlns:ct="http://schemas.microsoft.com/office/2006/metadata/contentType" xmlns:ma="http://schemas.microsoft.com/office/2006/metadata/properties/metaAttributes" ct:_="" ma:_="" ma:contentTypeName="Document" ma:contentTypeID="0x0101009E45DD9787B3E647B4822733F8D1924C" ma:contentTypeVersion="6" ma:contentTypeDescription="Create a new document." ma:contentTypeScope="" ma:versionID="d3a8600146d6f8fd54a646b10a5121ba">
  <xsd:schema xmlns:xsd="http://www.w3.org/2001/XMLSchema" xmlns:xs="http://www.w3.org/2001/XMLSchema" xmlns:p="http://schemas.microsoft.com/office/2006/metadata/properties" xmlns:ns1="http://schemas.microsoft.com/sharepoint/v3" xmlns:ns2="85fcf250-4ef6-4bc9-bc4c-5d41a161456c" xmlns:ns3="30ea35f1-5204-4ee0-80bd-741d387246c1" targetNamespace="http://schemas.microsoft.com/office/2006/metadata/properties" ma:root="true" ma:fieldsID="c48d4e24bbbce42ff436f70ff4440312" ns1:_="" ns2:_="" ns3:_="">
    <xsd:import namespace="http://schemas.microsoft.com/sharepoint/v3"/>
    <xsd:import namespace="85fcf250-4ef6-4bc9-bc4c-5d41a161456c"/>
    <xsd:import namespace="30ea35f1-5204-4ee0-80bd-741d387246c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5fcf250-4ef6-4bc9-bc4c-5d41a16145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0ea35f1-5204-4ee0-80bd-741d387246c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1.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32.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33.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34.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35.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36.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37.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38.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39.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4.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40.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41.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5.xml><?xml version="1.0" encoding="utf-8"?>
<pd:PersonalizationDefinition xmlns:pd="Strauss.PersonalizationDefinition" name="">
  <pd:DataReferenceList>
    <pd:DataReference datasourceID="feebff45-792f-402d-b0b2-aef9b0ece030" dataFieldID="0fc3de7b-ed55-4ec3-b286-0b42951918c3" variableListUniqueId="d6c5d8a6-45b5-4a0e-b0e7-cf1e0e53bdd5"/>
  </pd:DataReferenceList>
  <pd:VariableReplacementDescriptor name="" desc="" uid="">
    <pd:DataReferenceList>
      <pd:DataReference datasourceID="feebff45-792f-402d-b0b2-aef9b0ece030" dataFieldID="0fc3de7b-ed55-4ec3-b286-0b42951918c3"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9.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08068EAD-DA6C-4DC8-843E-9CB0982D15F3}">
  <ds:schemaRefs>
    <ds:schemaRef ds:uri="Strauss.PersonalizationDefinition"/>
  </ds:schemaRefs>
</ds:datastoreItem>
</file>

<file path=customXml/itemProps10.xml><?xml version="1.0" encoding="utf-8"?>
<ds:datastoreItem xmlns:ds="http://schemas.openxmlformats.org/officeDocument/2006/customXml" ds:itemID="{4A3F169F-E27D-4A25-888C-4C5D83BAC082}">
  <ds:schemaRefs>
    <ds:schemaRef ds:uri="Strauss.PersonalizationDefinition"/>
  </ds:schemaRefs>
</ds:datastoreItem>
</file>

<file path=customXml/itemProps11.xml><?xml version="1.0" encoding="utf-8"?>
<ds:datastoreItem xmlns:ds="http://schemas.openxmlformats.org/officeDocument/2006/customXml" ds:itemID="{DF333A1B-0A9C-4DA8-ADAB-4378B69FDC48}">
  <ds:schemaRefs>
    <ds:schemaRef ds:uri="Strauss.PersonalizationDefinition"/>
  </ds:schemaRefs>
</ds:datastoreItem>
</file>

<file path=customXml/itemProps12.xml><?xml version="1.0" encoding="utf-8"?>
<ds:datastoreItem xmlns:ds="http://schemas.openxmlformats.org/officeDocument/2006/customXml" ds:itemID="{E7EBEF02-C69B-46E0-B38A-E51611CE5254}">
  <ds:schemaRefs>
    <ds:schemaRef ds:uri="Strauss.PersonalizationDefinition"/>
  </ds:schemaRefs>
</ds:datastoreItem>
</file>

<file path=customXml/itemProps13.xml><?xml version="1.0" encoding="utf-8"?>
<ds:datastoreItem xmlns:ds="http://schemas.openxmlformats.org/officeDocument/2006/customXml" ds:itemID="{F56EB5D8-3CD5-48EE-9536-13CF2B9AC25D}">
  <ds:schemaRefs>
    <ds:schemaRef ds:uri="Strauss.PersonalizationDefinition"/>
  </ds:schemaRefs>
</ds:datastoreItem>
</file>

<file path=customXml/itemProps14.xml><?xml version="1.0" encoding="utf-8"?>
<ds:datastoreItem xmlns:ds="http://schemas.openxmlformats.org/officeDocument/2006/customXml" ds:itemID="{D7FDC28F-4CBD-40ED-9D33-0A1360D5DEC4}">
  <ds:schemaRefs>
    <ds:schemaRef ds:uri="Strauss.PersonalizationDefinition"/>
  </ds:schemaRefs>
</ds:datastoreItem>
</file>

<file path=customXml/itemProps15.xml><?xml version="1.0" encoding="utf-8"?>
<ds:datastoreItem xmlns:ds="http://schemas.openxmlformats.org/officeDocument/2006/customXml" ds:itemID="{B228D3F7-8445-4CE7-92DC-AC7FE2D5A2AF}">
  <ds:schemaRefs>
    <ds:schemaRef ds:uri="Strauss.PersonalizationDefinition"/>
  </ds:schemaRefs>
</ds:datastoreItem>
</file>

<file path=customXml/itemProps16.xml><?xml version="1.0" encoding="utf-8"?>
<ds:datastoreItem xmlns:ds="http://schemas.openxmlformats.org/officeDocument/2006/customXml" ds:itemID="{FC25CD5D-A9DA-407F-9106-47BDA14BCED9}">
  <ds:schemaRefs>
    <ds:schemaRef ds:uri="Strauss.PersonalizationDefinition"/>
  </ds:schemaRefs>
</ds:datastoreItem>
</file>

<file path=customXml/itemProps17.xml><?xml version="1.0" encoding="utf-8"?>
<ds:datastoreItem xmlns:ds="http://schemas.openxmlformats.org/officeDocument/2006/customXml" ds:itemID="{EF4AA5EB-A638-4D3A-B852-E71E18ED4953}">
  <ds:schemaRefs>
    <ds:schemaRef ds:uri="Strauss.PersonalizationDefinition"/>
  </ds:schemaRefs>
</ds:datastoreItem>
</file>

<file path=customXml/itemProps18.xml><?xml version="1.0" encoding="utf-8"?>
<ds:datastoreItem xmlns:ds="http://schemas.openxmlformats.org/officeDocument/2006/customXml" ds:itemID="{A09B3D8F-A36C-4B6D-871D-C53F61DFD219}">
  <ds:schemaRefs>
    <ds:schemaRef ds:uri="Strauss.PersonalizationDefinition"/>
  </ds:schemaRefs>
</ds:datastoreItem>
</file>

<file path=customXml/itemProps19.xml><?xml version="1.0" encoding="utf-8"?>
<ds:datastoreItem xmlns:ds="http://schemas.openxmlformats.org/officeDocument/2006/customXml" ds:itemID="{ECCE7DC3-F525-4E76-8812-56FCA2D21E50}">
  <ds:schemaRefs>
    <ds:schemaRef ds:uri="Strauss.PersonalizationDefinition"/>
  </ds:schemaRefs>
</ds:datastoreItem>
</file>

<file path=customXml/itemProps2.xml><?xml version="1.0" encoding="utf-8"?>
<ds:datastoreItem xmlns:ds="http://schemas.openxmlformats.org/officeDocument/2006/customXml" ds:itemID="{406127A5-B8F7-4F8A-95A9-8E20F72EA129}">
  <ds:schemaRefs>
    <ds:schemaRef ds:uri="Strauss.PersonalizationDefinition"/>
  </ds:schemaRefs>
</ds:datastoreItem>
</file>

<file path=customXml/itemProps20.xml><?xml version="1.0" encoding="utf-8"?>
<ds:datastoreItem xmlns:ds="http://schemas.openxmlformats.org/officeDocument/2006/customXml" ds:itemID="{68BE9F8F-073F-46B7-B2D0-86DC8E2E9DCE}">
  <ds:schemaRefs>
    <ds:schemaRef ds:uri="Strauss.PersonalizationDefinition"/>
  </ds:schemaRefs>
</ds:datastoreItem>
</file>

<file path=customXml/itemProps21.xml><?xml version="1.0" encoding="utf-8"?>
<ds:datastoreItem xmlns:ds="http://schemas.openxmlformats.org/officeDocument/2006/customXml" ds:itemID="{541D4602-AC17-4CBD-B95E-D5B3D757BC54}">
  <ds:schemaRefs>
    <ds:schemaRef ds:uri="Strauss.PersonalizationDefinition"/>
  </ds:schemaRefs>
</ds:datastoreItem>
</file>

<file path=customXml/itemProps22.xml><?xml version="1.0" encoding="utf-8"?>
<ds:datastoreItem xmlns:ds="http://schemas.openxmlformats.org/officeDocument/2006/customXml" ds:itemID="{5C919DC8-E31E-42F0-9621-B916C2E029BA}">
  <ds:schemaRefs>
    <ds:schemaRef ds:uri="Strauss.PersonalizationDefinition"/>
  </ds:schemaRefs>
</ds:datastoreItem>
</file>

<file path=customXml/itemProps23.xml><?xml version="1.0" encoding="utf-8"?>
<ds:datastoreItem xmlns:ds="http://schemas.openxmlformats.org/officeDocument/2006/customXml" ds:itemID="{AC7687D8-5695-4F99-A8BA-1D247B418C22}">
  <ds:schemaRefs>
    <ds:schemaRef ds:uri="http://schemas.microsoft.com/sharepoint/v3"/>
    <ds:schemaRef ds:uri="http://schemas.microsoft.com/office/2006/metadata/properties"/>
    <ds:schemaRef ds:uri="230e9df3-be65-4c73-a93b-d1236ebd677e"/>
    <ds:schemaRef ds:uri="http://purl.org/dc/dcmitype/"/>
    <ds:schemaRef ds:uri="http://schemas.microsoft.com/office/infopath/2007/PartnerControls"/>
    <ds:schemaRef ds:uri="http://purl.org/dc/elements/1.1/"/>
    <ds:schemaRef ds:uri="http://schemas.openxmlformats.org/package/2006/metadata/core-properties"/>
    <ds:schemaRef ds:uri="41e4b81d-ff3e-4b06-aa7a-6d0fe53b2939"/>
    <ds:schemaRef ds:uri="http://schemas.microsoft.com/office/2006/documentManagement/types"/>
    <ds:schemaRef ds:uri="0955201b-1586-4037-945b-ff221c86e833"/>
    <ds:schemaRef ds:uri="http://www.w3.org/XML/1998/namespace"/>
    <ds:schemaRef ds:uri="http://purl.org/dc/terms/"/>
  </ds:schemaRefs>
</ds:datastoreItem>
</file>

<file path=customXml/itemProps24.xml><?xml version="1.0" encoding="utf-8"?>
<ds:datastoreItem xmlns:ds="http://schemas.openxmlformats.org/officeDocument/2006/customXml" ds:itemID="{2BCFCE7B-4A43-491B-887D-365E2A1C50B2}">
  <ds:schemaRefs>
    <ds:schemaRef ds:uri="Strauss.PersonalizationDefinition"/>
  </ds:schemaRefs>
</ds:datastoreItem>
</file>

<file path=customXml/itemProps25.xml><?xml version="1.0" encoding="utf-8"?>
<ds:datastoreItem xmlns:ds="http://schemas.openxmlformats.org/officeDocument/2006/customXml" ds:itemID="{C18D3FE9-2C4E-470C-9B85-FEEE51F2FFFE}">
  <ds:schemaRefs>
    <ds:schemaRef ds:uri="http://schemas.microsoft.com/sharepoint/v3/contenttype/forms"/>
  </ds:schemaRefs>
</ds:datastoreItem>
</file>

<file path=customXml/itemProps26.xml><?xml version="1.0" encoding="utf-8"?>
<ds:datastoreItem xmlns:ds="http://schemas.openxmlformats.org/officeDocument/2006/customXml" ds:itemID="{6552B3D2-5F72-49FB-8B35-AFE12BF36804}">
  <ds:schemaRefs>
    <ds:schemaRef ds:uri="Strauss.PersonalizationDefinition"/>
  </ds:schemaRefs>
</ds:datastoreItem>
</file>

<file path=customXml/itemProps27.xml><?xml version="1.0" encoding="utf-8"?>
<ds:datastoreItem xmlns:ds="http://schemas.openxmlformats.org/officeDocument/2006/customXml" ds:itemID="{6F485757-9F3C-4A1E-9E86-E1C1551910BA}">
  <ds:schemaRefs>
    <ds:schemaRef ds:uri="Strauss.PersonalizationDefinition"/>
  </ds:schemaRefs>
</ds:datastoreItem>
</file>

<file path=customXml/itemProps28.xml><?xml version="1.0" encoding="utf-8"?>
<ds:datastoreItem xmlns:ds="http://schemas.openxmlformats.org/officeDocument/2006/customXml" ds:itemID="{D55AC15F-0A03-4D96-AA43-65FC3DCE2717}">
  <ds:schemaRefs>
    <ds:schemaRef ds:uri="Strauss.PersonalizationDefinition"/>
  </ds:schemaRefs>
</ds:datastoreItem>
</file>

<file path=customXml/itemProps29.xml><?xml version="1.0" encoding="utf-8"?>
<ds:datastoreItem xmlns:ds="http://schemas.openxmlformats.org/officeDocument/2006/customXml" ds:itemID="{FBC13881-F2DC-4AA3-88C8-97C40CA1EBC7}">
  <ds:schemaRefs>
    <ds:schemaRef ds:uri="Strauss.PersonalizationDefinition"/>
  </ds:schemaRefs>
</ds:datastoreItem>
</file>

<file path=customXml/itemProps3.xml><?xml version="1.0" encoding="utf-8"?>
<ds:datastoreItem xmlns:ds="http://schemas.openxmlformats.org/officeDocument/2006/customXml" ds:itemID="{4C485A9E-99A8-4277-BE90-E837A967DB2E}">
  <ds:schemaRefs>
    <ds:schemaRef ds:uri="Strauss.PersonalizationDefinition"/>
  </ds:schemaRefs>
</ds:datastoreItem>
</file>

<file path=customXml/itemProps30.xml><?xml version="1.0" encoding="utf-8"?>
<ds:datastoreItem xmlns:ds="http://schemas.openxmlformats.org/officeDocument/2006/customXml" ds:itemID="{A981AF31-22FE-46BD-AF0A-B631293F2C01}"/>
</file>

<file path=customXml/itemProps31.xml><?xml version="1.0" encoding="utf-8"?>
<ds:datastoreItem xmlns:ds="http://schemas.openxmlformats.org/officeDocument/2006/customXml" ds:itemID="{32920470-F086-4197-B6FE-12027DE25DCC}">
  <ds:schemaRefs>
    <ds:schemaRef ds:uri="Strauss.PersonalizationDefinition"/>
  </ds:schemaRefs>
</ds:datastoreItem>
</file>

<file path=customXml/itemProps32.xml><?xml version="1.0" encoding="utf-8"?>
<ds:datastoreItem xmlns:ds="http://schemas.openxmlformats.org/officeDocument/2006/customXml" ds:itemID="{EDFBA6C8-3A38-44F0-B645-B6B0034983DA}">
  <ds:schemaRefs>
    <ds:schemaRef ds:uri="Strauss.PersonalizationDefinition"/>
  </ds:schemaRefs>
</ds:datastoreItem>
</file>

<file path=customXml/itemProps33.xml><?xml version="1.0" encoding="utf-8"?>
<ds:datastoreItem xmlns:ds="http://schemas.openxmlformats.org/officeDocument/2006/customXml" ds:itemID="{628127A0-F2C3-45C3-BB9F-5B29A6B848BE}">
  <ds:schemaRefs>
    <ds:schemaRef ds:uri="Strauss.PersonalizationDefinition"/>
  </ds:schemaRefs>
</ds:datastoreItem>
</file>

<file path=customXml/itemProps34.xml><?xml version="1.0" encoding="utf-8"?>
<ds:datastoreItem xmlns:ds="http://schemas.openxmlformats.org/officeDocument/2006/customXml" ds:itemID="{734F6CED-B619-41E0-BEDE-58B64D5F5EB2}">
  <ds:schemaRefs>
    <ds:schemaRef ds:uri="Strauss.PersonalizationDefinition"/>
  </ds:schemaRefs>
</ds:datastoreItem>
</file>

<file path=customXml/itemProps35.xml><?xml version="1.0" encoding="utf-8"?>
<ds:datastoreItem xmlns:ds="http://schemas.openxmlformats.org/officeDocument/2006/customXml" ds:itemID="{C1060A51-5976-4775-97EE-ABE1B1E4972A}">
  <ds:schemaRefs>
    <ds:schemaRef ds:uri="Strauss.PersonalizationDefinition"/>
  </ds:schemaRefs>
</ds:datastoreItem>
</file>

<file path=customXml/itemProps36.xml><?xml version="1.0" encoding="utf-8"?>
<ds:datastoreItem xmlns:ds="http://schemas.openxmlformats.org/officeDocument/2006/customXml" ds:itemID="{B09E3EAE-66CA-4A91-A5FE-A34A70B099ED}">
  <ds:schemaRefs>
    <ds:schemaRef ds:uri="Strauss.PersonalizationDefinition"/>
  </ds:schemaRefs>
</ds:datastoreItem>
</file>

<file path=customXml/itemProps37.xml><?xml version="1.0" encoding="utf-8"?>
<ds:datastoreItem xmlns:ds="http://schemas.openxmlformats.org/officeDocument/2006/customXml" ds:itemID="{4EA01338-72BB-48B6-B6A4-05B31FE21105}">
  <ds:schemaRefs>
    <ds:schemaRef ds:uri="Strauss.PersonalizationDefinition"/>
  </ds:schemaRefs>
</ds:datastoreItem>
</file>

<file path=customXml/itemProps38.xml><?xml version="1.0" encoding="utf-8"?>
<ds:datastoreItem xmlns:ds="http://schemas.openxmlformats.org/officeDocument/2006/customXml" ds:itemID="{DE0DC7DC-A960-4E6E-BF1B-D3D906B081A2}">
  <ds:schemaRefs>
    <ds:schemaRef ds:uri="Strauss.PersonalizationDefinition"/>
  </ds:schemaRefs>
</ds:datastoreItem>
</file>

<file path=customXml/itemProps39.xml><?xml version="1.0" encoding="utf-8"?>
<ds:datastoreItem xmlns:ds="http://schemas.openxmlformats.org/officeDocument/2006/customXml" ds:itemID="{FFD3523E-CCBE-42EE-844A-77F5A3B62FF8}">
  <ds:schemaRefs>
    <ds:schemaRef ds:uri="Strauss.PersonalizationDefinition"/>
  </ds:schemaRefs>
</ds:datastoreItem>
</file>

<file path=customXml/itemProps4.xml><?xml version="1.0" encoding="utf-8"?>
<ds:datastoreItem xmlns:ds="http://schemas.openxmlformats.org/officeDocument/2006/customXml" ds:itemID="{103AB8E4-C30A-4895-9606-8D77F2E70F19}">
  <ds:schemaRefs>
    <ds:schemaRef ds:uri="Strauss.PersonalizationDefinition"/>
  </ds:schemaRefs>
</ds:datastoreItem>
</file>

<file path=customXml/itemProps40.xml><?xml version="1.0" encoding="utf-8"?>
<ds:datastoreItem xmlns:ds="http://schemas.openxmlformats.org/officeDocument/2006/customXml" ds:itemID="{E32A87AB-F911-448F-93CD-3AEE59DE07F4}">
  <ds:schemaRefs>
    <ds:schemaRef ds:uri="Strauss.PersonalizationDefinition"/>
  </ds:schemaRefs>
</ds:datastoreItem>
</file>

<file path=customXml/itemProps41.xml><?xml version="1.0" encoding="utf-8"?>
<ds:datastoreItem xmlns:ds="http://schemas.openxmlformats.org/officeDocument/2006/customXml" ds:itemID="{26FC25D4-97C7-43A9-B525-3B3BBA76D8AB}">
  <ds:schemaRefs>
    <ds:schemaRef ds:uri="Strauss.PersonalizationDefinition"/>
  </ds:schemaRefs>
</ds:datastoreItem>
</file>

<file path=customXml/itemProps5.xml><?xml version="1.0" encoding="utf-8"?>
<ds:datastoreItem xmlns:ds="http://schemas.openxmlformats.org/officeDocument/2006/customXml" ds:itemID="{13A5538B-5199-4900-941A-B01E377F2065}">
  <ds:schemaRefs>
    <ds:schemaRef ds:uri="Strauss.PersonalizationDefinition"/>
  </ds:schemaRefs>
</ds:datastoreItem>
</file>

<file path=customXml/itemProps6.xml><?xml version="1.0" encoding="utf-8"?>
<ds:datastoreItem xmlns:ds="http://schemas.openxmlformats.org/officeDocument/2006/customXml" ds:itemID="{BC268A45-186B-46A3-937F-0E016CEA70C1}">
  <ds:schemaRefs>
    <ds:schemaRef ds:uri="Strauss.PersonalizationDefinition"/>
  </ds:schemaRefs>
</ds:datastoreItem>
</file>

<file path=customXml/itemProps7.xml><?xml version="1.0" encoding="utf-8"?>
<ds:datastoreItem xmlns:ds="http://schemas.openxmlformats.org/officeDocument/2006/customXml" ds:itemID="{82C716E8-B770-4139-99B0-F35B9C64B90F}">
  <ds:schemaRefs>
    <ds:schemaRef ds:uri="Strauss.PersonalizationDefinition"/>
  </ds:schemaRefs>
</ds:datastoreItem>
</file>

<file path=customXml/itemProps8.xml><?xml version="1.0" encoding="utf-8"?>
<ds:datastoreItem xmlns:ds="http://schemas.openxmlformats.org/officeDocument/2006/customXml" ds:itemID="{7BE5F28F-50CA-40F1-A02E-E794FE33362D}">
  <ds:schemaRefs>
    <ds:schemaRef ds:uri="Strauss.PersonalizationDefinition"/>
  </ds:schemaRefs>
</ds:datastoreItem>
</file>

<file path=customXml/itemProps9.xml><?xml version="1.0" encoding="utf-8"?>
<ds:datastoreItem xmlns:ds="http://schemas.openxmlformats.org/officeDocument/2006/customXml" ds:itemID="{712108F3-86F2-4B95-AF2D-FE4E45965FCC}">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Module_Template</Template>
  <TotalTime>46</TotalTime>
  <Words>4296</Words>
  <Application>Microsoft Office PowerPoint</Application>
  <PresentationFormat>Widescreen</PresentationFormat>
  <Paragraphs>559</Paragraphs>
  <Slides>36</Slides>
  <Notes>35</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Arial</vt:lpstr>
      <vt:lpstr>Calibri</vt:lpstr>
      <vt:lpstr>Segoe Pro Semibold</vt:lpstr>
      <vt:lpstr>Segoe UI</vt:lpstr>
      <vt:lpstr>Segoe UI (Body)</vt:lpstr>
      <vt:lpstr>Segoe UI Condensed</vt:lpstr>
      <vt:lpstr>Segoe UI Light</vt:lpstr>
      <vt:lpstr>Segoe UI Semibold</vt:lpstr>
      <vt:lpstr>Segoe UI Semilight</vt:lpstr>
      <vt:lpstr>Wingdings</vt:lpstr>
      <vt:lpstr>White Template</vt:lpstr>
      <vt:lpstr>Dataverse for Teams Administration</vt:lpstr>
      <vt:lpstr>PowerPoint Presentation</vt:lpstr>
      <vt:lpstr>Backend administrators’ capabilities</vt:lpstr>
      <vt:lpstr>Dataverse for Teams Administration</vt:lpstr>
      <vt:lpstr>Teams Admin Center Controls</vt:lpstr>
      <vt:lpstr>Manage Apps</vt:lpstr>
      <vt:lpstr>App Permission Policies</vt:lpstr>
      <vt:lpstr>Setup Policies</vt:lpstr>
      <vt:lpstr>Dataverse for Teams Environment Limits per Tenant</vt:lpstr>
      <vt:lpstr>Dataverse in Teams Storage Constraints</vt:lpstr>
      <vt:lpstr>Automatic deletion of inactive environments</vt:lpstr>
      <vt:lpstr>Data Loss Prevention (DLP) Policies</vt:lpstr>
      <vt:lpstr>Applying DLP policies to environments</vt:lpstr>
      <vt:lpstr>Microsoft Approach to Security</vt:lpstr>
      <vt:lpstr>Teams Apps Analytics and Reporting</vt:lpstr>
      <vt:lpstr>Power Platform Admin Center Reporting</vt:lpstr>
      <vt:lpstr>Appendix</vt:lpstr>
      <vt:lpstr>Apps Relevant to Dataverse for Teams</vt:lpstr>
      <vt:lpstr>Key Limitations of Dataverse for Teams  </vt:lpstr>
      <vt:lpstr>Reporting on Environments</vt:lpstr>
      <vt:lpstr>Dataverse for Teams vs Dataverse: Tables</vt:lpstr>
      <vt:lpstr>Dataverse for Teams vs Dataverse: BI and developer features</vt:lpstr>
      <vt:lpstr>Dataverse for Teams vs Dataverse: Environments</vt:lpstr>
      <vt:lpstr>Dataverse for Teams vs Dataverse: Security</vt:lpstr>
      <vt:lpstr>Dataverse for Teams vs Dataverse: Integration</vt:lpstr>
      <vt:lpstr>Management of Dataverse for Teams environments </vt:lpstr>
      <vt:lpstr>Users Permission – Run Diagnostics</vt:lpstr>
      <vt:lpstr>Permissions within Dataverse for Teams environment</vt:lpstr>
      <vt:lpstr>Microsoft 365 Unified Audit Log</vt:lpstr>
      <vt:lpstr>Azure API Management in Dataverse for Teams</vt:lpstr>
      <vt:lpstr>Center of Excellence Starter Kit  for Dataverse for Teams  </vt:lpstr>
      <vt:lpstr>Center of Excellence Starter Kit</vt:lpstr>
      <vt:lpstr>Summary </vt:lpstr>
      <vt:lpstr>Questions?</vt:lpstr>
      <vt:lpstr>FAQs for Dataverse for Teams </vt:lpstr>
      <vt:lpstr>Resources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WorkshopPLUS - Windows PowerShell: Foundation Skills</dc:title>
  <dc:creator>Vasilii.Perchuk@microsoft.com</dc:creator>
  <cp:lastModifiedBy>Vas Perchuk</cp:lastModifiedBy>
  <cp:revision>3</cp:revision>
  <dcterms:created xsi:type="dcterms:W3CDTF">2019-02-08T20:09:46Z</dcterms:created>
  <dcterms:modified xsi:type="dcterms:W3CDTF">2023-02-16T16:09:49Z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mconeill@microsoft.com</vt:lpwstr>
  </property>
  <property fmtid="{D5CDD505-2E9C-101B-9397-08002B2CF9AE}" pid="5" name="MSIP_Label_f42aa342-8706-4288-bd11-ebb85995028c_SetDate">
    <vt:lpwstr>2019-02-08T20:18:02.6502176Z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c97fa254-6a58-4427-a7a7-d6af83db1ac5</vt:lpwstr>
  </property>
  <property fmtid="{D5CDD505-2E9C-101B-9397-08002B2CF9AE}" pid="9" name="MSIP_Label_f42aa342-8706-4288-bd11-ebb85995028c_Extended_MSFT_Method">
    <vt:lpwstr>Automatic</vt:lpwstr>
  </property>
  <property fmtid="{D5CDD505-2E9C-101B-9397-08002B2CF9AE}" pid="10" name="ContentTypeId">
    <vt:lpwstr>0x0101009E45DD9787B3E647B4822733F8D1924C</vt:lpwstr>
  </property>
  <property fmtid="{D5CDD505-2E9C-101B-9397-08002B2CF9AE}" pid="11" name="_dlc_DocIdItemGuid">
    <vt:lpwstr>faeaa986-2e78-4567-bd40-f1286550cf24</vt:lpwstr>
  </property>
  <property fmtid="{D5CDD505-2E9C-101B-9397-08002B2CF9AE}" pid="12" name="MediaServiceImageTags">
    <vt:lpwstr/>
  </property>
  <property fmtid="{D5CDD505-2E9C-101B-9397-08002B2CF9AE}" pid="13" name="MSIP_Label_8aa191f1-c555-4a9e-8b3e-85ef51701160_Enabled">
    <vt:lpwstr>true</vt:lpwstr>
  </property>
  <property fmtid="{D5CDD505-2E9C-101B-9397-08002B2CF9AE}" pid="14" name="MSIP_Label_8aa191f1-c555-4a9e-8b3e-85ef51701160_SetDate">
    <vt:lpwstr>2021-11-23T16:30:11Z</vt:lpwstr>
  </property>
  <property fmtid="{D5CDD505-2E9C-101B-9397-08002B2CF9AE}" pid="15" name="MSIP_Label_8aa191f1-c555-4a9e-8b3e-85ef51701160_Method">
    <vt:lpwstr>Standard</vt:lpwstr>
  </property>
  <property fmtid="{D5CDD505-2E9C-101B-9397-08002B2CF9AE}" pid="16" name="MSIP_Label_8aa191f1-c555-4a9e-8b3e-85ef51701160_Name">
    <vt:lpwstr>Confidential</vt:lpwstr>
  </property>
  <property fmtid="{D5CDD505-2E9C-101B-9397-08002B2CF9AE}" pid="17" name="MSIP_Label_8aa191f1-c555-4a9e-8b3e-85ef51701160_SiteId">
    <vt:lpwstr>a57507b2-d296-4dca-a9ae-67b1484e02a9</vt:lpwstr>
  </property>
  <property fmtid="{D5CDD505-2E9C-101B-9397-08002B2CF9AE}" pid="18" name="MSIP_Label_8aa191f1-c555-4a9e-8b3e-85ef51701160_ActionId">
    <vt:lpwstr>75c8a85a-1c6e-478a-ae68-029fd0558de5</vt:lpwstr>
  </property>
  <property fmtid="{D5CDD505-2E9C-101B-9397-08002B2CF9AE}" pid="19" name="MSIP_Label_8aa191f1-c555-4a9e-8b3e-85ef51701160_ContentBits">
    <vt:lpwstr>0</vt:lpwstr>
  </property>
  <property fmtid="{D5CDD505-2E9C-101B-9397-08002B2CF9AE}" pid="20" name="MSIP_Label_f42aa342-8706-4288-bd11-ebb85995028c_Method">
    <vt:lpwstr>Standard</vt:lpwstr>
  </property>
  <property fmtid="{D5CDD505-2E9C-101B-9397-08002B2CF9AE}" pid="21" name="MSIP_Label_f42aa342-8706-4288-bd11-ebb85995028c_ContentBits">
    <vt:lpwstr>0</vt:lpwstr>
  </property>
</Properties>
</file>