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147469129" r:id="rId2"/>
    <p:sldId id="2143187940" r:id="rId3"/>
    <p:sldId id="2143188027" r:id="rId4"/>
    <p:sldId id="2143188028" r:id="rId5"/>
    <p:sldId id="214318802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341B5-7E29-402D-954B-3BA02E30EE08}"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D180B-D3E6-4D56-BDB7-EA5E6548CB08}" type="slidenum">
              <a:rPr lang="en-US" smtClean="0"/>
              <a:t>‹#›</a:t>
            </a:fld>
            <a:endParaRPr lang="en-US"/>
          </a:p>
        </p:txBody>
      </p:sp>
    </p:spTree>
    <p:extLst>
      <p:ext uri="{BB962C8B-B14F-4D97-AF65-F5344CB8AC3E}">
        <p14:creationId xmlns:p14="http://schemas.microsoft.com/office/powerpoint/2010/main" val="349690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6D38287C-663F-4096-A7CE-1EB43E3FB0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1FBF36C8-9952-4F60-9D21-4444451DD8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27652" name="Header Placeholder 3">
            <a:extLst>
              <a:ext uri="{FF2B5EF4-FFF2-40B4-BE49-F238E27FC236}">
                <a16:creationId xmlns:a16="http://schemas.microsoft.com/office/drawing/2014/main" id="{E7696681-491A-4AC9-BB3C-93DAFC475178}"/>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31863">
              <a:defRPr>
                <a:solidFill>
                  <a:schemeClr val="tx1"/>
                </a:solidFill>
                <a:latin typeface="Segoe UI" panose="020B0502040204020203" pitchFamily="34" charset="0"/>
              </a:defRPr>
            </a:lvl1pPr>
            <a:lvl2pPr marL="742950" indent="-285750" defTabSz="931863">
              <a:defRPr>
                <a:solidFill>
                  <a:schemeClr val="tx1"/>
                </a:solidFill>
                <a:latin typeface="Segoe UI" panose="020B0502040204020203" pitchFamily="34" charset="0"/>
              </a:defRPr>
            </a:lvl2pPr>
            <a:lvl3pPr marL="1143000" indent="-228600" defTabSz="931863">
              <a:defRPr>
                <a:solidFill>
                  <a:schemeClr val="tx1"/>
                </a:solidFill>
                <a:latin typeface="Segoe UI" panose="020B0502040204020203" pitchFamily="34" charset="0"/>
              </a:defRPr>
            </a:lvl3pPr>
            <a:lvl4pPr marL="1600200" indent="-228600" defTabSz="931863">
              <a:defRPr>
                <a:solidFill>
                  <a:schemeClr val="tx1"/>
                </a:solidFill>
                <a:latin typeface="Segoe UI" panose="020B0502040204020203" pitchFamily="34" charset="0"/>
              </a:defRPr>
            </a:lvl4pPr>
            <a:lvl5pPr marL="2057400" indent="-228600" defTabSz="931863">
              <a:defRPr>
                <a:solidFill>
                  <a:schemeClr val="tx1"/>
                </a:solidFill>
                <a:latin typeface="Segoe UI" panose="020B0502040204020203" pitchFamily="34" charset="0"/>
              </a:defRPr>
            </a:lvl5pPr>
            <a:lvl6pPr marL="2514600" indent="-228600" defTabSz="931863" fontAlgn="base">
              <a:spcBef>
                <a:spcPct val="0"/>
              </a:spcBef>
              <a:spcAft>
                <a:spcPct val="0"/>
              </a:spcAft>
              <a:defRPr>
                <a:solidFill>
                  <a:schemeClr val="tx1"/>
                </a:solidFill>
                <a:latin typeface="Segoe UI" panose="020B0502040204020203" pitchFamily="34" charset="0"/>
              </a:defRPr>
            </a:lvl6pPr>
            <a:lvl7pPr marL="2971800" indent="-228600" defTabSz="931863" fontAlgn="base">
              <a:spcBef>
                <a:spcPct val="0"/>
              </a:spcBef>
              <a:spcAft>
                <a:spcPct val="0"/>
              </a:spcAft>
              <a:defRPr>
                <a:solidFill>
                  <a:schemeClr val="tx1"/>
                </a:solidFill>
                <a:latin typeface="Segoe UI" panose="020B0502040204020203" pitchFamily="34" charset="0"/>
              </a:defRPr>
            </a:lvl7pPr>
            <a:lvl8pPr marL="3429000" indent="-228600" defTabSz="931863" fontAlgn="base">
              <a:spcBef>
                <a:spcPct val="0"/>
              </a:spcBef>
              <a:spcAft>
                <a:spcPct val="0"/>
              </a:spcAft>
              <a:defRPr>
                <a:solidFill>
                  <a:schemeClr val="tx1"/>
                </a:solidFill>
                <a:latin typeface="Segoe UI" panose="020B0502040204020203" pitchFamily="34" charset="0"/>
              </a:defRPr>
            </a:lvl8pPr>
            <a:lvl9pPr marL="3886200" indent="-228600" defTabSz="931863"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endParaRPr lang="en-US" altLang="en-US">
              <a:solidFill>
                <a:srgbClr val="000000"/>
              </a:solidFill>
            </a:endParaRPr>
          </a:p>
        </p:txBody>
      </p:sp>
      <p:sp>
        <p:nvSpPr>
          <p:cNvPr id="5" name="Footer Placeholder 4">
            <a:extLst>
              <a:ext uri="{FF2B5EF4-FFF2-40B4-BE49-F238E27FC236}">
                <a16:creationId xmlns:a16="http://schemas.microsoft.com/office/drawing/2014/main" id="{45390C3D-CB4F-44A4-BF55-0A0AFAAF88A1}"/>
              </a:ext>
            </a:extLst>
          </p:cNvPr>
          <p:cNvSpPr>
            <a:spLocks noGrp="1"/>
          </p:cNvSpPr>
          <p:nvPr>
            <p:ph type="ftr" sz="quarter" idx="4"/>
          </p:nvPr>
        </p:nvSpPr>
        <p:spPr/>
        <p:txBody>
          <a:bodyPr/>
          <a:lstStyle/>
          <a:p>
            <a:pPr marL="571500" defTabSz="914099"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27654" name="Date Placeholder 5">
            <a:extLst>
              <a:ext uri="{FF2B5EF4-FFF2-40B4-BE49-F238E27FC236}">
                <a16:creationId xmlns:a16="http://schemas.microsoft.com/office/drawing/2014/main" id="{C66B2CBC-1472-406B-9BC6-CB9AB5E4D36C}"/>
              </a:ext>
            </a:extLst>
          </p:cNvPr>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931863">
              <a:defRPr>
                <a:solidFill>
                  <a:schemeClr val="tx1"/>
                </a:solidFill>
                <a:latin typeface="Segoe UI" panose="020B0502040204020203" pitchFamily="34" charset="0"/>
              </a:defRPr>
            </a:lvl1pPr>
            <a:lvl2pPr marL="742950" indent="-285750" defTabSz="931863">
              <a:defRPr>
                <a:solidFill>
                  <a:schemeClr val="tx1"/>
                </a:solidFill>
                <a:latin typeface="Segoe UI" panose="020B0502040204020203" pitchFamily="34" charset="0"/>
              </a:defRPr>
            </a:lvl2pPr>
            <a:lvl3pPr marL="1143000" indent="-228600" defTabSz="931863">
              <a:defRPr>
                <a:solidFill>
                  <a:schemeClr val="tx1"/>
                </a:solidFill>
                <a:latin typeface="Segoe UI" panose="020B0502040204020203" pitchFamily="34" charset="0"/>
              </a:defRPr>
            </a:lvl3pPr>
            <a:lvl4pPr marL="1600200" indent="-228600" defTabSz="931863">
              <a:defRPr>
                <a:solidFill>
                  <a:schemeClr val="tx1"/>
                </a:solidFill>
                <a:latin typeface="Segoe UI" panose="020B0502040204020203" pitchFamily="34" charset="0"/>
              </a:defRPr>
            </a:lvl4pPr>
            <a:lvl5pPr marL="2057400" indent="-228600" defTabSz="931863">
              <a:defRPr>
                <a:solidFill>
                  <a:schemeClr val="tx1"/>
                </a:solidFill>
                <a:latin typeface="Segoe UI" panose="020B0502040204020203" pitchFamily="34" charset="0"/>
              </a:defRPr>
            </a:lvl5pPr>
            <a:lvl6pPr marL="2514600" indent="-228600" defTabSz="931863" fontAlgn="base">
              <a:spcBef>
                <a:spcPct val="0"/>
              </a:spcBef>
              <a:spcAft>
                <a:spcPct val="0"/>
              </a:spcAft>
              <a:defRPr>
                <a:solidFill>
                  <a:schemeClr val="tx1"/>
                </a:solidFill>
                <a:latin typeface="Segoe UI" panose="020B0502040204020203" pitchFamily="34" charset="0"/>
              </a:defRPr>
            </a:lvl6pPr>
            <a:lvl7pPr marL="2971800" indent="-228600" defTabSz="931863" fontAlgn="base">
              <a:spcBef>
                <a:spcPct val="0"/>
              </a:spcBef>
              <a:spcAft>
                <a:spcPct val="0"/>
              </a:spcAft>
              <a:defRPr>
                <a:solidFill>
                  <a:schemeClr val="tx1"/>
                </a:solidFill>
                <a:latin typeface="Segoe UI" panose="020B0502040204020203" pitchFamily="34" charset="0"/>
              </a:defRPr>
            </a:lvl7pPr>
            <a:lvl8pPr marL="3429000" indent="-228600" defTabSz="931863" fontAlgn="base">
              <a:spcBef>
                <a:spcPct val="0"/>
              </a:spcBef>
              <a:spcAft>
                <a:spcPct val="0"/>
              </a:spcAft>
              <a:defRPr>
                <a:solidFill>
                  <a:schemeClr val="tx1"/>
                </a:solidFill>
                <a:latin typeface="Segoe UI" panose="020B0502040204020203" pitchFamily="34" charset="0"/>
              </a:defRPr>
            </a:lvl8pPr>
            <a:lvl9pPr marL="3886200" indent="-228600" defTabSz="931863"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6DDBEC83-DB09-408D-81F8-8BC58DA61744}" type="datetime8">
              <a:rPr lang="en-US" altLang="en-US" smtClean="0">
                <a:solidFill>
                  <a:srgbClr val="000000"/>
                </a:solidFill>
              </a:rPr>
              <a:t>8/15/2023 12:00 PM</a:t>
            </a:fld>
            <a:endParaRPr lang="en-US" altLang="en-US">
              <a:solidFill>
                <a:srgbClr val="000000"/>
              </a:solidFill>
            </a:endParaRPr>
          </a:p>
        </p:txBody>
      </p:sp>
      <p:sp>
        <p:nvSpPr>
          <p:cNvPr id="27655" name="Slide Number Placeholder 6">
            <a:extLst>
              <a:ext uri="{FF2B5EF4-FFF2-40B4-BE49-F238E27FC236}">
                <a16:creationId xmlns:a16="http://schemas.microsoft.com/office/drawing/2014/main" id="{05A2C0CB-9D55-4185-9F31-295D61B8C6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863">
              <a:defRPr>
                <a:solidFill>
                  <a:schemeClr val="tx1"/>
                </a:solidFill>
                <a:latin typeface="Segoe UI" panose="020B0502040204020203" pitchFamily="34" charset="0"/>
              </a:defRPr>
            </a:lvl1pPr>
            <a:lvl2pPr marL="742950" indent="-285750" defTabSz="931863">
              <a:defRPr>
                <a:solidFill>
                  <a:schemeClr val="tx1"/>
                </a:solidFill>
                <a:latin typeface="Segoe UI" panose="020B0502040204020203" pitchFamily="34" charset="0"/>
              </a:defRPr>
            </a:lvl2pPr>
            <a:lvl3pPr marL="1143000" indent="-228600" defTabSz="931863">
              <a:defRPr>
                <a:solidFill>
                  <a:schemeClr val="tx1"/>
                </a:solidFill>
                <a:latin typeface="Segoe UI" panose="020B0502040204020203" pitchFamily="34" charset="0"/>
              </a:defRPr>
            </a:lvl3pPr>
            <a:lvl4pPr marL="1600200" indent="-228600" defTabSz="931863">
              <a:defRPr>
                <a:solidFill>
                  <a:schemeClr val="tx1"/>
                </a:solidFill>
                <a:latin typeface="Segoe UI" panose="020B0502040204020203" pitchFamily="34" charset="0"/>
              </a:defRPr>
            </a:lvl4pPr>
            <a:lvl5pPr marL="2057400" indent="-228600" defTabSz="931863">
              <a:defRPr>
                <a:solidFill>
                  <a:schemeClr val="tx1"/>
                </a:solidFill>
                <a:latin typeface="Segoe UI" panose="020B0502040204020203" pitchFamily="34" charset="0"/>
              </a:defRPr>
            </a:lvl5pPr>
            <a:lvl6pPr marL="2514600" indent="-228600" defTabSz="931863" fontAlgn="base">
              <a:spcBef>
                <a:spcPct val="0"/>
              </a:spcBef>
              <a:spcAft>
                <a:spcPct val="0"/>
              </a:spcAft>
              <a:defRPr>
                <a:solidFill>
                  <a:schemeClr val="tx1"/>
                </a:solidFill>
                <a:latin typeface="Segoe UI" panose="020B0502040204020203" pitchFamily="34" charset="0"/>
              </a:defRPr>
            </a:lvl6pPr>
            <a:lvl7pPr marL="2971800" indent="-228600" defTabSz="931863" fontAlgn="base">
              <a:spcBef>
                <a:spcPct val="0"/>
              </a:spcBef>
              <a:spcAft>
                <a:spcPct val="0"/>
              </a:spcAft>
              <a:defRPr>
                <a:solidFill>
                  <a:schemeClr val="tx1"/>
                </a:solidFill>
                <a:latin typeface="Segoe UI" panose="020B0502040204020203" pitchFamily="34" charset="0"/>
              </a:defRPr>
            </a:lvl7pPr>
            <a:lvl8pPr marL="3429000" indent="-228600" defTabSz="931863" fontAlgn="base">
              <a:spcBef>
                <a:spcPct val="0"/>
              </a:spcBef>
              <a:spcAft>
                <a:spcPct val="0"/>
              </a:spcAft>
              <a:defRPr>
                <a:solidFill>
                  <a:schemeClr val="tx1"/>
                </a:solidFill>
                <a:latin typeface="Segoe UI" panose="020B0502040204020203" pitchFamily="34" charset="0"/>
              </a:defRPr>
            </a:lvl8pPr>
            <a:lvl9pPr marL="3886200" indent="-228600" defTabSz="931863" fontAlgn="base">
              <a:spcBef>
                <a:spcPct val="0"/>
              </a:spcBef>
              <a:spcAft>
                <a:spcPct val="0"/>
              </a:spcAft>
              <a:defRPr>
                <a:solidFill>
                  <a:schemeClr val="tx1"/>
                </a:solidFill>
                <a:latin typeface="Segoe UI" panose="020B0502040204020203" pitchFamily="34" charset="0"/>
              </a:defRPr>
            </a:lvl9pPr>
          </a:lstStyle>
          <a:p>
            <a:pPr fontAlgn="base">
              <a:spcBef>
                <a:spcPct val="0"/>
              </a:spcBef>
              <a:spcAft>
                <a:spcPct val="0"/>
              </a:spcAft>
            </a:pPr>
            <a:fld id="{28BAE1A5-C3FA-459C-9CA7-5987A67B5575}" type="slidenum">
              <a:rPr lang="en-US" altLang="en-US">
                <a:solidFill>
                  <a:srgbClr val="000000"/>
                </a:solidFill>
              </a:rPr>
              <a:pPr fontAlgn="base">
                <a:spcBef>
                  <a:spcPct val="0"/>
                </a:spcBef>
                <a:spcAft>
                  <a:spcPct val="0"/>
                </a:spcAft>
              </a:pPr>
              <a:t>1</a:t>
            </a:fld>
            <a:endParaRPr lang="en-US" altLang="en-US">
              <a:solidFill>
                <a:srgbClr val="000000"/>
              </a:solidFill>
            </a:endParaRPr>
          </a:p>
        </p:txBody>
      </p:sp>
    </p:spTree>
    <p:extLst>
      <p:ext uri="{BB962C8B-B14F-4D97-AF65-F5344CB8AC3E}">
        <p14:creationId xmlns:p14="http://schemas.microsoft.com/office/powerpoint/2010/main" val="346490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Microsoft Dynamics</a:t>
            </a:r>
          </a:p>
        </p:txBody>
      </p:sp>
      <p:sp>
        <p:nvSpPr>
          <p:cNvPr id="5" name="Date Placeholder 4"/>
          <p:cNvSpPr>
            <a:spLocks noGrp="1"/>
          </p:cNvSpPr>
          <p:nvPr>
            <p:ph type="dt" sz="quarter" idx="11"/>
          </p:nvPr>
        </p:nvSpPr>
        <p:spPr/>
        <p:txBody>
          <a:bodyPr/>
          <a:lstStyle/>
          <a:p>
            <a:pPr marL="0" marR="0" lvl="0" indent="0" algn="r" defTabSz="914361" rtl="0" eaLnBrk="1" fontAlgn="auto" latinLnBrk="0" hangingPunct="1">
              <a:lnSpc>
                <a:spcPct val="100000"/>
              </a:lnSpc>
              <a:spcBef>
                <a:spcPts val="0"/>
              </a:spcBef>
              <a:spcAft>
                <a:spcPts val="0"/>
              </a:spcAft>
              <a:buClrTx/>
              <a:buSzTx/>
              <a:buFontTx/>
              <a:buNone/>
              <a:tabLst/>
              <a:defRPr/>
            </a:pPr>
            <a:fld id="{AE7432AB-B991-452B-A90E-9C214E705B74}" type="datetimeFigureOut">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61" rtl="0" eaLnBrk="1" fontAlgn="auto" latinLnBrk="0" hangingPunct="1">
                <a:lnSpc>
                  <a:spcPct val="100000"/>
                </a:lnSpc>
                <a:spcBef>
                  <a:spcPts val="0"/>
                </a:spcBef>
                <a:spcAft>
                  <a:spcPts val="0"/>
                </a:spcAft>
                <a:buClrTx/>
                <a:buSzTx/>
                <a:buFontTx/>
                <a:buNone/>
                <a:tabLst/>
                <a:defRPr/>
              </a:pPr>
              <a:t>8/15/2023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2"/>
          </p:nvPr>
        </p:nvSpPr>
        <p:spPr/>
        <p: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 2011 Microsoft Corporation. All rights reserved. Microsoft, Windows, Windows Vista and other product names are or may be registered trademarks and/or trademarks in the U.S. and/or other countries.</a:t>
            </a:r>
          </a:p>
          <a:p>
            <a:pPr marL="0" marR="0" lvl="0" indent="0" algn="l" defTabSz="914361"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pPr marL="0" marR="0" lvl="0" indent="0" algn="r" defTabSz="914361" rtl="0" eaLnBrk="1" fontAlgn="auto" latinLnBrk="0" hangingPunct="1">
              <a:lnSpc>
                <a:spcPct val="100000"/>
              </a:lnSpc>
              <a:spcBef>
                <a:spcPts val="0"/>
              </a:spcBef>
              <a:spcAft>
                <a:spcPts val="0"/>
              </a:spcAft>
              <a:buClrTx/>
              <a:buSzTx/>
              <a:buFontTx/>
              <a:buNone/>
              <a:tabLst/>
              <a:defRPr/>
            </a:pPr>
            <a:fld id="{8980CB99-47E3-46F4-AAEB-3919FBEFC01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1"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303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9478" rtl="0" eaLnBrk="1" fontAlgn="auto" latinLnBrk="0" hangingPunct="1">
              <a:lnSpc>
                <a:spcPct val="100000"/>
              </a:lnSpc>
              <a:spcBef>
                <a:spcPts val="0"/>
              </a:spcBef>
              <a:spcAft>
                <a:spcPts val="0"/>
              </a:spcAft>
              <a:buClrTx/>
              <a:buSzTx/>
              <a:buFontTx/>
              <a:buNone/>
              <a:tabLst/>
              <a:defRPr/>
            </a:pPr>
            <a:fld id="{D4F38C9A-47B1-4C1B-BC8F-E2D495F6A1C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47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79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49478" rtl="0" eaLnBrk="1" fontAlgn="auto" latinLnBrk="0" hangingPunct="1">
              <a:lnSpc>
                <a:spcPct val="100000"/>
              </a:lnSpc>
              <a:spcBef>
                <a:spcPts val="0"/>
              </a:spcBef>
              <a:spcAft>
                <a:spcPts val="0"/>
              </a:spcAft>
              <a:buClrTx/>
              <a:buSzTx/>
              <a:buFontTx/>
              <a:buNone/>
              <a:tabLst/>
              <a:defRPr/>
            </a:pPr>
            <a:fld id="{D4F38C9A-47B1-4C1B-BC8F-E2D495F6A1C9}"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4947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79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A268-D7C5-CA4F-BA59-E63A60935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D377D0-0883-E34C-D1A7-7B15C1A5F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DD7528-3FC3-6984-D027-F67235F2E73F}"/>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8FD00B6C-E0CB-F182-2210-74B996D79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61F3D7-DFE6-537E-A93A-AF942928086D}"/>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4236058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5589-F011-1C2E-662F-D0DCF7845E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E27EC7-727E-2D5B-9C1D-B2602B776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8202D-CFD6-B9D2-94F4-93F069D60C0A}"/>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2F146779-C6DC-3E42-A260-7B6F8093F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993A-4E50-DD8C-B860-6C4A47D929A9}"/>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321765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BB1FDF-E758-7985-4E55-DC0AFDA236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F5405-7036-3D83-16D9-92F054D82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BB9D0-A76D-CA24-2043-0F49B845CD77}"/>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285CA162-CABF-70EB-9D92-F8BA0B333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F9ABF-CA1F-6155-D3CF-B17A25805051}"/>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401629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FF0C-CA92-DD96-F0CC-CBEC2E566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BD6D9-6CB2-4806-5BD7-92E4D8311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04877-3FB8-D3C5-2840-C40BA8152E69}"/>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BA22B87A-0FB7-B0D0-5535-443029ED4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A08F7-EA88-CB3A-CAD0-8619D2A6D22C}"/>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100517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0EB1-047C-826F-3CF6-65E9637F4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0A68A-07A0-4253-CAFB-D876C8E54D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831801-3028-12F3-D58C-AFE852C3898C}"/>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C8301036-8D70-233A-E683-C8DE84C87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F6A3B-E5ED-49C4-1987-0DB76C87F68F}"/>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3011301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FBCA-6026-BC94-2CCB-BAB154C01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4167A-52AC-5798-DCD4-D24453F655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AB749-F5E4-1AFD-680A-EC8E4B12AD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8595A-F961-3AB5-B3DB-27979687FAEF}"/>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6" name="Footer Placeholder 5">
            <a:extLst>
              <a:ext uri="{FF2B5EF4-FFF2-40B4-BE49-F238E27FC236}">
                <a16:creationId xmlns:a16="http://schemas.microsoft.com/office/drawing/2014/main" id="{B794ABDC-AA57-E19B-66C7-63EE11FAB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39601-0034-93D1-E59D-C3652675F7BE}"/>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283340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195C-7B04-E9B4-F927-D1A9CD88BC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D925D3-59AD-F90A-2A78-6B823E6AC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4DEB5-1A7F-C9E0-DA50-C9D31EAFE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1D43D-402D-B3AD-5D47-6AE080E54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66948B-7929-F1EB-B289-69AAF144BF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80E4F5-0ACD-CFDD-AC2C-964C4C5A033B}"/>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8" name="Footer Placeholder 7">
            <a:extLst>
              <a:ext uri="{FF2B5EF4-FFF2-40B4-BE49-F238E27FC236}">
                <a16:creationId xmlns:a16="http://schemas.microsoft.com/office/drawing/2014/main" id="{801ED84C-10E6-6E86-85AB-48AED3BA01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844F3-F1B1-9BE5-971B-DFB8ADBEF2DA}"/>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220662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544F-757D-2FA4-BC8A-90DD26DE8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D63184-DCBF-94B6-B7F3-BD003454946F}"/>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4" name="Footer Placeholder 3">
            <a:extLst>
              <a:ext uri="{FF2B5EF4-FFF2-40B4-BE49-F238E27FC236}">
                <a16:creationId xmlns:a16="http://schemas.microsoft.com/office/drawing/2014/main" id="{36C46A7F-A728-674F-EC1B-24DEC4E3B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5CCB6-E7ED-A974-AB79-B651E6C56346}"/>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307152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D8DB5-A67C-7F4B-5A8C-B8D25E232AA5}"/>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3" name="Footer Placeholder 2">
            <a:extLst>
              <a:ext uri="{FF2B5EF4-FFF2-40B4-BE49-F238E27FC236}">
                <a16:creationId xmlns:a16="http://schemas.microsoft.com/office/drawing/2014/main" id="{209DC186-73A2-4AE5-448A-F1C26958EF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AA913B-5AD1-5F89-7F3F-57102A18EC49}"/>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415409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8A3E-0911-107F-E181-DF41F1BDF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08D31-8FBD-D4F0-F254-58D5254F9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F13434-EFDB-F5F1-5BFF-61564908F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53FB2-D356-B1C3-AC88-F1576E847E9B}"/>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6" name="Footer Placeholder 5">
            <a:extLst>
              <a:ext uri="{FF2B5EF4-FFF2-40B4-BE49-F238E27FC236}">
                <a16:creationId xmlns:a16="http://schemas.microsoft.com/office/drawing/2014/main" id="{6BBCF3FD-F31B-2EFB-ACAA-1A7254F0C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64A98-F712-F788-CDEA-7F5A899F1BED}"/>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211792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4101-7AA3-9120-D2E6-680BB6AAD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F1C02-AA42-654F-50DA-9242CB6203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EBBB0-30A8-4528-AB51-58D3EAC2F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964DF-FDF9-D281-D42F-6E1433426D53}"/>
              </a:ext>
            </a:extLst>
          </p:cNvPr>
          <p:cNvSpPr>
            <a:spLocks noGrp="1"/>
          </p:cNvSpPr>
          <p:nvPr>
            <p:ph type="dt" sz="half" idx="10"/>
          </p:nvPr>
        </p:nvSpPr>
        <p:spPr/>
        <p:txBody>
          <a:bodyPr/>
          <a:lstStyle/>
          <a:p>
            <a:fld id="{253641DB-3476-4EC4-8497-C52185C5CBC5}" type="datetimeFigureOut">
              <a:rPr lang="en-US" smtClean="0"/>
              <a:t>8/15/2023</a:t>
            </a:fld>
            <a:endParaRPr lang="en-US"/>
          </a:p>
        </p:txBody>
      </p:sp>
      <p:sp>
        <p:nvSpPr>
          <p:cNvPr id="6" name="Footer Placeholder 5">
            <a:extLst>
              <a:ext uri="{FF2B5EF4-FFF2-40B4-BE49-F238E27FC236}">
                <a16:creationId xmlns:a16="http://schemas.microsoft.com/office/drawing/2014/main" id="{47CB2F12-29DA-49FB-44DB-F933DBDE4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1081DB-DCCD-FD8B-06D3-F30142A9251D}"/>
              </a:ext>
            </a:extLst>
          </p:cNvPr>
          <p:cNvSpPr>
            <a:spLocks noGrp="1"/>
          </p:cNvSpPr>
          <p:nvPr>
            <p:ph type="sldNum" sz="quarter" idx="12"/>
          </p:nvPr>
        </p:nvSpPr>
        <p:spPr/>
        <p:txBody>
          <a:bodyPr/>
          <a:lstStyle/>
          <a:p>
            <a:fld id="{EB98B859-D05A-4B19-BF3C-DFBB29B7148B}" type="slidenum">
              <a:rPr lang="en-US" smtClean="0"/>
              <a:t>‹#›</a:t>
            </a:fld>
            <a:endParaRPr lang="en-US"/>
          </a:p>
        </p:txBody>
      </p:sp>
    </p:spTree>
    <p:extLst>
      <p:ext uri="{BB962C8B-B14F-4D97-AF65-F5344CB8AC3E}">
        <p14:creationId xmlns:p14="http://schemas.microsoft.com/office/powerpoint/2010/main" val="2051177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800D9-7D3C-50F5-FB71-3644AC0039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AA3DA-C87D-7CDA-CED4-9998219AC0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36A19-D10D-4C7E-6719-5CBC499CA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3641DB-3476-4EC4-8497-C52185C5CBC5}" type="datetimeFigureOut">
              <a:rPr lang="en-US" smtClean="0"/>
              <a:t>8/15/2023</a:t>
            </a:fld>
            <a:endParaRPr lang="en-US"/>
          </a:p>
        </p:txBody>
      </p:sp>
      <p:sp>
        <p:nvSpPr>
          <p:cNvPr id="5" name="Footer Placeholder 4">
            <a:extLst>
              <a:ext uri="{FF2B5EF4-FFF2-40B4-BE49-F238E27FC236}">
                <a16:creationId xmlns:a16="http://schemas.microsoft.com/office/drawing/2014/main" id="{B3AE61F3-4510-7707-3010-E546FD829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C15F0C-2AEA-DDA4-4A72-D027F6A5F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98B859-D05A-4B19-BF3C-DFBB29B7148B}" type="slidenum">
              <a:rPr lang="en-US" smtClean="0"/>
              <a:t>‹#›</a:t>
            </a:fld>
            <a:endParaRPr lang="en-US"/>
          </a:p>
        </p:txBody>
      </p:sp>
    </p:spTree>
    <p:extLst>
      <p:ext uri="{BB962C8B-B14F-4D97-AF65-F5344CB8AC3E}">
        <p14:creationId xmlns:p14="http://schemas.microsoft.com/office/powerpoint/2010/main" val="4227731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connectors/sharepointonline/#power-apps-delegable-functions-and-operations-for-sharepoint"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docs.microsoft.com/en-us/power-platform/admin/wp-security-cds#business-units"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aka.ms/DataverseFT_Licensing"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connectors/sharepointonline/#power-apps-delegable-functions-and-operations-for-sharepoint"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docs.microsoft.com/en-us/power-platform/admin/wp-security-cds#business-unit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D109A003-1467-459A-BADF-603CE000EF85}"/>
              </a:ext>
            </a:extLst>
          </p:cNvPr>
          <p:cNvSpPr txBox="1">
            <a:spLocks/>
          </p:cNvSpPr>
          <p:nvPr/>
        </p:nvSpPr>
        <p:spPr>
          <a:xfrm>
            <a:off x="0" y="6573150"/>
            <a:ext cx="2290291" cy="22951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a:ln>
                  <a:noFill/>
                </a:ln>
                <a:solidFill>
                  <a:srgbClr val="000000"/>
                </a:solidFill>
                <a:effectLst/>
                <a:uLnTx/>
                <a:uFillTx/>
                <a:latin typeface="Segoe UI"/>
                <a:ea typeface="+mn-ea"/>
                <a:cs typeface="+mn-cs"/>
              </a:rPr>
              <a:t>Microsoft Proprietary and Confidential</a:t>
            </a:r>
          </a:p>
        </p:txBody>
      </p:sp>
      <p:sp>
        <p:nvSpPr>
          <p:cNvPr id="15" name="Title 1">
            <a:extLst>
              <a:ext uri="{FF2B5EF4-FFF2-40B4-BE49-F238E27FC236}">
                <a16:creationId xmlns:a16="http://schemas.microsoft.com/office/drawing/2014/main" id="{E863FC6D-FD94-4027-95B9-BE4A98B2D336}"/>
              </a:ext>
            </a:extLst>
          </p:cNvPr>
          <p:cNvSpPr txBox="1">
            <a:spLocks/>
          </p:cNvSpPr>
          <p:nvPr/>
        </p:nvSpPr>
        <p:spPr>
          <a:xfrm>
            <a:off x="452743" y="18605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Dataverse Common Use Cases &amp; Comparison</a:t>
            </a:r>
          </a:p>
        </p:txBody>
      </p:sp>
      <p:sp>
        <p:nvSpPr>
          <p:cNvPr id="2" name="Rectangle 1">
            <a:extLst>
              <a:ext uri="{FF2B5EF4-FFF2-40B4-BE49-F238E27FC236}">
                <a16:creationId xmlns:a16="http://schemas.microsoft.com/office/drawing/2014/main" id="{A6BD7373-22CA-A5A7-81EC-F388D05919CB}"/>
              </a:ext>
            </a:extLst>
          </p:cNvPr>
          <p:cNvSpPr/>
          <p:nvPr/>
        </p:nvSpPr>
        <p:spPr>
          <a:xfrm>
            <a:off x="142876" y="869431"/>
            <a:ext cx="6021080" cy="410262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u="sng">
              <a:solidFill>
                <a:schemeClr val="tx1"/>
              </a:solidFill>
            </a:endParaRPr>
          </a:p>
        </p:txBody>
      </p:sp>
      <p:graphicFrame>
        <p:nvGraphicFramePr>
          <p:cNvPr id="6" name="Table 11" descr="table">
            <a:extLst>
              <a:ext uri="{FF2B5EF4-FFF2-40B4-BE49-F238E27FC236}">
                <a16:creationId xmlns:a16="http://schemas.microsoft.com/office/drawing/2014/main" id="{F41B8EF6-4410-3E95-47AF-806DBF49EC92}"/>
              </a:ext>
            </a:extLst>
          </p:cNvPr>
          <p:cNvGraphicFramePr>
            <a:graphicFrameLocks noGrp="1"/>
          </p:cNvGraphicFramePr>
          <p:nvPr/>
        </p:nvGraphicFramePr>
        <p:xfrm>
          <a:off x="301932" y="1401158"/>
          <a:ext cx="5702968" cy="3307080"/>
        </p:xfrm>
        <a:graphic>
          <a:graphicData uri="http://schemas.openxmlformats.org/drawingml/2006/table">
            <a:tbl>
              <a:tblPr firstRow="1" bandRow="1">
                <a:effectLst>
                  <a:outerShdw blurRad="190500" dist="38100" dir="2700000" algn="ctr" rotWithShape="0">
                    <a:schemeClr val="tx1">
                      <a:alpha val="25000"/>
                    </a:schemeClr>
                  </a:outerShdw>
                </a:effectLst>
                <a:tableStyleId>{5C22544A-7EE6-4342-B048-85BDC9FD1C3A}</a:tableStyleId>
              </a:tblPr>
              <a:tblGrid>
                <a:gridCol w="759411">
                  <a:extLst>
                    <a:ext uri="{9D8B030D-6E8A-4147-A177-3AD203B41FA5}">
                      <a16:colId xmlns:a16="http://schemas.microsoft.com/office/drawing/2014/main" val="591328956"/>
                    </a:ext>
                  </a:extLst>
                </a:gridCol>
                <a:gridCol w="892699">
                  <a:extLst>
                    <a:ext uri="{9D8B030D-6E8A-4147-A177-3AD203B41FA5}">
                      <a16:colId xmlns:a16="http://schemas.microsoft.com/office/drawing/2014/main" val="3576446213"/>
                    </a:ext>
                  </a:extLst>
                </a:gridCol>
                <a:gridCol w="760896">
                  <a:extLst>
                    <a:ext uri="{9D8B030D-6E8A-4147-A177-3AD203B41FA5}">
                      <a16:colId xmlns:a16="http://schemas.microsoft.com/office/drawing/2014/main" val="2810106325"/>
                    </a:ext>
                  </a:extLst>
                </a:gridCol>
                <a:gridCol w="751197">
                  <a:extLst>
                    <a:ext uri="{9D8B030D-6E8A-4147-A177-3AD203B41FA5}">
                      <a16:colId xmlns:a16="http://schemas.microsoft.com/office/drawing/2014/main" val="2922415080"/>
                    </a:ext>
                  </a:extLst>
                </a:gridCol>
                <a:gridCol w="654246">
                  <a:extLst>
                    <a:ext uri="{9D8B030D-6E8A-4147-A177-3AD203B41FA5}">
                      <a16:colId xmlns:a16="http://schemas.microsoft.com/office/drawing/2014/main" val="237287118"/>
                    </a:ext>
                  </a:extLst>
                </a:gridCol>
                <a:gridCol w="1884519">
                  <a:extLst>
                    <a:ext uri="{9D8B030D-6E8A-4147-A177-3AD203B41FA5}">
                      <a16:colId xmlns:a16="http://schemas.microsoft.com/office/drawing/2014/main" val="3140665043"/>
                    </a:ext>
                  </a:extLst>
                </a:gridCol>
              </a:tblGrid>
              <a:tr h="187939">
                <a:tc>
                  <a:txBody>
                    <a:bodyPr/>
                    <a:lstStyle/>
                    <a:p>
                      <a:pPr algn="ctr"/>
                      <a:endParaRPr lang="en-CA" sz="70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700" b="0" dirty="0">
                          <a:gradFill>
                            <a:gsLst>
                              <a:gs pos="82000">
                                <a:schemeClr val="bg1"/>
                              </a:gs>
                              <a:gs pos="0">
                                <a:schemeClr val="bg1"/>
                              </a:gs>
                            </a:gsLst>
                            <a:lin ang="0" scaled="0"/>
                          </a:gradFill>
                          <a:latin typeface="+mn-lt"/>
                        </a:rPr>
                        <a:t>Category</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a:gradFill>
                            <a:gsLst>
                              <a:gs pos="82000">
                                <a:schemeClr val="bg1"/>
                              </a:gs>
                              <a:gs pos="0">
                                <a:schemeClr val="bg1"/>
                              </a:gs>
                            </a:gsLst>
                            <a:lin ang="0" scaled="0"/>
                          </a:gradFill>
                          <a:latin typeface="+mn-lt"/>
                        </a:rPr>
                        <a:t>Complexity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dirty="0">
                          <a:gradFill>
                            <a:gsLst>
                              <a:gs pos="82000">
                                <a:schemeClr val="bg1"/>
                              </a:gs>
                              <a:gs pos="0">
                                <a:schemeClr val="bg1"/>
                              </a:gs>
                            </a:gsLst>
                            <a:lin ang="0" scaled="0"/>
                          </a:gradFill>
                          <a:latin typeface="+mn-lt"/>
                        </a:rPr>
                        <a:t>Data Structure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a:gradFill>
                            <a:gsLst>
                              <a:gs pos="82000">
                                <a:schemeClr val="bg1"/>
                              </a:gs>
                              <a:gs pos="0">
                                <a:schemeClr val="bg1"/>
                              </a:gs>
                            </a:gsLst>
                            <a:lin ang="0" scaled="0"/>
                          </a:gradFill>
                          <a:latin typeface="+mn-lt"/>
                        </a:rPr>
                        <a:t>App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dirty="0">
                          <a:gradFill>
                            <a:gsLst>
                              <a:gs pos="82000">
                                <a:schemeClr val="bg1"/>
                              </a:gs>
                              <a:gs pos="0">
                                <a:schemeClr val="bg1"/>
                              </a:gs>
                            </a:gsLst>
                            <a:lin ang="0" scaled="0"/>
                          </a:gradFill>
                          <a:latin typeface="+mn-lt"/>
                        </a:rPr>
                        <a:t>Why?</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extLst>
                  <a:ext uri="{0D108BD9-81ED-4DB2-BD59-A6C34878D82A}">
                    <a16:rowId xmlns:a16="http://schemas.microsoft.com/office/drawing/2014/main" val="3899273969"/>
                  </a:ext>
                </a:extLst>
              </a:tr>
              <a:tr h="324622">
                <a:tc>
                  <a:txBody>
                    <a:bodyPr/>
                    <a:lstStyle/>
                    <a:p>
                      <a:pPr algn="l"/>
                      <a:r>
                        <a:rPr lang="en-CA" sz="700" b="1" dirty="0">
                          <a:gradFill>
                            <a:gsLst>
                              <a:gs pos="82000">
                                <a:schemeClr val="tx1"/>
                              </a:gs>
                              <a:gs pos="0">
                                <a:schemeClr val="tx1"/>
                              </a:gs>
                            </a:gsLst>
                            <a:lin ang="0" scaled="0"/>
                          </a:gradFill>
                          <a:latin typeface="+mn-lt"/>
                        </a:rPr>
                        <a:t>Kudos for the team</a:t>
                      </a:r>
                      <a:br>
                        <a:rPr lang="en-CA" sz="700" b="1" dirty="0">
                          <a:gradFill>
                            <a:gsLst>
                              <a:gs pos="82000">
                                <a:schemeClr val="tx1"/>
                              </a:gs>
                              <a:gs pos="0">
                                <a:schemeClr val="tx1"/>
                              </a:gs>
                            </a:gsLst>
                            <a:lin ang="0" scaled="0"/>
                          </a:gradFill>
                          <a:latin typeface="+mn-lt"/>
                        </a:rPr>
                      </a:br>
                      <a:endParaRPr lang="en-CA" sz="700" b="1" dirty="0">
                        <a:gradFill>
                          <a:gsLst>
                            <a:gs pos="82000">
                              <a:schemeClr val="tx1"/>
                            </a:gs>
                            <a:gs pos="0">
                              <a:schemeClr val="tx1"/>
                            </a:gs>
                          </a:gsLst>
                          <a:lin ang="0" scaled="0"/>
                        </a:gradFill>
                        <a:latin typeface="+mn-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a:gradFill>
                            <a:gsLst>
                              <a:gs pos="82000">
                                <a:schemeClr val="tx1"/>
                              </a:gs>
                              <a:gs pos="0">
                                <a:schemeClr val="tx1"/>
                              </a:gs>
                            </a:gsLst>
                            <a:lin ang="0" scaled="0"/>
                          </a:gradFill>
                          <a:latin typeface="+mn-lt"/>
                        </a:rPr>
                        <a:t>Team </a:t>
                      </a:r>
                      <a:r>
                        <a:rPr lang="en-CA" sz="700" kern="1200">
                          <a:gradFill>
                            <a:gsLst>
                              <a:gs pos="82000">
                                <a:schemeClr val="tx1"/>
                              </a:gs>
                              <a:gs pos="0">
                                <a:schemeClr val="tx1"/>
                              </a:gs>
                            </a:gsLst>
                            <a:lin ang="0" scaled="0"/>
                          </a:gradFill>
                          <a:latin typeface="+mn-lt"/>
                          <a:ea typeface="+mn-ea"/>
                          <a:cs typeface="+mn-cs"/>
                        </a:rPr>
                        <a:t>Initiative</a:t>
                      </a:r>
                      <a:endParaRPr lang="en-CA" sz="70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a:gradFill>
                            <a:gsLst>
                              <a:gs pos="82000">
                                <a:schemeClr val="tx1"/>
                              </a:gs>
                              <a:gs pos="0">
                                <a:schemeClr val="tx1"/>
                              </a:gs>
                            </a:gsLst>
                            <a:lin ang="0" scaled="0"/>
                          </a:gradFill>
                          <a:latin typeface="+mn-lt"/>
                        </a:rPr>
                        <a:t>Low </a:t>
                      </a:r>
                      <a:endParaRPr lang="en-CA" sz="7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i="0" dirty="0">
                          <a:gradFill>
                            <a:gsLst>
                              <a:gs pos="82000">
                                <a:schemeClr val="tx1"/>
                              </a:gs>
                              <a:gs pos="0">
                                <a:schemeClr val="tx1"/>
                              </a:gs>
                            </a:gsLst>
                            <a:lin ang="0" scaled="0"/>
                          </a:gradFill>
                          <a:latin typeface="+mn-lt"/>
                        </a:rPr>
                        <a:t>SharePoint</a:t>
                      </a:r>
                      <a:br>
                        <a:rPr lang="en-CA" sz="700" i="0" dirty="0">
                          <a:gradFill>
                            <a:gsLst>
                              <a:gs pos="82000">
                                <a:schemeClr val="tx1"/>
                              </a:gs>
                              <a:gs pos="0">
                                <a:schemeClr val="tx1"/>
                              </a:gs>
                            </a:gsLst>
                            <a:lin ang="0" scaled="0"/>
                          </a:gradFill>
                          <a:latin typeface="+mn-lt"/>
                        </a:rPr>
                      </a:br>
                      <a:r>
                        <a:rPr lang="en-CA" sz="700" i="0" dirty="0">
                          <a:gradFill>
                            <a:gsLst>
                              <a:gs pos="82000">
                                <a:schemeClr val="tx1"/>
                              </a:gs>
                              <a:gs pos="0">
                                <a:schemeClr val="tx1"/>
                              </a:gs>
                            </a:gsLst>
                            <a:lin ang="0" scaled="0"/>
                          </a:gradFill>
                          <a:latin typeface="+mn-lt"/>
                        </a:rPr>
                        <a:t>Dataverse for Teams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CA" sz="700" i="0">
                          <a:gradFill>
                            <a:gsLst>
                              <a:gs pos="82000">
                                <a:schemeClr val="tx1"/>
                              </a:gs>
                              <a:gs pos="0">
                                <a:schemeClr val="tx1"/>
                              </a:gs>
                            </a:gsLst>
                            <a:lin ang="0" scaled="0"/>
                          </a:gradFill>
                          <a:latin typeface="+mn-lt"/>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i="0" dirty="0">
                          <a:gradFill>
                            <a:gsLst>
                              <a:gs pos="82000">
                                <a:schemeClr val="tx1"/>
                              </a:gs>
                              <a:gs pos="0">
                                <a:schemeClr val="tx1"/>
                              </a:gs>
                            </a:gsLst>
                            <a:lin ang="0" scaled="0"/>
                          </a:gradFill>
                          <a:latin typeface="+mn-lt"/>
                        </a:rPr>
                        <a:t>Not highly relational, data will grow over time. Not sensitive data (simple security model). Very mobile. Low traffic.</a:t>
                      </a:r>
                      <a:endParaRPr lang="en-CA" sz="700" i="1"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8206746"/>
                  </a:ext>
                </a:extLst>
              </a:tr>
              <a:tr h="461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700" b="1" dirty="0">
                          <a:gradFill>
                            <a:gsLst>
                              <a:gs pos="82000">
                                <a:schemeClr val="tx1"/>
                              </a:gs>
                              <a:gs pos="0">
                                <a:schemeClr val="tx1"/>
                              </a:gs>
                            </a:gsLst>
                            <a:lin ang="0" scaled="0"/>
                          </a:gradFill>
                          <a:latin typeface="+mn-lt"/>
                        </a:rPr>
                        <a:t>Simple calculator</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Individual Productivity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Low</a:t>
                      </a:r>
                      <a:endParaRPr lang="en-CA" sz="7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SharePoint</a:t>
                      </a:r>
                      <a:br>
                        <a:rPr lang="en-CA" sz="700" kern="1200">
                          <a:gradFill>
                            <a:gsLst>
                              <a:gs pos="82000">
                                <a:schemeClr val="tx1"/>
                              </a:gs>
                              <a:gs pos="0">
                                <a:schemeClr val="tx1"/>
                              </a:gs>
                            </a:gsLst>
                            <a:lin ang="0" scaled="0"/>
                          </a:gradFill>
                          <a:latin typeface="+mn-lt"/>
                          <a:ea typeface="+mn-ea"/>
                          <a:cs typeface="+mn-cs"/>
                        </a:rPr>
                      </a:br>
                      <a:r>
                        <a:rPr lang="en-CA" sz="700" kern="1200">
                          <a:gradFill>
                            <a:gsLst>
                              <a:gs pos="82000">
                                <a:schemeClr val="tx1"/>
                              </a:gs>
                              <a:gs pos="0">
                                <a:schemeClr val="tx1"/>
                              </a:gs>
                            </a:gsLst>
                            <a:lin ang="0" scaled="0"/>
                          </a:gradFill>
                          <a:latin typeface="+mn-lt"/>
                          <a:ea typeface="+mn-ea"/>
                          <a:cs typeface="+mn-cs"/>
                        </a:rPr>
                        <a:t>Excel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kern="1200" dirty="0">
                          <a:gradFill>
                            <a:gsLst>
                              <a:gs pos="82000">
                                <a:schemeClr val="tx1"/>
                              </a:gs>
                              <a:gs pos="0">
                                <a:schemeClr val="tx1"/>
                              </a:gs>
                            </a:gsLst>
                            <a:lin ang="0" scaled="0"/>
                          </a:gradFill>
                          <a:latin typeface="+mn-lt"/>
                          <a:ea typeface="+mn-ea"/>
                          <a:cs typeface="+mn-cs"/>
                        </a:rPr>
                        <a:t>Not highly relational. Typically replacing an Excel file and making a calculator mobile friendly and accessible. Not sensitive data (simple security model). Low traffic.</a:t>
                      </a:r>
                      <a:endParaRPr lang="en-CA" sz="700" i="1" kern="1200" dirty="0">
                        <a:gradFill>
                          <a:gsLst>
                            <a:gs pos="82000">
                              <a:schemeClr val="tx1"/>
                            </a:gs>
                            <a:gs pos="0">
                              <a:schemeClr val="tx1"/>
                            </a:gs>
                          </a:gsLst>
                          <a:lin ang="0" scaled="0"/>
                        </a:gra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0713542"/>
                  </a:ext>
                </a:extLst>
              </a:tr>
              <a:tr h="324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700" b="1" dirty="0">
                          <a:gradFill>
                            <a:gsLst>
                              <a:gs pos="82000">
                                <a:schemeClr val="tx1"/>
                              </a:gs>
                              <a:gs pos="0">
                                <a:schemeClr val="tx1"/>
                              </a:gs>
                            </a:gsLst>
                            <a:lin ang="0" scaled="0"/>
                          </a:gradFill>
                          <a:latin typeface="+mn-lt"/>
                        </a:rPr>
                        <a:t>Company news</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Organization Wide Initiative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SharePoint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kern="1200" dirty="0">
                          <a:gradFill>
                            <a:gsLst>
                              <a:gs pos="82000">
                                <a:schemeClr val="tx1"/>
                              </a:gs>
                              <a:gs pos="0">
                                <a:schemeClr val="tx1"/>
                              </a:gs>
                            </a:gsLst>
                            <a:lin ang="0" scaled="0"/>
                          </a:gradFill>
                          <a:latin typeface="+mn-lt"/>
                          <a:ea typeface="+mn-ea"/>
                          <a:cs typeface="+mn-cs"/>
                        </a:rPr>
                        <a:t>Not highly relational. Simple security structure (read only for the org, with few contributors). Not sensitive data. High traffic.</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5928994"/>
                  </a:ext>
                </a:extLst>
              </a:tr>
              <a:tr h="392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700" b="1">
                          <a:gradFill>
                            <a:gsLst>
                              <a:gs pos="82000">
                                <a:schemeClr val="tx1"/>
                              </a:gs>
                              <a:gs pos="0">
                                <a:schemeClr val="tx1"/>
                              </a:gs>
                            </a:gsLst>
                            <a:lin ang="0" scaled="0"/>
                          </a:gradFill>
                          <a:latin typeface="+mn-lt"/>
                        </a:rPr>
                        <a:t>Task logging</a:t>
                      </a:r>
                      <a:br>
                        <a:rPr lang="en-CA" sz="700" b="1">
                          <a:gradFill>
                            <a:gsLst>
                              <a:gs pos="82000">
                                <a:schemeClr val="tx1"/>
                              </a:gs>
                              <a:gs pos="0">
                                <a:schemeClr val="tx1"/>
                              </a:gs>
                            </a:gsLst>
                            <a:lin ang="0" scaled="0"/>
                          </a:gradFill>
                          <a:latin typeface="+mn-lt"/>
                        </a:rPr>
                      </a:br>
                      <a:endParaRPr lang="en-CA" sz="700" b="1">
                        <a:gradFill>
                          <a:gsLst>
                            <a:gs pos="82000">
                              <a:schemeClr val="tx1"/>
                            </a:gs>
                            <a:gs pos="0">
                              <a:schemeClr val="tx1"/>
                            </a:gs>
                          </a:gsLst>
                          <a:lin ang="0" scaled="0"/>
                        </a:gradFill>
                        <a:latin typeface="+mn-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Simple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Medium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dirty="0">
                          <a:gradFill>
                            <a:gsLst>
                              <a:gs pos="82000">
                                <a:schemeClr val="tx1"/>
                              </a:gs>
                              <a:gs pos="0">
                                <a:schemeClr val="tx1"/>
                              </a:gs>
                            </a:gsLst>
                            <a:lin ang="0" scaled="0"/>
                          </a:gradFill>
                          <a:latin typeface="+mn-lt"/>
                          <a:ea typeface="+mn-ea"/>
                          <a:cs typeface="+mn-cs"/>
                        </a:rPr>
                        <a:t>Dataverse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Canvas or Model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dirty="0">
                          <a:gradFill>
                            <a:gsLst>
                              <a:gs pos="82000">
                                <a:schemeClr val="tx1"/>
                              </a:gs>
                              <a:gs pos="0">
                                <a:schemeClr val="tx1"/>
                              </a:gs>
                            </a:gsLst>
                            <a:lin ang="0" scaled="0"/>
                          </a:gradFill>
                          <a:latin typeface="+mn-lt"/>
                          <a:ea typeface="+mn-ea"/>
                          <a:cs typeface="+mn-cs"/>
                        </a:rPr>
                        <a:t>Highly relational. Auditability. Process Management. Sometimes front-end canvas, mid office model driven app. Complex or hierarchical security model. </a:t>
                      </a:r>
                      <a:endParaRPr lang="en-CA" sz="700" i="1" kern="1200" dirty="0">
                        <a:gradFill>
                          <a:gsLst>
                            <a:gs pos="82000">
                              <a:schemeClr val="tx1"/>
                            </a:gs>
                            <a:gs pos="0">
                              <a:schemeClr val="tx1"/>
                            </a:gs>
                          </a:gsLst>
                          <a:lin ang="0" scaled="0"/>
                        </a:gra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1570003"/>
                  </a:ext>
                </a:extLst>
              </a:tr>
              <a:tr h="461305">
                <a:tc>
                  <a:txBody>
                    <a:bodyPr/>
                    <a:lstStyle/>
                    <a:p>
                      <a:pPr algn="l"/>
                      <a:r>
                        <a:rPr lang="en-CA" sz="700" b="1">
                          <a:gradFill>
                            <a:gsLst>
                              <a:gs pos="82000">
                                <a:schemeClr val="tx1"/>
                              </a:gs>
                              <a:gs pos="0">
                                <a:schemeClr val="tx1"/>
                              </a:gs>
                            </a:gsLst>
                            <a:lin ang="0" scaled="0"/>
                          </a:gradFill>
                          <a:latin typeface="+mn-lt"/>
                        </a:rPr>
                        <a:t>Health and safety questionnaire</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i="0">
                          <a:gradFill>
                            <a:gsLst>
                              <a:gs pos="82000">
                                <a:schemeClr val="tx1"/>
                              </a:gs>
                              <a:gs pos="0">
                                <a:schemeClr val="tx1"/>
                              </a:gs>
                            </a:gsLst>
                            <a:lin ang="0" scaled="0"/>
                          </a:gradFill>
                          <a:latin typeface="+mn-lt"/>
                        </a:rPr>
                        <a:t>Complex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High</a:t>
                      </a:r>
                      <a:endParaRPr lang="en-CA" sz="7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err="1">
                          <a:gradFill>
                            <a:gsLst>
                              <a:gs pos="82000">
                                <a:schemeClr val="tx1"/>
                              </a:gs>
                              <a:gs pos="0">
                                <a:schemeClr val="tx1"/>
                              </a:gs>
                            </a:gsLst>
                            <a:lin ang="0" scaled="0"/>
                          </a:gradFill>
                          <a:latin typeface="+mn-lt"/>
                        </a:rPr>
                        <a:t>Dataverse</a:t>
                      </a:r>
                      <a:br>
                        <a:rPr lang="en-CA" sz="700">
                          <a:gradFill>
                            <a:gsLst>
                              <a:gs pos="82000">
                                <a:schemeClr val="tx1"/>
                              </a:gs>
                              <a:gs pos="0">
                                <a:schemeClr val="tx1"/>
                              </a:gs>
                            </a:gsLst>
                            <a:lin ang="0" scaled="0"/>
                          </a:gradFill>
                          <a:latin typeface="+mn-lt"/>
                        </a:rPr>
                      </a:br>
                      <a:r>
                        <a:rPr lang="en-CA" sz="700">
                          <a:gradFill>
                            <a:gsLst>
                              <a:gs pos="82000">
                                <a:schemeClr val="tx1"/>
                              </a:gs>
                              <a:gs pos="0">
                                <a:schemeClr val="tx1"/>
                              </a:gs>
                            </a:gsLst>
                            <a:lin ang="0" scaled="0"/>
                          </a:gradFill>
                          <a:latin typeface="+mn-lt"/>
                        </a:rPr>
                        <a:t>SQL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dirty="0">
                          <a:gradFill>
                            <a:gsLst>
                              <a:gs pos="82000">
                                <a:schemeClr val="tx1"/>
                              </a:gs>
                              <a:gs pos="0">
                                <a:schemeClr val="tx1"/>
                              </a:gs>
                            </a:gsLst>
                            <a:lin ang="0" scaled="0"/>
                          </a:gradFill>
                          <a:latin typeface="+mn-lt"/>
                        </a:rPr>
                        <a:t>Canvas or Model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dirty="0">
                          <a:gradFill>
                            <a:gsLst>
                              <a:gs pos="82000">
                                <a:schemeClr val="tx1"/>
                              </a:gs>
                              <a:gs pos="0">
                                <a:schemeClr val="tx1"/>
                              </a:gs>
                            </a:gsLst>
                            <a:lin ang="0" scaled="0"/>
                          </a:gradFill>
                          <a:latin typeface="+mn-lt"/>
                        </a:rPr>
                        <a:t>Business Process Flows, Security, Auditability. Highly relational data with multiple references to other tables. Complex data structure, complex security structure.</a:t>
                      </a:r>
                      <a:endParaRPr lang="en-CA" sz="700" i="1"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153825"/>
                  </a:ext>
                </a:extLst>
              </a:tr>
              <a:tr h="461305">
                <a:tc>
                  <a:txBody>
                    <a:bodyPr/>
                    <a:lstStyle/>
                    <a:p>
                      <a:pPr algn="l"/>
                      <a:r>
                        <a:rPr lang="en-CA" sz="700" b="1" dirty="0">
                          <a:gradFill>
                            <a:gsLst>
                              <a:gs pos="82000">
                                <a:schemeClr val="tx1"/>
                              </a:gs>
                              <a:gs pos="0">
                                <a:schemeClr val="tx1"/>
                              </a:gs>
                            </a:gsLst>
                            <a:lin ang="0" scaled="0"/>
                          </a:gradFill>
                          <a:latin typeface="+mn-lt"/>
                        </a:rPr>
                        <a:t>Vendor submitting certificates or permits</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i="0">
                          <a:gradFill>
                            <a:gsLst>
                              <a:gs pos="82000">
                                <a:schemeClr val="tx1"/>
                              </a:gs>
                              <a:gs pos="0">
                                <a:schemeClr val="tx1"/>
                              </a:gs>
                            </a:gsLst>
                            <a:lin ang="0" scaled="0"/>
                          </a:gradFill>
                          <a:latin typeface="+mn-lt"/>
                        </a:rPr>
                        <a:t>Basic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b="0" i="0">
                          <a:gradFill>
                            <a:gsLst>
                              <a:gs pos="82000">
                                <a:schemeClr val="tx1"/>
                              </a:gs>
                              <a:gs pos="0">
                                <a:schemeClr val="tx1"/>
                              </a:gs>
                            </a:gsLst>
                            <a:lin ang="0" scaled="0"/>
                          </a:gradFill>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i="0" dirty="0">
                          <a:gradFill>
                            <a:gsLst>
                              <a:gs pos="82000">
                                <a:schemeClr val="tx1"/>
                              </a:gs>
                              <a:gs pos="0">
                                <a:schemeClr val="tx1"/>
                              </a:gs>
                            </a:gsLst>
                            <a:lin ang="0" scaled="0"/>
                          </a:gradFill>
                          <a:latin typeface="+mn-lt"/>
                        </a:rPr>
                        <a:t>Dataverse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CA" sz="700" i="0">
                          <a:gradFill>
                            <a:gsLst>
                              <a:gs pos="82000">
                                <a:schemeClr val="tx1"/>
                              </a:gs>
                              <a:gs pos="0">
                                <a:schemeClr val="tx1"/>
                              </a:gs>
                            </a:gsLst>
                            <a:lin ang="0" scaled="0"/>
                          </a:gradFill>
                          <a:latin typeface="+mn-lt"/>
                        </a:rPr>
                        <a:t>Portal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i="0" dirty="0">
                          <a:gradFill>
                            <a:gsLst>
                              <a:gs pos="82000">
                                <a:schemeClr val="tx1"/>
                              </a:gs>
                              <a:gs pos="0">
                                <a:schemeClr val="tx1"/>
                              </a:gs>
                            </a:gsLst>
                            <a:lin ang="0" scaled="0"/>
                          </a:gradFill>
                          <a:latin typeface="+mn-lt"/>
                        </a:rPr>
                        <a:t>External access through B2B or other authentication. Complex security structure. </a:t>
                      </a:r>
                      <a:endParaRPr lang="en-CA" sz="700" i="1"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9919690"/>
                  </a:ext>
                </a:extLst>
              </a:tr>
            </a:tbl>
          </a:graphicData>
        </a:graphic>
      </p:graphicFrame>
      <p:sp>
        <p:nvSpPr>
          <p:cNvPr id="7" name="Rectangle 6">
            <a:extLst>
              <a:ext uri="{FF2B5EF4-FFF2-40B4-BE49-F238E27FC236}">
                <a16:creationId xmlns:a16="http://schemas.microsoft.com/office/drawing/2014/main" id="{705649F4-C059-2DF8-30E9-FA394866689A}"/>
              </a:ext>
            </a:extLst>
          </p:cNvPr>
          <p:cNvSpPr/>
          <p:nvPr/>
        </p:nvSpPr>
        <p:spPr>
          <a:xfrm>
            <a:off x="6163957" y="1066336"/>
            <a:ext cx="5885167" cy="43819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u="sng">
              <a:solidFill>
                <a:schemeClr val="tx1"/>
              </a:solidFill>
            </a:endParaRPr>
          </a:p>
        </p:txBody>
      </p:sp>
      <p:graphicFrame>
        <p:nvGraphicFramePr>
          <p:cNvPr id="8" name="Table 11" descr="table">
            <a:extLst>
              <a:ext uri="{FF2B5EF4-FFF2-40B4-BE49-F238E27FC236}">
                <a16:creationId xmlns:a16="http://schemas.microsoft.com/office/drawing/2014/main" id="{162F8052-08D0-0DCD-EE07-B633B7C43207}"/>
              </a:ext>
            </a:extLst>
          </p:cNvPr>
          <p:cNvGraphicFramePr>
            <a:graphicFrameLocks noGrp="1"/>
          </p:cNvGraphicFramePr>
          <p:nvPr/>
        </p:nvGraphicFramePr>
        <p:xfrm>
          <a:off x="6323012" y="1512338"/>
          <a:ext cx="5567056" cy="3611880"/>
        </p:xfrm>
        <a:graphic>
          <a:graphicData uri="http://schemas.openxmlformats.org/drawingml/2006/table">
            <a:tbl>
              <a:tblPr firstRow="1" bandRow="1">
                <a:effectLst>
                  <a:outerShdw blurRad="190500" dist="38100" dir="2700000" algn="ctr" rotWithShape="0">
                    <a:schemeClr val="tx1">
                      <a:alpha val="25000"/>
                    </a:schemeClr>
                  </a:outerShdw>
                </a:effectLst>
                <a:tableStyleId>{5C22544A-7EE6-4342-B048-85BDC9FD1C3A}</a:tableStyleId>
              </a:tblPr>
              <a:tblGrid>
                <a:gridCol w="729303">
                  <a:extLst>
                    <a:ext uri="{9D8B030D-6E8A-4147-A177-3AD203B41FA5}">
                      <a16:colId xmlns:a16="http://schemas.microsoft.com/office/drawing/2014/main" val="591328956"/>
                    </a:ext>
                  </a:extLst>
                </a:gridCol>
                <a:gridCol w="917326">
                  <a:extLst>
                    <a:ext uri="{9D8B030D-6E8A-4147-A177-3AD203B41FA5}">
                      <a16:colId xmlns:a16="http://schemas.microsoft.com/office/drawing/2014/main" val="3576446213"/>
                    </a:ext>
                  </a:extLst>
                </a:gridCol>
                <a:gridCol w="975095">
                  <a:extLst>
                    <a:ext uri="{9D8B030D-6E8A-4147-A177-3AD203B41FA5}">
                      <a16:colId xmlns:a16="http://schemas.microsoft.com/office/drawing/2014/main" val="3229453516"/>
                    </a:ext>
                  </a:extLst>
                </a:gridCol>
                <a:gridCol w="955850">
                  <a:extLst>
                    <a:ext uri="{9D8B030D-6E8A-4147-A177-3AD203B41FA5}">
                      <a16:colId xmlns:a16="http://schemas.microsoft.com/office/drawing/2014/main" val="2810106325"/>
                    </a:ext>
                  </a:extLst>
                </a:gridCol>
                <a:gridCol w="981510">
                  <a:extLst>
                    <a:ext uri="{9D8B030D-6E8A-4147-A177-3AD203B41FA5}">
                      <a16:colId xmlns:a16="http://schemas.microsoft.com/office/drawing/2014/main" val="2922415080"/>
                    </a:ext>
                  </a:extLst>
                </a:gridCol>
                <a:gridCol w="1007972">
                  <a:extLst>
                    <a:ext uri="{9D8B030D-6E8A-4147-A177-3AD203B41FA5}">
                      <a16:colId xmlns:a16="http://schemas.microsoft.com/office/drawing/2014/main" val="850359007"/>
                    </a:ext>
                  </a:extLst>
                </a:gridCol>
              </a:tblGrid>
              <a:tr h="166986">
                <a:tc>
                  <a:txBody>
                    <a:bodyPr/>
                    <a:lstStyle/>
                    <a:p>
                      <a:pPr algn="ctr"/>
                      <a:endParaRPr lang="en-CA" sz="70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700" b="0" dirty="0">
                          <a:gradFill>
                            <a:gsLst>
                              <a:gs pos="82000">
                                <a:schemeClr val="bg1"/>
                              </a:gs>
                              <a:gs pos="0">
                                <a:schemeClr val="bg1"/>
                              </a:gs>
                            </a:gsLst>
                            <a:lin ang="0" scaled="0"/>
                          </a:gradFill>
                          <a:latin typeface="+mn-lt"/>
                        </a:rPr>
                        <a:t>SharePoint Lists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dirty="0">
                          <a:gradFill>
                            <a:gsLst>
                              <a:gs pos="82000">
                                <a:schemeClr val="bg1"/>
                              </a:gs>
                              <a:gs pos="0">
                                <a:schemeClr val="bg1"/>
                              </a:gs>
                            </a:gsLst>
                            <a:lin ang="0" scaled="0"/>
                          </a:gradFill>
                          <a:latin typeface="+mn-lt"/>
                        </a:rPr>
                        <a:t>Dataverse for Teams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dirty="0">
                          <a:gradFill>
                            <a:gsLst>
                              <a:gs pos="82000">
                                <a:schemeClr val="bg1"/>
                              </a:gs>
                              <a:gs pos="0">
                                <a:schemeClr val="bg1"/>
                              </a:gs>
                            </a:gsLst>
                            <a:lin ang="0" scaled="0"/>
                          </a:gradFill>
                          <a:latin typeface="+mn-lt"/>
                        </a:rPr>
                        <a:t>Dataverse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700" b="0">
                          <a:gradFill>
                            <a:gsLst>
                              <a:gs pos="82000">
                                <a:schemeClr val="bg1"/>
                              </a:gs>
                              <a:gs pos="0">
                                <a:schemeClr val="bg1"/>
                              </a:gs>
                            </a:gsLst>
                            <a:lin ang="0" scaled="0"/>
                          </a:gradFill>
                          <a:latin typeface="+mn-lt"/>
                        </a:rPr>
                        <a:t>On Premises Data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700" b="0" i="0" u="none" strike="noStrike" kern="1200" cap="none" spc="0" normalizeH="0" baseline="0" noProof="0" dirty="0">
                          <a:ln>
                            <a:noFill/>
                          </a:ln>
                          <a:gradFill>
                            <a:gsLst>
                              <a:gs pos="82000">
                                <a:schemeClr val="bg1"/>
                              </a:gs>
                              <a:gs pos="0">
                                <a:schemeClr val="bg1"/>
                              </a:gs>
                            </a:gsLst>
                            <a:lin ang="0" scaled="0"/>
                          </a:gradFill>
                          <a:effectLst/>
                          <a:uLnTx/>
                          <a:uFillTx/>
                          <a:latin typeface="+mn-lt"/>
                          <a:ea typeface="+mn-ea"/>
                          <a:cs typeface="+mn-cs"/>
                        </a:rPr>
                        <a:t>Azure SQL</a:t>
                      </a:r>
                      <a:endParaRPr lang="en-CA" sz="700" b="0" dirty="0">
                        <a:gradFill>
                          <a:gsLst>
                            <a:gs pos="82000">
                              <a:schemeClr val="bg1"/>
                            </a:gs>
                            <a:gs pos="0">
                              <a:schemeClr val="bg1"/>
                            </a:gs>
                          </a:gsLst>
                          <a:lin ang="0" scaled="0"/>
                        </a:gradFill>
                        <a:latin typeface="+mn-lt"/>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extLst>
                  <a:ext uri="{0D108BD9-81ED-4DB2-BD59-A6C34878D82A}">
                    <a16:rowId xmlns:a16="http://schemas.microsoft.com/office/drawing/2014/main" val="3899273969"/>
                  </a:ext>
                </a:extLst>
              </a:tr>
              <a:tr h="540374">
                <a:tc>
                  <a:txBody>
                    <a:bodyPr/>
                    <a:lstStyle/>
                    <a:p>
                      <a:pPr algn="l"/>
                      <a:r>
                        <a:rPr lang="en-CA" sz="700" dirty="0">
                          <a:gradFill>
                            <a:gsLst>
                              <a:gs pos="82000">
                                <a:schemeClr val="tx1"/>
                              </a:gs>
                              <a:gs pos="0">
                                <a:schemeClr val="tx1"/>
                              </a:gs>
                            </a:gsLst>
                            <a:lin ang="0" scaled="0"/>
                          </a:gradFill>
                          <a:latin typeface="+mn-lt"/>
                        </a:rPr>
                        <a:t>Maximum data capacity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kern="1200" dirty="0">
                          <a:gradFill>
                            <a:gsLst>
                              <a:gs pos="82000">
                                <a:schemeClr val="tx1"/>
                              </a:gs>
                              <a:gs pos="0">
                                <a:schemeClr val="tx1"/>
                              </a:gs>
                            </a:gsLst>
                            <a:lin ang="0" scaled="0"/>
                          </a:gradFill>
                          <a:latin typeface="+mn-lt"/>
                          <a:ea typeface="+mn-ea"/>
                          <a:cs typeface="+mn-cs"/>
                        </a:rPr>
                        <a:t>25 TB per site collection</a:t>
                      </a:r>
                      <a:br>
                        <a:rPr lang="en-CA" sz="700" i="0" dirty="0">
                          <a:gradFill>
                            <a:gsLst>
                              <a:gs pos="82000">
                                <a:schemeClr val="tx1"/>
                              </a:gs>
                              <a:gs pos="0">
                                <a:schemeClr val="tx1"/>
                              </a:gs>
                            </a:gsLst>
                            <a:lin ang="0" scaled="0"/>
                          </a:gradFill>
                          <a:latin typeface="+mn-lt"/>
                        </a:rPr>
                      </a:br>
                      <a:r>
                        <a:rPr lang="en-CA" sz="700" i="1" kern="1200" dirty="0">
                          <a:gradFill>
                            <a:gsLst>
                              <a:gs pos="82000">
                                <a:schemeClr val="tx1"/>
                              </a:gs>
                              <a:gs pos="0">
                                <a:schemeClr val="tx1"/>
                              </a:gs>
                            </a:gsLst>
                            <a:lin ang="0" scaled="0"/>
                          </a:gradFill>
                          <a:latin typeface="+mn-lt"/>
                          <a:ea typeface="+mn-ea"/>
                          <a:cs typeface="+mn-cs"/>
                        </a:rPr>
                        <a:t>limits when </a:t>
                      </a:r>
                      <a:r>
                        <a:rPr lang="en-CA" sz="700" i="1" kern="1200" dirty="0">
                          <a:solidFill>
                            <a:schemeClr val="accent1">
                              <a:lumMod val="50000"/>
                            </a:schemeClr>
                          </a:solidFill>
                          <a:latin typeface="+mn-lt"/>
                          <a:ea typeface="+mn-ea"/>
                          <a:cs typeface="+mn-cs"/>
                          <a:hlinkClick r:id="rId3">
                            <a:extLst>
                              <a:ext uri="{A12FA001-AC4F-418D-AE19-62706E023703}">
                                <ahyp:hlinkClr xmlns:ahyp="http://schemas.microsoft.com/office/drawing/2018/hyperlinkcolor" val="tx"/>
                              </a:ext>
                            </a:extLst>
                          </a:hlinkClick>
                        </a:rPr>
                        <a:t>accessing and operating</a:t>
                      </a:r>
                      <a:r>
                        <a:rPr lang="en-CA" sz="700" i="1" kern="1200" dirty="0">
                          <a:solidFill>
                            <a:schemeClr val="accent1">
                              <a:lumMod val="50000"/>
                            </a:schemeClr>
                          </a:solidFill>
                          <a:latin typeface="+mn-lt"/>
                          <a:ea typeface="+mn-ea"/>
                          <a:cs typeface="+mn-cs"/>
                        </a:rPr>
                        <a:t> </a:t>
                      </a:r>
                      <a:r>
                        <a:rPr lang="en-CA" sz="700" i="1" kern="1200" dirty="0">
                          <a:gradFill>
                            <a:gsLst>
                              <a:gs pos="82000">
                                <a:schemeClr val="tx1"/>
                              </a:gs>
                              <a:gs pos="0">
                                <a:schemeClr val="tx1"/>
                              </a:gs>
                            </a:gsLst>
                            <a:lin ang="0" scaled="0"/>
                          </a:gradFill>
                          <a:latin typeface="+mn-lt"/>
                          <a:ea typeface="+mn-ea"/>
                          <a:cs typeface="+mn-cs"/>
                        </a:rPr>
                        <a:t>on lists in an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a:gradFill>
                            <a:gsLst>
                              <a:gs pos="82000">
                                <a:schemeClr val="tx1"/>
                              </a:gs>
                              <a:gs pos="0">
                                <a:schemeClr val="tx1"/>
                              </a:gs>
                            </a:gsLst>
                            <a:lin ang="0" scaled="0"/>
                          </a:gradFill>
                          <a:latin typeface="+mn-lt"/>
                        </a:rPr>
                        <a:t>2 GB per environment</a:t>
                      </a:r>
                      <a:br>
                        <a:rPr lang="en-CA" sz="700" i="0">
                          <a:gradFill>
                            <a:gsLst>
                              <a:gs pos="82000">
                                <a:schemeClr val="tx1"/>
                              </a:gs>
                              <a:gs pos="0">
                                <a:schemeClr val="tx1"/>
                              </a:gs>
                            </a:gsLst>
                            <a:lin ang="0" scaled="0"/>
                          </a:gradFill>
                          <a:latin typeface="+mn-lt"/>
                        </a:rPr>
                      </a:br>
                      <a:r>
                        <a:rPr lang="en-CA" sz="700" i="1">
                          <a:gradFill>
                            <a:gsLst>
                              <a:gs pos="82000">
                                <a:schemeClr val="tx1"/>
                              </a:gs>
                              <a:gs pos="0">
                                <a:schemeClr val="tx1"/>
                              </a:gs>
                            </a:gsLst>
                            <a:lin ang="0" scaled="0"/>
                          </a:gradFill>
                          <a:latin typeface="+mn-lt"/>
                        </a:rPr>
                        <a:t>no option to increase but can upgrade to Dataverse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i="0" dirty="0">
                          <a:gradFill>
                            <a:gsLst>
                              <a:gs pos="82000">
                                <a:schemeClr val="tx1"/>
                              </a:gs>
                              <a:gs pos="0">
                                <a:schemeClr val="tx1"/>
                              </a:gs>
                            </a:gsLst>
                            <a:lin ang="0" scaled="0"/>
                          </a:gradFill>
                          <a:latin typeface="+mn-lt"/>
                        </a:rPr>
                        <a:t>4 TB per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CA" sz="700" i="1">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CA" sz="700" i="1" dirty="0">
                          <a:gradFill>
                            <a:gsLst>
                              <a:gs pos="82000">
                                <a:schemeClr val="tx1"/>
                              </a:gs>
                              <a:gs pos="0">
                                <a:schemeClr val="tx1"/>
                              </a:gs>
                            </a:gsLst>
                            <a:lin ang="0" scaled="0"/>
                          </a:gradFill>
                          <a:latin typeface="+mn-lt"/>
                        </a:rPr>
                        <a:t>100 TB</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688206746"/>
                  </a:ext>
                </a:extLst>
              </a:tr>
              <a:tr h="2628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Hierarchical security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dirty="0">
                          <a:gradFill>
                            <a:gsLst>
                              <a:gs pos="82000">
                                <a:schemeClr val="tx1"/>
                              </a:gs>
                              <a:gs pos="0">
                                <a:schemeClr val="tx1"/>
                              </a:gs>
                            </a:gsLst>
                            <a:lin ang="0" scaled="0"/>
                          </a:gradFill>
                          <a:latin typeface="+mn-lt"/>
                        </a:rPr>
                        <a:t>Out of the box</a:t>
                      </a:r>
                      <a:br>
                        <a:rPr lang="en-CA" sz="700" dirty="0">
                          <a:gradFill>
                            <a:gsLst>
                              <a:gs pos="82000">
                                <a:schemeClr val="tx1"/>
                              </a:gs>
                              <a:gs pos="0">
                                <a:schemeClr val="tx1"/>
                              </a:gs>
                            </a:gsLst>
                            <a:lin ang="0" scaled="0"/>
                          </a:gradFill>
                          <a:latin typeface="+mn-lt"/>
                        </a:rPr>
                      </a:br>
                      <a:r>
                        <a:rPr lang="en-CA" sz="700" i="1" dirty="0">
                          <a:gradFill>
                            <a:gsLst>
                              <a:gs pos="82000">
                                <a:schemeClr val="tx1"/>
                              </a:gs>
                              <a:gs pos="0">
                                <a:schemeClr val="tx1"/>
                              </a:gs>
                            </a:gsLst>
                            <a:lin ang="0" scaled="0"/>
                          </a:gradFill>
                          <a:latin typeface="+mn-lt"/>
                        </a:rPr>
                        <a:t>via </a:t>
                      </a:r>
                      <a:r>
                        <a:rPr lang="en-CA" sz="700" i="1" dirty="0">
                          <a:solidFill>
                            <a:schemeClr val="accent1">
                              <a:lumMod val="50000"/>
                            </a:schemeClr>
                          </a:solidFill>
                          <a:latin typeface="+mn-lt"/>
                          <a:hlinkClick r:id="rId4">
                            <a:extLst>
                              <a:ext uri="{A12FA001-AC4F-418D-AE19-62706E023703}">
                                <ahyp:hlinkClr xmlns:ahyp="http://schemas.microsoft.com/office/drawing/2018/hyperlinkcolor" val="tx"/>
                              </a:ext>
                            </a:extLst>
                          </a:hlinkClick>
                        </a:rPr>
                        <a:t>Business units</a:t>
                      </a:r>
                      <a:endParaRPr lang="en-CA" sz="700" i="1" dirty="0">
                        <a:solidFill>
                          <a:schemeClr val="accent1">
                            <a:lumMod val="50000"/>
                          </a:schemeClr>
                        </a:soli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a:gradFill>
                            <a:gsLst>
                              <a:gs pos="82000">
                                <a:schemeClr val="tx1"/>
                              </a:gs>
                              <a:gs pos="0">
                                <a:schemeClr val="tx1"/>
                              </a:gs>
                            </a:gsLst>
                            <a:lin ang="0" scaled="0"/>
                          </a:gradFill>
                          <a:latin typeface="+mn-lt"/>
                          <a:ea typeface="+mn-ea"/>
                          <a:cs typeface="+mn-cs"/>
                        </a:rPr>
                        <a:t>Customization</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1570003"/>
                  </a:ext>
                </a:extLst>
              </a:tr>
              <a:tr h="262805">
                <a:tc>
                  <a:txBody>
                    <a:bodyPr/>
                    <a:lstStyle/>
                    <a:p>
                      <a:pPr algn="l"/>
                      <a:r>
                        <a:rPr lang="en-CA" sz="700">
                          <a:gradFill>
                            <a:gsLst>
                              <a:gs pos="82000">
                                <a:schemeClr val="tx1"/>
                              </a:gs>
                              <a:gs pos="0">
                                <a:schemeClr val="tx1"/>
                              </a:gs>
                            </a:gsLst>
                            <a:lin ang="0" scaled="0"/>
                          </a:gradFill>
                          <a:latin typeface="+mn-lt"/>
                        </a:rPr>
                        <a:t>Field level security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None</a:t>
                      </a:r>
                      <a:endParaRPr lang="en-CA" sz="7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Out of the box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Out of the box</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153825"/>
                  </a:ext>
                </a:extLst>
              </a:tr>
              <a:tr h="533697">
                <a:tc>
                  <a:txBody>
                    <a:bodyPr/>
                    <a:lstStyle/>
                    <a:p>
                      <a:pPr algn="l"/>
                      <a:r>
                        <a:rPr lang="en-CA" sz="700">
                          <a:gradFill>
                            <a:gsLst>
                              <a:gs pos="82000">
                                <a:schemeClr val="tx1"/>
                              </a:gs>
                              <a:gs pos="0">
                                <a:schemeClr val="tx1"/>
                              </a:gs>
                            </a:gsLst>
                            <a:lin ang="0" scaled="0"/>
                          </a:gradFill>
                          <a:latin typeface="+mn-lt"/>
                        </a:rPr>
                        <a:t>Who will create and manage the app and data model?</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700" kern="1200" dirty="0">
                          <a:gradFill>
                            <a:gsLst>
                              <a:gs pos="82000">
                                <a:schemeClr val="tx1"/>
                              </a:gs>
                              <a:gs pos="0">
                                <a:schemeClr val="tx1"/>
                              </a:gs>
                            </a:gsLst>
                            <a:lin ang="0" scaled="0"/>
                          </a:gradFill>
                          <a:latin typeface="+mn-lt"/>
                          <a:ea typeface="+mn-ea"/>
                          <a:cs typeface="+mn-cs"/>
                        </a:rPr>
                        <a:t>Business or IT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700" kern="1200" dirty="0">
                          <a:gradFill>
                            <a:gsLst>
                              <a:gs pos="82000">
                                <a:schemeClr val="tx1"/>
                              </a:gs>
                              <a:gs pos="0">
                                <a:schemeClr val="tx1"/>
                              </a:gs>
                            </a:gsLst>
                            <a:lin ang="0" scaled="0"/>
                          </a:gradFill>
                          <a:latin typeface="+mn-lt"/>
                          <a:ea typeface="+mn-ea"/>
                          <a:cs typeface="+mn-cs"/>
                        </a:rPr>
                        <a:t>IT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IT</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9919690"/>
                  </a:ext>
                </a:extLst>
              </a:tr>
              <a:tr h="262805">
                <a:tc>
                  <a:txBody>
                    <a:bodyPr/>
                    <a:lstStyle/>
                    <a:p>
                      <a:pPr algn="l"/>
                      <a:r>
                        <a:rPr lang="en-CA" sz="700">
                          <a:gradFill>
                            <a:gsLst>
                              <a:gs pos="82000">
                                <a:schemeClr val="tx1"/>
                              </a:gs>
                              <a:gs pos="0">
                                <a:schemeClr val="tx1"/>
                              </a:gs>
                            </a:gsLst>
                            <a:lin ang="0" scaled="0"/>
                          </a:gradFill>
                          <a:latin typeface="+mn-lt"/>
                        </a:rPr>
                        <a:t>Data model complexity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kern="1200" dirty="0">
                          <a:gradFill>
                            <a:gsLst>
                              <a:gs pos="82000">
                                <a:schemeClr val="tx1"/>
                              </a:gs>
                              <a:gs pos="0">
                                <a:schemeClr val="tx1"/>
                              </a:gs>
                            </a:gsLst>
                            <a:lin ang="0" scaled="0"/>
                          </a:gradFill>
                          <a:latin typeface="+mn-lt"/>
                          <a:ea typeface="+mn-ea"/>
                          <a:cs typeface="+mn-cs"/>
                        </a:rPr>
                        <a:t>Simple or flat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Simple or 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Simple or 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400" rtl="0" eaLnBrk="1" latinLnBrk="0" hangingPunct="1"/>
                      <a:r>
                        <a:rPr lang="en-CA" sz="700" kern="1200">
                          <a:gradFill>
                            <a:gsLst>
                              <a:gs pos="82000">
                                <a:schemeClr val="tx1"/>
                              </a:gs>
                              <a:gs pos="0">
                                <a:schemeClr val="tx1"/>
                              </a:gs>
                            </a:gsLst>
                            <a:lin ang="0" scaled="0"/>
                          </a:gradFill>
                          <a:latin typeface="+mn-lt"/>
                          <a:ea typeface="+mn-ea"/>
                          <a:cs typeface="+mn-cs"/>
                        </a:rPr>
                        <a:t>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algn="ctr" defTabSz="914400" rtl="0" eaLnBrk="1" latinLnBrk="0" hangingPunct="1"/>
                      <a:r>
                        <a:rPr lang="en-CA" sz="700" kern="1200" dirty="0">
                          <a:gradFill>
                            <a:gsLst>
                              <a:gs pos="82000">
                                <a:schemeClr val="tx1"/>
                              </a:gs>
                              <a:gs pos="0">
                                <a:schemeClr val="tx1"/>
                              </a:gs>
                            </a:gsLst>
                            <a:lin ang="0" scaled="0"/>
                          </a:gradFill>
                          <a:latin typeface="+mn-lt"/>
                          <a:ea typeface="+mn-ea"/>
                          <a:cs typeface="+mn-cs"/>
                        </a:rPr>
                        <a:t>Very complex</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83324227"/>
                  </a:ext>
                </a:extLst>
              </a:tr>
              <a:tr h="193926">
                <a:tc>
                  <a:txBody>
                    <a:bodyPr/>
                    <a:lstStyle/>
                    <a:p>
                      <a:pPr algn="l"/>
                      <a:r>
                        <a:rPr lang="en-CA" sz="700">
                          <a:gradFill>
                            <a:gsLst>
                              <a:gs pos="82000">
                                <a:schemeClr val="tx1"/>
                              </a:gs>
                              <a:gs pos="0">
                                <a:schemeClr val="tx1"/>
                              </a:gs>
                            </a:gsLst>
                            <a:lin ang="0" scaled="0"/>
                          </a:gradFill>
                          <a:latin typeface="+mn-lt"/>
                        </a:rPr>
                        <a:t>Platform</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PaaS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SaaS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700">
                          <a:gradFill>
                            <a:gsLst>
                              <a:gs pos="82000">
                                <a:schemeClr val="tx1"/>
                              </a:gs>
                              <a:gs pos="0">
                                <a:schemeClr val="tx1"/>
                              </a:gs>
                            </a:gsLst>
                            <a:lin ang="0" scaled="0"/>
                          </a:gradFill>
                          <a:latin typeface="+mn-lt"/>
                        </a:rPr>
                        <a:t>SaaS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PaaS </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5837358"/>
                  </a:ext>
                </a:extLst>
              </a:tr>
              <a:tr h="719331">
                <a:tc>
                  <a:txBody>
                    <a:bodyPr/>
                    <a:lstStyle/>
                    <a:p>
                      <a:pPr algn="l"/>
                      <a:r>
                        <a:rPr lang="en-CA" sz="700">
                          <a:gradFill>
                            <a:gsLst>
                              <a:gs pos="82000">
                                <a:schemeClr val="tx1"/>
                              </a:gs>
                              <a:gs pos="0">
                                <a:schemeClr val="tx1"/>
                              </a:gs>
                            </a:gsLst>
                            <a:lin ang="0" scaled="0"/>
                          </a:gradFill>
                          <a:latin typeface="+mn-lt"/>
                        </a:rPr>
                        <a:t>Advanced analytics and reporting </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700">
                          <a:gradFill>
                            <a:gsLst>
                              <a:gs pos="82000">
                                <a:schemeClr val="tx1"/>
                              </a:gs>
                              <a:gs pos="0">
                                <a:schemeClr val="tx1"/>
                              </a:gs>
                            </a:gsLst>
                            <a:lin ang="0" scaled="0"/>
                          </a:gradFill>
                          <a:latin typeface="+mn-lt"/>
                        </a:rPr>
                        <a:t>Simple reporting on non-real time data. Refresh is on a schedule.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700">
                          <a:gradFill>
                            <a:gsLst>
                              <a:gs pos="82000">
                                <a:schemeClr val="tx1"/>
                              </a:gs>
                              <a:gs pos="0">
                                <a:schemeClr val="tx1"/>
                              </a:gs>
                            </a:gsLst>
                            <a:lin ang="0" scaled="0"/>
                          </a:gradFill>
                          <a:latin typeface="+mn-lt"/>
                        </a:rPr>
                        <a:t>Direct Query with security trimming and near real-time updates. </a:t>
                      </a:r>
                      <a:endParaRPr lang="en-CA" sz="70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700">
                          <a:gradFill>
                            <a:gsLst>
                              <a:gs pos="82000">
                                <a:schemeClr val="tx1"/>
                              </a:gs>
                              <a:gs pos="0">
                                <a:schemeClr val="tx1"/>
                              </a:gs>
                            </a:gsLst>
                            <a:lin ang="0" scaled="0"/>
                          </a:gradFill>
                          <a:latin typeface="+mn-lt"/>
                        </a:rPr>
                        <a:t>Connects to Data Lake Gen 2 for advanced analytics. Direct </a:t>
                      </a:r>
                    </a:p>
                    <a:p>
                      <a:pPr algn="ctr"/>
                      <a:r>
                        <a:rPr lang="en-GB" sz="700">
                          <a:gradFill>
                            <a:gsLst>
                              <a:gs pos="82000">
                                <a:schemeClr val="tx1"/>
                              </a:gs>
                              <a:gs pos="0">
                                <a:schemeClr val="tx1"/>
                              </a:gs>
                            </a:gsLst>
                            <a:lin ang="0" scaled="0"/>
                          </a:gradFill>
                          <a:latin typeface="+mn-lt"/>
                        </a:rPr>
                        <a:t>Query with security trimming and near </a:t>
                      </a:r>
                      <a:br>
                        <a:rPr lang="en-GB" sz="700">
                          <a:gradFill>
                            <a:gsLst>
                              <a:gs pos="82000">
                                <a:schemeClr val="tx1"/>
                              </a:gs>
                              <a:gs pos="0">
                                <a:schemeClr val="tx1"/>
                              </a:gs>
                            </a:gsLst>
                            <a:lin ang="0" scaled="0"/>
                          </a:gradFill>
                          <a:latin typeface="+mn-lt"/>
                        </a:rPr>
                      </a:br>
                      <a:r>
                        <a:rPr lang="en-GB" sz="700">
                          <a:gradFill>
                            <a:gsLst>
                              <a:gs pos="82000">
                                <a:schemeClr val="tx1"/>
                              </a:gs>
                              <a:gs pos="0">
                                <a:schemeClr val="tx1"/>
                              </a:gs>
                            </a:gsLst>
                            <a:lin ang="0" scaled="0"/>
                          </a:gradFill>
                          <a:latin typeface="+mn-lt"/>
                        </a:rPr>
                        <a:t>real-time updates. </a:t>
                      </a:r>
                      <a:endParaRPr lang="en-CA" sz="70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7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700" dirty="0">
                          <a:gradFill>
                            <a:gsLst>
                              <a:gs pos="82000">
                                <a:schemeClr val="tx1"/>
                              </a:gs>
                              <a:gs pos="0">
                                <a:schemeClr val="tx1"/>
                              </a:gs>
                            </a:gsLst>
                            <a:lin ang="0" scaled="0"/>
                          </a:gradFill>
                          <a:latin typeface="+mn-lt"/>
                        </a:rPr>
                        <a:t>Direct Query available for near real-time update.</a:t>
                      </a:r>
                      <a:endParaRPr lang="en-CA" sz="700"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2721029"/>
                  </a:ext>
                </a:extLst>
              </a:tr>
            </a:tbl>
          </a:graphicData>
        </a:graphic>
      </p:graphicFrame>
      <p:sp>
        <p:nvSpPr>
          <p:cNvPr id="9" name="TextBox 8">
            <a:extLst>
              <a:ext uri="{FF2B5EF4-FFF2-40B4-BE49-F238E27FC236}">
                <a16:creationId xmlns:a16="http://schemas.microsoft.com/office/drawing/2014/main" id="{6ED67852-E2DD-600F-932A-12436B63A572}"/>
              </a:ext>
            </a:extLst>
          </p:cNvPr>
          <p:cNvSpPr txBox="1"/>
          <p:nvPr/>
        </p:nvSpPr>
        <p:spPr>
          <a:xfrm>
            <a:off x="8410576" y="1135449"/>
            <a:ext cx="1828800" cy="307777"/>
          </a:xfrm>
          <a:prstGeom prst="rect">
            <a:avLst/>
          </a:prstGeom>
          <a:noFill/>
        </p:spPr>
        <p:txBody>
          <a:bodyPr wrap="square" lIns="0" tIns="0" rIns="0" bIns="0" rtlCol="0">
            <a:spAutoFit/>
          </a:bodyPr>
          <a:lstStyle/>
          <a:p>
            <a:pPr algn="l"/>
            <a:r>
              <a:rPr lang="en-US" sz="2000" dirty="0">
                <a:solidFill>
                  <a:schemeClr val="bg1"/>
                </a:solidFill>
              </a:rPr>
              <a:t>Comparison</a:t>
            </a:r>
          </a:p>
        </p:txBody>
      </p:sp>
      <p:sp>
        <p:nvSpPr>
          <p:cNvPr id="10" name="TextBox 9">
            <a:extLst>
              <a:ext uri="{FF2B5EF4-FFF2-40B4-BE49-F238E27FC236}">
                <a16:creationId xmlns:a16="http://schemas.microsoft.com/office/drawing/2014/main" id="{D38C4265-6510-C18E-2724-933FA207ABE7}"/>
              </a:ext>
            </a:extLst>
          </p:cNvPr>
          <p:cNvSpPr txBox="1"/>
          <p:nvPr/>
        </p:nvSpPr>
        <p:spPr>
          <a:xfrm>
            <a:off x="1828800" y="954158"/>
            <a:ext cx="2447925" cy="307777"/>
          </a:xfrm>
          <a:prstGeom prst="rect">
            <a:avLst/>
          </a:prstGeom>
          <a:noFill/>
        </p:spPr>
        <p:txBody>
          <a:bodyPr wrap="square" lIns="0" tIns="0" rIns="0" bIns="0" rtlCol="0">
            <a:spAutoFit/>
          </a:bodyPr>
          <a:lstStyle/>
          <a:p>
            <a:pPr algn="l"/>
            <a:r>
              <a:rPr lang="en-US" sz="2000" dirty="0">
                <a:solidFill>
                  <a:schemeClr val="bg1"/>
                </a:solidFill>
              </a:rPr>
              <a:t>Common Use Cases</a:t>
            </a:r>
          </a:p>
        </p:txBody>
      </p:sp>
    </p:spTree>
    <p:extLst>
      <p:ext uri="{BB962C8B-B14F-4D97-AF65-F5344CB8AC3E}">
        <p14:creationId xmlns:p14="http://schemas.microsoft.com/office/powerpoint/2010/main" val="109507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DF1137-16B1-4ED9-A199-579968018FE9}"/>
              </a:ext>
            </a:extLst>
          </p:cNvPr>
          <p:cNvSpPr>
            <a:spLocks noGrp="1"/>
          </p:cNvSpPr>
          <p:nvPr>
            <p:ph type="title"/>
          </p:nvPr>
        </p:nvSpPr>
        <p:spPr>
          <a:xfrm>
            <a:off x="481713" y="129135"/>
            <a:ext cx="11018520" cy="553998"/>
          </a:xfrm>
        </p:spPr>
        <p:txBody>
          <a:bodyPr vert="horz" wrap="square" lIns="0" tIns="0" rIns="0" bIns="0" rtlCol="0" anchor="t">
            <a:spAutoFit/>
          </a:bodyPr>
          <a:lstStyle/>
          <a:p>
            <a:r>
              <a:rPr lang="en-US" sz="2800" dirty="0"/>
              <a:t>Dataverse Feature Comparison</a:t>
            </a:r>
          </a:p>
        </p:txBody>
      </p:sp>
      <p:graphicFrame>
        <p:nvGraphicFramePr>
          <p:cNvPr id="5" name="Table 11" descr="table">
            <a:extLst>
              <a:ext uri="{FF2B5EF4-FFF2-40B4-BE49-F238E27FC236}">
                <a16:creationId xmlns:a16="http://schemas.microsoft.com/office/drawing/2014/main" id="{E4788B4C-CF09-448F-B2C8-00FF0B956928}"/>
              </a:ext>
            </a:extLst>
          </p:cNvPr>
          <p:cNvGraphicFramePr>
            <a:graphicFrameLocks noGrp="1"/>
          </p:cNvGraphicFramePr>
          <p:nvPr/>
        </p:nvGraphicFramePr>
        <p:xfrm>
          <a:off x="481713" y="683133"/>
          <a:ext cx="11228573" cy="5760720"/>
        </p:xfrm>
        <a:graphic>
          <a:graphicData uri="http://schemas.openxmlformats.org/drawingml/2006/table">
            <a:tbl>
              <a:tblPr firstRow="1" bandRow="1">
                <a:effectLst>
                  <a:outerShdw blurRad="190500" dist="38100" dir="2700000" algn="ctr" rotWithShape="0">
                    <a:schemeClr val="tx1">
                      <a:alpha val="25000"/>
                    </a:schemeClr>
                  </a:outerShdw>
                </a:effectLst>
                <a:tableStyleId>{5C22544A-7EE6-4342-B048-85BDC9FD1C3A}</a:tableStyleId>
              </a:tblPr>
              <a:tblGrid>
                <a:gridCol w="1914451">
                  <a:extLst>
                    <a:ext uri="{9D8B030D-6E8A-4147-A177-3AD203B41FA5}">
                      <a16:colId xmlns:a16="http://schemas.microsoft.com/office/drawing/2014/main" val="591328956"/>
                    </a:ext>
                  </a:extLst>
                </a:gridCol>
                <a:gridCol w="6251944">
                  <a:extLst>
                    <a:ext uri="{9D8B030D-6E8A-4147-A177-3AD203B41FA5}">
                      <a16:colId xmlns:a16="http://schemas.microsoft.com/office/drawing/2014/main" val="3576446213"/>
                    </a:ext>
                  </a:extLst>
                </a:gridCol>
                <a:gridCol w="1531089">
                  <a:extLst>
                    <a:ext uri="{9D8B030D-6E8A-4147-A177-3AD203B41FA5}">
                      <a16:colId xmlns:a16="http://schemas.microsoft.com/office/drawing/2014/main" val="2810106325"/>
                    </a:ext>
                  </a:extLst>
                </a:gridCol>
                <a:gridCol w="1531089">
                  <a:extLst>
                    <a:ext uri="{9D8B030D-6E8A-4147-A177-3AD203B41FA5}">
                      <a16:colId xmlns:a16="http://schemas.microsoft.com/office/drawing/2014/main" val="3140665043"/>
                    </a:ext>
                  </a:extLst>
                </a:gridCol>
              </a:tblGrid>
              <a:tr h="199446">
                <a:tc>
                  <a:txBody>
                    <a:bodyPr/>
                    <a:lstStyle/>
                    <a:p>
                      <a:pPr algn="l"/>
                      <a:r>
                        <a:rPr lang="en-CA" sz="800" b="1">
                          <a:gradFill>
                            <a:gsLst>
                              <a:gs pos="82000">
                                <a:schemeClr val="tx1"/>
                              </a:gs>
                              <a:gs pos="0">
                                <a:schemeClr val="tx1"/>
                              </a:gs>
                            </a:gsLst>
                            <a:lin ang="0" scaled="0"/>
                          </a:gradFill>
                          <a:latin typeface="+mj-lt"/>
                        </a:rPr>
                        <a:t>Type</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800" i="0" dirty="0">
                          <a:gradFill>
                            <a:gsLst>
                              <a:gs pos="82000">
                                <a:schemeClr val="tx1"/>
                              </a:gs>
                              <a:gs pos="0">
                                <a:schemeClr val="tx1"/>
                              </a:gs>
                            </a:gsLst>
                            <a:lin ang="0" scaled="0"/>
                          </a:gradFill>
                          <a:latin typeface="+mn-lt"/>
                        </a:rPr>
                        <a:t>Features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800" i="0">
                          <a:gradFill>
                            <a:gsLst>
                              <a:gs pos="82000">
                                <a:schemeClr val="tx1"/>
                              </a:gs>
                              <a:gs pos="0">
                                <a:schemeClr val="tx1"/>
                              </a:gs>
                            </a:gsLst>
                            <a:lin ang="0" scaled="0"/>
                          </a:gradFill>
                          <a:latin typeface="+mn-lt"/>
                        </a:rPr>
                        <a:t>Dataverse for Teams</a:t>
                      </a:r>
                      <a:endParaRPr lang="en-CA" sz="8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i="0">
                          <a:gradFill>
                            <a:gsLst>
                              <a:gs pos="82000">
                                <a:schemeClr val="tx1"/>
                              </a:gs>
                              <a:gs pos="0">
                                <a:schemeClr val="tx1"/>
                              </a:gs>
                            </a:gsLst>
                            <a:lin ang="0" scaled="0"/>
                          </a:gradFill>
                          <a:latin typeface="+mn-lt"/>
                        </a:rPr>
                        <a:t>Dataverse</a:t>
                      </a:r>
                      <a:endParaRPr lang="en-CA" sz="8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8206746"/>
                  </a:ext>
                </a:extLst>
              </a:tr>
              <a:tr h="19944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800" b="1">
                          <a:gradFill>
                            <a:gsLst>
                              <a:gs pos="82000">
                                <a:schemeClr val="tx1"/>
                              </a:gs>
                              <a:gs pos="0">
                                <a:schemeClr val="tx1"/>
                              </a:gs>
                            </a:gsLst>
                            <a:lin ang="0" scaled="0"/>
                          </a:gradFill>
                          <a:latin typeface="+mj-lt"/>
                        </a:rPr>
                        <a:t>Scenario</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a:gradFill>
                            <a:gsLst>
                              <a:gs pos="82000">
                                <a:schemeClr val="tx1"/>
                              </a:gs>
                              <a:gs pos="0">
                                <a:schemeClr val="tx1"/>
                              </a:gs>
                            </a:gsLst>
                            <a:lin ang="0" scaled="0"/>
                          </a:gradFill>
                          <a:latin typeface="+mn-lt"/>
                        </a:rPr>
                        <a:t>Easily build apps, workflows, and chatbots in Teams, leveraging Teams infrastructure.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5520504"/>
                  </a:ext>
                </a:extLst>
              </a:tr>
              <a:tr h="19944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05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a:gradFill>
                            <a:gsLst>
                              <a:gs pos="82000">
                                <a:schemeClr val="tx1"/>
                              </a:gs>
                              <a:gs pos="0">
                                <a:schemeClr val="tx1"/>
                              </a:gs>
                            </a:gsLst>
                            <a:lin ang="0" scaled="0"/>
                          </a:gradFill>
                          <a:latin typeface="+mn-lt"/>
                        </a:rPr>
                        <a:t>Leverage all of Power Platform’s client, connectors, governance, storage, data, and pro-developer capabilities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941153"/>
                  </a:ext>
                </a:extLst>
              </a:tr>
              <a:tr h="19944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800" b="1">
                          <a:gradFill>
                            <a:gsLst>
                              <a:gs pos="82000">
                                <a:schemeClr val="tx1"/>
                              </a:gs>
                              <a:gs pos="0">
                                <a:schemeClr val="tx1"/>
                              </a:gs>
                            </a:gsLst>
                            <a:lin ang="0" scaled="0"/>
                          </a:gradFill>
                          <a:latin typeface="+mj-lt"/>
                        </a:rPr>
                        <a:t>Table and Data Storage</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a:gradFill>
                            <a:gsLst>
                              <a:gs pos="82000">
                                <a:schemeClr val="tx1"/>
                              </a:gs>
                              <a:gs pos="0">
                                <a:schemeClr val="tx1"/>
                              </a:gs>
                            </a:gsLst>
                            <a:lin ang="0" scaled="0"/>
                          </a:gradFill>
                          <a:latin typeface="+mn-lt"/>
                        </a:rPr>
                        <a:t>Basic Data types, Relational storage, File and image support, Find, Filter, Sort, Dataflows in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0713542"/>
                  </a:ext>
                </a:extLst>
              </a:tr>
              <a:tr h="313414">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a:gradFill>
                            <a:gsLst>
                              <a:gs pos="82000">
                                <a:schemeClr val="tx1"/>
                              </a:gs>
                              <a:gs pos="0">
                                <a:schemeClr val="tx1"/>
                              </a:gs>
                            </a:gsLst>
                            <a:lin ang="0" scaled="0"/>
                          </a:gradFill>
                          <a:latin typeface="+mn-lt"/>
                        </a:rPr>
                        <a:t>Advanced data types, Non-relational storage, Managed data lake, Mobile offline, virtual entities, Advanced and relevance search, server-side sync, Synapse Integration (Bring Your Own Data Lake, Data Factory), Dataflows out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5928994"/>
                  </a:ext>
                </a:extLst>
              </a:tr>
              <a:tr h="199446">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800" b="1">
                          <a:gradFill>
                            <a:gsLst>
                              <a:gs pos="82000">
                                <a:schemeClr val="tx1"/>
                              </a:gs>
                              <a:gs pos="0">
                                <a:schemeClr val="tx1"/>
                              </a:gs>
                            </a:gsLst>
                            <a:lin ang="0" scaled="0"/>
                          </a:gradFill>
                          <a:latin typeface="+mj-lt"/>
                        </a:rPr>
                        <a:t>Business intelligence and Pro Dev</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a:gradFill>
                            <a:gsLst>
                              <a:gs pos="82000">
                                <a:schemeClr val="tx1"/>
                              </a:gs>
                              <a:gs pos="0">
                                <a:schemeClr val="tx1"/>
                              </a:gs>
                            </a:gsLst>
                            <a:lin ang="0" scaled="0"/>
                          </a:gradFill>
                          <a:latin typeface="+mn-lt"/>
                        </a:rPr>
                        <a:t>Data Visualization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1570003"/>
                  </a:ext>
                </a:extLst>
              </a:tr>
              <a:tr h="199446">
                <a:tc vMerge="1">
                  <a:txBody>
                    <a:bodyPr/>
                    <a:lstStyle/>
                    <a:p>
                      <a:pPr algn="l"/>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Paginated reports. API access. Plug-ins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153825"/>
                  </a:ext>
                </a:extLst>
              </a:tr>
              <a:tr h="19944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05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REST API, Software Development Kit (SDK)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2787982"/>
                  </a:ext>
                </a:extLst>
              </a:tr>
              <a:tr h="199446">
                <a:tc rowSpan="3">
                  <a:txBody>
                    <a:bodyPr/>
                    <a:lstStyle/>
                    <a:p>
                      <a:pPr algn="l"/>
                      <a:r>
                        <a:rPr lang="en-CA" sz="800" b="1">
                          <a:gradFill>
                            <a:gsLst>
                              <a:gs pos="82000">
                                <a:schemeClr val="tx1"/>
                              </a:gs>
                              <a:gs pos="0">
                                <a:schemeClr val="tx1"/>
                              </a:gs>
                            </a:gsLst>
                            <a:lin ang="0" scaled="0"/>
                          </a:gradFill>
                          <a:latin typeface="+mj-lt"/>
                        </a:rPr>
                        <a:t>Security</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System administrator, Basic team structure, share app with Azure AD group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9919690"/>
                  </a:ext>
                </a:extLst>
              </a:tr>
              <a:tr h="313414">
                <a:tc vMerge="1">
                  <a:txBody>
                    <a:bodyPr/>
                    <a:lstStyle/>
                    <a:p>
                      <a:pPr algn="l"/>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Admin, Custom security roles, Business units (multiple) Activity logging, Auditing, Field-level security, Hierarchical security, Record Sharing, Customer managed keys, WS-Trust/Legacy AuthN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89139851"/>
                  </a:ext>
                </a:extLst>
              </a:tr>
              <a:tr h="199446">
                <a:tc vMerge="1">
                  <a:txBody>
                    <a:bodyPr/>
                    <a:lstStyle/>
                    <a:p>
                      <a:pPr algn="l"/>
                      <a:endParaRPr lang="en-CA" sz="105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Robust options to satisfy complex enterprise scenario requirements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b="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89501991"/>
                  </a:ext>
                </a:extLst>
              </a:tr>
              <a:tr h="199446">
                <a:tc rowSpan="3">
                  <a:txBody>
                    <a:bodyPr/>
                    <a:lstStyle/>
                    <a:p>
                      <a:pPr algn="l"/>
                      <a:r>
                        <a:rPr lang="en-CA" sz="800" b="1">
                          <a:gradFill>
                            <a:gsLst>
                              <a:gs pos="82000">
                                <a:schemeClr val="tx1"/>
                              </a:gs>
                              <a:gs pos="0">
                                <a:schemeClr val="tx1"/>
                              </a:gs>
                            </a:gsLst>
                            <a:lin ang="0" scaled="0"/>
                          </a:gradFill>
                          <a:latin typeface="+mj-lt"/>
                        </a:rPr>
                        <a:t>Integration</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Power Automate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0522404"/>
                  </a:ext>
                </a:extLst>
              </a:tr>
              <a:tr h="313414">
                <a:tc vMerge="1">
                  <a:txBody>
                    <a:bodyPr/>
                    <a:lstStyle/>
                    <a:p>
                      <a:pPr algn="l"/>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Export to Azure data lake, Data export service, Events to Azure Event hubs, Event to Azure, services bus, Webhooks, Server-side sync, SQL server management studio, API access, Plug-ins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b="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0958830"/>
                  </a:ext>
                </a:extLst>
              </a:tr>
              <a:tr h="199446">
                <a:tc vMerge="1">
                  <a:txBody>
                    <a:bodyPr/>
                    <a:lstStyle/>
                    <a:p>
                      <a:pPr algn="l"/>
                      <a:endParaRPr lang="en-CA" sz="105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Common Data Model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b="0" i="0">
                          <a:gradFill>
                            <a:gsLst>
                              <a:gs pos="82000">
                                <a:schemeClr val="tx1"/>
                              </a:gs>
                              <a:gs pos="0">
                                <a:schemeClr val="tx1"/>
                              </a:gs>
                            </a:gsLst>
                            <a:lin ang="0" scaled="0"/>
                          </a:gradFill>
                          <a:latin typeface="+mn-lt"/>
                        </a:rPr>
                        <a:t>User table only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602449"/>
                  </a:ext>
                </a:extLst>
              </a:tr>
              <a:tr h="199446">
                <a:tc rowSpan="2">
                  <a:txBody>
                    <a:bodyPr/>
                    <a:lstStyle/>
                    <a:p>
                      <a:pPr algn="l"/>
                      <a:r>
                        <a:rPr lang="en-CA" sz="800" b="1">
                          <a:gradFill>
                            <a:gsLst>
                              <a:gs pos="82000">
                                <a:schemeClr val="tx1"/>
                              </a:gs>
                              <a:gs pos="0">
                                <a:schemeClr val="tx1"/>
                              </a:gs>
                            </a:gsLst>
                            <a:lin ang="0" scaled="0"/>
                          </a:gradFill>
                          <a:latin typeface="+mj-lt"/>
                        </a:rPr>
                        <a:t>Reporting</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32742" rtl="0" eaLnBrk="1" latinLnBrk="0" hangingPunct="1"/>
                      <a:r>
                        <a:rPr lang="en-CA" sz="800" i="0" kern="1200">
                          <a:gradFill>
                            <a:gsLst>
                              <a:gs pos="82000">
                                <a:schemeClr val="tx1"/>
                              </a:gs>
                              <a:gs pos="0">
                                <a:schemeClr val="tx1"/>
                              </a:gs>
                            </a:gsLst>
                            <a:lin ang="0" scaled="0"/>
                          </a:gradFill>
                          <a:latin typeface="+mn-lt"/>
                          <a:ea typeface="+mn-ea"/>
                          <a:cs typeface="+mn-cs"/>
                        </a:rPr>
                        <a:t>Data visualization, Power BI (coming soon)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8927772"/>
                  </a:ext>
                </a:extLst>
              </a:tr>
              <a:tr h="199446">
                <a:tc vMerge="1">
                  <a:txBody>
                    <a:bodyPr/>
                    <a:lstStyle/>
                    <a:p>
                      <a:pPr algn="l"/>
                      <a:endParaRPr lang="en-CA" sz="120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32742" rtl="0" eaLnBrk="1" latinLnBrk="0" hangingPunct="1"/>
                      <a:r>
                        <a:rPr lang="en-CA" sz="800" i="0" kern="1200">
                          <a:gradFill>
                            <a:gsLst>
                              <a:gs pos="82000">
                                <a:schemeClr val="tx1"/>
                              </a:gs>
                              <a:gs pos="0">
                                <a:schemeClr val="tx1"/>
                              </a:gs>
                            </a:gsLst>
                            <a:lin ang="0" scaled="0"/>
                          </a:gradFill>
                          <a:latin typeface="+mn-lt"/>
                          <a:ea typeface="+mn-ea"/>
                          <a:cs typeface="+mn-cs"/>
                        </a:rPr>
                        <a:t>Paginated reports (SSRS)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b="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021741"/>
                  </a:ext>
                </a:extLst>
              </a:tr>
              <a:tr h="313414">
                <a:tc>
                  <a:txBody>
                    <a:bodyPr/>
                    <a:lstStyle/>
                    <a:p>
                      <a:pPr algn="l"/>
                      <a:r>
                        <a:rPr lang="en-CA" sz="800" b="1">
                          <a:gradFill>
                            <a:gsLst>
                              <a:gs pos="82000">
                                <a:schemeClr val="tx1"/>
                              </a:gs>
                              <a:gs pos="0">
                                <a:schemeClr val="tx1"/>
                              </a:gs>
                            </a:gsLst>
                            <a:lin ang="0" scaled="0"/>
                          </a:gradFill>
                          <a:latin typeface="+mj-lt"/>
                        </a:rPr>
                        <a:t>License Type</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See licensing guide for more details – </a:t>
                      </a:r>
                      <a:r>
                        <a:rPr lang="en-CA" sz="800" i="0">
                          <a:gradFill>
                            <a:gsLst>
                              <a:gs pos="82000">
                                <a:schemeClr val="tx1"/>
                              </a:gs>
                              <a:gs pos="0">
                                <a:schemeClr val="tx1"/>
                              </a:gs>
                            </a:gsLst>
                            <a:lin ang="0" scaled="0"/>
                          </a:gradFill>
                          <a:latin typeface="+mn-lt"/>
                          <a:hlinkClick r:id="rId2"/>
                        </a:rPr>
                        <a:t>https://aka.ms/DataverseFT_Licensing</a:t>
                      </a:r>
                      <a:r>
                        <a:rPr lang="en-CA" sz="800" i="0">
                          <a:gradFill>
                            <a:gsLst>
                              <a:gs pos="82000">
                                <a:schemeClr val="tx1"/>
                              </a:gs>
                              <a:gs pos="0">
                                <a:schemeClr val="tx1"/>
                              </a:gs>
                            </a:gsLst>
                            <a:lin ang="0" scaled="0"/>
                          </a:gradFill>
                          <a:latin typeface="+mn-lt"/>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b="0" i="0">
                          <a:gradFill>
                            <a:gsLst>
                              <a:gs pos="82000">
                                <a:schemeClr val="tx1"/>
                              </a:gs>
                              <a:gs pos="0">
                                <a:schemeClr val="tx1"/>
                              </a:gs>
                            </a:gsLst>
                            <a:lin ang="0" scaled="0"/>
                          </a:gradFill>
                          <a:latin typeface="+mn-lt"/>
                        </a:rPr>
                        <a:t>Most Microsoft 365 licenses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i="0">
                          <a:gradFill>
                            <a:gsLst>
                              <a:gs pos="82000">
                                <a:schemeClr val="tx1"/>
                              </a:gs>
                              <a:gs pos="0">
                                <a:schemeClr val="tx1"/>
                              </a:gs>
                            </a:gsLst>
                            <a:lin ang="0" scaled="0"/>
                          </a:gradFill>
                          <a:latin typeface="+mn-lt"/>
                        </a:rPr>
                        <a:t>Premium Power Platform and/or Dynamics 365 licenses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6188090"/>
                  </a:ext>
                </a:extLst>
              </a:tr>
              <a:tr h="199446">
                <a:tc rowSpan="2">
                  <a:txBody>
                    <a:bodyPr/>
                    <a:lstStyle/>
                    <a:p>
                      <a:pPr algn="l"/>
                      <a:r>
                        <a:rPr lang="en-CA" sz="800" b="1">
                          <a:gradFill>
                            <a:gsLst>
                              <a:gs pos="82000">
                                <a:schemeClr val="tx1"/>
                              </a:gs>
                              <a:gs pos="0">
                                <a:schemeClr val="tx1"/>
                              </a:gs>
                            </a:gsLst>
                            <a:lin ang="0" scaled="0"/>
                          </a:gradFill>
                          <a:latin typeface="+mj-lt"/>
                        </a:rPr>
                        <a:t>Capacity</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Up to 1M rows, limited files and images, 2,000 API Calls per day per user, 2 GB for Teams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i="0">
                          <a:gradFill>
                            <a:gsLst>
                              <a:gs pos="82000">
                                <a:schemeClr val="tx1"/>
                              </a:gs>
                              <a:gs pos="0">
                                <a:schemeClr val="tx1"/>
                              </a:gs>
                            </a:gsLst>
                            <a:lin ang="0" scaled="0"/>
                          </a:gradFill>
                          <a:latin typeface="+mn-lt"/>
                        </a:rPr>
                        <a:t>Fewer limits</a:t>
                      </a: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BFBFBF"/>
                      </a:solid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0547510"/>
                  </a:ext>
                </a:extLst>
              </a:tr>
              <a:tr h="199446">
                <a:tc vMerge="1">
                  <a:txBody>
                    <a:bodyPr/>
                    <a:lstStyle/>
                    <a:p>
                      <a:pPr algn="l"/>
                      <a:endParaRPr lang="en-CA" sz="1050" b="1">
                        <a:gradFill>
                          <a:gsLst>
                            <a:gs pos="82000">
                              <a:schemeClr val="tx1"/>
                            </a:gs>
                            <a:gs pos="0">
                              <a:schemeClr val="tx1"/>
                            </a:gs>
                          </a:gsLst>
                          <a:lin ang="0" scaled="0"/>
                        </a:gradFill>
                        <a:latin typeface="+mj-lt"/>
                      </a:endParaRP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No specified row limit, now specified limit on files and images, 2,000 API Calls AND option of capacity add-ons, 4 TB per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b="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BFBFBF"/>
                      </a:solidFill>
                      <a:prstDash val="dash"/>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1838370"/>
                  </a:ext>
                </a:extLst>
              </a:tr>
              <a:tr h="313414">
                <a:tc>
                  <a:txBody>
                    <a:bodyPr/>
                    <a:lstStyle/>
                    <a:p>
                      <a:pPr algn="l"/>
                      <a:r>
                        <a:rPr lang="en-CA" sz="800" b="1">
                          <a:gradFill>
                            <a:gsLst>
                              <a:gs pos="82000">
                                <a:schemeClr val="tx1"/>
                              </a:gs>
                              <a:gs pos="0">
                                <a:schemeClr val="tx1"/>
                              </a:gs>
                            </a:gsLst>
                            <a:lin ang="0" scaled="0"/>
                          </a:gradFill>
                          <a:latin typeface="+mj-lt"/>
                        </a:rPr>
                        <a:t>Clients</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Teams, Web, Mobile (Power Apps/D365 Player), Desktop, Microsoft Outlook, Microsoft Excel, Power Apps, Power Apps portals, Custom code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b="0" i="0">
                          <a:gradFill>
                            <a:gsLst>
                              <a:gs pos="82000">
                                <a:schemeClr val="tx1"/>
                              </a:gs>
                              <a:gs pos="0">
                                <a:schemeClr val="tx1"/>
                              </a:gs>
                            </a:gsLst>
                            <a:lin ang="0" scaled="0"/>
                          </a:gradFill>
                          <a:latin typeface="+mn-lt"/>
                        </a:rPr>
                        <a:t>Teams only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3146475"/>
                  </a:ext>
                </a:extLst>
              </a:tr>
              <a:tr h="199446">
                <a:tc>
                  <a:txBody>
                    <a:bodyPr/>
                    <a:lstStyle/>
                    <a:p>
                      <a:pPr algn="l"/>
                      <a:r>
                        <a:rPr lang="en-CA" sz="800" b="1">
                          <a:gradFill>
                            <a:gsLst>
                              <a:gs pos="82000">
                                <a:schemeClr val="tx1"/>
                              </a:gs>
                              <a:gs pos="0">
                                <a:schemeClr val="tx1"/>
                              </a:gs>
                            </a:gsLst>
                            <a:lin ang="0" scaled="0"/>
                          </a:gradFill>
                          <a:latin typeface="+mj-lt"/>
                        </a:rPr>
                        <a:t>Additional Capabilities</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a:gradFill>
                            <a:gsLst>
                              <a:gs pos="82000">
                                <a:schemeClr val="tx1"/>
                              </a:gs>
                              <a:gs pos="0">
                                <a:schemeClr val="tx1"/>
                              </a:gs>
                            </a:gsLst>
                            <a:lin ang="0" scaled="0"/>
                          </a:gradFill>
                          <a:latin typeface="+mn-lt"/>
                        </a:rPr>
                        <a:t>Business rules, business process flows, business workflows, calculations and rollups, mobile offline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CA" sz="800" b="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29101241"/>
                  </a:ext>
                </a:extLst>
              </a:tr>
              <a:tr h="313414">
                <a:tc>
                  <a:txBody>
                    <a:bodyPr/>
                    <a:lstStyle/>
                    <a:p>
                      <a:pPr algn="l"/>
                      <a:r>
                        <a:rPr lang="en-CA" sz="800" b="1">
                          <a:gradFill>
                            <a:gsLst>
                              <a:gs pos="82000">
                                <a:schemeClr val="tx1"/>
                              </a:gs>
                              <a:gs pos="0">
                                <a:schemeClr val="tx1"/>
                              </a:gs>
                            </a:gsLst>
                            <a:lin ang="0" scaled="0"/>
                          </a:gradFill>
                          <a:latin typeface="+mj-lt"/>
                        </a:rPr>
                        <a:t>Environment Lifecycle</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800" i="0">
                          <a:gradFill>
                            <a:gsLst>
                              <a:gs pos="82000">
                                <a:schemeClr val="tx1"/>
                              </a:gs>
                              <a:gs pos="0">
                                <a:schemeClr val="tx1"/>
                              </a:gs>
                            </a:gsLst>
                            <a:lin ang="0" scaled="0"/>
                          </a:gradFill>
                          <a:latin typeface="+mn-lt"/>
                        </a:rPr>
                        <a:t>Backup, Point-in-time restore, Disaster recovery</a:t>
                      </a:r>
                    </a:p>
                    <a:p>
                      <a:pPr algn="ctr"/>
                      <a:endParaRPr lang="en-CA" sz="80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a:solidFill>
                            <a:srgbClr val="088142"/>
                          </a:solidFill>
                          <a:effectLst/>
                          <a:latin typeface="+mn-lt"/>
                        </a:rPr>
                        <a:t>✓</a:t>
                      </a:r>
                      <a:endParaRPr lang="en-CA" sz="800" b="1" i="0" kern="120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8215532"/>
                  </a:ext>
                </a:extLst>
              </a:tr>
              <a:tr h="313414">
                <a:tc>
                  <a:txBody>
                    <a:bodyPr/>
                    <a:lstStyle/>
                    <a:p>
                      <a:pPr algn="l"/>
                      <a:r>
                        <a:rPr lang="en-CA" sz="800" b="1">
                          <a:gradFill>
                            <a:gsLst>
                              <a:gs pos="82000">
                                <a:schemeClr val="tx1"/>
                              </a:gs>
                              <a:gs pos="0">
                                <a:schemeClr val="tx1"/>
                              </a:gs>
                            </a:gsLst>
                            <a:lin ang="0" scaled="0"/>
                          </a:gradFill>
                          <a:latin typeface="+mj-lt"/>
                        </a:rPr>
                        <a:t>App Lifecycle</a:t>
                      </a:r>
                    </a:p>
                  </a:txBody>
                  <a:tcPr anchor="ctr">
                    <a:lnL w="12700" cap="flat" cmpd="sng" algn="ctr">
                      <a:solidFill>
                        <a:srgbClr val="000000"/>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800" i="0" dirty="0">
                          <a:gradFill>
                            <a:gsLst>
                              <a:gs pos="82000">
                                <a:schemeClr val="tx1"/>
                              </a:gs>
                              <a:gs pos="0">
                                <a:schemeClr val="tx1"/>
                              </a:gs>
                            </a:gsLst>
                            <a:lin ang="0" scaled="0"/>
                          </a:gradFill>
                          <a:latin typeface="+mn-lt"/>
                        </a:rPr>
                        <a:t>Managed and Unmanaged Solutions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800" b="0" i="0">
                          <a:gradFill>
                            <a:gsLst>
                              <a:gs pos="82000">
                                <a:schemeClr val="tx1"/>
                              </a:gs>
                              <a:gs pos="0">
                                <a:schemeClr val="tx1"/>
                              </a:gs>
                            </a:gsLst>
                            <a:lin ang="0" scaled="0"/>
                          </a:gradFill>
                          <a:latin typeface="+mn-lt"/>
                        </a:rPr>
                        <a:t>1 unmanaged solution per Team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1" dirty="0">
                          <a:solidFill>
                            <a:srgbClr val="088142"/>
                          </a:solidFill>
                          <a:effectLst/>
                          <a:latin typeface="+mn-lt"/>
                        </a:rPr>
                        <a:t>✓</a:t>
                      </a:r>
                      <a:endParaRPr lang="en-CA" sz="800" b="1" i="0" kern="1200" dirty="0">
                        <a:solidFill>
                          <a:srgbClr val="088142"/>
                        </a:soli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5332320"/>
                  </a:ext>
                </a:extLst>
              </a:tr>
            </a:tbl>
          </a:graphicData>
        </a:graphic>
      </p:graphicFrame>
      <p:sp>
        <p:nvSpPr>
          <p:cNvPr id="2" name="Footer Placeholder 1">
            <a:extLst>
              <a:ext uri="{FF2B5EF4-FFF2-40B4-BE49-F238E27FC236}">
                <a16:creationId xmlns:a16="http://schemas.microsoft.com/office/drawing/2014/main" id="{7D157B66-BD81-ECB5-07A2-C40DADC55DD1}"/>
              </a:ext>
            </a:extLst>
          </p:cNvPr>
          <p:cNvSpPr txBox="1">
            <a:spLocks/>
          </p:cNvSpPr>
          <p:nvPr/>
        </p:nvSpPr>
        <p:spPr>
          <a:xfrm>
            <a:off x="0" y="6573150"/>
            <a:ext cx="2290291" cy="22951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dirty="0">
                <a:ln>
                  <a:noFill/>
                </a:ln>
                <a:solidFill>
                  <a:srgbClr val="000000"/>
                </a:solidFill>
                <a:effectLst/>
                <a:uLnTx/>
                <a:uFillTx/>
                <a:latin typeface="Segoe UI"/>
                <a:ea typeface="+mn-ea"/>
                <a:cs typeface="+mn-cs"/>
              </a:rPr>
              <a:t>Microsoft Proprietary and Confidential</a:t>
            </a:r>
          </a:p>
        </p:txBody>
      </p:sp>
    </p:spTree>
    <p:extLst>
      <p:ext uri="{BB962C8B-B14F-4D97-AF65-F5344CB8AC3E}">
        <p14:creationId xmlns:p14="http://schemas.microsoft.com/office/powerpoint/2010/main" val="103908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07FE62-D7C6-4466-BAD3-22217CA55BCA}"/>
              </a:ext>
            </a:extLst>
          </p:cNvPr>
          <p:cNvSpPr>
            <a:spLocks noGrp="1"/>
          </p:cNvSpPr>
          <p:nvPr>
            <p:ph type="title"/>
          </p:nvPr>
        </p:nvSpPr>
        <p:spPr/>
        <p:txBody>
          <a:bodyPr vert="horz" wrap="square" lIns="0" tIns="0" rIns="0" bIns="0" rtlCol="0" anchor="t">
            <a:spAutoFit/>
          </a:bodyPr>
          <a:lstStyle/>
          <a:p>
            <a:r>
              <a:rPr lang="en-US" sz="2800"/>
              <a:t>Scalable data modeling and storage options</a:t>
            </a:r>
          </a:p>
        </p:txBody>
      </p:sp>
      <p:sp>
        <p:nvSpPr>
          <p:cNvPr id="34" name="Rectangle 33">
            <a:extLst>
              <a:ext uri="{FF2B5EF4-FFF2-40B4-BE49-F238E27FC236}">
                <a16:creationId xmlns:a16="http://schemas.microsoft.com/office/drawing/2014/main" id="{6306F77F-2327-448F-9960-9BF7CE58745E}"/>
              </a:ext>
            </a:extLst>
          </p:cNvPr>
          <p:cNvSpPr/>
          <p:nvPr/>
        </p:nvSpPr>
        <p:spPr>
          <a:xfrm>
            <a:off x="516995" y="2273109"/>
            <a:ext cx="1946806" cy="584775"/>
          </a:xfrm>
          <a:prstGeom prst="rect">
            <a:avLst/>
          </a:prstGeom>
        </p:spPr>
        <p:txBody>
          <a:bodyPr wrap="square">
            <a:spAutoFit/>
          </a:bodyPr>
          <a:lstStyle/>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SharePoint </a:t>
            </a:r>
            <a:b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b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Online Lists</a:t>
            </a:r>
          </a:p>
        </p:txBody>
      </p:sp>
      <p:sp>
        <p:nvSpPr>
          <p:cNvPr id="56" name="TextBox 55">
            <a:extLst>
              <a:ext uri="{FF2B5EF4-FFF2-40B4-BE49-F238E27FC236}">
                <a16:creationId xmlns:a16="http://schemas.microsoft.com/office/drawing/2014/main" id="{379A564F-2F4D-483F-9597-63A89A53C1DC}"/>
              </a:ext>
            </a:extLst>
          </p:cNvPr>
          <p:cNvSpPr txBox="1"/>
          <p:nvPr/>
        </p:nvSpPr>
        <p:spPr>
          <a:xfrm>
            <a:off x="413969" y="2803177"/>
            <a:ext cx="2330717" cy="2520690"/>
          </a:xfrm>
          <a:prstGeom prst="rect">
            <a:avLst/>
          </a:prstGeom>
          <a:noFill/>
        </p:spPr>
        <p:txBody>
          <a:bodyPr wrap="square" lIns="182880" tIns="146304" rIns="182880" bIns="146304" rtlCol="0">
            <a:spAutoFit/>
          </a:bodyPr>
          <a:lstStyle/>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Built and maintained by </a:t>
            </a:r>
            <a:r>
              <a:rPr kumimoji="0" lang="en-US" sz="1200" b="1" i="0" u="none" strike="noStrike" kern="1200" cap="none" spc="0" normalizeH="0" baseline="0" noProof="0">
                <a:ln>
                  <a:noFill/>
                </a:ln>
                <a:gradFill>
                  <a:gsLst>
                    <a:gs pos="84000">
                      <a:schemeClr val="tx1"/>
                    </a:gs>
                    <a:gs pos="0">
                      <a:schemeClr val="tx1"/>
                    </a:gs>
                  </a:gsLst>
                  <a:lin ang="0" scaled="0"/>
                </a:gradFill>
                <a:effectLst/>
                <a:uLnTx/>
                <a:uFillTx/>
                <a:ea typeface="+mn-ea"/>
                <a:cs typeface="Segoe UI Semibold" panose="020B0702040204020203" pitchFamily="34" charset="0"/>
              </a:rPr>
              <a:t>citizen developers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Connect natively with a </a:t>
            </a:r>
            <a:r>
              <a:rPr lang="en-US" sz="1200" b="1">
                <a:gradFill>
                  <a:gsLst>
                    <a:gs pos="84000">
                      <a:schemeClr val="tx1"/>
                    </a:gs>
                    <a:gs pos="0">
                      <a:schemeClr val="tx1"/>
                    </a:gs>
                  </a:gsLst>
                  <a:lin ang="0" scaled="0"/>
                </a:gradFill>
                <a:cs typeface="Segoe UI Semibold" panose="020B0702040204020203" pitchFamily="34" charset="0"/>
              </a:rPr>
              <a:t>standard connector</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Good for </a:t>
            </a:r>
            <a:r>
              <a:rPr lang="en-US" sz="1200" b="1">
                <a:gradFill>
                  <a:gsLst>
                    <a:gs pos="84000">
                      <a:schemeClr val="tx1"/>
                    </a:gs>
                    <a:gs pos="0">
                      <a:schemeClr val="tx1"/>
                    </a:gs>
                  </a:gsLst>
                  <a:lin ang="0" scaled="0"/>
                </a:gradFill>
                <a:cs typeface="Segoe UI Semibold" panose="020B0702040204020203" pitchFamily="34" charset="0"/>
              </a:rPr>
              <a:t>low volume and simple non-relational data model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shared across O365 and Power Platform</a:t>
            </a:r>
            <a:endPar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Segoe UI Semibold" panose="020B0702040204020203" pitchFamily="34" charset="0"/>
            </a:endParaRP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200" b="1">
                <a:gradFill>
                  <a:gsLst>
                    <a:gs pos="84000">
                      <a:schemeClr val="tx1"/>
                    </a:gs>
                    <a:gs pos="0">
                      <a:schemeClr val="tx1"/>
                    </a:gs>
                  </a:gsLst>
                  <a:lin ang="0" scaled="0"/>
                </a:gradFill>
                <a:cs typeface="Segoe UI Semibold" panose="020B0702040204020203" pitchFamily="34" charset="0"/>
              </a:rPr>
              <a:t>Simple Permission Groups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managed by </a:t>
            </a:r>
            <a:b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b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IT Professionals and </a:t>
            </a:r>
            <a:b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b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super users</a:t>
            </a:r>
          </a:p>
        </p:txBody>
      </p:sp>
      <p:sp>
        <p:nvSpPr>
          <p:cNvPr id="35" name="Rectangle 34">
            <a:extLst>
              <a:ext uri="{FF2B5EF4-FFF2-40B4-BE49-F238E27FC236}">
                <a16:creationId xmlns:a16="http://schemas.microsoft.com/office/drawing/2014/main" id="{4237DAEC-EB18-4735-865E-84B3CE8C1E10}"/>
              </a:ext>
            </a:extLst>
          </p:cNvPr>
          <p:cNvSpPr/>
          <p:nvPr/>
        </p:nvSpPr>
        <p:spPr>
          <a:xfrm>
            <a:off x="2824189" y="2243897"/>
            <a:ext cx="1162178" cy="584775"/>
          </a:xfrm>
          <a:prstGeom prst="rect">
            <a:avLst/>
          </a:prstGeom>
        </p:spPr>
        <p:txBody>
          <a:bodyPr wrap="none">
            <a:spAutoFit/>
          </a:bodyPr>
          <a:lstStyle/>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Dataverse </a:t>
            </a:r>
            <a:b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b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for Teams</a:t>
            </a:r>
            <a:endPar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panose="020B0502040204020203" pitchFamily="34" charset="0"/>
              <a:ea typeface="+mn-ea"/>
              <a:cs typeface="Segoe UI" panose="020B0502040204020203" pitchFamily="34" charset="0"/>
            </a:endParaRPr>
          </a:p>
        </p:txBody>
      </p:sp>
      <p:sp>
        <p:nvSpPr>
          <p:cNvPr id="39" name="TextBox 38">
            <a:extLst>
              <a:ext uri="{FF2B5EF4-FFF2-40B4-BE49-F238E27FC236}">
                <a16:creationId xmlns:a16="http://schemas.microsoft.com/office/drawing/2014/main" id="{FC450B17-610E-4A8B-94FC-48F2E3FE6D11}"/>
              </a:ext>
            </a:extLst>
          </p:cNvPr>
          <p:cNvSpPr txBox="1"/>
          <p:nvPr/>
        </p:nvSpPr>
        <p:spPr>
          <a:xfrm>
            <a:off x="2725958" y="2773966"/>
            <a:ext cx="2330718" cy="2597634"/>
          </a:xfrm>
          <a:prstGeom prst="rect">
            <a:avLst/>
          </a:prstGeom>
          <a:noFill/>
        </p:spPr>
        <p:txBody>
          <a:bodyPr wrap="square" lIns="182880" tIns="146304" rIns="182880" bIns="146304" rtlCol="0">
            <a:spAutoFit/>
          </a:bodyPr>
          <a:lstStyle/>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Built and maintained by </a:t>
            </a:r>
            <a:r>
              <a:rPr lang="en-US" sz="1200" b="1">
                <a:gradFill>
                  <a:gsLst>
                    <a:gs pos="84000">
                      <a:schemeClr val="tx1"/>
                    </a:gs>
                    <a:gs pos="0">
                      <a:schemeClr val="tx1"/>
                    </a:gs>
                  </a:gsLst>
                  <a:lin ang="0" scaled="0"/>
                </a:gradFill>
                <a:cs typeface="Segoe UI Semibold" panose="020B0702040204020203" pitchFamily="34" charset="0"/>
              </a:rPr>
              <a:t>citizen developers</a:t>
            </a: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Connect natively with </a:t>
            </a:r>
            <a:r>
              <a:rPr lang="en-US" sz="1200" b="1">
                <a:gradFill>
                  <a:gsLst>
                    <a:gs pos="84000">
                      <a:schemeClr val="tx1"/>
                    </a:gs>
                    <a:gs pos="0">
                      <a:schemeClr val="tx1"/>
                    </a:gs>
                  </a:gsLst>
                  <a:lin ang="0" scaled="0"/>
                </a:gradFill>
                <a:cs typeface="Segoe UI Semibold" panose="020B0702040204020203" pitchFamily="34" charset="0"/>
              </a:rPr>
              <a:t>Microsoft Teams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Good for </a:t>
            </a:r>
            <a:r>
              <a:rPr lang="en-US" sz="1200" b="1">
                <a:gradFill>
                  <a:gsLst>
                    <a:gs pos="84000">
                      <a:schemeClr val="tx1"/>
                    </a:gs>
                    <a:gs pos="0">
                      <a:schemeClr val="tx1"/>
                    </a:gs>
                  </a:gsLst>
                  <a:lin ang="0" scaled="0"/>
                </a:gradFill>
                <a:cs typeface="Segoe UI Semibold" panose="020B0702040204020203" pitchFamily="34" charset="0"/>
              </a:rPr>
              <a:t>low volume of relational data structures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to use exclusively within Microsoft Teams</a:t>
            </a:r>
          </a:p>
          <a:p>
            <a:pPr marL="171450" indent="-171450">
              <a:lnSpc>
                <a:spcPct val="90000"/>
              </a:lnSpc>
              <a:spcAft>
                <a:spcPts val="600"/>
              </a:spcAft>
              <a:buFont typeface="Arial" panose="020B0604020202020204" pitchFamily="34" charset="0"/>
              <a:buChar char="•"/>
              <a:defRPr/>
            </a:pPr>
            <a:r>
              <a:rPr lang="en-US" sz="1200" b="1">
                <a:gradFill>
                  <a:gsLst>
                    <a:gs pos="84000">
                      <a:schemeClr val="tx1"/>
                    </a:gs>
                    <a:gs pos="0">
                      <a:schemeClr val="tx1"/>
                    </a:gs>
                  </a:gsLst>
                  <a:lin ang="0" scaled="0"/>
                </a:gradFill>
                <a:cs typeface="Segoe UI Semibold" panose="020B0702040204020203" pitchFamily="34" charset="0"/>
              </a:rPr>
              <a:t>One-click upgrade to Dataverse</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200" b="1">
                <a:gradFill>
                  <a:gsLst>
                    <a:gs pos="84000">
                      <a:schemeClr val="tx1"/>
                    </a:gs>
                    <a:gs pos="0">
                      <a:schemeClr val="tx1"/>
                    </a:gs>
                  </a:gsLst>
                  <a:lin ang="0" scaled="0"/>
                </a:gradFill>
                <a:cs typeface="Segoe UI Semibold" panose="020B0702040204020203" pitchFamily="34" charset="0"/>
              </a:rPr>
              <a:t>OMG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(Owner, Member, Guest) permissions</a:t>
            </a:r>
          </a:p>
        </p:txBody>
      </p:sp>
      <p:sp>
        <p:nvSpPr>
          <p:cNvPr id="45" name="Rectangle 44">
            <a:extLst>
              <a:ext uri="{FF2B5EF4-FFF2-40B4-BE49-F238E27FC236}">
                <a16:creationId xmlns:a16="http://schemas.microsoft.com/office/drawing/2014/main" id="{01CFFBD4-6F80-4B6C-8381-87D4222B28B3}"/>
              </a:ext>
            </a:extLst>
          </p:cNvPr>
          <p:cNvSpPr/>
          <p:nvPr/>
        </p:nvSpPr>
        <p:spPr>
          <a:xfrm>
            <a:off x="5207199" y="2241999"/>
            <a:ext cx="1129027" cy="584775"/>
          </a:xfrm>
          <a:prstGeom prst="rect">
            <a:avLst/>
          </a:prstGeom>
        </p:spPr>
        <p:txBody>
          <a:bodyPr wrap="none" lIns="91440" tIns="45720" rIns="91440" bIns="45720" anchor="t">
            <a:spAutoFit/>
          </a:bodyPr>
          <a:lstStyle/>
          <a:p>
            <a:pPr marL="0" marR="0" lvl="0" indent="0" defTabSz="914099" rtl="0" eaLnBrk="1" fontAlgn="auto"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a:ea typeface="+mn-ea"/>
                <a:cs typeface="Segoe UI Semibold"/>
              </a:rPr>
              <a:t>Microsoft </a:t>
            </a:r>
            <a:b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a:ea typeface="+mn-ea"/>
                <a:cs typeface="Segoe UI Semibold"/>
              </a:rPr>
            </a:b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a:ea typeface="+mn-ea"/>
                <a:cs typeface="Segoe UI Semibold"/>
              </a:rPr>
              <a:t>Dataverse</a:t>
            </a:r>
            <a:endParaRPr kumimoji="0" lang="en-US" sz="18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a:ea typeface="+mn-ea"/>
              <a:cs typeface="Segoe UI Semibold"/>
            </a:endParaRPr>
          </a:p>
        </p:txBody>
      </p:sp>
      <p:sp>
        <p:nvSpPr>
          <p:cNvPr id="83" name="TextBox 82">
            <a:extLst>
              <a:ext uri="{FF2B5EF4-FFF2-40B4-BE49-F238E27FC236}">
                <a16:creationId xmlns:a16="http://schemas.microsoft.com/office/drawing/2014/main" id="{06E5E292-18A2-422C-BC84-EDCAAF1858CC}"/>
              </a:ext>
            </a:extLst>
          </p:cNvPr>
          <p:cNvSpPr txBox="1"/>
          <p:nvPr/>
        </p:nvSpPr>
        <p:spPr>
          <a:xfrm>
            <a:off x="5128759" y="2772068"/>
            <a:ext cx="2449208" cy="3748719"/>
          </a:xfrm>
          <a:prstGeom prst="rect">
            <a:avLst/>
          </a:prstGeom>
          <a:noFill/>
        </p:spPr>
        <p:txBody>
          <a:bodyPr wrap="square" lIns="182880" tIns="146304" rIns="182880" bIns="146304" rtlCol="0">
            <a:spAutoFit/>
          </a:bodyPr>
          <a:lstStyle/>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Built and maintained by </a:t>
            </a:r>
            <a:r>
              <a:rPr lang="en-US" sz="1200" b="1">
                <a:gradFill>
                  <a:gsLst>
                    <a:gs pos="84000">
                      <a:schemeClr val="tx1"/>
                    </a:gs>
                    <a:gs pos="0">
                      <a:schemeClr val="tx1"/>
                    </a:gs>
                  </a:gsLst>
                  <a:lin ang="0" scaled="0"/>
                </a:gradFill>
                <a:cs typeface="Segoe UI Semibold" panose="020B0702040204020203" pitchFamily="34" charset="0"/>
              </a:rPr>
              <a:t>super users</a:t>
            </a: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Connect natively with a </a:t>
            </a:r>
            <a:r>
              <a:rPr lang="en-US" sz="1200" b="1">
                <a:gradFill>
                  <a:gsLst>
                    <a:gs pos="84000">
                      <a:schemeClr val="tx1"/>
                    </a:gs>
                    <a:gs pos="0">
                      <a:schemeClr val="tx1"/>
                    </a:gs>
                  </a:gsLst>
                  <a:lin ang="0" scaled="0"/>
                </a:gradFill>
                <a:cs typeface="Segoe UI Semibold" panose="020B0702040204020203" pitchFamily="34" charset="0"/>
              </a:rPr>
              <a:t>premium connector</a:t>
            </a:r>
            <a:r>
              <a:rPr lang="en-US" sz="1200" baseline="30000">
                <a:gradFill>
                  <a:gsLst>
                    <a:gs pos="84000">
                      <a:schemeClr val="tx1"/>
                    </a:gs>
                    <a:gs pos="0">
                      <a:schemeClr val="tx1"/>
                    </a:gs>
                  </a:gsLst>
                  <a:lin ang="0" scaled="0"/>
                </a:gradFill>
                <a:cs typeface="Segoe UI Semibold" panose="020B0702040204020203" pitchFamily="34" charset="0"/>
              </a:rPr>
              <a:t>1</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Good for </a:t>
            </a:r>
            <a:r>
              <a:rPr lang="en-US" sz="1200" b="1">
                <a:gradFill>
                  <a:gsLst>
                    <a:gs pos="84000">
                      <a:schemeClr val="tx1"/>
                    </a:gs>
                    <a:gs pos="0">
                      <a:schemeClr val="tx1"/>
                    </a:gs>
                  </a:gsLst>
                  <a:lin ang="0" scaled="0"/>
                </a:gradFill>
                <a:cs typeface="Segoe UI Semibold" panose="020B0702040204020203" pitchFamily="34" charset="0"/>
              </a:rPr>
              <a:t>large volume of transactional data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(Data, Files, Log)</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
                <a:ea typeface="+mn-ea"/>
                <a:cs typeface="Segoe UI Semibold" panose="020B0702040204020203" pitchFamily="34" charset="0"/>
              </a:rPr>
              <a:t>Out-of-the-box</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Semibold" panose="020B0702040204020203" pitchFamily="34" charset="0"/>
                <a:ea typeface="+mn-ea"/>
                <a:cs typeface="Segoe UI Semibold" panose="020B0702040204020203" pitchFamily="34" charset="0"/>
              </a:rPr>
              <a:t> </a:t>
            </a:r>
            <a:r>
              <a:rPr lang="en-US" sz="1200" b="1">
                <a:gradFill>
                  <a:gsLst>
                    <a:gs pos="84000">
                      <a:schemeClr val="tx1"/>
                    </a:gs>
                    <a:gs pos="0">
                      <a:schemeClr val="tx1"/>
                    </a:gs>
                  </a:gsLst>
                  <a:lin ang="0" scaled="0"/>
                </a:gradFill>
                <a:cs typeface="Segoe UI Semibold" panose="020B0702040204020203" pitchFamily="34" charset="0"/>
              </a:rPr>
              <a:t>multi-language and multi-currency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support</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200" b="1">
                <a:gradFill>
                  <a:gsLst>
                    <a:gs pos="84000">
                      <a:schemeClr val="tx1"/>
                    </a:gs>
                    <a:gs pos="0">
                      <a:schemeClr val="tx1"/>
                    </a:gs>
                  </a:gsLst>
                  <a:lin ang="0" scaled="0"/>
                </a:gradFill>
                <a:cs typeface="Segoe UI Semibold" panose="020B0702040204020203" pitchFamily="34" charset="0"/>
              </a:rPr>
              <a:t>Advanced Role Based Access Control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(RBAC)</a:t>
            </a: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Auto</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Semibold" panose="020B0702040204020203" pitchFamily="34" charset="0"/>
                <a:ea typeface="+mn-ea"/>
                <a:cs typeface="Segoe UI Semibold" panose="020B0702040204020203" pitchFamily="34" charset="0"/>
              </a:rPr>
              <a:t> </a:t>
            </a:r>
            <a:r>
              <a:rPr lang="en-US" sz="1200" b="1">
                <a:gradFill>
                  <a:gsLst>
                    <a:gs pos="84000">
                      <a:schemeClr val="tx1"/>
                    </a:gs>
                    <a:gs pos="0">
                      <a:schemeClr val="tx1"/>
                    </a:gs>
                  </a:gsLst>
                  <a:lin ang="0" scaled="0"/>
                </a:gradFill>
                <a:cs typeface="Segoe UI Semibold" panose="020B0702040204020203" pitchFamily="34" charset="0"/>
              </a:rPr>
              <a:t>Load-Balancing, Backup, Restore and </a:t>
            </a:r>
            <a:br>
              <a:rPr lang="en-US" sz="1200" b="1">
                <a:gradFill>
                  <a:gsLst>
                    <a:gs pos="84000">
                      <a:schemeClr val="tx1"/>
                    </a:gs>
                    <a:gs pos="0">
                      <a:schemeClr val="tx1"/>
                    </a:gs>
                  </a:gsLst>
                  <a:lin ang="0" scaled="0"/>
                </a:gradFill>
                <a:cs typeface="Segoe UI Semibold" panose="020B0702040204020203" pitchFamily="34" charset="0"/>
              </a:rPr>
            </a:br>
            <a:r>
              <a:rPr lang="en-US" sz="1200" b="1">
                <a:gradFill>
                  <a:gsLst>
                    <a:gs pos="84000">
                      <a:schemeClr val="tx1"/>
                    </a:gs>
                    <a:gs pos="0">
                      <a:schemeClr val="tx1"/>
                    </a:gs>
                  </a:gsLst>
                  <a:lin ang="0" scaled="0"/>
                </a:gradFill>
                <a:cs typeface="Segoe UI Semibold" panose="020B0702040204020203" pitchFamily="34" charset="0"/>
              </a:rPr>
              <a:t>audit log</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Customizable </a:t>
            </a:r>
            <a:r>
              <a:rPr lang="en-US" sz="1200" b="1">
                <a:gradFill>
                  <a:gsLst>
                    <a:gs pos="84000">
                      <a:schemeClr val="tx1"/>
                    </a:gs>
                    <a:gs pos="0">
                      <a:schemeClr val="tx1"/>
                    </a:gs>
                  </a:gsLst>
                  <a:lin ang="0" scaled="0"/>
                </a:gradFill>
                <a:cs typeface="Segoe UI Semibold" panose="020B0702040204020203" pitchFamily="34" charset="0"/>
              </a:rPr>
              <a:t>duplicate detection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and </a:t>
            </a:r>
            <a:b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br>
            <a:r>
              <a:rPr lang="en-US" sz="1200" b="1">
                <a:gradFill>
                  <a:gsLst>
                    <a:gs pos="84000">
                      <a:schemeClr val="tx1"/>
                    </a:gs>
                    <a:gs pos="0">
                      <a:schemeClr val="tx1"/>
                    </a:gs>
                  </a:gsLst>
                  <a:lin ang="0" scaled="0"/>
                </a:gradFill>
                <a:cs typeface="Segoe UI Semibold" panose="020B0702040204020203" pitchFamily="34" charset="0"/>
              </a:rPr>
              <a:t>business rules</a:t>
            </a:r>
          </a:p>
        </p:txBody>
      </p:sp>
      <p:sp>
        <p:nvSpPr>
          <p:cNvPr id="52" name="Rectangle 51">
            <a:extLst>
              <a:ext uri="{FF2B5EF4-FFF2-40B4-BE49-F238E27FC236}">
                <a16:creationId xmlns:a16="http://schemas.microsoft.com/office/drawing/2014/main" id="{DFC643A3-4C4B-4FF7-AD4A-CFCEF6AE6E92}"/>
              </a:ext>
            </a:extLst>
          </p:cNvPr>
          <p:cNvSpPr/>
          <p:nvPr/>
        </p:nvSpPr>
        <p:spPr>
          <a:xfrm>
            <a:off x="7613054" y="2243897"/>
            <a:ext cx="1338636" cy="584775"/>
          </a:xfrm>
          <a:prstGeom prst="rect">
            <a:avLst/>
          </a:prstGeom>
        </p:spPr>
        <p:txBody>
          <a:bodyPr wrap="none">
            <a:spAutoFit/>
          </a:bodyPr>
          <a:lstStyle/>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On Premises</a:t>
            </a:r>
          </a:p>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Data</a:t>
            </a:r>
          </a:p>
        </p:txBody>
      </p:sp>
      <p:sp>
        <p:nvSpPr>
          <p:cNvPr id="86" name="TextBox 85">
            <a:extLst>
              <a:ext uri="{FF2B5EF4-FFF2-40B4-BE49-F238E27FC236}">
                <a16:creationId xmlns:a16="http://schemas.microsoft.com/office/drawing/2014/main" id="{C7F66EC6-578A-46E7-B8A6-0E96EA6F3338}"/>
              </a:ext>
            </a:extLst>
          </p:cNvPr>
          <p:cNvSpPr txBox="1"/>
          <p:nvPr/>
        </p:nvSpPr>
        <p:spPr>
          <a:xfrm>
            <a:off x="7557058" y="2773964"/>
            <a:ext cx="1940821" cy="3096232"/>
          </a:xfrm>
          <a:prstGeom prst="rect">
            <a:avLst/>
          </a:prstGeom>
          <a:noFill/>
        </p:spPr>
        <p:txBody>
          <a:bodyPr wrap="square" lIns="182880" tIns="146304" rIns="182880" bIns="146304" rtlCol="0">
            <a:spAutoFit/>
          </a:bodyPr>
          <a:lstStyle/>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Built and maintained by </a:t>
            </a:r>
            <a:r>
              <a:rPr lang="en-US" sz="1200" b="1">
                <a:gradFill>
                  <a:gsLst>
                    <a:gs pos="84000">
                      <a:schemeClr val="tx1"/>
                    </a:gs>
                    <a:gs pos="0">
                      <a:schemeClr val="tx1"/>
                    </a:gs>
                  </a:gsLst>
                  <a:lin ang="0" scaled="0"/>
                </a:gradFill>
                <a:cs typeface="Segoe UI Semibold" panose="020B0702040204020203" pitchFamily="34" charset="0"/>
              </a:rPr>
              <a:t>IT professionals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Connect with an </a:t>
            </a:r>
            <a:b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br>
            <a:r>
              <a:rPr lang="en-US" sz="1200" b="1">
                <a:gradFill>
                  <a:gsLst>
                    <a:gs pos="84000">
                      <a:schemeClr val="tx1"/>
                    </a:gs>
                    <a:gs pos="0">
                      <a:schemeClr val="tx1"/>
                    </a:gs>
                  </a:gsLst>
                  <a:lin ang="0" scaled="0"/>
                </a:gradFill>
                <a:cs typeface="Segoe UI Semibold" panose="020B0702040204020203" pitchFamily="34" charset="0"/>
              </a:rPr>
              <a:t>On-Premises data gateway</a:t>
            </a:r>
            <a:r>
              <a:rPr lang="en-US" sz="1200" baseline="30000">
                <a:gradFill>
                  <a:gsLst>
                    <a:gs pos="84000">
                      <a:schemeClr val="tx1"/>
                    </a:gs>
                    <a:gs pos="0">
                      <a:schemeClr val="tx1"/>
                    </a:gs>
                  </a:gsLst>
                  <a:lin ang="0" scaled="0"/>
                </a:gradFill>
                <a:cs typeface="Segoe UI Semibold" panose="020B0702040204020203" pitchFamily="34" charset="0"/>
              </a:rPr>
              <a:t>1</a:t>
            </a: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Good for connecting to </a:t>
            </a:r>
            <a:r>
              <a:rPr lang="en-US" sz="1200" b="1">
                <a:gradFill>
                  <a:gsLst>
                    <a:gs pos="84000">
                      <a:schemeClr val="tx1"/>
                    </a:gs>
                    <a:gs pos="0">
                      <a:schemeClr val="tx1"/>
                    </a:gs>
                  </a:gsLst>
                  <a:lin ang="0" scaled="0"/>
                </a:gradFill>
                <a:cs typeface="Segoe UI Semibold" panose="020B0702040204020203" pitchFamily="34" charset="0"/>
              </a:rPr>
              <a:t>legacy master data and systems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200" b="1">
                <a:gradFill>
                  <a:gsLst>
                    <a:gs pos="84000">
                      <a:schemeClr val="tx1"/>
                    </a:gs>
                    <a:gs pos="0">
                      <a:schemeClr val="tx1"/>
                    </a:gs>
                  </a:gsLst>
                  <a:lin ang="0" scaled="0"/>
                </a:gradFill>
                <a:cs typeface="Segoe UI Semibold" panose="020B0702040204020203" pitchFamily="34" charset="0"/>
              </a:rPr>
              <a:t>Share same Gateway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across Power Apps, Power Automate and Power BI</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panose="020B0502040204020203" pitchFamily="34" charset="0"/>
                <a:ea typeface="+mn-ea"/>
                <a:cs typeface="Segoe UI" panose="020B0502040204020203" pitchFamily="34" charset="0"/>
              </a:rPr>
              <a:t>Can be configured for </a:t>
            </a:r>
            <a:r>
              <a:rPr lang="en-US" sz="1200" b="1">
                <a:gradFill>
                  <a:gsLst>
                    <a:gs pos="84000">
                      <a:schemeClr val="tx1"/>
                    </a:gs>
                    <a:gs pos="0">
                      <a:schemeClr val="tx1"/>
                    </a:gs>
                  </a:gsLst>
                  <a:lin ang="0" scaled="0"/>
                </a:gradFill>
                <a:cs typeface="Segoe UI Semibold" panose="020B0702040204020203" pitchFamily="34" charset="0"/>
              </a:rPr>
              <a:t>load balancing</a:t>
            </a:r>
          </a:p>
        </p:txBody>
      </p:sp>
      <p:sp>
        <p:nvSpPr>
          <p:cNvPr id="46" name="Rectangle 45">
            <a:extLst>
              <a:ext uri="{FF2B5EF4-FFF2-40B4-BE49-F238E27FC236}">
                <a16:creationId xmlns:a16="http://schemas.microsoft.com/office/drawing/2014/main" id="{4916FC1D-AB3D-41F2-B10C-D51F8235ED66}"/>
              </a:ext>
            </a:extLst>
          </p:cNvPr>
          <p:cNvSpPr/>
          <p:nvPr/>
        </p:nvSpPr>
        <p:spPr>
          <a:xfrm>
            <a:off x="9568054" y="2241999"/>
            <a:ext cx="1051699" cy="584775"/>
          </a:xfrm>
          <a:prstGeom prst="rect">
            <a:avLst/>
          </a:prstGeom>
        </p:spPr>
        <p:txBody>
          <a:bodyPr wrap="none">
            <a:spAutoFit/>
          </a:bodyPr>
          <a:lstStyle/>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SQL </a:t>
            </a:r>
          </a:p>
          <a:p>
            <a:pPr marL="0" marR="0" lvl="0" indent="0" defTabSz="914099"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1250">
                      <a:srgbClr val="088142"/>
                    </a:gs>
                    <a:gs pos="100000">
                      <a:srgbClr val="088142"/>
                    </a:gs>
                  </a:gsLst>
                  <a:lin ang="0" scaled="0"/>
                </a:gradFill>
                <a:effectLst/>
                <a:uLnTx/>
                <a:uFillTx/>
                <a:latin typeface="Segoe UI Semibold" panose="020B0702040204020203" pitchFamily="34" charset="0"/>
                <a:ea typeface="+mn-ea"/>
                <a:cs typeface="Segoe UI Semibold" panose="020B0702040204020203" pitchFamily="34" charset="0"/>
              </a:rPr>
              <a:t>On Azure</a:t>
            </a:r>
          </a:p>
        </p:txBody>
      </p:sp>
      <p:sp>
        <p:nvSpPr>
          <p:cNvPr id="84" name="TextBox 83">
            <a:extLst>
              <a:ext uri="{FF2B5EF4-FFF2-40B4-BE49-F238E27FC236}">
                <a16:creationId xmlns:a16="http://schemas.microsoft.com/office/drawing/2014/main" id="{D871CA84-7158-4606-969C-A933C390F2ED}"/>
              </a:ext>
            </a:extLst>
          </p:cNvPr>
          <p:cNvSpPr txBox="1"/>
          <p:nvPr/>
        </p:nvSpPr>
        <p:spPr>
          <a:xfrm>
            <a:off x="9497879" y="2772068"/>
            <a:ext cx="2330717" cy="3339376"/>
          </a:xfrm>
          <a:prstGeom prst="rect">
            <a:avLst/>
          </a:prstGeom>
          <a:noFill/>
        </p:spPr>
        <p:txBody>
          <a:bodyPr wrap="square" lIns="182880" tIns="146304" rIns="182880" bIns="146304" rtlCol="0">
            <a:spAutoFit/>
          </a:bodyPr>
          <a:lstStyle/>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Built and maintained by</a:t>
            </a:r>
            <a:r>
              <a:rPr lang="en-US" sz="1200" b="1">
                <a:gradFill>
                  <a:gsLst>
                    <a:gs pos="84000">
                      <a:schemeClr val="tx1"/>
                    </a:gs>
                    <a:gs pos="0">
                      <a:schemeClr val="tx1"/>
                    </a:gs>
                  </a:gsLst>
                  <a:lin ang="0" scaled="0"/>
                </a:gradFill>
                <a:cs typeface="Segoe UI Semibold" panose="020B0702040204020203" pitchFamily="34" charset="0"/>
              </a:rPr>
              <a:t> IT professionals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Connect with a </a:t>
            </a:r>
            <a:r>
              <a:rPr lang="en-US" sz="1200" b="1">
                <a:gradFill>
                  <a:gsLst>
                    <a:gs pos="84000">
                      <a:schemeClr val="tx1"/>
                    </a:gs>
                    <a:gs pos="0">
                      <a:schemeClr val="tx1"/>
                    </a:gs>
                  </a:gsLst>
                  <a:lin ang="0" scaled="0"/>
                </a:gradFill>
                <a:cs typeface="Segoe UI Semibold" panose="020B0702040204020203" pitchFamily="34" charset="0"/>
              </a:rPr>
              <a:t>premium connector</a:t>
            </a:r>
            <a:r>
              <a:rPr kumimoji="0" lang="en-US" sz="1200" b="0" i="0" u="none" strike="noStrike" kern="1200" cap="none" spc="0" normalizeH="0" baseline="30000" noProof="0">
                <a:ln>
                  <a:noFill/>
                </a:ln>
                <a:gradFill>
                  <a:gsLst>
                    <a:gs pos="84000">
                      <a:schemeClr val="tx1"/>
                    </a:gs>
                    <a:gs pos="0">
                      <a:schemeClr val="tx1"/>
                    </a:gs>
                  </a:gsLst>
                  <a:lin ang="0" scaled="0"/>
                </a:gradFill>
                <a:effectLst/>
                <a:uLnTx/>
                <a:uFillTx/>
                <a:latin typeface="Calibri Light" panose="020F0302020204030204"/>
                <a:ea typeface="+mn-ea"/>
                <a:cs typeface="Segoe UI Semibold" panose="020B0702040204020203" pitchFamily="34" charset="0"/>
              </a:rPr>
              <a:t>1</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Good for </a:t>
            </a:r>
            <a:r>
              <a:rPr lang="en-US" sz="1200" b="1">
                <a:gradFill>
                  <a:gsLst>
                    <a:gs pos="84000">
                      <a:schemeClr val="tx1"/>
                    </a:gs>
                    <a:gs pos="0">
                      <a:schemeClr val="tx1"/>
                    </a:gs>
                  </a:gsLst>
                  <a:lin ang="0" scaled="0"/>
                </a:gradFill>
                <a:cs typeface="Segoe UI Semibold" panose="020B0702040204020203" pitchFamily="34" charset="0"/>
              </a:rPr>
              <a:t>very large volumes of master data</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 UI Semibold" panose="020B0702040204020203" pitchFamily="34" charset="0"/>
                <a:ea typeface="+mn-ea"/>
                <a:cs typeface="Segoe UI Semibold" panose="020B0702040204020203" pitchFamily="34" charset="0"/>
              </a:rPr>
              <a:t> </a:t>
            </a: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shared with heterogenous systems</a:t>
            </a:r>
            <a:endPar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Segoe UI Semibold" panose="020B0702040204020203" pitchFamily="34" charset="0"/>
            </a:endParaRP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Role Based Access Control </a:t>
            </a:r>
            <a:r>
              <a:rPr lang="en-US" sz="1200" b="1">
                <a:gradFill>
                  <a:gsLst>
                    <a:gs pos="84000">
                      <a:schemeClr val="tx1"/>
                    </a:gs>
                    <a:gs pos="0">
                      <a:schemeClr val="tx1"/>
                    </a:gs>
                  </a:gsLst>
                  <a:lin ang="0" scaled="0"/>
                </a:gradFill>
                <a:cs typeface="Segoe UI Semibold" panose="020B0702040204020203" pitchFamily="34" charset="0"/>
              </a:rPr>
              <a:t>(RBAC) customizable by IT Professionals</a:t>
            </a:r>
          </a:p>
          <a:p>
            <a:pPr marL="171450" indent="-171450">
              <a:lnSpc>
                <a:spcPct val="90000"/>
              </a:lnSpc>
              <a:spcAft>
                <a:spcPts val="600"/>
              </a:spcAft>
              <a:buFont typeface="Arial" panose="020B0604020202020204" pitchFamily="34" charset="0"/>
              <a:buChar char="•"/>
              <a:defRPr/>
            </a:pPr>
            <a:r>
              <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rPr>
              <a:t>Data Quality Tools and Business rules </a:t>
            </a:r>
            <a:r>
              <a:rPr lang="en-US" sz="1200" b="1">
                <a:gradFill>
                  <a:gsLst>
                    <a:gs pos="84000">
                      <a:schemeClr val="tx1"/>
                    </a:gs>
                    <a:gs pos="0">
                      <a:schemeClr val="tx1"/>
                    </a:gs>
                  </a:gsLst>
                  <a:lin ang="0" scaled="0"/>
                </a:gradFill>
                <a:cs typeface="Segoe UI Semibold" panose="020B0702040204020203" pitchFamily="34" charset="0"/>
              </a:rPr>
              <a:t>customizable by IT Professionals</a:t>
            </a:r>
          </a:p>
          <a:p>
            <a:pPr marL="171450" marR="0" lvl="0" indent="-1714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200" b="0" i="0" u="none" strike="noStrike" kern="1200" cap="none" spc="0" normalizeH="0" baseline="0" noProof="0">
              <a:ln>
                <a:noFill/>
              </a:ln>
              <a:gradFill>
                <a:gsLst>
                  <a:gs pos="84000">
                    <a:schemeClr val="tx1"/>
                  </a:gs>
                  <a:gs pos="0">
                    <a:schemeClr val="tx1"/>
                  </a:gs>
                </a:gsLst>
                <a:lin ang="0" scaled="0"/>
              </a:gradFill>
              <a:effectLst/>
              <a:uLnTx/>
              <a:uFillTx/>
              <a:latin typeface="SegoeUI"/>
              <a:ea typeface="+mn-ea"/>
              <a:cs typeface="+mn-cs"/>
            </a:endParaRPr>
          </a:p>
        </p:txBody>
      </p:sp>
      <p:sp>
        <p:nvSpPr>
          <p:cNvPr id="90" name="TextBox 89">
            <a:extLst>
              <a:ext uri="{FF2B5EF4-FFF2-40B4-BE49-F238E27FC236}">
                <a16:creationId xmlns:a16="http://schemas.microsoft.com/office/drawing/2014/main" id="{EEB9E15C-91E6-4BDB-B969-B3031B4D89E4}"/>
              </a:ext>
            </a:extLst>
          </p:cNvPr>
          <p:cNvSpPr txBox="1"/>
          <p:nvPr/>
        </p:nvSpPr>
        <p:spPr>
          <a:xfrm>
            <a:off x="142875" y="6111444"/>
            <a:ext cx="3733800" cy="364908"/>
          </a:xfrm>
          <a:prstGeom prst="rect">
            <a:avLst/>
          </a:prstGeom>
          <a:noFill/>
        </p:spPr>
        <p:txBody>
          <a:bodyPr wrap="square" lIns="182880" tIns="146304" rIns="182880" bIns="146304" rtlCol="0">
            <a:spAutoFit/>
          </a:bodyPr>
          <a:lstStyle/>
          <a:p>
            <a:pPr marL="0" marR="0" lvl="0" indent="0" defTabSz="914400" rtl="0" eaLnBrk="1" fontAlgn="auto" latinLnBrk="0" hangingPunct="1">
              <a:lnSpc>
                <a:spcPct val="50000"/>
              </a:lnSpc>
              <a:spcBef>
                <a:spcPts val="0"/>
              </a:spcBef>
              <a:spcAft>
                <a:spcPts val="600"/>
              </a:spcAft>
              <a:buClrTx/>
              <a:buSzTx/>
              <a:buFontTx/>
              <a:buNone/>
              <a:tabLst/>
              <a:defRPr/>
            </a:pPr>
            <a:r>
              <a:rPr kumimoji="0" lang="en-US" sz="800" b="0" i="0" u="none" strike="noStrike" kern="1200" cap="none" spc="0" normalizeH="0" baseline="30000" noProof="0" dirty="0">
                <a:ln>
                  <a:noFill/>
                </a:ln>
                <a:solidFill>
                  <a:prstClr val="black">
                    <a:lumMod val="75000"/>
                    <a:lumOff val="25000"/>
                  </a:prstClr>
                </a:solidFill>
                <a:effectLst/>
                <a:uLnTx/>
                <a:uFillTx/>
                <a:latin typeface="Segoe UI"/>
                <a:ea typeface="+mn-ea"/>
                <a:cs typeface="+mn-cs"/>
              </a:rPr>
              <a:t>1</a:t>
            </a:r>
            <a:r>
              <a:rPr kumimoji="0" lang="en-US" sz="8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Feature requires standalone Power Apps or Power Automate user license</a:t>
            </a:r>
          </a:p>
        </p:txBody>
      </p:sp>
      <p:grpSp>
        <p:nvGrpSpPr>
          <p:cNvPr id="7" name="Group 6">
            <a:extLst>
              <a:ext uri="{FF2B5EF4-FFF2-40B4-BE49-F238E27FC236}">
                <a16:creationId xmlns:a16="http://schemas.microsoft.com/office/drawing/2014/main" id="{59AEDC30-EE61-4109-9A11-8A14E2C0C83E}"/>
              </a:ext>
              <a:ext uri="{C183D7F6-B498-43B3-948B-1728B52AA6E4}">
                <adec:decorative xmlns:adec="http://schemas.microsoft.com/office/drawing/2017/decorative" val="1"/>
              </a:ext>
            </a:extLst>
          </p:cNvPr>
          <p:cNvGrpSpPr/>
          <p:nvPr/>
        </p:nvGrpSpPr>
        <p:grpSpPr>
          <a:xfrm>
            <a:off x="7699541" y="1360874"/>
            <a:ext cx="799720" cy="799720"/>
            <a:chOff x="8020000" y="1017974"/>
            <a:chExt cx="973712" cy="973712"/>
          </a:xfrm>
        </p:grpSpPr>
        <p:sp>
          <p:nvSpPr>
            <p:cNvPr id="60" name="Oval 59">
              <a:extLst>
                <a:ext uri="{FF2B5EF4-FFF2-40B4-BE49-F238E27FC236}">
                  <a16:creationId xmlns:a16="http://schemas.microsoft.com/office/drawing/2014/main" id="{DA28CE0B-97EB-4502-915C-A8974FAC0218}"/>
                </a:ext>
              </a:extLst>
            </p:cNvPr>
            <p:cNvSpPr/>
            <p:nvPr/>
          </p:nvSpPr>
          <p:spPr bwMode="auto">
            <a:xfrm>
              <a:off x="8020000" y="1017974"/>
              <a:ext cx="973712" cy="973712"/>
            </a:xfrm>
            <a:prstGeom prst="ellipse">
              <a:avLst/>
            </a:prstGeom>
            <a:solidFill>
              <a:schemeClr val="bg1"/>
            </a:solidFill>
            <a:ln>
              <a:noFill/>
              <a:headEnd type="none" w="med" len="med"/>
              <a:tailEnd type="none" w="med" len="med"/>
            </a:ln>
            <a:effectLst>
              <a:outerShdw blurRad="190500" dist="38100" dir="2700000" algn="ctr" rotWithShape="0">
                <a:schemeClr val="tx1">
                  <a:alpha val="2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a:gradFill>
                  <a:gsLst>
                    <a:gs pos="0">
                      <a:srgbClr val="FFFFFF"/>
                    </a:gs>
                    <a:gs pos="100000">
                      <a:srgbClr val="FFFFFF"/>
                    </a:gs>
                  </a:gsLst>
                  <a:lin ang="5400000" scaled="0"/>
                </a:gradFill>
                <a:latin typeface="Segoe UI"/>
                <a:cs typeface="Segoe UI" pitchFamily="34" charset="0"/>
              </a:endParaRPr>
            </a:p>
          </p:txBody>
        </p:sp>
        <p:pic>
          <p:nvPicPr>
            <p:cNvPr id="61" name="Graphic 60" descr="Database">
              <a:extLst>
                <a:ext uri="{FF2B5EF4-FFF2-40B4-BE49-F238E27FC236}">
                  <a16:creationId xmlns:a16="http://schemas.microsoft.com/office/drawing/2014/main" id="{DA9EE077-0C28-4232-956D-2C2A11AF1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7215" y="1195189"/>
              <a:ext cx="619282" cy="619283"/>
            </a:xfrm>
            <a:prstGeom prst="rect">
              <a:avLst/>
            </a:prstGeom>
          </p:spPr>
        </p:pic>
      </p:grpSp>
      <p:grpSp>
        <p:nvGrpSpPr>
          <p:cNvPr id="8" name="Group 7">
            <a:extLst>
              <a:ext uri="{FF2B5EF4-FFF2-40B4-BE49-F238E27FC236}">
                <a16:creationId xmlns:a16="http://schemas.microsoft.com/office/drawing/2014/main" id="{CE888B74-4791-48E2-9770-B2E27702D05C}"/>
              </a:ext>
              <a:ext uri="{C183D7F6-B498-43B3-948B-1728B52AA6E4}">
                <adec:decorative xmlns:adec="http://schemas.microsoft.com/office/drawing/2017/decorative" val="1"/>
              </a:ext>
            </a:extLst>
          </p:cNvPr>
          <p:cNvGrpSpPr/>
          <p:nvPr/>
        </p:nvGrpSpPr>
        <p:grpSpPr>
          <a:xfrm>
            <a:off x="9582937" y="1358976"/>
            <a:ext cx="945364" cy="799720"/>
            <a:chOff x="10332236" y="1016076"/>
            <a:chExt cx="1151043" cy="973712"/>
          </a:xfrm>
        </p:grpSpPr>
        <p:grpSp>
          <p:nvGrpSpPr>
            <p:cNvPr id="21" name="Group 20">
              <a:extLst>
                <a:ext uri="{FF2B5EF4-FFF2-40B4-BE49-F238E27FC236}">
                  <a16:creationId xmlns:a16="http://schemas.microsoft.com/office/drawing/2014/main" id="{17FAF85A-C6A8-41EC-A72B-767FD6345069}"/>
                </a:ext>
              </a:extLst>
            </p:cNvPr>
            <p:cNvGrpSpPr/>
            <p:nvPr/>
          </p:nvGrpSpPr>
          <p:grpSpPr>
            <a:xfrm>
              <a:off x="10410366" y="1016076"/>
              <a:ext cx="973712" cy="973712"/>
              <a:chOff x="1281878" y="1228318"/>
              <a:chExt cx="1109708" cy="1109708"/>
            </a:xfrm>
          </p:grpSpPr>
          <p:sp>
            <p:nvSpPr>
              <p:cNvPr id="37" name="Oval 36">
                <a:extLst>
                  <a:ext uri="{FF2B5EF4-FFF2-40B4-BE49-F238E27FC236}">
                    <a16:creationId xmlns:a16="http://schemas.microsoft.com/office/drawing/2014/main" id="{4ED5D539-CA7B-4E4F-8C21-F27F6FDF51D5}"/>
                  </a:ext>
                </a:extLst>
              </p:cNvPr>
              <p:cNvSpPr/>
              <p:nvPr/>
            </p:nvSpPr>
            <p:spPr bwMode="auto">
              <a:xfrm>
                <a:off x="1281878" y="1228318"/>
                <a:ext cx="1109708" cy="1109708"/>
              </a:xfrm>
              <a:prstGeom prst="ellipse">
                <a:avLst/>
              </a:prstGeom>
              <a:solidFill>
                <a:schemeClr val="bg1"/>
              </a:solidFill>
              <a:ln>
                <a:noFill/>
                <a:headEnd type="none" w="med" len="med"/>
                <a:tailEnd type="none" w="med" len="med"/>
              </a:ln>
              <a:effectLst>
                <a:outerShdw blurRad="190500" dist="38100" dir="2700000" algn="ctr" rotWithShape="0">
                  <a:schemeClr val="tx1">
                    <a:alpha val="2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a:gradFill>
                    <a:gsLst>
                      <a:gs pos="0">
                        <a:srgbClr val="FFFFFF"/>
                      </a:gs>
                      <a:gs pos="100000">
                        <a:srgbClr val="FFFFFF"/>
                      </a:gs>
                    </a:gsLst>
                    <a:lin ang="5400000" scaled="0"/>
                  </a:gradFill>
                  <a:latin typeface="Segoe UI"/>
                  <a:cs typeface="Segoe UI" pitchFamily="34" charset="0"/>
                </a:endParaRPr>
              </a:p>
            </p:txBody>
          </p:sp>
          <p:sp>
            <p:nvSpPr>
              <p:cNvPr id="19" name="Rectangle 18">
                <a:extLst>
                  <a:ext uri="{FF2B5EF4-FFF2-40B4-BE49-F238E27FC236}">
                    <a16:creationId xmlns:a16="http://schemas.microsoft.com/office/drawing/2014/main" id="{4CFB8D57-C7F0-4EF2-87A7-4D5424CD231A}"/>
                  </a:ext>
                </a:extLst>
              </p:cNvPr>
              <p:cNvSpPr/>
              <p:nvPr/>
            </p:nvSpPr>
            <p:spPr>
              <a:xfrm>
                <a:off x="1480119" y="1603207"/>
                <a:ext cx="70950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C0"/>
                    </a:solidFill>
                    <a:effectLst/>
                    <a:uLnTx/>
                    <a:uFillTx/>
                    <a:latin typeface="Segoe UI  "/>
                    <a:ea typeface="+mn-ea"/>
                    <a:cs typeface="Segoe UI Semibold" panose="020B0702040204020203" pitchFamily="34" charset="0"/>
                  </a:rPr>
                  <a:t>SQL</a:t>
                </a:r>
                <a:endParaRPr kumimoji="0" lang="en-US" sz="1400" b="1" i="0" u="none" strike="noStrike" kern="1200" cap="none" spc="0" normalizeH="0" baseline="0" noProof="0">
                  <a:ln>
                    <a:noFill/>
                  </a:ln>
                  <a:solidFill>
                    <a:srgbClr val="0070C0"/>
                  </a:solidFill>
                  <a:effectLst/>
                  <a:uLnTx/>
                  <a:uFillTx/>
                  <a:latin typeface="Segoe UI  "/>
                  <a:ea typeface="+mn-ea"/>
                  <a:cs typeface="+mn-cs"/>
                </a:endParaRPr>
              </a:p>
            </p:txBody>
          </p:sp>
        </p:grpSp>
        <p:pic>
          <p:nvPicPr>
            <p:cNvPr id="32" name="Picture 2" descr="Résultat de recherche d'images pour &quot;squl logo&quot;">
              <a:extLst>
                <a:ext uri="{FF2B5EF4-FFF2-40B4-BE49-F238E27FC236}">
                  <a16:creationId xmlns:a16="http://schemas.microsoft.com/office/drawing/2014/main" id="{A492092B-1FE6-4063-B40B-1B4982FDB1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2236" y="1184537"/>
              <a:ext cx="1151043" cy="6042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A3DB4271-D06C-4A5E-9413-4EB83022B849}"/>
              </a:ext>
              <a:ext uri="{C183D7F6-B498-43B3-948B-1728B52AA6E4}">
                <adec:decorative xmlns:adec="http://schemas.microsoft.com/office/drawing/2017/decorative" val="1"/>
              </a:ext>
            </a:extLst>
          </p:cNvPr>
          <p:cNvGrpSpPr/>
          <p:nvPr/>
        </p:nvGrpSpPr>
        <p:grpSpPr>
          <a:xfrm>
            <a:off x="5296279" y="1358976"/>
            <a:ext cx="799721" cy="799721"/>
            <a:chOff x="5627753" y="1016076"/>
            <a:chExt cx="973713" cy="973713"/>
          </a:xfrm>
        </p:grpSpPr>
        <p:sp>
          <p:nvSpPr>
            <p:cNvPr id="36" name="Oval 35">
              <a:extLst>
                <a:ext uri="{FF2B5EF4-FFF2-40B4-BE49-F238E27FC236}">
                  <a16:creationId xmlns:a16="http://schemas.microsoft.com/office/drawing/2014/main" id="{E7C68271-5B64-49A5-9116-FF10A79C7724}"/>
                </a:ext>
              </a:extLst>
            </p:cNvPr>
            <p:cNvSpPr/>
            <p:nvPr/>
          </p:nvSpPr>
          <p:spPr bwMode="auto">
            <a:xfrm>
              <a:off x="5627753" y="1016076"/>
              <a:ext cx="973713" cy="973713"/>
            </a:xfrm>
            <a:prstGeom prst="ellipse">
              <a:avLst/>
            </a:prstGeom>
            <a:solidFill>
              <a:schemeClr val="bg1"/>
            </a:solidFill>
            <a:ln>
              <a:noFill/>
              <a:headEnd type="none" w="med" len="med"/>
              <a:tailEnd type="none" w="med" len="med"/>
            </a:ln>
            <a:effectLst>
              <a:outerShdw blurRad="190500" dist="38100" dir="2700000" algn="ctr" rotWithShape="0">
                <a:schemeClr val="tx1">
                  <a:alpha val="2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Picture 41">
              <a:extLst>
                <a:ext uri="{FF2B5EF4-FFF2-40B4-BE49-F238E27FC236}">
                  <a16:creationId xmlns:a16="http://schemas.microsoft.com/office/drawing/2014/main" id="{AD4C4F0B-B7AA-4BFC-9CA2-90060BCD44C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795442" y="1178003"/>
              <a:ext cx="656158" cy="656158"/>
            </a:xfrm>
            <a:prstGeom prst="rect">
              <a:avLst/>
            </a:prstGeom>
          </p:spPr>
        </p:pic>
      </p:grpSp>
      <p:grpSp>
        <p:nvGrpSpPr>
          <p:cNvPr id="11" name="Group 10">
            <a:extLst>
              <a:ext uri="{FF2B5EF4-FFF2-40B4-BE49-F238E27FC236}">
                <a16:creationId xmlns:a16="http://schemas.microsoft.com/office/drawing/2014/main" id="{1F140B2D-35AE-4FFE-9939-98BC467C38F4}"/>
              </a:ext>
              <a:ext uri="{C183D7F6-B498-43B3-948B-1728B52AA6E4}">
                <adec:decorative xmlns:adec="http://schemas.microsoft.com/office/drawing/2017/decorative" val="1"/>
              </a:ext>
            </a:extLst>
          </p:cNvPr>
          <p:cNvGrpSpPr/>
          <p:nvPr/>
        </p:nvGrpSpPr>
        <p:grpSpPr>
          <a:xfrm>
            <a:off x="2893017" y="1360874"/>
            <a:ext cx="799721" cy="799721"/>
            <a:chOff x="2893017" y="1360874"/>
            <a:chExt cx="799721" cy="799721"/>
          </a:xfrm>
        </p:grpSpPr>
        <p:sp>
          <p:nvSpPr>
            <p:cNvPr id="40" name="Oval 39">
              <a:extLst>
                <a:ext uri="{FF2B5EF4-FFF2-40B4-BE49-F238E27FC236}">
                  <a16:creationId xmlns:a16="http://schemas.microsoft.com/office/drawing/2014/main" id="{12313C16-04D3-463A-BD2F-680C086BEC84}"/>
                </a:ext>
              </a:extLst>
            </p:cNvPr>
            <p:cNvSpPr/>
            <p:nvPr/>
          </p:nvSpPr>
          <p:spPr bwMode="auto">
            <a:xfrm>
              <a:off x="2893017" y="1360874"/>
              <a:ext cx="799721" cy="799721"/>
            </a:xfrm>
            <a:prstGeom prst="ellipse">
              <a:avLst/>
            </a:prstGeom>
            <a:solidFill>
              <a:schemeClr val="bg1"/>
            </a:solidFill>
            <a:ln>
              <a:noFill/>
              <a:headEnd type="none" w="med" len="med"/>
              <a:tailEnd type="none" w="med" len="med"/>
            </a:ln>
            <a:effectLst>
              <a:outerShdw blurRad="190500" dist="38100" dir="2700000" algn="ctr" rotWithShape="0">
                <a:schemeClr val="tx1">
                  <a:alpha val="2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a:gradFill>
                  <a:gsLst>
                    <a:gs pos="0">
                      <a:srgbClr val="FFFFFF"/>
                    </a:gs>
                    <a:gs pos="100000">
                      <a:srgbClr val="FFFFFF"/>
                    </a:gs>
                  </a:gsLst>
                  <a:lin ang="5400000" scaled="0"/>
                </a:gradFill>
                <a:latin typeface="Segoe UI"/>
                <a:cs typeface="Segoe UI" pitchFamily="34" charset="0"/>
              </a:endParaRPr>
            </a:p>
          </p:txBody>
        </p:sp>
        <p:pic>
          <p:nvPicPr>
            <p:cNvPr id="3" name="Picture 2" descr="Icon&#10;&#10;Description automatically generated">
              <a:extLst>
                <a:ext uri="{FF2B5EF4-FFF2-40B4-BE49-F238E27FC236}">
                  <a16:creationId xmlns:a16="http://schemas.microsoft.com/office/drawing/2014/main" id="{662CBB8B-9B93-4644-88BB-526389580B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8955" y="1565691"/>
              <a:ext cx="436246" cy="405709"/>
            </a:xfrm>
            <a:prstGeom prst="rect">
              <a:avLst/>
            </a:prstGeom>
          </p:spPr>
        </p:pic>
      </p:grpSp>
      <p:grpSp>
        <p:nvGrpSpPr>
          <p:cNvPr id="10" name="Group 9">
            <a:extLst>
              <a:ext uri="{FF2B5EF4-FFF2-40B4-BE49-F238E27FC236}">
                <a16:creationId xmlns:a16="http://schemas.microsoft.com/office/drawing/2014/main" id="{3448293A-1B97-4EDA-999E-DD1711340FB2}"/>
              </a:ext>
              <a:ext uri="{C183D7F6-B498-43B3-948B-1728B52AA6E4}">
                <adec:decorative xmlns:adec="http://schemas.microsoft.com/office/drawing/2017/decorative" val="1"/>
              </a:ext>
            </a:extLst>
          </p:cNvPr>
          <p:cNvGrpSpPr/>
          <p:nvPr/>
        </p:nvGrpSpPr>
        <p:grpSpPr>
          <a:xfrm>
            <a:off x="584200" y="1360874"/>
            <a:ext cx="799720" cy="799720"/>
            <a:chOff x="584200" y="1360874"/>
            <a:chExt cx="799720" cy="799720"/>
          </a:xfrm>
        </p:grpSpPr>
        <p:sp>
          <p:nvSpPr>
            <p:cNvPr id="4" name="Oval 3">
              <a:extLst>
                <a:ext uri="{FF2B5EF4-FFF2-40B4-BE49-F238E27FC236}">
                  <a16:creationId xmlns:a16="http://schemas.microsoft.com/office/drawing/2014/main" id="{3E5B20BC-EBD1-479D-8ED7-5882336FC5FA}"/>
                </a:ext>
              </a:extLst>
            </p:cNvPr>
            <p:cNvSpPr/>
            <p:nvPr/>
          </p:nvSpPr>
          <p:spPr bwMode="auto">
            <a:xfrm>
              <a:off x="584200" y="1360874"/>
              <a:ext cx="799720" cy="799720"/>
            </a:xfrm>
            <a:prstGeom prst="ellipse">
              <a:avLst/>
            </a:prstGeom>
            <a:solidFill>
              <a:schemeClr val="bg1"/>
            </a:solidFill>
            <a:ln>
              <a:noFill/>
              <a:headEnd type="none" w="med" len="med"/>
              <a:tailEnd type="none" w="med" len="med"/>
            </a:ln>
            <a:effectLst>
              <a:outerShdw blurRad="190500" dist="38100" dir="2700000" algn="ctr" rotWithShape="0">
                <a:schemeClr val="tx1">
                  <a:alpha val="25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a:gradFill>
                  <a:gsLst>
                    <a:gs pos="0">
                      <a:srgbClr val="FFFFFF"/>
                    </a:gs>
                    <a:gs pos="100000">
                      <a:srgbClr val="FFFFFF"/>
                    </a:gs>
                  </a:gsLst>
                  <a:lin ang="5400000" scaled="0"/>
                </a:gradFill>
                <a:latin typeface="Segoe UI"/>
                <a:cs typeface="Segoe UI" pitchFamily="34" charset="0"/>
              </a:endParaRPr>
            </a:p>
          </p:txBody>
        </p:sp>
        <p:pic>
          <p:nvPicPr>
            <p:cNvPr id="1026" name="Picture 2" descr="SharePoint - Wikipedia">
              <a:extLst>
                <a:ext uri="{FF2B5EF4-FFF2-40B4-BE49-F238E27FC236}">
                  <a16:creationId xmlns:a16="http://schemas.microsoft.com/office/drawing/2014/main" id="{09B98B39-C96E-45EE-89C4-BDCD06A5FC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177" y="1539558"/>
              <a:ext cx="467823" cy="457518"/>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Footer Placeholder 1">
            <a:extLst>
              <a:ext uri="{FF2B5EF4-FFF2-40B4-BE49-F238E27FC236}">
                <a16:creationId xmlns:a16="http://schemas.microsoft.com/office/drawing/2014/main" id="{47B57EE9-5DC4-0B97-7C57-64F44904E8DA}"/>
              </a:ext>
            </a:extLst>
          </p:cNvPr>
          <p:cNvSpPr txBox="1">
            <a:spLocks/>
          </p:cNvSpPr>
          <p:nvPr/>
        </p:nvSpPr>
        <p:spPr>
          <a:xfrm>
            <a:off x="0" y="6573150"/>
            <a:ext cx="2290291" cy="22951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dirty="0">
                <a:ln>
                  <a:noFill/>
                </a:ln>
                <a:solidFill>
                  <a:srgbClr val="000000"/>
                </a:solidFill>
                <a:effectLst/>
                <a:uLnTx/>
                <a:uFillTx/>
                <a:latin typeface="Segoe UI"/>
                <a:ea typeface="+mn-ea"/>
                <a:cs typeface="+mn-cs"/>
              </a:rPr>
              <a:t>Microsoft Proprietary and Confidential</a:t>
            </a:r>
          </a:p>
        </p:txBody>
      </p:sp>
    </p:spTree>
    <p:extLst>
      <p:ext uri="{BB962C8B-B14F-4D97-AF65-F5344CB8AC3E}">
        <p14:creationId xmlns:p14="http://schemas.microsoft.com/office/powerpoint/2010/main" val="68009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E06D-4828-4F3D-83F0-8E10C188AA8F}"/>
              </a:ext>
            </a:extLst>
          </p:cNvPr>
          <p:cNvSpPr>
            <a:spLocks noGrp="1"/>
          </p:cNvSpPr>
          <p:nvPr>
            <p:ph type="title"/>
          </p:nvPr>
        </p:nvSpPr>
        <p:spPr/>
        <p:txBody>
          <a:bodyPr vert="horz" wrap="square" lIns="0" tIns="0" rIns="0" bIns="0" rtlCol="0" anchor="t">
            <a:spAutoFit/>
          </a:bodyPr>
          <a:lstStyle/>
          <a:p>
            <a:r>
              <a:rPr lang="en-US" sz="2800"/>
              <a:t>Scalable data modeling and storage options</a:t>
            </a:r>
          </a:p>
        </p:txBody>
      </p:sp>
      <p:graphicFrame>
        <p:nvGraphicFramePr>
          <p:cNvPr id="11" name="Table 11" descr="table">
            <a:extLst>
              <a:ext uri="{FF2B5EF4-FFF2-40B4-BE49-F238E27FC236}">
                <a16:creationId xmlns:a16="http://schemas.microsoft.com/office/drawing/2014/main" id="{6420EBF2-92B1-4C42-B7AC-78382E1FED73}"/>
              </a:ext>
            </a:extLst>
          </p:cNvPr>
          <p:cNvGraphicFramePr>
            <a:graphicFrameLocks noGrp="1"/>
          </p:cNvGraphicFramePr>
          <p:nvPr/>
        </p:nvGraphicFramePr>
        <p:xfrm>
          <a:off x="512063" y="1093787"/>
          <a:ext cx="11021125" cy="5127627"/>
        </p:xfrm>
        <a:graphic>
          <a:graphicData uri="http://schemas.openxmlformats.org/drawingml/2006/table">
            <a:tbl>
              <a:tblPr firstRow="1" bandRow="1">
                <a:effectLst>
                  <a:outerShdw blurRad="190500" dist="38100" dir="2700000" algn="ctr" rotWithShape="0">
                    <a:schemeClr val="tx1">
                      <a:alpha val="25000"/>
                    </a:schemeClr>
                  </a:outerShdw>
                </a:effectLst>
                <a:tableStyleId>{5C22544A-7EE6-4342-B048-85BDC9FD1C3A}</a:tableStyleId>
              </a:tblPr>
              <a:tblGrid>
                <a:gridCol w="1299852">
                  <a:extLst>
                    <a:ext uri="{9D8B030D-6E8A-4147-A177-3AD203B41FA5}">
                      <a16:colId xmlns:a16="http://schemas.microsoft.com/office/drawing/2014/main" val="591328956"/>
                    </a:ext>
                  </a:extLst>
                </a:gridCol>
                <a:gridCol w="1959985">
                  <a:extLst>
                    <a:ext uri="{9D8B030D-6E8A-4147-A177-3AD203B41FA5}">
                      <a16:colId xmlns:a16="http://schemas.microsoft.com/office/drawing/2014/main" val="3576446213"/>
                    </a:ext>
                  </a:extLst>
                </a:gridCol>
                <a:gridCol w="1930400">
                  <a:extLst>
                    <a:ext uri="{9D8B030D-6E8A-4147-A177-3AD203B41FA5}">
                      <a16:colId xmlns:a16="http://schemas.microsoft.com/office/drawing/2014/main" val="3229453516"/>
                    </a:ext>
                  </a:extLst>
                </a:gridCol>
                <a:gridCol w="1892300">
                  <a:extLst>
                    <a:ext uri="{9D8B030D-6E8A-4147-A177-3AD203B41FA5}">
                      <a16:colId xmlns:a16="http://schemas.microsoft.com/office/drawing/2014/main" val="2810106325"/>
                    </a:ext>
                  </a:extLst>
                </a:gridCol>
                <a:gridCol w="1943100">
                  <a:extLst>
                    <a:ext uri="{9D8B030D-6E8A-4147-A177-3AD203B41FA5}">
                      <a16:colId xmlns:a16="http://schemas.microsoft.com/office/drawing/2014/main" val="2922415080"/>
                    </a:ext>
                  </a:extLst>
                </a:gridCol>
                <a:gridCol w="1995488">
                  <a:extLst>
                    <a:ext uri="{9D8B030D-6E8A-4147-A177-3AD203B41FA5}">
                      <a16:colId xmlns:a16="http://schemas.microsoft.com/office/drawing/2014/main" val="850359007"/>
                    </a:ext>
                  </a:extLst>
                </a:gridCol>
              </a:tblGrid>
              <a:tr h="300853">
                <a:tc>
                  <a:txBody>
                    <a:bodyPr/>
                    <a:lstStyle/>
                    <a:p>
                      <a:pPr algn="ctr"/>
                      <a:endParaRPr lang="en-CA" sz="120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200" b="0" dirty="0">
                          <a:gradFill>
                            <a:gsLst>
                              <a:gs pos="82000">
                                <a:schemeClr val="bg1"/>
                              </a:gs>
                              <a:gs pos="0">
                                <a:schemeClr val="bg1"/>
                              </a:gs>
                            </a:gsLst>
                            <a:lin ang="0" scaled="0"/>
                          </a:gradFill>
                          <a:latin typeface="+mj-lt"/>
                        </a:rPr>
                        <a:t>SharePoint Lists</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dirty="0">
                          <a:gradFill>
                            <a:gsLst>
                              <a:gs pos="82000">
                                <a:schemeClr val="bg1"/>
                              </a:gs>
                              <a:gs pos="0">
                                <a:schemeClr val="bg1"/>
                              </a:gs>
                            </a:gsLst>
                            <a:lin ang="0" scaled="0"/>
                          </a:gradFill>
                          <a:latin typeface="+mj-lt"/>
                        </a:rPr>
                        <a:t>Dataverse for Teams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dirty="0">
                          <a:gradFill>
                            <a:gsLst>
                              <a:gs pos="82000">
                                <a:schemeClr val="bg1"/>
                              </a:gs>
                              <a:gs pos="0">
                                <a:schemeClr val="bg1"/>
                              </a:gs>
                            </a:gsLst>
                            <a:lin ang="0" scaled="0"/>
                          </a:gradFill>
                          <a:latin typeface="+mj-lt"/>
                        </a:rPr>
                        <a:t>Dataverse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a:gradFill>
                            <a:gsLst>
                              <a:gs pos="82000">
                                <a:schemeClr val="bg1"/>
                              </a:gs>
                              <a:gs pos="0">
                                <a:schemeClr val="bg1"/>
                              </a:gs>
                            </a:gsLst>
                            <a:lin ang="0" scaled="0"/>
                          </a:gradFill>
                          <a:latin typeface="+mj-lt"/>
                        </a:rPr>
                        <a:t>On Premises Data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gradFill>
                            <a:gsLst>
                              <a:gs pos="82000">
                                <a:schemeClr val="bg1"/>
                              </a:gs>
                              <a:gs pos="0">
                                <a:schemeClr val="bg1"/>
                              </a:gs>
                            </a:gsLst>
                            <a:lin ang="0" scaled="0"/>
                          </a:gradFill>
                          <a:effectLst/>
                          <a:uLnTx/>
                          <a:uFillTx/>
                          <a:latin typeface="+mj-lt"/>
                          <a:ea typeface="+mn-ea"/>
                          <a:cs typeface="+mn-cs"/>
                        </a:rPr>
                        <a:t>Azure SQL</a:t>
                      </a:r>
                      <a:endParaRPr lang="en-CA" sz="1200" b="0" dirty="0">
                        <a:gradFill>
                          <a:gsLst>
                            <a:gs pos="82000">
                              <a:schemeClr val="bg1"/>
                            </a:gs>
                            <a:gs pos="0">
                              <a:schemeClr val="bg1"/>
                            </a:gs>
                          </a:gsLst>
                          <a:lin ang="0" scaled="0"/>
                        </a:gradFill>
                        <a:latin typeface="+mj-lt"/>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extLst>
                  <a:ext uri="{0D108BD9-81ED-4DB2-BD59-A6C34878D82A}">
                    <a16:rowId xmlns:a16="http://schemas.microsoft.com/office/drawing/2014/main" val="3899273969"/>
                  </a:ext>
                </a:extLst>
              </a:tr>
              <a:tr h="973577">
                <a:tc>
                  <a:txBody>
                    <a:bodyPr/>
                    <a:lstStyle/>
                    <a:p>
                      <a:pPr algn="l"/>
                      <a:r>
                        <a:rPr lang="en-CA" sz="1200">
                          <a:gradFill>
                            <a:gsLst>
                              <a:gs pos="82000">
                                <a:schemeClr val="tx1"/>
                              </a:gs>
                              <a:gs pos="0">
                                <a:schemeClr val="tx1"/>
                              </a:gs>
                            </a:gsLst>
                            <a:lin ang="0" scaled="0"/>
                          </a:gradFill>
                          <a:latin typeface="+mj-lt"/>
                        </a:rPr>
                        <a:t>Maximum data capacity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kern="1200">
                          <a:gradFill>
                            <a:gsLst>
                              <a:gs pos="82000">
                                <a:schemeClr val="tx1"/>
                              </a:gs>
                              <a:gs pos="0">
                                <a:schemeClr val="tx1"/>
                              </a:gs>
                            </a:gsLst>
                            <a:lin ang="0" scaled="0"/>
                          </a:gradFill>
                          <a:latin typeface="+mn-lt"/>
                          <a:ea typeface="+mn-ea"/>
                          <a:cs typeface="+mn-cs"/>
                        </a:rPr>
                        <a:t>25 TB per site collection</a:t>
                      </a:r>
                      <a:br>
                        <a:rPr lang="en-CA" sz="1200" i="0">
                          <a:gradFill>
                            <a:gsLst>
                              <a:gs pos="82000">
                                <a:schemeClr val="tx1"/>
                              </a:gs>
                              <a:gs pos="0">
                                <a:schemeClr val="tx1"/>
                              </a:gs>
                            </a:gsLst>
                            <a:lin ang="0" scaled="0"/>
                          </a:gradFill>
                          <a:latin typeface="+mn-lt"/>
                        </a:rPr>
                      </a:br>
                      <a:r>
                        <a:rPr lang="en-CA" sz="1200" i="1" kern="1200">
                          <a:gradFill>
                            <a:gsLst>
                              <a:gs pos="82000">
                                <a:schemeClr val="tx1"/>
                              </a:gs>
                              <a:gs pos="0">
                                <a:schemeClr val="tx1"/>
                              </a:gs>
                            </a:gsLst>
                            <a:lin ang="0" scaled="0"/>
                          </a:gradFill>
                          <a:latin typeface="+mn-lt"/>
                          <a:ea typeface="+mn-ea"/>
                          <a:cs typeface="+mn-cs"/>
                        </a:rPr>
                        <a:t>limits when </a:t>
                      </a:r>
                      <a:r>
                        <a:rPr lang="en-CA" sz="1200" i="1" kern="1200">
                          <a:gradFill>
                            <a:gsLst>
                              <a:gs pos="82000">
                                <a:srgbClr val="2677C7"/>
                              </a:gs>
                              <a:gs pos="0">
                                <a:srgbClr val="2677C7"/>
                              </a:gs>
                            </a:gsLst>
                            <a:lin ang="0" scaled="0"/>
                          </a:gradFill>
                          <a:latin typeface="+mn-lt"/>
                          <a:ea typeface="+mn-ea"/>
                          <a:cs typeface="+mn-cs"/>
                          <a:hlinkClick r:id="rId3">
                            <a:extLst>
                              <a:ext uri="{A12FA001-AC4F-418D-AE19-62706E023703}">
                                <ahyp:hlinkClr xmlns:ahyp="http://schemas.microsoft.com/office/drawing/2018/hyperlinkcolor" val="tx"/>
                              </a:ext>
                            </a:extLst>
                          </a:hlinkClick>
                        </a:rPr>
                        <a:t>accessing and operating</a:t>
                      </a:r>
                      <a:r>
                        <a:rPr lang="en-CA" sz="1200" i="1" kern="1200">
                          <a:gradFill>
                            <a:gsLst>
                              <a:gs pos="82000">
                                <a:srgbClr val="2677C7"/>
                              </a:gs>
                              <a:gs pos="0">
                                <a:srgbClr val="2677C7"/>
                              </a:gs>
                            </a:gsLst>
                            <a:lin ang="0" scaled="0"/>
                          </a:gradFill>
                          <a:latin typeface="+mn-lt"/>
                          <a:ea typeface="+mn-ea"/>
                          <a:cs typeface="+mn-cs"/>
                        </a:rPr>
                        <a:t> </a:t>
                      </a:r>
                      <a:r>
                        <a:rPr lang="en-CA" sz="1200" i="1" kern="1200">
                          <a:gradFill>
                            <a:gsLst>
                              <a:gs pos="82000">
                                <a:schemeClr val="tx1"/>
                              </a:gs>
                              <a:gs pos="0">
                                <a:schemeClr val="tx1"/>
                              </a:gs>
                            </a:gsLst>
                            <a:lin ang="0" scaled="0"/>
                          </a:gradFill>
                          <a:latin typeface="+mn-lt"/>
                          <a:ea typeface="+mn-ea"/>
                          <a:cs typeface="+mn-cs"/>
                        </a:rPr>
                        <a:t>on lists in an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dirty="0">
                          <a:gradFill>
                            <a:gsLst>
                              <a:gs pos="82000">
                                <a:schemeClr val="tx1"/>
                              </a:gs>
                              <a:gs pos="0">
                                <a:schemeClr val="tx1"/>
                              </a:gs>
                            </a:gsLst>
                            <a:lin ang="0" scaled="0"/>
                          </a:gradFill>
                          <a:latin typeface="+mn-lt"/>
                        </a:rPr>
                        <a:t>2 GB per environment</a:t>
                      </a:r>
                      <a:br>
                        <a:rPr lang="en-CA" sz="1200" i="0" dirty="0">
                          <a:gradFill>
                            <a:gsLst>
                              <a:gs pos="82000">
                                <a:schemeClr val="tx1"/>
                              </a:gs>
                              <a:gs pos="0">
                                <a:schemeClr val="tx1"/>
                              </a:gs>
                            </a:gsLst>
                            <a:lin ang="0" scaled="0"/>
                          </a:gradFill>
                          <a:latin typeface="+mn-lt"/>
                        </a:rPr>
                      </a:br>
                      <a:r>
                        <a:rPr lang="en-CA" sz="1200" i="1" dirty="0">
                          <a:gradFill>
                            <a:gsLst>
                              <a:gs pos="82000">
                                <a:schemeClr val="tx1"/>
                              </a:gs>
                              <a:gs pos="0">
                                <a:schemeClr val="tx1"/>
                              </a:gs>
                            </a:gsLst>
                            <a:lin ang="0" scaled="0"/>
                          </a:gradFill>
                          <a:latin typeface="+mn-lt"/>
                        </a:rPr>
                        <a:t>no option to increase but can upgrade to Dataverse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a:gradFill>
                            <a:gsLst>
                              <a:gs pos="82000">
                                <a:schemeClr val="tx1"/>
                              </a:gs>
                              <a:gs pos="0">
                                <a:schemeClr val="tx1"/>
                              </a:gs>
                            </a:gsLst>
                            <a:lin ang="0" scaled="0"/>
                          </a:gradFill>
                          <a:latin typeface="+mn-lt"/>
                        </a:rPr>
                        <a:t>4 TB per environment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1">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1" dirty="0">
                          <a:gradFill>
                            <a:gsLst>
                              <a:gs pos="82000">
                                <a:schemeClr val="tx1"/>
                              </a:gs>
                              <a:gs pos="0">
                                <a:schemeClr val="tx1"/>
                              </a:gs>
                            </a:gsLst>
                            <a:lin ang="0" scaled="0"/>
                          </a:gradFill>
                          <a:latin typeface="+mn-lt"/>
                        </a:rPr>
                        <a:t>100 TB</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8206746"/>
                  </a:ext>
                </a:extLst>
              </a:tr>
              <a:tr h="473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j-lt"/>
                        </a:rPr>
                        <a:t>Hierarchical security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Out of the box</a:t>
                      </a:r>
                      <a:br>
                        <a:rPr lang="en-CA" sz="1200">
                          <a:gradFill>
                            <a:gsLst>
                              <a:gs pos="82000">
                                <a:schemeClr val="tx1"/>
                              </a:gs>
                              <a:gs pos="0">
                                <a:schemeClr val="tx1"/>
                              </a:gs>
                            </a:gsLst>
                            <a:lin ang="0" scaled="0"/>
                          </a:gradFill>
                          <a:latin typeface="+mn-lt"/>
                        </a:rPr>
                      </a:br>
                      <a:r>
                        <a:rPr lang="en-CA" sz="1200" i="1">
                          <a:gradFill>
                            <a:gsLst>
                              <a:gs pos="82000">
                                <a:schemeClr val="tx1"/>
                              </a:gs>
                              <a:gs pos="0">
                                <a:schemeClr val="tx1"/>
                              </a:gs>
                            </a:gsLst>
                            <a:lin ang="0" scaled="0"/>
                          </a:gradFill>
                          <a:latin typeface="+mn-lt"/>
                        </a:rPr>
                        <a:t>via </a:t>
                      </a:r>
                      <a:r>
                        <a:rPr lang="en-CA" sz="1200" i="1">
                          <a:gradFill>
                            <a:gsLst>
                              <a:gs pos="82000">
                                <a:srgbClr val="2677C7"/>
                              </a:gs>
                              <a:gs pos="0">
                                <a:srgbClr val="2677C7"/>
                              </a:gs>
                            </a:gsLst>
                            <a:lin ang="0" scaled="0"/>
                          </a:gradFill>
                          <a:latin typeface="+mn-lt"/>
                          <a:hlinkClick r:id="rId4">
                            <a:extLst>
                              <a:ext uri="{A12FA001-AC4F-418D-AE19-62706E023703}">
                                <ahyp:hlinkClr xmlns:ahyp="http://schemas.microsoft.com/office/drawing/2018/hyperlinkcolor" val="tx"/>
                              </a:ext>
                            </a:extLst>
                          </a:hlinkClick>
                        </a:rPr>
                        <a:t>Business units</a:t>
                      </a:r>
                      <a:endParaRPr lang="en-CA" sz="1200" i="1">
                        <a:gradFill>
                          <a:gsLst>
                            <a:gs pos="82000">
                              <a:srgbClr val="2677C7"/>
                            </a:gs>
                            <a:gs pos="0">
                              <a:srgbClr val="2677C7"/>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Customization</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1570003"/>
                  </a:ext>
                </a:extLst>
              </a:tr>
              <a:tr h="473488">
                <a:tc>
                  <a:txBody>
                    <a:bodyPr/>
                    <a:lstStyle/>
                    <a:p>
                      <a:pPr algn="l"/>
                      <a:r>
                        <a:rPr lang="en-CA" sz="1200">
                          <a:gradFill>
                            <a:gsLst>
                              <a:gs pos="82000">
                                <a:schemeClr val="tx1"/>
                              </a:gs>
                              <a:gs pos="0">
                                <a:schemeClr val="tx1"/>
                              </a:gs>
                            </a:gsLst>
                            <a:lin ang="0" scaled="0"/>
                          </a:gradFill>
                          <a:latin typeface="+mj-lt"/>
                        </a:rPr>
                        <a:t>Field level security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None</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None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Out of the box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Out of the box</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153825"/>
                  </a:ext>
                </a:extLst>
              </a:tr>
              <a:tr h="852277">
                <a:tc>
                  <a:txBody>
                    <a:bodyPr/>
                    <a:lstStyle/>
                    <a:p>
                      <a:pPr algn="l"/>
                      <a:r>
                        <a:rPr lang="en-CA" sz="1200">
                          <a:gradFill>
                            <a:gsLst>
                              <a:gs pos="82000">
                                <a:schemeClr val="tx1"/>
                              </a:gs>
                              <a:gs pos="0">
                                <a:schemeClr val="tx1"/>
                              </a:gs>
                            </a:gsLst>
                            <a:lin ang="0" scaled="0"/>
                          </a:gradFill>
                          <a:latin typeface="+mj-lt"/>
                        </a:rPr>
                        <a:t>Who will create and manage the app and data model?</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Business or IT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IT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IT</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9919690"/>
                  </a:ext>
                </a:extLst>
              </a:tr>
              <a:tr h="473488">
                <a:tc>
                  <a:txBody>
                    <a:bodyPr/>
                    <a:lstStyle/>
                    <a:p>
                      <a:pPr algn="l"/>
                      <a:r>
                        <a:rPr lang="en-CA" sz="1200">
                          <a:gradFill>
                            <a:gsLst>
                              <a:gs pos="82000">
                                <a:schemeClr val="tx1"/>
                              </a:gs>
                              <a:gs pos="0">
                                <a:schemeClr val="tx1"/>
                              </a:gs>
                            </a:gsLst>
                            <a:lin ang="0" scaled="0"/>
                          </a:gradFill>
                          <a:latin typeface="+mj-lt"/>
                        </a:rPr>
                        <a:t>Data model complexity</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Simple or flat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Simple or 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Simple or 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Complex</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CA" sz="1200" kern="1200">
                          <a:gradFill>
                            <a:gsLst>
                              <a:gs pos="82000">
                                <a:schemeClr val="tx1"/>
                              </a:gs>
                              <a:gs pos="0">
                                <a:schemeClr val="tx1"/>
                              </a:gs>
                            </a:gsLst>
                            <a:lin ang="0" scaled="0"/>
                          </a:gradFill>
                          <a:latin typeface="+mn-lt"/>
                          <a:ea typeface="+mn-ea"/>
                          <a:cs typeface="+mn-cs"/>
                        </a:rPr>
                        <a:t>Very complex</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324227"/>
                  </a:ext>
                </a:extLst>
              </a:tr>
              <a:tr h="349390">
                <a:tc>
                  <a:txBody>
                    <a:bodyPr/>
                    <a:lstStyle/>
                    <a:p>
                      <a:pPr algn="l"/>
                      <a:r>
                        <a:rPr lang="en-CA" sz="1200">
                          <a:gradFill>
                            <a:gsLst>
                              <a:gs pos="82000">
                                <a:schemeClr val="tx1"/>
                              </a:gs>
                              <a:gs pos="0">
                                <a:schemeClr val="tx1"/>
                              </a:gs>
                            </a:gsLst>
                            <a:lin ang="0" scaled="0"/>
                          </a:gradFill>
                          <a:latin typeface="+mj-lt"/>
                        </a:rPr>
                        <a:t>Platform</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PaaS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SaaS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SaaS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PaaS </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5837358"/>
                  </a:ext>
                </a:extLst>
              </a:tr>
              <a:tr h="1231066">
                <a:tc>
                  <a:txBody>
                    <a:bodyPr/>
                    <a:lstStyle/>
                    <a:p>
                      <a:pPr algn="l"/>
                      <a:r>
                        <a:rPr lang="en-CA" sz="1200">
                          <a:gradFill>
                            <a:gsLst>
                              <a:gs pos="82000">
                                <a:schemeClr val="tx1"/>
                              </a:gs>
                              <a:gs pos="0">
                                <a:schemeClr val="tx1"/>
                              </a:gs>
                            </a:gsLst>
                            <a:lin ang="0" scaled="0"/>
                          </a:gradFill>
                          <a:latin typeface="+mj-lt"/>
                        </a:rPr>
                        <a:t>Advanced analytics and reporting </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Simple reporting on non-real time data. Refresh is on a schedule.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a:gradFill>
                            <a:gsLst>
                              <a:gs pos="82000">
                                <a:schemeClr val="tx1"/>
                              </a:gs>
                              <a:gs pos="0">
                                <a:schemeClr val="tx1"/>
                              </a:gs>
                            </a:gsLst>
                            <a:lin ang="0" scaled="0"/>
                          </a:gradFill>
                          <a:latin typeface="+mn-lt"/>
                        </a:rPr>
                        <a:t>Direct Query with security trimming and near real-time updates. </a:t>
                      </a:r>
                      <a:endParaRPr lang="en-CA" sz="120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a:gradFill>
                            <a:gsLst>
                              <a:gs pos="82000">
                                <a:schemeClr val="tx1"/>
                              </a:gs>
                              <a:gs pos="0">
                                <a:schemeClr val="tx1"/>
                              </a:gs>
                            </a:gsLst>
                            <a:lin ang="0" scaled="0"/>
                          </a:gradFill>
                          <a:latin typeface="+mn-lt"/>
                        </a:rPr>
                        <a:t>Connects to Data Lake Gen 2 for advanced analytics. Direct </a:t>
                      </a:r>
                    </a:p>
                    <a:p>
                      <a:pPr algn="ctr"/>
                      <a:r>
                        <a:rPr lang="en-GB" sz="1200">
                          <a:gradFill>
                            <a:gsLst>
                              <a:gs pos="82000">
                                <a:schemeClr val="tx1"/>
                              </a:gs>
                              <a:gs pos="0">
                                <a:schemeClr val="tx1"/>
                              </a:gs>
                            </a:gsLst>
                            <a:lin ang="0" scaled="0"/>
                          </a:gradFill>
                          <a:latin typeface="+mn-lt"/>
                        </a:rPr>
                        <a:t>Query with security trimming and near </a:t>
                      </a:r>
                      <a:br>
                        <a:rPr lang="en-GB" sz="1200">
                          <a:gradFill>
                            <a:gsLst>
                              <a:gs pos="82000">
                                <a:schemeClr val="tx1"/>
                              </a:gs>
                              <a:gs pos="0">
                                <a:schemeClr val="tx1"/>
                              </a:gs>
                            </a:gsLst>
                            <a:lin ang="0" scaled="0"/>
                          </a:gradFill>
                          <a:latin typeface="+mn-lt"/>
                        </a:rPr>
                      </a:br>
                      <a:r>
                        <a:rPr lang="en-GB" sz="1200">
                          <a:gradFill>
                            <a:gsLst>
                              <a:gs pos="82000">
                                <a:schemeClr val="tx1"/>
                              </a:gs>
                              <a:gs pos="0">
                                <a:schemeClr val="tx1"/>
                              </a:gs>
                            </a:gsLst>
                            <a:lin ang="0" scaled="0"/>
                          </a:gradFill>
                          <a:latin typeface="+mn-lt"/>
                        </a:rPr>
                        <a:t>real-time updates. </a:t>
                      </a:r>
                      <a:endParaRPr lang="en-CA" sz="120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gradFill>
                            <a:gsLst>
                              <a:gs pos="82000">
                                <a:schemeClr val="tx1"/>
                              </a:gs>
                              <a:gs pos="0">
                                <a:schemeClr val="tx1"/>
                              </a:gs>
                            </a:gsLst>
                            <a:lin ang="0" scaled="0"/>
                          </a:gradFill>
                          <a:latin typeface="+mn-lt"/>
                        </a:rPr>
                        <a:t>Direct Query available for near real-time update.</a:t>
                      </a:r>
                      <a:endParaRPr lang="en-CA" sz="1200"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2721029"/>
                  </a:ext>
                </a:extLst>
              </a:tr>
            </a:tbl>
          </a:graphicData>
        </a:graphic>
      </p:graphicFrame>
      <p:sp>
        <p:nvSpPr>
          <p:cNvPr id="3" name="Footer Placeholder 1">
            <a:extLst>
              <a:ext uri="{FF2B5EF4-FFF2-40B4-BE49-F238E27FC236}">
                <a16:creationId xmlns:a16="http://schemas.microsoft.com/office/drawing/2014/main" id="{35BF4CBE-CCFA-D0EA-BA98-422976002550}"/>
              </a:ext>
            </a:extLst>
          </p:cNvPr>
          <p:cNvSpPr txBox="1">
            <a:spLocks/>
          </p:cNvSpPr>
          <p:nvPr/>
        </p:nvSpPr>
        <p:spPr>
          <a:xfrm>
            <a:off x="0" y="6573150"/>
            <a:ext cx="2290291" cy="22951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dirty="0">
                <a:ln>
                  <a:noFill/>
                </a:ln>
                <a:solidFill>
                  <a:srgbClr val="000000"/>
                </a:solidFill>
                <a:effectLst/>
                <a:uLnTx/>
                <a:uFillTx/>
                <a:latin typeface="Segoe UI"/>
                <a:ea typeface="+mn-ea"/>
                <a:cs typeface="+mn-cs"/>
              </a:rPr>
              <a:t>Microsoft Proprietary and Confidential</a:t>
            </a:r>
          </a:p>
        </p:txBody>
      </p:sp>
    </p:spTree>
    <p:extLst>
      <p:ext uri="{BB962C8B-B14F-4D97-AF65-F5344CB8AC3E}">
        <p14:creationId xmlns:p14="http://schemas.microsoft.com/office/powerpoint/2010/main" val="63938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CE9F4A-F8EF-470C-9197-1BD6E2264A0E}"/>
              </a:ext>
            </a:extLst>
          </p:cNvPr>
          <p:cNvSpPr>
            <a:spLocks noGrp="1"/>
          </p:cNvSpPr>
          <p:nvPr>
            <p:ph type="title"/>
          </p:nvPr>
        </p:nvSpPr>
        <p:spPr/>
        <p:txBody>
          <a:bodyPr vert="horz" wrap="square" lIns="0" tIns="0" rIns="0" bIns="0" rtlCol="0" anchor="t">
            <a:spAutoFit/>
          </a:bodyPr>
          <a:lstStyle/>
          <a:p>
            <a:r>
              <a:rPr lang="en-US" sz="2800"/>
              <a:t>Which backend for which scenario? </a:t>
            </a:r>
          </a:p>
        </p:txBody>
      </p:sp>
      <p:graphicFrame>
        <p:nvGraphicFramePr>
          <p:cNvPr id="11" name="Table 11" descr="table">
            <a:extLst>
              <a:ext uri="{FF2B5EF4-FFF2-40B4-BE49-F238E27FC236}">
                <a16:creationId xmlns:a16="http://schemas.microsoft.com/office/drawing/2014/main" id="{6420EBF2-92B1-4C42-B7AC-78382E1FED73}"/>
              </a:ext>
            </a:extLst>
          </p:cNvPr>
          <p:cNvGraphicFramePr>
            <a:graphicFrameLocks noGrp="1"/>
          </p:cNvGraphicFramePr>
          <p:nvPr/>
        </p:nvGraphicFramePr>
        <p:xfrm>
          <a:off x="581595" y="1213800"/>
          <a:ext cx="11025188" cy="5152953"/>
        </p:xfrm>
        <a:graphic>
          <a:graphicData uri="http://schemas.openxmlformats.org/drawingml/2006/table">
            <a:tbl>
              <a:tblPr firstRow="1" bandRow="1">
                <a:effectLst>
                  <a:outerShdw blurRad="190500" dist="38100" dir="2700000" algn="ctr" rotWithShape="0">
                    <a:schemeClr val="tx1">
                      <a:alpha val="25000"/>
                    </a:schemeClr>
                  </a:outerShdw>
                </a:effectLst>
                <a:tableStyleId>{5C22544A-7EE6-4342-B048-85BDC9FD1C3A}</a:tableStyleId>
              </a:tblPr>
              <a:tblGrid>
                <a:gridCol w="1742280">
                  <a:extLst>
                    <a:ext uri="{9D8B030D-6E8A-4147-A177-3AD203B41FA5}">
                      <a16:colId xmlns:a16="http://schemas.microsoft.com/office/drawing/2014/main" val="591328956"/>
                    </a:ext>
                  </a:extLst>
                </a:gridCol>
                <a:gridCol w="1451638">
                  <a:extLst>
                    <a:ext uri="{9D8B030D-6E8A-4147-A177-3AD203B41FA5}">
                      <a16:colId xmlns:a16="http://schemas.microsoft.com/office/drawing/2014/main" val="3576446213"/>
                    </a:ext>
                  </a:extLst>
                </a:gridCol>
                <a:gridCol w="1020219">
                  <a:extLst>
                    <a:ext uri="{9D8B030D-6E8A-4147-A177-3AD203B41FA5}">
                      <a16:colId xmlns:a16="http://schemas.microsoft.com/office/drawing/2014/main" val="2810106325"/>
                    </a:ext>
                  </a:extLst>
                </a:gridCol>
                <a:gridCol w="1749468">
                  <a:extLst>
                    <a:ext uri="{9D8B030D-6E8A-4147-A177-3AD203B41FA5}">
                      <a16:colId xmlns:a16="http://schemas.microsoft.com/office/drawing/2014/main" val="2922415080"/>
                    </a:ext>
                  </a:extLst>
                </a:gridCol>
                <a:gridCol w="1418363">
                  <a:extLst>
                    <a:ext uri="{9D8B030D-6E8A-4147-A177-3AD203B41FA5}">
                      <a16:colId xmlns:a16="http://schemas.microsoft.com/office/drawing/2014/main" val="237287118"/>
                    </a:ext>
                  </a:extLst>
                </a:gridCol>
                <a:gridCol w="3643220">
                  <a:extLst>
                    <a:ext uri="{9D8B030D-6E8A-4147-A177-3AD203B41FA5}">
                      <a16:colId xmlns:a16="http://schemas.microsoft.com/office/drawing/2014/main" val="3140665043"/>
                    </a:ext>
                  </a:extLst>
                </a:gridCol>
              </a:tblGrid>
              <a:tr h="429864">
                <a:tc>
                  <a:txBody>
                    <a:bodyPr/>
                    <a:lstStyle/>
                    <a:p>
                      <a:pPr algn="ctr"/>
                      <a:endParaRPr lang="en-CA" sz="120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200" b="0">
                          <a:gradFill>
                            <a:gsLst>
                              <a:gs pos="82000">
                                <a:schemeClr val="bg1"/>
                              </a:gs>
                              <a:gs pos="0">
                                <a:schemeClr val="bg1"/>
                              </a:gs>
                            </a:gsLst>
                            <a:lin ang="0" scaled="0"/>
                          </a:gradFill>
                          <a:latin typeface="+mj-lt"/>
                        </a:rPr>
                        <a:t>Category</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a:gradFill>
                            <a:gsLst>
                              <a:gs pos="82000">
                                <a:schemeClr val="bg1"/>
                              </a:gs>
                              <a:gs pos="0">
                                <a:schemeClr val="bg1"/>
                              </a:gs>
                            </a:gsLst>
                            <a:lin ang="0" scaled="0"/>
                          </a:gradFill>
                          <a:latin typeface="+mj-lt"/>
                        </a:rPr>
                        <a:t>Complexity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a:gradFill>
                            <a:gsLst>
                              <a:gs pos="82000">
                                <a:schemeClr val="bg1"/>
                              </a:gs>
                              <a:gs pos="0">
                                <a:schemeClr val="bg1"/>
                              </a:gs>
                            </a:gsLst>
                            <a:lin ang="0" scaled="0"/>
                          </a:gradFill>
                          <a:latin typeface="+mj-lt"/>
                        </a:rPr>
                        <a:t>Data Structure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a:gradFill>
                            <a:gsLst>
                              <a:gs pos="82000">
                                <a:schemeClr val="bg1"/>
                              </a:gs>
                              <a:gs pos="0">
                                <a:schemeClr val="bg1"/>
                              </a:gs>
                            </a:gsLst>
                            <a:lin ang="0" scaled="0"/>
                          </a:gradFill>
                          <a:latin typeface="+mj-lt"/>
                        </a:rPr>
                        <a:t>App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tc>
                  <a:txBody>
                    <a:bodyPr/>
                    <a:lstStyle/>
                    <a:p>
                      <a:pPr algn="ctr"/>
                      <a:r>
                        <a:rPr lang="en-CA" sz="1200" b="0">
                          <a:gradFill>
                            <a:gsLst>
                              <a:gs pos="82000">
                                <a:schemeClr val="bg1"/>
                              </a:gs>
                              <a:gs pos="0">
                                <a:schemeClr val="bg1"/>
                              </a:gs>
                            </a:gsLst>
                            <a:lin ang="0" scaled="0"/>
                          </a:gradFill>
                          <a:latin typeface="+mj-lt"/>
                        </a:rPr>
                        <a:t>Why?</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8142"/>
                    </a:solidFill>
                  </a:tcPr>
                </a:tc>
                <a:extLst>
                  <a:ext uri="{0D108BD9-81ED-4DB2-BD59-A6C34878D82A}">
                    <a16:rowId xmlns:a16="http://schemas.microsoft.com/office/drawing/2014/main" val="3899273969"/>
                  </a:ext>
                </a:extLst>
              </a:tr>
              <a:tr h="727902">
                <a:tc>
                  <a:txBody>
                    <a:bodyPr/>
                    <a:lstStyle/>
                    <a:p>
                      <a:pPr algn="l"/>
                      <a:r>
                        <a:rPr lang="en-CA" sz="1200" b="1">
                          <a:gradFill>
                            <a:gsLst>
                              <a:gs pos="82000">
                                <a:schemeClr val="tx1"/>
                              </a:gs>
                              <a:gs pos="0">
                                <a:schemeClr val="tx1"/>
                              </a:gs>
                            </a:gsLst>
                            <a:lin ang="0" scaled="0"/>
                          </a:gradFill>
                          <a:latin typeface="+mj-lt"/>
                        </a:rPr>
                        <a:t>Kudos for the team</a:t>
                      </a:r>
                      <a:br>
                        <a:rPr lang="en-CA" sz="1200" b="1">
                          <a:gradFill>
                            <a:gsLst>
                              <a:gs pos="82000">
                                <a:schemeClr val="tx1"/>
                              </a:gs>
                              <a:gs pos="0">
                                <a:schemeClr val="tx1"/>
                              </a:gs>
                            </a:gsLst>
                            <a:lin ang="0" scaled="0"/>
                          </a:gradFill>
                          <a:latin typeface="+mj-lt"/>
                        </a:rPr>
                      </a:br>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a:gradFill>
                            <a:gsLst>
                              <a:gs pos="82000">
                                <a:schemeClr val="tx1"/>
                              </a:gs>
                              <a:gs pos="0">
                                <a:schemeClr val="tx1"/>
                              </a:gs>
                            </a:gsLst>
                            <a:lin ang="0" scaled="0"/>
                          </a:gradFill>
                          <a:latin typeface="+mn-lt"/>
                        </a:rPr>
                        <a:t>Team </a:t>
                      </a:r>
                      <a:r>
                        <a:rPr lang="en-CA" sz="1200" kern="1200">
                          <a:gradFill>
                            <a:gsLst>
                              <a:gs pos="82000">
                                <a:schemeClr val="tx1"/>
                              </a:gs>
                              <a:gs pos="0">
                                <a:schemeClr val="tx1"/>
                              </a:gs>
                            </a:gsLst>
                            <a:lin ang="0" scaled="0"/>
                          </a:gradFill>
                          <a:latin typeface="+mn-lt"/>
                          <a:ea typeface="+mn-ea"/>
                          <a:cs typeface="+mn-cs"/>
                        </a:rPr>
                        <a:t>Initiative</a:t>
                      </a:r>
                      <a:endParaRPr lang="en-CA" sz="120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a:gradFill>
                            <a:gsLst>
                              <a:gs pos="82000">
                                <a:schemeClr val="tx1"/>
                              </a:gs>
                              <a:gs pos="0">
                                <a:schemeClr val="tx1"/>
                              </a:gs>
                            </a:gsLst>
                            <a:lin ang="0" scaled="0"/>
                          </a:gradFill>
                          <a:latin typeface="+mn-lt"/>
                        </a:rPr>
                        <a:t>Low </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a:gradFill>
                            <a:gsLst>
                              <a:gs pos="82000">
                                <a:schemeClr val="tx1"/>
                              </a:gs>
                              <a:gs pos="0">
                                <a:schemeClr val="tx1"/>
                              </a:gs>
                            </a:gsLst>
                            <a:lin ang="0" scaled="0"/>
                          </a:gradFill>
                          <a:latin typeface="+mn-lt"/>
                        </a:rPr>
                        <a:t>SharePoint</a:t>
                      </a:r>
                      <a:br>
                        <a:rPr lang="en-CA" sz="1200" i="0">
                          <a:gradFill>
                            <a:gsLst>
                              <a:gs pos="82000">
                                <a:schemeClr val="tx1"/>
                              </a:gs>
                              <a:gs pos="0">
                                <a:schemeClr val="tx1"/>
                              </a:gs>
                            </a:gsLst>
                            <a:lin ang="0" scaled="0"/>
                          </a:gradFill>
                          <a:latin typeface="+mn-lt"/>
                        </a:rPr>
                      </a:br>
                      <a:r>
                        <a:rPr lang="en-CA" sz="1200" i="0">
                          <a:gradFill>
                            <a:gsLst>
                              <a:gs pos="82000">
                                <a:schemeClr val="tx1"/>
                              </a:gs>
                              <a:gs pos="0">
                                <a:schemeClr val="tx1"/>
                              </a:gs>
                            </a:gsLst>
                            <a:lin ang="0" scaled="0"/>
                          </a:gradFill>
                          <a:latin typeface="+mn-lt"/>
                        </a:rPr>
                        <a:t>Dataverse for Teams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a:gradFill>
                            <a:gsLst>
                              <a:gs pos="82000">
                                <a:schemeClr val="tx1"/>
                              </a:gs>
                              <a:gs pos="0">
                                <a:schemeClr val="tx1"/>
                              </a:gs>
                            </a:gsLst>
                            <a:lin ang="0" scaled="0"/>
                          </a:gradFill>
                          <a:latin typeface="+mn-lt"/>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a:gradFill>
                            <a:gsLst>
                              <a:gs pos="82000">
                                <a:schemeClr val="tx1"/>
                              </a:gs>
                              <a:gs pos="0">
                                <a:schemeClr val="tx1"/>
                              </a:gs>
                            </a:gsLst>
                            <a:lin ang="0" scaled="0"/>
                          </a:gradFill>
                          <a:latin typeface="+mn-lt"/>
                        </a:rPr>
                        <a:t>Not highly relational, data will grow over time. Not sensitive data (simple security model). Very mobile. Low traffic.</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8206746"/>
                  </a:ext>
                </a:extLst>
              </a:tr>
              <a:tr h="819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a:gradFill>
                            <a:gsLst>
                              <a:gs pos="82000">
                                <a:schemeClr val="tx1"/>
                              </a:gs>
                              <a:gs pos="0">
                                <a:schemeClr val="tx1"/>
                              </a:gs>
                            </a:gsLst>
                            <a:lin ang="0" scaled="0"/>
                          </a:gradFill>
                          <a:latin typeface="+mj-lt"/>
                        </a:rPr>
                        <a:t>Simple calculator</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Individual Productivity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Low</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SharePoint</a:t>
                      </a:r>
                      <a:br>
                        <a:rPr lang="en-CA" sz="1200" kern="1200">
                          <a:gradFill>
                            <a:gsLst>
                              <a:gs pos="82000">
                                <a:schemeClr val="tx1"/>
                              </a:gs>
                              <a:gs pos="0">
                                <a:schemeClr val="tx1"/>
                              </a:gs>
                            </a:gsLst>
                            <a:lin ang="0" scaled="0"/>
                          </a:gradFill>
                          <a:latin typeface="+mn-lt"/>
                          <a:ea typeface="+mn-ea"/>
                          <a:cs typeface="+mn-cs"/>
                        </a:rPr>
                      </a:br>
                      <a:r>
                        <a:rPr lang="en-CA" sz="1200" kern="1200">
                          <a:gradFill>
                            <a:gsLst>
                              <a:gs pos="82000">
                                <a:schemeClr val="tx1"/>
                              </a:gs>
                              <a:gs pos="0">
                                <a:schemeClr val="tx1"/>
                              </a:gs>
                            </a:gsLst>
                            <a:lin ang="0" scaled="0"/>
                          </a:gradFill>
                          <a:latin typeface="+mn-lt"/>
                          <a:ea typeface="+mn-ea"/>
                          <a:cs typeface="+mn-cs"/>
                        </a:rPr>
                        <a:t>Excel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kern="1200" dirty="0">
                          <a:gradFill>
                            <a:gsLst>
                              <a:gs pos="82000">
                                <a:schemeClr val="tx1"/>
                              </a:gs>
                              <a:gs pos="0">
                                <a:schemeClr val="tx1"/>
                              </a:gs>
                            </a:gsLst>
                            <a:lin ang="0" scaled="0"/>
                          </a:gradFill>
                          <a:latin typeface="+mn-lt"/>
                          <a:ea typeface="+mn-ea"/>
                          <a:cs typeface="+mn-cs"/>
                        </a:rPr>
                        <a:t>Not highly relational. Typically replacing an Excel file and making a calculator mobile friendly and accessible. Not sensitive data (simple security model). Low traffic.</a:t>
                      </a:r>
                      <a:endParaRPr lang="en-CA" sz="1200" i="1" kern="1200" dirty="0">
                        <a:gradFill>
                          <a:gsLst>
                            <a:gs pos="82000">
                              <a:schemeClr val="tx1"/>
                            </a:gs>
                            <a:gs pos="0">
                              <a:schemeClr val="tx1"/>
                            </a:gs>
                          </a:gsLst>
                          <a:lin ang="0" scaled="0"/>
                        </a:gra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0713542"/>
                  </a:ext>
                </a:extLst>
              </a:tr>
              <a:tr h="8021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a:gradFill>
                            <a:gsLst>
                              <a:gs pos="82000">
                                <a:schemeClr val="tx1"/>
                              </a:gs>
                              <a:gs pos="0">
                                <a:schemeClr val="tx1"/>
                              </a:gs>
                            </a:gsLst>
                            <a:lin ang="0" scaled="0"/>
                          </a:gradFill>
                          <a:latin typeface="+mj-lt"/>
                        </a:rPr>
                        <a:t>Company news</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Organization Wide Initiative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dirty="0">
                          <a:gradFill>
                            <a:gsLst>
                              <a:gs pos="82000">
                                <a:schemeClr val="tx1"/>
                              </a:gs>
                              <a:gs pos="0">
                                <a:schemeClr val="tx1"/>
                              </a:gs>
                            </a:gsLst>
                            <a:lin ang="0" scaled="0"/>
                          </a:gradFill>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SharePoint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Canvas App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i="0" kern="1200">
                          <a:gradFill>
                            <a:gsLst>
                              <a:gs pos="82000">
                                <a:schemeClr val="tx1"/>
                              </a:gs>
                              <a:gs pos="0">
                                <a:schemeClr val="tx1"/>
                              </a:gs>
                            </a:gsLst>
                            <a:lin ang="0" scaled="0"/>
                          </a:gradFill>
                          <a:latin typeface="+mn-lt"/>
                          <a:ea typeface="+mn-ea"/>
                          <a:cs typeface="+mn-cs"/>
                        </a:rPr>
                        <a:t>Not highly relational. Simple security structure (read only for the org, with few contributors). Not sensitive data. High traffic.</a:t>
                      </a: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5928994"/>
                  </a:ext>
                </a:extLst>
              </a:tr>
              <a:tr h="819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a:gradFill>
                            <a:gsLst>
                              <a:gs pos="82000">
                                <a:schemeClr val="tx1"/>
                              </a:gs>
                              <a:gs pos="0">
                                <a:schemeClr val="tx1"/>
                              </a:gs>
                            </a:gsLst>
                            <a:lin ang="0" scaled="0"/>
                          </a:gradFill>
                          <a:latin typeface="+mj-lt"/>
                        </a:rPr>
                        <a:t>Task logging</a:t>
                      </a:r>
                      <a:br>
                        <a:rPr lang="en-CA" sz="1200" b="1">
                          <a:gradFill>
                            <a:gsLst>
                              <a:gs pos="82000">
                                <a:schemeClr val="tx1"/>
                              </a:gs>
                              <a:gs pos="0">
                                <a:schemeClr val="tx1"/>
                              </a:gs>
                            </a:gsLst>
                            <a:lin ang="0" scaled="0"/>
                          </a:gradFill>
                          <a:latin typeface="+mj-lt"/>
                        </a:rPr>
                      </a:br>
                      <a:endParaRPr lang="en-CA" sz="1200" b="1">
                        <a:gradFill>
                          <a:gsLst>
                            <a:gs pos="82000">
                              <a:schemeClr val="tx1"/>
                            </a:gs>
                            <a:gs pos="0">
                              <a:schemeClr val="tx1"/>
                            </a:gs>
                          </a:gsLst>
                          <a:lin ang="0" scaled="0"/>
                        </a:gradFill>
                        <a:latin typeface="+mj-lt"/>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a:gradFill>
                            <a:gsLst>
                              <a:gs pos="82000">
                                <a:schemeClr val="tx1"/>
                              </a:gs>
                              <a:gs pos="0">
                                <a:schemeClr val="tx1"/>
                              </a:gs>
                            </a:gsLst>
                            <a:lin ang="0" scaled="0"/>
                          </a:gradFill>
                          <a:latin typeface="+mn-lt"/>
                        </a:rPr>
                        <a:t>Simple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Medium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dirty="0">
                          <a:gradFill>
                            <a:gsLst>
                              <a:gs pos="82000">
                                <a:schemeClr val="tx1"/>
                              </a:gs>
                              <a:gs pos="0">
                                <a:schemeClr val="tx1"/>
                              </a:gs>
                            </a:gsLst>
                            <a:lin ang="0" scaled="0"/>
                          </a:gradFill>
                          <a:latin typeface="+mn-lt"/>
                          <a:ea typeface="+mn-ea"/>
                          <a:cs typeface="+mn-cs"/>
                        </a:rPr>
                        <a:t>Dataverse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a:gradFill>
                            <a:gsLst>
                              <a:gs pos="82000">
                                <a:schemeClr val="tx1"/>
                              </a:gs>
                              <a:gs pos="0">
                                <a:schemeClr val="tx1"/>
                              </a:gs>
                            </a:gsLst>
                            <a:lin ang="0" scaled="0"/>
                          </a:gradFill>
                          <a:latin typeface="+mn-lt"/>
                          <a:ea typeface="+mn-ea"/>
                          <a:cs typeface="+mn-cs"/>
                        </a:rPr>
                        <a:t>Canvas or Model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kern="1200" dirty="0">
                          <a:gradFill>
                            <a:gsLst>
                              <a:gs pos="82000">
                                <a:schemeClr val="tx1"/>
                              </a:gs>
                              <a:gs pos="0">
                                <a:schemeClr val="tx1"/>
                              </a:gs>
                            </a:gsLst>
                            <a:lin ang="0" scaled="0"/>
                          </a:gradFill>
                          <a:latin typeface="+mn-lt"/>
                          <a:ea typeface="+mn-ea"/>
                          <a:cs typeface="+mn-cs"/>
                        </a:rPr>
                        <a:t>Highly relational. Auditability. Process Management. Sometimes front-end canvas, mid office model driven app. Complex or hierarchical security model. </a:t>
                      </a:r>
                      <a:endParaRPr lang="en-CA" sz="1200" i="1" kern="1200" dirty="0">
                        <a:gradFill>
                          <a:gsLst>
                            <a:gs pos="82000">
                              <a:schemeClr val="tx1"/>
                            </a:gs>
                            <a:gs pos="0">
                              <a:schemeClr val="tx1"/>
                            </a:gs>
                          </a:gsLst>
                          <a:lin ang="0" scaled="0"/>
                        </a:gradFill>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1570003"/>
                  </a:ext>
                </a:extLst>
              </a:tr>
              <a:tr h="819166">
                <a:tc>
                  <a:txBody>
                    <a:bodyPr/>
                    <a:lstStyle/>
                    <a:p>
                      <a:pPr algn="l"/>
                      <a:r>
                        <a:rPr lang="en-CA" sz="1200" b="1">
                          <a:gradFill>
                            <a:gsLst>
                              <a:gs pos="82000">
                                <a:schemeClr val="tx1"/>
                              </a:gs>
                              <a:gs pos="0">
                                <a:schemeClr val="tx1"/>
                              </a:gs>
                            </a:gsLst>
                            <a:lin ang="0" scaled="0"/>
                          </a:gradFill>
                          <a:latin typeface="+mj-lt"/>
                        </a:rPr>
                        <a:t>Health and safety questionnaire</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i="0">
                          <a:gradFill>
                            <a:gsLst>
                              <a:gs pos="82000">
                                <a:schemeClr val="tx1"/>
                              </a:gs>
                              <a:gs pos="0">
                                <a:schemeClr val="tx1"/>
                              </a:gs>
                            </a:gsLst>
                            <a:lin ang="0" scaled="0"/>
                          </a:gradFill>
                          <a:latin typeface="+mn-lt"/>
                        </a:rPr>
                        <a:t>Complex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a:gradFill>
                            <a:gsLst>
                              <a:gs pos="82000">
                                <a:schemeClr val="tx1"/>
                              </a:gs>
                              <a:gs pos="0">
                                <a:schemeClr val="tx1"/>
                              </a:gs>
                            </a:gsLst>
                            <a:lin ang="0" scaled="0"/>
                          </a:gradFill>
                          <a:latin typeface="+mn-lt"/>
                        </a:rPr>
                        <a:t>High</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err="1">
                          <a:gradFill>
                            <a:gsLst>
                              <a:gs pos="82000">
                                <a:schemeClr val="tx1"/>
                              </a:gs>
                              <a:gs pos="0">
                                <a:schemeClr val="tx1"/>
                              </a:gs>
                            </a:gsLst>
                            <a:lin ang="0" scaled="0"/>
                          </a:gradFill>
                          <a:latin typeface="+mn-lt"/>
                        </a:rPr>
                        <a:t>Dataverse</a:t>
                      </a:r>
                      <a:br>
                        <a:rPr lang="en-CA" sz="1200">
                          <a:gradFill>
                            <a:gsLst>
                              <a:gs pos="82000">
                                <a:schemeClr val="tx1"/>
                              </a:gs>
                              <a:gs pos="0">
                                <a:schemeClr val="tx1"/>
                              </a:gs>
                            </a:gsLst>
                            <a:lin ang="0" scaled="0"/>
                          </a:gradFill>
                          <a:latin typeface="+mn-lt"/>
                        </a:rPr>
                      </a:br>
                      <a:r>
                        <a:rPr lang="en-CA" sz="1200">
                          <a:gradFill>
                            <a:gsLst>
                              <a:gs pos="82000">
                                <a:schemeClr val="tx1"/>
                              </a:gs>
                              <a:gs pos="0">
                                <a:schemeClr val="tx1"/>
                              </a:gs>
                            </a:gsLst>
                            <a:lin ang="0" scaled="0"/>
                          </a:gradFill>
                          <a:latin typeface="+mn-lt"/>
                        </a:rPr>
                        <a:t>SQL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Canvas or Model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200">
                          <a:gradFill>
                            <a:gsLst>
                              <a:gs pos="82000">
                                <a:schemeClr val="tx1"/>
                              </a:gs>
                              <a:gs pos="0">
                                <a:schemeClr val="tx1"/>
                              </a:gs>
                            </a:gsLst>
                            <a:lin ang="0" scaled="0"/>
                          </a:gradFill>
                          <a:latin typeface="+mn-lt"/>
                        </a:rPr>
                        <a:t>Business Process Flows, Security, Auditability. Highly relational data with multiple references to other tables. Complex data structure, complex security structure.</a:t>
                      </a:r>
                      <a:endParaRPr lang="en-CA" sz="1200" i="1">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1153825"/>
                  </a:ext>
                </a:extLst>
              </a:tr>
              <a:tr h="727902">
                <a:tc>
                  <a:txBody>
                    <a:bodyPr/>
                    <a:lstStyle/>
                    <a:p>
                      <a:pPr algn="l"/>
                      <a:r>
                        <a:rPr lang="en-CA" sz="1200" b="1" dirty="0">
                          <a:gradFill>
                            <a:gsLst>
                              <a:gs pos="82000">
                                <a:schemeClr val="tx1"/>
                              </a:gs>
                              <a:gs pos="0">
                                <a:schemeClr val="tx1"/>
                              </a:gs>
                            </a:gsLst>
                            <a:lin ang="0" scaled="0"/>
                          </a:gradFill>
                          <a:latin typeface="+mj-lt"/>
                        </a:rPr>
                        <a:t>Vendor submitting certificates or permits</a:t>
                      </a: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CA" sz="1200" i="0">
                          <a:gradFill>
                            <a:gsLst>
                              <a:gs pos="82000">
                                <a:schemeClr val="tx1"/>
                              </a:gs>
                              <a:gs pos="0">
                                <a:schemeClr val="tx1"/>
                              </a:gs>
                            </a:gsLst>
                            <a:lin ang="0" scaled="0"/>
                          </a:gradFill>
                          <a:latin typeface="+mn-lt"/>
                        </a:rPr>
                        <a:t>Basic Business Application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b="0" i="0">
                          <a:gradFill>
                            <a:gsLst>
                              <a:gs pos="82000">
                                <a:schemeClr val="tx1"/>
                              </a:gs>
                              <a:gs pos="0">
                                <a:schemeClr val="tx1"/>
                              </a:gs>
                            </a:gsLst>
                            <a:lin ang="0" scaled="0"/>
                          </a:gradFill>
                          <a:latin typeface="+mn-lt"/>
                        </a:rPr>
                        <a:t>Medium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err="1">
                          <a:gradFill>
                            <a:gsLst>
                              <a:gs pos="82000">
                                <a:schemeClr val="tx1"/>
                              </a:gs>
                              <a:gs pos="0">
                                <a:schemeClr val="tx1"/>
                              </a:gs>
                            </a:gsLst>
                            <a:lin ang="0" scaled="0"/>
                          </a:gradFill>
                          <a:latin typeface="+mn-lt"/>
                        </a:rPr>
                        <a:t>Dataverse</a:t>
                      </a:r>
                      <a:endParaRPr lang="en-CA" sz="1200" i="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a:gradFill>
                            <a:gsLst>
                              <a:gs pos="82000">
                                <a:schemeClr val="tx1"/>
                              </a:gs>
                              <a:gs pos="0">
                                <a:schemeClr val="tx1"/>
                              </a:gs>
                            </a:gsLst>
                            <a:lin ang="0" scaled="0"/>
                          </a:gradFill>
                          <a:latin typeface="+mn-lt"/>
                        </a:rPr>
                        <a:t>Portal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CA" sz="1200" i="0" dirty="0">
                          <a:gradFill>
                            <a:gsLst>
                              <a:gs pos="82000">
                                <a:schemeClr val="tx1"/>
                              </a:gs>
                              <a:gs pos="0">
                                <a:schemeClr val="tx1"/>
                              </a:gs>
                            </a:gsLst>
                            <a:lin ang="0" scaled="0"/>
                          </a:gradFill>
                          <a:latin typeface="+mn-lt"/>
                        </a:rPr>
                        <a:t>External access through B2B or other authentication. Complex security structure. </a:t>
                      </a:r>
                      <a:endParaRPr lang="en-CA" sz="1200" i="1" dirty="0">
                        <a:gradFill>
                          <a:gsLst>
                            <a:gs pos="82000">
                              <a:schemeClr val="tx1"/>
                            </a:gs>
                            <a:gs pos="0">
                              <a:schemeClr val="tx1"/>
                            </a:gs>
                          </a:gsLst>
                          <a:lin ang="0" scaled="0"/>
                        </a:gradFill>
                        <a:latin typeface="+mn-lt"/>
                      </a:endParaRPr>
                    </a:p>
                  </a:txBody>
                  <a:tcPr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9919690"/>
                  </a:ext>
                </a:extLst>
              </a:tr>
            </a:tbl>
          </a:graphicData>
        </a:graphic>
      </p:graphicFrame>
      <p:sp>
        <p:nvSpPr>
          <p:cNvPr id="2" name="Footer Placeholder 1">
            <a:extLst>
              <a:ext uri="{FF2B5EF4-FFF2-40B4-BE49-F238E27FC236}">
                <a16:creationId xmlns:a16="http://schemas.microsoft.com/office/drawing/2014/main" id="{FEB168BB-BD4D-C852-7DFD-3A6616149958}"/>
              </a:ext>
            </a:extLst>
          </p:cNvPr>
          <p:cNvSpPr txBox="1">
            <a:spLocks/>
          </p:cNvSpPr>
          <p:nvPr/>
        </p:nvSpPr>
        <p:spPr>
          <a:xfrm>
            <a:off x="0" y="6573150"/>
            <a:ext cx="2290291" cy="22951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882" b="0" i="0" u="none" strike="noStrike" kern="1200" cap="none" spc="0" normalizeH="0" baseline="0" noProof="0" dirty="0">
                <a:ln>
                  <a:noFill/>
                </a:ln>
                <a:solidFill>
                  <a:srgbClr val="000000"/>
                </a:solidFill>
                <a:effectLst/>
                <a:uLnTx/>
                <a:uFillTx/>
                <a:latin typeface="Segoe UI"/>
                <a:ea typeface="+mn-ea"/>
                <a:cs typeface="+mn-cs"/>
              </a:rPr>
              <a:t>Microsoft Proprietary and Confidential</a:t>
            </a:r>
          </a:p>
        </p:txBody>
      </p:sp>
    </p:spTree>
    <p:extLst>
      <p:ext uri="{BB962C8B-B14F-4D97-AF65-F5344CB8AC3E}">
        <p14:creationId xmlns:p14="http://schemas.microsoft.com/office/powerpoint/2010/main" val="18836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TotalTime>
  <Words>1671</Words>
  <Application>Microsoft Office PowerPoint</Application>
  <PresentationFormat>Widescreen</PresentationFormat>
  <Paragraphs>309</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Dataverse Feature Comparison</vt:lpstr>
      <vt:lpstr>Scalable data modeling and storage options</vt:lpstr>
      <vt:lpstr>Scalable data modeling and storage options</vt:lpstr>
      <vt:lpstr>Which backend for which scenario?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Amy Smith</dc:creator>
  <cp:lastModifiedBy>Amy Smith</cp:lastModifiedBy>
  <cp:revision>2</cp:revision>
  <dcterms:created xsi:type="dcterms:W3CDTF">2023-07-20T19:58:18Z</dcterms:created>
  <dcterms:modified xsi:type="dcterms:W3CDTF">2023-08-15T19:04:51Z</dcterms:modified>
</cp:coreProperties>
</file>