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14570671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333" autoAdjust="0"/>
  </p:normalViewPr>
  <p:slideViewPr>
    <p:cSldViewPr snapToGrid="0">
      <p:cViewPr varScale="1">
        <p:scale>
          <a:sx n="132" d="100"/>
          <a:sy n="132" d="100"/>
        </p:scale>
        <p:origin x="7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z3" userId="35203db0-92fc-4980-abda-83e546a728f0" providerId="ADAL" clId="{ECACF8F9-D59C-45F0-BC23-33EF6C7F2F49}"/>
    <pc:docChg chg="delSld">
      <pc:chgData name="zz3" userId="35203db0-92fc-4980-abda-83e546a728f0" providerId="ADAL" clId="{ECACF8F9-D59C-45F0-BC23-33EF6C7F2F49}" dt="2023-09-26T19:37:12.286" v="0" actId="47"/>
      <pc:docMkLst>
        <pc:docMk/>
      </pc:docMkLst>
      <pc:sldChg chg="del">
        <pc:chgData name="zz3" userId="35203db0-92fc-4980-abda-83e546a728f0" providerId="ADAL" clId="{ECACF8F9-D59C-45F0-BC23-33EF6C7F2F49}" dt="2023-09-26T19:37:12.286" v="0" actId="47"/>
        <pc:sldMkLst>
          <pc:docMk/>
          <pc:sldMk cId="318454707" sldId="272"/>
        </pc:sldMkLst>
      </pc:sldChg>
      <pc:sldChg chg="del">
        <pc:chgData name="zz3" userId="35203db0-92fc-4980-abda-83e546a728f0" providerId="ADAL" clId="{ECACF8F9-D59C-45F0-BC23-33EF6C7F2F49}" dt="2023-09-26T19:37:12.286" v="0" actId="47"/>
        <pc:sldMkLst>
          <pc:docMk/>
          <pc:sldMk cId="2933292448" sldId="2145706700"/>
        </pc:sldMkLst>
      </pc:sldChg>
      <pc:sldChg chg="del">
        <pc:chgData name="zz3" userId="35203db0-92fc-4980-abda-83e546a728f0" providerId="ADAL" clId="{ECACF8F9-D59C-45F0-BC23-33EF6C7F2F49}" dt="2023-09-26T19:37:12.286" v="0" actId="47"/>
        <pc:sldMkLst>
          <pc:docMk/>
          <pc:sldMk cId="269920291" sldId="2145706711"/>
        </pc:sldMkLst>
      </pc:sldChg>
      <pc:sldChg chg="del">
        <pc:chgData name="zz3" userId="35203db0-92fc-4980-abda-83e546a728f0" providerId="ADAL" clId="{ECACF8F9-D59C-45F0-BC23-33EF6C7F2F49}" dt="2023-09-26T19:37:12.286" v="0" actId="47"/>
        <pc:sldMkLst>
          <pc:docMk/>
          <pc:sldMk cId="1640597900" sldId="2147469536"/>
        </pc:sldMkLst>
      </pc:sldChg>
      <pc:sldChg chg="del">
        <pc:chgData name="zz3" userId="35203db0-92fc-4980-abda-83e546a728f0" providerId="ADAL" clId="{ECACF8F9-D59C-45F0-BC23-33EF6C7F2F49}" dt="2023-09-26T19:37:12.286" v="0" actId="47"/>
        <pc:sldMkLst>
          <pc:docMk/>
          <pc:sldMk cId="690741266" sldId="2147469539"/>
        </pc:sldMkLst>
      </pc:sldChg>
      <pc:sldChg chg="del">
        <pc:chgData name="zz3" userId="35203db0-92fc-4980-abda-83e546a728f0" providerId="ADAL" clId="{ECACF8F9-D59C-45F0-BC23-33EF6C7F2F49}" dt="2023-09-26T19:37:12.286" v="0" actId="47"/>
        <pc:sldMkLst>
          <pc:docMk/>
          <pc:sldMk cId="344620640" sldId="2147469552"/>
        </pc:sldMkLst>
      </pc:sldChg>
      <pc:sldChg chg="del">
        <pc:chgData name="zz3" userId="35203db0-92fc-4980-abda-83e546a728f0" providerId="ADAL" clId="{ECACF8F9-D59C-45F0-BC23-33EF6C7F2F49}" dt="2023-09-26T19:37:12.286" v="0" actId="47"/>
        <pc:sldMkLst>
          <pc:docMk/>
          <pc:sldMk cId="90114775" sldId="2147469553"/>
        </pc:sldMkLst>
      </pc:sldChg>
      <pc:sldChg chg="del">
        <pc:chgData name="zz3" userId="35203db0-92fc-4980-abda-83e546a728f0" providerId="ADAL" clId="{ECACF8F9-D59C-45F0-BC23-33EF6C7F2F49}" dt="2023-09-26T19:37:12.286" v="0" actId="47"/>
        <pc:sldMkLst>
          <pc:docMk/>
          <pc:sldMk cId="3801064885" sldId="2147469558"/>
        </pc:sldMkLst>
      </pc:sldChg>
      <pc:sldChg chg="del">
        <pc:chgData name="zz3" userId="35203db0-92fc-4980-abda-83e546a728f0" providerId="ADAL" clId="{ECACF8F9-D59C-45F0-BC23-33EF6C7F2F49}" dt="2023-09-26T19:37:12.286" v="0" actId="47"/>
        <pc:sldMkLst>
          <pc:docMk/>
          <pc:sldMk cId="412855436" sldId="2147469566"/>
        </pc:sldMkLst>
      </pc:sldChg>
      <pc:sldChg chg="del">
        <pc:chgData name="zz3" userId="35203db0-92fc-4980-abda-83e546a728f0" providerId="ADAL" clId="{ECACF8F9-D59C-45F0-BC23-33EF6C7F2F49}" dt="2023-09-26T19:37:12.286" v="0" actId="47"/>
        <pc:sldMkLst>
          <pc:docMk/>
          <pc:sldMk cId="544572524" sldId="21474787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724F1A-CB57-4762-8F69-83EF7FCFB86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55A40-DA07-4A07-8FC2-1905489F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4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D6613-68DE-4B01-A406-34D956978A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08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9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8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2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1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9/26/2023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5996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powerapps/guidance/patterns/more-patterns#event-management" TargetMode="External"/><Relationship Id="rId3" Type="http://schemas.openxmlformats.org/officeDocument/2006/relationships/hyperlink" Target="https://docs.microsoft.com/en-us/powerapps/guidance/patterns/approval-pattern" TargetMode="External"/><Relationship Id="rId7" Type="http://schemas.openxmlformats.org/officeDocument/2006/relationships/hyperlink" Target="https://docs.microsoft.com/en-us/powerapps/guidance/patterns/inspection-patter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microsoft.com/en-us/powerapps/guidance/patterns/asset-management-pattern" TargetMode="External"/><Relationship Id="rId11" Type="http://schemas.openxmlformats.org/officeDocument/2006/relationships/hyperlink" Target="https://docs.microsoft.com/en-us/powerapps/guidance/patterns/project-management-pattern" TargetMode="External"/><Relationship Id="rId5" Type="http://schemas.openxmlformats.org/officeDocument/2006/relationships/hyperlink" Target="https://docs.microsoft.com/en-us/powerapps/guidance/patterns/communication-pattern" TargetMode="External"/><Relationship Id="rId10" Type="http://schemas.openxmlformats.org/officeDocument/2006/relationships/hyperlink" Target="https://docs.microsoft.com/en-us/powerapps/guidance/patterns/calculator-pattern" TargetMode="External"/><Relationship Id="rId4" Type="http://schemas.openxmlformats.org/officeDocument/2006/relationships/hyperlink" Target="https://docs.microsoft.com/en-us/powerapps/guidance/patterns/more-patterns#lifecycle-or-workflow-management" TargetMode="External"/><Relationship Id="rId9" Type="http://schemas.openxmlformats.org/officeDocument/2006/relationships/hyperlink" Target="https://docs.microsoft.com/en-us/powerapps/guidance/patterns/more-patterns#schedu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1AB02-ACFE-EEA6-C5FA-1FA659660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4400" spc="-6" dirty="0">
                <a:solidFill>
                  <a:schemeClr val="tx1"/>
                </a:solidFill>
              </a:rPr>
              <a:t>Common</a:t>
            </a:r>
            <a:r>
              <a:rPr lang="en-US" sz="4400" spc="-18" dirty="0"/>
              <a:t> Power Platform W</a:t>
            </a:r>
            <a:r>
              <a:rPr lang="en-US" sz="4400" spc="-6" dirty="0">
                <a:solidFill>
                  <a:schemeClr val="tx1"/>
                </a:solidFill>
              </a:rPr>
              <a:t>orkflow and Application</a:t>
            </a:r>
            <a:r>
              <a:rPr lang="en-US" sz="4400" spc="-18" dirty="0">
                <a:solidFill>
                  <a:schemeClr val="tx1"/>
                </a:solidFill>
              </a:rPr>
              <a:t> </a:t>
            </a:r>
            <a:r>
              <a:rPr lang="en-US" sz="4400" spc="-3" dirty="0">
                <a:solidFill>
                  <a:schemeClr val="tx1"/>
                </a:solidFill>
              </a:rPr>
              <a:t>Scenarios</a:t>
            </a:r>
            <a:endParaRPr lang="en-US" sz="4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nowcapped mountain and lake at sunset">
            <a:extLst>
              <a:ext uri="{FF2B5EF4-FFF2-40B4-BE49-F238E27FC236}">
                <a16:creationId xmlns:a16="http://schemas.microsoft.com/office/drawing/2014/main" id="{A3CF3407-B2F9-56ED-A661-605A93C0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3" r="36237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38594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BEB7F6-1513-4024-A422-45BEF593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82" y="206833"/>
            <a:ext cx="11018520" cy="553998"/>
          </a:xfrm>
        </p:spPr>
        <p:txBody>
          <a:bodyPr>
            <a:noAutofit/>
          </a:bodyPr>
          <a:lstStyle/>
          <a:p>
            <a:r>
              <a:rPr lang="en-US" sz="4400" dirty="0"/>
              <a:t>Common government application use cases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360F2-B242-4879-AB1A-74AD945C4FE5}"/>
              </a:ext>
            </a:extLst>
          </p:cNvPr>
          <p:cNvSpPr txBox="1"/>
          <p:nvPr/>
        </p:nvSpPr>
        <p:spPr>
          <a:xfrm>
            <a:off x="4690556" y="1422966"/>
            <a:ext cx="2023567" cy="110030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rtl="0"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Publish news and info</a:t>
            </a:r>
          </a:p>
          <a:p>
            <a:pPr algn="l" rtl="0"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Announcement viewer</a:t>
            </a:r>
          </a:p>
          <a:p>
            <a:pPr algn="l" rtl="0"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News management</a:t>
            </a:r>
          </a:p>
          <a:p>
            <a:pPr algn="l" rtl="0"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Learning catalogs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CF5A70-F26F-4AEB-BFAF-B8F65A38D735}"/>
              </a:ext>
            </a:extLst>
          </p:cNvPr>
          <p:cNvSpPr txBox="1"/>
          <p:nvPr/>
        </p:nvSpPr>
        <p:spPr>
          <a:xfrm>
            <a:off x="1739037" y="1696117"/>
            <a:ext cx="198932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/>
            <a:r>
              <a:rPr lang="en-US" b="1" dirty="0">
                <a:latin typeface="+mj-lt"/>
                <a:cs typeface="Calibri" panose="020F0502020204030204" pitchFamily="34" charset="0"/>
              </a:rPr>
              <a:t>Communication</a:t>
            </a:r>
          </a:p>
          <a:p>
            <a:pPr fontAlgn="base"/>
            <a:r>
              <a:rPr lang="en-US" b="1" dirty="0">
                <a:latin typeface="+mj-lt"/>
                <a:cs typeface="Calibri" panose="020F0502020204030204" pitchFamily="34" charset="0"/>
              </a:rPr>
              <a:t>and announcements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887CAE-3D3F-4682-8AFE-95376B7A7902}"/>
              </a:ext>
            </a:extLst>
          </p:cNvPr>
          <p:cNvCxnSpPr>
            <a:cxnSpLocks/>
          </p:cNvCxnSpPr>
          <p:nvPr/>
        </p:nvCxnSpPr>
        <p:spPr>
          <a:xfrm>
            <a:off x="4389798" y="1422966"/>
            <a:ext cx="0" cy="1100301"/>
          </a:xfrm>
          <a:prstGeom prst="line">
            <a:avLst/>
          </a:prstGeom>
          <a:ln w="25400" cap="rnd">
            <a:solidFill>
              <a:schemeClr val="bg1">
                <a:lumMod val="9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DFD15A7-704D-452A-87BB-0A6648264EF3}"/>
              </a:ext>
            </a:extLst>
          </p:cNvPr>
          <p:cNvSpPr/>
          <p:nvPr/>
        </p:nvSpPr>
        <p:spPr bwMode="auto">
          <a:xfrm rot="2700000">
            <a:off x="727160" y="1617557"/>
            <a:ext cx="711118" cy="711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rackers_EADF">
            <a:extLst>
              <a:ext uri="{FF2B5EF4-FFF2-40B4-BE49-F238E27FC236}">
                <a16:creationId xmlns:a16="http://schemas.microsoft.com/office/drawing/2014/main" id="{8565CD45-3A7D-4D9C-BC39-ACF9C50F4A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48598" y="1790236"/>
            <a:ext cx="268242" cy="365760"/>
          </a:xfrm>
          <a:custGeom>
            <a:avLst/>
            <a:gdLst>
              <a:gd name="T0" fmla="*/ 1000 w 2750"/>
              <a:gd name="T1" fmla="*/ 375 h 3750"/>
              <a:gd name="T2" fmla="*/ 1375 w 2750"/>
              <a:gd name="T3" fmla="*/ 0 h 3750"/>
              <a:gd name="T4" fmla="*/ 1750 w 2750"/>
              <a:gd name="T5" fmla="*/ 375 h 3750"/>
              <a:gd name="T6" fmla="*/ 1750 w 2750"/>
              <a:gd name="T7" fmla="*/ 500 h 3750"/>
              <a:gd name="T8" fmla="*/ 2250 w 2750"/>
              <a:gd name="T9" fmla="*/ 500 h 3750"/>
              <a:gd name="T10" fmla="*/ 2250 w 2750"/>
              <a:gd name="T11" fmla="*/ 1000 h 3750"/>
              <a:gd name="T12" fmla="*/ 500 w 2750"/>
              <a:gd name="T13" fmla="*/ 1000 h 3750"/>
              <a:gd name="T14" fmla="*/ 500 w 2750"/>
              <a:gd name="T15" fmla="*/ 500 h 3750"/>
              <a:gd name="T16" fmla="*/ 1000 w 2750"/>
              <a:gd name="T17" fmla="*/ 500 h 3750"/>
              <a:gd name="T18" fmla="*/ 1000 w 2750"/>
              <a:gd name="T19" fmla="*/ 375 h 3750"/>
              <a:gd name="T20" fmla="*/ 500 w 2750"/>
              <a:gd name="T21" fmla="*/ 500 h 3750"/>
              <a:gd name="T22" fmla="*/ 0 w 2750"/>
              <a:gd name="T23" fmla="*/ 500 h 3750"/>
              <a:gd name="T24" fmla="*/ 0 w 2750"/>
              <a:gd name="T25" fmla="*/ 3750 h 3750"/>
              <a:gd name="T26" fmla="*/ 2750 w 2750"/>
              <a:gd name="T27" fmla="*/ 3750 h 3750"/>
              <a:gd name="T28" fmla="*/ 2750 w 2750"/>
              <a:gd name="T29" fmla="*/ 500 h 3750"/>
              <a:gd name="T30" fmla="*/ 2250 w 2750"/>
              <a:gd name="T31" fmla="*/ 500 h 3750"/>
              <a:gd name="T32" fmla="*/ 2375 w 2750"/>
              <a:gd name="T33" fmla="*/ 1750 h 3750"/>
              <a:gd name="T34" fmla="*/ 1375 w 2750"/>
              <a:gd name="T35" fmla="*/ 1750 h 3750"/>
              <a:gd name="T36" fmla="*/ 2375 w 2750"/>
              <a:gd name="T37" fmla="*/ 2500 h 3750"/>
              <a:gd name="T38" fmla="*/ 1375 w 2750"/>
              <a:gd name="T39" fmla="*/ 2500 h 3750"/>
              <a:gd name="T40" fmla="*/ 2375 w 2750"/>
              <a:gd name="T41" fmla="*/ 3250 h 3750"/>
              <a:gd name="T42" fmla="*/ 1375 w 2750"/>
              <a:gd name="T43" fmla="*/ 3250 h 3750"/>
              <a:gd name="T44" fmla="*/ 500 w 2750"/>
              <a:gd name="T45" fmla="*/ 1500 h 3750"/>
              <a:gd name="T46" fmla="*/ 750 w 2750"/>
              <a:gd name="T47" fmla="*/ 1750 h 3750"/>
              <a:gd name="T48" fmla="*/ 1125 w 2750"/>
              <a:gd name="T49" fmla="*/ 1375 h 3750"/>
              <a:gd name="T50" fmla="*/ 500 w 2750"/>
              <a:gd name="T51" fmla="*/ 2250 h 3750"/>
              <a:gd name="T52" fmla="*/ 750 w 2750"/>
              <a:gd name="T53" fmla="*/ 2500 h 3750"/>
              <a:gd name="T54" fmla="*/ 1125 w 2750"/>
              <a:gd name="T55" fmla="*/ 2125 h 3750"/>
              <a:gd name="T56" fmla="*/ 500 w 2750"/>
              <a:gd name="T57" fmla="*/ 3000 h 3750"/>
              <a:gd name="T58" fmla="*/ 750 w 2750"/>
              <a:gd name="T59" fmla="*/ 3250 h 3750"/>
              <a:gd name="T60" fmla="*/ 1125 w 2750"/>
              <a:gd name="T61" fmla="*/ 2875 h 3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750" h="3750">
                <a:moveTo>
                  <a:pt x="1000" y="375"/>
                </a:moveTo>
                <a:cubicBezTo>
                  <a:pt x="1000" y="168"/>
                  <a:pt x="1168" y="0"/>
                  <a:pt x="1375" y="0"/>
                </a:cubicBezTo>
                <a:cubicBezTo>
                  <a:pt x="1582" y="0"/>
                  <a:pt x="1750" y="168"/>
                  <a:pt x="1750" y="375"/>
                </a:cubicBezTo>
                <a:cubicBezTo>
                  <a:pt x="1750" y="500"/>
                  <a:pt x="1750" y="500"/>
                  <a:pt x="1750" y="500"/>
                </a:cubicBezTo>
                <a:cubicBezTo>
                  <a:pt x="2250" y="500"/>
                  <a:pt x="2250" y="500"/>
                  <a:pt x="2250" y="500"/>
                </a:cubicBezTo>
                <a:cubicBezTo>
                  <a:pt x="2250" y="1000"/>
                  <a:pt x="2250" y="1000"/>
                  <a:pt x="2250" y="1000"/>
                </a:cubicBezTo>
                <a:cubicBezTo>
                  <a:pt x="500" y="1000"/>
                  <a:pt x="500" y="1000"/>
                  <a:pt x="500" y="1000"/>
                </a:cubicBezTo>
                <a:cubicBezTo>
                  <a:pt x="500" y="500"/>
                  <a:pt x="500" y="500"/>
                  <a:pt x="500" y="500"/>
                </a:cubicBezTo>
                <a:cubicBezTo>
                  <a:pt x="1000" y="500"/>
                  <a:pt x="1000" y="500"/>
                  <a:pt x="1000" y="500"/>
                </a:cubicBezTo>
                <a:lnTo>
                  <a:pt x="1000" y="375"/>
                </a:lnTo>
                <a:close/>
                <a:moveTo>
                  <a:pt x="500" y="500"/>
                </a:moveTo>
                <a:cubicBezTo>
                  <a:pt x="0" y="500"/>
                  <a:pt x="0" y="500"/>
                  <a:pt x="0" y="500"/>
                </a:cubicBezTo>
                <a:cubicBezTo>
                  <a:pt x="0" y="3750"/>
                  <a:pt x="0" y="3750"/>
                  <a:pt x="0" y="3750"/>
                </a:cubicBezTo>
                <a:cubicBezTo>
                  <a:pt x="2750" y="3750"/>
                  <a:pt x="2750" y="3750"/>
                  <a:pt x="2750" y="3750"/>
                </a:cubicBezTo>
                <a:cubicBezTo>
                  <a:pt x="2750" y="500"/>
                  <a:pt x="2750" y="500"/>
                  <a:pt x="2750" y="500"/>
                </a:cubicBezTo>
                <a:cubicBezTo>
                  <a:pt x="2250" y="500"/>
                  <a:pt x="2250" y="500"/>
                  <a:pt x="2250" y="500"/>
                </a:cubicBezTo>
                <a:moveTo>
                  <a:pt x="2375" y="1750"/>
                </a:moveTo>
                <a:cubicBezTo>
                  <a:pt x="1375" y="1750"/>
                  <a:pt x="1375" y="1750"/>
                  <a:pt x="1375" y="1750"/>
                </a:cubicBezTo>
                <a:moveTo>
                  <a:pt x="2375" y="2500"/>
                </a:moveTo>
                <a:cubicBezTo>
                  <a:pt x="1375" y="2500"/>
                  <a:pt x="1375" y="2500"/>
                  <a:pt x="1375" y="2500"/>
                </a:cubicBezTo>
                <a:moveTo>
                  <a:pt x="2375" y="3250"/>
                </a:moveTo>
                <a:cubicBezTo>
                  <a:pt x="1375" y="3250"/>
                  <a:pt x="1375" y="3250"/>
                  <a:pt x="1375" y="3250"/>
                </a:cubicBezTo>
                <a:moveTo>
                  <a:pt x="500" y="1500"/>
                </a:moveTo>
                <a:cubicBezTo>
                  <a:pt x="750" y="1750"/>
                  <a:pt x="750" y="1750"/>
                  <a:pt x="750" y="1750"/>
                </a:cubicBezTo>
                <a:cubicBezTo>
                  <a:pt x="1125" y="1375"/>
                  <a:pt x="1125" y="1375"/>
                  <a:pt x="1125" y="1375"/>
                </a:cubicBezTo>
                <a:moveTo>
                  <a:pt x="500" y="2250"/>
                </a:moveTo>
                <a:cubicBezTo>
                  <a:pt x="750" y="2500"/>
                  <a:pt x="750" y="2500"/>
                  <a:pt x="750" y="2500"/>
                </a:cubicBezTo>
                <a:cubicBezTo>
                  <a:pt x="1125" y="2125"/>
                  <a:pt x="1125" y="2125"/>
                  <a:pt x="1125" y="2125"/>
                </a:cubicBezTo>
                <a:moveTo>
                  <a:pt x="500" y="3000"/>
                </a:moveTo>
                <a:cubicBezTo>
                  <a:pt x="750" y="3250"/>
                  <a:pt x="750" y="3250"/>
                  <a:pt x="750" y="3250"/>
                </a:cubicBezTo>
                <a:cubicBezTo>
                  <a:pt x="1125" y="2875"/>
                  <a:pt x="1125" y="2875"/>
                  <a:pt x="1125" y="2875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15776E-7396-49FD-84FF-DFFF885C9B15}"/>
              </a:ext>
            </a:extLst>
          </p:cNvPr>
          <p:cNvSpPr txBox="1"/>
          <p:nvPr/>
        </p:nvSpPr>
        <p:spPr>
          <a:xfrm>
            <a:off x="4690556" y="2950665"/>
            <a:ext cx="5452903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Collection of data​</a:t>
            </a:r>
          </a:p>
          <a:p>
            <a:pPr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Incident reporting​</a:t>
            </a:r>
          </a:p>
          <a:p>
            <a:pPr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Internet of Things (IoT)-based monitoring​</a:t>
            </a:r>
          </a:p>
          <a:p>
            <a:pPr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Quality-control checklist and safety-and-compliance audits​</a:t>
            </a:r>
          </a:p>
          <a:p>
            <a:pPr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Supply tracking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51BFCB-B3DE-4EC8-919E-B05210D436F4}"/>
              </a:ext>
            </a:extLst>
          </p:cNvPr>
          <p:cNvSpPr txBox="1"/>
          <p:nvPr/>
        </p:nvSpPr>
        <p:spPr>
          <a:xfrm>
            <a:off x="1739038" y="3556720"/>
            <a:ext cx="20753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Aft>
                <a:spcPts val="600"/>
              </a:spcAft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Forms and inventory management</a:t>
            </a:r>
            <a:endParaRPr lang="en-US" b="1" dirty="0">
              <a:solidFill>
                <a:srgbClr val="742774"/>
              </a:solidFill>
              <a:latin typeface="+mj-lt"/>
              <a:cs typeface="Calibri" panose="020F05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723379-038B-469A-B982-C11A18C46344}"/>
              </a:ext>
            </a:extLst>
          </p:cNvPr>
          <p:cNvCxnSpPr>
            <a:cxnSpLocks/>
          </p:cNvCxnSpPr>
          <p:nvPr/>
        </p:nvCxnSpPr>
        <p:spPr>
          <a:xfrm>
            <a:off x="4389798" y="2860375"/>
            <a:ext cx="0" cy="1669688"/>
          </a:xfrm>
          <a:prstGeom prst="line">
            <a:avLst/>
          </a:prstGeom>
          <a:ln w="25400" cap="rnd">
            <a:solidFill>
              <a:schemeClr val="bg1">
                <a:lumMod val="9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BC86871-4B63-4650-914A-34C6402AABAA}"/>
              </a:ext>
            </a:extLst>
          </p:cNvPr>
          <p:cNvSpPr/>
          <p:nvPr/>
        </p:nvSpPr>
        <p:spPr bwMode="auto">
          <a:xfrm rot="2700000">
            <a:off x="727160" y="3339660"/>
            <a:ext cx="711118" cy="711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magnify">
            <a:extLst>
              <a:ext uri="{FF2B5EF4-FFF2-40B4-BE49-F238E27FC236}">
                <a16:creationId xmlns:a16="http://schemas.microsoft.com/office/drawing/2014/main" id="{674AC280-7BA2-410C-9995-0241EE3D70B4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915758" y="3531449"/>
            <a:ext cx="333922" cy="327540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9050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037DFD-99BD-4CCC-AE12-5C146C6183A4}"/>
              </a:ext>
            </a:extLst>
          </p:cNvPr>
          <p:cNvSpPr txBox="1"/>
          <p:nvPr/>
        </p:nvSpPr>
        <p:spPr>
          <a:xfrm>
            <a:off x="4690556" y="4867170"/>
            <a:ext cx="5762407" cy="16696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Manage registration, planning, training and event execution</a:t>
            </a:r>
          </a:p>
          <a:p>
            <a:pPr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Attendance</a:t>
            </a:r>
          </a:p>
          <a:p>
            <a:pPr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Attendee bios</a:t>
            </a:r>
          </a:p>
          <a:p>
            <a:pPr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Registration</a:t>
            </a:r>
          </a:p>
          <a:p>
            <a:pPr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Session scheduling</a:t>
            </a:r>
          </a:p>
          <a:p>
            <a:pPr fontAlgn="base">
              <a:spcAft>
                <a:spcPts val="300"/>
              </a:spcAft>
            </a:pPr>
            <a:r>
              <a:rPr lang="en-US" sz="1600" dirty="0">
                <a:cs typeface="Calibri" panose="020F0502020204030204" pitchFamily="34" charset="0"/>
              </a:rPr>
              <a:t>Training tracking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E082C-3C8D-4F4D-AEA5-62DC39AD4914}"/>
              </a:ext>
            </a:extLst>
          </p:cNvPr>
          <p:cNvSpPr txBox="1"/>
          <p:nvPr/>
        </p:nvSpPr>
        <p:spPr>
          <a:xfrm>
            <a:off x="1739037" y="5421168"/>
            <a:ext cx="19893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Aft>
                <a:spcPts val="600"/>
              </a:spcAft>
            </a:pPr>
            <a:r>
              <a:rPr lang="en-US" b="1" dirty="0">
                <a:latin typeface="+mj-lt"/>
                <a:cs typeface="Calibri" panose="020F0502020204030204" pitchFamily="34" charset="0"/>
              </a:rPr>
              <a:t>Event and training management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07B043-C432-4637-8550-B153496E5D23}"/>
              </a:ext>
            </a:extLst>
          </p:cNvPr>
          <p:cNvCxnSpPr>
            <a:cxnSpLocks/>
          </p:cNvCxnSpPr>
          <p:nvPr/>
        </p:nvCxnSpPr>
        <p:spPr>
          <a:xfrm>
            <a:off x="4389798" y="5009517"/>
            <a:ext cx="0" cy="1100301"/>
          </a:xfrm>
          <a:prstGeom prst="line">
            <a:avLst/>
          </a:prstGeom>
          <a:ln w="25400" cap="rnd">
            <a:solidFill>
              <a:schemeClr val="bg1">
                <a:lumMod val="9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52EB6F7-62A6-4F3A-A16D-1FE12C5EB6C2}"/>
              </a:ext>
            </a:extLst>
          </p:cNvPr>
          <p:cNvSpPr/>
          <p:nvPr/>
        </p:nvSpPr>
        <p:spPr bwMode="auto">
          <a:xfrm rot="2700000">
            <a:off x="727160" y="5204108"/>
            <a:ext cx="711118" cy="711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BulletedList_E8FD">
            <a:extLst>
              <a:ext uri="{FF2B5EF4-FFF2-40B4-BE49-F238E27FC236}">
                <a16:creationId xmlns:a16="http://schemas.microsoft.com/office/drawing/2014/main" id="{125D0B58-20DB-41D7-B198-565BFEDCEF9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95438" y="5454241"/>
            <a:ext cx="374562" cy="243925"/>
          </a:xfrm>
          <a:custGeom>
            <a:avLst/>
            <a:gdLst>
              <a:gd name="T0" fmla="*/ 1321 w 7040"/>
              <a:gd name="T1" fmla="*/ 0 h 3963"/>
              <a:gd name="T2" fmla="*/ 7040 w 7040"/>
              <a:gd name="T3" fmla="*/ 0 h 3963"/>
              <a:gd name="T4" fmla="*/ 0 w 7040"/>
              <a:gd name="T5" fmla="*/ 0 h 3963"/>
              <a:gd name="T6" fmla="*/ 442 w 7040"/>
              <a:gd name="T7" fmla="*/ 0 h 3963"/>
              <a:gd name="T8" fmla="*/ 1321 w 7040"/>
              <a:gd name="T9" fmla="*/ 1321 h 3963"/>
              <a:gd name="T10" fmla="*/ 7040 w 7040"/>
              <a:gd name="T11" fmla="*/ 1321 h 3963"/>
              <a:gd name="T12" fmla="*/ 0 w 7040"/>
              <a:gd name="T13" fmla="*/ 1321 h 3963"/>
              <a:gd name="T14" fmla="*/ 442 w 7040"/>
              <a:gd name="T15" fmla="*/ 1321 h 3963"/>
              <a:gd name="T16" fmla="*/ 1321 w 7040"/>
              <a:gd name="T17" fmla="*/ 2643 h 3963"/>
              <a:gd name="T18" fmla="*/ 7040 w 7040"/>
              <a:gd name="T19" fmla="*/ 2643 h 3963"/>
              <a:gd name="T20" fmla="*/ 0 w 7040"/>
              <a:gd name="T21" fmla="*/ 2643 h 3963"/>
              <a:gd name="T22" fmla="*/ 442 w 7040"/>
              <a:gd name="T23" fmla="*/ 2643 h 3963"/>
              <a:gd name="T24" fmla="*/ 1321 w 7040"/>
              <a:gd name="T25" fmla="*/ 3963 h 3963"/>
              <a:gd name="T26" fmla="*/ 7040 w 7040"/>
              <a:gd name="T27" fmla="*/ 3963 h 3963"/>
              <a:gd name="T28" fmla="*/ 0 w 7040"/>
              <a:gd name="T29" fmla="*/ 3963 h 3963"/>
              <a:gd name="T30" fmla="*/ 442 w 7040"/>
              <a:gd name="T31" fmla="*/ 3963 h 3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40" h="3963">
                <a:moveTo>
                  <a:pt x="1321" y="0"/>
                </a:moveTo>
                <a:lnTo>
                  <a:pt x="7040" y="0"/>
                </a:lnTo>
                <a:moveTo>
                  <a:pt x="0" y="0"/>
                </a:moveTo>
                <a:lnTo>
                  <a:pt x="442" y="0"/>
                </a:lnTo>
                <a:moveTo>
                  <a:pt x="1321" y="1321"/>
                </a:moveTo>
                <a:lnTo>
                  <a:pt x="7040" y="1321"/>
                </a:lnTo>
                <a:moveTo>
                  <a:pt x="0" y="1321"/>
                </a:moveTo>
                <a:lnTo>
                  <a:pt x="442" y="1321"/>
                </a:lnTo>
                <a:moveTo>
                  <a:pt x="1321" y="2643"/>
                </a:moveTo>
                <a:lnTo>
                  <a:pt x="7040" y="2643"/>
                </a:lnTo>
                <a:moveTo>
                  <a:pt x="0" y="2643"/>
                </a:moveTo>
                <a:lnTo>
                  <a:pt x="442" y="2643"/>
                </a:lnTo>
                <a:moveTo>
                  <a:pt x="1321" y="3963"/>
                </a:moveTo>
                <a:lnTo>
                  <a:pt x="7040" y="3963"/>
                </a:lnTo>
                <a:moveTo>
                  <a:pt x="0" y="3963"/>
                </a:moveTo>
                <a:lnTo>
                  <a:pt x="442" y="3963"/>
                </a:lnTo>
              </a:path>
            </a:pathLst>
          </a:custGeom>
          <a:noFill/>
          <a:ln w="19050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0A100D-B5A2-4756-A1A7-C721846F3270}"/>
              </a:ext>
            </a:extLst>
          </p:cNvPr>
          <p:cNvCxnSpPr>
            <a:cxnSpLocks/>
          </p:cNvCxnSpPr>
          <p:nvPr/>
        </p:nvCxnSpPr>
        <p:spPr>
          <a:xfrm flipH="1">
            <a:off x="727160" y="2691821"/>
            <a:ext cx="11018521" cy="0"/>
          </a:xfrm>
          <a:prstGeom prst="line">
            <a:avLst/>
          </a:prstGeom>
          <a:ln w="25400" cap="rnd">
            <a:solidFill>
              <a:schemeClr val="bg1">
                <a:lumMod val="9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0AB1BAE-3BC7-49CB-AD04-6A1D9F397D11}"/>
              </a:ext>
            </a:extLst>
          </p:cNvPr>
          <p:cNvCxnSpPr>
            <a:cxnSpLocks/>
          </p:cNvCxnSpPr>
          <p:nvPr/>
        </p:nvCxnSpPr>
        <p:spPr>
          <a:xfrm flipH="1">
            <a:off x="727160" y="4698617"/>
            <a:ext cx="11018521" cy="0"/>
          </a:xfrm>
          <a:prstGeom prst="line">
            <a:avLst/>
          </a:prstGeom>
          <a:ln w="25400" cap="rnd">
            <a:solidFill>
              <a:schemeClr val="bg1">
                <a:lumMod val="95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6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4">
            <a:extLst>
              <a:ext uri="{FF2B5EF4-FFF2-40B4-BE49-F238E27FC236}">
                <a16:creationId xmlns:a16="http://schemas.microsoft.com/office/drawing/2014/main" id="{F511A444-0EB7-4317-A683-A66F582F7B07}"/>
              </a:ext>
            </a:extLst>
          </p:cNvPr>
          <p:cNvSpPr txBox="1"/>
          <p:nvPr/>
        </p:nvSpPr>
        <p:spPr>
          <a:xfrm>
            <a:off x="588263" y="1174416"/>
            <a:ext cx="3474720" cy="1147499"/>
          </a:xfrm>
          <a:prstGeom prst="rect">
            <a:avLst/>
          </a:prstGeom>
        </p:spPr>
        <p:txBody>
          <a:bodyPr vert="horz" wrap="square" lIns="0" tIns="36581" rIns="0" bIns="0" rtlCol="0">
            <a:spAutoFit/>
          </a:bodyPr>
          <a:lstStyle/>
          <a:p>
            <a:pPr marL="7701">
              <a:spcAft>
                <a:spcPts val="121"/>
              </a:spcAft>
            </a:pPr>
            <a:r>
              <a:rPr sz="1200" b="1" u="heavy" spc="6" dirty="0">
                <a:gradFill>
                  <a:gsLst>
                    <a:gs pos="82000">
                      <a:schemeClr val="accent5"/>
                    </a:gs>
                    <a:gs pos="0">
                      <a:schemeClr val="accent5"/>
                    </a:gs>
                  </a:gsLst>
                  <a:lin ang="2700000" scaled="1"/>
                </a:gradFill>
                <a:uFill>
                  <a:solidFill>
                    <a:srgbClr val="465692"/>
                  </a:solidFill>
                </a:uFill>
                <a:latin typeface="Segoe Pro" panose="020B0502040504020203" pitchFamily="34" charset="0"/>
                <a:cs typeface="Sego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Approvals</a:t>
            </a:r>
            <a:endParaRPr sz="1200" dirty="0">
              <a:gradFill>
                <a:gsLst>
                  <a:gs pos="82000">
                    <a:schemeClr val="accent5"/>
                  </a:gs>
                  <a:gs pos="0">
                    <a:schemeClr val="accent5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7701">
              <a:spcAft>
                <a:spcPts val="121"/>
              </a:spcAft>
            </a:pP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Collect 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approval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from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one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or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more 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sources:</a:t>
            </a:r>
            <a:endParaRPr sz="12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Pro-Semibold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Permissions</a:t>
            </a:r>
            <a:r>
              <a:rPr sz="1100" spc="-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request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Employee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travel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request</a:t>
            </a: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12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Overtime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request</a:t>
            </a: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Timesheet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submission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834D9B23-47BD-4B2E-B997-9B81154837F5}"/>
              </a:ext>
            </a:extLst>
          </p:cNvPr>
          <p:cNvSpPr txBox="1"/>
          <p:nvPr/>
        </p:nvSpPr>
        <p:spPr>
          <a:xfrm>
            <a:off x="588263" y="2514719"/>
            <a:ext cx="3474720" cy="1696367"/>
          </a:xfrm>
          <a:prstGeom prst="rect">
            <a:avLst/>
          </a:prstGeom>
        </p:spPr>
        <p:txBody>
          <a:bodyPr vert="horz" wrap="square" lIns="0" tIns="36581" rIns="0" bIns="0" rtlCol="0">
            <a:spAutoFit/>
          </a:bodyPr>
          <a:lstStyle/>
          <a:p>
            <a:pPr marL="7701">
              <a:spcAft>
                <a:spcPts val="121"/>
              </a:spcAft>
            </a:pPr>
            <a:r>
              <a:rPr sz="1200" b="1" u="heavy" spc="6" dirty="0">
                <a:gradFill>
                  <a:gsLst>
                    <a:gs pos="82000">
                      <a:schemeClr val="accent5"/>
                    </a:gs>
                    <a:gs pos="0">
                      <a:schemeClr val="accent5"/>
                    </a:gs>
                  </a:gsLst>
                  <a:lin ang="2700000" scaled="1"/>
                </a:gradFill>
                <a:uFill>
                  <a:solidFill>
                    <a:srgbClr val="465692"/>
                  </a:solidFill>
                </a:uFill>
                <a:latin typeface="Segoe Pro" panose="020B05020405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Lifecycle and workflow management</a:t>
            </a:r>
            <a:endParaRPr sz="1200" b="1" u="heavy" spc="6" dirty="0">
              <a:gradFill>
                <a:gsLst>
                  <a:gs pos="82000">
                    <a:schemeClr val="accent5"/>
                  </a:gs>
                  <a:gs pos="0">
                    <a:schemeClr val="accent5"/>
                  </a:gs>
                </a:gsLst>
                <a:lin ang="2700000" scaled="1"/>
              </a:gradFill>
              <a:uFill>
                <a:solidFill>
                  <a:srgbClr val="465692"/>
                </a:solidFill>
              </a:uFill>
              <a:latin typeface="Segoe Pro" panose="020B0502040504020203" pitchFamily="34" charset="0"/>
            </a:endParaRPr>
          </a:p>
          <a:p>
            <a:pPr marL="7701">
              <a:spcAft>
                <a:spcPts val="121"/>
              </a:spcAft>
            </a:pPr>
            <a:r>
              <a:rPr sz="1200" b="1" spc="-24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Track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and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move 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records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through 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 </a:t>
            </a:r>
            <a:br>
              <a:rPr lang="en-US"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</a:b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well-defined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process:</a:t>
            </a:r>
            <a:endParaRPr sz="12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Pro-Semibold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Contract-lifecycle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tracker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Employee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onboarding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Employee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promotion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evaluation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Expense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reporting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process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Request</a:t>
            </a:r>
            <a:r>
              <a:rPr sz="1100" spc="-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management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Service-desk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tickets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DE04EBDF-E632-4ED6-ACA3-28516565070C}"/>
              </a:ext>
            </a:extLst>
          </p:cNvPr>
          <p:cNvSpPr txBox="1"/>
          <p:nvPr/>
        </p:nvSpPr>
        <p:spPr>
          <a:xfrm>
            <a:off x="588263" y="4388501"/>
            <a:ext cx="3474720" cy="1332165"/>
          </a:xfrm>
          <a:prstGeom prst="rect">
            <a:avLst/>
          </a:prstGeom>
        </p:spPr>
        <p:txBody>
          <a:bodyPr vert="horz" wrap="square" lIns="0" tIns="36581" rIns="0" bIns="0" rtlCol="0">
            <a:spAutoFit/>
          </a:bodyPr>
          <a:lstStyle/>
          <a:p>
            <a:pPr marL="7701">
              <a:spcAft>
                <a:spcPts val="121"/>
              </a:spcAft>
            </a:pPr>
            <a:r>
              <a:rPr sz="1200" b="1" u="heavy" spc="6" dirty="0">
                <a:gradFill>
                  <a:gsLst>
                    <a:gs pos="82000">
                      <a:schemeClr val="accent5"/>
                    </a:gs>
                    <a:gs pos="0">
                      <a:schemeClr val="accent5"/>
                    </a:gs>
                  </a:gsLst>
                  <a:lin ang="2700000" scaled="1"/>
                </a:gradFill>
                <a:uFill>
                  <a:solidFill>
                    <a:srgbClr val="465692"/>
                  </a:solidFill>
                </a:uFill>
                <a:latin typeface="Segoe Pro" panose="020B05020405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Communication and announcements</a:t>
            </a:r>
            <a:endParaRPr sz="1200" b="1" u="heavy" spc="6" dirty="0">
              <a:gradFill>
                <a:gsLst>
                  <a:gs pos="82000">
                    <a:schemeClr val="accent5"/>
                  </a:gs>
                  <a:gs pos="0">
                    <a:schemeClr val="accent5"/>
                  </a:gs>
                </a:gsLst>
                <a:lin ang="2700000" scaled="1"/>
              </a:gradFill>
              <a:uFill>
                <a:solidFill>
                  <a:srgbClr val="465692"/>
                </a:solidFill>
              </a:uFill>
              <a:latin typeface="Segoe Pro" panose="020B0502040504020203" pitchFamily="34" charset="0"/>
            </a:endParaRPr>
          </a:p>
          <a:p>
            <a:pPr marL="7701">
              <a:spcAft>
                <a:spcPts val="121"/>
              </a:spcAft>
            </a:pP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Publish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news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and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info 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to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employees </a:t>
            </a:r>
            <a:br>
              <a:rPr lang="en-US"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</a:b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and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customers:</a:t>
            </a:r>
            <a:endParaRPr sz="12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Pro-Semibold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Announcement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viewer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Company-wide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communications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Corporate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news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management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Learning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or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product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catalogs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36404D1C-EA7D-487F-95D2-F7460E9CCD71}"/>
              </a:ext>
            </a:extLst>
          </p:cNvPr>
          <p:cNvSpPr txBox="1"/>
          <p:nvPr/>
        </p:nvSpPr>
        <p:spPr>
          <a:xfrm>
            <a:off x="4360163" y="1174416"/>
            <a:ext cx="3474720" cy="1147499"/>
          </a:xfrm>
          <a:prstGeom prst="rect">
            <a:avLst/>
          </a:prstGeom>
        </p:spPr>
        <p:txBody>
          <a:bodyPr vert="horz" wrap="square" lIns="0" tIns="36581" rIns="0" bIns="0" rtlCol="0">
            <a:spAutoFit/>
          </a:bodyPr>
          <a:lstStyle/>
          <a:p>
            <a:pPr marL="7701">
              <a:spcAft>
                <a:spcPts val="121"/>
              </a:spcAft>
            </a:pPr>
            <a:r>
              <a:rPr sz="1200" b="1" u="heavy" spc="6" dirty="0">
                <a:gradFill>
                  <a:gsLst>
                    <a:gs pos="82000">
                      <a:schemeClr val="accent5"/>
                    </a:gs>
                    <a:gs pos="0">
                      <a:schemeClr val="accent5"/>
                    </a:gs>
                  </a:gsLst>
                  <a:lin ang="2700000" scaled="1"/>
                </a:gradFill>
                <a:uFill>
                  <a:solidFill>
                    <a:srgbClr val="465692"/>
                  </a:solidFill>
                </a:uFill>
                <a:latin typeface="Segoe Pro" panose="020B05020405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Asset management</a:t>
            </a:r>
            <a:endParaRPr sz="1200" b="1" u="heavy" spc="6" dirty="0">
              <a:gradFill>
                <a:gsLst>
                  <a:gs pos="82000">
                    <a:schemeClr val="accent5"/>
                  </a:gs>
                  <a:gs pos="0">
                    <a:schemeClr val="accent5"/>
                  </a:gs>
                </a:gsLst>
                <a:lin ang="2700000" scaled="1"/>
              </a:gradFill>
              <a:uFill>
                <a:solidFill>
                  <a:srgbClr val="465692"/>
                </a:solidFill>
              </a:uFill>
              <a:latin typeface="Segoe Pro" panose="020B0502040504020203" pitchFamily="34" charset="0"/>
            </a:endParaRPr>
          </a:p>
          <a:p>
            <a:pPr marL="7701">
              <a:spcAft>
                <a:spcPts val="121"/>
              </a:spcAft>
            </a:pP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Manage</a:t>
            </a:r>
            <a:r>
              <a:rPr sz="1200" b="1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inventory</a:t>
            </a:r>
            <a:r>
              <a:rPr sz="1200" b="1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or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other</a:t>
            </a:r>
            <a:r>
              <a:rPr sz="1200" b="1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assets:</a:t>
            </a:r>
            <a:endParaRPr sz="12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Pro-Semibold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Asset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check-out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Asset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rollout</a:t>
            </a: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Inventory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management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Supply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order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management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0EC8BA8B-FA61-4229-983A-141C444D0E8C}"/>
              </a:ext>
            </a:extLst>
          </p:cNvPr>
          <p:cNvSpPr txBox="1"/>
          <p:nvPr/>
        </p:nvSpPr>
        <p:spPr>
          <a:xfrm>
            <a:off x="4360163" y="2514719"/>
            <a:ext cx="3474720" cy="1680978"/>
          </a:xfrm>
          <a:prstGeom prst="rect">
            <a:avLst/>
          </a:prstGeom>
        </p:spPr>
        <p:txBody>
          <a:bodyPr vert="horz" wrap="square" lIns="0" tIns="36581" rIns="0" bIns="0" rtlCol="0">
            <a:spAutoFit/>
          </a:bodyPr>
          <a:lstStyle/>
          <a:p>
            <a:pPr marL="7701">
              <a:spcAft>
                <a:spcPts val="121"/>
              </a:spcAft>
            </a:pPr>
            <a:r>
              <a:rPr sz="1200" b="1" u="heavy" spc="6" dirty="0">
                <a:gradFill>
                  <a:gsLst>
                    <a:gs pos="82000">
                      <a:schemeClr val="accent5"/>
                    </a:gs>
                    <a:gs pos="0">
                      <a:schemeClr val="accent5"/>
                    </a:gs>
                  </a:gsLst>
                  <a:lin ang="2700000" scaled="1"/>
                </a:gradFill>
                <a:uFill>
                  <a:solidFill>
                    <a:srgbClr val="465692"/>
                  </a:solidFill>
                </a:uFill>
                <a:latin typeface="Segoe Pro" panose="020B0502040504020203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Inspections and audits</a:t>
            </a:r>
            <a:endParaRPr sz="1200" b="1" u="heavy" spc="6" dirty="0">
              <a:gradFill>
                <a:gsLst>
                  <a:gs pos="82000">
                    <a:schemeClr val="accent5"/>
                  </a:gs>
                  <a:gs pos="0">
                    <a:schemeClr val="accent5"/>
                  </a:gs>
                </a:gsLst>
                <a:lin ang="2700000" scaled="1"/>
              </a:gradFill>
              <a:uFill>
                <a:solidFill>
                  <a:srgbClr val="465692"/>
                </a:solidFill>
              </a:uFill>
              <a:latin typeface="Segoe Pro" panose="020B0502040504020203" pitchFamily="34" charset="0"/>
            </a:endParaRPr>
          </a:p>
          <a:p>
            <a:pPr marL="7701">
              <a:spcAft>
                <a:spcPts val="121"/>
              </a:spcAft>
            </a:pP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Create 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standardized questionnaires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and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forms:</a:t>
            </a:r>
            <a:endParaRPr sz="12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Pro-Semibold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Collection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of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customer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data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Daily job-site inspection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and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store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audits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Incident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reporting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Internet 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of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Things (IoT)-based monitoring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marR="436278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Quality-control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checklist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and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safety</a:t>
            </a:r>
            <a:r>
              <a:rPr lang="en-US"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-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and</a:t>
            </a:r>
            <a:r>
              <a:rPr lang="en-US"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-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compliance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audits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Supply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tracking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624883AA-8CE7-405A-8537-A6C0359EF00B}"/>
              </a:ext>
            </a:extLst>
          </p:cNvPr>
          <p:cNvSpPr txBox="1"/>
          <p:nvPr/>
        </p:nvSpPr>
        <p:spPr>
          <a:xfrm>
            <a:off x="4360163" y="4388501"/>
            <a:ext cx="3474720" cy="1332165"/>
          </a:xfrm>
          <a:prstGeom prst="rect">
            <a:avLst/>
          </a:prstGeom>
        </p:spPr>
        <p:txBody>
          <a:bodyPr vert="horz" wrap="square" lIns="0" tIns="36581" rIns="0" bIns="0" rtlCol="0">
            <a:spAutoFit/>
          </a:bodyPr>
          <a:lstStyle/>
          <a:p>
            <a:pPr marL="7701">
              <a:spcAft>
                <a:spcPts val="121"/>
              </a:spcAft>
            </a:pPr>
            <a:r>
              <a:rPr sz="1200" b="1" u="heavy" spc="6" dirty="0">
                <a:gradFill>
                  <a:gsLst>
                    <a:gs pos="82000">
                      <a:schemeClr val="accent5"/>
                    </a:gs>
                    <a:gs pos="0">
                      <a:schemeClr val="accent5"/>
                    </a:gs>
                  </a:gsLst>
                  <a:lin ang="2700000" scaled="1"/>
                </a:gradFill>
                <a:uFill>
                  <a:solidFill>
                    <a:srgbClr val="465692"/>
                  </a:solidFill>
                </a:uFill>
                <a:latin typeface="Segoe Pro" panose="020B0502040504020203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Event management</a:t>
            </a:r>
            <a:endParaRPr sz="1200" b="1" u="heavy" spc="6" dirty="0">
              <a:gradFill>
                <a:gsLst>
                  <a:gs pos="82000">
                    <a:schemeClr val="accent5"/>
                  </a:gs>
                  <a:gs pos="0">
                    <a:schemeClr val="accent5"/>
                  </a:gs>
                </a:gsLst>
                <a:lin ang="2700000" scaled="1"/>
              </a:gradFill>
              <a:uFill>
                <a:solidFill>
                  <a:srgbClr val="465692"/>
                </a:solidFill>
              </a:uFill>
              <a:latin typeface="Segoe Pro" panose="020B0502040504020203" pitchFamily="34" charset="0"/>
            </a:endParaRPr>
          </a:p>
          <a:p>
            <a:pPr marL="7701">
              <a:spcAft>
                <a:spcPts val="121"/>
              </a:spcAft>
            </a:pP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Manage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registration,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planning,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and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br>
              <a:rPr lang="en-US"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</a:b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event execution:</a:t>
            </a:r>
            <a:endParaRPr sz="12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Pro-Semibold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Attendance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Attendee</a:t>
            </a:r>
            <a:r>
              <a:rPr sz="1100" spc="-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bios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Registration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Session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scheduling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</p:txBody>
      </p:sp>
      <p:sp>
        <p:nvSpPr>
          <p:cNvPr id="32" name="object 10">
            <a:extLst>
              <a:ext uri="{FF2B5EF4-FFF2-40B4-BE49-F238E27FC236}">
                <a16:creationId xmlns:a16="http://schemas.microsoft.com/office/drawing/2014/main" id="{6B04C773-0C83-40C0-92BC-F8E6FB3EA289}"/>
              </a:ext>
            </a:extLst>
          </p:cNvPr>
          <p:cNvSpPr txBox="1"/>
          <p:nvPr/>
        </p:nvSpPr>
        <p:spPr>
          <a:xfrm>
            <a:off x="8132063" y="1174416"/>
            <a:ext cx="3474720" cy="1317165"/>
          </a:xfrm>
          <a:prstGeom prst="rect">
            <a:avLst/>
          </a:prstGeom>
        </p:spPr>
        <p:txBody>
          <a:bodyPr vert="horz" wrap="square" lIns="0" tIns="36966" rIns="0" bIns="0" rtlCol="0">
            <a:spAutoFit/>
          </a:bodyPr>
          <a:lstStyle/>
          <a:p>
            <a:pPr marL="7701">
              <a:spcAft>
                <a:spcPts val="121"/>
              </a:spcAft>
            </a:pPr>
            <a:r>
              <a:rPr sz="1200" b="1" u="heavy" spc="6" dirty="0">
                <a:gradFill>
                  <a:gsLst>
                    <a:gs pos="82000">
                      <a:schemeClr val="accent5"/>
                    </a:gs>
                    <a:gs pos="0">
                      <a:schemeClr val="accent5"/>
                    </a:gs>
                  </a:gsLst>
                  <a:lin ang="2700000" scaled="1"/>
                </a:gradFill>
                <a:uFill>
                  <a:solidFill>
                    <a:srgbClr val="465692"/>
                  </a:solidFill>
                </a:uFill>
                <a:latin typeface="Segoe Pro" panose="020B0502040504020203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Scheduling</a:t>
            </a:r>
            <a:endParaRPr sz="1200" b="1" u="heavy" spc="6" dirty="0">
              <a:gradFill>
                <a:gsLst>
                  <a:gs pos="82000">
                    <a:schemeClr val="accent5"/>
                  </a:gs>
                  <a:gs pos="0">
                    <a:schemeClr val="accent5"/>
                  </a:gs>
                </a:gsLst>
                <a:lin ang="2700000" scaled="1"/>
              </a:gradFill>
              <a:uFill>
                <a:solidFill>
                  <a:srgbClr val="465692"/>
                </a:solidFill>
              </a:uFill>
              <a:latin typeface="Segoe Pro" panose="020B0502040504020203" pitchFamily="34" charset="0"/>
            </a:endParaRPr>
          </a:p>
          <a:p>
            <a:pPr marL="7701">
              <a:spcAft>
                <a:spcPts val="121"/>
              </a:spcAft>
            </a:pP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Assign 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resources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based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on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calendar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availability:</a:t>
            </a:r>
            <a:endParaRPr sz="12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Pro-Semibold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Book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meeting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room,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tool,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or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vehicle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Find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an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available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sales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associate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Find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rooms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for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employee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touchdown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space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marR="242205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Schedule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customer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appointments</a:t>
            </a:r>
            <a:r>
              <a:rPr sz="1100" spc="12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and </a:t>
            </a: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crew</a:t>
            </a:r>
            <a:r>
              <a:rPr lang="en-US"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members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</p:txBody>
      </p:sp>
      <p:sp>
        <p:nvSpPr>
          <p:cNvPr id="33" name="object 10">
            <a:extLst>
              <a:ext uri="{FF2B5EF4-FFF2-40B4-BE49-F238E27FC236}">
                <a16:creationId xmlns:a16="http://schemas.microsoft.com/office/drawing/2014/main" id="{51483B77-2D44-4164-B8F6-9C4C4335FCA0}"/>
              </a:ext>
            </a:extLst>
          </p:cNvPr>
          <p:cNvSpPr txBox="1"/>
          <p:nvPr/>
        </p:nvSpPr>
        <p:spPr>
          <a:xfrm>
            <a:off x="8132063" y="2514719"/>
            <a:ext cx="3474720" cy="1512090"/>
          </a:xfrm>
          <a:prstGeom prst="rect">
            <a:avLst/>
          </a:prstGeom>
        </p:spPr>
        <p:txBody>
          <a:bodyPr vert="horz" wrap="square" lIns="0" tIns="36966" rIns="0" bIns="0" rtlCol="0">
            <a:spAutoFit/>
          </a:bodyPr>
          <a:lstStyle/>
          <a:p>
            <a:pPr marL="7701">
              <a:spcAft>
                <a:spcPts val="121"/>
              </a:spcAft>
            </a:pPr>
            <a:r>
              <a:rPr lang="en-US" sz="1200" b="1" u="heavy" spc="6" dirty="0">
                <a:gradFill>
                  <a:gsLst>
                    <a:gs pos="82000">
                      <a:schemeClr val="accent5"/>
                    </a:gs>
                    <a:gs pos="0">
                      <a:schemeClr val="accent5"/>
                    </a:gs>
                  </a:gsLst>
                  <a:lin ang="2700000" scaled="1"/>
                </a:gradFill>
                <a:uFill>
                  <a:solidFill>
                    <a:srgbClr val="465692"/>
                  </a:solidFill>
                </a:uFill>
                <a:latin typeface="Segoe Pro" panose="020B0502040504020203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Calculate or transform data</a:t>
            </a:r>
            <a:endParaRPr lang="en-US" sz="1200" b="1" u="heavy" spc="6" dirty="0">
              <a:gradFill>
                <a:gsLst>
                  <a:gs pos="82000">
                    <a:schemeClr val="accent5"/>
                  </a:gs>
                  <a:gs pos="0">
                    <a:schemeClr val="accent5"/>
                  </a:gs>
                </a:gsLst>
                <a:lin ang="2700000" scaled="1"/>
              </a:gradFill>
              <a:uFill>
                <a:solidFill>
                  <a:srgbClr val="465692"/>
                </a:solidFill>
              </a:uFill>
              <a:latin typeface="Segoe Pro" panose="020B0502040504020203" pitchFamily="34" charset="0"/>
            </a:endParaRPr>
          </a:p>
          <a:p>
            <a:pPr marL="7701">
              <a:spcAft>
                <a:spcPts val="121"/>
              </a:spcAft>
            </a:pPr>
            <a:r>
              <a:rPr lang="en-US"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Automate</a:t>
            </a:r>
            <a:r>
              <a:rPr lang="en-US"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lang="en-US"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calculations</a:t>
            </a:r>
            <a:r>
              <a:rPr lang="en-US"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lang="en-US"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and</a:t>
            </a:r>
            <a:r>
              <a:rPr lang="en-US"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lang="en-US"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processes:</a:t>
            </a:r>
            <a:endParaRPr lang="en-US" sz="12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Pro-Semibold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lang="en-US"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Cost</a:t>
            </a:r>
            <a:r>
              <a:rPr lang="en-US"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or</a:t>
            </a:r>
            <a:r>
              <a:rPr lang="en-US"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project</a:t>
            </a:r>
            <a:r>
              <a:rPr lang="en-US"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estimation</a:t>
            </a:r>
            <a:endParaRPr lang="en-US"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lang="en-US"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Decision</a:t>
            </a:r>
            <a:r>
              <a:rPr lang="en-US"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support</a:t>
            </a:r>
            <a:endParaRPr lang="en-US"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lang="en-US"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Field</a:t>
            </a:r>
            <a:r>
              <a:rPr lang="en-US"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technician</a:t>
            </a:r>
            <a:r>
              <a:rPr lang="en-US"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app</a:t>
            </a:r>
            <a:endParaRPr lang="en-US"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lang="en-US"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Generating</a:t>
            </a:r>
            <a:r>
              <a:rPr lang="en-US"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a</a:t>
            </a:r>
            <a:r>
              <a:rPr lang="en-US"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work</a:t>
            </a:r>
            <a:r>
              <a:rPr lang="en-US"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order </a:t>
            </a:r>
            <a:r>
              <a:rPr lang="en-US"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or</a:t>
            </a:r>
            <a:r>
              <a:rPr lang="en-US"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estimate</a:t>
            </a:r>
            <a:endParaRPr lang="en-US"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lang="en-US" sz="1100" spc="-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Tracking</a:t>
            </a:r>
            <a:r>
              <a:rPr lang="en-US"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monthly</a:t>
            </a:r>
            <a:r>
              <a:rPr lang="en-US"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sales</a:t>
            </a:r>
            <a:r>
              <a:rPr lang="en-US"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goals</a:t>
            </a:r>
            <a:endParaRPr lang="en-US"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lang="en-US"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Translation</a:t>
            </a:r>
            <a:r>
              <a:rPr lang="en-US"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of</a:t>
            </a:r>
            <a:r>
              <a:rPr lang="en-US"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common</a:t>
            </a:r>
            <a:r>
              <a:rPr lang="en-US"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lang="en-US"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phrases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4D893275-BEC5-4A12-8765-6763FD7DF9AB}"/>
              </a:ext>
            </a:extLst>
          </p:cNvPr>
          <p:cNvSpPr txBox="1"/>
          <p:nvPr/>
        </p:nvSpPr>
        <p:spPr>
          <a:xfrm>
            <a:off x="8132063" y="4388501"/>
            <a:ext cx="3474720" cy="1147887"/>
          </a:xfrm>
          <a:prstGeom prst="rect">
            <a:avLst/>
          </a:prstGeom>
        </p:spPr>
        <p:txBody>
          <a:bodyPr vert="horz" wrap="square" lIns="0" tIns="36966" rIns="0" bIns="0" rtlCol="0">
            <a:spAutoFit/>
          </a:bodyPr>
          <a:lstStyle/>
          <a:p>
            <a:pPr marL="7701">
              <a:spcAft>
                <a:spcPts val="121"/>
              </a:spcAft>
            </a:pPr>
            <a:r>
              <a:rPr sz="1200" b="1" u="heavy" spc="6" dirty="0">
                <a:gradFill>
                  <a:gsLst>
                    <a:gs pos="82000">
                      <a:schemeClr val="accent5"/>
                    </a:gs>
                    <a:gs pos="0">
                      <a:schemeClr val="accent5"/>
                    </a:gs>
                  </a:gsLst>
                  <a:lin ang="2700000" scaled="1"/>
                </a:gradFill>
                <a:uFill>
                  <a:solidFill>
                    <a:srgbClr val="465692"/>
                  </a:solidFill>
                </a:uFill>
                <a:latin typeface="Segoe Pro" panose="020B05020405040202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management</a:t>
            </a:r>
            <a:endParaRPr sz="1200" b="1" u="heavy" spc="6" dirty="0">
              <a:gradFill>
                <a:gsLst>
                  <a:gs pos="82000">
                    <a:schemeClr val="accent5"/>
                  </a:gs>
                  <a:gs pos="0">
                    <a:schemeClr val="accent5"/>
                  </a:gs>
                </a:gsLst>
                <a:lin ang="2700000" scaled="1"/>
              </a:gradFill>
              <a:uFill>
                <a:solidFill>
                  <a:srgbClr val="465692"/>
                </a:solidFill>
              </a:uFill>
              <a:latin typeface="Segoe Pro" panose="020B0502040504020203" pitchFamily="34" charset="0"/>
            </a:endParaRPr>
          </a:p>
          <a:p>
            <a:pPr marL="7701">
              <a:spcAft>
                <a:spcPts val="121"/>
              </a:spcAft>
            </a:pPr>
            <a:r>
              <a:rPr sz="1200" b="1" spc="-24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Track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a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project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from</a:t>
            </a:r>
            <a:r>
              <a:rPr sz="1200" b="1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inception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to</a:t>
            </a:r>
            <a:r>
              <a:rPr sz="1200" b="1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 </a:t>
            </a:r>
            <a:r>
              <a:rPr sz="1200" b="1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Pro-Semibold"/>
              </a:rPr>
              <a:t>completion:</a:t>
            </a:r>
            <a:endParaRPr sz="12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Pro-Semibold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Project</a:t>
            </a:r>
            <a:r>
              <a:rPr sz="1100" spc="-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scheduling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Resource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management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3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Workflow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planning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  <a:p>
            <a:pPr marL="121680" indent="-114364">
              <a:spcAft>
                <a:spcPts val="121"/>
              </a:spcAft>
              <a:buFontTx/>
              <a:buChar char="•"/>
              <a:tabLst>
                <a:tab pos="122065" algn="l"/>
              </a:tabLst>
            </a:pPr>
            <a:r>
              <a:rPr sz="1100" spc="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Budget</a:t>
            </a:r>
            <a:r>
              <a:rPr sz="1100" spc="-6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 </a:t>
            </a:r>
            <a:r>
              <a:rPr sz="1100" spc="9" dirty="0">
                <a:gradFill>
                  <a:gsLst>
                    <a:gs pos="82000">
                      <a:schemeClr val="tx1"/>
                    </a:gs>
                    <a:gs pos="0">
                      <a:schemeClr val="tx1"/>
                    </a:gs>
                  </a:gsLst>
                  <a:lin ang="2700000" scaled="1"/>
                </a:gradFill>
                <a:latin typeface="Segoe Pro" panose="020B0502040504020203" pitchFamily="34" charset="0"/>
                <a:cs typeface="Segoe Pro"/>
              </a:rPr>
              <a:t>management</a:t>
            </a:r>
            <a:endParaRPr sz="1100" dirty="0">
              <a:gradFill>
                <a:gsLst>
                  <a:gs pos="82000">
                    <a:schemeClr val="tx1"/>
                  </a:gs>
                  <a:gs pos="0">
                    <a:schemeClr val="tx1"/>
                  </a:gs>
                </a:gsLst>
                <a:lin ang="2700000" scaled="1"/>
              </a:gradFill>
              <a:latin typeface="Segoe Pro" panose="020B0502040504020203" pitchFamily="34" charset="0"/>
              <a:cs typeface="Segoe Pr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2C417-423B-804D-7827-52B253E44F5E}"/>
              </a:ext>
            </a:extLst>
          </p:cNvPr>
          <p:cNvSpPr txBox="1"/>
          <p:nvPr/>
        </p:nvSpPr>
        <p:spPr>
          <a:xfrm>
            <a:off x="579882" y="224884"/>
            <a:ext cx="1071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spcBef>
                <a:spcPts val="0"/>
              </a:spcBef>
              <a:spcAft>
                <a:spcPts val="1000"/>
              </a:spcAft>
              <a:buSzTx/>
              <a:tabLst>
                <a:tab pos="622300" algn="l"/>
              </a:tabLst>
              <a:defRPr/>
            </a:pPr>
            <a:r>
              <a:rPr lang="en-US" sz="1400" b="1" u="sng" dirty="0">
                <a:latin typeface="Segoe Pro"/>
                <a:cs typeface="Segoe Pro"/>
              </a:rPr>
              <a:t>There are near-limitless use cases where Power Apps can be applied to every business’s unique processes and needs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641FB4-D77B-AEE7-3A77-A6EE034A1475}"/>
              </a:ext>
            </a:extLst>
          </p:cNvPr>
          <p:cNvSpPr/>
          <p:nvPr/>
        </p:nvSpPr>
        <p:spPr>
          <a:xfrm>
            <a:off x="1041121" y="140439"/>
            <a:ext cx="9790521" cy="47666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50000"/>
                  </a:schemeClr>
                </a:solidFill>
              </a:ln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AnalogousFromLightSeedLeftStep">
      <a:dk1>
        <a:srgbClr val="000000"/>
      </a:dk1>
      <a:lt1>
        <a:srgbClr val="FFFFFF"/>
      </a:lt1>
      <a:dk2>
        <a:srgbClr val="242941"/>
      </a:dk2>
      <a:lt2>
        <a:srgbClr val="E2E3E8"/>
      </a:lt2>
      <a:accent1>
        <a:srgbClr val="AEA075"/>
      </a:accent1>
      <a:accent2>
        <a:srgbClr val="C68F73"/>
      </a:accent2>
      <a:accent3>
        <a:srgbClr val="D08C91"/>
      </a:accent3>
      <a:accent4>
        <a:srgbClr val="C6739C"/>
      </a:accent4>
      <a:accent5>
        <a:srgbClr val="D08AC9"/>
      </a:accent5>
      <a:accent6>
        <a:srgbClr val="AB73C6"/>
      </a:accent6>
      <a:hlink>
        <a:srgbClr val="697AAE"/>
      </a:hlink>
      <a:folHlink>
        <a:srgbClr val="7F7F7F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322</Words>
  <Application>Microsoft Office PowerPoint</Application>
  <PresentationFormat>Widescreen</PresentationFormat>
  <Paragraphs>83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Avenir Next LT Pro</vt:lpstr>
      <vt:lpstr>Bell MT</vt:lpstr>
      <vt:lpstr>Calibri</vt:lpstr>
      <vt:lpstr>Segoe Pro</vt:lpstr>
      <vt:lpstr>Segoe UI</vt:lpstr>
      <vt:lpstr>GlowVTI</vt:lpstr>
      <vt:lpstr>Common Power Platform Workflow and Application Scenarios</vt:lpstr>
      <vt:lpstr>Common government application use cases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Power Platform Workflow and Application Scenarios</dc:title>
  <dc:creator>Amy Smith</dc:creator>
  <cp:lastModifiedBy>Sheldon Ledbetter</cp:lastModifiedBy>
  <cp:revision>2</cp:revision>
  <dcterms:created xsi:type="dcterms:W3CDTF">2023-03-31T21:00:27Z</dcterms:created>
  <dcterms:modified xsi:type="dcterms:W3CDTF">2023-09-26T19:37:22Z</dcterms:modified>
</cp:coreProperties>
</file>