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0F4"/>
    <a:srgbClr val="DE5757"/>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3"/>
    <p:restoredTop sz="94694"/>
  </p:normalViewPr>
  <p:slideViewPr>
    <p:cSldViewPr snapToGrid="0">
      <p:cViewPr varScale="1">
        <p:scale>
          <a:sx n="42" d="100"/>
          <a:sy n="42" d="100"/>
        </p:scale>
        <p:origin x="25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E32B0-E0C0-4F4C-907D-B28BD2ED5042}" type="datetimeFigureOut">
              <a:rPr lang="en-US" smtClean="0"/>
              <a:t>7/11/2024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8E99B-846F-B64A-A3B9-B550D734DFFC}" type="slidenum">
              <a:rPr lang="en-US" smtClean="0"/>
              <a:t>‹#›</a:t>
            </a:fld>
            <a:endParaRPr lang="en-US"/>
          </a:p>
        </p:txBody>
      </p:sp>
    </p:spTree>
    <p:extLst>
      <p:ext uri="{BB962C8B-B14F-4D97-AF65-F5344CB8AC3E}">
        <p14:creationId xmlns:p14="http://schemas.microsoft.com/office/powerpoint/2010/main" val="456112009"/>
      </p:ext>
    </p:extLst>
  </p:cSld>
  <p:clrMap bg1="lt1" tx1="dk1" bg2="lt2" tx2="dk2" accent1="accent1" accent2="accent2" accent3="accent3" accent4="accent4" accent5="accent5" accent6="accent6" hlink="hlink" folHlink="folHlink"/>
  <p:notesStyle>
    <a:lvl1pPr marL="0" algn="l" defTabSz="1221913" rtl="0" eaLnBrk="1" latinLnBrk="0" hangingPunct="1">
      <a:defRPr sz="1604" kern="1200">
        <a:solidFill>
          <a:schemeClr val="tx1"/>
        </a:solidFill>
        <a:latin typeface="+mn-lt"/>
        <a:ea typeface="+mn-ea"/>
        <a:cs typeface="+mn-cs"/>
      </a:defRPr>
    </a:lvl1pPr>
    <a:lvl2pPr marL="610956" algn="l" defTabSz="1221913" rtl="0" eaLnBrk="1" latinLnBrk="0" hangingPunct="1">
      <a:defRPr sz="1604" kern="1200">
        <a:solidFill>
          <a:schemeClr val="tx1"/>
        </a:solidFill>
        <a:latin typeface="+mn-lt"/>
        <a:ea typeface="+mn-ea"/>
        <a:cs typeface="+mn-cs"/>
      </a:defRPr>
    </a:lvl2pPr>
    <a:lvl3pPr marL="1221913" algn="l" defTabSz="1221913" rtl="0" eaLnBrk="1" latinLnBrk="0" hangingPunct="1">
      <a:defRPr sz="1604" kern="1200">
        <a:solidFill>
          <a:schemeClr val="tx1"/>
        </a:solidFill>
        <a:latin typeface="+mn-lt"/>
        <a:ea typeface="+mn-ea"/>
        <a:cs typeface="+mn-cs"/>
      </a:defRPr>
    </a:lvl3pPr>
    <a:lvl4pPr marL="1832869" algn="l" defTabSz="1221913" rtl="0" eaLnBrk="1" latinLnBrk="0" hangingPunct="1">
      <a:defRPr sz="1604" kern="1200">
        <a:solidFill>
          <a:schemeClr val="tx1"/>
        </a:solidFill>
        <a:latin typeface="+mn-lt"/>
        <a:ea typeface="+mn-ea"/>
        <a:cs typeface="+mn-cs"/>
      </a:defRPr>
    </a:lvl4pPr>
    <a:lvl5pPr marL="2443825" algn="l" defTabSz="1221913" rtl="0" eaLnBrk="1" latinLnBrk="0" hangingPunct="1">
      <a:defRPr sz="1604" kern="1200">
        <a:solidFill>
          <a:schemeClr val="tx1"/>
        </a:solidFill>
        <a:latin typeface="+mn-lt"/>
        <a:ea typeface="+mn-ea"/>
        <a:cs typeface="+mn-cs"/>
      </a:defRPr>
    </a:lvl5pPr>
    <a:lvl6pPr marL="3054782" algn="l" defTabSz="1221913" rtl="0" eaLnBrk="1" latinLnBrk="0" hangingPunct="1">
      <a:defRPr sz="1604" kern="1200">
        <a:solidFill>
          <a:schemeClr val="tx1"/>
        </a:solidFill>
        <a:latin typeface="+mn-lt"/>
        <a:ea typeface="+mn-ea"/>
        <a:cs typeface="+mn-cs"/>
      </a:defRPr>
    </a:lvl6pPr>
    <a:lvl7pPr marL="3665738" algn="l" defTabSz="1221913" rtl="0" eaLnBrk="1" latinLnBrk="0" hangingPunct="1">
      <a:defRPr sz="1604" kern="1200">
        <a:solidFill>
          <a:schemeClr val="tx1"/>
        </a:solidFill>
        <a:latin typeface="+mn-lt"/>
        <a:ea typeface="+mn-ea"/>
        <a:cs typeface="+mn-cs"/>
      </a:defRPr>
    </a:lvl7pPr>
    <a:lvl8pPr marL="4276695" algn="l" defTabSz="1221913" rtl="0" eaLnBrk="1" latinLnBrk="0" hangingPunct="1">
      <a:defRPr sz="1604" kern="1200">
        <a:solidFill>
          <a:schemeClr val="tx1"/>
        </a:solidFill>
        <a:latin typeface="+mn-lt"/>
        <a:ea typeface="+mn-ea"/>
        <a:cs typeface="+mn-cs"/>
      </a:defRPr>
    </a:lvl8pPr>
    <a:lvl9pPr marL="4887651" algn="l" defTabSz="1221913" rtl="0" eaLnBrk="1" latinLnBrk="0" hangingPunct="1">
      <a:defRPr sz="160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D59F1-31A9-844A-93EF-6BFAFD5004D2}" type="datetime1">
              <a:rPr lang="en-CA" smtClean="0"/>
              <a:t>2024-07-11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137766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9C7D6-75A4-AA4E-99E4-7E62BE0FAF9F}" type="datetime1">
              <a:rPr lang="en-CA" smtClean="0"/>
              <a:t>2024-07-11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153239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A8EF8-6647-BB45-BAA7-6D6FF4BB2D64}" type="datetime1">
              <a:rPr lang="en-CA" smtClean="0"/>
              <a:t>2024-07-11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7327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0792C-5215-CD43-9180-5FF9DA24F76B}" type="datetime1">
              <a:rPr lang="en-CA" smtClean="0"/>
              <a:t>2024-07-11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252556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BCBB5-1746-254E-A48E-EA25CC7162C8}" type="datetime1">
              <a:rPr lang="en-CA" smtClean="0"/>
              <a:t>2024-07-11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88374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2C6B14-C490-EF40-ACD3-0E33B356FB35}" type="datetime1">
              <a:rPr lang="en-CA" smtClean="0"/>
              <a:t>2024-07-11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259763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33B25-C2F8-134F-8156-26EDEA60334A}" type="datetime1">
              <a:rPr lang="en-CA" smtClean="0"/>
              <a:t>2024-07-11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273882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83728-D788-B04F-8239-CC2CFAE2989E}" type="datetime1">
              <a:rPr lang="en-CA" smtClean="0"/>
              <a:t>2024-07-11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231874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F1C61-4CDD-7648-8990-50847CAFE23C}" type="datetime1">
              <a:rPr lang="en-CA" smtClean="0"/>
              <a:t>2024-07-11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210108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A5459082-B9C5-CF48-81F0-91720A3534CB}" type="datetime1">
              <a:rPr lang="en-CA" smtClean="0"/>
              <a:t>2024-07-11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5823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7ADD5D26-9317-B541-8FC6-11C02413507F}" type="datetime1">
              <a:rPr lang="en-CA" smtClean="0"/>
              <a:t>2024-07-11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715D2-C1D1-6145-944D-8868E93FEA85}" type="slidenum">
              <a:rPr lang="en-US" smtClean="0"/>
              <a:t>‹#›</a:t>
            </a:fld>
            <a:endParaRPr lang="en-US"/>
          </a:p>
        </p:txBody>
      </p:sp>
    </p:spTree>
    <p:extLst>
      <p:ext uri="{BB962C8B-B14F-4D97-AF65-F5344CB8AC3E}">
        <p14:creationId xmlns:p14="http://schemas.microsoft.com/office/powerpoint/2010/main" val="201098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6D756E82-DF80-EF41-A734-4E21E080F255}" type="datetime1">
              <a:rPr lang="en-CA" smtClean="0"/>
              <a:t>2024-07-11</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868715D2-C1D1-6145-944D-8868E93FEA85}" type="slidenum">
              <a:rPr lang="en-US" smtClean="0"/>
              <a:t>‹#›</a:t>
            </a:fld>
            <a:endParaRPr lang="en-US"/>
          </a:p>
        </p:txBody>
      </p:sp>
    </p:spTree>
    <p:extLst>
      <p:ext uri="{BB962C8B-B14F-4D97-AF65-F5344CB8AC3E}">
        <p14:creationId xmlns:p14="http://schemas.microsoft.com/office/powerpoint/2010/main" val="25624448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24FEC2B-A450-DF6D-8A62-414BA087824C}"/>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65037A8-4B22-B0CB-ADA3-01492A313352}"/>
              </a:ext>
            </a:extLst>
          </p:cNvPr>
          <p:cNvSpPr txBox="1"/>
          <p:nvPr/>
        </p:nvSpPr>
        <p:spPr>
          <a:xfrm>
            <a:off x="1634035" y="5323582"/>
            <a:ext cx="6333145" cy="584775"/>
          </a:xfrm>
          <a:prstGeom prst="rect">
            <a:avLst/>
          </a:prstGeom>
          <a:noFill/>
        </p:spPr>
        <p:txBody>
          <a:bodyPr wrap="none" rtlCol="0">
            <a:spAutoFit/>
          </a:bodyPr>
          <a:lstStyle/>
          <a:p>
            <a:pPr algn="ctr"/>
            <a:r>
              <a:rPr lang="en-US" sz="3200" dirty="0"/>
              <a:t>Due Diligence Report for Tesla, Inc.</a:t>
            </a:r>
          </a:p>
        </p:txBody>
      </p:sp>
      <p:cxnSp>
        <p:nvCxnSpPr>
          <p:cNvPr id="11" name="Straight Connector 10">
            <a:extLst>
              <a:ext uri="{FF2B5EF4-FFF2-40B4-BE49-F238E27FC236}">
                <a16:creationId xmlns:a16="http://schemas.microsoft.com/office/drawing/2014/main" id="{4DB6F551-24C9-16F8-21E0-13060AB9CEC2}"/>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9" name="Picture 8" descr="A black background with blue and black text&#10;&#10;Description automatically generated">
            <a:extLst>
              <a:ext uri="{FF2B5EF4-FFF2-40B4-BE49-F238E27FC236}">
                <a16:creationId xmlns:a16="http://schemas.microsoft.com/office/drawing/2014/main" id="{851AD4E9-2548-81AF-99E9-16D5466F7A87}"/>
              </a:ext>
            </a:extLst>
          </p:cNvPr>
          <p:cNvPicPr>
            <a:picLocks noChangeAspect="1"/>
          </p:cNvPicPr>
          <p:nvPr/>
        </p:nvPicPr>
        <p:blipFill rotWithShape="1">
          <a:blip r:embed="rId2"/>
          <a:srcRect t="35976" b="33168"/>
          <a:stretch/>
        </p:blipFill>
        <p:spPr>
          <a:xfrm>
            <a:off x="114300" y="78102"/>
            <a:ext cx="2162628" cy="667324"/>
          </a:xfrm>
          <a:prstGeom prst="rect">
            <a:avLst/>
          </a:prstGeom>
        </p:spPr>
      </p:pic>
    </p:spTree>
    <p:extLst>
      <p:ext uri="{BB962C8B-B14F-4D97-AF65-F5344CB8AC3E}">
        <p14:creationId xmlns:p14="http://schemas.microsoft.com/office/powerpoint/2010/main" val="303040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9</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A48B2F6-B90F-BEF8-67C5-56F5C98B945F}"/>
              </a:ext>
            </a:extLst>
          </p:cNvPr>
          <p:cNvSpPr txBox="1"/>
          <p:nvPr/>
        </p:nvSpPr>
        <p:spPr>
          <a:xfrm>
            <a:off x="424543" y="897363"/>
            <a:ext cx="6842066" cy="523220"/>
          </a:xfrm>
          <a:prstGeom prst="rect">
            <a:avLst/>
          </a:prstGeom>
          <a:noFill/>
        </p:spPr>
        <p:txBody>
          <a:bodyPr wrap="none" rtlCol="0">
            <a:spAutoFit/>
          </a:bodyPr>
          <a:lstStyle/>
          <a:p>
            <a:r>
              <a:rPr lang="en-US" sz="2800" dirty="0"/>
              <a:t>Sustainability and Corporate Responsibility</a:t>
            </a:r>
          </a:p>
        </p:txBody>
      </p:sp>
      <p:cxnSp>
        <p:nvCxnSpPr>
          <p:cNvPr id="3" name="Straight Connector 2">
            <a:extLst>
              <a:ext uri="{FF2B5EF4-FFF2-40B4-BE49-F238E27FC236}">
                <a16:creationId xmlns:a16="http://schemas.microsoft.com/office/drawing/2014/main" id="{92226BAB-CB8C-8AC1-5275-D33028680CD0}"/>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746BF136-26D3-3CD3-BA50-67992B8CE73B}"/>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8" name="TextBox 7">
            <a:extLst>
              <a:ext uri="{FF2B5EF4-FFF2-40B4-BE49-F238E27FC236}">
                <a16:creationId xmlns:a16="http://schemas.microsoft.com/office/drawing/2014/main" id="{F30B7918-EE19-0191-642C-9D268D9008EB}"/>
              </a:ext>
            </a:extLst>
          </p:cNvPr>
          <p:cNvSpPr txBox="1"/>
          <p:nvPr/>
        </p:nvSpPr>
        <p:spPr>
          <a:xfrm>
            <a:off x="424542" y="1896791"/>
            <a:ext cx="8682881" cy="5016758"/>
          </a:xfrm>
          <a:prstGeom prst="rect">
            <a:avLst/>
          </a:prstGeom>
          <a:noFill/>
        </p:spPr>
        <p:txBody>
          <a:bodyPr wrap="square">
            <a:spAutoFit/>
          </a:bodyPr>
          <a:lstStyle/>
          <a:p>
            <a:pPr algn="l" rtl="0"/>
            <a:r>
              <a:rPr lang="en-US" sz="2000" b="1" i="0" dirty="0">
                <a:effectLst/>
                <a:highlight>
                  <a:srgbClr val="FFFFFF"/>
                </a:highlight>
                <a:latin typeface="Arial" panose="020B0604020202020204" pitchFamily="34" charset="0"/>
              </a:rPr>
              <a:t>Sustainability Initiatives</a:t>
            </a:r>
          </a:p>
          <a:p>
            <a:pPr algn="l" rtl="0"/>
            <a:r>
              <a:rPr lang="en-US" sz="2000" i="0" dirty="0">
                <a:effectLst/>
                <a:highlight>
                  <a:srgbClr val="FFFFFF"/>
                </a:highlight>
                <a:latin typeface="Arial" panose="020B0604020202020204" pitchFamily="34" charset="0"/>
              </a:rPr>
              <a:t>Tesla focuses on environmental sustainability through:</a:t>
            </a:r>
          </a:p>
          <a:p>
            <a:pPr algn="l" rtl="0"/>
            <a:r>
              <a:rPr lang="en-US" sz="2000" i="0" dirty="0">
                <a:effectLst/>
                <a:highlight>
                  <a:srgbClr val="FFFFFF"/>
                </a:highlight>
                <a:latin typeface="Arial" panose="020B0604020202020204" pitchFamily="34" charset="0"/>
              </a:rPr>
              <a:t>	- **Reducing Carbon Footprint**: By pushing for mass adoption of electric vehicles and renewable energy solutions.</a:t>
            </a:r>
          </a:p>
          <a:p>
            <a:pPr algn="l" rtl="0"/>
            <a:r>
              <a:rPr lang="en-US" sz="2000" i="0" dirty="0">
                <a:effectLst/>
                <a:highlight>
                  <a:srgbClr val="FFFFFF"/>
                </a:highlight>
                <a:latin typeface="Arial" panose="020B0604020202020204" pitchFamily="34" charset="0"/>
              </a:rPr>
              <a:t>	- **Resource Management**: Utilizing sustainable materials and recycling initiatives for batteries.</a:t>
            </a:r>
          </a:p>
          <a:p>
            <a:pPr algn="l" rtl="0"/>
            <a:r>
              <a:rPr lang="en-US" sz="2000" i="0" dirty="0">
                <a:effectLst/>
                <a:highlight>
                  <a:srgbClr val="FFFFFF"/>
                </a:highlight>
                <a:latin typeface="Arial" panose="020B0604020202020204" pitchFamily="34" charset="0"/>
              </a:rPr>
              <a:t>	-  **Energy  Efficiency**:  Advancing  energy  storage  systems  to  enhance  renewable energy uptake.</a:t>
            </a:r>
          </a:p>
          <a:p>
            <a:pPr algn="l" rtl="0"/>
            <a:endParaRPr lang="en-US" sz="2000" b="1"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Corporate Responsibility</a:t>
            </a:r>
          </a:p>
          <a:p>
            <a:pPr algn="l" rtl="0"/>
            <a:r>
              <a:rPr lang="en-US" sz="2000" i="0" dirty="0">
                <a:effectLst/>
                <a:highlight>
                  <a:srgbClr val="FFFFFF"/>
                </a:highlight>
                <a:latin typeface="Arial" panose="020B0604020202020204" pitchFamily="34" charset="0"/>
              </a:rPr>
              <a:t>Tesla upholds corporate responsibility through:</a:t>
            </a:r>
          </a:p>
          <a:p>
            <a:pPr algn="l" rtl="0"/>
            <a:r>
              <a:rPr lang="en-US" sz="2000" i="0" dirty="0">
                <a:effectLst/>
                <a:highlight>
                  <a:srgbClr val="FFFFFF"/>
                </a:highlight>
                <a:latin typeface="Arial" panose="020B0604020202020204" pitchFamily="34" charset="0"/>
              </a:rPr>
              <a:t>	- **Ethical Practices**: Ensuring fair labor practices and conduct.</a:t>
            </a:r>
          </a:p>
          <a:p>
            <a:pPr algn="l" rtl="0"/>
            <a:r>
              <a:rPr lang="en-US" sz="2000" i="0" dirty="0">
                <a:effectLst/>
                <a:highlight>
                  <a:srgbClr val="FFFFFF"/>
                </a:highlight>
                <a:latin typeface="Arial" panose="020B0604020202020204" pitchFamily="34" charset="0"/>
              </a:rPr>
              <a:t>	-  **Stakeholder  Engagement**:  Transparency  in  communication  with  shareholders, regulators, and the community.</a:t>
            </a:r>
          </a:p>
          <a:p>
            <a:pPr algn="l" rtl="0"/>
            <a:r>
              <a:rPr lang="en-US" sz="2000" i="0" dirty="0">
                <a:effectLst/>
                <a:highlight>
                  <a:srgbClr val="FFFFFF"/>
                </a:highlight>
                <a:latin typeface="Arial" panose="020B0604020202020204" pitchFamily="34" charset="0"/>
              </a:rPr>
              <a:t>	- **Community Impact**: Initiatives to support local communities around Gigafactories, focusing on job creation and community development.</a:t>
            </a:r>
          </a:p>
        </p:txBody>
      </p:sp>
    </p:spTree>
    <p:extLst>
      <p:ext uri="{BB962C8B-B14F-4D97-AF65-F5344CB8AC3E}">
        <p14:creationId xmlns:p14="http://schemas.microsoft.com/office/powerpoint/2010/main" val="152414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10</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A48B2F6-B90F-BEF8-67C5-56F5C98B945F}"/>
              </a:ext>
            </a:extLst>
          </p:cNvPr>
          <p:cNvSpPr txBox="1"/>
          <p:nvPr/>
        </p:nvSpPr>
        <p:spPr>
          <a:xfrm>
            <a:off x="424543" y="897363"/>
            <a:ext cx="1967205" cy="523220"/>
          </a:xfrm>
          <a:prstGeom prst="rect">
            <a:avLst/>
          </a:prstGeom>
          <a:noFill/>
        </p:spPr>
        <p:txBody>
          <a:bodyPr wrap="none" rtlCol="0">
            <a:spAutoFit/>
          </a:bodyPr>
          <a:lstStyle/>
          <a:p>
            <a:r>
              <a:rPr lang="en-US" sz="2800" dirty="0"/>
              <a:t>Conclusion</a:t>
            </a:r>
          </a:p>
        </p:txBody>
      </p:sp>
      <p:cxnSp>
        <p:nvCxnSpPr>
          <p:cNvPr id="3" name="Straight Connector 2">
            <a:extLst>
              <a:ext uri="{FF2B5EF4-FFF2-40B4-BE49-F238E27FC236}">
                <a16:creationId xmlns:a16="http://schemas.microsoft.com/office/drawing/2014/main" id="{92226BAB-CB8C-8AC1-5275-D33028680CD0}"/>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746BF136-26D3-3CD3-BA50-67992B8CE73B}"/>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8" name="TextBox 7">
            <a:extLst>
              <a:ext uri="{FF2B5EF4-FFF2-40B4-BE49-F238E27FC236}">
                <a16:creationId xmlns:a16="http://schemas.microsoft.com/office/drawing/2014/main" id="{F30B7918-EE19-0191-642C-9D268D9008EB}"/>
              </a:ext>
            </a:extLst>
          </p:cNvPr>
          <p:cNvSpPr txBox="1"/>
          <p:nvPr/>
        </p:nvSpPr>
        <p:spPr>
          <a:xfrm>
            <a:off x="424542" y="1896791"/>
            <a:ext cx="8682881" cy="5632311"/>
          </a:xfrm>
          <a:prstGeom prst="rect">
            <a:avLst/>
          </a:prstGeom>
          <a:noFill/>
        </p:spPr>
        <p:txBody>
          <a:bodyPr wrap="square">
            <a:spAutoFit/>
          </a:bodyPr>
          <a:lstStyle/>
          <a:p>
            <a:pPr algn="l" rtl="0"/>
            <a:r>
              <a:rPr lang="en-US" sz="2000" b="0" i="0" dirty="0">
                <a:effectLst/>
                <a:highlight>
                  <a:srgbClr val="FFFFFF"/>
                </a:highlight>
                <a:latin typeface="Arial" panose="020B0604020202020204" pitchFamily="34" charset="0"/>
              </a:rPr>
              <a:t>In  light  of  the  comprehensive  analysis,  Tesla,  Inc.  presents  a  blend  of  high  growth potential and inherent risks. With a robust market presence and continuous innovation, the  company  is  poised  for  sustainable  growth  in  the  electric  vehicle  and  renewable energy  sectors.  However,  significant  financial  volatility  and  operational  challenges necessitate prudent risk management and strategic planning.</a:t>
            </a:r>
          </a:p>
          <a:p>
            <a:pPr algn="l" rtl="0"/>
            <a:endParaRPr lang="en-US" sz="2000" b="0"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Recommendations for investors include:</a:t>
            </a:r>
          </a:p>
          <a:p>
            <a:pPr algn="l" rtl="0"/>
            <a:r>
              <a:rPr lang="en-US" sz="2000" b="0" i="0" dirty="0">
                <a:effectLst/>
                <a:highlight>
                  <a:srgbClr val="FFFFFF"/>
                </a:highlight>
                <a:latin typeface="Arial" panose="020B0604020202020204" pitchFamily="34" charset="0"/>
              </a:rPr>
              <a:t>	-  **Monitoring  Financial  Indicators**:  Given  the  volatility  in  profit  margins  and  cash  flows.</a:t>
            </a:r>
          </a:p>
          <a:p>
            <a:pPr algn="l" rtl="0"/>
            <a:r>
              <a:rPr lang="en-US" sz="2000" b="0" i="0" dirty="0">
                <a:effectLst/>
                <a:highlight>
                  <a:srgbClr val="FFFFFF"/>
                </a:highlight>
                <a:latin typeface="Arial" panose="020B0604020202020204" pitchFamily="34" charset="0"/>
              </a:rPr>
              <a:t>	-  **Evaluating  Market  Trends**:  Keeping  an  eye  on  industry  dynamics  and  Tesla’s  technological advancements.</a:t>
            </a:r>
          </a:p>
          <a:p>
            <a:pPr algn="l" rtl="0"/>
            <a:r>
              <a:rPr lang="en-US" sz="2000" b="0" i="0" dirty="0">
                <a:effectLst/>
                <a:highlight>
                  <a:srgbClr val="FFFFFF"/>
                </a:highlight>
                <a:latin typeface="Arial" panose="020B0604020202020204" pitchFamily="34" charset="0"/>
              </a:rPr>
              <a:t>	-  **Assessing  External  Risks**:  Regularly  appraising macroeconomic  and  regulatory  changes impacting Tesla’s operations.</a:t>
            </a:r>
          </a:p>
          <a:p>
            <a:pPr algn="l" rtl="0"/>
            <a:endParaRPr lang="en-US" sz="2000" dirty="0">
              <a:highlight>
                <a:srgbClr val="FFFFFF"/>
              </a:highlight>
              <a:latin typeface="Arial" panose="020B0604020202020204" pitchFamily="34" charset="0"/>
            </a:endParaRPr>
          </a:p>
          <a:p>
            <a:pPr algn="l" rtl="0"/>
            <a:r>
              <a:rPr lang="en-US" sz="2000" b="0" i="0" dirty="0">
                <a:effectLst/>
                <a:highlight>
                  <a:srgbClr val="FFFFFF"/>
                </a:highlight>
                <a:latin typeface="Arial" panose="020B0604020202020204" pitchFamily="34" charset="0"/>
              </a:rPr>
              <a:t>Investing in Tesla offers substantial growth potential but requires careful consideration  of  associated  risks.  Stakeholders  should  remain  vigilant  and  proactive  in  managing  these risks for long-term returns.</a:t>
            </a:r>
          </a:p>
        </p:txBody>
      </p:sp>
    </p:spTree>
    <p:extLst>
      <p:ext uri="{BB962C8B-B14F-4D97-AF65-F5344CB8AC3E}">
        <p14:creationId xmlns:p14="http://schemas.microsoft.com/office/powerpoint/2010/main" val="123526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F1AE86-CA04-10DF-6DB9-480AC4391528}"/>
              </a:ext>
            </a:extLst>
          </p:cNvPr>
          <p:cNvSpPr>
            <a:spLocks noGrp="1"/>
          </p:cNvSpPr>
          <p:nvPr>
            <p:ph type="sldNum" sz="quarter" idx="12"/>
          </p:nvPr>
        </p:nvSpPr>
        <p:spPr/>
        <p:txBody>
          <a:bodyPr/>
          <a:lstStyle/>
          <a:p>
            <a:fld id="{868715D2-C1D1-6145-944D-8868E93FEA85}" type="slidenum">
              <a:rPr lang="en-US" smtClean="0"/>
              <a:t>1</a:t>
            </a:fld>
            <a:endParaRPr lang="en-US"/>
          </a:p>
        </p:txBody>
      </p:sp>
      <p:cxnSp>
        <p:nvCxnSpPr>
          <p:cNvPr id="7" name="Straight Connector 6">
            <a:extLst>
              <a:ext uri="{FF2B5EF4-FFF2-40B4-BE49-F238E27FC236}">
                <a16:creationId xmlns:a16="http://schemas.microsoft.com/office/drawing/2014/main" id="{6E076A75-147C-F816-BD7D-25DD83231ACD}"/>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F98413D-3739-4443-2810-5A0CAD17B45E}"/>
              </a:ext>
            </a:extLst>
          </p:cNvPr>
          <p:cNvSpPr txBox="1"/>
          <p:nvPr/>
        </p:nvSpPr>
        <p:spPr>
          <a:xfrm>
            <a:off x="249052" y="1061601"/>
            <a:ext cx="4788940" cy="769441"/>
          </a:xfrm>
          <a:prstGeom prst="rect">
            <a:avLst/>
          </a:prstGeom>
          <a:noFill/>
        </p:spPr>
        <p:txBody>
          <a:bodyPr wrap="none" rtlCol="0">
            <a:spAutoFit/>
          </a:bodyPr>
          <a:lstStyle/>
          <a:p>
            <a:r>
              <a:rPr lang="en-US" sz="4400" b="1" dirty="0"/>
              <a:t>Table of Contents </a:t>
            </a:r>
          </a:p>
        </p:txBody>
      </p:sp>
      <p:sp>
        <p:nvSpPr>
          <p:cNvPr id="9" name="TextBox 8">
            <a:extLst>
              <a:ext uri="{FF2B5EF4-FFF2-40B4-BE49-F238E27FC236}">
                <a16:creationId xmlns:a16="http://schemas.microsoft.com/office/drawing/2014/main" id="{A29C6508-0C02-C0B4-80D3-A440DD5F2449}"/>
              </a:ext>
            </a:extLst>
          </p:cNvPr>
          <p:cNvSpPr txBox="1"/>
          <p:nvPr/>
        </p:nvSpPr>
        <p:spPr>
          <a:xfrm>
            <a:off x="249052" y="2113960"/>
            <a:ext cx="9144000" cy="9941183"/>
          </a:xfrm>
          <a:prstGeom prst="rect">
            <a:avLst/>
          </a:prstGeom>
          <a:noFill/>
        </p:spPr>
        <p:txBody>
          <a:bodyPr wrap="square" rtlCol="0">
            <a:spAutoFit/>
          </a:bodyPr>
          <a:lstStyle/>
          <a:p>
            <a:r>
              <a:rPr lang="en-US" sz="3200" dirty="0"/>
              <a:t>1. Executive Summary ………............................ </a:t>
            </a:r>
          </a:p>
          <a:p>
            <a:endParaRPr lang="en-US" sz="3200" dirty="0"/>
          </a:p>
          <a:p>
            <a:r>
              <a:rPr lang="en-US" sz="3200" dirty="0"/>
              <a:t>2. Company Overview ………………………………... </a:t>
            </a:r>
          </a:p>
          <a:p>
            <a:endParaRPr lang="en-US" sz="3200" dirty="0"/>
          </a:p>
          <a:p>
            <a:r>
              <a:rPr lang="en-US" sz="3200" dirty="0"/>
              <a:t>3. Financial Analysis ……</a:t>
            </a:r>
            <a:r>
              <a:rPr lang="en-US" sz="2800" dirty="0"/>
              <a:t>…</a:t>
            </a:r>
            <a:r>
              <a:rPr lang="en-US" sz="3200" dirty="0"/>
              <a:t>…………………………..  </a:t>
            </a:r>
          </a:p>
          <a:p>
            <a:r>
              <a:rPr lang="en-US" sz="3200" dirty="0"/>
              <a:t>	3.1 Tables and Graphs</a:t>
            </a:r>
          </a:p>
          <a:p>
            <a:r>
              <a:rPr lang="en-US" sz="3200" dirty="0"/>
              <a:t>	3.2 Financial Overview</a:t>
            </a:r>
          </a:p>
          <a:p>
            <a:endParaRPr lang="en-US" sz="3200" dirty="0"/>
          </a:p>
          <a:p>
            <a:r>
              <a:rPr lang="en-US" sz="3200" dirty="0"/>
              <a:t>4. Market and Industry Analysis …………………… </a:t>
            </a:r>
          </a:p>
          <a:p>
            <a:endParaRPr lang="en-US" sz="3200" dirty="0"/>
          </a:p>
          <a:p>
            <a:r>
              <a:rPr lang="en-US" sz="3200" dirty="0"/>
              <a:t>5. Risk Management …………………………………..  </a:t>
            </a:r>
          </a:p>
          <a:p>
            <a:endParaRPr lang="en-US" sz="3200" dirty="0"/>
          </a:p>
          <a:p>
            <a:r>
              <a:rPr lang="en-US" sz="3200" dirty="0"/>
              <a:t>6. Legal and Compliance ……………………………. </a:t>
            </a:r>
          </a:p>
          <a:p>
            <a:endParaRPr lang="en-US" sz="3200" dirty="0"/>
          </a:p>
          <a:p>
            <a:r>
              <a:rPr lang="en-US" sz="3200" dirty="0"/>
              <a:t>7. Strategic Positioning and Future Outlook …… </a:t>
            </a:r>
          </a:p>
          <a:p>
            <a:endParaRPr lang="en-US" sz="3200" dirty="0"/>
          </a:p>
          <a:p>
            <a:r>
              <a:rPr lang="en-US" sz="3200" dirty="0"/>
              <a:t>8. Sustainability and Corporate Responsibility ..</a:t>
            </a:r>
          </a:p>
          <a:p>
            <a:endParaRPr lang="en-US" sz="3200" dirty="0"/>
          </a:p>
          <a:p>
            <a:r>
              <a:rPr lang="en-US" sz="3200" dirty="0"/>
              <a:t>9. Conclusion ……………………………………………. </a:t>
            </a:r>
          </a:p>
          <a:p>
            <a:endParaRPr lang="en-US" sz="3200" dirty="0"/>
          </a:p>
        </p:txBody>
      </p:sp>
      <p:cxnSp>
        <p:nvCxnSpPr>
          <p:cNvPr id="10" name="Straight Connector 9">
            <a:extLst>
              <a:ext uri="{FF2B5EF4-FFF2-40B4-BE49-F238E27FC236}">
                <a16:creationId xmlns:a16="http://schemas.microsoft.com/office/drawing/2014/main" id="{C311354D-B775-EA1F-CCF2-CD59E92DB526}"/>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2" name="Picture 1" descr="A black background with blue and black text&#10;&#10;Description automatically generated">
            <a:extLst>
              <a:ext uri="{FF2B5EF4-FFF2-40B4-BE49-F238E27FC236}">
                <a16:creationId xmlns:a16="http://schemas.microsoft.com/office/drawing/2014/main" id="{168AB254-3AFF-2A19-7C37-2E9F6A065562}"/>
              </a:ext>
            </a:extLst>
          </p:cNvPr>
          <p:cNvPicPr>
            <a:picLocks noChangeAspect="1"/>
          </p:cNvPicPr>
          <p:nvPr/>
        </p:nvPicPr>
        <p:blipFill rotWithShape="1">
          <a:blip r:embed="rId2"/>
          <a:srcRect t="35976" b="33168"/>
          <a:stretch/>
        </p:blipFill>
        <p:spPr>
          <a:xfrm>
            <a:off x="114300" y="78102"/>
            <a:ext cx="2162628" cy="667324"/>
          </a:xfrm>
          <a:prstGeom prst="rect">
            <a:avLst/>
          </a:prstGeom>
        </p:spPr>
      </p:pic>
    </p:spTree>
    <p:extLst>
      <p:ext uri="{BB962C8B-B14F-4D97-AF65-F5344CB8AC3E}">
        <p14:creationId xmlns:p14="http://schemas.microsoft.com/office/powerpoint/2010/main" val="35034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2</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0139117-30D7-75D4-3089-E7D0B96CFF7B}"/>
              </a:ext>
            </a:extLst>
          </p:cNvPr>
          <p:cNvSpPr txBox="1"/>
          <p:nvPr/>
        </p:nvSpPr>
        <p:spPr>
          <a:xfrm>
            <a:off x="424543" y="897363"/>
            <a:ext cx="3306674" cy="523220"/>
          </a:xfrm>
          <a:prstGeom prst="rect">
            <a:avLst/>
          </a:prstGeom>
          <a:noFill/>
        </p:spPr>
        <p:txBody>
          <a:bodyPr wrap="none" rtlCol="0">
            <a:spAutoFit/>
          </a:bodyPr>
          <a:lstStyle/>
          <a:p>
            <a:r>
              <a:rPr lang="en-US" sz="2800" dirty="0"/>
              <a:t>Executive Summary </a:t>
            </a:r>
          </a:p>
        </p:txBody>
      </p:sp>
      <p:cxnSp>
        <p:nvCxnSpPr>
          <p:cNvPr id="8" name="Straight Connector 7">
            <a:extLst>
              <a:ext uri="{FF2B5EF4-FFF2-40B4-BE49-F238E27FC236}">
                <a16:creationId xmlns:a16="http://schemas.microsoft.com/office/drawing/2014/main" id="{3617A6D8-C0E0-DA83-9126-57BEA3699787}"/>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2" name="Picture 1" descr="A black background with blue and black text&#10;&#10;Description automatically generated">
            <a:extLst>
              <a:ext uri="{FF2B5EF4-FFF2-40B4-BE49-F238E27FC236}">
                <a16:creationId xmlns:a16="http://schemas.microsoft.com/office/drawing/2014/main" id="{08A7FA79-F1A7-F096-187F-768615A684E7}"/>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3" name="TextBox 2">
            <a:extLst>
              <a:ext uri="{FF2B5EF4-FFF2-40B4-BE49-F238E27FC236}">
                <a16:creationId xmlns:a16="http://schemas.microsoft.com/office/drawing/2014/main" id="{2C8C2DE5-5507-028D-5107-BAB407AB58DC}"/>
              </a:ext>
            </a:extLst>
          </p:cNvPr>
          <p:cNvSpPr txBox="1"/>
          <p:nvPr/>
        </p:nvSpPr>
        <p:spPr>
          <a:xfrm>
            <a:off x="424543" y="1755648"/>
            <a:ext cx="8516575" cy="7478970"/>
          </a:xfrm>
          <a:prstGeom prst="rect">
            <a:avLst/>
          </a:prstGeom>
          <a:noFill/>
        </p:spPr>
        <p:txBody>
          <a:bodyPr wrap="square" rtlCol="0">
            <a:spAutoFit/>
          </a:bodyPr>
          <a:lstStyle/>
          <a:p>
            <a:pPr algn="l" rtl="0"/>
            <a:r>
              <a:rPr lang="en-US" sz="2000" b="0" i="0" dirty="0">
                <a:effectLst/>
                <a:highlight>
                  <a:srgbClr val="FFFFFF"/>
                </a:highlight>
                <a:latin typeface="Arial" panose="020B0604020202020204" pitchFamily="34" charset="0"/>
              </a:rPr>
              <a:t>Tesla, Inc., a leader in the electric vehicle (EV) space, has shown a dynamic performance amidst a mix of opportunities and challenges. Over the past few years, the company has consistently driven innovation in EV technology, renewable energy solutions, and potentially disruptive autonomous driving projects. With a market cap of $554.9 </a:t>
            </a:r>
            <a:r>
              <a:rPr lang="en-US" sz="2000" dirty="0">
                <a:highlight>
                  <a:srgbClr val="FFFFFF"/>
                </a:highlight>
                <a:latin typeface="Arial" panose="020B0604020202020204" pitchFamily="34" charset="0"/>
              </a:rPr>
              <a:t>b</a:t>
            </a:r>
            <a:r>
              <a:rPr lang="en-US" sz="2000" b="0" i="0" dirty="0">
                <a:effectLst/>
                <a:highlight>
                  <a:srgbClr val="FFFFFF"/>
                </a:highlight>
                <a:latin typeface="Arial" panose="020B0604020202020204" pitchFamily="34" charset="0"/>
              </a:rPr>
              <a:t>illion and total revenue of $94.7 </a:t>
            </a:r>
            <a:r>
              <a:rPr lang="en-US" sz="2000" dirty="0">
                <a:highlight>
                  <a:srgbClr val="FFFFFF"/>
                </a:highlight>
                <a:latin typeface="Arial" panose="020B0604020202020204" pitchFamily="34" charset="0"/>
              </a:rPr>
              <a:t>b</a:t>
            </a:r>
            <a:r>
              <a:rPr lang="en-US" sz="2000" b="0" i="0" dirty="0">
                <a:effectLst/>
                <a:highlight>
                  <a:srgbClr val="FFFFFF"/>
                </a:highlight>
                <a:latin typeface="Arial" panose="020B0604020202020204" pitchFamily="34" charset="0"/>
              </a:rPr>
              <a:t>illion, Tesla has become an industry giant. Major investors include Aabar Investments PJS, Tencent Holdings Limited, J.P. Morgan Partners, LLC, and Vanguard Group.</a:t>
            </a:r>
          </a:p>
          <a:p>
            <a:pPr algn="l" rtl="0"/>
            <a:endParaRPr lang="en-US" sz="2000" dirty="0">
              <a:highlight>
                <a:srgbClr val="FFFFFF"/>
              </a:highlight>
              <a:latin typeface="Arial" panose="020B0604020202020204" pitchFamily="34" charset="0"/>
            </a:endParaRPr>
          </a:p>
          <a:p>
            <a:pPr algn="l" rtl="0"/>
            <a:r>
              <a:rPr lang="en-US" sz="2000" b="0" i="0" dirty="0">
                <a:effectLst/>
                <a:highlight>
                  <a:srgbClr val="FFFFFF"/>
                </a:highlight>
                <a:latin typeface="Arial" panose="020B0604020202020204" pitchFamily="34" charset="0"/>
              </a:rPr>
              <a:t>However, financial indicators indicate volatility, particularly in net profit margins and gross profit margins, suggesting significant fluctuations in profitability. The company’s reliance on continued innovation, substantial R&amp;D investments, and the ability to manage supply chain complexities pose key risks.</a:t>
            </a:r>
          </a:p>
          <a:p>
            <a:pPr algn="l" rtl="0"/>
            <a:endParaRPr lang="en-US" sz="2000" dirty="0">
              <a:highlight>
                <a:srgbClr val="FFFFFF"/>
              </a:highlight>
              <a:latin typeface="Arial" panose="020B0604020202020204" pitchFamily="34" charset="0"/>
            </a:endParaRPr>
          </a:p>
          <a:p>
            <a:pPr algn="l" rtl="0"/>
            <a:r>
              <a:rPr lang="en-US" sz="2000" b="0" i="0" dirty="0">
                <a:effectLst/>
                <a:highlight>
                  <a:srgbClr val="FFFFFF"/>
                </a:highlight>
                <a:latin typeface="Arial" panose="020B0604020202020204" pitchFamily="34" charset="0"/>
              </a:rPr>
              <a:t>Economic indicators could also influence Tesla's performance:</a:t>
            </a:r>
          </a:p>
          <a:p>
            <a:pPr algn="l" rtl="0"/>
            <a:r>
              <a:rPr lang="en-US" sz="2000" dirty="0">
                <a:highlight>
                  <a:srgbClr val="FFFFFF"/>
                </a:highlight>
                <a:latin typeface="Arial" panose="020B0604020202020204" pitchFamily="34" charset="0"/>
              </a:rPr>
              <a:t>	</a:t>
            </a:r>
            <a:r>
              <a:rPr lang="en-US" sz="2000" b="0" i="0" dirty="0">
                <a:effectLst/>
                <a:highlight>
                  <a:srgbClr val="FFFFFF"/>
                </a:highlight>
                <a:latin typeface="Arial" panose="020B0604020202020204" pitchFamily="34" charset="0"/>
              </a:rPr>
              <a:t>- GDP growth: [{'2023-10-01', 27956.998}, {'2023-07-01', 27610.128}]</a:t>
            </a:r>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	- Unemployment Rate: [{'2023-10-01', 3.8}, {'2023-09-01', 3.8}]</a:t>
            </a:r>
          </a:p>
          <a:p>
            <a:pPr algn="l" rtl="0"/>
            <a:r>
              <a:rPr lang="en-US" sz="2000" b="0" i="0" dirty="0">
                <a:effectLst/>
                <a:highlight>
                  <a:srgbClr val="FFFFFF"/>
                </a:highlight>
                <a:latin typeface="Arial" panose="020B0604020202020204" pitchFamily="34" charset="0"/>
              </a:rPr>
              <a:t>	- Inflation Rate: [{'2024-06-18', 2.21}, {'2024-06-17', 2.22},</a:t>
            </a:r>
            <a:r>
              <a:rPr lang="en-US" sz="2000" dirty="0">
                <a:highlight>
                  <a:srgbClr val="FFFFFF"/>
                </a:highlight>
                <a:latin typeface="Arial" panose="020B0604020202020204" pitchFamily="34" charset="0"/>
              </a:rPr>
              <a:t> </a:t>
            </a:r>
            <a:r>
              <a:rPr lang="en-US" sz="2000" b="0" i="0" dirty="0">
                <a:effectLst/>
                <a:highlight>
                  <a:srgbClr val="FFFFFF"/>
                </a:highlight>
                <a:latin typeface="Arial" panose="020B0604020202020204" pitchFamily="34" charset="0"/>
              </a:rPr>
              <a:t>{'2024-02-16’, 2.33}]</a:t>
            </a:r>
          </a:p>
          <a:p>
            <a:pPr algn="l" rtl="0"/>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These indicators suggest a somewhat stable macroeconomic environment, but high inflation rates could pressure costs.</a:t>
            </a:r>
          </a:p>
          <a:p>
            <a:endParaRPr lang="en-CA" sz="2000" dirty="0"/>
          </a:p>
        </p:txBody>
      </p:sp>
    </p:spTree>
    <p:extLst>
      <p:ext uri="{BB962C8B-B14F-4D97-AF65-F5344CB8AC3E}">
        <p14:creationId xmlns:p14="http://schemas.microsoft.com/office/powerpoint/2010/main" val="112880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3</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7F0B2B0-F1CF-84E7-3A44-03C6EC9371E7}"/>
              </a:ext>
            </a:extLst>
          </p:cNvPr>
          <p:cNvSpPr txBox="1"/>
          <p:nvPr/>
        </p:nvSpPr>
        <p:spPr>
          <a:xfrm>
            <a:off x="424543" y="897363"/>
            <a:ext cx="3191771" cy="523220"/>
          </a:xfrm>
          <a:prstGeom prst="rect">
            <a:avLst/>
          </a:prstGeom>
          <a:noFill/>
        </p:spPr>
        <p:txBody>
          <a:bodyPr wrap="none" rtlCol="0">
            <a:spAutoFit/>
          </a:bodyPr>
          <a:lstStyle/>
          <a:p>
            <a:r>
              <a:rPr lang="en-US" sz="2800" dirty="0"/>
              <a:t>Company Overview</a:t>
            </a:r>
          </a:p>
        </p:txBody>
      </p:sp>
      <p:cxnSp>
        <p:nvCxnSpPr>
          <p:cNvPr id="3" name="Straight Connector 2">
            <a:extLst>
              <a:ext uri="{FF2B5EF4-FFF2-40B4-BE49-F238E27FC236}">
                <a16:creationId xmlns:a16="http://schemas.microsoft.com/office/drawing/2014/main" id="{4033B205-CE02-0613-6FA4-4366EC3DD976}"/>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004220BA-29AF-D7EA-D774-370056487D6E}"/>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5" name="TextBox 4">
            <a:extLst>
              <a:ext uri="{FF2B5EF4-FFF2-40B4-BE49-F238E27FC236}">
                <a16:creationId xmlns:a16="http://schemas.microsoft.com/office/drawing/2014/main" id="{0F9F3A88-C07C-87D1-31F2-462034DE6838}"/>
              </a:ext>
            </a:extLst>
          </p:cNvPr>
          <p:cNvSpPr txBox="1"/>
          <p:nvPr/>
        </p:nvSpPr>
        <p:spPr>
          <a:xfrm>
            <a:off x="424543" y="1755648"/>
            <a:ext cx="8516575" cy="5940088"/>
          </a:xfrm>
          <a:prstGeom prst="rect">
            <a:avLst/>
          </a:prstGeom>
          <a:noFill/>
        </p:spPr>
        <p:txBody>
          <a:bodyPr wrap="square" rtlCol="0">
            <a:spAutoFit/>
          </a:bodyPr>
          <a:lstStyle/>
          <a:p>
            <a:pPr algn="l" rtl="0"/>
            <a:r>
              <a:rPr lang="en-US" sz="2000" b="1" i="0" dirty="0">
                <a:effectLst/>
                <a:highlight>
                  <a:srgbClr val="FFFFFF"/>
                </a:highlight>
                <a:latin typeface="Arial" panose="020B0604020202020204" pitchFamily="34" charset="0"/>
              </a:rPr>
              <a:t>Founding and Headquarters</a:t>
            </a:r>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Tesla, Inc. was founded in 2003 by Martin Eberhard and Marc </a:t>
            </a:r>
            <a:r>
              <a:rPr lang="en-US" sz="2000" b="0" i="0" dirty="0" err="1">
                <a:effectLst/>
                <a:highlight>
                  <a:srgbClr val="FFFFFF"/>
                </a:highlight>
                <a:latin typeface="Arial" panose="020B0604020202020204" pitchFamily="34" charset="0"/>
              </a:rPr>
              <a:t>Tarpenning</a:t>
            </a:r>
            <a:r>
              <a:rPr lang="en-US" sz="2000" b="0" i="0" dirty="0">
                <a:effectLst/>
                <a:highlight>
                  <a:srgbClr val="FFFFFF"/>
                </a:highlight>
                <a:latin typeface="Arial" panose="020B0604020202020204" pitchFamily="34" charset="0"/>
              </a:rPr>
              <a:t>, with Elon Musk, JB </a:t>
            </a:r>
            <a:r>
              <a:rPr lang="en-US" sz="2000" b="0" i="0" dirty="0" err="1">
                <a:effectLst/>
                <a:highlight>
                  <a:srgbClr val="FFFFFF"/>
                </a:highlight>
                <a:latin typeface="Arial" panose="020B0604020202020204" pitchFamily="34" charset="0"/>
              </a:rPr>
              <a:t>Straubel</a:t>
            </a:r>
            <a:r>
              <a:rPr lang="en-US" sz="2000" b="0" i="0" dirty="0">
                <a:effectLst/>
                <a:highlight>
                  <a:srgbClr val="FFFFFF"/>
                </a:highlight>
                <a:latin typeface="Arial" panose="020B0604020202020204" pitchFamily="34" charset="0"/>
              </a:rPr>
              <a:t>, and Ian Wright joining soon after. The company's headquarters is located in Palo Alto, California.</a:t>
            </a:r>
          </a:p>
          <a:p>
            <a:pPr algn="l" rtl="0"/>
            <a:br>
              <a:rPr lang="en-US" sz="2000" b="0" i="0" dirty="0">
                <a:effectLst/>
                <a:highlight>
                  <a:srgbClr val="FFFFFF"/>
                </a:highlight>
                <a:latin typeface="Arial" panose="020B0604020202020204" pitchFamily="34" charset="0"/>
              </a:rPr>
            </a:br>
            <a:r>
              <a:rPr lang="en-US" sz="2000" b="1" i="0" dirty="0">
                <a:effectLst/>
                <a:highlight>
                  <a:srgbClr val="FFFFFF"/>
                </a:highlight>
                <a:latin typeface="Arial" panose="020B0604020202020204" pitchFamily="34" charset="0"/>
              </a:rPr>
              <a:t>Employees and Business Areas</a:t>
            </a:r>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Tesla employs approximately 140,473 individuals across the globe. The company primarily operates in the following key business areas:</a:t>
            </a:r>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1. **Electric Vehicles**: Tesla's mainstay, with models like the Model S, Model 3, Model X, and Model Y.</a:t>
            </a:r>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2. **Energy Generation and Storage**: Including solar panels, solar roof tiles, and battery energy storage systems like the Powerwall, Powerpack, and Megapack.</a:t>
            </a:r>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3. **Autonomous Driving Software**: Focused on developing Full Self-Driving (FSD) capabilities.</a:t>
            </a:r>
          </a:p>
          <a:p>
            <a:pPr algn="l" rtl="0"/>
            <a:br>
              <a:rPr lang="en-US" sz="2000" b="0" i="0" dirty="0">
                <a:effectLst/>
                <a:highlight>
                  <a:srgbClr val="FFFFFF"/>
                </a:highlight>
                <a:latin typeface="Arial" panose="020B0604020202020204" pitchFamily="34" charset="0"/>
              </a:rPr>
            </a:br>
            <a:r>
              <a:rPr lang="en-US" sz="2000" b="0" i="0" dirty="0">
                <a:effectLst/>
                <a:highlight>
                  <a:srgbClr val="FFFFFF"/>
                </a:highlight>
                <a:latin typeface="Arial" panose="020B0604020202020204" pitchFamily="34" charset="0"/>
              </a:rPr>
              <a:t>Tesla's significant market footprint in the EV industry is driven by continuous innovation and expansion efforts to dominate the automotive and energy sectors.</a:t>
            </a:r>
          </a:p>
        </p:txBody>
      </p:sp>
    </p:spTree>
    <p:extLst>
      <p:ext uri="{BB962C8B-B14F-4D97-AF65-F5344CB8AC3E}">
        <p14:creationId xmlns:p14="http://schemas.microsoft.com/office/powerpoint/2010/main" val="92113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4</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1927CDA-F9DA-89F9-1AAB-225CF9B4E89F}"/>
              </a:ext>
            </a:extLst>
          </p:cNvPr>
          <p:cNvSpPr txBox="1"/>
          <p:nvPr/>
        </p:nvSpPr>
        <p:spPr>
          <a:xfrm>
            <a:off x="424543" y="897363"/>
            <a:ext cx="2955104" cy="523220"/>
          </a:xfrm>
          <a:prstGeom prst="rect">
            <a:avLst/>
          </a:prstGeom>
          <a:noFill/>
        </p:spPr>
        <p:txBody>
          <a:bodyPr wrap="none" rtlCol="0">
            <a:spAutoFit/>
          </a:bodyPr>
          <a:lstStyle/>
          <a:p>
            <a:r>
              <a:rPr lang="en-US" sz="2800" dirty="0"/>
              <a:t>Financial Analysis</a:t>
            </a:r>
          </a:p>
        </p:txBody>
      </p:sp>
      <p:cxnSp>
        <p:nvCxnSpPr>
          <p:cNvPr id="3" name="Straight Connector 2">
            <a:extLst>
              <a:ext uri="{FF2B5EF4-FFF2-40B4-BE49-F238E27FC236}">
                <a16:creationId xmlns:a16="http://schemas.microsoft.com/office/drawing/2014/main" id="{89FAB522-FC40-D9C6-B6F8-530F549AF306}"/>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59F503F6-3FEB-9345-F84F-C626B3929523}"/>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5" name="TextBox 4">
            <a:extLst>
              <a:ext uri="{FF2B5EF4-FFF2-40B4-BE49-F238E27FC236}">
                <a16:creationId xmlns:a16="http://schemas.microsoft.com/office/drawing/2014/main" id="{4252BD2C-DFC8-C7B7-3F45-AD0A769C2B96}"/>
              </a:ext>
            </a:extLst>
          </p:cNvPr>
          <p:cNvSpPr txBox="1"/>
          <p:nvPr/>
        </p:nvSpPr>
        <p:spPr>
          <a:xfrm>
            <a:off x="424543" y="1755648"/>
            <a:ext cx="8516575" cy="8710077"/>
          </a:xfrm>
          <a:prstGeom prst="rect">
            <a:avLst/>
          </a:prstGeom>
          <a:noFill/>
        </p:spPr>
        <p:txBody>
          <a:bodyPr wrap="square" rtlCol="0">
            <a:spAutoFit/>
          </a:bodyPr>
          <a:lstStyle/>
          <a:p>
            <a:pPr algn="l" rtl="0"/>
            <a:r>
              <a:rPr lang="en-US" sz="1600" b="1" i="0" dirty="0">
                <a:effectLst/>
                <a:highlight>
                  <a:srgbClr val="FFFFFF"/>
                </a:highlight>
                <a:latin typeface="Arial" panose="020B0604020202020204" pitchFamily="34" charset="0"/>
              </a:rPr>
              <a:t>Income Statements (2019-2024)</a:t>
            </a:r>
          </a:p>
          <a:p>
            <a:pPr algn="l" rtl="0"/>
            <a:r>
              <a:rPr lang="en-US" sz="1600" i="0" dirty="0">
                <a:effectLst/>
                <a:highlight>
                  <a:srgbClr val="FFFFFF"/>
                </a:highlight>
                <a:latin typeface="Arial" panose="020B0604020202020204" pitchFamily="34" charset="0"/>
              </a:rPr>
              <a:t>Tesla's  revenue  has  showcased  significant  growth  over  the  past  five  years,  climbing</a:t>
            </a:r>
          </a:p>
          <a:p>
            <a:pPr algn="l" rtl="0"/>
            <a:r>
              <a:rPr lang="en-US" sz="1600" i="0" dirty="0">
                <a:effectLst/>
                <a:highlight>
                  <a:srgbClr val="FFFFFF"/>
                </a:highlight>
                <a:latin typeface="Arial" panose="020B0604020202020204" pitchFamily="34" charset="0"/>
              </a:rPr>
              <a:t>from  $24.578  billion  in  2019  to  $94.745  billion  in  2024.  However,  net  profit  margins</a:t>
            </a:r>
          </a:p>
          <a:p>
            <a:pPr algn="l" rtl="0"/>
            <a:r>
              <a:rPr lang="en-US" sz="1600" i="0" dirty="0">
                <a:effectLst/>
                <a:highlight>
                  <a:srgbClr val="FFFFFF"/>
                </a:highlight>
                <a:latin typeface="Arial" panose="020B0604020202020204" pitchFamily="34" charset="0"/>
              </a:rPr>
              <a:t>show considerable fluctuation:</a:t>
            </a:r>
          </a:p>
          <a:p>
            <a:pPr algn="l" rtl="0"/>
            <a:r>
              <a:rPr lang="en-US" sz="1600" i="0" dirty="0">
                <a:effectLst/>
                <a:highlight>
                  <a:srgbClr val="FFFFFF"/>
                </a:highlight>
                <a:latin typeface="Arial" panose="020B0604020202020204" pitchFamily="34" charset="0"/>
              </a:rPr>
              <a:t>- 2019: 39.18%</a:t>
            </a:r>
          </a:p>
          <a:p>
            <a:pPr algn="l" rtl="0"/>
            <a:r>
              <a:rPr lang="en-US" sz="1600" i="0" dirty="0">
                <a:effectLst/>
                <a:highlight>
                  <a:srgbClr val="FFFFFF"/>
                </a:highlight>
                <a:latin typeface="Arial" panose="020B0604020202020204" pitchFamily="34" charset="0"/>
              </a:rPr>
              <a:t>- 2020: 21.99% (-43.87%)</a:t>
            </a:r>
          </a:p>
          <a:p>
            <a:pPr algn="l" rtl="0"/>
            <a:r>
              <a:rPr lang="en-US" sz="1600" i="0" dirty="0">
                <a:effectLst/>
                <a:highlight>
                  <a:srgbClr val="FFFFFF"/>
                </a:highlight>
                <a:latin typeface="Arial" panose="020B0604020202020204" pitchFamily="34" charset="0"/>
              </a:rPr>
              <a:t>- 2021: 27.04% (+22.96%)</a:t>
            </a:r>
          </a:p>
          <a:p>
            <a:pPr algn="l" rtl="0"/>
            <a:r>
              <a:rPr lang="en-US" sz="1600" i="0" dirty="0">
                <a:effectLst/>
                <a:highlight>
                  <a:srgbClr val="FFFFFF"/>
                </a:highlight>
                <a:latin typeface="Arial" panose="020B0604020202020204" pitchFamily="34" charset="0"/>
              </a:rPr>
              <a:t>- 2022: 31.27% (+15.65%)</a:t>
            </a:r>
          </a:p>
          <a:p>
            <a:pPr algn="l" rtl="0"/>
            <a:r>
              <a:rPr lang="en-US" sz="1600" i="0" dirty="0">
                <a:effectLst/>
                <a:highlight>
                  <a:srgbClr val="FFFFFF"/>
                </a:highlight>
                <a:latin typeface="Arial" panose="020B0604020202020204" pitchFamily="34" charset="0"/>
              </a:rPr>
              <a:t>- 2023: 3.62% (-88.41%)</a:t>
            </a:r>
          </a:p>
          <a:p>
            <a:pPr algn="l" rtl="0"/>
            <a:r>
              <a:rPr lang="en-US" sz="1600" i="0" dirty="0">
                <a:effectLst/>
                <a:highlight>
                  <a:srgbClr val="FFFFFF"/>
                </a:highlight>
                <a:latin typeface="Arial" panose="020B0604020202020204" pitchFamily="34" charset="0"/>
              </a:rPr>
              <a:t>- 2024: -0.56% (-115.54%)</a:t>
            </a:r>
          </a:p>
          <a:p>
            <a:pPr algn="l" rtl="0"/>
            <a:r>
              <a:rPr lang="en-US" sz="1600" i="0" dirty="0">
                <a:effectLst/>
                <a:highlight>
                  <a:srgbClr val="FFFFFF"/>
                </a:highlight>
                <a:latin typeface="Arial" panose="020B0604020202020204" pitchFamily="34" charset="0"/>
              </a:rPr>
              <a:t>Gross profit margins also reflect instability, particularly a significant drop from 114.79%</a:t>
            </a:r>
          </a:p>
          <a:p>
            <a:pPr algn="l" rtl="0"/>
            <a:r>
              <a:rPr lang="en-US" sz="1600" i="0" dirty="0">
                <a:effectLst/>
                <a:highlight>
                  <a:srgbClr val="FFFFFF"/>
                </a:highlight>
                <a:latin typeface="Arial" panose="020B0604020202020204" pitchFamily="34" charset="0"/>
              </a:rPr>
              <a:t>in  2022  to  55.44%  in  2023,  indicating  potential  issues  in  cost  management  or  pricing</a:t>
            </a:r>
          </a:p>
          <a:p>
            <a:pPr algn="l" rtl="0"/>
            <a:r>
              <a:rPr lang="en-US" sz="1600" i="0" dirty="0">
                <a:effectLst/>
                <a:highlight>
                  <a:srgbClr val="FFFFFF"/>
                </a:highlight>
                <a:latin typeface="Arial" panose="020B0604020202020204" pitchFamily="34" charset="0"/>
              </a:rPr>
              <a:t>Strategies.</a:t>
            </a:r>
          </a:p>
          <a:p>
            <a:pPr algn="l" rtl="0"/>
            <a:endParaRPr lang="en-US" sz="1600" i="0" dirty="0">
              <a:effectLst/>
              <a:highlight>
                <a:srgbClr val="FFFFFF"/>
              </a:highlight>
              <a:latin typeface="Arial" panose="020B0604020202020204" pitchFamily="34" charset="0"/>
            </a:endParaRPr>
          </a:p>
          <a:p>
            <a:pPr algn="l" rtl="0"/>
            <a:r>
              <a:rPr lang="en-US" sz="1600" b="1" i="0" dirty="0">
                <a:effectLst/>
                <a:highlight>
                  <a:srgbClr val="FFFFFF"/>
                </a:highlight>
                <a:latin typeface="Arial" panose="020B0604020202020204" pitchFamily="34" charset="0"/>
              </a:rPr>
              <a:t>Balance Sheets &amp; Cash Flows</a:t>
            </a:r>
          </a:p>
          <a:p>
            <a:pPr algn="l" rtl="0"/>
            <a:r>
              <a:rPr lang="en-US" sz="1600" i="0" dirty="0">
                <a:effectLst/>
                <a:highlight>
                  <a:srgbClr val="FFFFFF"/>
                </a:highlight>
                <a:latin typeface="Arial" panose="020B0604020202020204" pitchFamily="34" charset="0"/>
              </a:rPr>
              <a:t>The balance sheet portrays robust growth in total assets from $167.594 billion in 2019</a:t>
            </a:r>
          </a:p>
          <a:p>
            <a:pPr algn="l" rtl="0"/>
            <a:r>
              <a:rPr lang="en-US" sz="1600" i="0" dirty="0">
                <a:effectLst/>
                <a:highlight>
                  <a:srgbClr val="FFFFFF"/>
                </a:highlight>
                <a:latin typeface="Arial" panose="020B0604020202020204" pitchFamily="34" charset="0"/>
              </a:rPr>
              <a:t>to $221.095 billion in 2024. Current assets, however, exhibit volatility, forcing attention:</a:t>
            </a:r>
          </a:p>
          <a:p>
            <a:pPr algn="l" rtl="0"/>
            <a:r>
              <a:rPr lang="en-US" sz="1600" i="0" dirty="0">
                <a:effectLst/>
                <a:highlight>
                  <a:srgbClr val="FFFFFF"/>
                </a:highlight>
                <a:latin typeface="Arial" panose="020B0604020202020204" pitchFamily="34" charset="0"/>
              </a:rPr>
              <a:t>- 2019: $32.803 billion</a:t>
            </a:r>
          </a:p>
          <a:p>
            <a:pPr algn="l" rtl="0"/>
            <a:r>
              <a:rPr lang="en-US" sz="1600" i="0" dirty="0">
                <a:effectLst/>
                <a:highlight>
                  <a:srgbClr val="FFFFFF"/>
                </a:highlight>
                <a:latin typeface="Arial" panose="020B0604020202020204" pitchFamily="34" charset="0"/>
              </a:rPr>
              <a:t>- 2020: $35.067 billion</a:t>
            </a:r>
          </a:p>
          <a:p>
            <a:pPr algn="l" rtl="0"/>
            <a:r>
              <a:rPr lang="en-US" sz="1600" i="0" dirty="0">
                <a:effectLst/>
                <a:highlight>
                  <a:srgbClr val="FFFFFF"/>
                </a:highlight>
                <a:latin typeface="Arial" panose="020B0604020202020204" pitchFamily="34" charset="0"/>
              </a:rPr>
              <a:t>- 2021: $59.693 billion</a:t>
            </a:r>
          </a:p>
          <a:p>
            <a:pPr algn="l" rtl="0"/>
            <a:r>
              <a:rPr lang="en-US" sz="1600" i="0" dirty="0">
                <a:effectLst/>
                <a:highlight>
                  <a:srgbClr val="FFFFFF"/>
                </a:highlight>
                <a:latin typeface="Arial" panose="020B0604020202020204" pitchFamily="34" charset="0"/>
              </a:rPr>
              <a:t>- 2022: $51.259 billion</a:t>
            </a:r>
          </a:p>
          <a:p>
            <a:pPr algn="l" rtl="0"/>
            <a:r>
              <a:rPr lang="en-US" sz="1600" i="0" dirty="0">
                <a:effectLst/>
                <a:highlight>
                  <a:srgbClr val="FFFFFF"/>
                </a:highlight>
                <a:latin typeface="Arial" panose="020B0604020202020204" pitchFamily="34" charset="0"/>
              </a:rPr>
              <a:t>- 2023: $43.333 billion</a:t>
            </a:r>
          </a:p>
          <a:p>
            <a:pPr algn="l" rtl="0"/>
            <a:r>
              <a:rPr lang="en-US" sz="1600" i="0" dirty="0">
                <a:effectLst/>
                <a:highlight>
                  <a:srgbClr val="FFFFFF"/>
                </a:highlight>
                <a:latin typeface="Arial" panose="020B0604020202020204" pitchFamily="34" charset="0"/>
              </a:rPr>
              <a:t>- 2024: $42.415 billion</a:t>
            </a:r>
          </a:p>
          <a:p>
            <a:pPr algn="l" rtl="0"/>
            <a:r>
              <a:rPr lang="en-US" sz="1600" i="0" dirty="0">
                <a:effectLst/>
                <a:highlight>
                  <a:srgbClr val="FFFFFF"/>
                </a:highlight>
                <a:latin typeface="Arial" panose="020B0604020202020204" pitchFamily="34" charset="0"/>
              </a:rPr>
              <a:t>Operating  cash  flows  ratio  indicates  inherent  variability  reflective  of  overall  financial</a:t>
            </a:r>
          </a:p>
          <a:p>
            <a:pPr algn="l" rtl="0"/>
            <a:r>
              <a:rPr lang="en-US" sz="1600" i="0" dirty="0">
                <a:effectLst/>
                <a:highlight>
                  <a:srgbClr val="FFFFFF"/>
                </a:highlight>
                <a:latin typeface="Arial" panose="020B0604020202020204" pitchFamily="34" charset="0"/>
              </a:rPr>
              <a:t>health:</a:t>
            </a:r>
          </a:p>
          <a:p>
            <a:pPr algn="l" rtl="0"/>
            <a:r>
              <a:rPr lang="en-US" sz="1600" i="0" dirty="0">
                <a:effectLst/>
                <a:highlight>
                  <a:srgbClr val="FFFFFF"/>
                </a:highlight>
                <a:latin typeface="Arial" panose="020B0604020202020204" pitchFamily="34" charset="0"/>
              </a:rPr>
              <a:t>- 2019: 0.1209</a:t>
            </a:r>
          </a:p>
          <a:p>
            <a:pPr marL="285750" indent="-285750" algn="l" rtl="0">
              <a:buFontTx/>
              <a:buChar char="-"/>
            </a:pPr>
            <a:r>
              <a:rPr lang="en-US" sz="1600" i="0" dirty="0">
                <a:effectLst/>
                <a:highlight>
                  <a:srgbClr val="FFFFFF"/>
                </a:highlight>
                <a:latin typeface="Arial" panose="020B0604020202020204" pitchFamily="34" charset="0"/>
              </a:rPr>
              <a:t>2024: 0.0667</a:t>
            </a:r>
          </a:p>
          <a:p>
            <a:pPr algn="l" rtl="0"/>
            <a:endParaRPr lang="en-US" sz="1600" i="0" dirty="0">
              <a:effectLst/>
              <a:highlight>
                <a:srgbClr val="FFFFFF"/>
              </a:highlight>
              <a:latin typeface="Arial" panose="020B0604020202020204" pitchFamily="34" charset="0"/>
            </a:endParaRPr>
          </a:p>
          <a:p>
            <a:pPr algn="l" rtl="0"/>
            <a:r>
              <a:rPr lang="en-US" sz="1600" b="1" i="0" dirty="0">
                <a:effectLst/>
                <a:highlight>
                  <a:srgbClr val="FFFFFF"/>
                </a:highlight>
                <a:latin typeface="Arial" panose="020B0604020202020204" pitchFamily="34" charset="0"/>
              </a:rPr>
              <a:t>Economic Context</a:t>
            </a:r>
          </a:p>
          <a:p>
            <a:pPr algn="l" rtl="0"/>
            <a:r>
              <a:rPr lang="en-US" sz="1600" i="0" dirty="0">
                <a:effectLst/>
                <a:highlight>
                  <a:srgbClr val="FFFFFF"/>
                </a:highlight>
                <a:latin typeface="Arial" panose="020B0604020202020204" pitchFamily="34" charset="0"/>
              </a:rPr>
              <a:t>The GDP growth noted at [{'2023-10-01', 27956.998}, {'2023-07-01', 27610.128}] indicates a relatively supportive economic environment. However, the inflation rates [{'2024-06-18', 2.21}, {'2024-06-17', 2.22}, {'2024-02-16', 2.33}] suggest persistent cost pressure. Given  the  fluctuating  financial  metrics,  Tesla's  financial  strategy  must  align  with managing these economic factors effectively.</a:t>
            </a:r>
          </a:p>
        </p:txBody>
      </p:sp>
    </p:spTree>
    <p:extLst>
      <p:ext uri="{BB962C8B-B14F-4D97-AF65-F5344CB8AC3E}">
        <p14:creationId xmlns:p14="http://schemas.microsoft.com/office/powerpoint/2010/main" val="41049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5</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83A964B-955C-C80D-FE4D-BD81D110CD11}"/>
              </a:ext>
            </a:extLst>
          </p:cNvPr>
          <p:cNvSpPr txBox="1"/>
          <p:nvPr/>
        </p:nvSpPr>
        <p:spPr>
          <a:xfrm>
            <a:off x="424543" y="897363"/>
            <a:ext cx="4616007" cy="523220"/>
          </a:xfrm>
          <a:prstGeom prst="rect">
            <a:avLst/>
          </a:prstGeom>
          <a:noFill/>
        </p:spPr>
        <p:txBody>
          <a:bodyPr wrap="none" rtlCol="0">
            <a:spAutoFit/>
          </a:bodyPr>
          <a:lstStyle/>
          <a:p>
            <a:r>
              <a:rPr lang="en-US" sz="2800" dirty="0"/>
              <a:t>Market and Industry Analysis</a:t>
            </a:r>
          </a:p>
        </p:txBody>
      </p:sp>
      <p:cxnSp>
        <p:nvCxnSpPr>
          <p:cNvPr id="3" name="Straight Connector 2">
            <a:extLst>
              <a:ext uri="{FF2B5EF4-FFF2-40B4-BE49-F238E27FC236}">
                <a16:creationId xmlns:a16="http://schemas.microsoft.com/office/drawing/2014/main" id="{5A16CD7E-FA39-ECD7-DB2F-B94C43732518}"/>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8B508CB9-EBAD-7945-5932-A82A9E32DA10}"/>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5" name="TextBox 4">
            <a:extLst>
              <a:ext uri="{FF2B5EF4-FFF2-40B4-BE49-F238E27FC236}">
                <a16:creationId xmlns:a16="http://schemas.microsoft.com/office/drawing/2014/main" id="{089F65F9-4254-7469-7662-2477E0D46C4D}"/>
              </a:ext>
            </a:extLst>
          </p:cNvPr>
          <p:cNvSpPr txBox="1"/>
          <p:nvPr/>
        </p:nvSpPr>
        <p:spPr>
          <a:xfrm>
            <a:off x="424543" y="1755648"/>
            <a:ext cx="8516575" cy="6771084"/>
          </a:xfrm>
          <a:prstGeom prst="rect">
            <a:avLst/>
          </a:prstGeom>
          <a:noFill/>
        </p:spPr>
        <p:txBody>
          <a:bodyPr wrap="square" rtlCol="0">
            <a:spAutoFit/>
          </a:bodyPr>
          <a:lstStyle/>
          <a:p>
            <a:pPr algn="l" rtl="0"/>
            <a:r>
              <a:rPr lang="en-US" sz="1600" b="1" i="0" dirty="0">
                <a:effectLst/>
                <a:highlight>
                  <a:srgbClr val="FFFFFF"/>
                </a:highlight>
                <a:latin typeface="Arial" panose="020B0604020202020204" pitchFamily="34" charset="0"/>
              </a:rPr>
              <a:t>Market Environment</a:t>
            </a:r>
          </a:p>
          <a:p>
            <a:pPr algn="l" rtl="0"/>
            <a:r>
              <a:rPr lang="en-US" sz="1600" i="0" dirty="0">
                <a:effectLst/>
                <a:highlight>
                  <a:srgbClr val="FFFFFF"/>
                </a:highlight>
                <a:latin typeface="Arial" panose="020B0604020202020204" pitchFamily="34" charset="0"/>
              </a:rPr>
              <a:t>Tesla  operates  within  the  highly  competitive  and  rapidly  evolving  electric  vehicle  (EV) industry.  Major  competitors  include  traditional  automakers  transitioning  to  EVs  like General Motors and Ford, and pure-play EV manufacturers such as NIO and Rivian.</a:t>
            </a:r>
          </a:p>
          <a:p>
            <a:pPr algn="l" rtl="0"/>
            <a:endParaRPr lang="en-US" sz="1600" dirty="0">
              <a:highlight>
                <a:srgbClr val="FFFFFF"/>
              </a:highlight>
              <a:latin typeface="Arial" panose="020B0604020202020204" pitchFamily="34" charset="0"/>
            </a:endParaRPr>
          </a:p>
          <a:p>
            <a:pPr algn="l" rtl="0"/>
            <a:r>
              <a:rPr lang="en-US" sz="1600" b="1" i="0" dirty="0">
                <a:effectLst/>
                <a:highlight>
                  <a:srgbClr val="FFFFFF"/>
                </a:highlight>
                <a:latin typeface="Arial" panose="020B0604020202020204" pitchFamily="34" charset="0"/>
              </a:rPr>
              <a:t>Market Trends</a:t>
            </a:r>
          </a:p>
          <a:p>
            <a:pPr algn="l" rtl="0"/>
            <a:r>
              <a:rPr lang="en-US" sz="1600" i="0" dirty="0">
                <a:effectLst/>
                <a:highlight>
                  <a:srgbClr val="FFFFFF"/>
                </a:highlight>
                <a:latin typeface="Arial" panose="020B0604020202020204" pitchFamily="34" charset="0"/>
              </a:rPr>
              <a:t>Key market trends driving the industry include:</a:t>
            </a:r>
          </a:p>
          <a:p>
            <a:pPr algn="l" rtl="0"/>
            <a:r>
              <a:rPr lang="en-US" sz="1600" i="0" dirty="0">
                <a:effectLst/>
                <a:highlight>
                  <a:srgbClr val="FFFFFF"/>
                </a:highlight>
                <a:latin typeface="Arial" panose="020B0604020202020204" pitchFamily="34" charset="0"/>
              </a:rPr>
              <a:t>- Increased emphasis on sustainability.</a:t>
            </a:r>
          </a:p>
          <a:p>
            <a:pPr algn="l" rtl="0"/>
            <a:r>
              <a:rPr lang="en-US" sz="1600" i="0" dirty="0">
                <a:effectLst/>
                <a:highlight>
                  <a:srgbClr val="FFFFFF"/>
                </a:highlight>
                <a:latin typeface="Arial" panose="020B0604020202020204" pitchFamily="34" charset="0"/>
              </a:rPr>
              <a:t>- Growing government incentives for EV adoption.</a:t>
            </a:r>
          </a:p>
          <a:p>
            <a:pPr marL="285750" indent="-285750" algn="l" rtl="0">
              <a:buFontTx/>
              <a:buChar char="-"/>
            </a:pPr>
            <a:r>
              <a:rPr lang="en-US" sz="1600" i="0" dirty="0">
                <a:effectLst/>
                <a:highlight>
                  <a:srgbClr val="FFFFFF"/>
                </a:highlight>
                <a:latin typeface="Arial" panose="020B0604020202020204" pitchFamily="34" charset="0"/>
              </a:rPr>
              <a:t>Technological advancements in battery storage and autonomous driving.</a:t>
            </a:r>
          </a:p>
          <a:p>
            <a:pPr algn="l" rtl="0"/>
            <a:endParaRPr lang="en-US" sz="1600" i="0" dirty="0">
              <a:effectLst/>
              <a:highlight>
                <a:srgbClr val="FFFFFF"/>
              </a:highlight>
              <a:latin typeface="Arial" panose="020B0604020202020204" pitchFamily="34" charset="0"/>
            </a:endParaRPr>
          </a:p>
          <a:p>
            <a:pPr algn="l" rtl="0"/>
            <a:r>
              <a:rPr lang="en-US" sz="1600" b="1" i="0" dirty="0">
                <a:effectLst/>
                <a:highlight>
                  <a:srgbClr val="FFFFFF"/>
                </a:highlight>
                <a:latin typeface="Arial" panose="020B0604020202020204" pitchFamily="34" charset="0"/>
              </a:rPr>
              <a:t>Market Position and Strategy</a:t>
            </a:r>
          </a:p>
          <a:p>
            <a:pPr algn="l" rtl="0"/>
            <a:r>
              <a:rPr lang="en-US" sz="1600" i="0" dirty="0">
                <a:effectLst/>
                <a:highlight>
                  <a:srgbClr val="FFFFFF"/>
                </a:highlight>
                <a:latin typeface="Arial" panose="020B0604020202020204" pitchFamily="34" charset="0"/>
              </a:rPr>
              <a:t>Tesla  commands  significant  market  share,  often  leading  in  global  EV  sales.  The</a:t>
            </a:r>
          </a:p>
          <a:p>
            <a:pPr algn="l" rtl="0"/>
            <a:r>
              <a:rPr lang="en-US" sz="1600" i="0" dirty="0">
                <a:effectLst/>
                <a:highlight>
                  <a:srgbClr val="FFFFFF"/>
                </a:highlight>
                <a:latin typeface="Arial" panose="020B0604020202020204" pitchFamily="34" charset="0"/>
              </a:rPr>
              <a:t>company's competitive edge is built on:</a:t>
            </a:r>
          </a:p>
          <a:p>
            <a:pPr algn="l" rtl="0"/>
            <a:r>
              <a:rPr lang="en-US" sz="1600" i="0" dirty="0">
                <a:effectLst/>
                <a:highlight>
                  <a:srgbClr val="FFFFFF"/>
                </a:highlight>
                <a:latin typeface="Arial" panose="020B0604020202020204" pitchFamily="34" charset="0"/>
              </a:rPr>
              <a:t>1. **Innovation**: Continuous advancement in battery technology and FSD software.</a:t>
            </a:r>
          </a:p>
          <a:p>
            <a:pPr algn="l" rtl="0"/>
            <a:r>
              <a:rPr lang="en-US" sz="1600" i="0" dirty="0">
                <a:effectLst/>
                <a:highlight>
                  <a:srgbClr val="FFFFFF"/>
                </a:highlight>
                <a:latin typeface="Arial" panose="020B0604020202020204" pitchFamily="34" charset="0"/>
              </a:rPr>
              <a:t>2. **Brand Loyalty**: Strong consumer base and brand recognition.</a:t>
            </a:r>
          </a:p>
          <a:p>
            <a:pPr algn="l" rtl="0"/>
            <a:r>
              <a:rPr lang="en-US" sz="1600" i="0" dirty="0">
                <a:effectLst/>
                <a:highlight>
                  <a:srgbClr val="FFFFFF"/>
                </a:highlight>
                <a:latin typeface="Arial" panose="020B0604020202020204" pitchFamily="34" charset="0"/>
              </a:rPr>
              <a:t>3.  **Global  Expansion**:  Increased  production  capacity  with  Gigafactories  in  various</a:t>
            </a:r>
          </a:p>
          <a:p>
            <a:pPr algn="l" rtl="0"/>
            <a:r>
              <a:rPr lang="en-US" sz="1600" i="0" dirty="0">
                <a:effectLst/>
                <a:highlight>
                  <a:srgbClr val="FFFFFF"/>
                </a:highlight>
                <a:latin typeface="Arial" panose="020B0604020202020204" pitchFamily="34" charset="0"/>
              </a:rPr>
              <a:t>global locations.</a:t>
            </a:r>
          </a:p>
          <a:p>
            <a:pPr algn="l" rtl="0"/>
            <a:endParaRPr lang="en-US" sz="1600" b="1" i="0" dirty="0">
              <a:effectLst/>
              <a:highlight>
                <a:srgbClr val="FFFFFF"/>
              </a:highlight>
              <a:latin typeface="Arial" panose="020B0604020202020204" pitchFamily="34" charset="0"/>
            </a:endParaRPr>
          </a:p>
          <a:p>
            <a:pPr algn="l" rtl="0"/>
            <a:r>
              <a:rPr lang="en-US" sz="1600" b="1" i="0" dirty="0">
                <a:effectLst/>
                <a:highlight>
                  <a:srgbClr val="FFFFFF"/>
                </a:highlight>
                <a:latin typeface="Arial" panose="020B0604020202020204" pitchFamily="34" charset="0"/>
              </a:rPr>
              <a:t>Economic Indicators Impact</a:t>
            </a:r>
          </a:p>
          <a:p>
            <a:pPr algn="l" rtl="0"/>
            <a:r>
              <a:rPr lang="en-US" sz="1600" i="0" dirty="0">
                <a:effectLst/>
                <a:highlight>
                  <a:srgbClr val="FFFFFF"/>
                </a:highlight>
                <a:latin typeface="Arial" panose="020B0604020202020204" pitchFamily="34" charset="0"/>
              </a:rPr>
              <a:t>Sector performance indicates mixed results:</a:t>
            </a:r>
          </a:p>
          <a:p>
            <a:pPr algn="l" rtl="0"/>
            <a:r>
              <a:rPr lang="en-US" sz="1600" i="0" dirty="0">
                <a:effectLst/>
                <a:highlight>
                  <a:srgbClr val="FFFFFF"/>
                </a:highlight>
                <a:latin typeface="Arial" panose="020B0604020202020204" pitchFamily="34" charset="0"/>
              </a:rPr>
              <a:t>	- Basic Materials: +0.84732%</a:t>
            </a:r>
          </a:p>
          <a:p>
            <a:pPr algn="l" rtl="0"/>
            <a:r>
              <a:rPr lang="en-US" sz="1600" i="0" dirty="0">
                <a:effectLst/>
                <a:highlight>
                  <a:srgbClr val="FFFFFF"/>
                </a:highlight>
                <a:latin typeface="Arial" panose="020B0604020202020204" pitchFamily="34" charset="0"/>
              </a:rPr>
              <a:t>	- Technology: -2.2568%</a:t>
            </a:r>
          </a:p>
          <a:p>
            <a:pPr algn="l" rtl="0"/>
            <a:r>
              <a:rPr lang="en-US" sz="1600" i="0" dirty="0">
                <a:effectLst/>
                <a:highlight>
                  <a:srgbClr val="FFFFFF"/>
                </a:highlight>
                <a:latin typeface="Arial" panose="020B0604020202020204" pitchFamily="34" charset="0"/>
              </a:rPr>
              <a:t>Consumer confidence also plays a crucial role:</a:t>
            </a:r>
          </a:p>
          <a:p>
            <a:pPr algn="l" rtl="0"/>
            <a:r>
              <a:rPr lang="en-US" sz="1600" i="0" dirty="0">
                <a:effectLst/>
                <a:highlight>
                  <a:srgbClr val="FFFFFF"/>
                </a:highlight>
                <a:latin typeface="Arial" panose="020B0604020202020204" pitchFamily="34" charset="0"/>
              </a:rPr>
              <a:t>	-  [{ '2024-04-01',  77.2},  {'2024-03-01', 79.4},  ...,  {'2023-12-01', 69.7}]</a:t>
            </a:r>
          </a:p>
          <a:p>
            <a:pPr algn="l" rtl="0"/>
            <a:r>
              <a:rPr lang="en-US" sz="1600" i="0" dirty="0">
                <a:effectLst/>
                <a:highlight>
                  <a:srgbClr val="FFFFFF"/>
                </a:highlight>
                <a:latin typeface="Arial" panose="020B0604020202020204" pitchFamily="34" charset="0"/>
              </a:rPr>
              <a:t>Tesla's  strategy  needs  to  cater  to  these  mixed  signals,  ensuring  resilience  through</a:t>
            </a:r>
          </a:p>
          <a:p>
            <a:pPr algn="l" rtl="0"/>
            <a:r>
              <a:rPr lang="en-US" sz="1600" i="0" dirty="0">
                <a:effectLst/>
                <a:highlight>
                  <a:srgbClr val="FFFFFF"/>
                </a:highlight>
                <a:latin typeface="Arial" panose="020B0604020202020204" pitchFamily="34" charset="0"/>
              </a:rPr>
              <a:t>diversified investments and strong market positioning.</a:t>
            </a:r>
          </a:p>
        </p:txBody>
      </p:sp>
    </p:spTree>
    <p:extLst>
      <p:ext uri="{BB962C8B-B14F-4D97-AF65-F5344CB8AC3E}">
        <p14:creationId xmlns:p14="http://schemas.microsoft.com/office/powerpoint/2010/main" val="344221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6</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0E993C5-5F0B-858C-036B-280F2E27F461}"/>
              </a:ext>
            </a:extLst>
          </p:cNvPr>
          <p:cNvSpPr txBox="1"/>
          <p:nvPr/>
        </p:nvSpPr>
        <p:spPr>
          <a:xfrm>
            <a:off x="424543" y="897363"/>
            <a:ext cx="2942409" cy="523220"/>
          </a:xfrm>
          <a:prstGeom prst="rect">
            <a:avLst/>
          </a:prstGeom>
          <a:noFill/>
        </p:spPr>
        <p:txBody>
          <a:bodyPr wrap="none" rtlCol="0">
            <a:spAutoFit/>
          </a:bodyPr>
          <a:lstStyle/>
          <a:p>
            <a:r>
              <a:rPr lang="en-US" sz="2800" dirty="0"/>
              <a:t>Risk Management</a:t>
            </a:r>
          </a:p>
        </p:txBody>
      </p:sp>
      <p:cxnSp>
        <p:nvCxnSpPr>
          <p:cNvPr id="3" name="Straight Connector 2">
            <a:extLst>
              <a:ext uri="{FF2B5EF4-FFF2-40B4-BE49-F238E27FC236}">
                <a16:creationId xmlns:a16="http://schemas.microsoft.com/office/drawing/2014/main" id="{8ACF8C58-8FE6-3D12-A11F-7917D57E4F55}"/>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4AA16FFC-F020-A4CE-A830-1962A26737A1}"/>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10" name="TextBox 9">
            <a:extLst>
              <a:ext uri="{FF2B5EF4-FFF2-40B4-BE49-F238E27FC236}">
                <a16:creationId xmlns:a16="http://schemas.microsoft.com/office/drawing/2014/main" id="{50D85924-003B-4EE0-1909-FD59629EB06A}"/>
              </a:ext>
            </a:extLst>
          </p:cNvPr>
          <p:cNvSpPr txBox="1"/>
          <p:nvPr/>
        </p:nvSpPr>
        <p:spPr>
          <a:xfrm>
            <a:off x="424543" y="1719071"/>
            <a:ext cx="8719457" cy="8710077"/>
          </a:xfrm>
          <a:prstGeom prst="rect">
            <a:avLst/>
          </a:prstGeom>
          <a:noFill/>
        </p:spPr>
        <p:txBody>
          <a:bodyPr wrap="square">
            <a:spAutoFit/>
          </a:bodyPr>
          <a:lstStyle/>
          <a:p>
            <a:pPr algn="l" rtl="0"/>
            <a:r>
              <a:rPr lang="en-US" sz="2000" b="1" i="0" dirty="0">
                <a:effectLst/>
                <a:highlight>
                  <a:srgbClr val="FFFFFF"/>
                </a:highlight>
                <a:latin typeface="Arial" panose="020B0604020202020204" pitchFamily="34" charset="0"/>
              </a:rPr>
              <a:t>Financial Risk Controls</a:t>
            </a:r>
          </a:p>
          <a:p>
            <a:pPr algn="l" rtl="0"/>
            <a:r>
              <a:rPr lang="en-US" sz="2000" i="0" dirty="0">
                <a:effectLst/>
                <a:highlight>
                  <a:srgbClr val="FFFFFF"/>
                </a:highlight>
                <a:latin typeface="Arial" panose="020B0604020202020204" pitchFamily="34" charset="0"/>
              </a:rPr>
              <a:t>Tesla employs various financial risk management strategies:</a:t>
            </a:r>
          </a:p>
          <a:p>
            <a:pPr algn="l" rtl="0"/>
            <a:r>
              <a:rPr lang="en-US" sz="2000" i="0" dirty="0">
                <a:effectLst/>
                <a:highlight>
                  <a:srgbClr val="FFFFFF"/>
                </a:highlight>
                <a:latin typeface="Arial" panose="020B0604020202020204" pitchFamily="34" charset="0"/>
              </a:rPr>
              <a:t>-  **Hedging  Against  Raw  Material  Price  Fluctuations**:  Essential  for  volatile commodities like lithium and nickel.</a:t>
            </a:r>
          </a:p>
          <a:p>
            <a:pPr algn="l" rtl="0"/>
            <a:r>
              <a:rPr lang="en-US" sz="2000" i="0" dirty="0">
                <a:effectLst/>
                <a:highlight>
                  <a:srgbClr val="FFFFFF"/>
                </a:highlight>
                <a:latin typeface="Arial" panose="020B0604020202020204" pitchFamily="34" charset="0"/>
              </a:rPr>
              <a:t>-  **Currency  Risk  Management**:  Utilizing  financial  instruments  to  protect  against currency fluctuations due to Tesla's global operations.</a:t>
            </a:r>
          </a:p>
          <a:p>
            <a:pPr algn="l" rtl="0"/>
            <a:endParaRPr lang="en-US" sz="2000" b="1"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Operational Risk Controls</a:t>
            </a:r>
          </a:p>
          <a:p>
            <a:pPr algn="l" rtl="0"/>
            <a:r>
              <a:rPr lang="en-US" sz="2000" i="0" dirty="0">
                <a:effectLst/>
                <a:highlight>
                  <a:srgbClr val="FFFFFF"/>
                </a:highlight>
                <a:latin typeface="Arial" panose="020B0604020202020204" pitchFamily="34" charset="0"/>
              </a:rPr>
              <a:t>Operational risks are managed through:</a:t>
            </a:r>
          </a:p>
          <a:p>
            <a:pPr algn="l" rtl="0"/>
            <a:r>
              <a:rPr lang="en-US" sz="2000" i="0" dirty="0">
                <a:effectLst/>
                <a:highlight>
                  <a:srgbClr val="FFFFFF"/>
                </a:highlight>
                <a:latin typeface="Arial" panose="020B0604020202020204" pitchFamily="34" charset="0"/>
              </a:rPr>
              <a:t>-  **Supply  Chain  Management**:  Tesla's  vertically  integrated  supply  chain  aids  in reducing dependency on external suppliers.</a:t>
            </a:r>
          </a:p>
          <a:p>
            <a:pPr algn="l" rtl="0"/>
            <a:r>
              <a:rPr lang="en-US" sz="2000" i="0" dirty="0">
                <a:effectLst/>
                <a:highlight>
                  <a:srgbClr val="FFFFFF"/>
                </a:highlight>
                <a:latin typeface="Arial" panose="020B0604020202020204" pitchFamily="34" charset="0"/>
              </a:rPr>
              <a:t>-  **Product  Development  Risks**:  Robust  R&amp;D  practices  to  mitigate  risks  associated with new technology development.</a:t>
            </a:r>
          </a:p>
          <a:p>
            <a:pPr algn="l" rtl="0"/>
            <a:endParaRPr lang="en-US" sz="2000" b="1"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Strategic Risks</a:t>
            </a:r>
          </a:p>
          <a:p>
            <a:pPr algn="l" rtl="0"/>
            <a:r>
              <a:rPr lang="en-US" sz="2000" i="0" dirty="0">
                <a:effectLst/>
                <a:highlight>
                  <a:srgbClr val="FFFFFF"/>
                </a:highlight>
                <a:latin typeface="Arial" panose="020B0604020202020204" pitchFamily="34" charset="0"/>
              </a:rPr>
              <a:t>Strategic risks are mitigated by:</a:t>
            </a:r>
          </a:p>
          <a:p>
            <a:pPr algn="l" rtl="0"/>
            <a:r>
              <a:rPr lang="en-US" sz="2000" i="0" dirty="0">
                <a:effectLst/>
                <a:highlight>
                  <a:srgbClr val="FFFFFF"/>
                </a:highlight>
                <a:latin typeface="Arial" panose="020B0604020202020204" pitchFamily="34" charset="0"/>
              </a:rPr>
              <a:t>-  **Diversification**:  Expanding  product  line  into  energy  solutions  and  autonomous driving.</a:t>
            </a:r>
          </a:p>
          <a:p>
            <a:pPr algn="l" rtl="0"/>
            <a:r>
              <a:rPr lang="en-US" sz="2000" i="0" dirty="0">
                <a:effectLst/>
                <a:highlight>
                  <a:srgbClr val="FFFFFF"/>
                </a:highlight>
                <a:latin typeface="Arial" panose="020B0604020202020204" pitchFamily="34" charset="0"/>
              </a:rPr>
              <a:t>- **Partnerships**: Collaborations to broaden the technological and market base.</a:t>
            </a:r>
          </a:p>
          <a:p>
            <a:pPr algn="l" rtl="0"/>
            <a:endParaRPr lang="en-US" sz="2000" b="1"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Economic Factors Impact</a:t>
            </a:r>
          </a:p>
          <a:p>
            <a:pPr algn="l" rtl="0"/>
            <a:r>
              <a:rPr lang="en-US" sz="2000" i="0" dirty="0">
                <a:effectLst/>
                <a:highlight>
                  <a:srgbClr val="FFFFFF"/>
                </a:highlight>
                <a:latin typeface="Arial" panose="020B0604020202020204" pitchFamily="34" charset="0"/>
              </a:rPr>
              <a:t>External  factors  like  the  Manufacturing  PMI  [{'2024-01-01', 101.724},</a:t>
            </a:r>
          </a:p>
          <a:p>
            <a:pPr algn="l" rtl="0"/>
            <a:r>
              <a:rPr lang="en-US" sz="2000" i="0" dirty="0">
                <a:effectLst/>
                <a:highlight>
                  <a:srgbClr val="FFFFFF"/>
                </a:highlight>
                <a:latin typeface="Arial" panose="020B0604020202020204" pitchFamily="34" charset="0"/>
              </a:rPr>
              <a:t>{'2023-12-01', 102.5658}]  and  unemployment  rates  [{'2023-10-01’, 3.8},  {'2023-09-01', 3.8}]  can  impact  the  effectiveness  of  these strategies.  Economic  downturns  can  affect  consumer  purchasing  power,  emphasizing the importance of having robust risk mitigation measures.</a:t>
            </a:r>
          </a:p>
        </p:txBody>
      </p:sp>
    </p:spTree>
    <p:extLst>
      <p:ext uri="{BB962C8B-B14F-4D97-AF65-F5344CB8AC3E}">
        <p14:creationId xmlns:p14="http://schemas.microsoft.com/office/powerpoint/2010/main" val="290550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7</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A48B2F6-B90F-BEF8-67C5-56F5C98B945F}"/>
              </a:ext>
            </a:extLst>
          </p:cNvPr>
          <p:cNvSpPr txBox="1"/>
          <p:nvPr/>
        </p:nvSpPr>
        <p:spPr>
          <a:xfrm>
            <a:off x="424543" y="897363"/>
            <a:ext cx="3720762" cy="523220"/>
          </a:xfrm>
          <a:prstGeom prst="rect">
            <a:avLst/>
          </a:prstGeom>
          <a:noFill/>
        </p:spPr>
        <p:txBody>
          <a:bodyPr wrap="none" rtlCol="0">
            <a:spAutoFit/>
          </a:bodyPr>
          <a:lstStyle/>
          <a:p>
            <a:r>
              <a:rPr lang="en-US" sz="2800" dirty="0"/>
              <a:t>Legal and Compliance </a:t>
            </a:r>
          </a:p>
        </p:txBody>
      </p:sp>
      <p:cxnSp>
        <p:nvCxnSpPr>
          <p:cNvPr id="3" name="Straight Connector 2">
            <a:extLst>
              <a:ext uri="{FF2B5EF4-FFF2-40B4-BE49-F238E27FC236}">
                <a16:creationId xmlns:a16="http://schemas.microsoft.com/office/drawing/2014/main" id="{65316119-B92C-5327-6363-29B4B5BC3908}"/>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50164C12-EC0F-714D-AADB-8F46DAFB4120}"/>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8" name="TextBox 7">
            <a:extLst>
              <a:ext uri="{FF2B5EF4-FFF2-40B4-BE49-F238E27FC236}">
                <a16:creationId xmlns:a16="http://schemas.microsoft.com/office/drawing/2014/main" id="{59226C94-581B-9BC6-B4D3-D53626BB7FEE}"/>
              </a:ext>
            </a:extLst>
          </p:cNvPr>
          <p:cNvSpPr txBox="1"/>
          <p:nvPr/>
        </p:nvSpPr>
        <p:spPr>
          <a:xfrm>
            <a:off x="424543" y="1865127"/>
            <a:ext cx="8948057" cy="5632311"/>
          </a:xfrm>
          <a:prstGeom prst="rect">
            <a:avLst/>
          </a:prstGeom>
          <a:noFill/>
        </p:spPr>
        <p:txBody>
          <a:bodyPr wrap="square">
            <a:spAutoFit/>
          </a:bodyPr>
          <a:lstStyle/>
          <a:p>
            <a:pPr algn="l" rtl="0"/>
            <a:r>
              <a:rPr lang="en-US" sz="2000" b="1" i="0" dirty="0">
                <a:effectLst/>
                <a:highlight>
                  <a:srgbClr val="FFFFFF"/>
                </a:highlight>
                <a:latin typeface="Arial" panose="020B0604020202020204" pitchFamily="34" charset="0"/>
              </a:rPr>
              <a:t>Ongoing Legal Disputes</a:t>
            </a:r>
          </a:p>
          <a:p>
            <a:pPr algn="l" rtl="0"/>
            <a:r>
              <a:rPr lang="en-US" sz="2000" i="0" dirty="0">
                <a:effectLst/>
                <a:highlight>
                  <a:srgbClr val="FFFFFF"/>
                </a:highlight>
                <a:latin typeface="Arial" panose="020B0604020202020204" pitchFamily="34" charset="0"/>
              </a:rPr>
              <a:t>Tesla  is  involved  in  multiple  legal  disputes,  primarily  around  product  liability,  labor relations, and intellectual property. Noteworthy ongoing cases include:</a:t>
            </a:r>
          </a:p>
          <a:p>
            <a:pPr algn="l" rtl="0"/>
            <a:r>
              <a:rPr lang="en-US" sz="2000" i="0" dirty="0">
                <a:effectLst/>
                <a:highlight>
                  <a:srgbClr val="FFFFFF"/>
                </a:highlight>
                <a:latin typeface="Arial" panose="020B0604020202020204" pitchFamily="34" charset="0"/>
              </a:rPr>
              <a:t>1. **Autopilot-related lawsuits**: Following crashes alleged to be due to malfunctions in Tesla’s Autopilot system.</a:t>
            </a:r>
          </a:p>
          <a:p>
            <a:pPr algn="l" rtl="0"/>
            <a:r>
              <a:rPr lang="en-US" sz="2000" i="0" dirty="0">
                <a:effectLst/>
                <a:highlight>
                  <a:srgbClr val="FFFFFF"/>
                </a:highlight>
                <a:latin typeface="Arial" panose="020B0604020202020204" pitchFamily="34" charset="0"/>
              </a:rPr>
              <a:t>2.  **Labor  Disputes**:  Including  allegations  of  workplace  safety  violations  and unionization attempts.</a:t>
            </a:r>
          </a:p>
          <a:p>
            <a:pPr algn="l" rtl="0"/>
            <a:endParaRPr lang="en-US" sz="2000" b="1"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Regulatory Compliance</a:t>
            </a:r>
          </a:p>
          <a:p>
            <a:pPr algn="l" rtl="0"/>
            <a:r>
              <a:rPr lang="en-US" sz="2000" i="0" dirty="0">
                <a:effectLst/>
                <a:highlight>
                  <a:srgbClr val="FFFFFF"/>
                </a:highlight>
                <a:latin typeface="Arial" panose="020B0604020202020204" pitchFamily="34" charset="0"/>
              </a:rPr>
              <a:t>Tesla complies with various regulations across different geographies concerning:</a:t>
            </a:r>
          </a:p>
          <a:p>
            <a:pPr algn="l" rtl="0"/>
            <a:r>
              <a:rPr lang="en-US" sz="2000" i="0" dirty="0">
                <a:effectLst/>
                <a:highlight>
                  <a:srgbClr val="FFFFFF"/>
                </a:highlight>
                <a:latin typeface="Arial" panose="020B0604020202020204" pitchFamily="34" charset="0"/>
              </a:rPr>
              <a:t>- **Emissions Standards**: Adhering to stringent emission norms, particularly in Europe.</a:t>
            </a:r>
          </a:p>
          <a:p>
            <a:pPr algn="l" rtl="0"/>
            <a:r>
              <a:rPr lang="en-US" sz="2000" i="0" dirty="0">
                <a:effectLst/>
                <a:highlight>
                  <a:srgbClr val="FFFFFF"/>
                </a:highlight>
                <a:latin typeface="Arial" panose="020B0604020202020204" pitchFamily="34" charset="0"/>
              </a:rPr>
              <a:t>-  **Safety  Regulations**:  Meeting  the  safety  requirements  for  autonomous  driving technology and EVs.</a:t>
            </a:r>
          </a:p>
          <a:p>
            <a:pPr algn="l" rtl="0"/>
            <a:r>
              <a:rPr lang="en-US" sz="2000" i="0" dirty="0">
                <a:effectLst/>
                <a:highlight>
                  <a:srgbClr val="FFFFFF"/>
                </a:highlight>
                <a:latin typeface="Arial" panose="020B0604020202020204" pitchFamily="34" charset="0"/>
              </a:rPr>
              <a:t>Potential  legal  liabilities  include  class  action  suits  and  compliance  costs,  which  could affect Tesla's financial stability.</a:t>
            </a:r>
          </a:p>
        </p:txBody>
      </p:sp>
    </p:spTree>
    <p:extLst>
      <p:ext uri="{BB962C8B-B14F-4D97-AF65-F5344CB8AC3E}">
        <p14:creationId xmlns:p14="http://schemas.microsoft.com/office/powerpoint/2010/main" val="45838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817B2-7015-C294-68E8-4FDE94E1CF46}"/>
              </a:ext>
            </a:extLst>
          </p:cNvPr>
          <p:cNvSpPr>
            <a:spLocks noGrp="1"/>
          </p:cNvSpPr>
          <p:nvPr>
            <p:ph type="sldNum" sz="quarter" idx="12"/>
          </p:nvPr>
        </p:nvSpPr>
        <p:spPr/>
        <p:txBody>
          <a:bodyPr/>
          <a:lstStyle/>
          <a:p>
            <a:fld id="{868715D2-C1D1-6145-944D-8868E93FEA85}" type="slidenum">
              <a:rPr lang="en-US" smtClean="0"/>
              <a:t>8</a:t>
            </a:fld>
            <a:endParaRPr lang="en-US"/>
          </a:p>
        </p:txBody>
      </p:sp>
      <p:cxnSp>
        <p:nvCxnSpPr>
          <p:cNvPr id="6" name="Straight Connector 5">
            <a:extLst>
              <a:ext uri="{FF2B5EF4-FFF2-40B4-BE49-F238E27FC236}">
                <a16:creationId xmlns:a16="http://schemas.microsoft.com/office/drawing/2014/main" id="{815A7F3E-752F-B2E6-F389-B51C993D063F}"/>
              </a:ext>
            </a:extLst>
          </p:cNvPr>
          <p:cNvCxnSpPr/>
          <p:nvPr/>
        </p:nvCxnSpPr>
        <p:spPr>
          <a:xfrm>
            <a:off x="228600" y="745426"/>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A48B2F6-B90F-BEF8-67C5-56F5C98B945F}"/>
              </a:ext>
            </a:extLst>
          </p:cNvPr>
          <p:cNvSpPr txBox="1"/>
          <p:nvPr/>
        </p:nvSpPr>
        <p:spPr>
          <a:xfrm>
            <a:off x="424543" y="897363"/>
            <a:ext cx="6392584" cy="523220"/>
          </a:xfrm>
          <a:prstGeom prst="rect">
            <a:avLst/>
          </a:prstGeom>
          <a:noFill/>
        </p:spPr>
        <p:txBody>
          <a:bodyPr wrap="none" rtlCol="0">
            <a:spAutoFit/>
          </a:bodyPr>
          <a:lstStyle/>
          <a:p>
            <a:r>
              <a:rPr lang="en-US" sz="2800" dirty="0"/>
              <a:t>Strategic Positioning and Future Outlook</a:t>
            </a:r>
          </a:p>
        </p:txBody>
      </p:sp>
      <p:cxnSp>
        <p:nvCxnSpPr>
          <p:cNvPr id="3" name="Straight Connector 2">
            <a:extLst>
              <a:ext uri="{FF2B5EF4-FFF2-40B4-BE49-F238E27FC236}">
                <a16:creationId xmlns:a16="http://schemas.microsoft.com/office/drawing/2014/main" id="{92226BAB-CB8C-8AC1-5275-D33028680CD0}"/>
              </a:ext>
            </a:extLst>
          </p:cNvPr>
          <p:cNvCxnSpPr/>
          <p:nvPr/>
        </p:nvCxnSpPr>
        <p:spPr>
          <a:xfrm>
            <a:off x="228600" y="11739998"/>
            <a:ext cx="9144000" cy="0"/>
          </a:xfrm>
          <a:prstGeom prst="line">
            <a:avLst/>
          </a:prstGeom>
          <a:ln>
            <a:solidFill>
              <a:srgbClr val="4E80F4"/>
            </a:solidFill>
          </a:ln>
        </p:spPr>
        <p:style>
          <a:lnRef idx="2">
            <a:schemeClr val="accent1"/>
          </a:lnRef>
          <a:fillRef idx="0">
            <a:schemeClr val="accent1"/>
          </a:fillRef>
          <a:effectRef idx="1">
            <a:schemeClr val="accent1"/>
          </a:effectRef>
          <a:fontRef idx="minor">
            <a:schemeClr val="tx1"/>
          </a:fontRef>
        </p:style>
      </p:cxnSp>
      <p:pic>
        <p:nvPicPr>
          <p:cNvPr id="7" name="Picture 6" descr="A black background with blue and black text&#10;&#10;Description automatically generated">
            <a:extLst>
              <a:ext uri="{FF2B5EF4-FFF2-40B4-BE49-F238E27FC236}">
                <a16:creationId xmlns:a16="http://schemas.microsoft.com/office/drawing/2014/main" id="{746BF136-26D3-3CD3-BA50-67992B8CE73B}"/>
              </a:ext>
            </a:extLst>
          </p:cNvPr>
          <p:cNvPicPr>
            <a:picLocks noChangeAspect="1"/>
          </p:cNvPicPr>
          <p:nvPr/>
        </p:nvPicPr>
        <p:blipFill rotWithShape="1">
          <a:blip r:embed="rId2"/>
          <a:srcRect t="35976" b="33168"/>
          <a:stretch/>
        </p:blipFill>
        <p:spPr>
          <a:xfrm>
            <a:off x="114300" y="78102"/>
            <a:ext cx="2162628" cy="667324"/>
          </a:xfrm>
          <a:prstGeom prst="rect">
            <a:avLst/>
          </a:prstGeom>
        </p:spPr>
      </p:pic>
      <p:sp>
        <p:nvSpPr>
          <p:cNvPr id="8" name="TextBox 7">
            <a:extLst>
              <a:ext uri="{FF2B5EF4-FFF2-40B4-BE49-F238E27FC236}">
                <a16:creationId xmlns:a16="http://schemas.microsoft.com/office/drawing/2014/main" id="{F30B7918-EE19-0191-642C-9D268D9008EB}"/>
              </a:ext>
            </a:extLst>
          </p:cNvPr>
          <p:cNvSpPr txBox="1"/>
          <p:nvPr/>
        </p:nvSpPr>
        <p:spPr>
          <a:xfrm>
            <a:off x="424542" y="1896791"/>
            <a:ext cx="8682881" cy="8402300"/>
          </a:xfrm>
          <a:prstGeom prst="rect">
            <a:avLst/>
          </a:prstGeom>
          <a:noFill/>
        </p:spPr>
        <p:txBody>
          <a:bodyPr wrap="square">
            <a:spAutoFit/>
          </a:bodyPr>
          <a:lstStyle/>
          <a:p>
            <a:pPr algn="l" rtl="0"/>
            <a:r>
              <a:rPr lang="en-US" sz="2000" b="1" i="0" dirty="0">
                <a:effectLst/>
                <a:highlight>
                  <a:srgbClr val="FFFFFF"/>
                </a:highlight>
                <a:latin typeface="Arial" panose="020B0604020202020204" pitchFamily="34" charset="0"/>
              </a:rPr>
              <a:t>SWOT Analysis</a:t>
            </a:r>
          </a:p>
          <a:p>
            <a:pPr algn="l" rtl="0"/>
            <a:r>
              <a:rPr lang="en-US" sz="2000" i="0" dirty="0">
                <a:effectLst/>
                <a:highlight>
                  <a:srgbClr val="FFFFFF"/>
                </a:highlight>
                <a:latin typeface="Arial" panose="020B0604020202020204" pitchFamily="34" charset="0"/>
              </a:rPr>
              <a:t>**Strengths**:</a:t>
            </a:r>
          </a:p>
          <a:p>
            <a:pPr algn="l" rtl="0"/>
            <a:r>
              <a:rPr lang="en-US" sz="2000" i="0" dirty="0">
                <a:effectLst/>
                <a:highlight>
                  <a:srgbClr val="FFFFFF"/>
                </a:highlight>
                <a:latin typeface="Arial" panose="020B0604020202020204" pitchFamily="34" charset="0"/>
              </a:rPr>
              <a:t>	- Market leadership in EVs.</a:t>
            </a:r>
          </a:p>
          <a:p>
            <a:pPr algn="l" rtl="0"/>
            <a:r>
              <a:rPr lang="en-US" sz="2000" i="0" dirty="0">
                <a:effectLst/>
                <a:highlight>
                  <a:srgbClr val="FFFFFF"/>
                </a:highlight>
                <a:latin typeface="Arial" panose="020B0604020202020204" pitchFamily="34" charset="0"/>
              </a:rPr>
              <a:t>	- Cutting-edge technology in energy solutions.</a:t>
            </a:r>
          </a:p>
          <a:p>
            <a:pPr algn="l" rtl="0"/>
            <a:r>
              <a:rPr lang="en-US" sz="2000" i="0" dirty="0">
                <a:effectLst/>
                <a:highlight>
                  <a:srgbClr val="FFFFFF"/>
                </a:highlight>
                <a:latin typeface="Arial" panose="020B0604020202020204" pitchFamily="34" charset="0"/>
              </a:rPr>
              <a:t>	- Strong brand loyalty and market presence.</a:t>
            </a:r>
          </a:p>
          <a:p>
            <a:pPr algn="l" rtl="0"/>
            <a:r>
              <a:rPr lang="en-US" sz="2000" i="0" dirty="0">
                <a:effectLst/>
                <a:highlight>
                  <a:srgbClr val="FFFFFF"/>
                </a:highlight>
                <a:latin typeface="Arial" panose="020B0604020202020204" pitchFamily="34" charset="0"/>
              </a:rPr>
              <a:t>**Weaknesses**:</a:t>
            </a:r>
          </a:p>
          <a:p>
            <a:pPr algn="l" rtl="0"/>
            <a:r>
              <a:rPr lang="en-US" sz="2000" i="0" dirty="0">
                <a:effectLst/>
                <a:highlight>
                  <a:srgbClr val="FFFFFF"/>
                </a:highlight>
                <a:latin typeface="Arial" panose="020B0604020202020204" pitchFamily="34" charset="0"/>
              </a:rPr>
              <a:t>	- High dependency on raw material costs.</a:t>
            </a:r>
          </a:p>
          <a:p>
            <a:pPr algn="l" rtl="0"/>
            <a:r>
              <a:rPr lang="en-US" sz="2000" i="0" dirty="0">
                <a:effectLst/>
                <a:highlight>
                  <a:srgbClr val="FFFFFF"/>
                </a:highlight>
                <a:latin typeface="Arial" panose="020B0604020202020204" pitchFamily="34" charset="0"/>
              </a:rPr>
              <a:t>	- Production delays and quality issues.</a:t>
            </a:r>
          </a:p>
          <a:p>
            <a:pPr algn="l" rtl="0"/>
            <a:r>
              <a:rPr lang="en-US" sz="2000" i="0" dirty="0">
                <a:effectLst/>
                <a:highlight>
                  <a:srgbClr val="FFFFFF"/>
                </a:highlight>
                <a:latin typeface="Arial" panose="020B0604020202020204" pitchFamily="34" charset="0"/>
              </a:rPr>
              <a:t>	- Substantial R&amp;D expenditure impacting short-term profitability.</a:t>
            </a:r>
          </a:p>
          <a:p>
            <a:pPr algn="l" rtl="0"/>
            <a:r>
              <a:rPr lang="en-US" sz="2000" i="0" dirty="0">
                <a:effectLst/>
                <a:highlight>
                  <a:srgbClr val="FFFFFF"/>
                </a:highlight>
                <a:latin typeface="Arial" panose="020B0604020202020204" pitchFamily="34" charset="0"/>
              </a:rPr>
              <a:t>**Opportunities**:</a:t>
            </a:r>
          </a:p>
          <a:p>
            <a:pPr algn="l" rtl="0"/>
            <a:r>
              <a:rPr lang="en-US" sz="2000" i="0" dirty="0">
                <a:effectLst/>
                <a:highlight>
                  <a:srgbClr val="FFFFFF"/>
                </a:highlight>
                <a:latin typeface="Arial" panose="020B0604020202020204" pitchFamily="34" charset="0"/>
              </a:rPr>
              <a:t>	- Expansion into new markets.</a:t>
            </a:r>
          </a:p>
          <a:p>
            <a:pPr algn="l" rtl="0"/>
            <a:r>
              <a:rPr lang="en-US" sz="2000" i="0" dirty="0">
                <a:effectLst/>
                <a:highlight>
                  <a:srgbClr val="FFFFFF"/>
                </a:highlight>
                <a:latin typeface="Arial" panose="020B0604020202020204" pitchFamily="34" charset="0"/>
              </a:rPr>
              <a:t>	- Growth in energy storage solutions.</a:t>
            </a:r>
          </a:p>
          <a:p>
            <a:pPr algn="l" rtl="0"/>
            <a:r>
              <a:rPr lang="en-US" sz="2000" i="0" dirty="0">
                <a:effectLst/>
                <a:highlight>
                  <a:srgbClr val="FFFFFF"/>
                </a:highlight>
                <a:latin typeface="Arial" panose="020B0604020202020204" pitchFamily="34" charset="0"/>
              </a:rPr>
              <a:t>	- Increasing adoption of autonomous driving technology.</a:t>
            </a:r>
          </a:p>
          <a:p>
            <a:pPr algn="l" rtl="0"/>
            <a:r>
              <a:rPr lang="en-US" sz="2000" i="0" dirty="0">
                <a:effectLst/>
                <a:highlight>
                  <a:srgbClr val="FFFFFF"/>
                </a:highlight>
                <a:latin typeface="Arial" panose="020B0604020202020204" pitchFamily="34" charset="0"/>
              </a:rPr>
              <a:t>**Threats**:</a:t>
            </a:r>
          </a:p>
          <a:p>
            <a:pPr algn="l" rtl="0"/>
            <a:r>
              <a:rPr lang="en-US" sz="2000" i="0" dirty="0">
                <a:effectLst/>
                <a:highlight>
                  <a:srgbClr val="FFFFFF"/>
                </a:highlight>
                <a:latin typeface="Arial" panose="020B0604020202020204" pitchFamily="34" charset="0"/>
              </a:rPr>
              <a:t>	- Intense competition from established automakers and new entrants.</a:t>
            </a:r>
          </a:p>
          <a:p>
            <a:pPr algn="l" rtl="0"/>
            <a:r>
              <a:rPr lang="en-US" sz="2000" i="0" dirty="0">
                <a:effectLst/>
                <a:highlight>
                  <a:srgbClr val="FFFFFF"/>
                </a:highlight>
                <a:latin typeface="Arial" panose="020B0604020202020204" pitchFamily="34" charset="0"/>
              </a:rPr>
              <a:t>	- Regulatory changes.</a:t>
            </a:r>
          </a:p>
          <a:p>
            <a:pPr algn="l" rtl="0"/>
            <a:r>
              <a:rPr lang="en-US" sz="2000" i="0" dirty="0">
                <a:effectLst/>
                <a:highlight>
                  <a:srgbClr val="FFFFFF"/>
                </a:highlight>
                <a:latin typeface="Arial" panose="020B0604020202020204" pitchFamily="34" charset="0"/>
              </a:rPr>
              <a:t>	- Economic volatility affecting consumer spending.</a:t>
            </a:r>
          </a:p>
          <a:p>
            <a:pPr algn="l" rtl="0"/>
            <a:endParaRPr lang="en-US" sz="2000" i="0" dirty="0">
              <a:effectLst/>
              <a:highlight>
                <a:srgbClr val="FFFFFF"/>
              </a:highlight>
              <a:latin typeface="Arial" panose="020B0604020202020204" pitchFamily="34" charset="0"/>
            </a:endParaRPr>
          </a:p>
          <a:p>
            <a:pPr algn="l" rtl="0"/>
            <a:r>
              <a:rPr lang="en-US" sz="2000" b="1" i="0" dirty="0">
                <a:effectLst/>
                <a:highlight>
                  <a:srgbClr val="FFFFFF"/>
                </a:highlight>
                <a:latin typeface="Arial" panose="020B0604020202020204" pitchFamily="34" charset="0"/>
              </a:rPr>
              <a:t>Strategic Plans</a:t>
            </a:r>
          </a:p>
          <a:p>
            <a:pPr algn="l" rtl="0"/>
            <a:r>
              <a:rPr lang="en-US" sz="2000" i="0" dirty="0">
                <a:effectLst/>
                <a:highlight>
                  <a:srgbClr val="FFFFFF"/>
                </a:highlight>
                <a:latin typeface="Arial" panose="020B0604020202020204" pitchFamily="34" charset="0"/>
              </a:rPr>
              <a:t>Tesla’s future plans include:</a:t>
            </a:r>
          </a:p>
          <a:p>
            <a:pPr algn="l" rtl="0"/>
            <a:r>
              <a:rPr lang="en-US" sz="2000" i="0" dirty="0">
                <a:effectLst/>
                <a:highlight>
                  <a:srgbClr val="FFFFFF"/>
                </a:highlight>
                <a:latin typeface="Arial" panose="020B0604020202020204" pitchFamily="34" charset="0"/>
              </a:rPr>
              <a:t>	- Scaling production capabilities globally with new Gigafactories.</a:t>
            </a:r>
          </a:p>
          <a:p>
            <a:pPr algn="l" rtl="0"/>
            <a:r>
              <a:rPr lang="en-US" sz="2000" i="0" dirty="0">
                <a:effectLst/>
                <a:highlight>
                  <a:srgbClr val="FFFFFF"/>
                </a:highlight>
                <a:latin typeface="Arial" panose="020B0604020202020204" pitchFamily="34" charset="0"/>
              </a:rPr>
              <a:t>	- Expanding product lines to include a more extensive range in EV.</a:t>
            </a:r>
          </a:p>
          <a:p>
            <a:pPr algn="l" rtl="0"/>
            <a:r>
              <a:rPr lang="en-US" sz="2000" i="0" dirty="0">
                <a:effectLst/>
                <a:highlight>
                  <a:srgbClr val="FFFFFF"/>
                </a:highlight>
                <a:latin typeface="Arial" panose="020B0604020202020204" pitchFamily="34" charset="0"/>
              </a:rPr>
              <a:t>	- Accelerating autonomous driving technology and SWD.</a:t>
            </a:r>
          </a:p>
          <a:p>
            <a:pPr algn="l" rtl="0"/>
            <a:r>
              <a:rPr lang="en-US" sz="2000" i="0" dirty="0">
                <a:effectLst/>
                <a:highlight>
                  <a:srgbClr val="FFFFFF"/>
                </a:highlight>
                <a:latin typeface="Arial" panose="020B0604020202020204" pitchFamily="34" charset="0"/>
              </a:rPr>
              <a:t>	- Exploring new opportunities in renewables and smart grid technology.</a:t>
            </a:r>
          </a:p>
          <a:p>
            <a:pPr algn="l" rtl="0"/>
            <a:endParaRPr lang="en-US" sz="2000" i="0" dirty="0">
              <a:effectLst/>
              <a:highlight>
                <a:srgbClr val="FFFFFF"/>
              </a:highlight>
              <a:latin typeface="Arial" panose="020B0604020202020204" pitchFamily="34" charset="0"/>
            </a:endParaRPr>
          </a:p>
          <a:p>
            <a:pPr algn="l" rtl="0"/>
            <a:r>
              <a:rPr lang="en-US" sz="2000" i="0" dirty="0">
                <a:effectLst/>
                <a:highlight>
                  <a:srgbClr val="FFFFFF"/>
                </a:highlight>
                <a:latin typeface="Arial" panose="020B0604020202020204" pitchFamily="34" charset="0"/>
              </a:rPr>
              <a:t>Tesla  aims  to  leverage  these  strategies  to  maintain  its  competitive  edge  and  achieve long-term sustainable growth.</a:t>
            </a:r>
          </a:p>
        </p:txBody>
      </p:sp>
    </p:spTree>
    <p:extLst>
      <p:ext uri="{BB962C8B-B14F-4D97-AF65-F5344CB8AC3E}">
        <p14:creationId xmlns:p14="http://schemas.microsoft.com/office/powerpoint/2010/main" val="35113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3052</TotalTime>
  <Words>1764</Words>
  <Application>Microsoft Office PowerPoint</Application>
  <PresentationFormat>A3 Paper (297x420 mm)</PresentationFormat>
  <Paragraphs>179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Mistry</dc:creator>
  <cp:lastModifiedBy>Sheldon Lewis</cp:lastModifiedBy>
  <cp:revision>5</cp:revision>
  <dcterms:created xsi:type="dcterms:W3CDTF">2024-04-29T20:55:24Z</dcterms:created>
  <dcterms:modified xsi:type="dcterms:W3CDTF">2024-07-11T17:35:36Z</dcterms:modified>
</cp:coreProperties>
</file>