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5"/>
  </p:notesMasterIdLst>
  <p:sldIdLst>
    <p:sldId id="256" r:id="rId2"/>
    <p:sldId id="290" r:id="rId3"/>
    <p:sldId id="293" r:id="rId4"/>
    <p:sldId id="294" r:id="rId5"/>
    <p:sldId id="295" r:id="rId6"/>
    <p:sldId id="296" r:id="rId7"/>
    <p:sldId id="297" r:id="rId8"/>
    <p:sldId id="298" r:id="rId9"/>
    <p:sldId id="299" r:id="rId10"/>
    <p:sldId id="276" r:id="rId11"/>
    <p:sldId id="277" r:id="rId12"/>
    <p:sldId id="278" r:id="rId13"/>
    <p:sldId id="300" r:id="rId14"/>
    <p:sldId id="280" r:id="rId15"/>
    <p:sldId id="281" r:id="rId16"/>
    <p:sldId id="282" r:id="rId17"/>
    <p:sldId id="301" r:id="rId18"/>
    <p:sldId id="302" r:id="rId19"/>
    <p:sldId id="303" r:id="rId20"/>
    <p:sldId id="304" r:id="rId21"/>
    <p:sldId id="286" r:id="rId22"/>
    <p:sldId id="288"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9CE40-E5BC-AC4C-9385-500EF8D71597}" type="doc">
      <dgm:prSet loTypeId="urn:microsoft.com/office/officeart/2005/8/layout/chevron1" loCatId="" qsTypeId="urn:microsoft.com/office/officeart/2005/8/quickstyle/simple1" qsCatId="simple" csTypeId="urn:microsoft.com/office/officeart/2005/8/colors/accent1_2" csCatId="accent1" phldr="1"/>
      <dgm:spPr/>
    </dgm:pt>
    <dgm:pt modelId="{878DD323-DDEE-564E-8AD6-9FC7738ABCE5}">
      <dgm:prSet phldrT="[Text]"/>
      <dgm:spPr/>
      <dgm:t>
        <a:bodyPr/>
        <a:lstStyle/>
        <a:p>
          <a:r>
            <a:rPr lang="en-US" dirty="0"/>
            <a:t>Data Understanding and Preparation</a:t>
          </a:r>
        </a:p>
      </dgm:t>
    </dgm:pt>
    <dgm:pt modelId="{0C858453-4504-AA4D-B2E1-8BBFD7D1F039}" type="parTrans" cxnId="{796F00D0-9BF2-DE44-B10C-3E1385D53C03}">
      <dgm:prSet/>
      <dgm:spPr/>
      <dgm:t>
        <a:bodyPr/>
        <a:lstStyle/>
        <a:p>
          <a:endParaRPr lang="en-US"/>
        </a:p>
      </dgm:t>
    </dgm:pt>
    <dgm:pt modelId="{7E7DB4E4-C0ED-4C48-AC4B-136429DDDB62}" type="sibTrans" cxnId="{796F00D0-9BF2-DE44-B10C-3E1385D53C03}">
      <dgm:prSet/>
      <dgm:spPr/>
      <dgm:t>
        <a:bodyPr/>
        <a:lstStyle/>
        <a:p>
          <a:endParaRPr lang="en-US"/>
        </a:p>
      </dgm:t>
    </dgm:pt>
    <dgm:pt modelId="{11FA1724-5285-4C4C-8100-DD81F2483221}">
      <dgm:prSet phldrT="[Text]"/>
      <dgm:spPr/>
      <dgm:t>
        <a:bodyPr/>
        <a:lstStyle/>
        <a:p>
          <a:r>
            <a:rPr lang="en-US" dirty="0"/>
            <a:t>Exploratory Data Analysis</a:t>
          </a:r>
        </a:p>
      </dgm:t>
    </dgm:pt>
    <dgm:pt modelId="{71E27545-F526-254E-8E87-E596BD1B73D0}" type="parTrans" cxnId="{9A9E6D5D-CD45-5344-AF0F-05AE56630FBC}">
      <dgm:prSet/>
      <dgm:spPr/>
      <dgm:t>
        <a:bodyPr/>
        <a:lstStyle/>
        <a:p>
          <a:endParaRPr lang="en-US"/>
        </a:p>
      </dgm:t>
    </dgm:pt>
    <dgm:pt modelId="{27DEFB29-7A84-4C4F-AEEB-D49C9EFB9942}" type="sibTrans" cxnId="{9A9E6D5D-CD45-5344-AF0F-05AE56630FBC}">
      <dgm:prSet/>
      <dgm:spPr/>
      <dgm:t>
        <a:bodyPr/>
        <a:lstStyle/>
        <a:p>
          <a:endParaRPr lang="en-US"/>
        </a:p>
      </dgm:t>
    </dgm:pt>
    <dgm:pt modelId="{2684D24B-391A-244C-B113-FF58B4F49E5D}">
      <dgm:prSet phldrT="[Text]"/>
      <dgm:spPr/>
      <dgm:t>
        <a:bodyPr/>
        <a:lstStyle/>
        <a:p>
          <a:r>
            <a:rPr lang="en-US" dirty="0"/>
            <a:t>Analysis and Visualization</a:t>
          </a:r>
        </a:p>
      </dgm:t>
    </dgm:pt>
    <dgm:pt modelId="{A004AC08-28A3-0E4C-91F0-4B1B98799C6B}" type="parTrans" cxnId="{3047A25E-FFDC-B545-AEE9-46EBB6E61484}">
      <dgm:prSet/>
      <dgm:spPr/>
      <dgm:t>
        <a:bodyPr/>
        <a:lstStyle/>
        <a:p>
          <a:endParaRPr lang="en-US"/>
        </a:p>
      </dgm:t>
    </dgm:pt>
    <dgm:pt modelId="{0113559A-D90B-7245-A41C-D09B5807A601}" type="sibTrans" cxnId="{3047A25E-FFDC-B545-AEE9-46EBB6E61484}">
      <dgm:prSet/>
      <dgm:spPr/>
      <dgm:t>
        <a:bodyPr/>
        <a:lstStyle/>
        <a:p>
          <a:endParaRPr lang="en-US"/>
        </a:p>
      </dgm:t>
    </dgm:pt>
    <dgm:pt modelId="{08F14BEA-1F21-D540-A503-74670923E3C0}">
      <dgm:prSet phldrT="[Text]"/>
      <dgm:spPr/>
      <dgm:t>
        <a:bodyPr/>
        <a:lstStyle/>
        <a:p>
          <a:r>
            <a:rPr lang="en-US" dirty="0"/>
            <a:t>Findings and Recommendations</a:t>
          </a:r>
        </a:p>
      </dgm:t>
    </dgm:pt>
    <dgm:pt modelId="{A15EB3AB-D6D2-FE4C-9E87-0B96526BEFDE}" type="parTrans" cxnId="{D43DE7AE-9A6E-024D-9AAA-DE534478A693}">
      <dgm:prSet/>
      <dgm:spPr/>
      <dgm:t>
        <a:bodyPr/>
        <a:lstStyle/>
        <a:p>
          <a:endParaRPr lang="en-US"/>
        </a:p>
      </dgm:t>
    </dgm:pt>
    <dgm:pt modelId="{D8B9B049-AA64-074D-B839-F6AE653F2FAB}" type="sibTrans" cxnId="{D43DE7AE-9A6E-024D-9AAA-DE534478A693}">
      <dgm:prSet/>
      <dgm:spPr/>
      <dgm:t>
        <a:bodyPr/>
        <a:lstStyle/>
        <a:p>
          <a:endParaRPr lang="en-US"/>
        </a:p>
      </dgm:t>
    </dgm:pt>
    <dgm:pt modelId="{56E40E65-5137-8F4F-9803-0F1463A57052}" type="pres">
      <dgm:prSet presAssocID="{3A19CE40-E5BC-AC4C-9385-500EF8D71597}" presName="Name0" presStyleCnt="0">
        <dgm:presLayoutVars>
          <dgm:dir/>
          <dgm:animLvl val="lvl"/>
          <dgm:resizeHandles val="exact"/>
        </dgm:presLayoutVars>
      </dgm:prSet>
      <dgm:spPr/>
    </dgm:pt>
    <dgm:pt modelId="{59958BC0-1198-FC4F-9B62-362D1018D6B9}" type="pres">
      <dgm:prSet presAssocID="{878DD323-DDEE-564E-8AD6-9FC7738ABCE5}" presName="parTxOnly" presStyleLbl="node1" presStyleIdx="0" presStyleCnt="4">
        <dgm:presLayoutVars>
          <dgm:chMax val="0"/>
          <dgm:chPref val="0"/>
          <dgm:bulletEnabled val="1"/>
        </dgm:presLayoutVars>
      </dgm:prSet>
      <dgm:spPr/>
    </dgm:pt>
    <dgm:pt modelId="{917E775B-9A33-F946-B90D-B1DBAE54A88C}" type="pres">
      <dgm:prSet presAssocID="{7E7DB4E4-C0ED-4C48-AC4B-136429DDDB62}" presName="parTxOnlySpace" presStyleCnt="0"/>
      <dgm:spPr/>
    </dgm:pt>
    <dgm:pt modelId="{AB955049-3F23-B646-942D-1A6AE368097C}" type="pres">
      <dgm:prSet presAssocID="{11FA1724-5285-4C4C-8100-DD81F2483221}" presName="parTxOnly" presStyleLbl="node1" presStyleIdx="1" presStyleCnt="4">
        <dgm:presLayoutVars>
          <dgm:chMax val="0"/>
          <dgm:chPref val="0"/>
          <dgm:bulletEnabled val="1"/>
        </dgm:presLayoutVars>
      </dgm:prSet>
      <dgm:spPr/>
    </dgm:pt>
    <dgm:pt modelId="{E24F2775-2ADE-D84B-B3BF-3F3C3BEB6A66}" type="pres">
      <dgm:prSet presAssocID="{27DEFB29-7A84-4C4F-AEEB-D49C9EFB9942}" presName="parTxOnlySpace" presStyleCnt="0"/>
      <dgm:spPr/>
    </dgm:pt>
    <dgm:pt modelId="{7137D2B0-FD6F-2940-A74A-718F5491B2E6}" type="pres">
      <dgm:prSet presAssocID="{2684D24B-391A-244C-B113-FF58B4F49E5D}" presName="parTxOnly" presStyleLbl="node1" presStyleIdx="2" presStyleCnt="4">
        <dgm:presLayoutVars>
          <dgm:chMax val="0"/>
          <dgm:chPref val="0"/>
          <dgm:bulletEnabled val="1"/>
        </dgm:presLayoutVars>
      </dgm:prSet>
      <dgm:spPr/>
    </dgm:pt>
    <dgm:pt modelId="{5D4326F6-FADD-AB47-BDA9-08386FC13AD8}" type="pres">
      <dgm:prSet presAssocID="{0113559A-D90B-7245-A41C-D09B5807A601}" presName="parTxOnlySpace" presStyleCnt="0"/>
      <dgm:spPr/>
    </dgm:pt>
    <dgm:pt modelId="{DA2D8A31-8D7F-564F-AE28-B11DA8BFB236}" type="pres">
      <dgm:prSet presAssocID="{08F14BEA-1F21-D540-A503-74670923E3C0}" presName="parTxOnly" presStyleLbl="node1" presStyleIdx="3" presStyleCnt="4">
        <dgm:presLayoutVars>
          <dgm:chMax val="0"/>
          <dgm:chPref val="0"/>
          <dgm:bulletEnabled val="1"/>
        </dgm:presLayoutVars>
      </dgm:prSet>
      <dgm:spPr/>
    </dgm:pt>
  </dgm:ptLst>
  <dgm:cxnLst>
    <dgm:cxn modelId="{0248990F-A9A8-A94B-AB1A-618BCB479300}" type="presOf" srcId="{3A19CE40-E5BC-AC4C-9385-500EF8D71597}" destId="{56E40E65-5137-8F4F-9803-0F1463A57052}" srcOrd="0" destOrd="0" presId="urn:microsoft.com/office/officeart/2005/8/layout/chevron1"/>
    <dgm:cxn modelId="{16752055-2B07-FB41-92FA-517B50546A58}" type="presOf" srcId="{11FA1724-5285-4C4C-8100-DD81F2483221}" destId="{AB955049-3F23-B646-942D-1A6AE368097C}" srcOrd="0" destOrd="0" presId="urn:microsoft.com/office/officeart/2005/8/layout/chevron1"/>
    <dgm:cxn modelId="{D62E115D-8BAF-D243-9B6D-5EAE631511B6}" type="presOf" srcId="{08F14BEA-1F21-D540-A503-74670923E3C0}" destId="{DA2D8A31-8D7F-564F-AE28-B11DA8BFB236}" srcOrd="0" destOrd="0" presId="urn:microsoft.com/office/officeart/2005/8/layout/chevron1"/>
    <dgm:cxn modelId="{9A9E6D5D-CD45-5344-AF0F-05AE56630FBC}" srcId="{3A19CE40-E5BC-AC4C-9385-500EF8D71597}" destId="{11FA1724-5285-4C4C-8100-DD81F2483221}" srcOrd="1" destOrd="0" parTransId="{71E27545-F526-254E-8E87-E596BD1B73D0}" sibTransId="{27DEFB29-7A84-4C4F-AEEB-D49C9EFB9942}"/>
    <dgm:cxn modelId="{3047A25E-FFDC-B545-AEE9-46EBB6E61484}" srcId="{3A19CE40-E5BC-AC4C-9385-500EF8D71597}" destId="{2684D24B-391A-244C-B113-FF58B4F49E5D}" srcOrd="2" destOrd="0" parTransId="{A004AC08-28A3-0E4C-91F0-4B1B98799C6B}" sibTransId="{0113559A-D90B-7245-A41C-D09B5807A601}"/>
    <dgm:cxn modelId="{DAFFF372-46A8-9C44-878B-5A410D5DAECC}" type="presOf" srcId="{878DD323-DDEE-564E-8AD6-9FC7738ABCE5}" destId="{59958BC0-1198-FC4F-9B62-362D1018D6B9}" srcOrd="0" destOrd="0" presId="urn:microsoft.com/office/officeart/2005/8/layout/chevron1"/>
    <dgm:cxn modelId="{D43DE7AE-9A6E-024D-9AAA-DE534478A693}" srcId="{3A19CE40-E5BC-AC4C-9385-500EF8D71597}" destId="{08F14BEA-1F21-D540-A503-74670923E3C0}" srcOrd="3" destOrd="0" parTransId="{A15EB3AB-D6D2-FE4C-9E87-0B96526BEFDE}" sibTransId="{D8B9B049-AA64-074D-B839-F6AE653F2FAB}"/>
    <dgm:cxn modelId="{796F00D0-9BF2-DE44-B10C-3E1385D53C03}" srcId="{3A19CE40-E5BC-AC4C-9385-500EF8D71597}" destId="{878DD323-DDEE-564E-8AD6-9FC7738ABCE5}" srcOrd="0" destOrd="0" parTransId="{0C858453-4504-AA4D-B2E1-8BBFD7D1F039}" sibTransId="{7E7DB4E4-C0ED-4C48-AC4B-136429DDDB62}"/>
    <dgm:cxn modelId="{99E4C5E1-D09F-7245-8DFB-FC179A43BE5E}" type="presOf" srcId="{2684D24B-391A-244C-B113-FF58B4F49E5D}" destId="{7137D2B0-FD6F-2940-A74A-718F5491B2E6}" srcOrd="0" destOrd="0" presId="urn:microsoft.com/office/officeart/2005/8/layout/chevron1"/>
    <dgm:cxn modelId="{104B1BBC-E76E-1B43-BA56-0ACF20205B43}" type="presParOf" srcId="{56E40E65-5137-8F4F-9803-0F1463A57052}" destId="{59958BC0-1198-FC4F-9B62-362D1018D6B9}" srcOrd="0" destOrd="0" presId="urn:microsoft.com/office/officeart/2005/8/layout/chevron1"/>
    <dgm:cxn modelId="{9889BE70-DD0D-E248-ACD4-4C9A295263AE}" type="presParOf" srcId="{56E40E65-5137-8F4F-9803-0F1463A57052}" destId="{917E775B-9A33-F946-B90D-B1DBAE54A88C}" srcOrd="1" destOrd="0" presId="urn:microsoft.com/office/officeart/2005/8/layout/chevron1"/>
    <dgm:cxn modelId="{2BEF4EC7-E6DD-AB40-BA36-8A8697FBE899}" type="presParOf" srcId="{56E40E65-5137-8F4F-9803-0F1463A57052}" destId="{AB955049-3F23-B646-942D-1A6AE368097C}" srcOrd="2" destOrd="0" presId="urn:microsoft.com/office/officeart/2005/8/layout/chevron1"/>
    <dgm:cxn modelId="{4ECB0486-3303-2943-9EC7-15B258F92F18}" type="presParOf" srcId="{56E40E65-5137-8F4F-9803-0F1463A57052}" destId="{E24F2775-2ADE-D84B-B3BF-3F3C3BEB6A66}" srcOrd="3" destOrd="0" presId="urn:microsoft.com/office/officeart/2005/8/layout/chevron1"/>
    <dgm:cxn modelId="{C86BEC00-2D6E-9D4D-9749-2D2A02AF1DC1}" type="presParOf" srcId="{56E40E65-5137-8F4F-9803-0F1463A57052}" destId="{7137D2B0-FD6F-2940-A74A-718F5491B2E6}" srcOrd="4" destOrd="0" presId="urn:microsoft.com/office/officeart/2005/8/layout/chevron1"/>
    <dgm:cxn modelId="{1122BD95-DDE9-8C47-8F5E-4FD8786A79DC}" type="presParOf" srcId="{56E40E65-5137-8F4F-9803-0F1463A57052}" destId="{5D4326F6-FADD-AB47-BDA9-08386FC13AD8}" srcOrd="5" destOrd="0" presId="urn:microsoft.com/office/officeart/2005/8/layout/chevron1"/>
    <dgm:cxn modelId="{A2EA2880-EB9E-8D49-94C3-136111A086F8}" type="presParOf" srcId="{56E40E65-5137-8F4F-9803-0F1463A57052}" destId="{DA2D8A31-8D7F-564F-AE28-B11DA8BFB23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58BC0-1198-FC4F-9B62-362D1018D6B9}">
      <dsp:nvSpPr>
        <dsp:cNvPr id="0" name=""/>
        <dsp:cNvSpPr/>
      </dsp:nvSpPr>
      <dsp:spPr>
        <a:xfrm>
          <a:off x="5094" y="2116171"/>
          <a:ext cx="2965809" cy="11863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Data Understanding and Preparation</a:t>
          </a:r>
        </a:p>
      </dsp:txBody>
      <dsp:txXfrm>
        <a:off x="598256" y="2116171"/>
        <a:ext cx="1779486" cy="1186323"/>
      </dsp:txXfrm>
    </dsp:sp>
    <dsp:sp modelId="{AB955049-3F23-B646-942D-1A6AE368097C}">
      <dsp:nvSpPr>
        <dsp:cNvPr id="0" name=""/>
        <dsp:cNvSpPr/>
      </dsp:nvSpPr>
      <dsp:spPr>
        <a:xfrm>
          <a:off x="2674323" y="2116171"/>
          <a:ext cx="2965809" cy="11863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Exploratory Data Analysis</a:t>
          </a:r>
        </a:p>
      </dsp:txBody>
      <dsp:txXfrm>
        <a:off x="3267485" y="2116171"/>
        <a:ext cx="1779486" cy="1186323"/>
      </dsp:txXfrm>
    </dsp:sp>
    <dsp:sp modelId="{7137D2B0-FD6F-2940-A74A-718F5491B2E6}">
      <dsp:nvSpPr>
        <dsp:cNvPr id="0" name=""/>
        <dsp:cNvSpPr/>
      </dsp:nvSpPr>
      <dsp:spPr>
        <a:xfrm>
          <a:off x="5343552" y="2116171"/>
          <a:ext cx="2965809" cy="11863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Analysis and Visualization</a:t>
          </a:r>
        </a:p>
      </dsp:txBody>
      <dsp:txXfrm>
        <a:off x="5936714" y="2116171"/>
        <a:ext cx="1779486" cy="1186323"/>
      </dsp:txXfrm>
    </dsp:sp>
    <dsp:sp modelId="{DA2D8A31-8D7F-564F-AE28-B11DA8BFB236}">
      <dsp:nvSpPr>
        <dsp:cNvPr id="0" name=""/>
        <dsp:cNvSpPr/>
      </dsp:nvSpPr>
      <dsp:spPr>
        <a:xfrm>
          <a:off x="8012781" y="2116171"/>
          <a:ext cx="2965809" cy="118632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Findings and Recommendations</a:t>
          </a:r>
        </a:p>
      </dsp:txBody>
      <dsp:txXfrm>
        <a:off x="8605943" y="2116171"/>
        <a:ext cx="1779486" cy="118632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E23FA-8C36-9342-A0A8-E60F88F7A2EC}" type="datetimeFigureOut">
              <a:rPr lang="en-US" smtClean="0"/>
              <a:t>7/29/24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8D2ED-C3FD-1042-8BE9-82A9228E141B}" type="slidenum">
              <a:rPr lang="en-US" smtClean="0"/>
              <a:t>‹#›</a:t>
            </a:fld>
            <a:endParaRPr lang="en-US"/>
          </a:p>
        </p:txBody>
      </p:sp>
    </p:spTree>
    <p:extLst>
      <p:ext uri="{BB962C8B-B14F-4D97-AF65-F5344CB8AC3E}">
        <p14:creationId xmlns:p14="http://schemas.microsoft.com/office/powerpoint/2010/main" val="116382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8D2ED-C3FD-1042-8BE9-82A9228E141B}" type="slidenum">
              <a:rPr lang="en-US" smtClean="0"/>
              <a:t>23</a:t>
            </a:fld>
            <a:endParaRPr lang="en-US"/>
          </a:p>
        </p:txBody>
      </p:sp>
    </p:spTree>
    <p:extLst>
      <p:ext uri="{BB962C8B-B14F-4D97-AF65-F5344CB8AC3E}">
        <p14:creationId xmlns:p14="http://schemas.microsoft.com/office/powerpoint/2010/main" val="206293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0506DF-DAD5-A14D-BEE1-BDA44072E633}" type="datetime1">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A7521-99EF-194E-AF2F-37F55921FCB1}" type="datetime1">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DFFB00-0D5B-9440-A90E-A5A50D78B932}" type="datetime1">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094A2-86D1-7E4D-AE1E-D56D3E6055E9}" type="datetime1">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4DBEA-4225-D949-8114-18F56F189EBC}" type="datetime1">
              <a:rPr lang="en-US" smtClean="0"/>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ECC6D4-77CD-4042-8E13-0FB8117BCFF2}" type="datetime1">
              <a:rPr lang="en-US" smtClean="0"/>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A40D26-B7A1-AE42-AA37-0C22E856959C}" type="datetime1">
              <a:rPr lang="en-US" smtClean="0"/>
              <a:t>7/29/24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67230D-A58D-2D41-A6DB-3BF8E563A46B}" type="datetime1">
              <a:rPr lang="en-US" smtClean="0"/>
              <a:t>7/29/24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1BA07-A4BD-E043-8C84-38FE9A6BDB69}" type="datetime1">
              <a:rPr lang="en-US" smtClean="0"/>
              <a:t>7/29/24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0DB439-91DC-1C41-8409-3AEFAA4380BD}" type="datetime1">
              <a:rPr lang="en-US" smtClean="0"/>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3D3A3A-7EE9-4841-BE61-B2D52DB8A620}" type="datetime1">
              <a:rPr lang="en-US" smtClean="0"/>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F794C-E227-8C40-A57C-B07DFAEA1FAC}" type="datetime1">
              <a:rPr lang="en-US" smtClean="0"/>
              <a:t>7/29/24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373592"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Insights for Cab Investment Case Study</a:t>
            </a:r>
          </a:p>
          <a:p>
            <a:endParaRPr lang="en-US" sz="4000" dirty="0"/>
          </a:p>
          <a:p>
            <a:r>
              <a:rPr lang="en-US" sz="2800" b="1" dirty="0"/>
              <a:t>July 28,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a:off x="947057" y="717224"/>
            <a:ext cx="6538965" cy="2154370"/>
          </a:xfrm>
        </p:spPr>
        <p:txBody>
          <a:bodyPr vert="horz" lIns="91440" tIns="45720" rIns="91440" bIns="45720" rtlCol="0" anchor="b" anchorCtr="0">
            <a:normAutofit/>
          </a:bodyPr>
          <a:lstStyle/>
          <a:p>
            <a:pPr algn="r"/>
            <a:r>
              <a:rPr lang="en-US" sz="4800" b="1" kern="1200" dirty="0">
                <a:solidFill>
                  <a:srgbClr val="FF6600"/>
                </a:solidFill>
                <a:latin typeface="+mj-lt"/>
                <a:ea typeface="+mj-ea"/>
                <a:cs typeface="+mj-cs"/>
              </a:rPr>
              <a:t>Insights Drawn from EDA</a:t>
            </a:r>
          </a:p>
        </p:txBody>
      </p:sp>
      <p:cxnSp>
        <p:nvCxnSpPr>
          <p:cNvPr id="30" name="Straight Connector 29">
            <a:extLst>
              <a:ext uri="{FF2B5EF4-FFF2-40B4-BE49-F238E27FC236}">
                <a16:creationId xmlns:a16="http://schemas.microsoft.com/office/drawing/2014/main" id="{C4C8A451-B6C1-4CB1-95FC-2DBDEC61FF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068597"/>
            <a:ext cx="748602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39DD6-1CCF-48C6-AF10-B70187930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60607" y="4859086"/>
            <a:ext cx="583139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5249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Correlation of Numeric Features</a:t>
            </a:r>
          </a:p>
        </p:txBody>
      </p:sp>
      <p:pic>
        <p:nvPicPr>
          <p:cNvPr id="6" name="Picture 5" descr="A table of numbers with black text&#10;&#10;Description automatically generated">
            <a:extLst>
              <a:ext uri="{FF2B5EF4-FFF2-40B4-BE49-F238E27FC236}">
                <a16:creationId xmlns:a16="http://schemas.microsoft.com/office/drawing/2014/main" id="{4E9D99A6-EC87-9646-D926-F3C46DF68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558637"/>
            <a:ext cx="10905066" cy="3598670"/>
          </a:xfrm>
          <a:prstGeom prst="rect">
            <a:avLst/>
          </a:prstGeom>
        </p:spPr>
      </p:pic>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70388A2B-F0A1-0704-09F2-E4A12361132D}"/>
              </a:ext>
            </a:extLst>
          </p:cNvPr>
          <p:cNvSpPr txBox="1"/>
          <p:nvPr/>
        </p:nvSpPr>
        <p:spPr>
          <a:xfrm>
            <a:off x="3328988" y="5772150"/>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62C81958-3E90-086E-DB23-D6ED912459BD}"/>
              </a:ext>
            </a:extLst>
          </p:cNvPr>
          <p:cNvSpPr txBox="1"/>
          <p:nvPr/>
        </p:nvSpPr>
        <p:spPr>
          <a:xfrm>
            <a:off x="556532" y="5236031"/>
            <a:ext cx="11210925"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Noteworthy correlations:</a:t>
            </a:r>
          </a:p>
          <a:p>
            <a:r>
              <a:rPr lang="en-US" dirty="0">
                <a:latin typeface="Arial" panose="020B0604020202020204" pitchFamily="34" charset="0"/>
                <a:cs typeface="Arial" panose="020B0604020202020204" pitchFamily="34" charset="0"/>
              </a:rPr>
              <a:t>Distance travelled is strongly correlated with price charged and trip cost but weakly correlated with trip profit.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684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Trip Profit vs. Price Charged</a:t>
            </a:r>
          </a:p>
        </p:txBody>
      </p:sp>
      <p:pic>
        <p:nvPicPr>
          <p:cNvPr id="8" name="Picture 7" descr="A graph showing a red line&#10;&#10;Description automatically generated">
            <a:extLst>
              <a:ext uri="{FF2B5EF4-FFF2-40B4-BE49-F238E27FC236}">
                <a16:creationId xmlns:a16="http://schemas.microsoft.com/office/drawing/2014/main" id="{6803EA42-761A-B83C-C93E-82F381264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882" y="1757360"/>
            <a:ext cx="8330235" cy="3788231"/>
          </a:xfrm>
          <a:prstGeom prst="rect">
            <a:avLst/>
          </a:prstGeom>
        </p:spPr>
      </p:pic>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1930882" y="5617031"/>
            <a:ext cx="8780096" cy="369332"/>
          </a:xfrm>
          <a:prstGeom prst="rect">
            <a:avLst/>
          </a:prstGeom>
          <a:noFill/>
        </p:spPr>
        <p:txBody>
          <a:bodyPr wrap="none" rtlCol="0">
            <a:spAutoFit/>
          </a:bodyPr>
          <a:lstStyle/>
          <a:p>
            <a:r>
              <a:rPr lang="en-US" dirty="0"/>
              <a:t>Weak correlation which might be due to price discounts or deeper issue with pricing model.</a:t>
            </a:r>
          </a:p>
        </p:txBody>
      </p:sp>
    </p:spTree>
    <p:extLst>
      <p:ext uri="{BB962C8B-B14F-4D97-AF65-F5344CB8AC3E}">
        <p14:creationId xmlns:p14="http://schemas.microsoft.com/office/powerpoint/2010/main" val="14638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dirty="0">
                <a:solidFill>
                  <a:srgbClr val="FF6600"/>
                </a:solidFill>
              </a:rPr>
              <a:t>Transactions, Gross Revenue and Gross Profit per Company</a:t>
            </a:r>
            <a:endParaRPr lang="en-US" sz="3200" b="1" kern="1200" dirty="0">
              <a:solidFill>
                <a:srgbClr val="FF6600"/>
              </a:solidFill>
              <a:latin typeface="+mj-lt"/>
              <a:ea typeface="+mj-ea"/>
              <a:cs typeface="+mj-cs"/>
            </a:endParaRP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descr="A graph of a company&#10;&#10;Description automatically generated">
            <a:extLst>
              <a:ext uri="{FF2B5EF4-FFF2-40B4-BE49-F238E27FC236}">
                <a16:creationId xmlns:a16="http://schemas.microsoft.com/office/drawing/2014/main" id="{C9937EA8-4A52-BF3A-0596-2DA8AB02A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8913" y="1905000"/>
            <a:ext cx="3120458" cy="2786743"/>
          </a:xfrm>
          <a:prstGeom prst="rect">
            <a:avLst/>
          </a:prstGeom>
        </p:spPr>
      </p:pic>
      <p:pic>
        <p:nvPicPr>
          <p:cNvPr id="5" name="Picture 4" descr="A graph of a company&#10;&#10;Description automatically generated">
            <a:extLst>
              <a:ext uri="{FF2B5EF4-FFF2-40B4-BE49-F238E27FC236}">
                <a16:creationId xmlns:a16="http://schemas.microsoft.com/office/drawing/2014/main" id="{4F379FFE-B962-7E12-B4AC-099373203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6543" y="1905000"/>
            <a:ext cx="3043989" cy="2873829"/>
          </a:xfrm>
          <a:prstGeom prst="rect">
            <a:avLst/>
          </a:prstGeom>
        </p:spPr>
      </p:pic>
      <p:pic>
        <p:nvPicPr>
          <p:cNvPr id="6" name="Picture 5" descr="A graph of company growth&#10;&#10;Description automatically generated">
            <a:extLst>
              <a:ext uri="{FF2B5EF4-FFF2-40B4-BE49-F238E27FC236}">
                <a16:creationId xmlns:a16="http://schemas.microsoft.com/office/drawing/2014/main" id="{F398C3D6-44B9-0114-8785-4E0DBF10D5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6428" y="1905000"/>
            <a:ext cx="3120457" cy="2786743"/>
          </a:xfrm>
          <a:prstGeom prst="rect">
            <a:avLst/>
          </a:prstGeom>
        </p:spPr>
      </p:pic>
      <p:sp>
        <p:nvSpPr>
          <p:cNvPr id="7" name="TextBox 6">
            <a:extLst>
              <a:ext uri="{FF2B5EF4-FFF2-40B4-BE49-F238E27FC236}">
                <a16:creationId xmlns:a16="http://schemas.microsoft.com/office/drawing/2014/main" id="{9024C0BE-5605-43FF-C2FE-79F089AED774}"/>
              </a:ext>
            </a:extLst>
          </p:cNvPr>
          <p:cNvSpPr txBox="1"/>
          <p:nvPr/>
        </p:nvSpPr>
        <p:spPr>
          <a:xfrm>
            <a:off x="1371601" y="5091545"/>
            <a:ext cx="9448800" cy="1077027"/>
          </a:xfrm>
          <a:prstGeom prst="rect">
            <a:avLst/>
          </a:prstGeom>
        </p:spPr>
        <p:txBody>
          <a:bodyPr vert="horz" lIns="91440" tIns="45720" rIns="91440" bIns="45720" rtlCol="0">
            <a:normAutofit/>
          </a:bodyPr>
          <a:lstStyle/>
          <a:p>
            <a:pPr>
              <a:lnSpc>
                <a:spcPct val="90000"/>
              </a:lnSpc>
              <a:spcBef>
                <a:spcPts val="1000"/>
              </a:spcBef>
            </a:pPr>
            <a:r>
              <a:rPr lang="en-US" sz="2000" dirty="0"/>
              <a:t>Yellow Cab outperforms Pink Cab in the areas of number of transactions, revenue and profit. Additionally, Yellow Cab does just about 3 times as many transactions but is about 7.5 times as profitable.</a:t>
            </a:r>
          </a:p>
        </p:txBody>
      </p:sp>
    </p:spTree>
    <p:extLst>
      <p:ext uri="{BB962C8B-B14F-4D97-AF65-F5344CB8AC3E}">
        <p14:creationId xmlns:p14="http://schemas.microsoft.com/office/powerpoint/2010/main" val="424292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Number of Transactions by Gender</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7862887" y="3105834"/>
            <a:ext cx="4329113"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There are more male users across both platforms relative to females. </a:t>
            </a:r>
          </a:p>
        </p:txBody>
      </p:sp>
      <p:pic>
        <p:nvPicPr>
          <p:cNvPr id="5" name="Picture 4" descr="A graph with blue rectangular bars&#10;&#10;Description automatically generated">
            <a:extLst>
              <a:ext uri="{FF2B5EF4-FFF2-40B4-BE49-F238E27FC236}">
                <a16:creationId xmlns:a16="http://schemas.microsoft.com/office/drawing/2014/main" id="{A7926105-D8C1-F935-932D-C974D69B4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24" y="1654628"/>
            <a:ext cx="7142163" cy="4551619"/>
          </a:xfrm>
          <a:prstGeom prst="rect">
            <a:avLst/>
          </a:prstGeom>
        </p:spPr>
      </p:pic>
    </p:spTree>
    <p:extLst>
      <p:ext uri="{BB962C8B-B14F-4D97-AF65-F5344CB8AC3E}">
        <p14:creationId xmlns:p14="http://schemas.microsoft.com/office/powerpoint/2010/main" val="4264232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Company Profitability per City</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8328932" y="2518006"/>
            <a:ext cx="3699782"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Yellow Cab outperforms its competition in all 20 studied cities. </a:t>
            </a:r>
          </a:p>
          <a:p>
            <a:r>
              <a:rPr lang="en-US" sz="2000" dirty="0">
                <a:latin typeface="Arial" panose="020B0604020202020204" pitchFamily="34" charset="0"/>
                <a:cs typeface="Arial" panose="020B0604020202020204" pitchFamily="34" charset="0"/>
              </a:rPr>
              <a:t>Also, New York was about 8 times as profitable as the next most profitable city, which is Los Angeles.</a:t>
            </a:r>
          </a:p>
        </p:txBody>
      </p:sp>
      <p:pic>
        <p:nvPicPr>
          <p:cNvPr id="6" name="Picture 5" descr="A graph of a company profitability&#10;&#10;Description automatically generated">
            <a:extLst>
              <a:ext uri="{FF2B5EF4-FFF2-40B4-BE49-F238E27FC236}">
                <a16:creationId xmlns:a16="http://schemas.microsoft.com/office/drawing/2014/main" id="{09F31BF5-0A17-7394-7CDF-67790B722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32" y="1665399"/>
            <a:ext cx="7772400" cy="4540849"/>
          </a:xfrm>
          <a:prstGeom prst="rect">
            <a:avLst/>
          </a:prstGeom>
        </p:spPr>
      </p:pic>
    </p:spTree>
    <p:extLst>
      <p:ext uri="{BB962C8B-B14F-4D97-AF65-F5344CB8AC3E}">
        <p14:creationId xmlns:p14="http://schemas.microsoft.com/office/powerpoint/2010/main" val="2114822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Gender Profitability per City</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8186057" y="2556797"/>
            <a:ext cx="3820886"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There are more male users in more profitable cities in the study, with the widest gender gap in New York.</a:t>
            </a:r>
          </a:p>
        </p:txBody>
      </p:sp>
      <p:pic>
        <p:nvPicPr>
          <p:cNvPr id="5" name="Picture 4" descr="A graph of a bar graph&#10;&#10;Description automatically generated with medium confidence">
            <a:extLst>
              <a:ext uri="{FF2B5EF4-FFF2-40B4-BE49-F238E27FC236}">
                <a16:creationId xmlns:a16="http://schemas.microsoft.com/office/drawing/2014/main" id="{ABDB927C-74A5-0C34-D71E-CE3113AB0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32" y="1632857"/>
            <a:ext cx="7629525" cy="4581676"/>
          </a:xfrm>
          <a:prstGeom prst="rect">
            <a:avLst/>
          </a:prstGeom>
        </p:spPr>
      </p:pic>
    </p:spTree>
    <p:extLst>
      <p:ext uri="{BB962C8B-B14F-4D97-AF65-F5344CB8AC3E}">
        <p14:creationId xmlns:p14="http://schemas.microsoft.com/office/powerpoint/2010/main" val="479990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dirty="0">
                <a:solidFill>
                  <a:srgbClr val="FF6600"/>
                </a:solidFill>
              </a:rPr>
              <a:t>Profitability per Year | Profitability Trend</a:t>
            </a:r>
            <a:endParaRPr lang="en-US" sz="3200" b="1" kern="1200" dirty="0">
              <a:solidFill>
                <a:srgbClr val="FF6600"/>
              </a:solidFill>
              <a:latin typeface="+mj-lt"/>
              <a:ea typeface="+mj-ea"/>
              <a:cs typeface="+mj-cs"/>
            </a:endParaRP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TextBox 2">
            <a:extLst>
              <a:ext uri="{FF2B5EF4-FFF2-40B4-BE49-F238E27FC236}">
                <a16:creationId xmlns:a16="http://schemas.microsoft.com/office/drawing/2014/main" id="{FEF83FC0-1C6E-F240-2296-D01290E1B63F}"/>
              </a:ext>
            </a:extLst>
          </p:cNvPr>
          <p:cNvSpPr txBox="1"/>
          <p:nvPr/>
        </p:nvSpPr>
        <p:spPr>
          <a:xfrm>
            <a:off x="715748" y="1936742"/>
            <a:ext cx="10760504" cy="830453"/>
          </a:xfrm>
          <a:prstGeom prst="rect">
            <a:avLst/>
          </a:prstGeom>
        </p:spPr>
        <p:txBody>
          <a:bodyPr vert="horz" lIns="91440" tIns="45720" rIns="91440" bIns="45720" rtlCol="0" anchor="ctr">
            <a:normAutofit/>
          </a:bodyPr>
          <a:lstStyle/>
          <a:p>
            <a:pPr>
              <a:lnSpc>
                <a:spcPct val="90000"/>
              </a:lnSpc>
              <a:spcBef>
                <a:spcPts val="1000"/>
              </a:spcBef>
            </a:pPr>
            <a:r>
              <a:rPr lang="en-US" sz="2000" dirty="0">
                <a:latin typeface="Arial" panose="020B0604020202020204" pitchFamily="34" charset="0"/>
                <a:cs typeface="Arial" panose="020B0604020202020204" pitchFamily="34" charset="0"/>
              </a:rPr>
              <a:t>Yellow Cab is about 7 times as profitable as Pink Cab.</a:t>
            </a:r>
            <a:endParaRPr lang="en-US" sz="2000" dirty="0">
              <a:solidFill>
                <a:srgbClr val="FFFFFF"/>
              </a:solidFill>
              <a:latin typeface="Arial" panose="020B0604020202020204" pitchFamily="34" charset="0"/>
              <a:cs typeface="Arial" panose="020B0604020202020204" pitchFamily="34" charset="0"/>
            </a:endParaRPr>
          </a:p>
        </p:txBody>
      </p:sp>
      <p:pic>
        <p:nvPicPr>
          <p:cNvPr id="6" name="Picture 5" descr="A graph of a bar chart&#10;&#10;Description automatically generated with medium confidence">
            <a:extLst>
              <a:ext uri="{FF2B5EF4-FFF2-40B4-BE49-F238E27FC236}">
                <a16:creationId xmlns:a16="http://schemas.microsoft.com/office/drawing/2014/main" id="{D5797F45-5D01-BB18-6E3A-5402F1886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95" y="2769195"/>
            <a:ext cx="5606993" cy="3094576"/>
          </a:xfrm>
          <a:prstGeom prst="rect">
            <a:avLst/>
          </a:prstGeom>
        </p:spPr>
      </p:pic>
      <p:pic>
        <p:nvPicPr>
          <p:cNvPr id="7" name="Picture 6" descr="A graph with numbers and a line&#10;&#10;Description automatically generated">
            <a:extLst>
              <a:ext uri="{FF2B5EF4-FFF2-40B4-BE49-F238E27FC236}">
                <a16:creationId xmlns:a16="http://schemas.microsoft.com/office/drawing/2014/main" id="{4E22139C-D5A4-CABC-6C8E-0C19336A7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165" y="2767198"/>
            <a:ext cx="5369040" cy="3094576"/>
          </a:xfrm>
          <a:prstGeom prst="rect">
            <a:avLst/>
          </a:prstGeom>
        </p:spPr>
      </p:pic>
    </p:spTree>
    <p:extLst>
      <p:ext uri="{BB962C8B-B14F-4D97-AF65-F5344CB8AC3E}">
        <p14:creationId xmlns:p14="http://schemas.microsoft.com/office/powerpoint/2010/main" val="197162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dirty="0">
                <a:solidFill>
                  <a:srgbClr val="FF6600"/>
                </a:solidFill>
              </a:rPr>
              <a:t>Number of Customers per Year | Customer Numbers Trend</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8D68859E-2782-BD85-C6D0-3499BC5218D4}"/>
              </a:ext>
            </a:extLst>
          </p:cNvPr>
          <p:cNvSpPr txBox="1"/>
          <p:nvPr/>
        </p:nvSpPr>
        <p:spPr>
          <a:xfrm>
            <a:off x="827313" y="1928621"/>
            <a:ext cx="10648939" cy="830453"/>
          </a:xfrm>
          <a:prstGeom prst="rect">
            <a:avLst/>
          </a:prstGeom>
        </p:spPr>
        <p:txBody>
          <a:bodyPr vert="horz" lIns="91440" tIns="45720" rIns="91440" bIns="45720" rtlCol="0" anchor="ctr">
            <a:normAutofit/>
          </a:bodyPr>
          <a:lstStyle/>
          <a:p>
            <a:pPr>
              <a:lnSpc>
                <a:spcPct val="90000"/>
              </a:lnSpc>
              <a:spcBef>
                <a:spcPts val="1000"/>
              </a:spcBef>
            </a:pPr>
            <a:r>
              <a:rPr lang="en-US" dirty="0">
                <a:latin typeface="Arial" panose="020B0604020202020204" pitchFamily="34" charset="0"/>
                <a:cs typeface="Arial" panose="020B0604020202020204" pitchFamily="34" charset="0"/>
              </a:rPr>
              <a:t>Both companies have stable customer bases, but Yellow Cab has about 3 times more customers.  </a:t>
            </a:r>
          </a:p>
        </p:txBody>
      </p:sp>
      <p:pic>
        <p:nvPicPr>
          <p:cNvPr id="8" name="Picture 7" descr="A graph of a number of customers per year&#10;&#10;Description automatically generated">
            <a:extLst>
              <a:ext uri="{FF2B5EF4-FFF2-40B4-BE49-F238E27FC236}">
                <a16:creationId xmlns:a16="http://schemas.microsoft.com/office/drawing/2014/main" id="{7E3B2CD9-2657-4E94-D040-466B6E5D2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48" y="2775610"/>
            <a:ext cx="5131088" cy="3088158"/>
          </a:xfrm>
          <a:prstGeom prst="rect">
            <a:avLst/>
          </a:prstGeom>
        </p:spPr>
      </p:pic>
      <p:pic>
        <p:nvPicPr>
          <p:cNvPr id="9" name="Picture 8" descr="A graph showing a number of customers&#10;&#10;Description automatically generated">
            <a:extLst>
              <a:ext uri="{FF2B5EF4-FFF2-40B4-BE49-F238E27FC236}">
                <a16:creationId xmlns:a16="http://schemas.microsoft.com/office/drawing/2014/main" id="{83DB1063-CAE8-E90F-8256-D703133E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165" y="2780027"/>
            <a:ext cx="5131087" cy="3083741"/>
          </a:xfrm>
          <a:prstGeom prst="rect">
            <a:avLst/>
          </a:prstGeom>
        </p:spPr>
      </p:pic>
    </p:spTree>
    <p:extLst>
      <p:ext uri="{BB962C8B-B14F-4D97-AF65-F5344CB8AC3E}">
        <p14:creationId xmlns:p14="http://schemas.microsoft.com/office/powerpoint/2010/main" val="2716672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dirty="0">
                <a:solidFill>
                  <a:srgbClr val="FF6600"/>
                </a:solidFill>
              </a:rPr>
              <a:t>Customer Distribution by Age and Income</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TextBox 2">
            <a:extLst>
              <a:ext uri="{FF2B5EF4-FFF2-40B4-BE49-F238E27FC236}">
                <a16:creationId xmlns:a16="http://schemas.microsoft.com/office/drawing/2014/main" id="{196BF561-4E50-DEB7-6D8F-C23AF70C4489}"/>
              </a:ext>
            </a:extLst>
          </p:cNvPr>
          <p:cNvSpPr txBox="1"/>
          <p:nvPr/>
        </p:nvSpPr>
        <p:spPr>
          <a:xfrm>
            <a:off x="827313" y="1830648"/>
            <a:ext cx="10648939" cy="830453"/>
          </a:xfrm>
          <a:prstGeom prst="rect">
            <a:avLst/>
          </a:prstGeom>
        </p:spPr>
        <p:txBody>
          <a:bodyPr vert="horz" lIns="91440" tIns="45720" rIns="91440" bIns="45720" rtlCol="0" anchor="ctr">
            <a:normAutofit/>
          </a:bodyPr>
          <a:lstStyle/>
          <a:p>
            <a:pPr>
              <a:lnSpc>
                <a:spcPct val="90000"/>
              </a:lnSpc>
              <a:spcBef>
                <a:spcPts val="1000"/>
              </a:spcBef>
            </a:pPr>
            <a:r>
              <a:rPr lang="en-US" sz="1700" dirty="0"/>
              <a:t>The 26–35 age group is the most frequent user group, followed by 19–25 and 36–45 age groups. Higher income groups use the services more frequently.  Both observations are true for both genders.</a:t>
            </a:r>
          </a:p>
        </p:txBody>
      </p:sp>
      <p:pic>
        <p:nvPicPr>
          <p:cNvPr id="6" name="Picture 5" descr="A graph of a number of customers&#10;&#10;Description automatically generated">
            <a:extLst>
              <a:ext uri="{FF2B5EF4-FFF2-40B4-BE49-F238E27FC236}">
                <a16:creationId xmlns:a16="http://schemas.microsoft.com/office/drawing/2014/main" id="{32F6A1C7-3838-0F92-4880-4E5D215C8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48" y="2743539"/>
            <a:ext cx="5131088" cy="3031757"/>
          </a:xfrm>
          <a:prstGeom prst="rect">
            <a:avLst/>
          </a:prstGeom>
        </p:spPr>
      </p:pic>
      <p:pic>
        <p:nvPicPr>
          <p:cNvPr id="7" name="Picture 6">
            <a:extLst>
              <a:ext uri="{FF2B5EF4-FFF2-40B4-BE49-F238E27FC236}">
                <a16:creationId xmlns:a16="http://schemas.microsoft.com/office/drawing/2014/main" id="{70D49435-C56A-E6A0-208E-F51D3E02A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165" y="2759073"/>
            <a:ext cx="5131087" cy="3104697"/>
          </a:xfrm>
          <a:prstGeom prst="rect">
            <a:avLst/>
          </a:prstGeom>
        </p:spPr>
      </p:pic>
    </p:spTree>
    <p:extLst>
      <p:ext uri="{BB962C8B-B14F-4D97-AF65-F5344CB8AC3E}">
        <p14:creationId xmlns:p14="http://schemas.microsoft.com/office/powerpoint/2010/main" val="275034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Agenda</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1937772"/>
            <a:ext cx="4329113" cy="2308324"/>
          </a:xfrm>
          <a:prstGeom prst="rect">
            <a:avLst/>
          </a:prstGeom>
          <a:noFill/>
        </p:spPr>
        <p:txBody>
          <a:bodyPr wrap="square" rtlCol="0">
            <a:spAutoFit/>
          </a:bodyPr>
          <a:lstStyle/>
          <a:p>
            <a:pPr marL="3429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Executive Summary</a:t>
            </a:r>
          </a:p>
          <a:p>
            <a:pPr marL="3429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Problem Statement</a:t>
            </a:r>
          </a:p>
          <a:p>
            <a:pPr marL="3429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Approach</a:t>
            </a:r>
          </a:p>
          <a:p>
            <a:pPr marL="3429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EDA</a:t>
            </a:r>
          </a:p>
          <a:p>
            <a:pPr marL="3429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EDA Summary</a:t>
            </a:r>
          </a:p>
          <a:p>
            <a:pPr marL="342900" indent="-228600" algn="l">
              <a:buFont typeface="Arial" panose="020B0604020202020204" pitchFamily="34" charset="0"/>
              <a:buChar char="•"/>
            </a:pPr>
            <a:r>
              <a:rPr lang="en-US" sz="2400" dirty="0">
                <a:latin typeface="Arial" panose="020B0604020202020204" pitchFamily="34" charset="0"/>
                <a:cs typeface="Arial" panose="020B0604020202020204" pitchFamily="34" charset="0"/>
              </a:rPr>
              <a:t>Recommendations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6577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dirty="0">
                <a:solidFill>
                  <a:srgbClr val="FF6600"/>
                </a:solidFill>
              </a:rPr>
              <a:t>Profitability per Age and Income Groups</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D3303560-398B-A473-CEF0-7CB5B17BB1F7}"/>
              </a:ext>
            </a:extLst>
          </p:cNvPr>
          <p:cNvSpPr txBox="1"/>
          <p:nvPr/>
        </p:nvSpPr>
        <p:spPr>
          <a:xfrm>
            <a:off x="827313" y="1744767"/>
            <a:ext cx="10648939" cy="830453"/>
          </a:xfrm>
          <a:prstGeom prst="rect">
            <a:avLst/>
          </a:prstGeom>
        </p:spPr>
        <p:txBody>
          <a:bodyPr vert="horz" lIns="91440" tIns="45720" rIns="91440" bIns="45720" rtlCol="0" anchor="ctr">
            <a:normAutofit/>
          </a:bodyPr>
          <a:lstStyle/>
          <a:p>
            <a:pPr>
              <a:lnSpc>
                <a:spcPct val="90000"/>
              </a:lnSpc>
              <a:spcBef>
                <a:spcPts val="1000"/>
              </a:spcBef>
            </a:pPr>
            <a:r>
              <a:rPr lang="en-US" sz="1700" dirty="0"/>
              <a:t>Profitability per age and income groups mirrors the customer distribution: the 26–35 age group is the most profitable, and higher income groups more profitable.</a:t>
            </a:r>
          </a:p>
        </p:txBody>
      </p:sp>
      <p:pic>
        <p:nvPicPr>
          <p:cNvPr id="8" name="Picture 7">
            <a:extLst>
              <a:ext uri="{FF2B5EF4-FFF2-40B4-BE49-F238E27FC236}">
                <a16:creationId xmlns:a16="http://schemas.microsoft.com/office/drawing/2014/main" id="{B40CBA05-A7C9-0B3D-DB31-0B246CA73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48" y="2743540"/>
            <a:ext cx="5131088" cy="2873408"/>
          </a:xfrm>
          <a:prstGeom prst="rect">
            <a:avLst/>
          </a:prstGeom>
        </p:spPr>
      </p:pic>
      <p:pic>
        <p:nvPicPr>
          <p:cNvPr id="9" name="Picture 8" descr="A graph of a bar graph&#10;&#10;Description automatically generated">
            <a:extLst>
              <a:ext uri="{FF2B5EF4-FFF2-40B4-BE49-F238E27FC236}">
                <a16:creationId xmlns:a16="http://schemas.microsoft.com/office/drawing/2014/main" id="{4E1AE7D4-86E6-E07B-4553-BC08C69B1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165" y="2587611"/>
            <a:ext cx="5131087" cy="3258239"/>
          </a:xfrm>
          <a:prstGeom prst="rect">
            <a:avLst/>
          </a:prstGeom>
        </p:spPr>
      </p:pic>
    </p:spTree>
    <p:extLst>
      <p:ext uri="{BB962C8B-B14F-4D97-AF65-F5344CB8AC3E}">
        <p14:creationId xmlns:p14="http://schemas.microsoft.com/office/powerpoint/2010/main" val="251532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EDA Summary</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56533" y="1828484"/>
            <a:ext cx="11210924" cy="4093428"/>
          </a:xfrm>
          <a:prstGeom prst="rect">
            <a:avLst/>
          </a:prstGeom>
          <a:noFill/>
        </p:spPr>
        <p:txBody>
          <a:bodyPr wrap="square" rtlCol="0">
            <a:spAutoFit/>
          </a:bodyPr>
          <a:lstStyle/>
          <a:p>
            <a:pPr marL="342900" indent="-342900">
              <a:buFont typeface="+mj-lt"/>
              <a:buAutoNum type="arabicPeriod"/>
            </a:pPr>
            <a:r>
              <a:rPr lang="en-US" sz="2000" dirty="0">
                <a:latin typeface="Arial" panose="020B0604020202020204" pitchFamily="34" charset="0"/>
                <a:cs typeface="Arial" panose="020B0604020202020204" pitchFamily="34" charset="0"/>
              </a:rPr>
              <a:t>Distance traveled is strongly correlated with trip cost but weakly correlated with trip profit, possibly due to price discounts or issues with the pricing model.</a:t>
            </a:r>
          </a:p>
          <a:p>
            <a:pPr marL="342900" indent="-342900">
              <a:buFont typeface="+mj-lt"/>
              <a:buAutoNum type="arabicPeriod"/>
            </a:pPr>
            <a:r>
              <a:rPr lang="en-US" sz="2000" dirty="0">
                <a:latin typeface="Arial" panose="020B0604020202020204" pitchFamily="34" charset="0"/>
                <a:cs typeface="Arial" panose="020B0604020202020204" pitchFamily="34" charset="0"/>
              </a:rPr>
              <a:t>Yellow Cab outperforms Pink Cab in all 20 cities studied, as well as in transactions, revenue, and profit. Yellow Cab has about 3 times more transactions and is 7.5 times more profitable.</a:t>
            </a:r>
          </a:p>
          <a:p>
            <a:pPr marL="342900" indent="-342900">
              <a:buFont typeface="+mj-lt"/>
              <a:buAutoNum type="arabicPeriod"/>
            </a:pPr>
            <a:r>
              <a:rPr lang="en-US" sz="2000" dirty="0">
                <a:latin typeface="Arial" panose="020B0604020202020204" pitchFamily="34" charset="0"/>
                <a:cs typeface="Arial" panose="020B0604020202020204" pitchFamily="34" charset="0"/>
              </a:rPr>
              <a:t>New York is 8 times more profitable than Los Angeles, the second most profitable city.</a:t>
            </a:r>
          </a:p>
          <a:p>
            <a:pPr marL="342900" indent="-342900">
              <a:buFont typeface="+mj-lt"/>
              <a:buAutoNum type="arabicPeriod"/>
            </a:pPr>
            <a:r>
              <a:rPr lang="en-US" sz="2000" dirty="0">
                <a:latin typeface="Arial" panose="020B0604020202020204" pitchFamily="34" charset="0"/>
                <a:cs typeface="Arial" panose="020B0604020202020204" pitchFamily="34" charset="0"/>
              </a:rPr>
              <a:t>Both companies have stable customer bases, but Yellow Cab has about 3 times more customers.</a:t>
            </a:r>
          </a:p>
          <a:p>
            <a:pPr marL="342900" indent="-342900">
              <a:buFont typeface="+mj-lt"/>
              <a:buAutoNum type="arabicPeriod"/>
            </a:pPr>
            <a:r>
              <a:rPr lang="en-US" sz="2000" dirty="0">
                <a:latin typeface="Arial" panose="020B0604020202020204" pitchFamily="34" charset="0"/>
                <a:cs typeface="Arial" panose="020B0604020202020204" pitchFamily="34" charset="0"/>
              </a:rPr>
              <a:t>There are more male users than female users on both platforms, especially in more profitable cities, with the widest gender gap in New York.</a:t>
            </a:r>
          </a:p>
          <a:p>
            <a:pPr marL="342900" indent="-342900">
              <a:buFont typeface="+mj-lt"/>
              <a:buAutoNum type="arabicPeriod"/>
            </a:pPr>
            <a:r>
              <a:rPr lang="en-US" sz="2000" dirty="0">
                <a:latin typeface="Arial" panose="020B0604020202020204" pitchFamily="34" charset="0"/>
                <a:cs typeface="Arial" panose="020B0604020202020204" pitchFamily="34" charset="0"/>
              </a:rPr>
              <a:t>The 26–35 age group is the most frequent user group, followed by 19–25 and 36–45 age groups. Higher income groups use the services more frequently, true for both genders.</a:t>
            </a:r>
          </a:p>
          <a:p>
            <a:pPr marL="342900" indent="-342900">
              <a:buFont typeface="+mj-lt"/>
              <a:buAutoNum type="arabicPeriod"/>
            </a:pPr>
            <a:r>
              <a:rPr lang="en-US" sz="2000" dirty="0">
                <a:latin typeface="Arial" panose="020B0604020202020204" pitchFamily="34" charset="0"/>
                <a:cs typeface="Arial" panose="020B0604020202020204" pitchFamily="34" charset="0"/>
              </a:rPr>
              <a:t>Profitability per age and income groups mirrors the customer distribution: the 26–35 age group is the most profitable, and higher income groups are more profitable.</a:t>
            </a:r>
          </a:p>
        </p:txBody>
      </p:sp>
    </p:spTree>
    <p:extLst>
      <p:ext uri="{BB962C8B-B14F-4D97-AF65-F5344CB8AC3E}">
        <p14:creationId xmlns:p14="http://schemas.microsoft.com/office/powerpoint/2010/main" val="380814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3200" b="1" kern="1200" dirty="0">
                <a:solidFill>
                  <a:srgbClr val="FF6600"/>
                </a:solidFill>
                <a:latin typeface="+mj-lt"/>
                <a:ea typeface="+mj-ea"/>
                <a:cs typeface="+mj-cs"/>
              </a:rPr>
              <a:t>Recommendations</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56532" y="1794443"/>
            <a:ext cx="11058525" cy="4154984"/>
          </a:xfrm>
          <a:prstGeom prst="rect">
            <a:avLst/>
          </a:prstGeom>
          <a:noFill/>
        </p:spPr>
        <p:txBody>
          <a:bodyPr wrap="square" rtlCol="0">
            <a:spAutoFit/>
          </a:bodyPr>
          <a:lstStyle/>
          <a:p>
            <a:pPr algn="l"/>
            <a:r>
              <a:rPr lang="en-US" sz="2200" b="1" i="0" u="none" strike="noStrike" dirty="0">
                <a:solidFill>
                  <a:srgbClr val="000000"/>
                </a:solidFill>
                <a:effectLst/>
                <a:latin typeface="Arial" panose="020B0604020202020204" pitchFamily="34" charset="0"/>
                <a:cs typeface="Arial" panose="020B0604020202020204" pitchFamily="34" charset="0"/>
              </a:rPr>
              <a:t>Based on Analysis</a:t>
            </a:r>
          </a:p>
          <a:p>
            <a:pPr algn="l">
              <a:buFont typeface="+mj-lt"/>
              <a:buAutoNum type="arabicPeriod"/>
            </a:pPr>
            <a:r>
              <a:rPr lang="en-US" sz="2200" b="0" i="0" u="none" strike="noStrike" dirty="0">
                <a:solidFill>
                  <a:srgbClr val="000000"/>
                </a:solidFill>
                <a:effectLst/>
                <a:latin typeface="Arial" panose="020B0604020202020204" pitchFamily="34" charset="0"/>
                <a:cs typeface="Arial" panose="020B0604020202020204" pitchFamily="34" charset="0"/>
              </a:rPr>
              <a:t> Yellow Cab is the superior investment option, outperforming Pink Cab in all metrics and cities studied.</a:t>
            </a:r>
          </a:p>
          <a:p>
            <a:pPr algn="l">
              <a:buFont typeface="+mj-lt"/>
              <a:buAutoNum type="arabicPeriod"/>
            </a:pPr>
            <a:r>
              <a:rPr lang="en-US" sz="2200" b="1" i="0" u="none" strike="noStrike" dirty="0">
                <a:solidFill>
                  <a:srgbClr val="000000"/>
                </a:solidFill>
                <a:effectLst/>
                <a:latin typeface="Arial" panose="020B0604020202020204" pitchFamily="34" charset="0"/>
                <a:cs typeface="Arial" panose="020B0604020202020204" pitchFamily="34" charset="0"/>
              </a:rPr>
              <a:t> Focus Areas:</a:t>
            </a:r>
            <a:endParaRPr lang="en-US" sz="2200" dirty="0">
              <a:solidFill>
                <a:srgbClr val="000000"/>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200" b="0" i="0" u="none" strike="noStrike" dirty="0">
                <a:solidFill>
                  <a:srgbClr val="000000"/>
                </a:solidFill>
                <a:effectLst/>
                <a:latin typeface="Arial" panose="020B0604020202020204" pitchFamily="34" charset="0"/>
                <a:cs typeface="Arial" panose="020B0604020202020204" pitchFamily="34" charset="0"/>
              </a:rPr>
              <a:t>Establish major urban hubs: New York, Los Angeles, Washington DC, Chicago, and Boston, as these are the most profitable.</a:t>
            </a:r>
          </a:p>
          <a:p>
            <a:pPr marL="800100" lvl="1" indent="-342900">
              <a:buFont typeface="Arial" panose="020B0604020202020204" pitchFamily="34" charset="0"/>
              <a:buChar char="•"/>
            </a:pPr>
            <a:r>
              <a:rPr lang="en-US" sz="2200" b="0" i="0" u="none" strike="noStrike" dirty="0">
                <a:solidFill>
                  <a:srgbClr val="000000"/>
                </a:solidFill>
                <a:effectLst/>
                <a:latin typeface="Arial" panose="020B0604020202020204" pitchFamily="34" charset="0"/>
                <a:cs typeface="Arial" panose="020B0604020202020204" pitchFamily="34" charset="0"/>
              </a:rPr>
              <a:t>Launch a special campaign for New York, the most profitable city by a significant margin.</a:t>
            </a:r>
          </a:p>
          <a:p>
            <a:pPr algn="l">
              <a:buFont typeface="+mj-lt"/>
              <a:buAutoNum type="arabicPeriod"/>
            </a:pPr>
            <a:r>
              <a:rPr lang="en-US" sz="2200" b="1" i="0" u="none" strike="noStrike" dirty="0">
                <a:solidFill>
                  <a:srgbClr val="000000"/>
                </a:solidFill>
                <a:effectLst/>
                <a:latin typeface="Arial" panose="020B0604020202020204" pitchFamily="34" charset="0"/>
                <a:cs typeface="Arial" panose="020B0604020202020204" pitchFamily="34" charset="0"/>
              </a:rPr>
              <a:t> Target Demographics:</a:t>
            </a:r>
            <a:endParaRPr lang="en-US" sz="2200" dirty="0">
              <a:solidFill>
                <a:srgbClr val="000000"/>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200" b="0" i="0" u="none" strike="noStrike" dirty="0">
                <a:solidFill>
                  <a:srgbClr val="000000"/>
                </a:solidFill>
                <a:effectLst/>
                <a:latin typeface="Arial" panose="020B0604020202020204" pitchFamily="34" charset="0"/>
                <a:cs typeface="Arial" panose="020B0604020202020204" pitchFamily="34" charset="0"/>
              </a:rPr>
              <a:t>Focus on male users, particularly those aged 19-45, and higher income earners.</a:t>
            </a:r>
          </a:p>
          <a:p>
            <a:pPr algn="l">
              <a:buFont typeface="+mj-lt"/>
              <a:buAutoNum type="arabicPeriod"/>
            </a:pPr>
            <a:r>
              <a:rPr lang="en-US" sz="2200" b="1" i="0" u="none" strike="noStrike" dirty="0">
                <a:solidFill>
                  <a:srgbClr val="000000"/>
                </a:solidFill>
                <a:effectLst/>
                <a:latin typeface="Arial" panose="020B0604020202020204" pitchFamily="34" charset="0"/>
                <a:cs typeface="Arial" panose="020B0604020202020204" pitchFamily="34" charset="0"/>
              </a:rPr>
              <a:t> Pricing Review:</a:t>
            </a:r>
            <a:endParaRPr lang="en-US" sz="2200" dirty="0">
              <a:solidFill>
                <a:srgbClr val="000000"/>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200" b="0" i="0" u="none" strike="noStrike" dirty="0">
                <a:solidFill>
                  <a:srgbClr val="000000"/>
                </a:solidFill>
                <a:effectLst/>
                <a:latin typeface="Arial" panose="020B0604020202020204" pitchFamily="34" charset="0"/>
                <a:cs typeface="Arial" panose="020B0604020202020204" pitchFamily="34" charset="0"/>
              </a:rPr>
              <a:t>Review the pricing model to ensure it is optimized and free of issues.</a:t>
            </a:r>
          </a:p>
        </p:txBody>
      </p:sp>
    </p:spTree>
    <p:extLst>
      <p:ext uri="{BB962C8B-B14F-4D97-AF65-F5344CB8AC3E}">
        <p14:creationId xmlns:p14="http://schemas.microsoft.com/office/powerpoint/2010/main" val="3571661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Executive Summary</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2003087"/>
            <a:ext cx="10697936" cy="1938992"/>
          </a:xfrm>
          <a:prstGeom prst="rect">
            <a:avLst/>
          </a:prstGeom>
          <a:noFill/>
        </p:spPr>
        <p:txBody>
          <a:bodyPr wrap="square" rtlCol="0">
            <a:spAutoFit/>
          </a:bodyPr>
          <a:lstStyle/>
          <a:p>
            <a:pPr marL="114300"/>
            <a:r>
              <a:rPr lang="en-US" sz="2400" b="0" i="0" u="none" strike="noStrike" dirty="0">
                <a:solidFill>
                  <a:srgbClr val="000000"/>
                </a:solidFill>
                <a:effectLst/>
                <a:latin typeface="Arial" panose="020B0604020202020204" pitchFamily="34" charset="0"/>
                <a:cs typeface="Arial" panose="020B0604020202020204" pitchFamily="34" charset="0"/>
              </a:rPr>
              <a:t>XYZ, a private US firm, is exploring investment opportunities in the cab industry. To support their Go-to-Market strategy, an in-depth market analysis has been conducted using data from two prominent cab companies. The objective is to identify which company presents the most promising investment opportunity based on various customer and transaction metrics.</a:t>
            </a:r>
            <a:endParaRPr lang="en-US" sz="3600" dirty="0">
              <a:solidFill>
                <a:srgbClr val="FF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40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Problem Statement</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2003087"/>
            <a:ext cx="10697936" cy="3416320"/>
          </a:xfrm>
          <a:prstGeom prst="rect">
            <a:avLst/>
          </a:prstGeom>
          <a:noFill/>
        </p:spPr>
        <p:txBody>
          <a:bodyPr wrap="square" rtlCol="0">
            <a:spAutoFit/>
          </a:bodyPr>
          <a:lstStyle/>
          <a:p>
            <a:pPr algn="l"/>
            <a:r>
              <a:rPr lang="en-US" sz="2400" b="0" i="0" u="none" strike="noStrike" dirty="0">
                <a:solidFill>
                  <a:srgbClr val="000000"/>
                </a:solidFill>
                <a:effectLst/>
                <a:latin typeface="Arial" panose="020B0604020202020204" pitchFamily="34" charset="0"/>
                <a:cs typeface="Arial" panose="020B0604020202020204" pitchFamily="34" charset="0"/>
              </a:rPr>
              <a:t>XYZ needs a comprehensive analysis of the market and performance of two potential cab companies. The goal is to provide actionable insights to help XYZ identify the most promising investment opportunity.</a:t>
            </a:r>
          </a:p>
          <a:p>
            <a:pPr algn="l"/>
            <a:endParaRPr lang="en-US" sz="2400" b="0" i="0" u="none" strike="noStrike" dirty="0">
              <a:solidFill>
                <a:srgbClr val="000000"/>
              </a:solidFill>
              <a:effectLst/>
              <a:latin typeface="Arial" panose="020B0604020202020204" pitchFamily="34" charset="0"/>
              <a:cs typeface="Arial" panose="020B0604020202020204" pitchFamily="34" charset="0"/>
            </a:endParaRPr>
          </a:p>
          <a:p>
            <a:pPr algn="l"/>
            <a:r>
              <a:rPr lang="en-US" sz="2400" b="1" i="0" u="none" strike="noStrike" dirty="0">
                <a:solidFill>
                  <a:srgbClr val="000000"/>
                </a:solidFill>
                <a:effectLst/>
                <a:latin typeface="Arial" panose="020B0604020202020204" pitchFamily="34" charset="0"/>
                <a:cs typeface="Arial" panose="020B0604020202020204" pitchFamily="34" charset="0"/>
              </a:rPr>
              <a:t>Key Areas of Focus:</a:t>
            </a:r>
          </a:p>
          <a:p>
            <a:pPr algn="l">
              <a:buFont typeface="+mj-lt"/>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 Customer Volume and Trends</a:t>
            </a:r>
            <a:endParaRPr lang="en-US" sz="2400" dirty="0">
              <a:solidFill>
                <a:srgbClr val="000000"/>
              </a:solidFill>
              <a:latin typeface="Arial" panose="020B0604020202020204" pitchFamily="34" charset="0"/>
              <a:cs typeface="Arial" panose="020B0604020202020204" pitchFamily="34" charset="0"/>
            </a:endParaRPr>
          </a:p>
          <a:p>
            <a:pPr algn="l">
              <a:buFont typeface="+mj-lt"/>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 Financial Performance</a:t>
            </a:r>
          </a:p>
          <a:p>
            <a:pPr algn="l">
              <a:buFont typeface="+mj-lt"/>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 Customer Demographics and Segmentation</a:t>
            </a:r>
          </a:p>
          <a:p>
            <a:pPr algn="l">
              <a:buFont typeface="+mj-lt"/>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 Geographical Analysis</a:t>
            </a:r>
            <a:endParaRPr lang="en-US" sz="2800" dirty="0">
              <a:solidFill>
                <a:srgbClr val="FF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0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Approach</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2003087"/>
            <a:ext cx="10697936" cy="4154984"/>
          </a:xfrm>
          <a:prstGeom prst="rect">
            <a:avLst/>
          </a:prstGeom>
          <a:noFill/>
        </p:spPr>
        <p:txBody>
          <a:bodyPr wrap="square" rtlCol="0">
            <a:spAutoFit/>
          </a:bodyPr>
          <a:lstStyle/>
          <a:p>
            <a:pPr algn="l">
              <a:buFont typeface="+mj-lt"/>
              <a:buAutoNum type="arabicPeriod"/>
            </a:pPr>
            <a:r>
              <a:rPr lang="en-US" sz="2400" b="1" i="0" u="none" strike="noStrike" dirty="0">
                <a:solidFill>
                  <a:srgbClr val="000000"/>
                </a:solidFill>
                <a:effectLst/>
                <a:latin typeface="Arial" panose="020B0604020202020204" pitchFamily="34" charset="0"/>
                <a:cs typeface="Arial" panose="020B0604020202020204" pitchFamily="34" charset="0"/>
              </a:rPr>
              <a:t> Data Understanding and Preparation</a:t>
            </a:r>
            <a:r>
              <a:rPr lang="en-US" sz="2400" b="0" i="0" u="none" strike="noStrike" dirty="0">
                <a:solidFill>
                  <a:srgbClr val="000000"/>
                </a:solidFill>
                <a:effectLst/>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Review and understand field names, data types, and relationships across datasets.</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Merge datasets to create a comprehensive master dataset.</a:t>
            </a:r>
          </a:p>
          <a:p>
            <a:pPr marL="800100" lvl="1" indent="-342900" algn="l">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Rename columns and format data types where necessary.</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Perform feature engineering.</a:t>
            </a:r>
          </a:p>
          <a:p>
            <a:pPr lvl="1" algn="l"/>
            <a:endParaRPr lang="en-US" sz="2400" b="0" i="0" u="none" strike="noStrike" dirty="0">
              <a:solidFill>
                <a:srgbClr val="000000"/>
              </a:solidFill>
              <a:effectLst/>
              <a:latin typeface="Arial" panose="020B0604020202020204" pitchFamily="34" charset="0"/>
              <a:cs typeface="Arial" panose="020B0604020202020204" pitchFamily="34" charset="0"/>
            </a:endParaRPr>
          </a:p>
          <a:p>
            <a:pPr algn="l">
              <a:buFont typeface="+mj-lt"/>
              <a:buAutoNum type="arabicPeriod"/>
            </a:pPr>
            <a:r>
              <a:rPr lang="en-US" sz="2400" b="1" i="0" u="none" strike="noStrike" dirty="0">
                <a:solidFill>
                  <a:srgbClr val="000000"/>
                </a:solidFill>
                <a:effectLst/>
                <a:latin typeface="Arial" panose="020B0604020202020204" pitchFamily="34" charset="0"/>
                <a:cs typeface="Arial" panose="020B0604020202020204" pitchFamily="34" charset="0"/>
              </a:rPr>
              <a:t> Exploratory Data Analysis (EDA)</a:t>
            </a:r>
            <a:r>
              <a:rPr lang="en-US" sz="2400" b="0" i="0" u="none" strike="noStrike" dirty="0">
                <a:solidFill>
                  <a:srgbClr val="000000"/>
                </a:solidFill>
                <a:effectLst/>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Conduct initial EDA to uncover patterns, trends, and outliers.</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Formulate and test hypotheses to investigate various aspects of the data.</a:t>
            </a:r>
          </a:p>
        </p:txBody>
      </p:sp>
    </p:spTree>
    <p:extLst>
      <p:ext uri="{BB962C8B-B14F-4D97-AF65-F5344CB8AC3E}">
        <p14:creationId xmlns:p14="http://schemas.microsoft.com/office/powerpoint/2010/main" val="3058357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Approach</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2003087"/>
            <a:ext cx="10697936" cy="3785652"/>
          </a:xfrm>
          <a:prstGeom prst="rect">
            <a:avLst/>
          </a:prstGeom>
          <a:noFill/>
        </p:spPr>
        <p:txBody>
          <a:bodyPr wrap="square" rtlCol="0">
            <a:spAutoFit/>
          </a:bodyPr>
          <a:lstStyle/>
          <a:p>
            <a:pPr algn="l"/>
            <a:r>
              <a:rPr lang="en-US" sz="2400" b="1" i="0" u="none" strike="noStrike" dirty="0">
                <a:solidFill>
                  <a:srgbClr val="000000"/>
                </a:solidFill>
                <a:effectLst/>
                <a:latin typeface="Arial" panose="020B0604020202020204" pitchFamily="34" charset="0"/>
                <a:cs typeface="Arial" panose="020B0604020202020204" pitchFamily="34" charset="0"/>
              </a:rPr>
              <a:t>3. Analysis and Visualization</a:t>
            </a:r>
            <a:r>
              <a:rPr lang="en-US" sz="2400" b="0" i="0" u="none" strike="noStrike" dirty="0">
                <a:solidFill>
                  <a:srgbClr val="000000"/>
                </a:solidFill>
                <a:effectLst/>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Use statistical analysis and data visualization techniques to derive insights.</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Compare and contrast the performance of the two cab companies.</a:t>
            </a:r>
          </a:p>
          <a:p>
            <a:pPr lvl="1" algn="l"/>
            <a:endParaRPr lang="en-US" sz="2400" b="0" i="0" u="none" strike="noStrike" dirty="0">
              <a:solidFill>
                <a:srgbClr val="000000"/>
              </a:solidFill>
              <a:effectLst/>
              <a:latin typeface="Arial" panose="020B0604020202020204" pitchFamily="34" charset="0"/>
              <a:cs typeface="Arial" panose="020B0604020202020204" pitchFamily="34" charset="0"/>
            </a:endParaRPr>
          </a:p>
          <a:p>
            <a:pPr algn="l"/>
            <a:r>
              <a:rPr lang="en-US" sz="2400" b="1" i="0" u="none" strike="noStrike" dirty="0">
                <a:solidFill>
                  <a:srgbClr val="000000"/>
                </a:solidFill>
                <a:effectLst/>
                <a:latin typeface="Arial" panose="020B0604020202020204" pitchFamily="34" charset="0"/>
                <a:cs typeface="Arial" panose="020B0604020202020204" pitchFamily="34" charset="0"/>
              </a:rPr>
              <a:t>4. Findings and Recommendations</a:t>
            </a:r>
            <a:r>
              <a:rPr lang="en-US" sz="2400" b="0" i="0" u="none" strike="noStrike" dirty="0">
                <a:solidFill>
                  <a:srgbClr val="000000"/>
                </a:solidFill>
                <a:effectLst/>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Summarize findings and provide data-driven recommendations to XYZ’s executive team.</a:t>
            </a:r>
          </a:p>
          <a:p>
            <a:pPr marL="800100" lvl="1" indent="-342900" algn="l">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Identify which company is the better investment opportunity based on the analysis.</a:t>
            </a:r>
          </a:p>
        </p:txBody>
      </p:sp>
    </p:spTree>
    <p:extLst>
      <p:ext uri="{BB962C8B-B14F-4D97-AF65-F5344CB8AC3E}">
        <p14:creationId xmlns:p14="http://schemas.microsoft.com/office/powerpoint/2010/main" val="317698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dirty="0">
                <a:solidFill>
                  <a:srgbClr val="FF6600"/>
                </a:solidFill>
              </a:rPr>
              <a:t>Case Study Flowchart</a:t>
            </a:r>
            <a:endParaRPr lang="en-US" sz="4000" b="1" kern="1200" dirty="0">
              <a:solidFill>
                <a:srgbClr val="FF6600"/>
              </a:solidFill>
              <a:latin typeface="+mj-lt"/>
              <a:ea typeface="+mj-ea"/>
              <a:cs typeface="+mj-cs"/>
            </a:endParaRP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3" name="Diagram 2">
            <a:extLst>
              <a:ext uri="{FF2B5EF4-FFF2-40B4-BE49-F238E27FC236}">
                <a16:creationId xmlns:a16="http://schemas.microsoft.com/office/drawing/2014/main" id="{6D0CD33B-91EB-B624-7900-D5E6D830D1B4}"/>
              </a:ext>
            </a:extLst>
          </p:cNvPr>
          <p:cNvGraphicFramePr/>
          <p:nvPr>
            <p:extLst>
              <p:ext uri="{D42A27DB-BD31-4B8C-83A1-F6EECF244321}">
                <p14:modId xmlns:p14="http://schemas.microsoft.com/office/powerpoint/2010/main" val="3112300845"/>
              </p:ext>
            </p:extLst>
          </p:nvPr>
        </p:nvGraphicFramePr>
        <p:xfrm>
          <a:off x="609600" y="719666"/>
          <a:ext cx="1098368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903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EDA with Data Visualization</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2003087"/>
            <a:ext cx="10697936" cy="3785652"/>
          </a:xfrm>
          <a:prstGeom prst="rect">
            <a:avLst/>
          </a:prstGeom>
          <a:noFill/>
        </p:spPr>
        <p:txBody>
          <a:bodyPr wrap="square" rtlCol="0">
            <a:spAutoFit/>
          </a:bodyPr>
          <a:lstStyle/>
          <a:p>
            <a:pPr marL="457200" indent="-457200" algn="l">
              <a:buAutoNum type="arabicPeriod"/>
            </a:pPr>
            <a:r>
              <a:rPr lang="en-US" sz="2400" dirty="0">
                <a:solidFill>
                  <a:srgbClr val="000000"/>
                </a:solidFill>
                <a:latin typeface="Arial" panose="020B0604020202020204" pitchFamily="34" charset="0"/>
                <a:cs typeface="Arial" panose="020B0604020202020204" pitchFamily="34" charset="0"/>
              </a:rPr>
              <a:t>Relationship between trip profit and price charged</a:t>
            </a:r>
          </a:p>
          <a:p>
            <a:pPr marL="457200" indent="-457200" algn="l">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Number </a:t>
            </a:r>
            <a:r>
              <a:rPr lang="en-US" sz="2400" dirty="0">
                <a:solidFill>
                  <a:srgbClr val="000000"/>
                </a:solidFill>
                <a:latin typeface="Arial" panose="020B0604020202020204" pitchFamily="34" charset="0"/>
                <a:cs typeface="Arial" panose="020B0604020202020204" pitchFamily="34" charset="0"/>
              </a:rPr>
              <a:t>of transactions per company</a:t>
            </a:r>
          </a:p>
          <a:p>
            <a:pPr marL="457200" indent="-457200" algn="l">
              <a:buFont typeface="Arial" panose="020B0604020202020204" pitchFamily="34" charset="0"/>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G</a:t>
            </a:r>
            <a:r>
              <a:rPr lang="en-US" sz="2400" dirty="0">
                <a:solidFill>
                  <a:srgbClr val="000000"/>
                </a:solidFill>
                <a:latin typeface="Arial" panose="020B0604020202020204" pitchFamily="34" charset="0"/>
                <a:cs typeface="Arial" panose="020B0604020202020204" pitchFamily="34" charset="0"/>
              </a:rPr>
              <a:t>ross revenue per company</a:t>
            </a:r>
          </a:p>
          <a:p>
            <a:pPr marL="457200" indent="-457200" algn="l">
              <a:buFont typeface="Arial" panose="020B0604020202020204" pitchFamily="34" charset="0"/>
              <a:buAutoNum type="arabicPeriod"/>
            </a:pPr>
            <a:r>
              <a:rPr lang="en-US" sz="2400" i="0" u="none" strike="noStrike" dirty="0">
                <a:solidFill>
                  <a:srgbClr val="000000"/>
                </a:solidFill>
                <a:effectLst/>
                <a:latin typeface="Arial" panose="020B0604020202020204" pitchFamily="34" charset="0"/>
                <a:cs typeface="Arial" panose="020B0604020202020204" pitchFamily="34" charset="0"/>
              </a:rPr>
              <a:t>G</a:t>
            </a:r>
            <a:r>
              <a:rPr lang="en-US" sz="2400" dirty="0">
                <a:solidFill>
                  <a:srgbClr val="000000"/>
                </a:solidFill>
                <a:latin typeface="Arial" panose="020B0604020202020204" pitchFamily="34" charset="0"/>
                <a:cs typeface="Arial" panose="020B0604020202020204" pitchFamily="34" charset="0"/>
              </a:rPr>
              <a:t>ross profit per company</a:t>
            </a:r>
          </a:p>
          <a:p>
            <a:pPr marL="457200" indent="-457200" algn="l">
              <a:buFont typeface="Arial" panose="020B0604020202020204" pitchFamily="34" charset="0"/>
              <a:buAutoNum type="arabicPeriod"/>
            </a:pPr>
            <a:r>
              <a:rPr lang="en-US" sz="2400" dirty="0">
                <a:solidFill>
                  <a:srgbClr val="000000"/>
                </a:solidFill>
                <a:latin typeface="Arial" panose="020B0604020202020204" pitchFamily="34" charset="0"/>
                <a:cs typeface="Arial" panose="020B0604020202020204" pitchFamily="34" charset="0"/>
              </a:rPr>
              <a:t>Number of transactions per gender</a:t>
            </a:r>
          </a:p>
          <a:p>
            <a:pPr marL="457200" indent="-457200" algn="l">
              <a:buAutoNum type="arabicPeriod"/>
            </a:pPr>
            <a:r>
              <a:rPr lang="en-US" sz="2400" dirty="0">
                <a:solidFill>
                  <a:srgbClr val="000000"/>
                </a:solidFill>
                <a:latin typeface="Arial" panose="020B0604020202020204" pitchFamily="34" charset="0"/>
                <a:cs typeface="Arial" panose="020B0604020202020204" pitchFamily="34" charset="0"/>
              </a:rPr>
              <a:t>Company profitability per city</a:t>
            </a:r>
          </a:p>
          <a:p>
            <a:pPr marL="457200" indent="-457200" algn="l">
              <a:buAutoNum type="arabicPeriod"/>
            </a:pPr>
            <a:r>
              <a:rPr lang="en-US" sz="2400" dirty="0">
                <a:solidFill>
                  <a:srgbClr val="000000"/>
                </a:solidFill>
                <a:latin typeface="Arial" panose="020B0604020202020204" pitchFamily="34" charset="0"/>
                <a:cs typeface="Arial" panose="020B0604020202020204" pitchFamily="34" charset="0"/>
              </a:rPr>
              <a:t>Gender profitability per city</a:t>
            </a:r>
          </a:p>
          <a:p>
            <a:pPr marL="457200" indent="-457200" algn="l">
              <a:buAutoNum type="arabicPeriod"/>
            </a:pPr>
            <a:r>
              <a:rPr lang="en-US" sz="2400" dirty="0">
                <a:solidFill>
                  <a:srgbClr val="000000"/>
                </a:solidFill>
                <a:latin typeface="Arial" panose="020B0604020202020204" pitchFamily="34" charset="0"/>
                <a:cs typeface="Arial" panose="020B0604020202020204" pitchFamily="34" charset="0"/>
              </a:rPr>
              <a:t>Profitability per year</a:t>
            </a:r>
          </a:p>
          <a:p>
            <a:pPr marL="457200" indent="-457200" algn="l">
              <a:buFont typeface="+mj-lt"/>
              <a:buAutoNum type="arabicPeriod" startAt="9"/>
            </a:pPr>
            <a:r>
              <a:rPr lang="en-US" sz="2400" dirty="0">
                <a:solidFill>
                  <a:srgbClr val="000000"/>
                </a:solidFill>
                <a:latin typeface="Arial" panose="020B0604020202020204" pitchFamily="34" charset="0"/>
                <a:cs typeface="Arial" panose="020B0604020202020204" pitchFamily="34" charset="0"/>
              </a:rPr>
              <a:t>Profitability trend</a:t>
            </a:r>
          </a:p>
          <a:p>
            <a:pPr marL="457200" indent="-457200" algn="l">
              <a:buFont typeface="+mj-lt"/>
              <a:buAutoNum type="arabicPeriod" startAt="9"/>
            </a:pPr>
            <a:r>
              <a:rPr lang="en-US" sz="2400" dirty="0">
                <a:solidFill>
                  <a:srgbClr val="000000"/>
                </a:solidFill>
                <a:latin typeface="Arial" panose="020B0604020202020204" pitchFamily="34" charset="0"/>
                <a:cs typeface="Arial" panose="020B0604020202020204" pitchFamily="34" charset="0"/>
              </a:rPr>
              <a:t>Total number of customers per year per company</a:t>
            </a:r>
          </a:p>
        </p:txBody>
      </p:sp>
    </p:spTree>
    <p:extLst>
      <p:ext uri="{BB962C8B-B14F-4D97-AF65-F5344CB8AC3E}">
        <p14:creationId xmlns:p14="http://schemas.microsoft.com/office/powerpoint/2010/main" val="244868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56532" y="643467"/>
            <a:ext cx="11210925" cy="744836"/>
          </a:xfrm>
        </p:spPr>
        <p:txBody>
          <a:bodyPr vert="horz" lIns="91440" tIns="45720" rIns="91440" bIns="45720" rtlCol="0" anchor="ctr" anchorCtr="0">
            <a:normAutofit/>
          </a:bodyPr>
          <a:lstStyle/>
          <a:p>
            <a:pPr algn="l"/>
            <a:r>
              <a:rPr lang="en-US" sz="4000" b="1" kern="1200" dirty="0">
                <a:solidFill>
                  <a:srgbClr val="FF6600"/>
                </a:solidFill>
                <a:latin typeface="+mj-lt"/>
                <a:ea typeface="+mj-ea"/>
                <a:cs typeface="+mj-cs"/>
              </a:rPr>
              <a:t>EDA with Data Visualization</a:t>
            </a:r>
          </a:p>
        </p:txBody>
      </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C5E3B178-F3FC-CD72-22B5-610AC4265210}"/>
              </a:ext>
            </a:extLst>
          </p:cNvPr>
          <p:cNvSpPr txBox="1"/>
          <p:nvPr/>
        </p:nvSpPr>
        <p:spPr>
          <a:xfrm>
            <a:off x="568778" y="2003087"/>
            <a:ext cx="10697936" cy="1938992"/>
          </a:xfrm>
          <a:prstGeom prst="rect">
            <a:avLst/>
          </a:prstGeom>
          <a:noFill/>
        </p:spPr>
        <p:txBody>
          <a:bodyPr wrap="square" rtlCol="0">
            <a:spAutoFit/>
          </a:bodyPr>
          <a:lstStyle/>
          <a:p>
            <a:pPr marL="457200" indent="-457200" algn="l">
              <a:buFont typeface="+mj-lt"/>
              <a:buAutoNum type="arabicPeriod" startAt="11"/>
            </a:pPr>
            <a:r>
              <a:rPr lang="en-US" sz="2400" dirty="0">
                <a:solidFill>
                  <a:srgbClr val="000000"/>
                </a:solidFill>
                <a:latin typeface="Arial" panose="020B0604020202020204" pitchFamily="34" charset="0"/>
                <a:cs typeface="Arial" panose="020B0604020202020204" pitchFamily="34" charset="0"/>
              </a:rPr>
              <a:t>Customer number trend</a:t>
            </a:r>
          </a:p>
          <a:p>
            <a:pPr marL="457200" indent="-457200" algn="l">
              <a:buAutoNum type="arabicPeriod" startAt="11"/>
            </a:pPr>
            <a:r>
              <a:rPr lang="en-US" sz="2400" dirty="0">
                <a:solidFill>
                  <a:srgbClr val="000000"/>
                </a:solidFill>
                <a:latin typeface="Arial" panose="020B0604020202020204" pitchFamily="34" charset="0"/>
                <a:cs typeface="Arial" panose="020B0604020202020204" pitchFamily="34" charset="0"/>
              </a:rPr>
              <a:t>Number of customers per age group</a:t>
            </a:r>
          </a:p>
          <a:p>
            <a:pPr marL="457200" indent="-457200" algn="l">
              <a:buAutoNum type="arabicPeriod" startAt="11"/>
            </a:pPr>
            <a:r>
              <a:rPr lang="en-US" sz="2400" dirty="0">
                <a:solidFill>
                  <a:srgbClr val="000000"/>
                </a:solidFill>
                <a:latin typeface="Arial" panose="020B0604020202020204" pitchFamily="34" charset="0"/>
                <a:cs typeface="Arial" panose="020B0604020202020204" pitchFamily="34" charset="0"/>
              </a:rPr>
              <a:t>Number of customer per income group</a:t>
            </a:r>
          </a:p>
          <a:p>
            <a:pPr marL="457200" indent="-457200" algn="l">
              <a:buAutoNum type="arabicPeriod" startAt="11"/>
            </a:pPr>
            <a:r>
              <a:rPr lang="en-US" sz="2400" dirty="0">
                <a:solidFill>
                  <a:srgbClr val="000000"/>
                </a:solidFill>
                <a:latin typeface="Arial" panose="020B0604020202020204" pitchFamily="34" charset="0"/>
                <a:cs typeface="Arial" panose="020B0604020202020204" pitchFamily="34" charset="0"/>
              </a:rPr>
              <a:t>Gender profitability per age group</a:t>
            </a:r>
          </a:p>
          <a:p>
            <a:pPr marL="457200" indent="-457200" algn="l">
              <a:buAutoNum type="arabicPeriod" startAt="11"/>
            </a:pPr>
            <a:r>
              <a:rPr lang="en-US" sz="2400" dirty="0">
                <a:solidFill>
                  <a:srgbClr val="000000"/>
                </a:solidFill>
                <a:latin typeface="Arial" panose="020B0604020202020204" pitchFamily="34" charset="0"/>
                <a:cs typeface="Arial" panose="020B0604020202020204" pitchFamily="34" charset="0"/>
              </a:rPr>
              <a:t>Gender profitability per income group</a:t>
            </a:r>
          </a:p>
        </p:txBody>
      </p:sp>
    </p:spTree>
    <p:extLst>
      <p:ext uri="{BB962C8B-B14F-4D97-AF65-F5344CB8AC3E}">
        <p14:creationId xmlns:p14="http://schemas.microsoft.com/office/powerpoint/2010/main" val="2856250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1006</TotalTime>
  <Words>962</Words>
  <Application>Microsoft Macintosh PowerPoint</Application>
  <PresentationFormat>Widescreen</PresentationFormat>
  <Paragraphs>104</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Arial</vt:lpstr>
      <vt:lpstr>Calibri</vt:lpstr>
      <vt:lpstr>Calibri Light</vt:lpstr>
      <vt:lpstr>Office Theme</vt:lpstr>
      <vt:lpstr>PowerPoint Presentation</vt:lpstr>
      <vt:lpstr>Agenda</vt:lpstr>
      <vt:lpstr>Executive Summary</vt:lpstr>
      <vt:lpstr>Problem Statement</vt:lpstr>
      <vt:lpstr>Approach</vt:lpstr>
      <vt:lpstr>Approach</vt:lpstr>
      <vt:lpstr>Case Study Flowchart</vt:lpstr>
      <vt:lpstr>EDA with Data Visualization</vt:lpstr>
      <vt:lpstr>EDA with Data Visualization</vt:lpstr>
      <vt:lpstr>Insights Drawn from EDA</vt:lpstr>
      <vt:lpstr>Correlation of Numeric Features</vt:lpstr>
      <vt:lpstr>Trip Profit vs. Price Charged</vt:lpstr>
      <vt:lpstr>Transactions, Gross Revenue and Gross Profit per Company</vt:lpstr>
      <vt:lpstr>Number of Transactions by Gender</vt:lpstr>
      <vt:lpstr>Company Profitability per City</vt:lpstr>
      <vt:lpstr>Gender Profitability per City</vt:lpstr>
      <vt:lpstr>Profitability per Year | Profitability Trend</vt:lpstr>
      <vt:lpstr>Number of Customers per Year | Customer Numbers Trend</vt:lpstr>
      <vt:lpstr>Customer Distribution by Age and Income</vt:lpstr>
      <vt:lpstr>Profitability per Age and Income Groups</vt:lpstr>
      <vt:lpstr>EDA Summary</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Sheldon H. Gordon</dc:creator>
  <cp:lastModifiedBy>Sheldon H. Gordon</cp:lastModifiedBy>
  <cp:revision>115</cp:revision>
  <dcterms:created xsi:type="dcterms:W3CDTF">2024-07-29T04:04:07Z</dcterms:created>
  <dcterms:modified xsi:type="dcterms:W3CDTF">2024-07-29T21:23:47Z</dcterms:modified>
</cp:coreProperties>
</file>