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26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3"/>
  </p:notesMasterIdLst>
  <p:handoutMasterIdLst>
    <p:handoutMasterId r:id="rId24"/>
  </p:handoutMasterIdLst>
  <p:sldIdLst>
    <p:sldId id="257" r:id="rId4"/>
    <p:sldId id="258" r:id="rId5"/>
    <p:sldId id="259" r:id="rId6"/>
    <p:sldId id="271" r:id="rId7"/>
    <p:sldId id="272" r:id="rId8"/>
    <p:sldId id="273" r:id="rId9"/>
    <p:sldId id="270" r:id="rId10"/>
    <p:sldId id="274" r:id="rId11"/>
    <p:sldId id="275" r:id="rId12"/>
    <p:sldId id="276" r:id="rId13"/>
    <p:sldId id="277" r:id="rId14"/>
    <p:sldId id="285" r:id="rId15"/>
    <p:sldId id="286" r:id="rId16"/>
    <p:sldId id="288" r:id="rId17"/>
    <p:sldId id="289" r:id="rId18"/>
    <p:sldId id="290" r:id="rId19"/>
    <p:sldId id="292" r:id="rId20"/>
    <p:sldId id="291" r:id="rId21"/>
    <p:sldId id="269" r:id="rId22"/>
  </p:sldIdLst>
  <p:sldSz cx="12192000" cy="6858000"/>
  <p:notesSz cx="7103745" cy="10234295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269.xml"/><Relationship Id="rId30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29" Type="http://schemas.openxmlformats.org/officeDocument/2006/relationships/customXmlProps" Target="../customXml/itemProps268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1.bin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216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1" Type="http://schemas.openxmlformats.org/officeDocument/2006/relationships/tags" Target="../tags/tag21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5.bin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222.xml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1" Type="http://schemas.openxmlformats.org/officeDocument/2006/relationships/tags" Target="../tags/tag21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47.xml"/><Relationship Id="rId7" Type="http://schemas.openxmlformats.org/officeDocument/2006/relationships/image" Target="../media/image12.png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67.xml"/><Relationship Id="rId5" Type="http://schemas.openxmlformats.org/officeDocument/2006/relationships/image" Target="../media/image1.png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80.xml"/><Relationship Id="rId7" Type="http://schemas.openxmlformats.org/officeDocument/2006/relationships/image" Target="../media/image2.png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86.xml"/><Relationship Id="rId6" Type="http://schemas.openxmlformats.org/officeDocument/2006/relationships/image" Target="../media/image3.png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92.xml"/><Relationship Id="rId6" Type="http://schemas.openxmlformats.org/officeDocument/2006/relationships/image" Target="../media/image4.png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80000"/>
          </a:bodyPr>
          <a:lstStyle/>
          <a:p>
            <a:r>
              <a:rPr lang="zh-CN" altLang="en-US" sz="6625" dirty="0">
                <a:solidFill>
                  <a:schemeClr val="accent1"/>
                </a:solidFill>
                <a:sym typeface="+mn-lt"/>
              </a:rPr>
              <a:t>遗忘因子</a:t>
            </a:r>
            <a:endParaRPr lang="zh-CN" altLang="en-US" sz="6625" dirty="0">
              <a:solidFill>
                <a:schemeClr val="accent1"/>
              </a:solidFill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定义及其计算</a:t>
            </a:r>
            <a:r>
              <a:rPr lang="en-US" alt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(1/3)</a:t>
            </a:r>
            <a:endParaRPr lang="en-US" alt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34550" y="304800"/>
            <a:ext cx="1899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前提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9</a:t>
            </a:r>
            <a:endParaRPr lang="en-US" altLang="zh-CN" sz="2000" b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457200" y="1193800"/>
            <a:ext cx="11176635" cy="4791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Based on a standard classifaction problem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Datasets</a:t>
            </a:r>
            <a:r>
              <a:rPr lang="zh-CN" altLang="en-US"/>
              <a:t>:  </a:t>
            </a:r>
            <a:r>
              <a:rPr lang="en-US" altLang="zh-CN"/>
              <a:t>D = (Xi, Yi)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Target</a:t>
            </a:r>
            <a:r>
              <a:rPr lang="zh-CN" altLang="en-US"/>
              <a:t>: Minimize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Randomly select data from datasets, using SGD to update DNN.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Predicted label for example Xi after t steps of SGD</a:t>
            </a:r>
            <a:r>
              <a:rPr lang="zh-CN" altLang="en-US"/>
              <a:t>: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A binary variable indicating whether the example is correctly classified at time step t:</a:t>
            </a:r>
            <a:r>
              <a:rPr lang="zh-CN" altLang="en-US"/>
              <a:t> </a:t>
            </a:r>
            <a:r>
              <a:rPr lang="zh-CN" altLang="en-US" sz="1400"/>
              <a:t> </a:t>
            </a:r>
            <a:endParaRPr lang="zh-CN" altLang="en-US" sz="14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2392045" y="2623185"/>
          <a:ext cx="3424555" cy="79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2035175" imgH="655955" progId="Equation.KSEE3">
                  <p:embed/>
                </p:oleObj>
              </mc:Choice>
              <mc:Fallback>
                <p:oleObj name="" r:id="rId8" imgW="2035175" imgH="65595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2045" y="2623185"/>
                        <a:ext cx="3424555" cy="79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6162675" y="4345940"/>
          <a:ext cx="3918585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0" imgW="3987800" imgH="638175" progId="Equation.KSEE3">
                  <p:embed/>
                </p:oleObj>
              </mc:Choice>
              <mc:Fallback>
                <p:oleObj name="" r:id="rId10" imgW="3987800" imgH="638175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62675" y="4345940"/>
                        <a:ext cx="3918585" cy="61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9936480" y="5174615"/>
          <a:ext cx="1939925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2176780" imgH="795655" progId="Equation.KSEE3">
                  <p:embed/>
                </p:oleObj>
              </mc:Choice>
              <mc:Fallback>
                <p:oleObj name="" r:id="rId12" imgW="2176780" imgH="79565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36480" y="5174615"/>
                        <a:ext cx="1939925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79603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定义及其计算</a:t>
            </a:r>
            <a:r>
              <a:rPr lang="en-US" alt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(2/3)</a:t>
            </a:r>
            <a:endParaRPr lang="en-US" alt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10</a:t>
            </a:r>
            <a:endParaRPr lang="en-US" altLang="zh-CN" sz="2000" b="1" smtClean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138555"/>
            <a:ext cx="11277600" cy="521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Learning Event</a:t>
            </a:r>
            <a:r>
              <a:rPr lang="en-US" altLang="zh-CN" sz="1600" b="1"/>
              <a:t>: </a:t>
            </a:r>
            <a:endParaRPr lang="zh-CN" altLang="en-US" sz="1600" b="1"/>
          </a:p>
          <a:p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Forgetting Event ：</a:t>
            </a:r>
            <a:endParaRPr lang="zh-CN" altLang="en-US" sz="1600" b="1"/>
          </a:p>
          <a:p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Unforgettable Examples </a:t>
            </a:r>
            <a:endParaRPr lang="zh-CN" altLang="en-US" sz="1600" b="1"/>
          </a:p>
          <a:p>
            <a:pPr indent="457200"/>
            <a:r>
              <a:rPr lang="en-US" altLang="zh-CN"/>
              <a:t>I</a:t>
            </a:r>
            <a:r>
              <a:rPr lang="zh-CN" altLang="en-US"/>
              <a:t>t is learnt t* verifies t∗ &lt; ∞ and for all k ≥ t∗</a:t>
            </a:r>
            <a:r>
              <a:rPr lang="zh-CN" altLang="en-US" sz="1600"/>
              <a:t>, </a:t>
            </a:r>
            <a:endParaRPr lang="zh-CN" altLang="en-US" sz="1600"/>
          </a:p>
          <a:p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Forgettable Examples</a:t>
            </a:r>
            <a:endParaRPr lang="zh-CN" altLang="en-US" sz="1600" b="1"/>
          </a:p>
          <a:p>
            <a:pPr indent="457200"/>
            <a:r>
              <a:rPr lang="zh-CN" altLang="en-US"/>
              <a:t>Have been forgotten at least once</a:t>
            </a:r>
            <a:endParaRPr lang="zh-CN" altLang="en-US"/>
          </a:p>
          <a:p>
            <a:pPr indent="457200"/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The First Learning Event</a:t>
            </a:r>
            <a:endParaRPr lang="zh-CN" altLang="en-US" sz="1600" b="1"/>
          </a:p>
          <a:p>
            <a:pPr indent="457200"/>
            <a:r>
              <a:rPr lang="zh-CN" altLang="en-US"/>
              <a:t>The first time t when example i was learnt </a:t>
            </a:r>
            <a:endParaRPr lang="zh-CN" altLang="en-US"/>
          </a:p>
          <a:p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The First Forgetting Event</a:t>
            </a:r>
            <a:endParaRPr lang="zh-CN" altLang="en-US" sz="1600" b="1"/>
          </a:p>
          <a:p>
            <a:pPr indent="457200"/>
            <a:r>
              <a:rPr lang="zh-CN" altLang="en-US"/>
              <a:t>The first time t when example i was forgotten</a:t>
            </a:r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2283460" y="1090930"/>
          <a:ext cx="180911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1509395" imgH="469900" progId="Equation.KSEE3">
                  <p:embed/>
                </p:oleObj>
              </mc:Choice>
              <mc:Fallback>
                <p:oleObj name="" r:id="rId6" imgW="1509395" imgH="4699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3460" y="1090930"/>
                        <a:ext cx="180911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555875" y="1831975"/>
          <a:ext cx="169735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1560830" imgH="471805" progId="Equation.KSEE3">
                  <p:embed/>
                </p:oleObj>
              </mc:Choice>
              <mc:Fallback>
                <p:oleObj name="" r:id="rId8" imgW="1560830" imgH="47180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5875" y="1831975"/>
                        <a:ext cx="169735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725160" y="2764155"/>
          <a:ext cx="131762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853440" imgH="381635" progId="Equation.KSEE3">
                  <p:embed/>
                </p:oleObj>
              </mc:Choice>
              <mc:Fallback>
                <p:oleObj name="" r:id="rId10" imgW="853440" imgH="38163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25160" y="2764155"/>
                        <a:ext cx="131762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1188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sym typeface="微软雅黑" panose="020B0503020204020204" charset="-122"/>
              </a:rPr>
              <a:t>定义及其计算</a:t>
            </a:r>
            <a:r>
              <a:rPr lang="en-US" altLang="zh-CN" sz="3200" dirty="0" err="1">
                <a:solidFill>
                  <a:schemeClr val="accent1"/>
                </a:solidFill>
                <a:sym typeface="微软雅黑" panose="020B0503020204020204" charset="-122"/>
              </a:rPr>
              <a:t>(3/3)</a:t>
            </a:r>
            <a:endParaRPr lang="zh-CN" altLang="en-US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11</a:t>
            </a:r>
            <a:endParaRPr lang="en-US" altLang="zh-CN" sz="2000" b="1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457200" y="1947545"/>
            <a:ext cx="11259820" cy="283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ForgettingScore</a:t>
            </a:r>
            <a:r>
              <a:rPr lang="en-US" altLang="zh-CN"/>
              <a:t>: calculate all cases’ forgetting score  over all adjacent epoches(epoch12, 23, ...)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Learning Event</a:t>
            </a:r>
            <a:r>
              <a:rPr lang="zh-CN" altLang="en-US" b="1"/>
              <a:t>：</a:t>
            </a:r>
            <a:r>
              <a:rPr lang="en-US" altLang="zh-CN"/>
              <a:t>         acc(i, t) &lt; acc(i, t + 1)                        	score[i] += 2</a:t>
            </a:r>
            <a:endParaRPr lang="en-US" altLang="zh-CN"/>
          </a:p>
          <a:p>
            <a:r>
              <a:rPr lang="en-US" altLang="zh-CN" b="1"/>
              <a:t>Forgetting Event</a:t>
            </a:r>
            <a:r>
              <a:rPr lang="zh-CN" altLang="en-US" b="1"/>
              <a:t>：</a:t>
            </a:r>
            <a:r>
              <a:rPr lang="en-US" altLang="zh-CN">
                <a:sym typeface="+mn-ea"/>
              </a:rPr>
              <a:t>       acc(i, t) &gt; acc(i, t + 1)                       	</a:t>
            </a:r>
            <a:r>
              <a:rPr lang="en-US" altLang="zh-CN"/>
              <a:t>score[i] -= 2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when</a:t>
            </a:r>
            <a:r>
              <a:rPr lang="en-US" altLang="zh-CN"/>
              <a:t>:                   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>
                <a:sym typeface="+mn-ea"/>
              </a:rPr>
              <a:t>acc(i, t) == acc(i, t + 1) &amp;&amp; acc(i, t) == 1                     	score[i] += 1</a:t>
            </a:r>
            <a:endParaRPr lang="en-US" altLang="zh-CN">
              <a:sym typeface="+mn-ea"/>
            </a:endParaRPr>
          </a:p>
          <a:p>
            <a:r>
              <a:rPr lang="en-US" altLang="zh-CN"/>
              <a:t>    acc(i, t) == acc(i, t + 1) &amp;&amp; acc(i, t) == 0                     	score[i]  -= 1</a:t>
            </a:r>
            <a:endParaRPr lang="en-US" altLang="zh-CN"/>
          </a:p>
          <a:p>
            <a:endParaRPr lang="en-US" altLang="zh-CN" sz="1600"/>
          </a:p>
          <a:p>
            <a:endParaRPr lang="en-US" altLang="zh-CN" sz="16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44665" y="304800"/>
            <a:ext cx="4465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&amp;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	     main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12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7200" y="953135"/>
            <a:ext cx="11278235" cy="542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def main():</a:t>
            </a:r>
            <a:endParaRPr lang="zh-CN" altLang="en-US" sz="1600"/>
          </a:p>
          <a:p>
            <a:r>
              <a:rPr lang="zh-CN" altLang="en-US" sz="1600"/>
              <a:t>    torch.cuda.empty_cache()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train_dataloader, test_dataloader = </a:t>
            </a:r>
            <a:r>
              <a:rPr lang="zh-CN" altLang="en-US" sz="1600" b="1">
                <a:solidFill>
                  <a:schemeClr val="accent1"/>
                </a:solidFill>
              </a:rPr>
              <a:t>load_data</a:t>
            </a:r>
            <a:r>
              <a:rPr lang="zh-CN" altLang="en-US" sz="1600"/>
              <a:t>(test_batch_size = test_batch_size, train_batch_size = train_batch_size, download = True, shuffle = True)</a:t>
            </a:r>
            <a:endParaRPr lang="zh-CN" altLang="en-US" sz="1600"/>
          </a:p>
          <a:p>
            <a:r>
              <a:rPr lang="zh-CN" altLang="en-US" sz="1600"/>
              <a:t>    </a:t>
            </a:r>
            <a:endParaRPr lang="zh-CN" altLang="en-US" sz="1600"/>
          </a:p>
          <a:p>
            <a:r>
              <a:rPr lang="zh-CN" altLang="en-US" sz="1600"/>
              <a:t>    result_no_filter_train_data = </a:t>
            </a:r>
            <a:r>
              <a:rPr lang="zh-CN" altLang="en-US" sz="1600" b="1">
                <a:solidFill>
                  <a:schemeClr val="accent1"/>
                </a:solidFill>
              </a:rPr>
              <a:t>train_predict</a:t>
            </a:r>
            <a:r>
              <a:rPr lang="zh-CN" altLang="en-US" sz="1600"/>
              <a:t>(train_dataloader = train_dataloader, test_dataloader = test_dataloader, lr = lr, epoches = epoches, save_checking_points = True, checking_points_path = checking_points_cpts1)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chemeClr val="accent1"/>
                </a:solidFill>
              </a:rPr>
              <a:t>process_train_data_via_forgetting</a:t>
            </a:r>
            <a:r>
              <a:rPr lang="zh-CN" altLang="en-US" sz="1600"/>
              <a:t>(train_dataloader = train_dataloader)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chemeClr val="accent1"/>
                </a:solidFill>
              </a:rPr>
              <a:t>process_train_data_via_tracIn</a:t>
            </a:r>
            <a:r>
              <a:rPr lang="zh-CN" altLang="en-US" sz="1600"/>
              <a:t>(lr = lr, test_batch_size = test_batch_size, checking_points_path = checking_points_cpts1, train_dataloader = train_dataloader, test_dataloader = test_dataloader)</a:t>
            </a:r>
            <a:endParaRPr lang="zh-CN" altLang="en-US" sz="1600"/>
          </a:p>
          <a:p>
            <a:r>
              <a:rPr lang="zh-CN" altLang="en-US" sz="1600"/>
              <a:t>    </a:t>
            </a:r>
            <a:endParaRPr lang="zh-CN" altLang="en-US" sz="1600"/>
          </a:p>
          <a:p>
            <a:r>
              <a:rPr lang="zh-CN" altLang="en-US" sz="1600"/>
              <a:t>    train_dataloader = </a:t>
            </a:r>
            <a:r>
              <a:rPr lang="zh-CN" altLang="en-US" sz="1600" b="1">
                <a:solidFill>
                  <a:schemeClr val="accent1"/>
                </a:solidFill>
              </a:rPr>
              <a:t>select_train_dataloader_via_forgetting_tracin</a:t>
            </a:r>
            <a:r>
              <a:rPr lang="zh-CN" altLang="en-US" sz="1600"/>
              <a:t>(train_dataloader = train_dataloader)</a:t>
            </a:r>
            <a:endParaRPr lang="zh-CN" altLang="en-US" sz="1600"/>
          </a:p>
          <a:p>
            <a:r>
              <a:rPr lang="zh-CN" altLang="en-US" sz="1600"/>
              <a:t>    </a:t>
            </a:r>
            <a:endParaRPr lang="zh-CN" altLang="en-US" sz="1600"/>
          </a:p>
          <a:p>
            <a:r>
              <a:rPr lang="zh-CN" altLang="en-US" sz="1600"/>
              <a:t>    result_filtered_train_data = </a:t>
            </a:r>
            <a:r>
              <a:rPr lang="zh-CN" altLang="en-US" sz="1600" b="1">
                <a:solidFill>
                  <a:schemeClr val="accent1"/>
                </a:solidFill>
              </a:rPr>
              <a:t>train_predict</a:t>
            </a:r>
            <a:r>
              <a:rPr lang="zh-CN" altLang="en-US" sz="1600"/>
              <a:t>(train_dataloader = train_dataloader, test_dataloader = test_dataloader, lr = lr, epoches = epoches, save_checking_points = True, checking_points_path = checking_points_cpts2)</a:t>
            </a:r>
            <a:endParaRPr lang="zh-CN" altLang="en-US" sz="1600"/>
          </a:p>
          <a:p>
            <a:r>
              <a:rPr lang="zh-CN" altLang="en-US" sz="1600"/>
              <a:t>    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chemeClr val="accent1"/>
                </a:solidFill>
              </a:rPr>
              <a:t>compare_result_if_filtered_or_not</a:t>
            </a:r>
            <a:r>
              <a:rPr lang="zh-CN" altLang="en-US" sz="1600"/>
              <a:t>(result_no_filter_train_data = result_no_filter_train_data, result_filtered_train_data = result_filtered_train_data)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</a:t>
            </a:r>
            <a:r>
              <a:rPr lang="zh-CN" altLang="en-US" sz="1600" b="1">
                <a:solidFill>
                  <a:schemeClr val="accent1"/>
                </a:solidFill>
              </a:rPr>
              <a:t> find_correlation_between_Forgetting_and_TracIn</a:t>
            </a:r>
            <a:r>
              <a:rPr lang="zh-CN" altLang="en-US" sz="1600"/>
              <a:t>()</a:t>
            </a:r>
            <a:endParaRPr lang="zh-CN" altLang="en-US" sz="16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0760" y="304800"/>
            <a:ext cx="5493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&amp; test	  train_predict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13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953135"/>
            <a:ext cx="11278235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solidFill>
                  <a:schemeClr val="tx2"/>
                </a:solidFill>
              </a:rPr>
              <a:t>def train_predict(train_dataloader, test_dataloader, lr, epoches, save_checking_points = True, checking_points_path = "./cpts/"):</a:t>
            </a:r>
            <a:endParaRPr lang="zh-CN" altLang="en-US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...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for epoch in range(epoches):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model.train()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for _, (x, label) in enumerate(train_dataloader):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x, label = x.to(device), label.to(device)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logits = model(x)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loss = criteon(logits, label)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optimizer.zero_grad()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loss.backward()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optimizer.step()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model.eval()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with torch.no_grad():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for x, label in test_dataloader: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x, label = x.to(device), label.to(device)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logits = model(x) # [batchsize, 10]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        pred = logits.argmax(dim = 1)</a:t>
            </a:r>
            <a:endParaRPr lang="en-US" altLang="zh-CN" sz="1600">
              <a:solidFill>
                <a:schemeClr val="tx2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        </a:t>
            </a:r>
            <a:r>
              <a:rPr lang="en-US" altLang="zh-CN" sz="1600" b="1">
                <a:solidFill>
                  <a:schemeClr val="accent1"/>
                </a:solidFill>
              </a:rPr>
              <a:t>   if accuracy_detail_dict.get(tot_epoch) == None: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lvl="1" indent="457200"/>
            <a:r>
              <a:rPr lang="en-US" altLang="zh-CN" sz="1600" b="1">
                <a:solidFill>
                  <a:schemeClr val="accent1"/>
                </a:solidFill>
              </a:rPr>
              <a:t>        accuracy_detail_dict[tot_epoch] = </a:t>
            </a:r>
            <a:r>
              <a:rPr lang="en-US" altLang="zh-CN" sz="1600">
                <a:solidFill>
                  <a:schemeClr val="tx2"/>
                </a:solidFill>
                <a:sym typeface="+mn-ea"/>
              </a:rPr>
              <a:t>torch.eq(pred, label)</a:t>
            </a:r>
            <a:r>
              <a:rPr lang="en-US" altLang="zh-CN" sz="1600" b="1">
                <a:solidFill>
                  <a:schemeClr val="accent1"/>
                </a:solidFill>
              </a:rPr>
              <a:t>.int().tolist()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lvl="1" indent="457200"/>
            <a:r>
              <a:rPr lang="en-US" altLang="zh-CN" sz="1600" b="1">
                <a:solidFill>
                  <a:schemeClr val="accent1"/>
                </a:solidFill>
              </a:rPr>
              <a:t>   else: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lvl="1" indent="457200"/>
            <a:r>
              <a:rPr lang="en-US" altLang="zh-CN" sz="1600" b="1">
                <a:solidFill>
                  <a:schemeClr val="accent1"/>
                </a:solidFill>
              </a:rPr>
              <a:t>        accuracy_detail_dict[tot_epoch].append(</a:t>
            </a:r>
            <a:r>
              <a:rPr lang="en-US" altLang="zh-CN" sz="1600">
                <a:solidFill>
                  <a:schemeClr val="tx2"/>
                </a:solidFill>
                <a:sym typeface="+mn-ea"/>
              </a:rPr>
              <a:t>torch.eq(pred, label)</a:t>
            </a:r>
            <a:r>
              <a:rPr lang="en-US" altLang="zh-CN" sz="1600" b="1">
                <a:solidFill>
                  <a:schemeClr val="accent1"/>
                </a:solidFill>
              </a:rPr>
              <a:t>.int().tolist())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indent="457200"/>
            <a:r>
              <a:rPr lang="en-US" altLang="zh-CN" sz="1600">
                <a:solidFill>
                  <a:schemeClr val="tx2"/>
                </a:solidFill>
              </a:rPr>
              <a:t>...</a:t>
            </a:r>
            <a:endParaRPr lang="en-US" altLang="zh-CN" sz="1600">
              <a:solidFill>
                <a:schemeClr val="tx2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2180" y="304800"/>
            <a:ext cx="6831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/>
                </a:solidFill>
                <a:sym typeface="+mn-ea"/>
              </a:rPr>
              <a:t>process_train_data_via_forgetting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14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953135"/>
            <a:ext cx="11278235" cy="542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1600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71955" y="1259840"/>
            <a:ext cx="8847455" cy="480123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2180" y="304800"/>
            <a:ext cx="6831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/>
                </a:solidFill>
                <a:sym typeface="+mn-ea"/>
              </a:rPr>
              <a:t>process_train_data_via_forgetting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15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953135"/>
            <a:ext cx="11278235" cy="542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979170"/>
            <a:ext cx="11116945" cy="5800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00"/>
              <a:t>def check_rest_epoch_forgetting_happend(first_learning_event_happened</a:t>
            </a:r>
            <a:r>
              <a:rPr lang="en-US" altLang="zh-CN" sz="700"/>
              <a:t>_time</a:t>
            </a:r>
            <a:r>
              <a:rPr lang="zh-CN" altLang="en-US" sz="700"/>
              <a:t>, example_i):</a:t>
            </a:r>
            <a:endParaRPr lang="zh-CN" altLang="en-US" sz="700"/>
          </a:p>
          <a:p>
            <a:r>
              <a:rPr lang="zh-CN" altLang="en-US" sz="700"/>
              <a:t>  global all_epoch_detail_dict</a:t>
            </a:r>
            <a:endParaRPr lang="zh-CN" altLang="en-US" sz="700"/>
          </a:p>
          <a:p>
            <a:r>
              <a:rPr lang="zh-CN" altLang="en-US" sz="700"/>
              <a:t>  for current_epoch_idx in range(first_learning_event_happened</a:t>
            </a:r>
            <a:r>
              <a:rPr lang="en-US" altLang="zh-CN" sz="700"/>
              <a:t>_time</a:t>
            </a:r>
            <a:r>
              <a:rPr lang="zh-CN" altLang="en-US" sz="700"/>
              <a:t>, len(all_epoch_detail_dict) - 1):</a:t>
            </a:r>
            <a:endParaRPr lang="zh-CN" altLang="en-US" sz="700"/>
          </a:p>
          <a:p>
            <a:r>
              <a:rPr lang="zh-CN" altLang="en-US" sz="700"/>
              <a:t>    current_acc = all_epoch_detail_dict["epoch_" + str(cureent_epoch_idx)][example_i]</a:t>
            </a:r>
            <a:endParaRPr lang="zh-CN" altLang="en-US" sz="700"/>
          </a:p>
          <a:p>
            <a:r>
              <a:rPr lang="zh-CN" altLang="en-US" sz="700"/>
              <a:t>    if current_acc == 0:</a:t>
            </a:r>
            <a:endParaRPr lang="zh-CN" altLang="en-US" sz="700"/>
          </a:p>
          <a:p>
            <a:r>
              <a:rPr lang="zh-CN" altLang="en-US" sz="700"/>
              <a:t>      return </a:t>
            </a:r>
            <a:r>
              <a:rPr lang="en-US" altLang="zh-CN" sz="700"/>
              <a:t>True</a:t>
            </a:r>
            <a:endParaRPr lang="zh-CN" altLang="en-US" sz="700"/>
          </a:p>
          <a:p>
            <a:r>
              <a:rPr lang="zh-CN" altLang="en-US" sz="700"/>
              <a:t>  return </a:t>
            </a:r>
            <a:r>
              <a:rPr lang="en-US" altLang="zh-CN" sz="700"/>
              <a:t>False</a:t>
            </a:r>
            <a:endParaRPr lang="zh-CN" altLang="en-US" sz="700"/>
          </a:p>
          <a:p>
            <a:endParaRPr lang="zh-CN" altLang="en-US" sz="700"/>
          </a:p>
          <a:p>
            <a:endParaRPr lang="zh-CN" altLang="en-US" sz="700"/>
          </a:p>
          <a:p>
            <a:r>
              <a:rPr lang="zh-CN" altLang="en-US" sz="700"/>
              <a:t>def Algorithm_1_Computing_forgetting_statistics(to_shuffle = False, len_per_epoch = 0):</a:t>
            </a:r>
            <a:endParaRPr lang="zh-CN" altLang="en-US" sz="700"/>
          </a:p>
          <a:p>
            <a:r>
              <a:rPr lang="zh-CN" altLang="en-US" sz="700"/>
              <a:t>    forgetting_event_happend_state = [False for _ in range(len_per_epoch)]</a:t>
            </a:r>
            <a:endParaRPr lang="zh-CN" altLang="en-US" sz="700"/>
          </a:p>
          <a:p>
            <a:r>
              <a:rPr lang="zh-CN" altLang="en-US" sz="700"/>
              <a:t>    learning_event_happend_state = [False for _ in range(len_per_epoch)]</a:t>
            </a:r>
            <a:endParaRPr lang="zh-CN" altLang="en-US" sz="700"/>
          </a:p>
          <a:p>
            <a:r>
              <a:rPr lang="zh-CN" altLang="en-US" sz="700"/>
              <a:t>    first_learning_event_happened_state = [-1 for _ in range(len_per_epoch)]</a:t>
            </a:r>
            <a:endParaRPr lang="zh-CN" altLang="en-US" sz="700"/>
          </a:p>
          <a:p>
            <a:r>
              <a:rPr lang="zh-CN" altLang="en-US" sz="700"/>
              <a:t>    first_forgetting_event_happend_state = [-1 for _ in range(len_per_epoch)]</a:t>
            </a:r>
            <a:endParaRPr lang="zh-CN" altLang="en-US" sz="700"/>
          </a:p>
          <a:p>
            <a:endParaRPr lang="zh-CN" altLang="en-US" sz="700"/>
          </a:p>
          <a:p>
            <a:r>
              <a:rPr lang="zh-CN" altLang="en-US" sz="700"/>
              <a:t>    tot_forgetting_score = [0 for _ in range(len_per_epoch)]</a:t>
            </a:r>
            <a:endParaRPr lang="zh-CN" altLang="en-US" sz="700"/>
          </a:p>
          <a:p>
            <a:r>
              <a:rPr lang="zh-CN" altLang="en-US" sz="700"/>
              <a:t>    unforgettable_examples = []</a:t>
            </a:r>
            <a:endParaRPr lang="zh-CN" altLang="en-US" sz="700"/>
          </a:p>
          <a:p>
            <a:r>
              <a:rPr lang="zh-CN" altLang="en-US" sz="700"/>
              <a:t>    forgettable_examples = []</a:t>
            </a:r>
            <a:endParaRPr lang="zh-CN" altLang="en-US" sz="700"/>
          </a:p>
          <a:p>
            <a:r>
              <a:rPr lang="zh-CN" altLang="en-US" sz="700"/>
              <a:t>    global all_epoch_detail_dict </a:t>
            </a:r>
            <a:endParaRPr lang="zh-CN" altLang="en-US" sz="700"/>
          </a:p>
          <a:p>
            <a:endParaRPr lang="zh-CN" altLang="en-US" sz="700"/>
          </a:p>
          <a:p>
            <a:r>
              <a:rPr lang="zh-CN" altLang="en-US" sz="700"/>
              <a:t>    all_epoch_detail_dict = {k: v for k, v in sorted(all_epoch_detail_dict.items(), key=lambda item: item[0].split("_")[-1])}</a:t>
            </a:r>
            <a:endParaRPr lang="zh-CN" altLang="en-US" sz="700"/>
          </a:p>
          <a:p>
            <a:endParaRPr lang="zh-CN" altLang="en-US" sz="700"/>
          </a:p>
          <a:p>
            <a:r>
              <a:rPr lang="zh-CN" altLang="en-US" sz="700"/>
              <a:t>    for current_epoch_idx in range(len(all_epoch_detail_dict)): # while not training done, across all epoches</a:t>
            </a:r>
            <a:endParaRPr lang="zh-CN" altLang="en-US" sz="700"/>
          </a:p>
          <a:p>
            <a:r>
              <a:rPr lang="zh-CN" altLang="en-US" sz="700"/>
              <a:t>        next_epoch_idx = min(current_epoch_idx + 1, len(all_epoch_detail_dict) - 1)</a:t>
            </a:r>
            <a:endParaRPr lang="zh-CN" altLang="en-US" sz="700"/>
          </a:p>
          <a:p>
            <a:r>
              <a:rPr lang="zh-CN" altLang="en-US" sz="700"/>
              <a:t>        for i in range(len_per_epoch):</a:t>
            </a:r>
            <a:endParaRPr lang="zh-CN" altLang="en-US" sz="700"/>
          </a:p>
          <a:p>
            <a:r>
              <a:rPr lang="zh-CN" altLang="en-US" sz="700"/>
              <a:t>            current_acc = all_epoch_detail_dict["epoch_" + str(current_epoch_idx)][i]</a:t>
            </a:r>
            <a:endParaRPr lang="zh-CN" altLang="en-US" sz="700"/>
          </a:p>
          <a:p>
            <a:r>
              <a:rPr lang="zh-CN" altLang="en-US" sz="700"/>
              <a:t>            next_acc = all_epoch_detail_dict["epoch_" + str(next_epoch_idx)][i]</a:t>
            </a:r>
            <a:endParaRPr lang="zh-CN" altLang="en-US" sz="700"/>
          </a:p>
          <a:p>
            <a:r>
              <a:rPr lang="zh-CN" altLang="en-US" sz="700"/>
              <a:t>            </a:t>
            </a:r>
            <a:endParaRPr lang="zh-CN" altLang="en-US" sz="700"/>
          </a:p>
          <a:p>
            <a:r>
              <a:rPr lang="zh-CN" altLang="en-US" sz="700"/>
              <a:t>            if first_learning_event_happened_state[i] == -1 and current_acc &lt; next_acc:</a:t>
            </a:r>
            <a:endParaRPr lang="zh-CN" altLang="en-US" sz="700"/>
          </a:p>
          <a:p>
            <a:r>
              <a:rPr lang="zh-CN" altLang="en-US" sz="700"/>
              <a:t>                first_learning_event_happened_state[i] = current_epoch_idx</a:t>
            </a:r>
            <a:endParaRPr lang="zh-CN" altLang="en-US" sz="700"/>
          </a:p>
          <a:p>
            <a:r>
              <a:rPr lang="zh-CN" altLang="en-US" sz="700"/>
              <a:t>            if first_forgetting_event_happend_state[i] == -1 and learning_event_happend_state[i] and current_acc &lt; next_acc:</a:t>
            </a:r>
            <a:endParaRPr lang="zh-CN" altLang="en-US" sz="700"/>
          </a:p>
          <a:p>
            <a:r>
              <a:rPr lang="zh-CN" altLang="en-US" sz="700"/>
              <a:t>                first_forgetting_event_happend_state[i] = current_epoch_idx</a:t>
            </a:r>
            <a:endParaRPr lang="zh-CN" altLang="en-US" sz="700"/>
          </a:p>
          <a:p>
            <a:r>
              <a:rPr lang="zh-CN" altLang="en-US" sz="700"/>
              <a:t>            </a:t>
            </a:r>
            <a:endParaRPr lang="zh-CN" altLang="en-US" sz="700"/>
          </a:p>
          <a:p>
            <a:r>
              <a:rPr lang="zh-CN" altLang="en-US" sz="700"/>
              <a:t>            if current_acc &gt; next_acc:</a:t>
            </a:r>
            <a:endParaRPr lang="zh-CN" altLang="en-US" sz="700"/>
          </a:p>
          <a:p>
            <a:r>
              <a:rPr lang="zh-CN" altLang="en-US" sz="700"/>
              <a:t>                tot_forgetting_score[i] -= 2</a:t>
            </a:r>
            <a:endParaRPr lang="zh-CN" altLang="en-US" sz="700"/>
          </a:p>
          <a:p>
            <a:r>
              <a:rPr lang="zh-CN" altLang="en-US" sz="700"/>
              <a:t>            elif current_acc == next_acc and current_acc == 0:</a:t>
            </a:r>
            <a:endParaRPr lang="zh-CN" altLang="en-US" sz="700"/>
          </a:p>
          <a:p>
            <a:r>
              <a:rPr lang="zh-CN" altLang="en-US" sz="700"/>
              <a:t>                tot_forgetting_score[i] -= 1</a:t>
            </a:r>
            <a:endParaRPr lang="zh-CN" altLang="en-US" sz="700"/>
          </a:p>
          <a:p>
            <a:r>
              <a:rPr lang="zh-CN" altLang="en-US" sz="700"/>
              <a:t>            elif current_acc == next_acc and current_acc == 1:</a:t>
            </a:r>
            <a:endParaRPr lang="zh-CN" altLang="en-US" sz="700"/>
          </a:p>
          <a:p>
            <a:r>
              <a:rPr lang="zh-CN" altLang="en-US" sz="700"/>
              <a:t>                tot_forgetting_score[i] += 1</a:t>
            </a:r>
            <a:endParaRPr lang="zh-CN" altLang="en-US" sz="700"/>
          </a:p>
          <a:p>
            <a:r>
              <a:rPr lang="zh-CN" altLang="en-US" sz="700"/>
              <a:t>            elif current_acc &lt; next_acc:</a:t>
            </a:r>
            <a:endParaRPr lang="zh-CN" altLang="en-US" sz="700"/>
          </a:p>
          <a:p>
            <a:r>
              <a:rPr lang="zh-CN" altLang="en-US" sz="700"/>
              <a:t>                tot_forgetting_score[i] += 2</a:t>
            </a:r>
            <a:endParaRPr lang="zh-CN" altLang="en-US" sz="700"/>
          </a:p>
          <a:p>
            <a:r>
              <a:rPr lang="zh-CN" altLang="en-US" sz="700"/>
              <a:t>        </a:t>
            </a:r>
            <a:endParaRPr lang="zh-CN" altLang="en-US" sz="700"/>
          </a:p>
          <a:p>
            <a:r>
              <a:rPr lang="zh-CN" altLang="en-US" sz="700"/>
              <a:t>            forgetting_event_happend_state[i] = True if current_acc &gt; next_acc else forgetting_event_happend_state[i]</a:t>
            </a:r>
            <a:endParaRPr lang="zh-CN" altLang="en-US" sz="700"/>
          </a:p>
          <a:p>
            <a:r>
              <a:rPr lang="zh-CN" altLang="en-US" sz="700"/>
              <a:t>            learning_event_happend_state[i] = True if current_acc &lt; next_acc else learning_event_happend_state[i]</a:t>
            </a:r>
            <a:endParaRPr lang="zh-CN" altLang="en-US" sz="700"/>
          </a:p>
          <a:p>
            <a:r>
              <a:rPr lang="zh-CN" altLang="en-US" sz="700"/>
              <a:t>            </a:t>
            </a:r>
            <a:endParaRPr lang="zh-CN" altLang="en-US" sz="700"/>
          </a:p>
          <a:p>
            <a:endParaRPr lang="zh-CN" altLang="en-US" sz="700"/>
          </a:p>
          <a:p>
            <a:r>
              <a:rPr lang="zh-CN" altLang="en-US" sz="700"/>
              <a:t>    for i in range(len_per_epoch):</a:t>
            </a:r>
            <a:endParaRPr lang="zh-CN" altLang="en-US" sz="700"/>
          </a:p>
          <a:p>
            <a:r>
              <a:rPr lang="zh-CN" altLang="en-US" sz="700"/>
              <a:t>        if learning_event_happend_state[i] == True and check_rest_epoch_forgetting_happend(first_learning_event_happened_state[i], i) == False:</a:t>
            </a:r>
            <a:endParaRPr lang="zh-CN" altLang="en-US" sz="700"/>
          </a:p>
          <a:p>
            <a:r>
              <a:rPr lang="zh-CN" altLang="en-US" sz="700"/>
              <a:t>            unforgettable_examples.append(i)</a:t>
            </a:r>
            <a:endParaRPr lang="zh-CN" altLang="en-US" sz="700"/>
          </a:p>
          <a:p>
            <a:r>
              <a:rPr lang="zh-CN" altLang="en-US" sz="700"/>
              <a:t>        if forgetting_event_happend_state[i]:</a:t>
            </a:r>
            <a:endParaRPr lang="zh-CN" altLang="en-US" sz="700"/>
          </a:p>
          <a:p>
            <a:r>
              <a:rPr lang="zh-CN" altLang="en-US" sz="700"/>
              <a:t>            forgettable_examples.append(i)</a:t>
            </a:r>
            <a:endParaRPr lang="zh-CN" altLang="en-US" sz="700"/>
          </a:p>
          <a:p>
            <a:r>
              <a:rPr lang="zh-CN" altLang="en-US" sz="700"/>
              <a:t>    </a:t>
            </a:r>
            <a:endParaRPr lang="zh-CN" altLang="en-US" sz="700"/>
          </a:p>
          <a:p>
            <a:r>
              <a:rPr lang="zh-CN" altLang="en-US" sz="700"/>
              <a:t>    return tot_forgetting_score, unforgettable_examples, forgettable_examples, first_learning_event_happened_state, first_forgetting_event_happend_state</a:t>
            </a:r>
            <a:endParaRPr lang="zh-CN" altLang="en-US" sz="7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3674745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代码</a:t>
            </a:r>
            <a:r>
              <a:rPr 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详解</a:t>
            </a:r>
            <a:endParaRPr 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4675" y="330835"/>
            <a:ext cx="617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0" lvl="8" indent="457200"/>
            <a:r>
              <a:rPr lang="en-US" altLang="zh-CN" sz="3200" b="1">
                <a:solidFill>
                  <a:schemeClr val="accent1"/>
                </a:solidFill>
                <a:sym typeface="+mn-ea"/>
              </a:rPr>
              <a:t>outputs</a:t>
            </a:r>
            <a:endParaRPr lang="en-US" altLang="zh-CN" sz="32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16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953135"/>
            <a:ext cx="11278235" cy="542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6975"/>
            <a:ext cx="11276965" cy="4467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tot_forgetting_score: </a:t>
            </a:r>
            <a:r>
              <a:rPr sz="2800"/>
              <a:t>[7, 10, 17, 7, -2, 2, 10, 9,</a:t>
            </a:r>
            <a:r>
              <a:rPr lang="en-US" sz="2800"/>
              <a:t> </a:t>
            </a:r>
            <a:r>
              <a:rPr lang="en-US" altLang="zh-CN" sz="2800"/>
              <a:t>...]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unforgettable_examples:[]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forgettable_examples:[0, 1, 2, 3, 4, 5, 6, 7, 8, ...]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first_learning_event_happened_state:[0, 0, 0, 1, 0, 1, 0, 3, ...]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first_forgetting_event_happend_state:[4, 3, 2, 4, 2, 6, 3, 10, ...]</a:t>
            </a:r>
            <a:endParaRPr lang="en-US" altLang="zh-CN" sz="28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66725" y="304800"/>
            <a:ext cx="830834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研究结果</a:t>
            </a:r>
            <a:r>
              <a:rPr lang="en-US" alt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zh-CN" altLang="en-US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在论文中被提及，暂未证实</a:t>
            </a:r>
            <a:r>
              <a:rPr lang="en-US" altLang="zh-CN" sz="3200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)</a:t>
            </a:r>
            <a:endParaRPr lang="en-US" altLang="zh-CN" sz="3200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17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56565" y="1861185"/>
            <a:ext cx="11278235" cy="3250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>
                <a:solidFill>
                  <a:schemeClr val="tx2"/>
                </a:solidFill>
              </a:rPr>
              <a:t>存在大量永不被遗忘的数据（Once learnt. Never forgotten），这些数据在不同随机种子下都是稳定的，并且在不同的神经结构之间具有很强的相关性。</a:t>
            </a:r>
            <a:endParaRPr lang="en-US" altLang="zh-CN" sz="2400">
              <a:solidFill>
                <a:schemeClr val="tx2"/>
              </a:solidFill>
            </a:endParaRPr>
          </a:p>
          <a:p>
            <a:endParaRPr lang="en-US" altLang="zh-CN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带有噪声标签的数据，具有“不常见”特征、视觉上难以分类的图像数据   是最容易被遗忘的数据。</a:t>
            </a:r>
            <a:endParaRPr lang="en-US" altLang="zh-CN" sz="2400">
              <a:solidFill>
                <a:schemeClr val="tx2"/>
              </a:solidFill>
            </a:endParaRPr>
          </a:p>
          <a:p>
            <a:endParaRPr lang="en-US" altLang="zh-CN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 在一个数据集上训练一个神经网络，在这个数据集上，删除大部分被不容易被遗忘的数据后，仍然会在测试集上表现得很好。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谢谢</a:t>
            </a:r>
            <a:endParaRPr lang="en-US" altLang="zh-CN" noProof="0" dirty="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ECB019B1-382A-4266-B25C-5B523AA43C14-1" descr="C:/Users/Sherlock/AppData/Local/Temp/wpp.YOmclOwp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916" y="953"/>
            <a:ext cx="6439535" cy="685609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1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56040" y="304800"/>
            <a:ext cx="2778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前置知识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(1/4)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565" y="2687955"/>
            <a:ext cx="11278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学习：从function sets里找出一个function，使其能够很好地拟合当前输入输出关系的过程。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遗忘：学习过程中，对旧的信息进行扬弃，对新的信息</a:t>
            </a:r>
            <a:r>
              <a:rPr lang="zh-CN" altLang="en-US" sz="2800"/>
              <a:t>进行学习。</a:t>
            </a:r>
            <a:endParaRPr lang="zh-CN" altLang="en-US" sz="2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2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4605" y="294640"/>
            <a:ext cx="2759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前置知识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(2/4)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2" descr="y_f(x)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66265" y="1388110"/>
            <a:ext cx="7038975" cy="441452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3</a:t>
            </a:r>
            <a:endParaRPr lang="en-US" altLang="zh-CN" sz="2000" b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452610" y="327723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= f(x)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66200" y="304800"/>
            <a:ext cx="2626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前置知识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(3/4)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lo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830" y="1372870"/>
            <a:ext cx="6861810" cy="467233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4</a:t>
            </a:r>
            <a:endParaRPr lang="en-US" altLang="zh-CN" sz="2000" b="1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179560" y="3042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Loss(Y, Y*)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75395" y="304800"/>
            <a:ext cx="2859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前置知识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(4/4)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tiduxiajia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730" y="1754505"/>
            <a:ext cx="7468870" cy="3683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5</a:t>
            </a:r>
            <a:endParaRPr lang="en-US" altLang="zh-CN" sz="2000" b="1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364855" y="3177540"/>
            <a:ext cx="3515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Gradient Decent </a:t>
            </a:r>
            <a:endParaRPr lang="en-US" altLang="zh-CN"/>
          </a:p>
          <a:p>
            <a:r>
              <a:rPr lang="en-US" altLang="zh-CN"/>
              <a:t>back propagation</a:t>
            </a:r>
            <a:endParaRPr lang="en-US" altLang="zh-CN"/>
          </a:p>
          <a:p>
            <a:r>
              <a:rPr lang="en-US" altLang="zh-CN"/>
              <a:t>update parameters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研究背景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87410" y="304800"/>
            <a:ext cx="3054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灾难性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遗忘现象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054735"/>
            <a:ext cx="111067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神经网络在训练阶段动态地在节点之间创建带权路径，这些路径是根据当前输入计算机的数据所构建的</a:t>
            </a:r>
            <a:r>
              <a:rPr lang="zh-CN" altLang="en-US" sz="3200" i="1">
                <a:solidFill>
                  <a:schemeClr val="accent1"/>
                </a:solidFill>
              </a:rPr>
              <a:t>https://www.sciencedirect.com/science/article/abs/pii/S0079742108605368?via%3Dihub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58495" y="369189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New Information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2524760" y="3876040"/>
            <a:ext cx="118681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28415" y="3692525"/>
            <a:ext cx="127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New Path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106670" y="3891280"/>
            <a:ext cx="118681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10325" y="3738245"/>
            <a:ext cx="444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New Path + Confined Model Complexity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44075" y="5219700"/>
            <a:ext cx="81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forget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>
            <a:endCxn id="16" idx="0"/>
          </p:cNvCxnSpPr>
          <p:nvPr/>
        </p:nvCxnSpPr>
        <p:spPr>
          <a:xfrm flipH="1">
            <a:off x="10150475" y="4128135"/>
            <a:ext cx="1905" cy="1091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76570" y="5219065"/>
            <a:ext cx="271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may cause higher error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16" idx="1"/>
          </p:cNvCxnSpPr>
          <p:nvPr/>
        </p:nvCxnSpPr>
        <p:spPr>
          <a:xfrm flipH="1" flipV="1">
            <a:off x="8295640" y="5396230"/>
            <a:ext cx="14484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093085" y="5411470"/>
            <a:ext cx="201358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5460" y="5107940"/>
            <a:ext cx="3216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the phenoemenon of catastropic forgetting</a:t>
            </a:r>
            <a:endParaRPr lang="en-US" altLang="zh-CN" sz="1600" b="1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6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</a:t>
            </a: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价值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2221230"/>
            <a:ext cx="11277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通过</a:t>
            </a:r>
            <a:r>
              <a:rPr lang="en-US" altLang="zh-CN" sz="2400"/>
              <a:t>分析DNN在train model的过程中数据间的相互作用，深入了解优化过程。数据集的可压缩性，从而在不影响泛化能力和精度的情况下提高效率。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457200" y="3961765"/>
            <a:ext cx="11277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2. </a:t>
            </a:r>
            <a:r>
              <a:rPr lang="zh-CN" sz="2400"/>
              <a:t>可</a:t>
            </a:r>
            <a:r>
              <a:rPr sz="2400"/>
              <a:t>用于识别对model来说起着“重要”作用的数据，检测其中有异常值或带有noise标签的数据。</a:t>
            </a:r>
            <a:endParaRPr sz="24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7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0" y="304800"/>
            <a:ext cx="1774190" cy="60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研究</a:t>
            </a:r>
            <a:r>
              <a:rPr lang="zh-CN" sz="3555" dirty="0" err="1">
                <a:solidFill>
                  <a:schemeClr val="accent1"/>
                </a:solidFill>
                <a:latin typeface="微软雅黑" panose="020B0503020204020204" charset="-122"/>
                <a:sym typeface="微软雅黑" panose="020B0503020204020204" charset="-122"/>
              </a:rPr>
              <a:t>目标</a:t>
            </a:r>
            <a:endParaRPr lang="zh-CN" sz="3555" dirty="0" err="1">
              <a:solidFill>
                <a:schemeClr val="accent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091055"/>
            <a:ext cx="11278870" cy="2675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ym typeface="+mn-ea"/>
              </a:rPr>
              <a:t>model选择性遗忘样本的原因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1. 哪些样本容易被遗忘，为什么？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哪些样本总是不会被遗忘，哪些总是会被遗忘，为什么？</a:t>
            </a:r>
            <a:endParaRPr lang="zh-CN" altLang="en-US" sz="24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r>
              <a:rPr lang="en-US" altLang="zh-CN" sz="2000" b="1" smtClean="0"/>
              <a:t>8</a:t>
            </a:r>
            <a:endParaRPr lang="en-US" altLang="zh-CN" sz="2000" b="1" smtClean="0"/>
          </a:p>
        </p:txBody>
      </p:sp>
    </p:spTree>
    <p:custDataLst>
      <p:tags r:id="rId6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7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9.xml><?xml version="1.0" encoding="utf-8"?>
<p:tagLst xmlns:p="http://schemas.openxmlformats.org/presentationml/2006/main">
  <p:tag name="KSO_WM_UNIT_PLACING_PICTURE_USER_VIEWPORT" val="{&quot;height&quot;:2395,&quot;width&quot;:4928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6.xml><?xml version="1.0" encoding="utf-8"?>
<p:tagLst xmlns:p="http://schemas.openxmlformats.org/presentationml/2006/main">
  <p:tag name="KSO_WM_UNIT_PLACING_PICTURE_USER_VIEWPORT" val="{&quot;height&quot;:7561,&quot;width&quot;:11936}"/>
</p:tagLst>
</file>

<file path=ppt/tags/tag24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5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6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0-24T21:59:34&quot;,&quot;maxSize&quot;:{&quot;size1&quot;:20},&quot;minSize&quot;:{&quot;size1&quot;:11.2},&quot;normalSize&quot;:{&quot;size1&quot;:11.2},&quot;subLayout&quot;:[{&quot;id&quot;:&quot;2022-10-24T21:59:34&quot;,&quot;margin&quot;:{&quot;bottom&quot;:0.025999998673796654,&quot;left&quot;:1.2699999809265137,&quot;right&quot;:1.2699999809265137,&quot;top&quot;:0.4230000376701355},&quot;type&quot;:0},{&quot;id&quot;:&quot;2022-10-24T21:59:34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69.xml><?xml version="1.0" encoding="utf-8"?>
<p:tagLst xmlns:p="http://schemas.openxmlformats.org/presentationml/2006/main">
  <p:tag name="KSO_WPP_MARK_KEY" val="566565c5-ae17-4a2d-8454-a7f4d3d6ebf1"/>
  <p:tag name="COMMONDATA" val="eyJoZGlkIjoiNjg5MGNiOWU4NjlmYjYyOTEwNmMzNDI3ZDEzOTU1NGY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k4ODQwNjQwMDUxIiwKCSJHcm91cElkIiA6ICIxNzM3MjQwOTEiLAoJIkltYWdlIiA6ICJpVkJPUncwS0dnb0FBQUFOU1VoRVVnQUFBbmtBQUFLaUNBWUFBQUNxOE1wTkFBQUFDWEJJV1hNQUFBc1RBQUFMRXdFQW1wd1lBQUFnQUVsRVFWUjRuT3pkZDNnYzFiMCs4UGZNYk5NVzlXcHN5OTNHeHJia2hwR05DOTBGUW9zRENhU1NDd2xwSlBlR0JBSWg1SWFFOUpzYnd1K21RRUlLSllSbWloMktoSHVSTExsaFhIR1hyVjVYcTkyZE9iOC8xcEl0UzdMYVNtZkwrM2tlbmxpenM3T3ZGR25udTZjQ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EUlFRblVBSXFKSU1PMloxYTZraktTeEFuS1VKc1JvS2VWSVFJeUVrTU1FUktvRVVnWGdrcEEyQVdHUlFGQUFma0I0QWRSSXlCb0JuSlJDSEJWU0hvVVFoeEVNSGc0RTVjSDFINXZmcVByN0k2TDR3eUtQaU9MUEN5L29DMXpESjhPaXpSWVM4eUF4RjBKTUVwQmF1RjlLQWxJQSt5U3dHUkxyaGE1dGdiVjVWOUhpeGNGd3Z4WVIwYmxZNUJGUlhDaFl2VDdUSXNWVm1oUkxJY1F5QU1rSzR6Ukt5TGNrNUJ1QkFON2RlSDNCQ1lWWmlDaEdzY2dqb3BnMTg0VzNrenpKU1RmQk1PNlFRbHM4R0MxMUF5VUJDV0FkQlA3VzBpeit0ZVhtUzZ0Vlp5S2kyTUFpajRoaXpxSi9iOG1EYWQ0bGdjOEp3S2s2VHgvNEFQazNBL0lQYTY4cjJLSTZEQkZGTnhaNVJCUVRadjVmc2RVOTBuOHJoUGlHZ0ppak9zOUFTV0M3a1BKWGxZMkp6KzVlTWNXdk9nOFJSUjhXZVVRVTNWNTRRVitjT1BKR1UrSXhJVEJCZFp5d2t6aGlTdm5nbXFhNXoyR0ZNRlRISWFMb3dTS1BpS0tUbEdMQnFzMUxOSUhIQUV4WEhXZndpYjJtTkI5WWM5M2NseUdFVkoyR2lDSWZpendpaWpvTFh0OTRzV1lSdndPd1NIV1dvU2FsM0NxbHZIdk4wb0pTMVZtSUtMS3h5Q09pcUxHb3NOQWhXeE1lRU1CM0FWaFU1MUhJQVBEcnhvRGw0WkxyWjNsVmh5R2l5TVFpajRpaXd2eFZtNmZyMHZ5ckVHS3E2aXdSNUFETTRKMUZTK2R2VWgyRWlDSlB4SzBaUlVUVWdaUmkwYXBOOTFvZ2kxbmdkVElPbXI1dXdhcU45ME5LZm1nbm9nNzRwa0JFRVd2ZXErczhGcnYrUndHeFFuV1dTQ2NGM2pRQ2dUdldMYis4Vm5VV0lvb01MUEtJS0NJdFdQMytDRTNhWHdPUXB6cEx0SkFTKzRRd2x4VmRWM0JBZFJZaVVvOUZIaEZGblBrck4wKzNXT1ZxQUZtcXMwUWJDZFJBR3N2Zlh6SnZvK29zUktRV2l6d2lpaWdMMzlwOEdZUmNKWUJFMVZtaVdMTVV1T245YStlK3JUb0lFYW5EaVJkRUZERVd2TEYrZ1JEbWV5endCc3dscEZpNTROOWJsNm9PUWtUcXNDV1BpQ0xDNWF1Mnp0RmdGQXJBcVRwTDdKQStROHJsYTVjVXZLczZDUkVOUFJaNVJLVGNndGMzWGl4MGJCSkNzQVV2L0pxaGlVVkYxMXhhckRvSUVRMHRkdGNTa1ZLejM5aVNyVm5FV3l6d0JvMExwbHc1LyszaWthcURFTkhRWXBGSFJNb3NLaXgwdUhUekZRQzVxclBFdUd5TFlid3hjMlV4dThLSjRnaUxQQ0pTUnJZNmZnbmdVdFU1NG9POHhHTU5QcVU2QlJFTkhSWjVSS1RFd3JjMjN5NGd2cVE2UjV6NXhLSlZtNytpT2dRUkRRMU92Q0NpSWJkZzlaWVJ3alIzQ3dHUDZpenhSelNibXN4ZmM4M2MvYXFURU5IZ1lrc2VFUTJ0Ung3UmhEU2VZb0duaW5RSlUvNGRMN3lncTA1Q1JJT0xSUjRSRGFrRmM2NjVRMEJjcFRwSFBCTVFzeGQ2Um54ZGRRNGlHbHpzcmlXaUlYUGxTNXZUREtmY0N5Qk5kUlpDUFF4dFV0R3lPYWRVQnlHaXdjR1dQQ0lhTXNFRStUQlk0RVdLSkttYnYxUWRnb2dHRDF2eWlHaElMRnExWVJ5Z2ZRaUFZOEVpaDJGSXpGaTdaTzRPMVVHSUtQellra2RFUTBPS0g0SUZYcVRSTllHZnF3NUJSSU9ETFhsRU5PZ1dyUzZlQkJuY296b0hkY01Jemk1YU5wOTcyeExGR0xia0VkR2drekw0VGRVWnFIdFN0enlrT2dNUmhSOWI4b2hvVU0xN2RkMHdxOTF5QklCRmRSYnFsaEcwNkJQV1hUWDdrT29nUkJRK2JNa2pva0Zsc2V0M2dBVmVwTk10UWVOcnFrTVFVWGl4SlkrSUJzMml3a0tMYkhVZUVwQWpWR2VoQzVPUUZVM3AxdUVsczJZRlZHY2hvdkJnU3g0UkRSckQ1MXJJQWk4NkNJaE1WMVhnSnRVNWlDaDhXT1FSMGFEUllLNVFuWUY2VDRPNFhYVUdJZ29mZHRjUzBhQllWRmpva0swSnB3V1FxRG9MOVZwelk4Q1NXWEw5TEsvcUlFUTBjR3pKSTZKQklYeXVlU3p3b283TFpUV1hxdzVCUk9IQklvK0lCb1VKODFyVkdhanZoREN1VjUyQmlNS0RSUjRSRFJMSlFmelJTSXFGcWlNUVVYaXd5Q09pc0Z2d3l2c2poQkRqVk9lZ3ZoUEFpRVdyTnZEL082SVl3Q0tQaU1KT3MxbG5xczVBL1NlbGRvWHFERVEwY0N6eWlDajhOSDJ1NmdnMEFBTHpWVWNnb29GamtVZEVZU2NoQzFSbm9QNFR3RlRWR1lobzRGamtFVkY0U1NrQTVLbU9RZjBucFp5QVJ4N2gvWUVveXZHUG1JakNhdjdyNjBjSXdLTTZCL1dmRU1JNWYvYVZuSHhCRk9WWTVCRlJXR2s2WjlYR0FvdkZPazExQmlJYUdJdnFBRVFVVzRTbVg2UTZRMS9WUFBzbkJFNlZ3Mmh1UU01Ly9SRENidS9YZFk1KzlkTUFnTVNybHlQNWhoV29mZmxaTlB6N05RQkE3cFBQaGs2U0VyNjl1K0hkVVl6VVcrOEVORDBzMzBQWW1XQ3hUaFRsV09RUlVWZ0pLWE1oQnI0dHR1L0RuVjBlMTl5SkNGWlhRZ2I4dmJxT2ExYlBjMENNcGliNDl1MEdBSGgzbHZUNEhMUEZpOG9uZjk3cHVBd0dRdjlyR0owZTgyN2JqSllQdHFObFZ5bU0ram9BZ0gzMGVMaG16MnMvNStRajMwTGc5TWtlODNhbnZaQU1CdzJqd25jeElsS0JSUjRSaFpVVVl2VEFTenpnOVA4ODF1WHhoTW5UNEQ5K0JFWkRmYSt1MDFhd0hmblM3YjA2ditwUC80dXFQLzF2dDQvblB2a3NZQmp3N2QvVHErdTFxZnpEcnp0OGJjMFpEdFBiM08zNW5pdVc5T3E2elp2V1hQQTYvU1psMUxYSUVsRkhMUEtJS0t5RVJCYkNVZVZGTU0zbHhrV1AvcXJETWJPbEJlVS9mcURiNXpndW5ncDc3bGpZeDA0QU5BM1ZmLzA5alBvNm1DMWVhQW5PVHVmYmM4ZjBLb3UzWkdQZnd2ZVdGQ21EYzJFaUdpb3M4b2dvdkRTa1F3NzhNaU4rOW52NGp4OXViOUhMK0kvNzRCaC9NV0N4UUhNa0FEamJPcGYrdVh2aG1qTy93N0hFYTI1QXlrMmRXKytjK1hQZ25IRXBBQ0J3OGpoTWJ6UHM0eWFlUFNFWVJOT0dJcmptTG9DdzJRQ0V1bHE5cFZ2YVQvRnVMNFozZXpHTXVwb3ovOVhDOUxWMGVpMmhuWjNibG5UZGpiQU5Hd0ZwbW1qNDkyc3c2bXBRLzliTDhDeThCdWlpeUt0NitvbGUvNndHaFVDeTJnQkVORkFzOG9nb3JLU0pqREFNeVlQbTlxRDE4S0hRdngwSlNKaWFEMkd4RHZpNjFtRWo0QmgvTWVyZmZCbU42OTZEN3ZZZ2VmbXQwTnloVlY5cW5uMEt2djE3RURoZGpxU2xOOE05L3dvRVRwMEV6aW55L01lUG9IblRtbzU1SFFtZENqMXI5ckQyZjUvKzFRODdaYkdOSEEwOXFldGFTbjEzTFlzOG9takhJbytJd2t0SUQ4TFVYOXU4ZFQwQUlDRnY5b0FMdkp3SGY0SmdSVG1hdDZ6SGlZZStEaGtJVFpJd21ocmczVkVDZDhFaW1ONW10QjdhRnpyZVVJZWE1NTVDd3p1dkkvSEtwY2g1OENmdDEzSk1uQUlBc0daa3daS1JCVXRHTm5SUFlxZHhmODZabDhHNXZSamVzcTJBN05pOGFVbEpRK29uUHRkdDNzYjMzaHJROXp0UVVxQno4eUlSUlJVV2VVUVVacUovNjQrY3AvWEFYZ1JPSGdNUWFxMXFhemxMdkdvWlVtNjVvMjhYa3hMMXI3OEk3NDZTRHNWV3dyU1pjRXljQWowcEJZSHk0N0RtREVmT2R4OUQ0OXAzVVBmYUN6Qzl6UWhXVmFEbStUL0RQbTRTVWo4ZVdpTEZNZjdpVU5meGVYSys4eU1BYUcrZEV4WUxNdjdqUHBpK0ZraGZDOXE3c1MwVzZKN0VUczhmOXNndnVvemZzcXNVRlUvOEZFQ294WEQ0ejM0UFlSbmN0MjhCMkFiMUJZaG8wTEhJSTZLd0VoQjJoR0ZRWHQwYi8rcjJNYU9ocnNQWFpvdTMwekhwYncwZDB6VG83a1RZUm8yRGQzc3hBQ0JoeW5Ra0xic0Yxc3djSFB2UEx3SUFQSXV2UmVxS3p3S2FCcy9DYStDYWVSbHFYMzBlVGV2ZkE2UkU2NEVQRVRoMUFyYVJvOXRmWXlCTG5weTczSW0zYkN1cS8vYjc3azgrcHpBMWZTMDRmdjg5dU5BeU5TTisvb2QrWmVyd2tzREErOGFKU0NrV2VVUVVWaExTT3RET1d1KzJUUjNXeVV2L3d0ZmdMZDdRWHFRZHYvOUxIYzZ2ZWU1cDFEejNkSWRqalVXcjBWaTBHbnBpRW9ZLy92K1FlT1ZTQkN0T3diUHdLdGh5eHdJQUFxZkwyOC9YSEIxN0p6VzNCMm1mdWd1ZXk2OUV6Zk5QUS9ja3RVL3VDRGNaRE1Cc2J1cjErWU15QnE4ekZubEVVWTVGSGhHRmwwUVFZbUJkZmNIcXlnNWZXOUxTdTF4bXBDOWFEMzZJcG8xRmFOcFkxT1hqOVcrOWpQcTNYdTUwUFBmSlo1SDlueitBOUY5NDhlWGVMRVI4OHRIL1FxRDhlS2ZqcmxrRnZWcTBlWWdGVkFjZ29vRmhrVWRFL1ZaWVdPaElTVW01V0VvNURjQnNBQVgzbjI2MTlXNHZpdTY1NWk1RTdjdlBkcHFzMENicnZvZGcxTmVpNnFuZkFnQ1NiN3dOOXRIakFaeWR4ZXFhWFFEMy9DdkRNM1pOaUI2M09qdjV5TGQ2dkV5d3VxTEhjL3JiQld6Tkd0YnRtTDcrRUJBczhvaWlISXM4SXVxMTNidDNqL1Q1ZkROMVhiOVVTcmtZUUw2VXNrTzNuazBUOEpzREc1T25leEtSZlAzSDBmRDI2ekJidkowZWQweVkzTDROV2VqcktiQ1A3cmpWcXA2U0RzZUV5ZTFmMjhkTXdMRHZkeXlDR3Y2OXNyMWxMK09lYjhHYUZWcnlwT0tKeHhHc09xOGdrL0tDNCtBR3NoMVpkOXp6RnZkNFR0UDZ3ckMvTGdBSWdlQ2dYSmlJaGd5TFBDTHFrcFJTS3lrcG1hTHIrbHdBaXdBczh2djl3elJOZ3p6VHdpYUVnTVBoZ01QaGdOUHBoTXZsZ3J0aEg1cGFXZ2Y4K2tsTGJrTEQyNjkzKzdqL3lLSDJmMXN5TW51OG5yRFpPNnhiSjRNQnRIeTRJL1NZM1lHRUtYbnRyWDVDNy96V1dQUGlYeEU0Y1JUdWVZczc3RGZiWmlEZHRaSElJNUJVV2xwNkdrQ1JsTEpJQ0xGeC8vNzlPMWVzV05GNVkxNGlpa2dzOG9nSVFLaW8yN2x6NTVSQUlGQ2dhZHFWWldWbFYrbTYzbUZySzZ2VmlvU0VoRkF4NTNiRDZYUkNuTmU2bFdTMTRGUVlpcnlldE93cUF3RG95YW5RM1oyWEkrbEo3WXQvZzFGYkF5QzBDMFpQM2JwR2RTVjhlM2NEbXRabGtSZXU3dHB6RFZZclhXODROUUVBbVFCV0NDRldBTUQ0OGVNYlNrdEwzd1h3amhCaTQ3NTkrM2F3NkNPS1hDenlpT0xZcGsyYmh0dHN0c3NCWEZ0YVdycE1DSkd1bmJNVmw5MXVieS9vM0c0M2JMYWU1MU1rMjhJL0tmUFVUeC91OEhYZzlFbjQ5dThCZ0E1ZHNyMGhBd0hVdnZoWE5LNTVHMEJvTGJ2a0pUZjErTHkyeVNEV3pPd3VIdzlYZCsydzcvOGN2cjI3MGJ4bFBleGpKN1IzMlZiLzVVazBuVmtyc0szVnNPN1Y1NkNucE1NNWRRYjBsTlN3dkg2Yk5MY1RVNlpNUUZOVEV4b2JHK0gxZXVIeitSSUIzQVRnSmlrbHhvOGZYMXRhV3ZxbWxISzFFR0p0Zm43KzRiQ0dJS0lCWVpGSEZFZmVmUE5OZTA1T3ptVlN5bXNCZkV3STBXRkYzN2FpenVQeHdPUHh3TktQU1FzcGcxRGtuYS8ycGIrM1Q4cG8yNGUySjlMZml1YXRHMUMvNnBVTzQrMVNQdjVwV000djNNNXBuZlFmT3d4aHRZVzJOZ05nR3o2cXkrdDM2cTV0bXpSeTVscEdVd05PZnYrYm9lVlB6bXY5bFA1V3RPelppWlpkcFdqWnVRMUdmV2pOUDIvcFppUk1uZzQ5T1FWR1UwT0g1elJ0TEVMOXFsY0JBRFhQL2dtMkVhTkMrL0xtejRFMSs2S2VmeUE5OEZndHNGcXRTRWxKUVVwS3FFRTNHQXkyRjMzTnpjM3crWHdwQUQ0bGhQZ1VBSlNXbHU2WFVyNEdZSlhQNTF0ZlVGRFFlVU5mSWhveUxQS0lZdHlXTFZ1eXJWYnJGVkxLRzRRUXl3QzQyN3BZTFJZTDNHNDNQQjRQRWhNVFliVU92RURMVGdqTGhoY2RwSC9oYTdBTnp3VUFOSzE5QnkwN3RnRUFMT21aY0U2ZDBhdHJuUDdmbjZEMXdJZG5EMmdhVW0rNUE1NEZWM2M2MTVLYWhzQ3BFd0NBOHNlK2UvWUJJZUNZUEsxWHIyYzAxT0g0ZDc0Y0t1aUVBRXl6L1RGclprNkhjNE8xTmFqOC9hL2F6N0ZrWk1HejRHbzQ4K2ZnK1BlK0dqcnB6R1BDR21wTmRjOWRDRDB4QlUzcjMwUExqaEw0angyRy85aGhtRDRmVW03cXVMMWFmNlRaTzdmYVdpd1dKQ2NuSXprNXRLTkhNQmhFUTBNREdob2EwTnpjakVBZ01GNEk4UzBBMzBwSVNQQnUyN1p0RllCWGRWMS9iL3IwNmRFeEdKRW9ockRJSTRwQk8zZnVIQnNJQkpZS0lXNERVQUNnZmV5YzArbEVZbUlpa3BLU2tKQ1FFUGJYemdwamtlZWFlem1rM3cvN3FMR3dwSWNtVjFpeWNpQjBIZEl3a0hMcm5jQTUzY3NYa25yckhTaC8vQ0ZBU3RoR2prYnFKejRIKzVqeFhaNmJmTU1uRURoMUVzR2FxdlpqbWlNQlNjdHZoU1UxdlZldnB5ZWx3SktlR1dvMVBHY3BHR0czSStYamQzWTQxNXFWQTllc0FraC9LOXlYWDRtRWk2ZTF0L2JaaG8yQS8vaVIwSE4xSFVsTGJqeHpJWUdFS2RPUk1HVTZqSVk2TkswdmhMZDBDNUt1KzFpdjh2VWtPNkhucm5tTHhZTFUxRlNrcG9hNmluMCtIK3JxNnRxNmQ1MEFiZ1p3czJtYUtDMHRMWlpTUG11YTVwdXpaczM2OElJWEpxS3dDTTh1NGtTazNQYnQyeTh4REdPNUVPSjJBTzNOVGJxdXcrMTJJeWtwQ1VsSlNkQjFmVkJ6bEZUWDR6K0xCL2NlN3R1M0c3NFBkeVA1aGhXZEhxdjkxOThBQUk2Smx5RGhrcndPanpVV3JvWWxNd3NKazZkZmNEbVVObVpUSTZScEFCRFEzVzVBNi9pemE5NjBCc2FaM1NjU3IxalNaVTZqdmk2MHpwNXVnWmFRQU52SU1kQ2NydDUrcXpBYUd5QUQvdER6WFM0SXk5QnNSUEh3OVBGWW5OMy9jWDZHWWFDaG9RSDE5ZlZvYW1wQ01IaDJSUllwNVljQS9tRVl4dXV6Wjg4dURVTmNJdW9DaXp5aUtGWldWamJCTk0yYmhCQ2ZBZEErdnM1cXRjTGo4U0FsSlFWdXQ3dlRETmpCZEtxbEZiZXZLUnV5MTZQQjhlZDUwNURyRGs5THI1UVN6YzNOcUsydFJXTmpJL3dkZHc4NUNPQnBJY1FyZVhsNXU3dTVCQkgxQTRzOG9paFRYRnc4VXRPMEc0VVFud1dRMzNiY1pyTWhLU2tKeWNuSmNMbDYzMUlVYnFhVVdQcnVWclFhQTFzUW1kU3hhZ0tycnBvRGJaRHVFRjZ2RjNWMWRhaXZyMGRyYTRmbGRuWUQrTE91Nnk5Tm16YnRVRGRQSjZKZVlwRkhGQVhXclZ2bmNUcWR5d0Y4WGdoeEpjNzg3VnF0VmlRbEpTRTFOUlZPNThEMmRnMm5lemZ0eGdmMVRhcGpVRCtOZGlmZ3FYbTltMkF5VUMwdExhaXBxVUY5ZmYyNUxYd1N3Rm9wNVorRUVLL2w1K2ZYRFVrWW9oakRJbzhvUWtrcHRiS3lzZ1ZTeWp2UFRLQndBcUV4ZG0yRm5kdnRWcHl5YTAvdVBZb1hEcGVyamtIOWRHVk9PcjQzYmV5UXYyNXpjM043d2RjMmhrOEk0Wk5TdmdqZ21mMzc5Ny9IeFplSmVvOUZIbEdFMmJadDJ6QUF0d3NoN2dVd0dnak5qUFY0UEVoTlRVVlNVdEtRanJIcmovZFAxK0NSc3YycVkxQS9mZjNpVWJoeFpKYXkxNWRTb3FHaEFUVTFOV2hvYURoM0c3M2pVc3JmMld5MnYwK1pNdVdvc29CRVVTS3k3eFJFY2FLd3NOQ1NrcEp5SllBdlNpbHZCS0FEUUVKQ0FsSlRVNUdTa3RLdmhZbFY0ZVNMNlBhWCtkTXcwaFgrNVhYNnd6QU0xTmJXb3FhbUJsNnZ0KzJ3Q2VCTkljVC9CWVBCMWJObXpRb29qRWdVc1Zqa0VTbTBaOCtlTkovUGR3ZUErd0RrQW1lN1k5UFQweU5xbkYxZjNmWitLVTc3L0QyZlNCRWwxVzdGdnhiMWJvSHBvZWJ6K1ZCWldZbTZ1am9ZUnFqWFZrcFpMb1Q0ZFNBUWVHYk9uRG1uRkVja2lpZ3M4b2dVS0Nzcnk1ZFMzZ1BnTXdEc1FHaVI0clMwTktTa3BFRHI1UUsva2V5SkQ0L2d4U084NTBhYnhkbXBlSGg2MTR0RVJ3clRORkZYVjRmcTZtbzBOemUzSFE0QStJZW1hVTlPbno1OXM4SjRSQkdEUlI3UkVDa3NMTFNrcHFZdU5VM3oyd0RtQVlDbWFVaEtTa0pHUmtaVXQ5cDFaVXRWUGU0djRjWUcwZWJCYWVOd1ZVNmE2aGk5NXZQNVVGRlJnYnE2T3BobnRuNlRVcFlBK0lscG1xK3lLNWZpR1lzOG9rRzJidDA2ajl2dC9pU0FiMHNweHdDaE5lM1MwdEtRbnA0KzZEdFFxT0l6VE54VVdBS2ZZZlo4TWtVRW02Ymg1Y1V6NExSRTMrK2tZUmlvcnE1R2RYWDF1V3Z2blpCUy9sUUk4UXlYWWFGNHhDS1BhSkJzMmJJbDIyYXpmY2swemE4TElaSUF3T1Z5SVNNakl5cG15SWJENDdzT1lkV0pTdFV4cUpmbVppVGp4ek1tcW80eElHMHpjeXNySzlIVTFMNVdZeE9BMzFrc2x0OU9uVHIxbU1KNFJFTXE5dTh5UkVOczI3WnR1VUtJKzRRUTkwZ3A3UUNRbEpTRXpNeE1wVHRScUxDbHFnNzNsK3hWSFlONjZZR3BZM0gxc0hUVk1jS21wYVVGcDArZlJuMTlmZHN5TEFFcDVWTkNpRi9rNStkempSK0tlU3p5aU1La3VMaDRrc1ZpK1U4cDVXY0I2SnFtSVNVbEJWbFpXYkRaYktyaktSR1VFaXVLU2xIcjU3Q29TT2V4V3ZEaW9uellZbURTei9rQ2dRQXFLaXBRWFYzZE5tN1BCUENjYVpxUHo1dzVjNGZpZUVTRGhrVWUwUUNWbEpSY3JHbmE5d0RjRGtEb3VvNjB0RFJrWm1aRzFkcDJnK1daZ3lmdzlJSGpxbU5RRDI0WWtZWDdKbzlTSFdOUUdZYUJpb29LVkZWVnRTM0JJZ0c4QXVEUi9QeDhMdXhJTVlkRkhsRS9GUmNYVDlKMS9VRUFud0lnTEJZTDB0UFRrWkdSRWJPVEtmcmpWRXNyUHJXMkRLWlVuWVM2SXdBOFBYOGFjaU5rQWVUQlpwb21LaXNyVVZWVmhVQWdBQUJTU3ZtU2xQSlJ0dXhSTEdHUlI5Ukh1M2Z2SHRmYTJ2cVFFT0pPbkNudU1qSXlrSkdSRVJQcjJ3MkdIKzA0aUhmS3ExVEhvRzdNU1UvRzR6T2plOEpGZjVpbWlhcXFLbFJXVnJZWGV3RCtLWVI0TkM4dmI3ZmllRVFEeGlLUHFKZUtpNHR6TkUxN1FBanhKUUM2cnV2SXlNaEFabVltaTdzZUhHenk0cTcxTzFYSG9HNzhaczVrVEUzeHFJNmhURnV4VjFGUmdXQXdDQUNtRU9KcDB6Ui9PR1BHakNPcTh4SDFGNHM4b2g0Y1BIZ3dxYTZ1N2o1TjA3NE5JSUhGWGY5OHIzUWYxbGZVcW81QjU1bVc2c0gveko2c09rWkVhT3ZHcmFpb2FCdXoxd3JnZnd6RCtObXNXYlBZRkUxUmgwVWVVVGZlZlBOTmUwNU96bDBBSGdXUUtvUkFlbm82c3JLeU9LR2lIejVxYXNFWDF1OEFoK1pGRGdIZ2libFRjSEdTVzNXVWlHSVlCazZmUG8ycXFpcVlwZ2twWllNUTRvY3RMUzFQRkJRVXRLak9SOVJiTFBLSU9oTWxKU1hMTlUzN0JZRHhBSkNTa29LY25KeTRYUW9sWEg2Kyt5TzhjYnhDZFF3NlkzNVdDbjZZTjBGMWpJZ1ZEQVpSWGw2T21wb2FTQ2tocFR3bWhQaFdmbjcraXdBL3IxRGtZNUZIZEk3UzB0SThJY1F2cEpSWEFJREg0OEd3WWNPUWtCQWZzdzRIVzAxckFKOWV0eDNOUVVOMWxMaVhvT3Q0YXQ1VVpDZllWVWVKZUsydHJUaHg0Z1FhR2hvQUFGTEtUVkxLKzJiT25MbEpjVFNpQzJLUlJ3UmcvZnIxbVU2bjg3OEIzQVZBMk8xMlhIVFJSVWhNVEZRZExlYXNQRmFCWDM3d2tlb1ljZTl6NDRiajAyTXZVaDBqcWpRMk51TGt5Wk5vYVdrQkFDbUUrRHVBNytUbDVaMVFISTJvU3l6eUtLNFZGaFphVWxKU3ZpQ2xmQnhBa3E3cnlNN09SbnA2ZWx6c0xhdUNJU1crdHVVRGZGRFgxUFBKTkNoR3VSUHd4NEtwMFBrNzNtZFNTdFRVMUtDOHZMeHRKbTZURU9MaFlERDQyMW16Wm5GckY0b28vQXVudUZWU1VqSlgwN1RmQWNnSGdMUzBOQXdiTm93TEdRK0JFMTRmN3Rxd0N6NkQzYlpEemFZSlBISHBGSXhMaks5OWxNUE5NQXljT25VS2xaV1ZBQUFwNVlkQ2lDL2w1K2NYcVUxR2RCYUxQSW83ZS9ic1NmUDVmRDlCcUdzV1RxY1R3NGNQaDlQcFZKd3N2cnh4dkFJLzM4MXUyNkgyeFFrajhNblJ3MVRIaUJrK253L0hqeDlIVTFPb1pWcEsrYXpkYnYvbWxDbFRUaW1PUnNRaWorS0hsRktVbHBiZUpvVDREWUIwaThXQ25Kd2NwS1dscVk0V3R4N2JjUUJ2bDFlcmpoRTNMc3RJeG1NejRtOW5pNkZRVzF1TGt5ZFB0dTJjVVNlbC9GWitmdjdUUWdqT3dpVmxXT1JSWE5pK2ZmdG93ekNlRkVKY0N3Q3BxYW00NktLTDJEV3JXRXZRd0wyYmQrT2pKaTQ5TnRpR09lMzRROEUwT0hVdTREMVlETU5BZVhrNXFxcEM2eVlMSWRZYWhuSDN6Smt6OXlpT1JuR0tSUjdGdERNVEs3NXFtdVpqUWdpSDNXN0hpQkVqNEhaejhkZEljZHJueDVjMzdVSk5LOGVzRDVaRXF3WC9lK2xrakhSeEthQ2g0UFY2Y2V6WXNiWlp1SDRBanhxRzhWTk96S0NoeGlLUFl0YjI3ZHNuR29ieHRCRGlNaUVFTWpNemtaMmR6Vm16RVdodlF6TytzZVVEK0F4VGRaU1lZOU0wUEQ1ekl2SlN1UnpRVUpKU29xS2lBcWRPbllLVUVnQzJTeWsvTTJQR2pPMnFzMUg4NE4yT1lrNWhZYUVsS1NucGEwS0lId093T1oxT2pCdzVFZzZIUTNVMHVvQnROUTM0YnNsZStFMFdldUZpMVRROE5IMGNMczlNVVIwbGJ2bjlmaHc1Y2dUTnpjMEFFQkJDUEJvTUJoOW5xeDROQlJaNUZGUEt5c29tbUtiNTU3Yld1K3pzYkdSbVpyTDFMa3BzcXFyRHc2WDdFV0NoTjJDNkVQak8xREc0S2lkZGRaUzRKNlZFVlZVVnlzdkxZWVordDltcVIwT0NvODRwSmtncHhVMDMzWFMzYVpxdkNpRkdPNTFPakIwN0Zzbkp5U3p3b3Nod3B3T1RrdHhZVzFHRG9PU2t4UDZ5NlJvZW5Eb1dWN0RBaXdoQ0NMaGNMcVNrcEtDbHBRVit2ejliQ1BINXUrKysyNXVUazdPNXFLaUl2K3cwS0hqM282aTNjK2ZPckdBdytFY0F5OWw2Rnh0MjFUWGlnVzM3MEJnSXFvNFNkWnk2amtmeXhtTjJlcExxS05TRnRsYTlreWRQUWtvSklVU2hydXVmbVRwMTZqSFYyU2oyOEM1SVVhMnNyR3k1bFBKcEFPbDJ1eDI1dWJsYzFEaEdIRy8yNFR2Yjl1S0UxNmM2U3RUSWROangySXdKR092aDMwQ2s4L2w4T0hMa1NOc00zRG9oeE4xNWVYa3ZxTTVGc1lWRkhrV2xEUnMySkRnY2pwOEtJYjRDQU9ucDZSZzJiQmcwald1QXhaTEdRQkEvMkg0QUpkWDFxcU5FdkV1U1BYZzBmenhTYkZiVlVhaVhwSlFvTHk5SFJVVkYyNkcvMkd5MnIweVpNb1ViTzFOWXNNaWpxRk5XVmpaQlN2azhnRHlMeFlLUkkwY2lNWkhMUThRcUNlQXZCNDdqcjRkT3dPVElwVTQwSVhCcmJqYnVuakFDR29jb1JLV21waVljT1hLa2JiZU1mYVpwZm56bXpKazdWT2VpNk1kM0JJb3FKU1VsZDJpYTluOEFuRzYzRzdtNXViQmEyWElSRDNiV051THhYWWZZZlh1T2RMc04vM1hKYU14SlQxWWRoUVlvR0F6aTZOR2phR2hvZ0JEQ0IrRHJlWGw1djFlZGk2SWJpenlLQ3R1M2IzZEpLWDhqcGZ5OEVBSlpXVm5JenM1V0hZdUdtTTh3OGVUZW8zajllQVhNT0o1OUt3QmNjMUVHdmpZcEYwNExGMG1JSlpXVmxlMlRNZ0Q4czdXMTlhNjVjK2MycU01RjBZbEZIa1c4NHVMaXNicXUvd3ZBZEt2Vml0emNYRzVMRnVjK3JHL0NMejg0alAwTnphcWpETGxjZHdLK2NmRW83bUFSdzd4ZUx3NGZQZ3kvM3c4QSs0VVFOK1hsNWUxV25ZdWlENHM4aW1pbHBhWExwSlQvRUVJa2Vqd2U1T2Jtd21LeHFJNUZFVUFDK1BlSlN2ejEwTW00Nk1MTlNyRGprNk56c0h4NEpzZmV4UUhETUhEMDZGSFUxOWNEUUxNUTR2T2NmVXQ5eFhjS2lraG50aVo3V0FqeEVJRDI3bG11ZlVmbk15VHd4dkVLL1AzUUNWVDQvS3JqaEYyS3pZcmJScEpLWVB3QUFDQUFTVVJCVk9mZzVwSFpzR2o4L1k4bmJmdmZscGVYdHgzNmxXRVk5M05MTk9vdHZtTlF4Q2t0TFUwRzhIY0FTM1ZkeDhpUkk1R1V4SVZkNmNJQ3BzUnJ4MDdqOWVNVk9OelVvanJPZ0Yza3RHUFo4RXpja3BzTkc1Y0dpbXVOalkwNGN1UUlnc0VncEpSckFkd3lZOGFNU3RXNUtQS3h5S09JVWxwYU9oN0FTZ0FUSFE0SFJvOGVEYnZkcmpvV1JabnROUTE0K2VocGJLeXNneitLOXNHMUNJRTU2Y200S1RjTHM5TDR3WWJPQ2dRQytPaWpqK0QxZWdIZ2lNVml1V0hxMUtsY1pvVXVpRVVlUll6UzB0S3JwWlF2Q2lFU2s1S1NrSnVieThXTmFVRHEvUUc4ZnJ3U2F5dHFzYmMrY3RlWEhlZHhZbDVXS200WW5vbFVPNWNFb3E2WnBvbGp4NDZodHJZV0NJM1R1ek12TCs5bDFia29jckhJbzRoUVdscjZEUUMvQkNDeXNyS1FrNU9qT2hMRm1JcVdWaFNlcnNHMjZnYnNyR3RFUzlCUWxzV3VhNWlTN01HTTFFUXN6azdGTUtkRFdSYUtQaFVWRlRoNThpUUFTQ0hFdzNsNWVUOUNhQzRTVVFjczhraXA0dUppcThWaStZMlU4aDVOMHpCaXhBaWtwS1NvamtVeHpwQVNlK3Fic0syNkFYdnFtM0NrMllkVExhMXRhNU9GWFpiRGpsR2VCRXhNZEdGR2FpS21wSGhnNFNRaUdvQ0doZ1ljUG53WVptZzR3ai9LeThzL3YzVHAwbGJWdVNpeThGMkdsTm0vZjM5aVkyUGpjMEtJSlJhTEJXUEdqSUhUeVkzVlNZM21ZQkFmTmJYZ1NKTVBSNXRiVU4wYVFFMnJIL1dCSUx4QkEwM0JJUHlHaENGRC8rbWFCaDJBVFJOd1dTMXc2aHFTYkZhazJxeEl0VnN4d3BXQVVTNEhSbnVjOEZpNTdBK0ZuOC9udzZGRGg5clcwMXRuczlrK05tWEtsQnJWdVNoeXNNaFRaTm96cTExSkdVbGpCZVFvVFlqUlVzcVJnQmdKSVljSmlGUUpwQXJBSlNGdEFzSWlnYUFBL0lEd0FxaVJrRFVDT0NtRk9DcWtQQW9oRGlNWVBCd0l5b1ByUHphL1VmWDMxNU5ObXpZTnQ5bHNyd3NocGpzY0Rvd1pNd1kybTAxMUxDS2lxQklNQm5IbzBLRzJDUm43RGNOWU1tdldySU1xc3NUN2ZTMFNzY2diQ2krOG9DOXdEWjhNaXpaYlNNeUR4RndJTVVsQWhuMVdnUVNrQVBaSllETWsxZ3RkMndKcjg2Nml4WXVENFg2dC90cTVjK2UwUUNDd1NnaVI0M2E3TVhyMGFPZzZ0MllpSXVvUDB6Ung1TWlSdG9XVHE2U1VOOHlZTVdQam9MNG83MnRSZ1VYZUlDbFl2VDdUSXNWVm1oUkxJY1F5QUNwM0VHK1VrRzlKeURjQ0FieTc4ZnFDRTZxQ2JOdTJiYUVRNG5VQTdyUzBOQXdmUHB3TEhCTVJEWkNVRWlkUG5rUmxaU1VBZUFHc3lNL1BmeU9jcjhIN1d2VGgzVFdNWnI3d2RwSW5PZWttR01ZZFVtaUxCK01UelVESjBBeXNkUkQ0VzB1eitOZVdteSt0SHFyWExpc3J1MGxLK1R3QWEzWjJOckt6czRmcXBZbUk0a0psWlNWT25EZ0JBRUVBZCtYbjUvOWxJTmZqZlMyNnNjZ0xnMFgvM3BJSDA3eExBcDhUUURUTkhQQUI4bThHNUIvV1hsZXdaVEJmcUt5czdEK2tsUDhQZ0JnK2ZEalMwOU1IOCtXSWlPSldiVzB0amg0OUNobWFMdjd0L1B6OG4vZjFHcnl2eFFZV2VmMDA4LytLcmU2Ui9sc2h4RGNFeEJ6VmVRWktBdHVGbEwrcWJFeDhkdmVLS1dIZEFMU3NyT3g3VXNvZkNpR1FtNXVMNUdTVkxmeEVSTEd2c2JFUkgzMzBVZHNTS3ovTHo4Ly9kay9QNFgwdDlyREk2NnNYWHRBWEo0NjgwWlI0VEFoTVVCMG43Q1NPbUZJK3VLWnA3bk5ZSVFhMFdxeVVVcFNWbGYwRXdMZDFYY2VvVWFQZzhYakNGSlNJaUM3RTYvWGk0TUdETUF3REFINmZsNWQzanhDaTgyS1F2Sy9GTEJaNXZTV2xXTEJxOHhKTjRERUEwMVhIR1h4aXJ5bk5COVpjTi9kbGRQV20wQU1wcGJaOSsvWmZTeW0veWpYd2lJalU4UGw4T0hqd0lBS0JBQUE4czMvLy9zK3ZXTEVpVk9qd3ZoYnpXT1Qxd29MWE4xNnNXY1R2QUN4U25XV29TU20zU2ludlhyTzBvTFMzenlrc0xMUWtKeWMvQ2VBdWk4V0NjZVBHd2VIZ3RrMUVSQ3EwdHJiaTRNR0RiWXNtLzlNd2pFOTk4MVJnSE85cnZiK3ZSU3NXZVJld3FMRFFJVnNUSGhEQWR3SEU4NUwxQm9CZk53WXNENWRjUDh0N29ST0xpNHV0dXE0L0RlQlRWcXNWNDhhTmc5MXVINXFVUkVUVUpiL2Zqd01IRHNEcjkrT2x4dUMralY1akRIaGY2OVY5TFpxeHlPdkcvRldicCt2Uy9Lc1FZcXJxTEJIa0FNemduVVZMNTIvcTZzRXpCZDVmQU54dXM5a3didHc0N21KQlJCUWhQcXh0d0E5TDkrSmt3RlFkSlpKYzhMNFc3U0p1dlJ2bHBCU0xWbTI2MXdKWnpBS3ZrM0hROUhVTFZtMjhIMUoyK0lCUVdGaG9PZE9DZDd2TlpzUDQ4ZU5aNEJFUlJRQUo0SldqcC9HVnJSK3l3T3VzMi90YUxJaTViMmdnNXIyNnptT3g2MzhVRUN0VVo0bDBVdUJOSXhDNFk5M3l5MnZQak1IN0U0QlBzd1dQaUNoeWVJTUdmcmI3RUlwTzFhaU9FdkhPdmErcHpoSXVMUExPV0xENi9SR2F0TDhHSUU5MWxtZ2hKZllsSUhqRGo3TmQ5d1A0bk5WcVpRc2VFVkdFcVBDMTRzRnQrM0NnTVdhSG5JV2RsTmduaExtczZMcUNBNnF6aEFPTFBBRHpWMjZlYnJISzFRQ3lWR2VKTmpZaFdyK1VZckdQZDlwWjRCRVJSWWdERFY1OHUrUkQxUG9EcXFORUhRblVRQnJMMzE4eWI2UHFMQU1WOTJQeUZyNjErVExkS3RlQUJWNi8rS1cwUDFrYlFFTmFGZ3M4SXFJSXNMdXVDVi9mK2dFTHZINFNRS29RK3RzTFYyKzZXbldXZ1lyckltL0JHK3NYQ0dHK0o0QkUxVm1pbVY4QzM5LzVFVFpWMWF1T1FrUVUxN2JYTk9DYld6K0FOeGhYR3pzTUJwZVFZdVdDZjI5ZHFqcklRTVJ0ZCszbHE3Yk8wV0FVUnRuR3l4SE5wZ2s4Tm1NaVpxWWxxWTVDUkJSMzl0UTM0NzZ0SDZEVjRBemE4SkUrUThybGE1Y1V2S3M2U1gvRVpaRzM0UFdORndzZG00UVFiTUVMTTRldTRkZHpKbU5pb2t0MUZDS2l1SEdrcVFWZjNyUUxYaFo0ZzZFWm1saFVkTTJseGFxRDlGWGNkZGZPZm1OTHRtWVJiN0hBR3h3K3c4UUQyL2JpdE0rdk9nb1JVVnlvYmczZy9tMTdXZUFOSGhkTXVYTCsyOFVqVlFmcHE3Z3E4aFlWRmpwY3V2a0tnRnpWV1dKWlRXc0EzeTNaQ3gvZmNJaUlCcFhmTlBGUTZUNmNibWxWSFNYV1pWc000NDJaSzR1amFvaFhYQlY1c3RYeFN3Q1hxczRSRHo1cTh1S251dzZwamtGRUZOT2UrUEFJOXRRM3FZNFJKK1FsSG12d0tkVXAraUp1aXJ5RmIyMitYVUI4U1hXT2VGSjRxaG92SHoydE9nWVJVVXg2dDd3YXJ4MnJVQjBqM254aTBhck5YMUVkb3JmaVl1TEZndFZiUmdqVDNDMEVQS3F6eEJ1SHJ1TVBCWmRndU5PaE9nb1JVY3lvOFBueDJYVTcwR0p3cVpTaEo1cE5UZWF2dVdidWZ0VkplaEw3TFhtUFBLSUphVHpGQWs4Tm4ySGd2M2NjZ0NHbDZpaEVSREhCbEJLUDd6cklBazhaNlJLbS9EdGVlRUZYbmFRbk1WL2tMWmh6elIwQzRpclZPZUxaM3ZwbS9PdklLZFV4aUloaXd0c25xN0N0dWtGMWpMZ21JR1l2OUl6NHV1b2NQWW5wN3Rvclg5cWNaampsWGdCcHFyUEVPNWRGeHpQenB5UFZibFVkaFlnb2FqWDRnN2h6M1hZMEJJS3FveEJRRDBPYlZMUnNUc1MyWXNSMFMxNHdRVDRNRm5nUm9UbG80SW05UjFUSElDS0thbjg1ZUlJRlh1UklrcnI1UzlVaExpUm1pN3hGcXphTUV3TDNxczVCWnhXZHFzSEJScS9xR0VSRVVlbUUxNGRYam5IRmdrZ2lnQldYdjdWcG11b2MzWW5aSWc5Uy9CQkF4QStLakNlbWxIaHk3MUhWTVlpSW90SlQrNC9CNUNTMlNLTnJBajlYSGFJN01WbmtMVnBkUEFsQzNLWTZCM1ZXVWwyUHZWeTRrNGlvVDQ0MisvRGVxUnJWTWFnTEFyaDYwUnZyWnFuTzBaV1lMUEtrREg1VGRRYnEzak9IVHFxT1FFUVVWVjQ0WEs0NkFsMkExQzBQcWM3UWxaZ3I4dWE5dW02WUFENm5PZ2QxYjFObEhVNXluMFVpb2w2cDh2bXg2a1NsNmhoMEFRSllOditkcldOVTV6aGZ6QlY1RnJ0K0J3Q0w2aHpVUFZOS3ZNUjE4NGlJZXVYdDhpb3VLQi81ZEV2UStKcnFFT2VMcVNKdlVXR2hCZENpWmsrNWVQWnVlUldDZk5NaUlyb2dRMHE4ZkpUNzAwWURDWG43ek9MaWlGb01OcWFLUE1QbldpZ2dSNmpPUVQycjh3ZXg5alFIRVJNUlhVaFpUU01xZlJ6ZUVnMEVSS2FyS25DVDZoem5pcWtpVDRPNVFuVUc2cjMzeXF0VlJ5QWlpbWhGcC9nK0dVMDBpTnRWWnpoWHpCUjVpd29MSFJEZ3NpbFJwTGk2SGo3RFZCMkRpQ2dpK1UwVDc3SElpelpYejF4WjdGUWRvazNNRkhuQzU1b25nRVRWT2FqM2ZJYUpqWlYxcW1NUUVVV2tYYlZOOEFZTjFUR29iMXd1cTdsY2RZZzJNVlBrbVRDdlZaMkIrbTVESmNmbEVSRjFaVXNWUHdSSEl5R002MVZuYUJNelJSNGdJMnF3SS9YTzlwcEcxUkdJaUNJU0o2ZEZLU2tXcW83UUppYUt2QVd2dkQ5Q0NERk9kUTdxdTBxZkh5ZThQdFV4aUlnaVNrVkxLeGVOajFJQ0dMRm8xWWFJcUVsaW9zalRiTmFacWpOUS8yMnJibEFkZ1lnb291eHJhRllkZ1FaQVN1MEsxUm1BR0NueW9PbHpWVWVnL3R0Wnh5NWJJcUp6ZlZEUElpK3FDY3hYSFFHSWtTSlBRaGFvemtEOTkxR2pWM1VFSXFLSXNvc2ZmcU9hQUthcXpnREVRcEVucFFDUXB6b0c5ZCt4NWhhWTNPS01pQWdBSUFFYzRJZmZxQ2FsbklCSEhsRmVZeWtQTUZEelgxOC9RZ0FlMVRtby8xcE55Y2tYUkVSblZMUzBvb1hyNDBVMUlZUnovdXdybFUrK2lQb2lUOU01cXpZV0hHcHFVUjJCaUNnaThFTnZiTEJZck5PVVoxQWRZS0NFcGwra09rTmYrVjU5Rm1ibGFaamVKcmp1K1RhRXpkYXI1MG0vSDk3Zi93TFc2Yk5oblhrWmhOUFY1WG1OajMwSEFLQ2xaOEQxSDk4S1crN0JkS0taYjJwRVJBQlExUnBRSGFIUCtudGZheE1vMllqZ3Z0MndUSmdDeTZTcEVDNzMyUWVEUWZoV3ZRd0Vnd0FBeStUcHNFeVkzSDJXbC84T3M2a1IxaWw1c003b1BDK3orUSsvQWdCWXArVEJWckM0VHpuN3hJVHlScWpvTC9La3pJVVFBNzVPOE1DSFhWL2Y1WWFzcllFTStudDFIZXUwV1QyZUk3M05DQjdhRjNyZEQzZjA2amtBRU5pMkNjYkpZekJPSG9QWldBL0gwbHU2dm41VGFFa1M2VWpvOFpvTkQzeTVWNi9kbGNUSGZ0ZnY1NTd2bEkvclFSRVJBY0RwTUsyUEZ3MzN0VGIrcmV0aEhEMkV3TTV0Y0g3NlM3Qk1PanR2d2ZmMlN2ZzNGSjRUeU5wOWtXZWFDT3dxaFd6eFFyWjR1eXp5akkvMkF3RDByR0Y5eXRobkdrWU43Z3YwTE9xTFBDbkU2SUdYZUlEM3FkOTBlZHd5ZmpLTTh1UHRoVk5QMm42eGUxczh0VHozRkZxZWU2cmJ4OXNMS2RPRWY5MjdBQUNSNElSOThYV2h3OVdWM1YvY05EbzlManhKZmY2RU5SU3FmTDE3c3lFaWluWGxZU3J5SXY2K2RvWlplUXJHMFVNQVFnV29aZnpaQWk1NGFCLzg2OTdwY0w1L1F5R3NVMmRBSHptbTA3V0RoL1pDdG9RbXJWZ3Z5YjlnWnYrbTkrSGY5SDZuNDY1Nzc0ZCtVVzYzeitzMUtaWDNORVo5a1Nja3NoQ09LaS9DQmJadmhWa1RLdGpzVnk2RFNBaDExVGI5NHZ2ZFBzZXNxZXIwdVBPT3UyR1pQTDNUdWRicHMyQy83dWIycjVzZWZ3QUFvS1Ztd1BuRis5cVB0Nzc1SWdJN3QvWC9HK2xHWTRDRGpJbUlBS0EyQ3J0ckI4Sy9lVzM3djYzNWx3SzZEZ0F3YTZ2UjhvOC9BR2RXWDdETm5nZC95VWJBTk9IOXh4L2cvdkw5RUluSkhhNFZLTnNhK29lbXdUcDFCbnl2LzNOb3ZvbXVTSkdpN3NWRG9yN0lnNFowaEdIMURjK0RQNFZSZnJ6OWswL0NKNzhJeStqeGdNVUNZWGNBT1BzcEptSEZaMkhObTlQaG1IM2hOYkJmZTJPbjYxb3Z5WWZsa253QWdIbTZITExGQzMzVTJMTW5HQWI4eFJ0Z3k3OFVPTlBDRnR4VmlzQ3UwclBuQkFOb2ZlZDFBSUNlZlJGc2N4Y2lVTFlGTUdLbk1HbzZNOWFDaUNqZTFZZnAvVENpNzJ0blNGOExBaVViUTE4SUFkdGxpMExIR3h2Zy9mTVRrTjdRb3RDV3NSUGh1UEdUZ00wTy8vcjNJQnZxNGYzekUzQis0ZXRueCs4RkFnanVMZ3VkUCs1aUNFOFMzUGM5M09rMW0zNzFhT2o3eUp2VDNpdDJMaTBscmFzZlo5OEpKUGQ4MHVDSytpSlBtc2dJdzVBOENKY2J4dkVqb1gvYkhiQk9tZ3BZQnY3ajBiS0d3VEpxUEZvTDM0Si82em9JbHp2VUVuZm1sOUwzNm5Nd1B0b1BYOVZwMkJjdmhXMzJQSmlWcDRGei9oaGFDMWZCckswR2hJRGp4dHNobXhyZ2UvVTV5RllmaE5NRjkzM2ZoMGh3dHAvZjhMMnZoRjQ3UFF2dWJ6eDAzamZhOVE4cnNMMFlnZTNGblk2Yk5aWHRyWHFEcVlrdGVVUkVBSUM2TUxYa1JmSjlyWTEvL1h1UXJhR0pkMXBhQnJTVU5NakdlalQvNlg5Z1ZwNEtIVTlPUmNKdFh3amRBNis5RWNaSCswUGowMCtkUVBQdmZ3bm5aNzRNTFRVZGdaMGw3ZGV5akpzRUFBZ2UzSWZXVlM5MStYMEVkcFlnK0VGWmgyT081U3VnWldRUCtHY0VBSkFzOGdaT1NBL0MxRjhiMkI1cTVyVk1uajdnUHdUWFZ4K0FXVldCd1BhdGFQejV3MEF3OUVjcm01c1EzTE1EMWxrRmtDM2U5bkVJc3JFQnZ0ZWVnMy9kTzdETnV3S3VyNFlLSytsclFldjdxd0VBd21LRjc3WG5ZVGJVdC84aTI2KytvZU1zcFBOcDBiRktqczgwVlVjZ0lvb0kzakQyMGtUaWZhMk5iRzVxSDJzZUltQ2NQSWFXdno0SnM3NHVkTVRwZ3ZOelh6bDduN05Za0hEblBXaCs4cWVRRGZVd0swK2grYmMvUnNMdFg0Qi84NXB6TG5XbUxqQ0NrUDV1eG53YkJ1UjVQK3Z6dng0SUtlRHMrYXpCRmYxRkhvUTlIRmN4RGgrRWVmb2tBQ0JRdWhtQjBzMEFBTnY4cStCWWV2T0ZudHFabEdoOTl3MEU5K3hvSDBzQUFKYUxwOEV5WmdKRVlqTE0wK1hRc25MZ3V2Yzc4RzlaaTlhM1YwSzJlR0hXVk1HMzhnWG9vOGJCc2Z6akVJNEU2TU5Hd0RoK0JETGdoM0h5V1B2MXJGUHlZSmt3dWR1QnBXYlY2VTZQZFRjajFqcXJBQWszMzlIK2Rkdnp0UFFzdUw5NWRseGZ5NHZQSUxCdFU5OStIcjBRWkpGSFJBUUFDSmpoMlFFb1V1OXJiWHlyWG01dnNHampYL3ZPMlFMUDVZYno4MS9yMUxLbUphWEE5Zm12b2ZsUHY0RnNySWYwdGNDc0tJZHg3UEFGdjRYRVIvOEhzRmc3ZjJ1K0ZqUStHdjdseGdTZ2ZKWmoxQmQ1QXNLT01BekthMzN2alc0Zms0MGRaeUJKWDB2blkzNS82SmltUWJqYzBJZVBRdkNEN1FBQXk0VEpzRis1REZwYUpoci8rNzhBQUxiTEZzRngvUXBBMDJDYnV4RFdxVFBSK3ZacjhHOWREMGdKNC9BQm1CWGwwSWVOZ0dQSkxUQnJLaUg5cmFGQnBGSkNTMDZGNDVZNzIyY1JEVlNnZUFNQ3hSczZIZStxVUJ3TVFXNXJSa1FFSUh4RlhpVGYxNEtIOXAwZGkzY08rOVhMRWRpMURjTGxnYkRaNFh2dGVXaWVSQ1I4OG92dDV6US8rVk1Bb1dKUFdtMFFEZ2VNbzRkNy9IazAvZklIM2Z3d0J1ZitJNEhPRmVVUWkvb2lUMEphQjlwWkc5aTVyY042UWdtM2ZRR0JIY1h0djh5TlAvNU9oL045cnowUDMydlBkemptMzFnRS84WWlDSGNpUEEvOEJQYjVWOENzcm9EdDBnWFFoNGVtWXB0VkZlM25DNGVqdy9PRnl3M0hqWitFZGZaOCtGYStBT0gydEErQzFVZVBnNTQ3QnMxLy9IWG9sMUczSU9HVFg0UndKRUJZYlYwT0xJMDJ3VEM5cVJFUlJidWdISGpQUnFUZjE0UzE2L3BIUzgyQVk5bXRzRTdPUTlPdmZnQ3o2alRrZVJNaDJscnN0UFFzdU82OUgyWjFCZndiaW5yOG1aaDFOVDJlRTJZczhnWk1JZ2d4c0NaUldWZmQ0V3N0SlJXaUZ3c0pYMGp3OEVFRVNqWjIrVWtGQ0UybWFDMWMxZWw0NG1PL2crdnViMEVHT2c2OGJYMTdKWXpEQndBQWp1VzNRaDgyQXJLeEFjS1RPS0JCb3U3N0grdnllSGRMcUF3V2l4WUg2K0FRRWZXQ0RvSGdBSHVvSXYyK3BnOGZCZUgyUU04ZDJ6NGp0bzF0N3NLT0Y3akEySEtSNElRK2ZCVDBuSXNRM09QbzFQM2JJY2NRZDljQ1VMNFdUdlFYZVVBckJ0anZiYzJmQzkrcVY3cHRzblhlOVEzSXhucTBQUDgwQU1CKzdjZWdqeGdOQVBEKzhkZWhhMHlmQmV2cytSQmhtTGtFSVRvc1dPemZzcTU5OGdXRWdMOW9WYWdKT3lNTDdtODgzT3Z1MUhQSDNmazNGdlhxT2RMZjJtbjIwYm0wckdHd2pKblFxMnRkaUVWRXh3UVJJcUxCWnRVMEJBYzRBU0RTNzJzUUF0YThTMkZmZUEwYWQzZDlqNUhHbWFWazlKNWZYOHZNZ1czUmRXaGQvVXEzNXd4MWQ2MkFZSkUzVUVJSUh5QTlBN3FHMndQN1ZjdmhYL3NPcEsrbDArT1dNUlBhdDJzSmZUMFIrb2hSSGM3UmtsTTdGRHQ2N3BoTzNhaXRhOTV1L3dUa3ZPTWVhQm1aQUFEdm41OElMWkZ5TGluYlp3Y0Y5My9RNFhqN29GUkgveWZ1K0ZhKzBLdnpaRlBEQmMrMXppb0lUNUhIbGp3aUlnQ0FYZGZRTXNBaUw5THZhd0RnV0hKVHQ4dDZ5WUMvZmE5YVlldDVmcVUrY2d6MDNMRVhMUEtHdXJ0V1FpcmZ5aW5xaXp3SjJTU0FqSUZleDc1NENmeHIzK24yY2ZQRWtmWi9hNm5wUFY1UFdHMFE1M2FqQm9Nd0R1d0pQV2F6d3pKeDh0bFBKMTE4U3ZHOThTTE0weWRoblZVQTY3U1pDSDZ3SFZweUtyVE1uTkJhUXFucDBJZU42UEFjZmZRNDJHWVdkTHBXeTR2UDlKaFhOWHVVTFBWQ1JEVFlISHA0M2c4aityNDJmWGEzQlI0QW1LZE9uSDNkcEo2WG14TUpUa2ovaGJlRFU5QmQyN202SG1KUlgrUkJ5aW9JTVhxd1h5YTRkemNBUUNRbVgzaGR1bTc0M3Z4WGV3dWNaVXBlajgzUFpsME5nZ2YzQWtLRDh6TmZndVY3UCt1dzRER0NBWmhWbFIxbTEycHBtVjF1eHR4VmtkZHBLUlVwRVNqWkNOOWJMME8yTkhjNlg5Z2RzQzI2RnZhQ0s0QnVCc3dPaE51aWgvMmFSRVRSS01scXdha3c3Vjk3SVNydmE5YnBzeStjN2N3RUVRRFFjNGIzT1Z0WGhycTdGaEoxZzNQaDNvditJZytpTXR4WGJIN3laeDIrTnF0T0kvalJmZ0RvZTlka01BRGZHLzg2dTBpamJvSDlpaVU5UGsyZWFlYlcwak1RM1BjQnpKb3FtTldWb2YrcVRvZWFuYVdFNnl2ZjdWdWU4MStucFJtQkhkdmdYLzl1K3l3cDI0S3I0Vi96OXBuWHo0UjFTajVhMzErTjF0V3Z3ci8ybmZaUFllSDZ3d01BdDVWRkhoRVJBQ1Rid3Y5Qk90THVheGM4cjZteHczNjJsdkdUKzVhdkcwTSt1MVpJRm5rREpZQ0tuczhhR04rYkw3VlgrdFpMWnZUcU9UTGdSM0I3TVZvTDMrb3dMc0d4L0Zab2Faa2RUejVuUEpweDhoaUUxUXFqYlR1WG5CRm8rZWRmdWh4VEFhQjkvMEdnKzdYdU9tWHp0OEsvdmhER1IvdENmK1JueG42SUJDY2NOM3dDMXVtejI0czhRTUIrN2NlZzVReUhiK1h6b1JYSzE3d04vNXEzSVJLVFlCazFEZ2tyUGpmZ25UVTgxcWovVlNRaUNvdVVRU2p5enFmNnZ0WXQwMFRMaTJmdmVYcjJSWjNHQ3ZiWDBDK0dMR3JEZnRFK2l2bzdxNVQ0S0J4NzE1NHI0Yll2UU0rNUNFQm9abXZ3dzUwQVFtTVdMSk11NmRVMXZFLy90bjNKazlDVE5UaVczZ0xicFFzNm5hc2xwY0tzQ1AzeU4vLzJ4MmNmRUFLVzhSY2pVSngxZGlWdlRRdU56VXZMaEphZTJhOG1kbUd6d3poNjZPd2FTcG9HNjR5NWNGeDlQWVFucWN2bldLZk5oR1hzUkxRV3JVSmd5enJJZ0IreW9UNVVaSVpoUEYyYVhmbkM0RVJFRVNFN0lTd2JPWFVRYWZlMTdoaW5Uc0E0Y3FqOVhQdlNXM3FWclN2bnJ6elI4UERYZTN5Tzc5Vm5ZUnc1aUlRVm4rMzM2N2FSd01rQlgyU0Fvci9JRStLSUNNT09Gd0JnemI4VU11Q0hQankzZlJDcWxwNEo2RHBnR0hBc3ZhWFhCWTFqNlMyaFZibWxETzFhY2NNbm9JOGMwK1c1OW11dWgxbDVxa05Uc3JBN1lMOXFPYlRrVk5nWEw0RU1CcUZuWkllYXVic1o5OUNYaVJlT2o5Mkc1aWQvQnVzbCtiQVZMSWFXMXZQY0ZlRnl3N0hzVnRnWFhodmFJcWRzQzZ6bnIyZlVUOWtKTFBLSWlBQWdLNHhGWHFUZTE3cWpEeHNCNTM5OEU5Nm5mZ1BidkN0Z0dUZXBEOTl0cEpHSFZTZUkrblVyRnEzYWVCVWczdTc1elA0TEh0b0g0K0NIc0Y5OVE2ZkhmRysrQkFDd2pKMEF5OFNPbjRiOEc0dWdwV1dFeGhQMG9ybFJOamNCcGdrSVFEamR2ZjdEQzJ4ZER3RFFNcktoanhyYis4ZlBtODUrcnJacDZNTGxnVzMrbGIzS01SQVBUeCtQeGRuZC8rRVRFY1dMa3VwNi9HZnhoejJmT0FDUmRGOXIzMDd0elBacGJjL3JjMDlWTUlpV0YvOENBTERPbUF2dHZKMHlla3M0RXJydDFlb0xFOW9uMWx3M3AzZnJsUTJTNkMveTN0bzRDa0o4cERvSERjeWY1MDFEcm50Z3E3RVRFY1dDVXkydHVIMU45NHZRVTNRd2czTHltdVdYN1ZHWkllb1hKeXZhdlBxb2hQVDJmQ1pGS3FzbU1NTEZBbytJQ0FBeUhUYlk5YWh2ZzRsckV0SzNwbmp1WHRVNW9yN0l3eU9QbUpCaWU4OG5VcVFhN25TQUcxNFFFWVZvUW1DczI2VTZCZzJFeEg0OElrelZNYUsveUFNZ0JIcGVONFFpMWhnUDM4eUlpTTUxU2NxQWR1c2sxWVMyVTNVRUlFYUtQQVBZcURvRDlkOGx5WDFmQm9hSUtKWk41dnRpZEpOeXZlb0lRSXdVZWJxVUphb3pVUC9OU0V0VUhZR0lLS0pNVEdRUFJ6UVRtdm1lNmd4QWpCUjVSVXN1T3d3cGovUjhKa1dhVkxzVkl6bnBnb2lvZyt3RU83SWNYRDgwR2ttZ3ZPamFnc0ZkQTZlWFlxTElBd0FJOGJMcUNOUjMwem51aElpb1M1ZG5jZTNRcUNUbCs2b2p0SW1aSXMrUVlwWHFETlIzQlpsOEV5TWk2c3JzOUdUVkVhZ2ZoS2EvcmpwRG01Z3A4cnhCZlMyQVp0VTVxUGRzbW9hQ0RMNkpFUkYxWlZxS0J3NDlabTdUY1VGS3RBUjgvdGRVNTJnVE03ODlKZGZQOGdMNHArb2MxSHN6MGhMaHRPaXFZeEFSUlNTSHJtRlJkdisyNWlJMWhNQjc2ejgydjFGMWpqWXhVK1NGbU0rclRrQzlkd1hmdklpSUxvaDdla2NaaWVkVVJ6aFhUQlY1amVtMmR3R2NWcDJEZXVheFdyQ1FiMTVFUkJjMEl5MEpLVGFyNmhqVUN4S29PUzVySXFwSE1hYUt2Skpac3dJU2VFSjFEdXJaNHV3MDJMU1krdlVqSWdvN2l4QzRjV1NXNmhqVUsrTDVBMHVYdHFwT2NhNll1OHNHRE9NWlFCcXFjMUQzQklDYmMvbW1SVVRVRzljTVMrZiszaEZPU3BoU04vOVhkWTd6eFZ5UnQySFp2Q05TaW1kVjU2RHV6VTVQUmk0WFFDWWk2cFhzQkR1dXlFNVhIWU11UUFqeDd6VlhYN1pIZFk3enhWeVJCd0NtRlQ5VG5ZRzZkOGVZWWFvakVCRkZsZHZHNUtpT1FCY2k1WTlVUitoS1RCWjVhNithdXdQQXE2cHpVR2ZUVWoyWXlsMHVpSWo2Wkt6YmlYbVpLYXBqVUJla3dKcWlKWFBYcWM3UmxaZ3M4Z0FnQU8xQktXR3F6a0ZuQ1FEM1RCaXBPZ1lSVVZUNnd2Z1I0TkM4eUNJbFRBM3kyNnB6ZENkbWk3ejExODNaRFlFL3FjNUJaODNMU3NIRlNXN1ZNWWlJb3RKb2R3S1dEczlVSFlQT3BjbFhDNis5YkxQcUdOMkoyU0lQQUlTaFBReWdYblVPQWhKMEhmZE96RlVkZzRnb3FuMSszSEM0dUZOUXBHZ0tCTTM3VkllNGtKZ3U4b3FXelRrRktlNVhuWU9BMjBibklEdkJyam9HRVZGVVM3VmJjVGVIdlVRRUNmeDB3N0o1UjFUbnVKQ1lMdklBb0tqeHlCOGxzRkYxam5nMnlwMkFUM0ZHTFJGUldDd2Rub0hKeVJ6Nm9wS0UzUFYrdzlISFZPZm9TY3dYZVZpeHdoQXdQdzJJWnRWUjRwRk5FM2h3Nmxqb2dzT0ZpWWpDUVJjQ0Qwd2RDNGZPYmxzMXBNOElCTy9BaWhVUnYvRkM3QmQ1QUlxdUt6Z0FtTjlRblNNZWZXYmNjSXhMZEttT1FVUVVVeTV5T3ZDVlNleTJWVUtJSDZ5Ny92THRxbVAwUmx3VWVRQlFkTjFsZjRTVWYxT2RJNTVjbHBHTVQ0NW1OeTBSMFdCWU5qd1RWK2VrcVk0UlorVHJSZGZPL1lucUZMMFZOMFVlQU5SVU50d0R5RjJxYzhTRFlVNDd2amQ5dk9vWVJFUXg3YjdKb3pIYXpXMGloNFk4R0hDbmZGSjFpcjZJcXlKdng2ZXZiUTdxMW1VQVRxbk9Fc3NTclJiOGVNWkVPUFc0K3ZVaUlocHlDUllkUDU0NUNhbDJxK29vc2E0NnEvbzB1Z0FBSUFCSlJFRlVJSTFsNitkUGFsUWRwQy9pN2k2ODd1cFpSNE1DeXdGd0lzWWdzR2thZnBBM0hpTmQvR1JKUkRRVXNodzJQRFpqSWh6OFlEMG9wRVFMcEx4MS9aTDVlMVZuNmF1NC9JMVlkKzNjRWxPSUd3RDRWR2VKSlZaTncvZW1qME5lYXFMcUtFUkVjV1Zpb2dzL21qRVJOaTB1Yit1RFNMUkNGNThxV25KWmtlb2svUkczdncxcnJyMzBQVlBETFlCb1ZaMGxGdWhDNE51WGpNYmwzRUNiaUVpSkdhbUorRUgrZUZoWjZJV0ZCQUltak0rL2Y4MmxMNnZPMGw5eHYzalpnamMzWGFOcGVBa0ExL25vSjV1dTRidVhqTUdpYk03eUlpSlNiV3RWUFI0dTJ3ZWZZYXFPRXJXa1FBdE04elB2THluNHArb3NBeEgzUlI0QUxGaTlvVUJJYmFVQVVsVm5pVFpPWGNjamVlTXhPejFKZFJRaUlqcGpWMTBqSHRpMkQ0MkJvT29vVVVkS05HZ1FLd3FYWExwYWRaYUJZcEYzeG9LVm04WUxLOTRRQU5mOTZLVk1oeDJQelppQXNSNm42aWhFUkhTZTQ4MCtmR2ZiWHB6d2N2aDViMG1JbzZhVTE2OWRNbmVINml6aHdDTHZIUE5mWDV1aVc2elBDK0JxMVZraTNTWEpIanlhUHg0cE5rN2JKeUtLVkkyQklINncvUUJLcXV0VlI0bDhFdXY5bW5Iemhtdm5WYWlPRWk0czhzNG5wVml3YXRQRG1zQkRnT0RHZ09mUmhNQ3R1ZG00ZThJSWFOeVBsb2dvNGtrQWZ6bHdISDg5ZEFLbVZKMG1JaG1teEsvV2JGNTFQeDU1SktZR012SXUzWTFGYjIyYUQ0R25BWXhUblNWU3BOdHQrSzlMUm1OT2VyTHFLRVJFMUVjN2F4dngrSzVEN0w0OWg1UTRic0s4YSsyU2dxZ2ZmOWNWRm5rWE1ITmxzZE5qTlg0QnlDOENpTnRXUFFIZ21vc3k4TFZKdVhCYTR2YkhRREhLTkUyVTF6WGdjRVUxamxmWDRWUmRBNDVYMStKNFRSMnFHcHRRMDlpTW1pWXZtbjJ0OEFlRDhBZURDSnIvbjczN0RtK3J1dDhBL3A1N3RUempsZGhKbk9Yc1JXSm43MEZJeUdDUHN0cENnZElXS05DVzBUREtLdkNEbHJhMGRESktLYnVNQkVJU1Z2YmV6dDU3T25HOHJYblA3dy9GamgxdlMvS1JydDdQOC9DUVNQTFZLeitLemxkblNsZzBBWnZGQXF1dUk4NWhSMHA4TEZJUzRwQWFINGZNMUdSa3BpWWhJeWtSbWFuSjZOd21GZTJUazZCcC9NZ2x0WncrQTMvYmVRaGZIRGtGUTBadnQ1NlVNSVFtM3ZZNFBmY3V1MkowUkoxaTBSVDh4R21FY1hPWERZSFEveTZBSE5WWldscW4rQmpjMzdzek56Z21VeWh4dXJEbDBERnNPWFFNNi9jZnd0cTloN0RqNkFtVXV6MGhmMjY3eFlLZTdkTXh1R3NuRE1ycWlMNGQycUpmeDNab0ZjdlRZYWpsN1Nnc3djdmJEbUIzVWZRZC9pU0JiWVpoL0d6SnRKR0xWR2NKTlJaNWpTV2xHRHQzeGZlRnBqMFdEU3R3MDJQc3VLbExXOHpJYk1PNWR4U3hpc3FjV0w1ekw1YnQzSWZ2TnUvRXVuMkg0RFBDWjhxTkpnUUdkc25FeGYxN1lWVFByaGpaTXd2SjhWeXRUaTFEQXZqcWFCN2UzbmNzV29ad0R4clNlSDd4cXEvK1piYTVkM1ZoNjkxVUgwcDlmT0xxT3lXTVh3dUlqcXJqQkZ1eXpZb2J1clRGMVIwellPSFFFa1dnbmNkT1l2N0diZmhpN1dZczJiRUgzZ2phRUZiWEJFYjI3SW9aZy9wanlzQSs2TnVocmVwSUZBVjhFcGh6NUJUZTJYY1VwNXh1MVhHQ1RrcWNBT1JMSlllc2YxNTMxK0RRZDl1SEViYml6ZFQzdzYyMjFvbkZQd1Z3SjRDK3F2TUVxbjJzSGRNejIrQ2FUaGs4KzVBaXpwNFRlZmhzOVNhOHMzZzF0aHcrcGpwTzBQUm8yd2EzakIyS0s0WU9RSjlNRm53VVdoNURZdmJoay9qaXlDa2NLQ2xYSFNkZ2FUb3dMRWIzV09Jc2JSN0l6aTVRblVjRkZubEJNSGJPc3JHYXB0OExnUmtBSEtyek5KWkZDQXhOUzhKVm5kSXhPSlVuVmxCa0tTNTNZdmFhWEx6KzNYSXMyYjVIZFp5UUc5cXRNKzZjTkJwWERMbUlRN29VY3B2eWkvRHBvWk5Za1ZjQWR4aE5jV2hJMVhZdDZXd2VTa3BLSUlTNFp1REFnWitvenFZQ2k3d2dHdnJKTjZreE1mRS9oaEJYQVhLd0NOUGZiN2VFV0l4S1Q4SGxtVzJRWXVkbXhoUlo5cDdJd3orL1hvcC9mTE1VcFU2WDZqZ3RMc1p1dzQ4bWpNQmRsNHhCNzh3TTFYSEk1QXJkSG54eEpBOUxUcDNGenNJUzFYSHFWRnU3bHBlWGg2Tkhqd0xBVzluWjJiZXF6S2RLV0JZaFpqRDJzMFVkNExCZnIwRk1zZ2xNZGt1cGJBelVybXZvbTVTQW5KUkVUTWhJUWJ2WWlPbHNKS3EwWnU5QnZQaloxNWkxZWlPaWQrT0g4d1NBS2RsOThmQ1Zrekc2VjFmVmNTZ0tuQ3AzWWNISmZLdy9VNFROQmNVbzkvcVVaV2xNdTFaZVhvNmRPM2NDd0w3czdPeW8vRWZDSWkvRU5tN2MyTjRuNVpIRFBxQ2dWUnAyRkpYaVlLa1RKOHBka0NIYW95amRZVWZuaEJqMFRJeERUa29pK2lZbndNSVZzaFNobHUvY2g5OStNZzlmYmR5bU9rcllHdE83R3g2L2Rob205T3VoT2dwRkNaK1UyRjVZZ3ZWbmlyQzlzQ1FzMnpVcEpiWnUzUXF2MXd1djE5dDF5SkFoKzBJU0xveXg1USt4alJzM2ZrOUsrWDVpWWlLeXNySXFieS8xZXJHL3BCd0hTNXc0VkZxT015NFA4bDF1RkhxOEtQUDZVT0wxd3UyVDhFbi9mN3FtUVFkZzB3VGlyQmJFNmhwYTJheElzVm1SWXJlaVExd01Pc2M1MENVaEZnbFdpN29YVEJRazI0NGN4OHgzWjJIT3VpMnFvMFNNaWYxNzRvV2JyMFIybHc2cW8xQVVDc2QyN2RDaFE4alB6NGRoR0E4TUdqVG9qOEY5eGVHUFJWNkliZGl3NFEwQXQ3VnYzeDZ0VzdkV0hZY283SjBxTE1iVEg4M0J2NzVaRnRVNzhqZVhBSERMMktGNDVzYkwwVDZGUnhCU2RDc29LTUNCQXdjQTRJdnM3T3pMRk1kcGNlenlDYUVubjN4U0F6QWRBQklUZVdJRVVYMThob0czRnE3RVEyOS9pc0t5eU4rK1FSVUo0TzNGcS9IcDZrMTQ5c2JMY2RjbG8ySFJlUndoUmFlNHVMaUtQNDZTVW1wQ2lNaFpLaHdFN01rTG9iVnIxL2JYZFQzWFpyT2hUNTgrcXVNUWhhM3RSMDdneDM5L0J5dDM3MWNkeFhRR2RNN0V2MzV5TTRkd0tXcnQyTEVEVHFjVFVzcVJPVGs1SzFUbmFVbmM5VGFFaEJBamdHcmZKSWlvQ3A5aDRKVXZGMkR3dzgrendBdVJUUWVPWU5TanY4TUxuMzBGcjAvZGFrZ2lWU3BHMG9RUVV4UkhhWEVzOGtKSUNERUJBQklTRWxSSElRbzdSL01MY09temY4RXYzL29ZYm9WYk1VUURqOCtIeDkrYmpiR1B2NHg5SjArcmprUFVvcXAwdEl4VW1VTUZGbmtoSXFVVUFDWUJRSHg4dk9JMFJPSGxtOXdkeUhud2VTemN1a3QxbEtpeVp1OUJESG5rQmN4ZWs2czZDbEdMaVkzMW54QWpwUnh5YnE1ODFJaXFGOXVTY25OemV3Z2gwbXcyRzJ3Mm0rbzRSR0hCNXpQdzlFZGZZdHB6cnlLL3BGUjFuS2hVVk9iRXRiLy9GeDcrNzZmd1JkQnhWVVROWmJWYTRYQTRJSVJJbWpGanhrRFZlVm9TaTd6UUdRYWMvd1pCRk8xS25TN2MvTXFiZU9aL1g0WnN3MVJxSENrbFh2NzhXMXord3Q5UlZPWlVIWWNvNUNwRzFEUk5tNnc0U290aWtSY2lobUdNQnpoVVN3UUF4ODhXWXRMVGY4TEhLemVvamtKVmZMVnBHMFkvOWpzY3lEdWpPZ3BSU0ZXMHhVS0lVWXFqdENnV2VTRWloSmdFY05FRjBkNFRlUmp6K08reGR1OGgxVkdvRnR1UG5zQ1l4MzZQclllUHE0NUNGRElWbzJwQ2lDR0tvN1FvRm5raHNINzkrblpTeWc0V2l3VjJ1MTExSENKbHRodzZockZQdkl5RGVmbXFvMUE5VGhRVVljS1RmOERxUFFkVlJ5RUtDWnZOQnF2VkNpbGwrcVpObTdxb3p0TlNXT1NGZ0JCaUlBREV4TVNvamtLa3pNWURSekR1aVpkeHFyQllkUlJxaExNbFpaajh6Q3RZdW1PdjZpaEVJVkd4bFlwaEdHTVZSMmt4TFBKQ1FFbzVHR0NSUjlGcjI1SGptUHowS3lncTU2VCtTRkxxZE9IeUYvNkdOZXpSSXhPS3h2M3lXT1NGZ0JCaURNQkZGeFNkOXB6SXd5VlB2NEt6cFdXcW8xQXpGSmM3TWYzNVY1Rjc4S2pxS0VSQlZXVy92R3pGVVZvTWk3d2dXN0JnZ1FYQUNJRGJwMUQwT1ZWWWpLblAvb1ZEdEJIdWJFa1paanovVnh3NVU2QTZDbEhRT0J3T0FJQVFvdCs1dHRyMFdPUUZXWEp5Y2s4QWNYYTdIUlpMVkx5SGlBRDRoL3F1ZnVrZjNJN0RKSTZmTGNTTTUxOUZVVm01NmloRVFhSHJlc1UwcXBpRWhJUkJxdk8wQkJaNVFTYWxIQUJ3UGg1RkY4T1ErTkZmMzhhcTNRZFVSNkVnMm5yNE9LNS8rVFg0ZkR3Wmc4eWhZbDZleFdLSml2M3lXT1FGM3dEZ2ZMY3dVVFQ0L1JmZjRKTlZHMVhIb0JENGR2Tk9QUHJlTE5VeGlJSWkydWJsc2NnTHZxRkF0VlU4UkthMmFPc3VQUGJ1Yk5VeEtJUmUvdnhiekY2VHF6b0dVY0FxOXE2VlV2WlJIS1ZGc01nTElpbWxCbUF3d0VVWEZCMU9GQlRoaGorK0FZTm4wWnFhQlBDanY3N05UYTBwNGxWWmZOSHJYSnR0YXFaL2dTMXA4K2JOblFIRVc2MVc2THF1T2c1UlNFa3A4Wk4vdm92VFJTV3FvMUFMS0N3cnh3Ly84bTlJRnZRVXdYUmRyK2pOaTEyN2RxM3BlL05ZNUFXUngrUHBDM0ErSGtXSE54ZXN3SngxVzFUSG9CYTBiTWMrdkRUN0c5VXhpQUpTTWRLbTYvcFF4VkZDamtWZUVHbWExZzlna1VmbWQrRFVHVHp3NWtlcVk1QUN6M3cwQjl1UG5sQWRnNmpacWt5bkdxd3lSMHRna1JkRVVzcEJBT2Zqa2ZuZDkrWkhLSE43Vk1jZ0Jad2VMMzc2ei9kVXh5QnF0cXJ6OGhSSENUa1dlVUVraExnSTRCNTVaRzZ6MStiaXkvVWNwbzFteTNic3hac0xWcWlPUWRRc0ZTdHNoUkRkRkVjSk9SWjVRYko4K2ZJWUlVUlhJVVRsRzRqSWJFcWNMdno4OVE5Vng2QXc4T2k3czFESTB6QW9BbG10VmdnaEFLRDlwazJiVEwzZkdZdThJSW1OamMyU1VtbzJtNjNpelVOa09xL09XNFNqK1R6UGxJQzhvaEk4L2RHWHFtTVFOWmtRQWc2SG8yTGJzMzZxODRRU2k3d2drVkoyQThCZVBES3R2S0lTUFAvcGZOVXhLSXo4ODV1bExQb3BJbFZNcXpJTTR5TEZVVUtLUlY3dzlBQlk1SkY1dmZqWlZ5aDF1bFRIb0REaWRIc3c4MTBlZVVhUnA2TElFMEwwVnh3bHBGamtCVW5GRzRXTExzaU1qdVVYNHRWNWkxVEhvREQwNGJKMTJIZnl0T29ZUkUxaXM5a0FuQitGTXlzV2VVRWlwZVFlZVdSYWY1Mi9DQjZmVDNVTUNrTmV3OEJ6bjh4VEhZT29TYXFNdW5WVm1TUFVXT1FGaHdDSGE4bWt6cGFVNGM5ekY2cU9RV0hzL1dWcmNiS2dTSFVNb2thcjBwUFhBZjQyM0pSWTVBWEJwazJiV2dPSTAzV2RaOWFTNmJ5NVlBWEtYRzdWTVNpTXVUeGV2RFRyYTlVeGlCcE4wN1NLclZSaU5tM2ExRjUxbmxCaGtSY0VMcGVyRTNEK213R1JXWGg5UHZ4bDNrTFZNU2dDdkx0MERUeGVEdWxUNUtnWWVmUDVmRDBWUndrWkZubEJZTEZZT2dJczhzaDh2dDI4RTRkUG4xVWRneUpBWGxFSlBsaStUblVNb2thcmN2SUZpenlxbTZacDdNa2pVL3I3VjB0VVI2QUk4dnEzeTFSSElHcTBpaUxQTUl3ZWlxT0VESXU4SUtoNGczRFJCWm5KOGJPRm1MTnVzK29ZRkVHVzdkaUxBNmZPcUk1QjFDZ1ZIVE9hcG5WVUhDVmtXT1FGZ2FacDNRRVdlV1F1bjYvZERLazZCRVVVQ2VDdFJhdFV4eUJxRkt2VkNnQ1FVckxJbzNwMUJqaGNTK2J5enBMVnFpTlFCSnExZXFQcUNFU05VbEhrQ1NFeUZFY0pHUlo1QVpKU2F1ZjIyYWw4d3hCRnVvTjUrVmkrYzUvcUdCU0JOaDg2aHAzSFRxcU9RZFNnS2oxNTZWSktVOVpEcG54UkxTazNOemNOZ05WaXNVRFQrT3NrYy9oNjAzYlZFU2lDZmJDTXEyd3AvQWtoS3ZiS3MrVG01clpUblNjVVdKVUV5T2Z6dFFVQWk4V2lPZ3BSMEh5eGZvdnFDQlRCdnQyOFEzVUVva2FwNk0zemVEeWQxU1lKRFJaNUFkSTBMUVBnVUMyWlI1bkxqVzl6MlpOSHpiZDI3MEdVT0YycVl4QTFxR0l1dmE3cm5SUkhDUWtXZVFHU1VySW5qMHhsNWE3OWNIcThxbU5RQkhON2ZaaTdmcXZxR0VRTnFySmdzclBDR0NIRElpOXc3UUQyNUpGNUxOdTVWM1VFTW9IdnR1eFVIWUdvUVZWVzJHWXFqaElTTFBJQ3h5S1BUR1h4dHQycUk1QUpyTjkzU0hVRW9nWlZXV0dicGpoS1NMRElDMURGL2pvczhzZ00zRjR2VnU3YXJ6b0dtY0NXdzhmZ2RIdFV4eUNxbDY3ckZYOU1WWmtqVkZqa0JZaHo4c2hNTmg4Nnh2bDRGQlJ1cnc4cmR2TUxBNFczS20wM2l6eXFWVnVBUFhsa0R0c09IMWNkZ1V4a0ZYdUZLY3hWOU9SeHVKYnF3dUZhTW8zTmg0NnBqa0Ftc3UzSUNkVVJpT3BWMFpNbmhHQlBIbFczWU1HQ2VBQXhtcWJ4dEFzeWhZMzdENnVPUUNheWk4ZWJVWmlyMG43YmQrL2VuYWc2VDdCeElsa0FXclZxbFFwVW03aEpGTkhXczhocnR2dW1UMFRYOUpZZjhmbnR4M054c3JDNHhaKzNNWFllT3drcEpZUVFxcU1RMWNscXRjTGxjcUdzckt3dGdDTFZlWUtKUlY0QWJEWmJrc2ZqWVpGSHBwQlhWSUxDc25MVk1lcjA0dmV2d2dNekxsYnkzTmJ2M2RQZ1k2NGVOaEFqZTJhMVFKcnFYcDIvS0d5THZCS25DOGZPRnFKOVNwTHFLRVIxc2xnc2NMbGM4SHE5YlFDWWFvTkhqakVHd09WeUpRTHN5U056T0hMbXJPb0laRUw3VHA1V0hZR29YaFZ0dUJBaVdYR1VvR09SRndCTjB4TE8vVjkxRktLQUhjc3ZWQjJCVEdqdmlUelZFWWpxeFNLUGFpV0VTQURZazBmbWNDU2ZQWGtVZkh2WmswZGhya29iYnJvaWozUHlBaUNsVEFUWWswZm1jUGcwaTd4QWpIdmk1WkJlZjBEblRLejl2MGRDK2h5aGNEUy9RSFVFb25wVjJVYUZSUjZkSjZWTUZFS3dKNDlNNFhSeHFlb0l6ZEx2Rjg4RTdWb1BYbjRKZmpoK2VOQ3VSMEJCYWZndTVpRUNxdlhrbVc2RkVJdThBR2lhbGlTbFpKRkhwcEJYRko0ck5CdXk4Mmp3OW1MTEx3bXMwTzJTbm9haFhUc0ZLVTExSFZ1bmhPUzZvVlpZV3FZNkFsRzlLa2JqcEpRSmlxTUVIWXU4d0NRQm5KTkg1bkFtUW52eXdzbUV2ajN3ajd0dVVoMGpyQlNFOGJZOFJFQzFOdHgwUlI0bmt3VkFTaGtQY0U0ZW1VTmVtTzYxUnBHTnc3VVU3cXBzMWgyak1rY29zRG9KZ0pReURtQ1JSK1pRNG5TcGprQW1WTzcycUk1QVZLOHF3N1VPeFZHQ2pzTzFBUkJDeEFJczhzZ2NYRjZ2NmdqTjR2bmdMNm9qVUQzY0VmcStvdWhSMFlZTElWamtVVFVzOHNnMFBGNmY2Z2dSNzQzdmx1T043NWFINU5xUnVvV0sxOGYzRllXM2l1RmFNL2Jrc1RvSkRJczhNZzJYaHowdUZId2VGbmtVNWlxS1BQYmswWVU0SjQ5TWc0MXgwNzN5byt0YjdMbFNFK0pydlgzbTFaZWk4SUxGRFV0MzdNR0h5OWUzUkt3R3NZZVl3bDJWTnB4RkhsWERuand5RFl1bXdjMUNyMGwrT21XczZnaTRhZlNRR3JkWmRDMXNpanlyaFZ0TVVYaXJzcnFXUlI1VjR3Qlk1SkU1MksyV2lDenlyTis3SjJqWGV2SDdWK0dCR1JjSDdYb0VXTG1QS0lXNUtxdHI3WXFqQkIycms4Q3dTQ2JUc0ZuNWRxYmdzN0RJb3dnaGhEQmRUV1M2RjlUQ2RLQmFWeTlSeExKYnJhb2prQWx4dUpiQ1haVTIzSFJ2Vm41MUQ0d0ZZSkZINWhCbnQ2bU9FSEV1SENyKzhTV2o4ZW9kTndBQVBsNjVBWGY5NDEwVTFuT3MxelhEcy9IK0E3Zlh1RDNobGdmZzlOUzlpYkFtQlA1dzY3VVkxN2M3SmozMUNrNFhselR6RllSZWpJMWZIaWhpc01pamFrejNocURvbFpZUWg5M0hWYWRvdW5EWkRIbDZUcjlxcTIydkdaNk5uQzRkY09NZjM4QzZmWWVhZEsyVStGZ2NPMXRZNjMyeGRodmUvdm10dUh6d1JRQ0F1WS9kZzhsUHY0S3pwV1hORHg5Q1NiR21PeW1LVEtaS1I0M3BSamROOTRKYWtwU1NQWGxrR21tSnBqdWJ1OFU0ckZhOGV1Y04wQzlZaE5VbFBRMkxudjRGYnI5NFZKT3U5OS83YnF0MXdVS2JWZ240NW9uN0tnczhBQmpZT1JOZlBubzNFbVBDYzJGZ1VseXM2Z2hFaldXNmpoc1dlUUVRUXBqdURVSFJLeTBoVG5XRWlPWDBlSER4VTMvQ3RzTTF1MEx0Vmd2Ky91TWI4ZmNmM3dqN0JZdGJNbE9UYTczZW1ON2Q4T29kTjFUN0FqbTJUM2VzK2I5SE1LUmJweHFQSDl5MUV6NzR4UjBCdm9yUWFNV2VQQXB6VlU2OE1GMmJ6aUl2TU96Skk5Tm8wNG85ZVlIWWV5SVBveDc3SFQ1WnRiSFcrM3UyejRCMjdyTmlSSThzZlAzRXovRzdIMXhkNS9WdW16Z0NmN3Z6QmxoMERZOWRPeFZmUFg0djJpVzNxdld4UzdidndkMnZ2Ui80aXdpQnBEZ1dlUlFaTkJQdWg4WTVlVVFFQUdpZmtxUTZRc1FyY2Jwd3d4OWV4MHZmdndyM1RaOVllZnVHL1lkeHhRdC9RLytPN2ZINGRkTnc2Y0EramJyZTdSZVB3dFNjZm5VV2Q2VXVOeDU5ZHhiK09uOHhwSlJCZVEzQlZsZDJJZ285Rm5tQjhRS3dTaW5abTBjUkx6TTFNb3U4Y05zTVdVcUpYLzNuRXh6Tkw4VC8zWElsZGgwN2hkL1AvZ2IvKzlXUE1hRmZqeVpmcjY0aWFmbk9mYmp0MWY5ZzM4blRBZVVOdGE0WnJWVkhJR29Vd3pBTTFSbUNqVVZlQUtTVVBpRUU5d2NnVTJoZngvd3dhcDQvemZrTy9UcTJ3NlNMZXVHLzk5M1dwSjkxZTMydzFiRy9uTnZydzFNZnpjSHZabjBOSTB4Nzc2cGlrVWZocnFJWFhBZ1JlVWYrTk1CMDQ4OHRxZUlORWE3REpFUk4wWjdEYWtFUmE3ZmhaNWVPdzQ0Ly9RWS9HRGVzV2NPVk4vemh0VHIzeWR0LzhqVFc3amtZRVFVZUFHUzFTVk1kZ2FoUnBKU202OGxqa1JjWXIrb0FSTUhTcGxVQzRoMm1PN3F4eFdTbUp1R1pHeTdEL3I4K2l6L2RkaDI2cE5kZDNEZzlIcnp5NVFMYysvcUh0ZDcvOWFZZHVPYWxmOExscWZrUjA3TjlPdVkvZmkrKytjMTl1R3h3LzhyRkhPRW8xbTZMMkdrQUZEM00zSlBINGRyQXNDZVBURU1JZ1p3dUhiQjQreDdWVVpwRTlXYklZL3QweDgrbWpNVVZRd2JBb3RmL3Zkbmo4K0hmQzFiZ3R4L1B3OUg4QWx3elBMdk94MzYxYVR1dWZ1a2ZlUCtCMjVGUXl4NTQ0L3AweDdnKzNYRWc3d3plV2J3YTd5OWJoeDFIVHdUOGVvS3BSOXMybks5TWtZUkZIbFhqQlZqa2tYbGtSMkNScDRyZGFzSFNaMytGZ1owekczeXNJU1hlWDdZV1QzNDRCL3VyTEpSSXJXTnZRZ24vWjhwWG03WmorTXlYOE5FdjdrQ2ZEbTFyZld6bjFxbDQ5SnFwZVBTYXFkaDE3Q1MrenQyQnR4ZXRhdklwRzZIUW8xMjY2Z2hFRFRKelR4Nkhhd1BENFZveWxYNGQyNm1PRURGY0hpODJIenJhNE9QbXJOK0NRUTg5angvKythMXFCWjdOb3VQbU1VTnJQTjZRRW03ditiWm0xN0dUR1BIb1MzaDM2Wm9HbjZ0SHUzVGNPbUVFU2x5dVJyNkswT3FiV1h0aFNoU091THFXTHVRRUFCTytMeWhLMWRWYlJMWDc3Y2Z6Y05Qb0lUV09Nd09BRmJ2MjRaSC9mb2JsTy9maDFUdHVRTHVVVmloeHV1RDJlT0d3MlRDMGV5ZDBicDFhNCtkT0Y1WFVHQjBvYzdueHd6Ky9oVTlXYnNCTDM3KzYzdmwrOTc3MkFYWWVQUm40aXd1Q0lkMDdxNDVBMUtDS05sd0lFUjdmam9LSVJWNWd5Z0FXZVdRZUYzVnNENXRGcjlhVFJIWGJleUlQN3l4Wmd4K01HMVo1Mjg2akovSG9lN013YTAxdTVXMHVqeGN6QnZWdjFEWFg3ajFZNTMyejF1Umkzc1p0K01WbEYrUGhLNmNnem02cmR2OTdTOWZpN2NXcm12Z3FRc09xNnhqVk0wdDFES0lHVmZsUzVWU1pJeFJZNUFXR1JSNlppc05teGRCdW5iRjB4MTdWVVJxdDN5K2VDZHExSHJ6OEV2eHcvUEFtL2N4dlA1NkxtMFlQd2RuU01qejkwWmQ0N2R1bDhQcXFmeVlzMkxvVDkwNGIzNmpyL1dkUi9VV2F5K1BGODUvTXg3KytYb2JiTHg2SnV5YVBRWWZVWkJ3NmZSYjN2djVCazdLSFVwL010b2k5b0FnbENrY1ZiYmlVa2oxNVZFMHB3Q0tQekdWY24rNFJWZVFGYzJneXY2UzB5VCt6NytScDNQeW5OL0JON2c0VWxkZmVFYkJxOTRGR1hldkQ1ZXZ4OGNvTmpYcnM2ZUlTL045blgrRjNzNy9CNVlNdndzbkNJaFNXbFRjMmRzamxaSFZRSFlHb1VTcDY4alJOQzU5L1FFSENJaTh3WlFCWDE1SzVqT3pWVlhXRVdoM05MMFR1d1lZWE9xaDRqazlXYmF6My9sT0Z4VGlRZDZiV09YaE9qd2RiRHgvSG13dFc0TFZ2bGpYNXVYMkdnVTlYMS8vOEtvenYyL1FqM0loVXFHakRwWlNtRzY3bEJrWUIyTEJodzRjQXJ1dmN1VE9Ta3JqaEo1bERpZE9GOU5zZjRyeThJT3ZaUGgxeGRqdmNYaStjSGcvS1hSNFVsenRSN0hTWjdvdWlWZGR4L0xVWDBDbzJSblVVb2dZVkZ4ZGo3OTY5RUVKOE8zRGd3RW1xOHdRVGUvSUN3K0ZhTXAxNGh4M2orL2JFVjV1MnFZNWlLdUd5NHJVbFpHZDFZSUZIRWNQTVBYbmNKeTh3TFBMSWxDNGIzTGlWb0VTMXViaGZUOVVSaUJxdHlzSUxGbmxVVFFFQWVMM2NFNW5NNVpLTGVxbU9RQkhzdXBHRFZFY2dhalNmeno4MVJRaFJyRGhLMExISUMwd0JjUDROUW1RV1hUTmFZM0RYanFwalVBVHExVDRkL1hseUNrV1FLajE1TFBLb21rS0F3N1ZrVHJlTUhkYndnNGd1Y01XUUFhb2pFRFZKbFk2YUFwVTVRb0ZGWGdBcXFuNzI1SkVaWFRhNFA1ZmZVNU1JQUQ4WTE3VE5wSWxVcTJqRE5VMDdxemhLMExISUMwREYrRDJMUERLampta3BtRFNndCtvWUZFR0dkT3VNSHUzYXFJNUIxQ1FWOCtxbGxDenk2THlLbmp3TzE1SlovWFR5V05VUktJTDg2T0tScWlNUU5WbVZqaG9XZVhTZUVLSUlZSkZINW5YcHdENUliNVdvT2daRmdPVDRXTnd5WnFqcUdFUk5WbEhrc1NlUExzUXRWTWpVckJZZGQwOGRwem9HUllEdmpSd0V1NVg3NjFQa3FUSmNtNmM0U3RDeHlBdEFhV25wR1lCejhzamNicDg0RWc2YlZYVU1DbU0yaXdVUFhUbFpkUXlpWnZGNFBBQUFUZE9PSzQ0U2RDenlBakI2OU9oaUFDN0RNRGhrUzZiVnBsVUM3cG8wV25VTUNtTlhEeCtJRHFuSnFtTVFOVm1WOXR1ZG5aM05MVlNvaHVQQStXOENSR1owejlUeHNHajh1S0NhZEUxZzV0V1hxbzVCMUN4VjV1T2RVUndsSlBpcEhiampBT2Zsa2JsMWJwT0syeThlcFRvR2hhRXJoZzVBNy9ZWnFtTVFOVXRGMjYxcDJtbkZVVUtDUlY3Z1RnRHN5U1B6Ky9YVlV6ZzNqNnF4V1N4NC9xWXJWY2NnYXJZcWl5N1lrMGMxU1NsWjVGRlVhSitTaEY5ZU5rbDFEQW9qdDA0WWpxejBOTlV4aUpxdFlyaFdDTUVpajJyU05PMFl3T0ZhaWc0UHpKaUkxb254cW1OUUdFaUtpOEZUMTg5UUhZTW9JT3pKbzRZY0JRQzMyNjA2QjFISXRZcU53Ujl1dTA1MURBb0R2N2x1T3RKWThGT0VxMmk3cFpSSEZFY0pDUlo1QVRJTTR3VEFuanlLSHQ4Yk9RamorL1pRSFlNVUdwVFZFZmRNSGE4NkJsSEFxdXlSZDBCdGt0QmdrUmNnSVFTM1VLR284K2ZicjRlRHB4dEVKWnRGeDE5L2ZLUHFHRVJCVWRHVFp4akdRY1ZSUW9KRlhvQThIZzk3OGlqcTlHcWZnZWR1NXFyS2FQVGdGWmNncDBzSDFUR0lncUpLa1hkQWJaTFFZSkVYb0FNSER1UUI4SHE5WGtncFZjY2hhakgzWERvTzQvcDJWeDJEV2xCT1ZnYzhjZTAwMVRHSWdrSktXVEVLNXgwMGFOQlIxWGxDZ1VWZWdLNi8vbm9mZ0NNQUYxOVFkQkZDNFBXZmZoK3RZbU5VUjZFV0VPK3c0ei8zM2dxTko1K1FTVlFaZ2NzVFFwanlFSHIrYXcyT0F3Q0xQSW8rblZxbjRPMmYzd3FoT2dpRmxBRHdsenUraDU3dDBsVkhJUXFhaXJuMFVzcmppcU9FREl1ODROZ05BQzZYUzNVT29oWTNOYnN2Wmw3RHMwdk43SzdKWTNEem1LR3FZeEFGVlVYSGpCRGlzT0lvSWNNaUx3ZzBUZHNGc01pajZQWDROZE53eVlEZXFtTlFDQXp2M2dWL3VQVmExVEdJZ3E1S1Q5NGh4VkZDaGtWZUVGUXN2ZVp3TFVVclhkZncvdjAvUXIrTzdWUkhvU0RLU2svRHJFZCtBb3V1cTQ1Q0ZIUk9weFBBK1k0YU0yS1JGd1JDaUlNQTk4cWo2SllZRzRQUEgva1oyaWEzVWgyRmdpQTFJUTV6WnQ2TmxQZzQxVkdJUXFKaTlNM3I5YkxJbzdwWnJkWkRBSHZ5aURKVGt6Qm41dDFJam85VkhZVUNrQkRqd0NjUDNvVnVHYTFWUnlFS21Zb2lUOU8wbllxamhBeUx2Q0RvMDZmUFNTbGx1ZGQ5b0xIT0FBQWdBRWxFUVZUcmhXRVlxdU1RS2RXL1l6dk0rZlhkU0loeHFJNUN6UkJydCtGL3Y3b1RJM3RtcVk1Q0ZES0dZY0RqOFVBSTRjek96dWFjUEtxYkVFTGkzQXJiaWpGK29tZzJwRnNuekg3a3A0aHoyRlZIb1NhSXNkbnczdjIzWTJLL25xcWpFSVZVeGNpYmxQTHd1VGJjbEZqa0JZa1FZZ3ZBSW8rb3d1aGVYVEgvc1hzNWRCc2gvRU8wUDhhMG5MNnFveENGWEpYcFZmdFY1Z2cxRm5sQklxWGNETERJSTZwcVdQZk8rTzQzOXlNaktWRjFGS3BIYWtJY3ZweDVOeVpkMUV0MUZLSVdVVEVmVHdpeFczR1VrR0tSRnlRVkV6ZFo1QkZWMTY5ak95eDU1cGZvblptaE9nclZvblByVkN4NDhnRU03OUZGZFJTaUZsT2xyZDZpTWtlb3NjZ0xFazNUOWdCY1lVdFVtODV0VXJIMG1WOWhVbi8yRklXVEVUMjZZTlVMRDdFQXA2aFRYbDRPQUpCUzVpcU9FbElzOG9MaytQSGord0JJbDhzRktVMDdoNU9vMlJKakhmaGk1czl3OTZYaklBUlB1MVZKQ0lFZmpoK083NTY4bi92Z1VkU1JVbFlVZVRJbUptYXo2anloeENJdlNLWk1tVklxaE5ndnBlVHhaa1IxMERVTmY3enRPcng3MzIxSWpPVVdLeXJFT2V6NDUxMDM0YldmM3NLVExDZ3FlVHllaXM2WVk3MTY5U3BXblNlVVdPUUZVVVczTCtmbEVkWHYyaEU1V1AzOHc4ako2cUE2U2xUcDNUNERTNS85Slc2ZE1FSjFGQ0pscW5URTdGR1pveVd3eUFzaUtlVjZBQ2dySzFNZGhTanNkYzFvaldYUC9nb3pyNzRVVnZZb2haUkYwM0RmOUFsWTkrS3YwYThEenhlbTZGYlJFU09FMktFNFNzaFpWQWN3RXlFRWUvS0ltc0NpNjNqcWV6TncyZUQrdVBQdjcyRExvV09xSTVsT3Q0elcrTWRkTjJOc24yNnFveENGaFNxTEx0WXBqaEp5N01rTHJtMEFpenlpcGhyY3RSUFd2UEF3bnIzeGNzVHpsSXlnaUxGWjhlZzFVNUg3KzhkWTRCRlZVVnBhQ2dDUVVxNVdIQ1hrV09RRjBlN2R1L2NCS0hPNzNmRDVmS3JqRUVVVWk2N2o0U3NuWS9QTGorSHFZUVBCOWJmTkl3Qk15K21IRFMvTnhKUFhUNGZWd3FGd29ncUdZZURjTGhqTzdPeHNVKytSQjRDZm84RzJZY09HSlFCR2QrM2FGUWtKQ2FyakVFV3N0WHNQNGxkdmZZeGxPL2VwamhJeEJuZnRoQmUvZnhYRzlHYlBIVkZ0eXNyS3NHdlhMZ0RZbUoyZG5hMDZUNmh4VGw2UUNTRldTU2xIbDVXVnNjZ2pDc0RncnAydzhPbGZZTzc2cmZqdEozT3hhdmNCMVpIQ1ZuYVhEbmpreXNtNGVyanAyeXlpZ0ZTWlRyVk5aWTZXd2lJditEWUM1eWQyRWxGZ3B1YjB4ZFNjdnZoMjh3NDgvOGw4TE42Mkc5eHUzRDhNTTd4SEZoNitjakttRCtxbk9nNVJSS2pTTm05U21hT2xzTWdMTXAvUGw2dHBXc0JGWHJuWGgyUGxMcHc0OTkvSmNoZE9PdDA0NDNLajJPTkRrY2NMcDg4SGoySEFrSUFtQkt5YWdFUFhrV0MxSU1HcUk4MXVRNXNZTzlJZE5tVEUySkhoc0tGZHJBT3huS05ERWVqaS9yMXdjZjllMkh6b0tINC8rMXQ4dkdvRG5HNlA2bGd0em02MTRMSkIvZkhMeXkvQjRLNGRWY2VoS0JXcGJWUkpTUWtBd092MUxndlprNFFSenNrTHNyVnIxMXAxWFM4RUVOTy9mMy9vamRqL3l5Y2xEcGFVWTBkUktiYWNMY2EyZ2hJY0tuT0c3SGkwRG5FTzlHNFZqMzVKQ2VpZEZJOHU4VEhRZWN3VVJaaXpKV1Y0WThGeXZMZGtEVFlkUEtvNlRzajF5V3lMRzBjUHhvOG1qa1NiVnB3S1FpM0hMRzJVWVJqSXpjMEZBSmZOWmt2czI3ZXY2UStiWjhzZUFoczJiRmdBWUh4V1ZoWVNFeE5yZmN4WnR3ZnJ6aFJpVlY0QlZ1WVZvTVNyYmpWdXJFWEgwTFJXR040NkNUa3ByZERhWVZPV2hhZzVOaDA0Z3JjV3JzU2M5VnV3NytScDFYR0NwbU5hQ3FibDlNWDN4dzNEMEc2ZFZjZWhLR0xHTnFxMHRCUzdkKytHbEhKOVRrN09vQ0RIREVzczhrSmcvZnIxVHdzaEhrOVBUMGZidG0wcmJ5L3hlTEUwcndCZkg4M0RoclBGSWZzV0ZLait5UW00cEYwYXhyWkpRU3NiUi9RcHNtellmeGdmTEZ1TGhWdDNZK09Cdy9BWjRmbnZyRGE2cHFGZmg3WVkzNjhIcmhzeENNTzZkMVlkaWFLSTJkdW8wNmRQNDhpUkl4QkN2RDV3NE1BN1FoZ3hiTERJQzRGTm16WmRaaGpHN0lTRUJIVHQyaFY3aXNzdzU4Z3B6RDJhQjVmUFVCMnYwV3lhaGt2YXBXSjZaaHYwYmhXdk9nNVJrK1dYbE9MTDlWdXhZTXRPck50M0dOdVBISWNSUmcyWEpnUzZ0MjJEd1YwN1lWemY3cGllMDQ5RHNkVGlvcVdOT25qd0lNNmVQUXNwNVIwNU9UbXZ0MEJFNVZqa2hjRG16WnM3dUR6ZVE1czlFcXNNSzNZVWxxcU9GTENzaEZoYzN5a0RFOXVtd2FyeGJVT1JxYkNzSEN0MjdzZXFQZnV4K2VBeGJEOXlIQWZ6OHVIeWVrUCszRGFMam81cEtlalZQZ1A5TzdiRDBPNmRNYUpIRmxJVDRrTCszRVFYOGhvU2kwNmV3ZjhPbm9pYU5tcnIxcTN3ZUR3QTBDTTdPM3QzaXdaVWhLMTFzSDM0b1Q0aHNlT1ZLYnA0LzR4UG1tNnNNOTFoeCszZE16R3hiUnAwdm52SUJBekR3UDVUWjdEOTZBbnNPWkdISTJmTzRrUkJFVTRWbHFDb3JCeUZaZVVvS25laTNPMkIxK2VEMTJmQTYvUEJvdXV3NkJwMFRVT016WXJFbUJpMGluTWdNU1lHclJQamtaR1VpTXpVWkhUTlNFT2Z6TGJJYXBNR1hlY2hRNlNXVDBvc08zVVcvOXAxR0VmS3pIY0VaMTF0bE1mandkYXRXd0hnZEhaMmRtdFYrVm9hbStsZ2tWS01uYmRxcWlid0hJQUJxdU9FV29lNEdOelJQUk5qMGxQNEppSWlDbk1Td0txOEFyeTIrekQyRnBlcGpoTnlGN1pSaFlXRjJMOS9Qd0RNemM3T25xWTRYb3RoK3h3RVk3OVkwVnV6aUw4Q0dLODZTMHZybVJpSFgvYnRndTZKSEhJaUlncEhCMHZLOGNmdEI3QXh2MGgxbEJaWDBVYkZGaGNnTHk4UFFvakhCdzRjK0t6cVhDMkZSVjRBeGk5WTRKQ3VtSmtDK0RXaWVHTnBUUWhjMnlrRHQzWExoSVBEVVVSRVljRnRHUGp2dm1ONGQ5OHgrTUpvd1ZGTDA0VEF4QVFiTG5FQXV1RWJQbmp3NEZXcU03VVVGbm5OTkhyZXFnRzZOTjRXUXZSWG5TVmN0STkxWUdiL0xQUko0dXBBSWlLVjloU1g0Ym5jUGRoZndpTTJLNlRwbWxGa2VNZDhOV1hrY3RWWldncUx2S2FTVW95ZnYrcG5BUDZJS082OXE0c21nTnU3ZDhDTlhkcnh6VVZFMU1Ja2dGbUhUdUl2T3c1R2RlOWQzYVRQQUI1ZFBHWDRpeERDOUw4Z3RzTk5NR3JXMGdTTFhYOU5RRnl2T2t1NEc5WTZDWS8yNzRvRUsrdGdJcUtXVU9iMTRhV3QrN0R3Ukw3cUtHRlBDbnpwODNodVdUcGp6Rm5WV1VLSlJWNGpqWjIvcUlNbTdiTUJERlNkSlZKa3hqcnd3cUNlYUIvclVCMkZpTWpVVGpsZGVIVDlMdXlKZ3BXendTSWxkZ2xoVEY5NDZjZzlxck9FQ291OFJoajkrYW9CRnF1Y0R5QmRkWlpJazJDMTRQbWNIdWpMZVhwRVJDR3hwNmdNRDYzYmdiTnVqK29vRVVjQytaQytHWXVtamxxaE9rc29zTWhyd0xpNXEwWkF5SGtDU0ZTZEpWSTVkQTNQWlBmQTROUldxcU1RRVpuSzFvSVNQTFJ1QjhxOFB0VlJJbG1wRkxocTBaVGhYNnNPRW13czh1b3hkczZ5c1pxdXpRY0V4eHNEWk5VMFBKM2RBOFBUV09nUkVRWERwdndpUExSdUI5eUc2ZGNQdEFEaE1qVHQ2c1dUaDN5cE9ra3dzY2lydzVoNWE0WnE4QzBRUUt6cUxHWmgwd1NleSttSlFlelJJeUlLeVBiQ1VqeXdaaHRjUGtOMUZCT1JUcCtVTTVaTUhmbXQ2aVRCd2lLdkZtTy9XTkZiNkZncGhPQVFiWkE1ZEExL0hOb0hQWGxDQmhGUnN4d3NLY2ZQVm01QkdRdThVQ2lGSnNZdm5EeHNyZW9nd2NEakNTNHdaTTdxRE0waTVyTEFDdzJuejhETTlUdHgwdWxXSFlXSUtPS2NjWG53OFBxZExQQkNKdzZHL0h6MDEyczdxZzRTREN6eXFoaS9ZSUVqVGpjK0E5QkpkUll6eTNkNThPdDFPK0hraHhRUlVhTzVEUU9QYjlpRmsrVXUxVkhNTHNQaTg4MFo5UG5haUordXhTS3ZDdWx5dkF4Z21Pb2MwV0IvU1JsZTNMSlBkUXdpb29qeDZvNkQyRjVZb2pwR2xKRDlFcXplTjFTbkNCU0x2SFBHelYxMW80RDRxZW9jMFdUQmlUUDQ5TkJKMVRHSWlNTGV0OGZQWVBiaFU2cGpSSnZ2alorMzZoN1ZJUUxCaFJjQXhzNWYzVUVZeGxZaHdCMTdXNWhEMS9HdmtmMlF5Vk14aUlocWRjcnB4cTFMYzFIdTQxNTRMVStVR3ByTVhqeDUrRzdWU1pxRFBYbFBQcWtKNlh1REJaNGFUcDhQeitidTRVSGFSRVMxTUtURS8yM1p5d0pQR1JrbkRQa09QdnhRVjUya09hSyt5QnM3ZFBJdEFtS1M2aHpSYkdkaEtUNCtlRUoxRENLaXNQUDFzZE5ZZjZaSWRZeW9KaUNHakV2b2NKL3FITTBSMWNPMUYzK3lLdFVYSzNjQ1NGV2RKZHJGV1hUOFovUUFwTml0cXFNUUVZV0ZJcmNYMzErNkNVVWVyK29vQkJUQ3AvVmFPSDFvUlBWSVJIVlBuamRHUGdFV2VHR2gxT3ZEcXpzUHFvNUJSQlEyM3RwN2xBVmUrR2dsZGVObDFTR2FLbXFMdlBIemxuY1RBbmVyemtIbkxUeVJqNzNGWmFwakVCRXBkN1RNaWM4T2MvZUJjQ0tBNjhmTVhYbVI2aHhORWJWRkhxUjRCa0JFVHFRMEswTksvRzNuSWRVeGlJaVVlMlAzWVJoY2tCWnVkRTNnZDZwRE5FVlVGbm5qNTYvdEJTRnVVSjJEYWxwM3BoQTd1ZGtuRVVXeFE2Vk9mSGNpWDNVTXFvVUFMaGsvWitsZzFUa2FLeXFMUENtOXYxQ2RnZXIybjMzSFZFY2dJbExtd3dQSFZVZWdla2pkOHJqcURJMFZkVVhlcUZsTDJ3bmdOdFU1cUc0cjh3cHdqR2N6RWxFVU91MTBZOTdSUE5VeHFCNENtRDc2bXpWWnFuTTBSdFFWZVJhN2Znc0FpK29jVkRkRFNuekNmZk9JS0FwOWZmdzBONGNQZjdyRjYvdTU2aENORVZWRjN2Z0ZDeXlBRnRIbjBFV0xiNCtmaHBjZmRFUVVSWHhTNHRORFBKODJFa2pJR3dldFhSdjJHN3RHVlpIbmM4YU5FNUFkVk9lZ2hoVzR2Vmh5a2hPUGlTaDZiTXd2UnA2VFUxVWlnWUJvRTNmYWM1WHFIQTJKcWlKUGczRzk2Z3pVZU44ZFA2TTZBaEZSaTFsNGdwOTVrVVNEdUZGMWhvWkVUWkUzZnNFQ0J3UzRiVW9FV1h1bUVFNmZvVG9HRVZISXVRMEQzN0hJaXpTWERQcDhiYXpxRVBXSm1pSlBPT05HQ1NCUmRRNXFQS2ZQd0lxOEF0VXhpSWhDYnN2WkVwUjVmYXBqVU5QRXhWbU5HYXBEMUNkcWlqd0R4aFRWR2FqcGx1ZHhYaDRSbWQvcTAveENHNG1FOEYybU9rTjlvcWJJQTJUWVQ1Q2ttamJsRjZ1T1FFUVVjbHhvRnFHa0dLYzZRbjJpb3NnYis5bWlEa0tJYnFwelVOUGxPZDA0V3VaVUhZT0lLR1JPbGJ1NEFYeUVFa0NIOGZPV2gyMTlFUlZGbm1hekRsS2RnWnB2L1praTFSR0lpRUptVjFHcDZnZ1VBQ20xaWFvejFDVXFpanhvK25EVkVhajVOaGR3eUphSXpHdGJJWXU4aUNZd1duV0V1a1JGa1NjaFI2ck9RTTIzdjdoTWRRUWlvcERad2kreUVVMEEvVlZucUl2NWl6d3BCWUNCcW1OUTh4MHVMWWZCSTg2SXlJUWtnRDM4SWh2UnBKUTk4T1NUWVZsUGhXV29ZQnI5eGJJT0FraFFuWU9hejJWSUxyNGdJbE02VmU1Q09mZkhpMmhDaU5qUlF5NE95OFVYcGkveU5KMnJhczFnWDBtNTZnaEVSRUhITDdEbVlMRllMMUtkb1RZVzFRRkNUV2g2KzJCZjB6aDFITkxqZ2Q2KzQva2JwWVIzNzA3L2M5cHMwRHRtK1I5YmtBOHRLU1hZRVdybDI3OGIza1A3WVI4M3VkcnRzcWdRcnFYZndOcjdJdWhkdWxlN3IveURONkczeTRRMVp3UkVYSHkxKzR5eloxRCs0YitoSmFmQ05uSTg5TXpPb1g0SmRUcGF5ZzlDSWpLZjB5NlA2Z2hONXB6MUhveThrekRLU2hEM2s0Y2diRFlsT1dScENZd0MvMUZ3ZXZ0T1NqSlVNaENXSFVybUwvS2s3QVFoZ25wTjF6ZGZ3TE5sQTdSV1NZaTk5VjVvNlcwQkFHVnYvaG1RRWxwcWE4VC84aWw0dDI1RTJmdXZ3elowREJ6VHJnWjAvNi9ieUQ4TldWcjNSRnN0cFRVODYxZldtMEhFSjhDYVBhenk3K1h2dlFiUDV2VUFBTDExQml4OXpuMnBrQktsYi93Snhxa1Q4TzdZalBqN0hxdk00ZDIxRlo1TmErRFp0QWJlM2RzUis2T2ZWMytkQytmQmQzQXZmQWYzd241SjlVMjl5ei84Tnp3YlY5ZWIwZEs5TjJKdnU3ZmV4elRXQ1NmM2tDSWk4emtacFAzeHZIdDIxSHE3aUl1SFBKc1A2WFUzNmpyV2l3WTMrQmhaVmdydnZsMys1OTJSMjZpZkFRRFhncm1ReGMzYkVrc2tKTUkrWVdxMTJ6eGJOc0E1NnowQVFPSnpmL1hmYUJod3p2dXMwZGQxVEx1NldYbHEwTkE1T0JjS0x0TVhlVktJTHNFczhXUjVHVHc3TnZ2LzdQVkNTMnZqdjBNSXdHSUJQQjdBNXdNTUE2N0ZYd00rSDl3ckZzSjMvREJpYi9rSlJHd2NYQXZud2JOMmVaM1BFWGZ2VERqbmZsSnZEa3ZYbnRXS1BFdVB2cFZGWHZsbjd5SStxenVFSXdZUUF2WkpsNkg4M1gvQk9IMEtya1Zmd1Q1eEdpQWxYUE5ubmZ0aEt4eFgzRkR0K3I0akI2cGxMSG5wOGNvL3gxeDFjOE8vS0tDeW1BeUcwODdHZlVBUkVVV1M0MEVxOHNyZWVLWFcyeTNkKzhCMy9BaGtTZU9LcTRxQ3JXam16eHIxK1BMMzMwRDUrMi9VZVg5bDhRWEFzMkUxak5NbkczWGRDMmxwNlRXS3ZGb1pQcmlYZnRQbzZ3YXR5Sk15NktPR3dXRDZPWGxDSWoyWTEzT3ZYZ0o0dlFBQTY4Q2hnSzZmZnk2YkhRQWdmVjVBMHhCM3gvMnc5dlV2N1BVZDJBdm52RStEbGtNa3RLcjJkK3VnRWRBN2RmVS9mMGtSWEZXK3lWajdaVVB2bUFXUmtBZ1JHK2QvSFd1WHczZjhDQURBZnZGMGFLbHRLaDh2bmVVb2YvOU5RRXBBMHlEaUV5SGlxNnhkc1ZqZ21INHQ0aDk4QmxxckpBQ0FudGtaOFE4K2cvZ0huNm44blFTekM3L1l3NG5KUkdRK1p5Tnd1SlpxSVVXeTZnaTFNWDFQSGpTa0lWaTdiM2k5Y0M5ZmVPNjZHbXdqSjFTN1d6aGlJVXRMSUozbkZnbFlyWWk1NlU3Z2szY2dDODhpNXJMdkFRRHM0NmJBbGpNQzd0VkxLb2M4WTMvd1V3aEhMQUJBYjV1SnVEdC9BZStodmY3SGo3NjRzbGVzK0prSEljdExJZUlUYThSelRMMEtwZjk4R2RaKzJiQU9HMVByTnpIbjdBL2duUDFCdGR0Yzh6K0RhNzYvS0l6LythTnd6dmtmalB3OFFOTVFjOTJ0c0E0WUROZUNlWEI5UFJ0NjIweFkrK2NBRml1TXdyTXdDdjJIYW10dE1xQWxwL29MWUorL0lCTXhzVTM1N2RhcjVGeGhUVVJrSm9WQitteExlUFJGK0k0ZnFlelJpN25wVGxpNmRBY3NGZ2k3QThENTNybVk2Mi8xZDFKVXVjMCtiakxzVTY2c2NWMXJ2MnhZK21VREFJeVR4eUhMeTZCMzducitBVDRmM0d1WHc1WTlERGozeGQ2N1pRTThXemJVbTdkcUQxOTlhbXZIYXBzdVZEVHpaOUNTVWhELzBMT052blpRQ1NTMS9KTTJ6UFJGbmpUUU9saFQ4dHlybDBBV0Z3SUFyTDB2OGhjMVZZallPT0FNL0VPMlhpK2c2NURGUmJBTkhnSGpUQjVjeXhmQTBpa0xldWR1UUdwckdGOThDQURRMHR2QzBxdjZYb3FlVGF2aFhyMFUwSFhZeDU1YlNPSDFRSmI3ZDBiWEVtb1dlWHJITENROC9CeEVMZmMxbWhEdzVaM3JUdGUweWdMUUtEd0xBREFLenFMazVhY1FlOGY5S0gvLzljb2YwNUpTWUp3NUJlK3ViZWN2bFZUOTl4T0lFdmJrRVpFSkZRU3BKMC9FeGNOMzVLRC96M1lIckwzNis2Y1FCVWhMYndkTDUrNXdMWmdMOTVxbEVISHhzRjg4dlhLaG5uUFcrL0R0M3czbjZaT3dUNWdHMjVCUk1QSk9BZzBVZWFZaldlU3BJV1FDRUhpVko4dEw0ZnAyenZuTHRrcUdkRGtoQy9KaEZPVERLRGdMV1ZaU2VYL0p5MC9DS0M0Q2ZCZDhTNXM0RFhybmJqRHlUc0IzN0RBQXdOb3ZwOGJ6R1VYK1lsS0xUMFRGd2hHanFPRDg4OWRSeUZXOVBmNkJKMnJjWC9idlYyR2NQVlBuL1ZwS0dpeGR1c0d6YVMzZzljSW95Sy94ZTVEbHBYQis4UkdNMDZjQUFIcUhMcEF1SjBwKy8yU1ZDMm13OWc3ZUp1Qk93d2phdFlpSXdrV1pMM2hmWUQyYjFnQUFMSDBHQkZ6Z3hkMDdFOGJwVS9Cc1dvUGkzejBCZVAzRnFDd3RnWGQ3THF5RFIwS1dsOEYzYUovLzl1SWlPR2UvRC9mU2IyQWJOUkZ4OTg2czkvcFYyOU9tc3ZUb0F4RWJCKytlN1RCT25RQUEyRVpPOE05NW45LzRSUmNBb0hmcVdxT1RwVG1rUVBDR3JvTEkvRVVlaEQwWVYzSE8vUlN5dlBxdTVNNVAvbHU1Mk9GQ0Z4WkhBQUJOZy9UNC82RzRxeXhxMEZMUzREdmdINW9Wamhob0dlMHFld3hGNHZtNWQvSmM0UWVnMm5DdGMvWUhjSzljVlBsMzY4Q2hpTG4rVm1pdE0ycG1xTElZb3RiN0FWZ0hqZlFYZVFBU252ZzlTbC81TFl5Q2ZDUSs5OWZ6M2YzWGZCK2xyLzBCbG81WnNFKy9Gcjc5dStGZXNSRENab2VXMmdhMmNaT2h0V2xiNi9XYnc4c2lqNGhNeUdNRVp6NlI3OEJlR0NlUCthKzVZUlU4RzFZQkFHeWpKelY5Y1lHVWNIMDdCOTd0dWY2NTJlZFllbDhFUzFZUGlNUWtHQ2VQUTB0dmk3aTdINEY3OVJLNHZ2NGNzcndNUnY1cE9ELy9FSHJuYm5ETXVLN09wd2lreUxNT0hBcnJ3S0hWT2hZcW5xdXhDMFlxMkVaT0NFcVJKd0ExKzhnMHdQUkZub0N3SThCSmVkNmRXMnBkRFN1UzZ4Nk8xTHQwZzZWemQyakpxUkRKcWRDU1UvMzc1V2thcExNY250VkxLeDliL3RGYlZYNnVPK0x1ZkFCR1JaRm50VlgrdzYzb2lnY0E2WExDeUQ4TkxTV3QzdXhHM29ucU4xVHBXYXh4bjhVS0xUa1ZsbTY5NnIwbUFBaTdIWHE3anBCbHBmQWRPUWpmZ1QyQVlVQzZYWWk3KytFR2Y3NnB2RHpXakloTUtGaEZudXU3dW91bUM3Y3RrYzd5bXJlNTNmN2JOQTBpTGg1NlptZDR0MjBDNE84NXExaWdWL3pzZ3dBQTI0anhjRngydlg5Kyt2QnhzUFlmQk5mWHMrRmVzd3lRRXI0RGUyQ2NPZzY5WFllZ3ZMNEwrWTRjZ0hIbTFQbjhIamVFVlYyZEpRR3JzaWV2aCttTFBBbHBEWFN3MW5kd1g2MjNXeThhREQyalBiU2tGSWlrRlBnTzdrWDVCMjhDQUN6ZCs4SStma3F0UCtkZStpMmtxLzdOZldXSmZ4ODk3NzVkS1BuVHN6WHVMMy9ubjVVRm9hVmJMOEJpclhYWmVNa2ZucTd6T1M2OFQyK2JXYU9MdmZqcFgxYit1ZW8zSkNrbHZOdHpJWjNsMExONlFKYVZWdDVYV1R4YWJVSGJDTm9icEE5Q0lxSnc0cFdCajFKNE5xK3Z0azllekEyM3c1Tzd0ckpJSzM3K2tXcVByMjBCbm52RlF2OW9USHdpRW1hK0FQdm9pVERPbklKdDJGam9tZjZOaGl1bTZBQ0FjRGlxL2J5SWk0Zmp5cHRnSFRJYXpzOC85Ty9sZW01eFIyMENXWGdCQU82Vmk2djl2ZVIzdjRGOTRqUWtQdnNYUUt1K2NVakZOYlMwZE1ULzRqZU5ldDVtWUpHbmhJUVhJckJ1MUlxVEhxeDlCOEt6ZGVQNTI5dDFxUFl0cFZxaGM2NzNyV1llQ2ZlcTZtL08rUHNlUi9uSC82bldVNGRHREU5V2JObGk2VE1BbGo0RG1yUTNVR05wcVcxZ25EME5HQWEwdFBUS1BZNThodzlVcmlKMmZ2NWh0ZHdWeGFQZXFTdmk3dnBsaldzMmgwVUw3b2JXUkVUaFFJZUFOOERSSm5udTFJY0tXbktLZjUvVUFIZ1A3SVZuM1FwNDFxMm85WDdYZ25sd0xaaFg0L2JFNS82S3VMdCtXVGsxS1JTTXdyT1ZVNG9xeU9KQ09HZTlCeEViQjJHeHdMdC9kNjJuUEFHQTc5aGgrQTRmZ0czWW1HREdDc3U5Y014ZjVBRXVCRGhXcnJYTGhKYWNDc2ZWdDFRcjhtbzhyblc2ZjVHRWxKV0xLbW9RQXRiK09kVytoV2l0MDRFTHVwbGpiNzJuenVjcCsrOC9BSytuVWZ2UVhmaHRxZVRscHlvTHRUcS9TVlVaMG8yNzV4R1UvdWxaR0FYNWlQL0ZieXEvRVRWMElrZXdXWVRwdDNRa29paGsxVFI0QTF4OFljMGU3ai9sb1k1cExiRjMzQTlaWEZnNTBtU2ZjZ1gwRGwwQUFHV3YvZEYvalFHRFlSMHlHaUlJSzNJaFJJUHRVMVBuemxYbCt1NUxmenVsYVpVZElucTdEaEN4Y2JEMnowSFpHNi9BdTJjSGZBZjNJdTZuRDFYN1dmZXk3K0NjOHovLzRzQStGOVhZYzdhNUJBU0xQQldFRUU1QUpqVDh5THBwU1NtSS9jSFBHdHozVFZodDBGcG53RGgxSE1icGs1QmxwWldiRDFkbEd6NE9udlVySWQyMW4rSWczVzVvNmUxcXo5SXFDVERPZlNDRWFQNkJkSi9mZ1Yxb2VxMlA4ZVN1QTNCK3Z5WFgvTS9nV3ZRVm9Hbis3dklnWTA4ZUVabVJYZGRRSG1DUkorSVRZSjgwQSs0bDM1emZwN1VLUzFhUHltUEkvSC92Q2IxRDUycVAwWkpTWU1ucVVmbDN2Vk5XalIwWVhJdS9ydXpaaTczbEo5QmEremZScjdwclF5VXBFZXdqUmM4SDhiZFIxbjQ1OE9UNmUvVGlmdktnZitISDJUT1Y1OGhieiszdlY1V2x6d0RneTQ4Qnc0Qm40eHJZeGt3S1NpUUpHWmJITXBtK3lKT1FKUUpvSGVoMUtzNm5iWWlsYzFlNFR4MEhwSVIzN3c1WSt3OENBUGlPSDRFV253aVJrQWl0VFZ2WVJrL3lmeHVwaFdmRHFzcnorQzZVK013cmxkOWNLb1pyNjlMUU42WGE3aGMyRytMdStmWDV4L3ptdmxvZkgzLzN3L0JzWHQvb013c0RaZGZZazBkRTV1UFFnL1BaWnA4d0ZlNGxkVS9aTVk2ZW53N1UwSUk5d045cElhcnV3T0Qxd3JkbnUvOCtteDJXbm4zTzc5WlF5eEdXempuL2czSHlHS3lEUjhJNllFak52QmRQYnpBRFVQc3FYSzF0ZStpblQwTHYwcjJ5eUlQRkFwR1FDUGRYc3lvTFRNdTU5cmZhenlhbnd0S2xPN3o3ZHNHOVlXWFFpandBTmF2ck1HRDZJZzlTbm9ZUVhWcnE2ZlR1ZllCeksyZTl1ZXNxaXp6dmxnMXdMMThBMjZpSi9qZTNYbnNQV1VPa3E4bzVoM1YwaDB0bmVhMXpKUnJMT0h0dSt4ZE5nNWJTMm4vNnhRVno4cHhmejRaM1cyN05RdFV3cWhXRHdkcDVQTjdTdk44WEVWRTRhMlcxNEVTUXpxK3RqM2ZuVmdDQVNFeXEzTWk0S1p4ZmZseDV3cEdsNzhBR3p5WTNDdkw5UFdwQ0MzcVJwNmUzZzU3UkhrYkIyV3EzUzQ4YjdsWCs5bGZ2bEZYbndqOXJ6bkI0OSsyQ2NlSVlqRk1ub0xXcGZUdXhKcEVvYVBoQkxjLzhSUjVFWGtzK202VkhId2k3QTlMbGhHZDdMdXduamtITGFBZmYwVU9RTGlmY2E1YkNQbWxHdFo4cGVxejYvRHRMOTE2SXVlRkh0VjYvNnJMM2FqMTVWUlpxZUhkc2huZkhadi81dWZmOEdxSktRZG5RWnNnUUdyemIvU3V5dExRMmlMLy9DWlM4K0ZpTk9Ya3RMZDdLSW8rSXpDZkpGdnhGbWFWL2U2bmEzNDNUSitIZHZ4c0FxZzNKTm9yWEErZWNqODh2R05RdHNFK2MydUNQeVhQdGpKWlcrMERhaGF0N20wTHYyaFBDYW9ONzFaSnF0M3RXTDYwOEZjcVdNNkxPbjdmMEhRaDg5aDdnOWNDemVWMmpDODU2Q2NraVR3VUJuR3I0VVVGOFBxc04xa0VqNEY2K0FEQU1sUC92TGNUYy9HUC9Qbkx3SHozV0VDMmxOYlFVL3o4TVQrNWFlTGR2OWs5aTFYVzRsMzU3L3JtcXJKN3lucnYrK1RzRnJBT0dRRXRwWFgwQ2JDTTJRL2J1ODM4WWFLbHRxdDFlZFlObngvVHJnQ3JuSExxWGZ1dmZIMG5URUgvZll3Mit4cVpLc0pyK3JVcEVVU2c1QkVYZWhaeGZmbEs1S0tPMkU1WnFJejF1ZURldGhXdkIzR3J6N1J3enJxM1JOcURLbkduZnNjTVFWaXQ4NTdiUzB0cld2azllMVEzOG02cXUvZkNrczl4L1VJRFhBMHZQZnY1RmtGVjNyYWo0ZWJzRGxoNTk0TjJ4dWZyb1dBQUV4Tm1HSDlYeVROOXlTb245b1pyN1dSZjd1Q24raFJYT2N2aU9IVWJKUzQ5WDNtZnQyYS9HNHgxWDNnVDMwbStxN1VGVXlUQXFqNnFwUmdqb1ZiNlJhYW10SVd4MlNMY0xldnVPY0Z4NUUvVDJIWnNlM2pBcWo2bXAyQnVwUXNtTC91Sk5PR0pxUDdlM0lrc2R4V01nVXUxaHVaazRFVkZBTW1LQ2NpaFROVEUzM0E2OWJYc0FnSHYxVXYvSURzNGRXOW1yWmh0VW03STMvMUxaT2VIL1lRMk9hZGZBTm14c2pjZHFyVklxanhjci9jdno1KzhRQXBidXZadjVLcHJPZnZGMDJNZGZDdC9KWXloNysyODFDN3dxMDM0Y2wxd09YUFk5LzJMR0lKQkFIZnVtcVdYK0lrK0lneUxBUFlpYVNpUWtJdWJhSDZEczNYOVZHMFlWY2ZHd1hPU2ZveWNzMXNxZU9OdmdrZjZOaFV1S2F5eW1xREZCVmdob3llTllGc1lBQUNBQVNVUkJWR213VDV3S1BhUDkrY2UxU29iOTBxc2dTNHRobnpDMXhtYVFqYVpwaUxueGRwVDkrMVZZZXZRQkFNVGQ5eGk4ZTNhZy9KMS9BcG9HKy9oTG0zZnRBR1RFc01nakl2TkpEMktSWjgwZUJ1bHhROC9zVk5sMmFHbHQvSFBBZlQ0NHBsM1Q2TGJCTWUwYWxQN3RSVUJLNk8wNndISDU5K29jaWJKUHZneEczb2xxb3ozQzdvQjkwb3c2NThVRnVobHluWFRkdjRkdCs0NDFpanhyei9QSGx6VjJNV1hqeVFOQnZtQlFtTDdJMDRSeEZBaGVWNTZXbGc2Zyt0bXh0YkgwR1lDNDIrK0g4NXZQWVJ3N0RKR1VqSmpMYjZ3czRteGpKbFZiMVJQN3c5cmZ5SHJIckViL1k3QU5yL2tONjBMMmlWTnJuTUZiSTN1MzNvaTk2Y2ZRMi90NzhvVGRBV3V2ZnRCLzlUUkVmR0t0K3gvcDNmdkFick9IYk1sOCs5akFOdllrSWdwSHJSM0JHNjUxWEhaOWpkdHN3OFpDYTUwQjM5NGQvdTFETHJ4L3RMOGQwanQzcTNhN250a0pqaG5YUVV0dERVdjNQdlYrdHV2dE95SCtvV2NoUzB2OEhSc0NFTEh4TlFwSzI1aEprR1VsVFhwTjlpbFhBRGgzdlNhdzlCa0E2Zkg0NTZUYjdOQXpPNFYwTndnSmZVL0RqMnA1cHQ5OGJQemNGWjBoeEg3Vk9TZ3cveDUxRVRyRnM5QWpJbk01VWU3Q2pZdnIzbVNmSW9QaGxYMFd6eGl4WFhXT0M1bCs4N0dGcStZZmtwRDFkMTFSV0xOcUFoM2lXT0FSa2ZtMGNkaGcxMDNmMzJKcUV0SzVlTzN3bmFwejFNYjBSUjZlZk5LQUZKdFV4NkRteTR4MWdBZGVFSkVaYVVLZ2Ezek5rNUVvZ2tqc3hwT2k0UVBuRlRCL2tRZEFDQ3hYbllHYUx5dUJINEJFWkY3OWtnTTZlWk5VRTlwbTFSSHFFaFZGbmc5WW9Ub0ROVisvcEtidnprNUVGQ242OERNdXNrbTVUSFdFdWtSRmthZEx1VTUxQm1xK25OVDZWeklURVVXeW5va2NyWWhrUWpPK1U1MmhMbEZSNUMyY091SUFwS3k1N1RXRnZSUzdGUjI1NklLSVRDd2p4bzUwQi9jQ2pVUVNPTDV3eXNnZHFuUFVKU3FLUEFDQUVKK3Fqa0JOTjRCelZZZ29Db3hKcjMzVFlBcHpVamIvZkxZV0VEVkZuaytLZWFvelVOT05iTU1QUGlJeXZ5RnB3VGxlaTFxVzBQUXZWR2VvVDlRVWVXVmVmUW1BVXRVNXFQRnNtb2FScmZuQlIwVG1kMUZ5QWh4NjFEVEpwaUFseWoxTzkyelZPZW9UTmUrb2RaY05MZ1B3a2VvYzFIZzVxWW1JclhLZ05CR1JXVGwwRGVNelVsWEhvQ1lRQXQ4dHUySjBzZW9jOVltYUlzL1ArRUIxQW1xOGlmekFJNklvTWlHRDAxTWlpc1Q3cWlNMEpLcUt2T0kwMjdjQVRxck9RUTFMc0Zvd2poOTRSQlJGY2xKYklkbG1WUjJER2tFQytVZGtmdGlQRGtaVmtiZHU4R0NQQkY1Vm5ZTWFOaUVqRlRZdHF0NmVSQlRsTEVMZ3lvN3BxbU5RbzRnUDlreWI1bEtkb2lGUjE0cDZmTDcvQU5Lbk9nZlZUUUM0dWhNLzZJZ28ra3h1bDhhenVzT2NsRENrYnZ4WmRZN0dpTG9pYi9uMFVRZWxGTytwemtGMUc1S1doRTdjQUptSW9sQkdqQjBUTTlKVXg2QjZDQ0crV256SmlPMnFjelJHMUJWNUFHQlk4WkxxREZTM1c3TGFxWTVBUktUTURWbHRWVWVnK2tqNVc5VVJHaXNxaTd3bGs0Ym5BcGlsT2dmVmRGRktBdnJ6bEFzaWltSmQ0Mk14cWsyeTZoaFVDeW13ZU9IVTRVdFY1MmlzcUN6eUFNQUQ3VkVwWWFqT1FlY0pBRC9wMFZGMURDSWk1Vzd2M2dHY21oZGVwSVNoUVQ2a09rZFRSRzJSdCt6U29Wc2g4THJxSEhUZXFQUms5RzRWcnpvR0VaRnlYZUpqTUMyemplb1lWSlVtWnkyWU1tS1Y2aGhORWJWRkhnQUluL1lFZ0VMVk9RaUkwWFhjM2JPVDZoaEVSR0hqUjkweUVjZFRmOEpGaWNkclBLQTZSRk5GZFpHM2NQclFFNURpWWRVNUNMaWhTMXRreE5oVnh5QWlDaHNwZGl2dTRoU1dzQ0NCRjVkUEgzVlFkWTZtaXVvaUR3QVdGaDk4VFFJclZPZUlacDNqWTNBelY5UVNFZFV3TGJNMStpUnhHb3RLRW5MTG9xSkR6Nm5PMFJ4UlgrVGgrdXQ5QXNZUEFGR3FPa28wc21rQ2ovYnZDbDF3aWpFUjBZVjBJVEN6ZjFjNGRBN2JxaUdkUG8vM0ZseC9mVVFlb3NBaUQ4RENTMGZ1QVl6N1ZlZUlSai9zbG9sdWlYR3FZeEFSaGEzMnNRN2MwNHZEdGtvSThkVFN5OFpzVWgyanVWamtuYlB3MGhHdlFjci9xczRSVFVhMFRzSk5YVGhNUzBUVWtPbVpiWEJKMjFUVk1hS00vR0xobE9FdnFFNFJDQlo1VmVUbkZmMEVrRnRVNTRnRzdXTHRlR3hBZDlVeGlJZ2l4Z045dXFCTFBJOThiQmx5cnljKytTYlZLUUxGSXErSzNCOU1LZlhxMXVrQVRxak9ZbWFKVmd1ZXorbUpXSjF2UHlLaXhvcXg2SGgrVUMrazJLMnFvNWpkR1kvMFRWODJ1bGV4NmlDQllpdDdnYVdYREQ3a0ZaZ0JnQXN4UXNDbWFYaHFZSGQwak9PM1VTS2lwa3AzMlBCY1RrODQrQ1U1SktSRU9hUzhkdG5VMFR0Vlp3a0d2a3Rxc1hUSzhIV0dFSmNEY0tyT1lpWldUY05qQTdwaFlFcWk2aWhFUkJHcloySWNmcHZURXphTlRYaHdDUmQwY2ZQQ3FTTVdxazRTTEh5SDFHSHhsR0hmR1JxdUFZUkxkUll6MElYQVEvMjZZQXdQM1NZaUNsaE9TaUtleXU0T0t3dTlvSkNBeDREdlI0c21EL3RVZFpaZzR1WmtEUmo3NWNySm1vWlBBSENmajJheTZScCszUzhMNHpPNE1veUlLSmpXbkM3RUV4dDN3ZWt6VkVlSldGS2dISWJ4dzBWVFIzNmtPa3V3c2NocmhMSHpsNDhVVXZ0Y0FDbXFzMFNhV0YzSGt3TzdZMGhhSzlWUmlJaE1hVXRCTVdhdTM0VmlqMWQxbElnakpZbzBpT3NYVEIwMlgzV1dVR0NSMTBoalAxL1pYVmd4UndEYzk2T1IyampzZUM2bkI3b214S3FPUWtSa2FrZEtuWGhrL1U0Y0xlTlU4c2FTRUljTUtTOWJNblY0cnVvc29jSWlyd2xHZjdFa1diZFlQeERBSmFxemhMdCtTUWw0T3JzN2ttMWM2azlFMUJLS1BWNDh0V2tQMXAwcFZCMGwvRWtzYzJ1K3E1ZFBHWFZLZFpSUVlwSFhWRktLc2ZOV1BxRUpQQTRJSGlaNEFVMElYTnNwQTNmMTZBQ041OUVTRWJVb0NlQ3RQVWZ3OXI2ak1LVHFOR0hKWjBqOFlmR3FlUS9qeVNkTlA1R1JyWEF6alorN2NqUUUzZ1RRVFhXV2NKRm10K0hCZmwwd05DMUpkUlFpb3FpMitXd3gvbS9MUGc3ZlZpRWxqaGd3N2xneWRhUXA1OS9WaGtWZUFBWjl2alkyd2VyN1BTRHZCQkMxdlhvQ3dPVDJyZkh6WHAwUWE0bmFYd01SVVZoeCtnejhiZWNoZkhIa0ZBd1p2ZDE2VXNJUW1uamI0L1RjdSt5SzBSRi9pa1ZUc01nTGduRnpsdzJCMFA4dWdCelZXVnBhcC9nWTNOKzdNemM0SmlJS1V6c0tTL0R5dGdQWVhSUjlCemxKWUp0aEdEOWJNbTNrSXRWWlZHQ1JGeXhTaXJGelYzeGZhTnBqMGJBQ056M0dqcHU2dE1XTXpEYWNlMGRFRk9Za2dLK081dUh0ZmNlaVpRajNvQ0dONXhldit1cGYwVEQzcmk1c25ZUHRRNm1QVDF4OXA0VHhhd0hSVVhXY1lFdTJXWEZEbDdhNHVtTUdMQnJmUGtSRWtjUW5nVGxIVHVHZGZVZHh5dWxXSFNmb3BNUUpRTDVVY3NqNjUzVjNEZmFvenFNYVcra1E2ZnZoVmx2cnhPS2ZBcmdUUUYvVmVRS1Zxc00zSWtiWGIraldBZTNUMDFYSElTS2lBSGdNaWRtSFQrS0xJNmR3b0tSY2RaeUFTY2pkQW5nZGR1ZWZGazZZRUJWZGxZM0JJcThGakoyemJLeW02ZmRDWUFZQWgrbzhqU1VsM0FEbVFjTmZYc21JS1RJTTR6c0FzWjA2ZFVKeU1zK2dKU0l5ZzAzNVJmajAwRW1zeUN1QTI0aWNrYzJxYmRTaUtjTy9WcDBuSExISWEwRkRQL2ttTlNZbS9zY1E0aXBBRGhaaCtQdVhnQlRBSmdneEMxN3g5NFhUaDU2b3VHLzkrdldYQS9oRTB6UTlLeXNMQ1FrSkNwTVNFVkV3RmJvOStIVC9NZngvZTNjZUgxVjU3dy84ODV3emEvWU53aXBDRWtHMnJDemlCbGFMZ0V1MXlxM1c5dHJGMjl2ZTIxdHZlMy9hWG50YlcxdnRjbTliVzJ2dHFyV3IxS3FneFowZEJNd0dna0pJZ0pDRVRQWjlsck05dnoreVFBaGJra25PVFBKNXYxNTVPWms1YytZVEpETmZudWM4MzJkVFRUMnE5TWdzOXM3M0dVVURSVnlSTVY1Yzg5TFc2ZkM0MXlvUTEwdklLd1ZnVzhVa0FUK0FYVkxpYmN2VTErMjQ2ZXFqNXpxMnFLam9jNHFpUEtVb0NqSXpNeEVUd3kzTGlJakdna0FnZ1BMeWNwaW1pY3FRK2IwZnRScU4wZllaUmYyeHlJc0F5emR2ZGxpYWU3R1F5b2NBdVJoQ21RdUpTd1drRXU3WGtvQVVFaWVrZ29PUUtKU20rWFpYdXZ1ZG9vS0x2MEMxdExUMHExTEt4MVJWUlZaV0ZqeWVxSm1CSmlLaXN3aUZRamh5NUFnTXd3Q0FIK1RtNWo3WSsxaTBmVWJSS1N6eUl0U1NqUnNUM0dyU2ZFV3Fjd0U1UjBKTWhwU1RJSkFtZ0FRSm1RZ3BQQkJ3QUhCQUNBT1dOSVJBQ0VDYmxMSWRRalFLaVRvSldTdWhIQmFtL3I0SmVXREhUVmUzRERkZlNVbko5d0U4NEhBNGtKV1ZCYmZiUGV5Zm1ZaUlScCt1NnpoeTVBZzBUUU9BWCtYbTVuN3VRcytKOU04bzZzWWlqNGFzcEtUa2x3RCt4ZVZ5SVNzckMwNm4wKzVJUkVNV01FeWNESVRnNi9tcUM0UlFGOVRRRk5MUW9adG8xdzBFVFJPNlpjR1MzZnMwT3hVQmo2b2kzdWxBdkZORm10dUZpVjQzMGowdVRQSzZNY25qd3BRWUQzZUNvWWhsR0FiS3k4c1JEQVlocFh3dUx5L3ZZM1pub3ZCeDJCMkFvdGY2OWVzL2Y4c3R0eVJvbXZheDh2SnlaR1ptc3RDanFHQktpY3JPQUE2MWQrRkFTd2ZlYiszRUNYOFFjaEJiUDVsU3dqUWxncWFGVnUzOE0wblRZejI0UERFTzg1UGljWGxTSEdiR2VhR3lpVGpaekRBTVZGUlVJQmdNQXNERzh2THlqOXVkaWNLTDd6STBMSnMzYjNZa0pTV3RBM0NiMisxbW9VY1JxMFhUVWRUVWhqME5yZGpkMElwT3c3UXRTNHhEeGVLMFJDeWRrSVM4bEVSTThMaHN5MExqVTIrQkZ3Z0VJS1Y4cTd5OGZNM2F0V3ZIWG5ma2NZNUZIZzFiWVdHaFUxWFZ2d0c0MWVQeElETXpFdzRIQjRuSmZwMjZnUjBOclhpenBnRWxMUjJER3FrYlRRdVM0M0hEbERSY016RUZpUzcrN3RESU1nd0RSNDhlaGQvdmh4QmlrOVBwWERWdjNqd1dlR01RaXp3S2kzWHIxcm15c3JMK0R1QW1GbnBrdC9JT1AvNVJYWTlYYXhvUU1pT3ozOWZadUJRRk4weEp4WnBwRTNGNVlwemRjV2dNTWswVEZSVVY4UHY5QUxBMUxpNXVaVlpXVnNqdVhEUXlXT1JSMkJ3OGVOQ2xhZHFMQUZaN1BCNWtaR1J3NnBaR2pXRkpiSzFyd3ZPVlBoeHE2N0k3enJETmlvL0IyaG1UY04za05EaTVUelNGd2VramVGTEs3VzF0YlI5ZXdTM0F4alMrYzFCWWJkeTQwVDFseXBUbnBaUTN1Vnd1WkdabXd1WGk5VVkwY2t3cHNiTytCYjh1cTBLMWYreDlYcVY3M1BoTTFqUmNOemtOS3QreGFZaDBYVDk5a2NYV1FDQ3dhdG15WmRHL2FTMmRGOTh5S094NnJ0SDdNNEE3WEM0WE1qSXkyRWVQd2s0QzJOUFFpdDhjcVVKRmg5L3VPQ051ZXF3WG44MmFocXZUVS9qR1RZT2k2enJLeThzUkNvVWdwWHpkN1hiZndtdnd4Z2UrVjlDSVdMZHVuWnFWbGZVTWdIdWNUaWN5TWpLNE13YUZUV1ZuQUQvNTREaEttOXZ0ampMcVppZkU0aXZ6WmlJcklkYnVLQlFGTkUxRGVYbDViNlBqOWEydHJYZXNXTEhDc0RzWGpRNFdlVFJpcEpTaXRMVDBsd0R1VTFVVkdSa1ozT3VXaGtXekxQeng2RW44K2VoSm1CRzZVblkwS0VMZ2pobVQ4S25NYWZDb1lkOVppc2FJWURDSWlvb0s2TG9PS2VWekd6WnN1UHZoaHgrT25wVklOR3dzOG1qRWxaYVcvcCtVOHN1S29tRG16Sm1JajdkdG4ydUtZdVVkZmp5NnZ4ekhPbmtaVWErcE1SNzg5NEpabUp2RTN5bnFyNnVyQ3hVVkZiQXNDd0IrazV1Yit5L292c3FCeGhFV2VUUXFTa3BLSGdEd1BTR0V1T1NTUzVDY25HeDNKSW9TRXNENkUzVjQ0bERsdUI2OU94ZEZBSi9KbW82N1prN2hHem9CQU5yYjIzSHMyREhJN3NhUWorWG01ajVrZHlheUI5OFRhTlFVRlJWOVNsR1VYd0Z3VEowNkZSTW1UTEE3RWtVNHYySGlod2VQWW91djJlNG9FVy9KaENROHRDQUQ4VTcycHh6UG1wdWJjZUxFQ1VncFRWVlZ2NUtkbmYyNDNabklQaXp5YUZRVkZSWGRyQ2pLWHdIRVRKdzRFWk1uVDRiZ0hwNTBGdlhCRUI0cUxrUDVPRmc1R3k3VFlqejRYdjVzVEkzaElxZnhSa3FKdXJvNitIdytDQ0dDVXNyUDV1Ym0vc251WEdRdmZyclNxQ3NwS1ZrR1lEMkF0TVRFUk15WU1RT0t3b3ZINlpUeWRqOGVLRHFFRmsyM08wclVpWGM2OEZqZVpaakg2L1RHRGN1eVVGMWRqZWJtWmdCb0ZVSjhMQ2NuNTNXN2M1SDlXT1NSTFlxS2lqSVZSZGtJSUNzbUpnYXpaczNpTm1nRUFEalkyb2tIaWc3QmI1aDJSNGxhSGxYQkk3bVhvU0ExMGU0b05NSU13OER4NDhmUjJka0pLV1dWWlZsckNnb0szck03RjBVR0ZubGttNE1IRDZhRVFxR1hoUkRMWEM0WFpzMmF4VjU2NDl5KzVuWThVSFFJbXNVRkZzUGxWQlI4Ty9jeUxFMWpvVGRXYVpxR28wZVA5dTVpVWFycitxckZpeGY3N001RmtZTnpaR1NiZWZQbU5mdDh2dXNBck5NMERXVmxaV2h2SDMvTmJhbmJCMjFkZUxENE1BdThNTkV0Qzk4c09ZeWlwamE3bzlBSTZPenN4T0hEaDNzTHZJMkJRR0FaQ3p3NkUwZnlLQktJMHRMU2Iwa3B2dzVBY09YdCtGUFpHY0FYZGgrQTMyU2YxbkR6cUFwK3NuZ3Vabk9IakRHanFha0pWVlZWUUhlSG9jZHpjbksrTElUZ3Y0NW9BQlo1RkRGS1NrcnVCUEEwZ05pVWxCUk1temFOQ3pMR2dhYVFqbi9iY3hCMWdaRGRVY2FzRkxjVFR5NmRqM1NQeSs0b05BeFNTdFRVMUtDeHNSRUFBa0tJZjgvSnlmbWQzYmtvY3JISW80aFNVbEtTQStBbEFETmlZbUl3YytaTU9KMU91MlBSQ05Fc0MvZnYvUUFmdEhYYUhXWE1teGtYZ3llWHp1TTJhRkhxakFVV1BpSEVIYm01dVR2dHprV1JqYi90RkZGeWMzTkxwWlNMQU96MCsvMDRmUGd3T2p0WkFJeFZQejlVeVFKdmxCenI5T01IQjQ3YUhZT0c0SXozd2hKRlVRcFk0TkhGWUpGSEVTY3ZMNi9CTk0wVkFKNDBEQVBsNWVXb3I2K0g1SlpXWThyYnRVM1lVRlZ2ZDR4eFpiT3ZDUytlcUxNN0JsMGtLU1dhbXBwUVZsWUdYZGNCNFBjdWwydHBUazVPamQzWktEcHd1cFlpV2tsSnljY0IvQkpBYkZKU0VxWlBudzVWVmUyT1JjTlVIOVJ3NzQ3OUNKanNoVGZhUEtxS1h5K2JqMm5jRlNPaW5kSGdPQ0NFK0hKT1RzNVRkdWVpNk1JaWp5TGV2bjM3NWx1VzlRS0FMSmZMaFprelo4THI5ZG9kaTRiSWtoTC9yK2dRaXB2WUxzY3VzeE5qOGZNbDg2QnlTOEdJRkF3R2NmejRjUVNEd2Q0R3gzY1dGQlRzc1RzWFJSOU8xMUxFeTg3T1BoQUtoUW9Bck8vdHA5ZXp1b3lpMEpzbkcxbmcyZXh3V3hmK1hzbVdhcEdvdWJuNTlQNTNiN3JkN2h3V2VEUlUvR2NjUlpWOSsvYjloNVR5KzFKS1QySmlJcVpQbjg3dDBLSkl1MmJnRXp2Mm9WMDM3STR5N3NVNlZEeDdWVFpTM0Z5OUhnbE0wMFJOVFUzdjlLd0c0RnU1dWJtUDJoeUxvaHhIOGlpcVpHZG4vMVJLZVFXQXNyYTJOcTYralRLL3I2aGhnUmNodWd3VFB6OWNhWGNNUXZmcTJiS3lNalEzTjBOS2VRTEFkU3p3S0J4WTVGSFV5YzNOTFhXNVhQa0EvcUxyT3NyTHkxRmJXOHZWdHhHdXhoL0VTMVZjMlJsSnR2aWFVZEhodHp2R3VDV2xSSDE5UGNyS3loQUtoUUJnZzJWWkM5a2VoY0tGMDdVVTFZcUxpejhwaEhnY1FKTFg2OFdNR1RQZzhYRFZZQ1I2Wk44UmJQSTEyeDJEenBDZm1vai9MWmhqZDR4eFI5TTBWRlpXb3F1ckN3QTZBVHlZbTV2N3BNMnhhSXpoU0I1RnRieTh2R2ROMDh3R3NDTVFDT0R3NGNOb2FtcmlxRjZFT2RFVlpJRVhvWXFhMm5DWURhbEhqWlFTemMzTk9IVG9FTHE2dWlDRUtOSTBMWjhGSG8wRUZua1U5UW9LQ2s2c1g3LytXZ0JmbDFKcVZWVlZPSHIwS0RSTnN6c2E5Vmgzdk5idUNIUWV6eDQ5YVhlRWNVSFhkUncvZmh3blRweUFaVms2Z01mS3lzcVdMRm15cE16dWJEUTJjYnFXeHBUUzB0SmN5N0orTDRSWW9DZ0twazZkaXBTVUZBajJBN05OWTFERHg3YVZ3dVRvYXNSU2hNQWZyczdHRksvYjdpaGprcFFTcmEydHFLcXFnbVZaQUhCRUNQSHBuSnljSFhabm83R05JM2swcHVUazVKUllscFV2cGZ5ZVpWbDZWVlVWS2lvcU9LcG5vemRyRzFuZ1JUaExTcnpBdm5ralF0ZDFIRHQyREpXVmxiQXN5eEJDL0RRdUxtNEJDendhRFJ6ZW9ERnIzNzU5ZWFacFB0TTdxamQ1OG1Ta3BhVnhWRzhVbVZMaXJtMzcwQkFNMlIyRkxpREo1Y0RmbHVmQndkK1BzT2k5OXE2bXBxWnY5TTZ5ck0vazUrZHZ0enNialI4Y3lhTXhLenM3dTlpeXJId0FqMW1XcGRYVTFLQ3NyQXgrUDF0R2pKYlM1ZzRXZUZHaVZUT3d2WTZMWThJaEdBeWl2THk4ZDNwV2wxTCtOQzR1YmdFTFBCcHQvQ2NialF0NzkrNmQ1M0s1ZmlPbFhBb0FFeWRPUkhwNk9sUlZ0VHZhbVBaL0I0L2hsZXI2c0o5WDZocXM2a29ZbFJWd1hEWVA2cFRwd3pxZmViSUsrdjVDT0RMbndKRjVlWmhTRG8yMjQyM0lyZzRBZ0h2bFI4SjI3TVc0YW1JeUhzbTliTmpuR2E4c3kwSmRYUjNxNnZyNlFaWktLZS9MeThzcnRETVhqVi9jRDRyR2hjV0xGeCtVVWk0cktTbjVkeUhFdCt2cjY1TmFXbG93YmRvMEpDWW0yaDF2VE5Jc0M1dDhUU055N3VDNlo2QWZMQVVBV0UwTjhINzBFNE42dnRRMENKZXIrL24xdGVoNjRqRUFnRmwrQ0k1L1AxWGtXVTMxc0JycW9GNmFDZUh4OWp1SHR2MU5XQzFERy9ueTNQSlA1M3hNMjdzRFZtTjNrWERCSW04UXgxNk13cVkyQkUwTEhwV1RQSVBWM3Q2TzZ1cnEzdXQvTzZXVTM5bXdZY01QSDM3NFljdnViRFIrc2NpamNVTUlJUUg4ckxDdzhIbFZWWi9VZGYwang0NGRRM3g4UEtaT25jb215bUYyb0tVVGZzTWM4dlAxZDgvVDlOOFQwM2ZUT0ZBQy9aSlo1enpVdWVqS1U4ZFdISWErWnh2MFF3Y1FkLy9Yb2FSTWdESnhNaHhaYzJFY2VSL215U29ZaDk2RFk4NkM3Z3o3aXhCNjgyVkFDTGl2dndudUZhdE81ZHRmQkxQbXhKQit0ck1WZWZyKzdzRWVxUVVIM0hjdVp6dFduWElKbExTSlE4b1ZOQzI4MDlDS0ZaTlNodlQ4OFVqVE5OVFUxS0N0clEwQUlLVjhIY0RuOHZMeXVHY2MyWTVGSG8wN0JRVUZ0UUJ1S3lvcXVsRlYxWjkwZEhUTVBuVG9FTkxUMHpGeDRrUk80WWJKM3NiV1lUMC84T0tmTHVvNEdRcWU5OWpUaXp6ejJCSG9CMG9BQVBwN3hYQmZ1eElBNExyNlF6Q092QThBQ0cxL3E2L0lNOG9QOWJ5SWhKS1dQdWlmNFd4RWJOeFo3dy84OVhjWGRkKzU5QjdyV1hNSFhHblhEUzBjZ0YwTnpTenlMb0psV1dob2FJRFA1K3R0dm43Y3NxeXY1T2ZudjJCM05xSmVMUEpvM01yUHozK3RzTEJ3Z2NQaCtLcVU4b0c2dXJxNHBxWW1USjA2RlVsSlNWeUZPMHlSZUJHL1kxNE9RcHMyQWdEMDRqMTlSWjRqWXc2VTVGUllMVTB3angyQmViSUtTbklLek1xSzdpZXFLaHhaL2EvVmkvMjNyL2JkN3Z6UnQvcW1UUk8rOHdTZzlKL3VETDJ4QWFFdHJ3RUEzTXR2SEpHZkxWejJOWGZZSFNHaVNTblIxdGFHa3lkUFF0TTBTQ2tEQUI2UGo0OS9PQ3NyaTZ1TUtLS3d5S054cmFDZ1FBZnd5TzdkdTU5MnU5MC9OUXpqSTVXVmxhSyt2aDdUcGsxRGJHeXMzUkdqVW4wZ2hKT0I4SHplS1ducGlQdnlOd2Yxbk5PTHJ0T3BrNmRCU1o4Q3ErNGtyQVlmaklyRGNHVE1Cb1NBNjRybE1HdXI0Y3hiQ25YeU5HaDd0Z0hkclMvZ3lKZzk0SnE4Zmd5OTc2WU1CU0c4cDZhVFpYc2J0SjJidW4rV3hHUzRsbHh6MWxNa1BQcmtnT3p4RC8vNHZEOW4xeE9Qd1dxczcvZjg0V29JYXFqeEJ6RTFocGN2bk1udjk2T21wcVozdjFrSjREWExzcjVZVUZCUVlYTTBvck5pa1VjRVlPblNwZFVBYmk4cUtycGFVWlFmQlFLQmdpTkhqaUFwS1FtVEowK0cyODJkQUFhanJMMXIyT2Z3ckxvZEFDQmlCbDlvdTYvOU1LVC83QmxjaTY5QzhPVjFBQUJ0Mnh2ZFJSNEExMVVmT25XUWxORGUyZHIzclRQdml2Tytuanl0eU5QMmJJZDcrY3ErNzROdnZ3S3BkemZqZG45b0RlQzQrTGZkam9mLzg2S1BEYWZpcG5ZV2VhZlJOQTArbncvTnpYMmowd2VFRVArVms1UHp1cDI1aUM2RVJSN1JhZkx6ODdkTEtSZVhscGIrc3hEaTI2MnRyZFBiMnRxUWxwYUc5UFIwT0FieEFUMmV2ZDgydkNMUHFqdUo0S3VuTG0wSy9QMFBRejZYT24wbTFFc3orcjUzNWkxRjZLMVhJQU4rR0VjK2dIbThIT3FsbWYyZW8rOHZndFhRdlFPRVNFaUNjMTdPdVY5QXluNEZwYmJ6YmJpV3JlaGJ2V3NlK2VEVXovSENIeEY0NFk5OTM0ZHI5QzNjM212dHdNM1RoN1o0WXl3eERBTU5EUTJvcjYvdnZlNnVEc0MzYzNKeWZ0R3prSXNvb3ZFVGkrZ01QVy9leit6YXRlczVqOGZ6TlNubGx4b2FHaEthbXBxUW5wNk90TFEwTHM2NGdBT3RrWHRkbDNCNzRGcTJBcUczL3dFQUNMN3lOOFIrNGNHKzYraWtwaUgwK2t0OXg3dXZ2aDQ0ei85djJkbmVONjBMQUxLckU5cU90K0MrYnZXd3M4WTkrT2g1SC9mLytzZXdtaHVHL1Rwbk90WXh2aHVHVzVhRnhzWkcrSHkrM3QwcXVnRDhvclcxOVZzclZxem90RGtlMFVWamtVZDBEc3VXTFFzQStFWmhZZUZQRlVWNXhMS3NUOVhXMXJycjYrc3hlZkprcEtTa1FGSFlUK3hNRWtENU1Jc0VrWkFFejYxM25mZVk0UHEvZEI4Ymw5QTlEWG9PU3VxRUFmZTVycjRlMnQ3dGtCM3RNRTlXSWJUOXpiNUZHS0dOZjRmVjJqMHRweVNubnZNYXVsNW0vY0E5WDdXdGI4Q1p0eFJLVWdwY1YxNEhHUXdBQUl5S1F6Q1BkMSsrZGVaQ2pyUHAvUDUvWC9DWWtWRFZGWUFsSlpSeHR2aklzaXkwdExUQTUvTkIxM1VBMElRUWYzSzVYQS9OblR1MzF1NThSSVBGSW8vb0Fnb0tDaG9CZkw2NHVQaDdpcUo4M3pUTk82dXJxeFdmejRkSmt5YXgyRHREZlNDRXdERDY0d0dBOE1iQXRlUnFBSUQyN2s3SXRoWW95YWx3NWk3cEczSHJLL0k4M3I1akwvcjhMamM4cXorS3dITlBBd0JDYjcwQ3g0eE1XTTBOMFBhZTJubktjK3ZITG5nTm5WVmJmZXE4c1hHUVhaMlF1b2JnaTM5Q3pLZStDTmVWM2UxTXBCYUNYbmlxOTUvcjJwVUR6aFVwUXBaRWpUK0k2YkhuV1d3eWhsaVdoZGJXVnZoOHZ0NW14aGFBbHhWRmVUQTdPL3V3emZHSWhveEZIdEZGNm1sdStySGk0dUxIaEJDUEdvYXhxcnE2V3RUVjFXSFNwRWxJVGs1bXNRZWd4aCs4OEVHRG9PL1pCdk5rRlVSc0hKejVBeGRBeUdBQTJwNnpid25xeUp3TkpmWHMxNVk1c3hkMU4xSStXQXFZSnZ4L2VLcGZjMkhYNHF2Z3VHemVCZk1aUjh2NmJudHV2UXZCbC80TTZlK0NjZVFEYU52ZmhPdnFHd0FBd1g4OEQ2dXR1M2VnWTg0Q09HWmRlUHV3dUs5ODY3eVArNS8rR2F6bXhndWVaeWlPZGdiR2ZKRW5wZXdidWVzcDdxU1VjcE9xcWc5bFoyZnZzVHNmMFhDeHlDTWFwTHk4dkgwQTFoUVZGZVVMSWI2ajYvcktxcW9xNGZQNWtKNmVQdTVIOWhwRCtvVVB1a2d5R0lEcHF3SFF2WURpck1kMHR2ZU42cDNKdS9iZWN4WjVBT0M1L1I2WXZocFlUUTJRZ1ZPTEo5UnBNK0JaYytlRkErbzZ6R05IdW04N0hIQmNOZytlbSs1RVlOMHpBSURnNit1aHBFNkUxZHpZdDRPSGNIdmd1WG50Z0ovVDhwM3MvdWIwZGl3ZDdlZC8vZE91QmV5ZEJnYlFiNkhKVU5WMGhiZFlqeVJuR2JtVFFvak5Vc3B2NU9YbG5XZXJGYUxvd2lLUGFJank4L09MQUt3cUtTbFpCT0E3dXE3ZlVGMWRMV3ByYTVHZW5vN1UxTlJ4dVVDakxrejk4UURBT1BSZVh5R2pUcG9hdHZQMkVrNFgxRXRtd1dycXYzakJrVEhub2xxZDZJZjJRNGFDZmM4UkxoZWNPWXRoSFBrQWVza2V3TExnLzh0dkFQUFU5TFhudHJ1aEpLZjJPNDlaWFFuLzczNDY0UHhkdi9xL2kvNVpUajgySEt0MmZjR3gxOWZYQjM0M0pRQUFGSDVKUkVGVU5FMjB0TFNncnE2dTk1bzdLYVhjcHFycS8yUm5aNTk5T0pnb2lySElJeHFtM056Y2R3R3NMQ29xeWxjVTVSdW1hZDUwOHVSSnhlZnpZZUxFaVVoTlRZWFQ2YlE3NXFpcERXT1JwKzNkMFhkYkw5a0QxN1VmaG5EMzc5ODJsR2JKUVBjV1o0RU56OEdxT3puZ3NkRFcxMkZVSElabjllMEQycXYweTNkNkw3M3NncjdiM3RzK0RxdTFDZWF4OG40Rm52dTYxWEF1TEVBMGFBeHFka2NJRzhNdzBOVFVoUHI2ZXBqZC96OHNLZVdiUW9oSE9ISkhZeG1MUEtJdzZSblp1M1gvL3YxelROUDhobVZaZC9oOFBtZGRYUjFTVWxJd1ljSUVlRHhqdjhGc1M1aW1hNDJLd3pDUGwvZDliN1cxSVBESFg4SjcxMmVIMUNDNWwzbmlLRUpiMzREeHdmNSs5enRtWFFhcnN3TldmZmNpU3JQNk9McCs5U000TWkrSDY4b1YzZGZubmJiYTFEeFczcGRQeE1iQnVTQ3ZKN2dPYmZjMldMVTFBMTViTDlrREpYVkNkNkYzMmlpdjQ5TE1BZTFTck5vcTZDVjdJWU1CZUc2L3A5OWp3UmYvQk9GeVFjMllBOGVzTE1BVi9yOVhIZnJ3RnM5RWdsQW9oTWJHUmpRMk5rSktDU21sQVdCRFQzRlhhbmMrb3BFMnZ0YkhFNDJpNHVMaUdVS0lod0RjQlNBT0FCSVNFakJod2dURXhjV04yYjF4djdEbklENW9IVjRyTVJrS2RtL1oxVE9ONnBoMVdkOENCK0h4d25INXd1N3BVQUFpUGhHZTFSODlyUUNUM1ZPOGxnV1lKa1JTQ3RRcDA2Ry9Wd3k5ZURmTTZ1UDlYMHhSNEY2eEN1N3JWa1BxT29JYi9ncTllUGVBVEVwU0Nod0w4dURNWFFKMTRtUjBQZmw5bUNlckFBQ2VHMitETS84S2FPL3VnUGJPbHY3WDBpbEt2MnZuZWpNN3N4ZkJPVDhINnJSTCsxWU1tNzZhN3NVZzd4WDNOV01HZ05oLy9TK29sOHpxUHVaNFJmOXBYRldGWTBZR0hKZk5nMlAyZkNqcGt3ZnpSMzFPbDhaNThmU1ZDOE55cnRFa3BVUlhWeGNhR2hyUTF0YldlN2Nmd044QWZEYzNOL2VJZmVtSVJ0ZlkvSlFoaWlBbEpTVkpsbVhkTDRTNFR3Z3hCUUE4SGc4bVRKaUFwS1NrTVhmZDN0M2JTb2M5WlJ0NjZ4V0VObTBFQURqbjU4Szc5bDc0bi9sNXY1V3NGOHV6K25hbzB5NUYxMjhmN3pkMUNnRHFqQXg0YjcwTHlxUXAvZTQzanBZaCtQSnpzT3JPYUkzbWNDTDJ2dnRobEwzZjEweFp4TVZEdldRV2pNTUhCcDUvOGpSNGJyK25aM0hJWC92NjcvWEx0K3AyT0pkY2c2NmZQUXFycVg3QTQrcU1ETGl2V3dWSDFsd0EzVVdldG1zVGpMS0RrTnJBS1ZYSG5BV0krZVRuTC93SGN3RnBiaGYrdGp4MzJPY1pMYjJMS1JvYUdoQUlCSHJ2cnBkUy9nN0FqL0x5OHNMZk5ab293bkc2bG1pRTVlYm10Z0o0dUxDdzhMdXFxdjZ6bFBLTHdXQndZVlZWRldwcWFwQ1dsb2FVbEpReE01WHJONGMvemVkYXRnTGF1enNnSEU1NFBuSTM0SEFpNXRQL0FXM1BOdWdsZTJIVzFRRDZ4VTBMTytZc2dKS1dEcy9xai9idFdhdE9uUUgzaDFiRE1XZkIyWjh6NnpMRS9jZlhvUjhzaGJiOUxaaFZ4d0FBM3R2dWhqcDlKcXlXSnNEaEJBd2Q3dXR2Z29pSjZ6ZjlxeVNud3IxaVZYZkxsNTRSeHJndmZ4UGFudTNRZHJ3TnE2MmwrN2pVQ1hBdFd3Nm9EcWlYWnZZVmVVcnFCRGh6RnNPWnV4aEtTdjltenVxbEdmQmVtZ0hvT295eWc5QVBGTVA0WUg5ZndlZGF0dUlpLzVUUEwzakc2R09rQ29WQ2FHNXVSbU5qWSsvMWRwQlNIaEpDUE9GeXVYNDliOTY4c1hOeElkRWdjU1NQeUFiRnhjWFhDaUh1QjdBR2dCTUE0dVBqa1phV2h2ajQrS2h1d2JMbTdVTDRoOWtNR1FDTUkrOURTVTZEa25iMkZpaFMxd0JONi82dmFRS21BVmdTVXZaTTFVSUNRb0U2WlhyUEV5UkNtemJDa1hWNTM5VG54YklhNjJIV1ZNS1p2YWp2UHZONE9VS2JOaUxtVTE4RWhFQm8wMGFZeDh2aFhIUWxuUE55KzZaZ0I1N002aTdPM2l1R2MyRStITFBuZDk5ZFh3dHR6M1k0Y3haRG5YN3BvUEpKWFlQeHdYNVk5VDY0cjc5cFVNODlGNCtxNE5YckYxMzRRQnRJS2RIUjBZSEd4a2EwdDdmMzNtY0lJZDRRUWp5ZWs1UHpoczBSaVNJQ2l6d2lHeFVXRms1V0ZPVkxRb2hQQXBnTUFBNkhBNm1wcVVoT1RvN0swYjBQdi9rdTlDZ1pCUm8yS2ZzdHhoaExISXJBbXpjc3RqdEdQNkZRQ0MwdExXaHNiSVJoR0wxM053TDRvNVR5SnowTnk0bW94OWg4ZHlLS01vV0ZoVTVWVmRjQytBeUFhd0VvQUJBYkc0dTB0RFFrSkNSRXpiVjcxNzJ4QjFMYW5ZTENZZlBLSlhaSGdHVlphRzl2UjFOVEV6bzZPdnJ1QnJCTFN2bTAyKzMrSTZka2ljNk9SUjVSaE5telo4OU10OXY5YjFMS3V3Qk1BUUFoQkpLVGs1R2NuQnp4SzNOdmVHTXZERlo1VWMvT2tiemVGYkl0TFMxb2FXbUJkV3BrdUY1SytaeHBtajlmdEdnUjk1UWx1b0RJL2FRZ0d1ZldyVnVuWm1SazNDcUV1RmRSbEJ1a2xCN2cxSFJ1VWxJU3ZON0kyMXQwOVZ1RkNJUmg4UVhaeTZPcWVQWDYwVzNjSEFnRTBOYldocWFtcHQ0ZEtRQkFFMEpzc2l6cjkyMXRiYyt2V0xIQ09OODVpT2dVRm5sRVVhQ2twQ1FKd0wzbzdybTNDRDIvdXk2WEM2bXBxVWhNVEl5WTYvZHUyMXlNVmkxOCs5ZVNQZUtjRHJ4OFhmNkl2MDRvRkVKYld4dWFtNXNSRFBidGx5c0JsRW9wbndQd083WS9JUm9hRm5sRVVhYTB0UFF5QUo4RzhCRXA1ZXplK3owZUQ1S1RrNUdRa0dEckNOOWQyMHJoQytQV1p1RmtIaXRIY09QZjRiM3prMUFtbnJ0cGNQdC9md0VBSUdKaUVmLzFINTczbk1iUk1pQVlnRWhPaFRwNTJzRFhQRmtGcTdrUkFPQ2NtMzN1VmJjUkp0WHR3dk1qMUNjdkdBeWl2YjBkTFMwdHAvZTBBNENqQU5Zcml2Szc3T3pzQXlQeTRrVGpDUHZrRVVXWm5KeWNNZ0JmQmZEVmQ5OTlOMWRWMVhzVlJiazVHQXpPcksydFJXMXRMVnd1RjVLVGs1R1ltQWl2MXp1cTEvQWxPaDBSV2VRWmg5NkQvOWxmQUFBQ3p6Mk4yTTgvQURpRzl4Wm9sTDBQLys5L0RnQ0kvZHhYQmp3dU5RMkJQL3dDVmxzcjFPbVh3amsvZXBvTHh6bkN0OUJIU29sQUlOQlgySVZDL2Y1K1ZBUFlZSnJtc3dVRkJYdkM5cUpFeENLUEtKb3RXclNvQkVBSmdDL3QyN2R2cVdtYWR3c2hWbW1hbGxsWFY0ZTZ1am80SEE0a0pTVWhJU0VCc2JHeEk3NUtOOG5sSE5IekQ1VWpheTZVQ1pOZ05maGcxbFlqK09iTDhLeTZiY2puTTJ1ckVmanJiOUc3bExqcnFmL3Q5M2pNWisrSHNlOWRXRzJ0M2NkWEhlOGJJVHhkM0lPUFFrbE1HbktPa1JMbkhON2ZFOHV5ME5uWmlZNk9EclMydHA1K2pSMEFISmRTdnVad09QNnljT0hDYmNONklTSTZKeFo1UkdORWRuYjJiZ0M3QVdELy92MExMTXU2VzBxNTJqQ01oYjJidEFzaEVCOGZqOFRFUk1URnhjSHRkb2M5UjNLRUZubFFWWGh1K1NmNGYvczRBRURiOFJhY0MvS2dUcHN4NkZNWmg5NURZTjB6a01FQW9DZ1EzaGpJcnU3OWVwVzBkRUJLYUZ2ZmdISGtmUUNBaUkyRGNEajdkcm9RY1FrUW51NHBkYUZHNXZSdHZIUHdIdythcHFHam93UHQ3ZTFvYjIrSDdML0srZ01wNVVaVlZmK2NuWjFkSExhZ1JIUk9MUEtJeHFDRkN4ZStCK0JyQUw1MjhPREJTMEtoMEowQWJnU3dyTDI5UGFaM2x3Q1h5NFdFaEFURXhjVWhMaTRPam1GT1h3TEFKRy80Qzhkd2NXVE1obVAyZkJoSEQ4TzlZdFZacjZHN29KNmRNMlF3QUNVeEdkNjE5d0lBL0g5NENrcnFCSGh1K3ppRTJ3TnQrMXNRSGkvVXFaZkFlL2RuSVJ3dWRQNzB1d0Frbk5tTHdyWXp4VWhKZGJzdWVJeGhHT2pxNmtKblp5ZmEydHFnbmJhWHJoQWlDR0MzbFBKMUtlWHorZm41NVNNWWw0ak9nZ3N2aU1hUlhidDJlZDF1OXlwRlVXNEZjRFdBbWFjLzd2VjYrNloxaHpxMSsxcE5JNzUvb0NKTWljUFBhbTRBaEFJbE9mV2N4MXhvNFlWNXNncWhWMStBVVRIMFZtMnVaU3ZndWVuT0lUOS9wSDBtYXhydW1UVzEzMzJtYWNMdjk2T3Jxd3Z0N2UzdysvMzlIaGRDVkVrcHQxdVd0Y0hoY0x5U25aM2ROWnFaaWFnL2p1UVJqU1BMbGkwTEFIaWg1d3RGUlVXWlFvaGJoQkRYQWJneUVBZ2tuYjdhMGV2MUlqNCtIbkZ4Y2ZCNnZYQTZMendWTzhFVG9kTzFQWlNVQ2YyK0R6ei83RG1QbFZwb3dPUENHd1BQbWpzUTg1a3Y5UldEeXFRcGNGeVNjVkd2ciszZFBzakU5cGdhNDRWaEdIMUZYVWRIeDRDaURrQ0hsSEtYRUdLVHFxb2JGaTVjZU1pT3JFUjBkaXp5aU1heG5pbTBId0g0MGJwMTY5U3NyS3dsUW9pVkFLNlVVaTRLQkFJSmdVQUE5ZlgxQUxxbmQrUGo0eEViR3d1djF3dVB4ek5nNWU3VW1Nam8xM2U2NEV0L0dWQmNKVHo2SkFCQUw5NTk3aWNheG9ESFJVSVNQR3Z1NkhlZk9uazZYRmV1dUtnczBWTGtvYjRXQjN3bnpyeTNTMHBaS0lUWUthVjhvNjJ0YlNlYkV4TkZMaFo1UkFRQVdMdDJyUWxnVjg4WDFxMWJwMlptWmk0V1FxeVVVaTRGa0s5cFdscFRVeE9hbXBvQWRHKzNGaE1UMDFmMGViMWVUSEM3NEZZRlF1YjQyZHBNTDlrRHZXVHNkUDlRSVpGbzZvQkFDNEFpQUhzc3kzcTl2YjM5SFJaMVJOR0RSUjRSblZWUDBmZE96eGNBNE4xMzM1M3RkRHFYbzN1a0wwOUtPYnVycTh2UjFYWHEwaXNoQktZNlZCdzFJNmNXVURQbndPVnl3eWgvSDVidlpML0hla2YwVGplWVpzakE0SzZ2TzFzYmxVampFVGdwSUcvSXpjMTczKzRzUkRSMExQS0k2S0wxYkFwL0dNQXZBYUN3c0RCR1VaUkZVc29yRlVYSkZVSXNrRkptWHFKSzlhaTlVZnR4enMrRmMzNHVBaS80QnhSNTRhRHQyZ3h0MSthd245Y3VuVkxaa3BmSEFvOG8yckhJSTZJaEt5Z284QVBZMnZNRkFOaTNiMTlzczhUOUFMNWpXN0JSNXN4ZEF2ZnlsUmQxYk9lUHZ6M0NhY0pBeXAxMlJ5Q2k0V09SUjBSaGxaMmQzYlg4MVhmK0JDR2lvc2lUV2dqQ05iemVmbVp0RmJTZFkyY2tUeWpXSnJzekVOSHdzY2dqb3JEYnN1cUs0OHRmZmFjU1FneCtPNG5SSWlYMDByMEl2dllpNHY3cjJ4RE9DemYvUFJmTGR4TGFDRXdEMjBFQ3RWdFhMbU1yRktJeGdFVWVFWTBNSVY0RWNML2RNYzZsNnhjL2dGbGRDUUNRcmMwUUV5WU4raHk5aXpaQ3I3K0UwTlkzQUZWRndpTS9HM0JjY01OejBIWnY3ZmVjaUNYbDFnc2ZSRVRSZ0VVZUVZMElVNHJYVkNFanE4aXpyTDZidlFXZThIajczWDh4enJsQzFqUXZ1SHIyek1lOWQzd1N6cnlsZzNyOWtTUVU5Ulc3TXhCUmVMRElJNklSNFRmVTdmRk9vd3RBck4xWmVsbSttbjdmTzdNWHdiUG1Eb2k0K0VHZFIwbEs2YnN0VFFPeW8zc3ZZT0h4ZGhlTlo1QUJQMlFvT09DNUFJQmhYZzhZVGxJaVlJUzBEWGJuSUtMd1lKRkhSQ09pNk9ZQy8vTFhkdjhOd0wxMlp3SFFQVnJuN2k2b1JId0N2TGZmQThmcytVTTZWZHdEM1d0S3JMWVdCUDd5VzVnOVJaNzNycy9Ba1RWM3dQR25UOWYyUGpjU0NZRk5PMis5cXNQdUhFUVVIb3JkQVlob0xMT2VzenRCSDBWQnpGMzN3Ymt3SDNGZmZHaklCVjR2MmRVSi96TlB3RHpSM1JIUU1TL25yQVZlVkpINHE5MFJpQ2g4eElVUElTSWFtdnpDUW1kOG8xRUZJTjN1TElOaEhIcXYrNGJxZ0NQcjh2TWNhQ0QwOWo5Z3RUYkJlL3NuQUtmenJJZnBoYnRnbEIwRUFIanZ2aS9jY2NOQ0FzMDFWdk9VOHRXclEzWm5JYUx3WUpGSFJDUHEydGQyLzQ4QW9xQUQ4UGdtSVg2eDljWWxrYi9uR2hGZE5FN1hFdEdJMGszeldVQ2FkdWVnYzVNU2xsU3RnYjFmaUNpcXNjZ2pvaEcxYTgyVmxWS0t2OWlkZzg1TkNQSEd0aHV1K01EdUhFUVVYaXp5aUdqRVdVNzgwTzRNZEI1U2Z0ZnVDRVFVZml6eWlHakViYjkrNlg0QTYrM09RUU5KZ1cxYlZpM2RZWGNPSWdvL0ZubEVOQ3AwS0E5SmljRnRMVUVqU2twWUN1UURkdWNnb3BIQklvK0lSc1hPR3hjZmhNQnY3YzVCcDFIaytzMHJyOWhqZHd3aUdoa3M4b2hvMUFoVCtRYUFOcnR6RUFDZ1V6ZXMvN1E3QkJHTkhCWjVSRFJxdHF4WjdJTVVEOXFkZ3dBSi9HRFhtaXNyN2M1QlJDT0hSUjRSamFvdEhaVy9rY0E3ZHVjWXp5VGtnYTN0Sng2MU93Y1JqU3dXZVVRMHV0YXVOUVdzVHdLaXkrNG80NU1NbXJweEQ5YXVaWU5xb2pHT1JSNFJqYm90Tnk0ckI2ejc3YzR4TGdueHJSMDNYNzNQN2hoRU5QSzRkeTBSMldiNXErLzhBVUxjWTNlTzhVTytzdVhHSzI2Mk93VVJqUTZPNUJHUmJab2IydjhWa0Fmc3pqRSt5QW85THZsdXUxTVEwZWhoa1VkRXR0bi95WlZkaHVwY0E4Qm5kNVl4cmttWDVwcWRWODNwc0RzSUVZMGVGbmxFWktzZE54U2NNQVJ1QXNDRkdDTkFTZ1FnNVIwN1YxMTEyTzRzUkRTNldPUVJrZTEyckZ4YVpBbHhDNENnM1ZuR0ZoR0NLajYrWmRVVlcreE9Ra1NqajBVZUVVV0ViU3VYYkxJVWZCUVFJYnV6akFVUzBDMlluOTc2NFNVdjJwMkZpT3pCSW8rSUlzYTJEeS9kYUZueUZuRHFkbGlrUUFEUyt2aTJHNWY5MmU0c1JHUWZ0bEFob29oenpldTdsZ21wdkN5QUZMdXpSQnNwMGE1QXJOMjhhc25yZG1jaEludXh5Q09paUhUTnk3dXpoQlAvRUVDVzNWbWloWVE0WVVsNTgvWlZTL2ZibllXSTdNZnBXaUtLU050dVhuckVOUFFsRW5qVDdpeFJRV0tuTG94RkxQQ0lxQmRIOG9nb3Nra3Bybmx0OXpjVWdmOEJoR3AzbkFoa1doSS8zcmJudFFmeDhNT1czV0dJS0hLd3lDT2lxTEQ4MWQxWFFlQnBBSmwyWjRrVVVxTGFndlhaN2F1VzhmbzdJaHFBMDdWRUZCVzJyRnE2bzBOM1pBUGlLUUNtM1huc0pDVXNDUEY3UXpQbXNzQWpvblBoU0I0UlJaMXJYOTI1Q0VKOVNnQjVkbWNaYlJKNDM3S3NMMnhmdld5cjNWbUlLTEt4eUNPaTZDU2x1T2JWZHo0aEZPWHI0MlFGYnFVbHJjZTI3WG5qMTd6MmpvZ3VCb3M4SW9wdTY2UzZQR0h2ZlJMVzF3VEVKWGJIQ1RjcDRRUGtEenRQT0g5VzlMa0MzZTQ4UkJROVdPUVIwWmd3YjkxQjE0U0VqczhEdUEvQVBMdnpESmVFUENLQTM4SWRmSHpMaWhYYzA1ZUlCbzFGSGhHTk9kZjhZK2MxaXFKK0VRSTNBZkRZbmVkaVNRa053R3RROE1UV2xVdlpINUNJaG9WRkhoR05XWXRmZUN2VjY0MzdGd2h4R3lBTFJBUys1MGxBQ21BZmhGZ1BRenkxWmMxaW45MlppR2hzaUxnM1BDS2lrWEROUzF1bncrTmVxMEJjTHlHdkZFQzhYVmtrNEFld1MwcThiWm42dWgwM1hYM1VyaXhFTkhheHlDT2ljV2Y1NXMwT1MzTXZGbEw1RUNBWFF5aHpJWEdwZ0F4NzcxQUpTQ0Z4UWlvNENJbENhWnB2ZDZXNzN5a3E0Q0lLSWhwWkxQS0lpQUFzMmJneHdhMG16VmVrT2hlUWN5VEVaRWc1Q1FKcEFraVFrSW1Rd2dNQkJ3QUhoREJnU1VNSWhBQzBTU25iSVVTamtLaVRrTFVTeW1GaDZ1K2JrQWQyM0hSMWk5MC9IeEVSRVJFUkVSRVJFUkVSRVJFUkVSRVJFUkVSRVJFUkVSRVJFUkVSRVJFUkVSRVJFUkVSRVJFUkVSRVJFUkVSRVJFUkVSRVJFUkVSRVJFUkVSRVJFUkVSRVJFUkVSRVJFUkVSRVJFUkVSRVJFUkVSRVJFUkVSRVJFUkVSRVJFUkVSRVJFUkVSRVJFUkVSRVJFUkVSRVJFUkVSRVJFUkVSRVJFUkVSRVJFUkVSRVJFUkVSRVJFUkVSRVJFUkVSRVJFUkVSRVJFUkVSRVJFUkVSRVJFUjBmbjhmM3ZmTEVMK0RQWklBQUFBQUVsRlRrU3VRbUNDIiwKCSJUaGVtZSIgOiAiIiwKCSJUeXBlIiA6ICJmbG93IiwKCSJWZXJzaW9uIiA6ICIiCn0K"/>
    </extobj>
  </extobjs>
</s:customData>
</file>

<file path=customXml/itemProps26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7461</Words>
  <Application>WPS 演示</Application>
  <PresentationFormat>宽屏</PresentationFormat>
  <Paragraphs>290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 Unicode MS</vt:lpstr>
      <vt:lpstr>Arial Black</vt:lpstr>
      <vt:lpstr>Calibri</vt:lpstr>
      <vt:lpstr>Office 主题​​</vt:lpstr>
      <vt:lpstr>1_Office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遗忘因子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自    省</cp:lastModifiedBy>
  <cp:revision>69</cp:revision>
  <dcterms:created xsi:type="dcterms:W3CDTF">2022-10-24T14:00:00Z</dcterms:created>
  <dcterms:modified xsi:type="dcterms:W3CDTF">2022-10-26T02:09:55Z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2052-11.1.0.12650</vt:lpwstr>
  </property>
  <property fmtid="{D5CDD505-2E9C-101B-9397-08002B2CF9AE}" pid="3" name="ICV">
    <vt:lpwstr/>
  </property>
</Properties>
</file>