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9" r:id="rId3"/>
    <p:sldId id="260" r:id="rId4"/>
    <p:sldId id="271" r:id="rId5"/>
    <p:sldId id="263" r:id="rId6"/>
    <p:sldId id="266" r:id="rId7"/>
    <p:sldId id="267" r:id="rId8"/>
    <p:sldId id="265" r:id="rId9"/>
    <p:sldId id="270" r:id="rId10"/>
    <p:sldId id="264" r:id="rId11"/>
    <p:sldId id="272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ADF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52E6-CFB7-4474-B289-FF2461885562}" v="1" dt="2025-01-31T13:28:44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1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don Korpet" userId="8062bc30-3be9-41ec-8813-13d8694de82e" providerId="ADAL" clId="{096D52E6-CFB7-4474-B289-FF2461885562}"/>
    <pc:docChg chg="custSel modSld">
      <pc:chgData name="Sheldon Korpet" userId="8062bc30-3be9-41ec-8813-13d8694de82e" providerId="ADAL" clId="{096D52E6-CFB7-4474-B289-FF2461885562}" dt="2025-01-31T13:28:44.668" v="3"/>
      <pc:docMkLst>
        <pc:docMk/>
      </pc:docMkLst>
      <pc:sldChg chg="addSp delSp modSp mod">
        <pc:chgData name="Sheldon Korpet" userId="8062bc30-3be9-41ec-8813-13d8694de82e" providerId="ADAL" clId="{096D52E6-CFB7-4474-B289-FF2461885562}" dt="2025-01-31T13:28:44.668" v="3"/>
        <pc:sldMkLst>
          <pc:docMk/>
          <pc:sldMk cId="3241635751" sldId="256"/>
        </pc:sldMkLst>
        <pc:spChg chg="add mod">
          <ac:chgData name="Sheldon Korpet" userId="8062bc30-3be9-41ec-8813-13d8694de82e" providerId="ADAL" clId="{096D52E6-CFB7-4474-B289-FF2461885562}" dt="2025-01-31T13:28:44.668" v="3"/>
          <ac:spMkLst>
            <pc:docMk/>
            <pc:sldMk cId="3241635751" sldId="256"/>
            <ac:spMk id="5" creationId="{D0DFEB5A-BC93-2C5C-E543-BC040CB2F58E}"/>
          </ac:spMkLst>
        </pc:spChg>
        <pc:spChg chg="del">
          <ac:chgData name="Sheldon Korpet" userId="8062bc30-3be9-41ec-8813-13d8694de82e" providerId="ADAL" clId="{096D52E6-CFB7-4474-B289-FF2461885562}" dt="2025-01-31T13:28:33.952" v="0" actId="478"/>
          <ac:spMkLst>
            <pc:docMk/>
            <pc:sldMk cId="3241635751" sldId="256"/>
            <ac:spMk id="12" creationId="{46AADDE5-52FE-F4A9-3F3B-3BC56CC9C5CD}"/>
          </ac:spMkLst>
        </pc:spChg>
        <pc:spChg chg="del mod">
          <ac:chgData name="Sheldon Korpet" userId="8062bc30-3be9-41ec-8813-13d8694de82e" providerId="ADAL" clId="{096D52E6-CFB7-4474-B289-FF2461885562}" dt="2025-01-31T13:28:36.177" v="2" actId="478"/>
          <ac:spMkLst>
            <pc:docMk/>
            <pc:sldMk cId="3241635751" sldId="256"/>
            <ac:spMk id="22" creationId="{A2B0B0A4-7FE6-5AA8-0642-1BEDE9EB3E5A}"/>
          </ac:spMkLst>
        </pc:spChg>
      </pc:sldChg>
    </pc:docChg>
  </pc:docChgLst>
  <pc:docChgLst>
    <pc:chgData name="Sheldon Korpet" userId="S::55120728@ad.mmu.ac.uk::8062bc30-3be9-41ec-8813-13d8694de82e" providerId="AD" clId="Web-{05C17680-1A73-CFF0-5AC9-986845548BAE}"/>
    <pc:docChg chg="modSld">
      <pc:chgData name="Sheldon Korpet" userId="S::55120728@ad.mmu.ac.uk::8062bc30-3be9-41ec-8813-13d8694de82e" providerId="AD" clId="Web-{05C17680-1A73-CFF0-5AC9-986845548BAE}" dt="2024-05-22T13:31:49.583" v="24" actId="14100"/>
      <pc:docMkLst>
        <pc:docMk/>
      </pc:docMkLst>
      <pc:sldChg chg="modSp">
        <pc:chgData name="Sheldon Korpet" userId="S::55120728@ad.mmu.ac.uk::8062bc30-3be9-41ec-8813-13d8694de82e" providerId="AD" clId="Web-{05C17680-1A73-CFF0-5AC9-986845548BAE}" dt="2024-05-22T13:31:04.628" v="2" actId="20577"/>
        <pc:sldMkLst>
          <pc:docMk/>
          <pc:sldMk cId="117795975" sldId="263"/>
        </pc:sldMkLst>
        <pc:spChg chg="mod">
          <ac:chgData name="Sheldon Korpet" userId="S::55120728@ad.mmu.ac.uk::8062bc30-3be9-41ec-8813-13d8694de82e" providerId="AD" clId="Web-{05C17680-1A73-CFF0-5AC9-986845548BAE}" dt="2024-05-22T13:31:04.628" v="2" actId="20577"/>
          <ac:spMkLst>
            <pc:docMk/>
            <pc:sldMk cId="117795975" sldId="263"/>
            <ac:spMk id="6" creationId="{7F028AEC-3A35-93A9-E679-22B681C6C2C7}"/>
          </ac:spMkLst>
        </pc:spChg>
        <pc:spChg chg="mod">
          <ac:chgData name="Sheldon Korpet" userId="S::55120728@ad.mmu.ac.uk::8062bc30-3be9-41ec-8813-13d8694de82e" providerId="AD" clId="Web-{05C17680-1A73-CFF0-5AC9-986845548BAE}" dt="2024-05-22T13:30:37.049" v="1" actId="1076"/>
          <ac:spMkLst>
            <pc:docMk/>
            <pc:sldMk cId="117795975" sldId="263"/>
            <ac:spMk id="8" creationId="{ED85B8B7-0822-40AF-E6C1-34820F334D27}"/>
          </ac:spMkLst>
        </pc:spChg>
      </pc:sldChg>
      <pc:sldChg chg="modSp">
        <pc:chgData name="Sheldon Korpet" userId="S::55120728@ad.mmu.ac.uk::8062bc30-3be9-41ec-8813-13d8694de82e" providerId="AD" clId="Web-{05C17680-1A73-CFF0-5AC9-986845548BAE}" dt="2024-05-22T13:31:49.583" v="24" actId="14100"/>
        <pc:sldMkLst>
          <pc:docMk/>
          <pc:sldMk cId="1302615308" sldId="267"/>
        </pc:sldMkLst>
        <pc:spChg chg="mod">
          <ac:chgData name="Sheldon Korpet" userId="S::55120728@ad.mmu.ac.uk::8062bc30-3be9-41ec-8813-13d8694de82e" providerId="AD" clId="Web-{05C17680-1A73-CFF0-5AC9-986845548BAE}" dt="2024-05-22T13:31:49.583" v="24" actId="14100"/>
          <ac:spMkLst>
            <pc:docMk/>
            <pc:sldMk cId="1302615308" sldId="267"/>
            <ac:spMk id="6" creationId="{7F028AEC-3A35-93A9-E679-22B681C6C2C7}"/>
          </ac:spMkLst>
        </pc:spChg>
      </pc:sldChg>
    </pc:docChg>
  </pc:docChgLst>
  <pc:docChgLst>
    <pc:chgData name="Sheldon Korpet" userId="8062bc30-3be9-41ec-8813-13d8694de82e" providerId="ADAL" clId="{E0315DF2-561D-4B81-A7E1-7E45852BBE33}"/>
    <pc:docChg chg="custSel replTag delTag">
      <pc:chgData name="Sheldon Korpet" userId="8062bc30-3be9-41ec-8813-13d8694de82e" providerId="ADAL" clId="{E0315DF2-561D-4B81-A7E1-7E45852BBE33}" dt="2024-05-22T11:18:07.136" v="5"/>
      <pc:docMkLst>
        <pc:docMk/>
      </pc:docMkLst>
    </pc:docChg>
  </pc:docChgLst>
  <pc:docChgLst>
    <pc:chgData name="Sheldon Korpet" userId="S::55120728@ad.mmu.ac.uk::8062bc30-3be9-41ec-8813-13d8694de82e" providerId="AD" clId="Web-{BB385540-1FE4-50C2-76AD-1244F06BDF7D}"/>
    <pc:docChg chg="modSld">
      <pc:chgData name="Sheldon Korpet" userId="S::55120728@ad.mmu.ac.uk::8062bc30-3be9-41ec-8813-13d8694de82e" providerId="AD" clId="Web-{BB385540-1FE4-50C2-76AD-1244F06BDF7D}" dt="2023-09-25T10:20:49.419" v="0" actId="1076"/>
      <pc:docMkLst>
        <pc:docMk/>
      </pc:docMkLst>
      <pc:sldChg chg="modSp">
        <pc:chgData name="Sheldon Korpet" userId="S::55120728@ad.mmu.ac.uk::8062bc30-3be9-41ec-8813-13d8694de82e" providerId="AD" clId="Web-{BB385540-1FE4-50C2-76AD-1244F06BDF7D}" dt="2023-09-25T10:20:49.419" v="0" actId="1076"/>
        <pc:sldMkLst>
          <pc:docMk/>
          <pc:sldMk cId="462876869" sldId="260"/>
        </pc:sldMkLst>
        <pc:spChg chg="mod">
          <ac:chgData name="Sheldon Korpet" userId="S::55120728@ad.mmu.ac.uk::8062bc30-3be9-41ec-8813-13d8694de82e" providerId="AD" clId="Web-{BB385540-1FE4-50C2-76AD-1244F06BDF7D}" dt="2023-09-25T10:20:49.419" v="0" actId="1076"/>
          <ac:spMkLst>
            <pc:docMk/>
            <pc:sldMk cId="462876869" sldId="260"/>
            <ac:spMk id="11" creationId="{9CB299AE-8EA1-ECBB-A6B5-B0E22CBF3F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BB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1/31/2025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8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eldon-korpet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/4.0/deed.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rplexity.ai/search/List-of-Python-xIJIcgWxTUKBlVo_ezJQ.w?s=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imo.org/" TargetMode="External"/><Relationship Id="rId3" Type="http://schemas.openxmlformats.org/officeDocument/2006/relationships/hyperlink" Target="https://scratch.mit.edu/" TargetMode="External"/><Relationship Id="rId7" Type="http://schemas.openxmlformats.org/officeDocument/2006/relationships/hyperlink" Target="https://www.theodinproject.com/" TargetMode="External"/><Relationship Id="rId12" Type="http://schemas.openxmlformats.org/officeDocument/2006/relationships/hyperlink" Target="https://brilliant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tect-eu.mimecast.com/s/z_BBC5lyqc4mPKpfz3qOy?domain=freecodecamp.org/" TargetMode="External"/><Relationship Id="rId11" Type="http://schemas.openxmlformats.org/officeDocument/2006/relationships/hyperlink" Target="https://www.sololearn.com/" TargetMode="External"/><Relationship Id="rId5" Type="http://schemas.openxmlformats.org/officeDocument/2006/relationships/hyperlink" Target="https://www.freecodecamp.org/" TargetMode="External"/><Relationship Id="rId10" Type="http://schemas.openxmlformats.org/officeDocument/2006/relationships/hyperlink" Target="https://www.datacamp.com/" TargetMode="External"/><Relationship Id="rId4" Type="http://schemas.openxmlformats.org/officeDocument/2006/relationships/hyperlink" Target="https://projects.raspberrypi.org/en/paths" TargetMode="External"/><Relationship Id="rId9" Type="http://schemas.openxmlformats.org/officeDocument/2006/relationships/hyperlink" Target="https://www.codecadem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sw03737/Adventure-story-Intr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pep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27B7C8B-3ED2-4BD3-811E-95A6B74A8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A9646C-0A6E-48A3-9B27-57577FBDE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Decorative Circles">
            <a:extLst>
              <a:ext uri="{FF2B5EF4-FFF2-40B4-BE49-F238E27FC236}">
                <a16:creationId xmlns:a16="http://schemas.microsoft.com/office/drawing/2014/main" id="{F45AC9FD-D875-4804-BA43-232945E24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375D28F-B76B-4E02-921E-C89494E86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F462541-05F8-4836-AA95-888BDD897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AE13EF1-B3B0-4545-BBD2-BF7FC7F8E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15158DD-2530-4494-A74A-EEB4747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1F63718-546E-4B17-AFD5-5B788B49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3">
            <a:extLst>
              <a:ext uri="{FF2B5EF4-FFF2-40B4-BE49-F238E27FC236}">
                <a16:creationId xmlns:a16="http://schemas.microsoft.com/office/drawing/2014/main" id="{191C622D-9E00-4887-9C9F-31B536C10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576333E-576D-4F42-8EB2-9E8C710C7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124" name="Oval 2">
            <a:extLst>
              <a:ext uri="{FF2B5EF4-FFF2-40B4-BE49-F238E27FC236}">
                <a16:creationId xmlns:a16="http://schemas.microsoft.com/office/drawing/2014/main" id="{99AEB0F9-D84E-4885-A418-FE9BA2A52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EAFF1248-5448-4C5C-9943-647A86639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62434" y="141349"/>
            <a:ext cx="3067863" cy="2785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FCA53-D1B1-B382-1783-0952920A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453" y="3030209"/>
            <a:ext cx="7311973" cy="812442"/>
          </a:xfrm>
        </p:spPr>
        <p:txBody>
          <a:bodyPr>
            <a:noAutofit/>
          </a:bodyPr>
          <a:lstStyle/>
          <a:p>
            <a:pPr algn="l"/>
            <a:r>
              <a:rPr lang="en-GB" sz="600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346" y="3730785"/>
            <a:ext cx="4276404" cy="466441"/>
          </a:xfrm>
        </p:spPr>
        <p:txBody>
          <a:bodyPr>
            <a:normAutofit/>
          </a:bodyPr>
          <a:lstStyle/>
          <a:p>
            <a:pPr algn="l"/>
            <a:r>
              <a:rPr lang="en-GB"/>
              <a:t>Create your own story generator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l="24176" r="16271" b="-3"/>
          <a:stretch/>
        </p:blipFill>
        <p:spPr>
          <a:xfrm>
            <a:off x="0" y="4249795"/>
            <a:ext cx="3186814" cy="3638922"/>
          </a:xfrm>
          <a:custGeom>
            <a:avLst/>
            <a:gdLst/>
            <a:ahLst/>
            <a:cxnLst/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</p:spPr>
      </p:pic>
      <p:pic>
        <p:nvPicPr>
          <p:cNvPr id="8" name="Picture 7" descr="Vector background of vibrant colors splashing">
            <a:extLst>
              <a:ext uri="{FF2B5EF4-FFF2-40B4-BE49-F238E27FC236}">
                <a16:creationId xmlns:a16="http://schemas.microsoft.com/office/drawing/2014/main" id="{91063D59-2B3A-475F-D69B-2118D2A10A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16000" r="15998" b="-2"/>
          <a:stretch/>
        </p:blipFill>
        <p:spPr>
          <a:xfrm>
            <a:off x="9332831" y="-1374876"/>
            <a:ext cx="4465553" cy="447476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  <a:softEdge rad="0"/>
          </a:effectLst>
        </p:spPr>
      </p:pic>
      <p:pic>
        <p:nvPicPr>
          <p:cNvPr id="10" name="Picture 9" descr="Vector background of vibrant colors splashing">
            <a:extLst>
              <a:ext uri="{FF2B5EF4-FFF2-40B4-BE49-F238E27FC236}">
                <a16:creationId xmlns:a16="http://schemas.microsoft.com/office/drawing/2014/main" id="{AF6B0599-4E3E-33BE-EF83-6A33CBA26F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16000" r="15998" b="-2"/>
          <a:stretch/>
        </p:blipFill>
        <p:spPr>
          <a:xfrm>
            <a:off x="679028" y="-1748676"/>
            <a:ext cx="4394891" cy="421645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blurRad="6350" stA="52000" endA="300" endPos="35000" dir="5400000" sy="-100000" algn="bl" rotWithShape="0"/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FEB5A-BC93-2C5C-E543-BC040CB2F58E}"/>
              </a:ext>
            </a:extLst>
          </p:cNvPr>
          <p:cNvSpPr txBox="1"/>
          <p:nvPr/>
        </p:nvSpPr>
        <p:spPr>
          <a:xfrm>
            <a:off x="7227609" y="6336148"/>
            <a:ext cx="533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"Intro to Pandas" by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Sheldon Korpet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is licensed under </a:t>
            </a:r>
            <a:r>
              <a:rPr lang="en-GB" sz="1400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CC BY 4.0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032859"/>
            <a:ext cx="6491896" cy="539523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Comments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# comments are formatted like this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# comments explain what your code is doing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Variables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variable = ‘a value assigned to a keyword’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name = ‘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sheldon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user_number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Functions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print(“This is how we format this function”)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print(42)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Lists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shopping_list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[‘apple’, ‘banana’, ‘cherry’ ]</a:t>
            </a:r>
          </a:p>
          <a:p>
            <a:pPr lvl="1" algn="l"/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lotto_numbers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[2,19,45,67,34,39]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Libraries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import random</a:t>
            </a:r>
          </a:p>
          <a:p>
            <a:pPr lvl="1"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There are lots and they can be found here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https://pypi.org/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lvl="1"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4" y="387281"/>
            <a:ext cx="8802806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Basic elements of our program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73525" y="1314203"/>
            <a:ext cx="3916960" cy="511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Naming Variables:</a:t>
            </a:r>
          </a:p>
          <a:p>
            <a:r>
              <a:rPr lang="en-GB">
                <a:solidFill>
                  <a:schemeClr val="tx1"/>
                </a:solidFill>
                <a:latin typeface="__fkGroteskNeue_532e43"/>
              </a:rPr>
              <a:t>Don’t use </a:t>
            </a:r>
            <a:r>
              <a:rPr lang="en-GB" err="1">
                <a:solidFill>
                  <a:schemeClr val="tx1"/>
                </a:solidFill>
                <a:latin typeface="__fkGroteskNeue_532e43"/>
              </a:rPr>
              <a:t>use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 any of the Python keywords to name your variables! </a:t>
            </a:r>
            <a:r>
              <a:rPr lang="en-GB">
                <a:solidFill>
                  <a:schemeClr val="tx1"/>
                </a:solidFill>
                <a:latin typeface="__fkGroteskNeue_532e43"/>
                <a:hlinkClick r:id="rId4"/>
              </a:rPr>
              <a:t>List here</a:t>
            </a:r>
            <a:endParaRPr lang="en-GB">
              <a:solidFill>
                <a:schemeClr val="tx1"/>
              </a:solidFill>
              <a:latin typeface="__fkGroteskNeue_532e43"/>
            </a:endParaRPr>
          </a:p>
          <a:p>
            <a:r>
              <a:rPr lang="en-GB">
                <a:solidFill>
                  <a:schemeClr val="tx1"/>
                </a:solidFill>
                <a:latin typeface="__fkGroteskNeue_532e43"/>
              </a:rPr>
              <a:t> </a:t>
            </a:r>
            <a:r>
              <a:rPr lang="en-GB" b="1">
                <a:solidFill>
                  <a:schemeClr val="tx1"/>
                </a:solidFill>
                <a:latin typeface="__fkGroteskNeue_532e43"/>
              </a:rPr>
              <a:t>Computer program: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“a way of giving instructions to a computer about what it should do next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.”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3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94246" y="42990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4" y="387281"/>
            <a:ext cx="4129900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What now?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76989" y="1141796"/>
            <a:ext cx="9301755" cy="5772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GB" sz="2400" i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Want to learn to code for a specific reason?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9DEE2-32B8-CBC9-9462-D19446F2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13952"/>
              </p:ext>
            </p:extLst>
          </p:nvPr>
        </p:nvGraphicFramePr>
        <p:xfrm>
          <a:off x="743865" y="1588169"/>
          <a:ext cx="5793122" cy="5158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6275">
                  <a:extLst>
                    <a:ext uri="{9D8B030D-6E8A-4147-A177-3AD203B41FA5}">
                      <a16:colId xmlns:a16="http://schemas.microsoft.com/office/drawing/2014/main" val="84668941"/>
                    </a:ext>
                  </a:extLst>
                </a:gridCol>
                <a:gridCol w="3916847">
                  <a:extLst>
                    <a:ext uri="{9D8B030D-6E8A-4147-A177-3AD203B41FA5}">
                      <a16:colId xmlns:a16="http://schemas.microsoft.com/office/drawing/2014/main" val="3117305815"/>
                    </a:ext>
                  </a:extLst>
                </a:gridCol>
              </a:tblGrid>
              <a:tr h="518861">
                <a:tc>
                  <a:txBody>
                    <a:bodyPr/>
                    <a:lstStyle/>
                    <a:p>
                      <a:r>
                        <a:rPr lang="en-GB"/>
                        <a:t>I want to…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1262"/>
                  </a:ext>
                </a:extLst>
              </a:tr>
              <a:tr h="51886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Call from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Python +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13949"/>
                  </a:ext>
                </a:extLst>
              </a:tr>
              <a:tr h="643589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Build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HTML, CSS, </a:t>
                      </a:r>
                      <a:r>
                        <a:rPr lang="en-GB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Javascript</a:t>
                      </a:r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Typescript, Python, Ruby on Rails,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70212"/>
                  </a:ext>
                </a:extLst>
              </a:tr>
              <a:tr h="51886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Analyse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Python,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4018"/>
                  </a:ext>
                </a:extLst>
              </a:tr>
              <a:tr h="622438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Train machine learning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Python,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85158"/>
                  </a:ext>
                </a:extLst>
              </a:tr>
              <a:tr h="622438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Code computer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Python, Rust, SQL, C/C#/C++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73135"/>
                  </a:ext>
                </a:extLst>
              </a:tr>
              <a:tr h="622438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Search databases and </a:t>
                      </a:r>
                      <a:r>
                        <a:rPr lang="en-GB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Wikidata</a:t>
                      </a:r>
                      <a:endParaRPr lang="en-GB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54888"/>
                  </a:ext>
                </a:extLst>
              </a:tr>
              <a:tr h="51886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OCR/digitisation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11580"/>
                  </a:ext>
                </a:extLst>
              </a:tr>
              <a:tr h="51886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Build mobile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Kotlin, Swift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62392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7316" y="1300580"/>
            <a:ext cx="4587420" cy="4453630"/>
          </a:xfrm>
        </p:spPr>
        <p:txBody>
          <a:bodyPr>
            <a:normAutofit/>
          </a:bodyPr>
          <a:lstStyle/>
          <a:p>
            <a:pPr lvl="0" algn="l"/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you wan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 to try coding but P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ython is too hard, consider: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800" i="1" u="sng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‘Web design’ using the </a:t>
            </a:r>
            <a:r>
              <a:rPr lang="en-GB" sz="1800" i="1" u="sng" err="1">
                <a:solidFill>
                  <a:srgbClr val="BF3F6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Rasberry</a:t>
            </a:r>
            <a:r>
              <a:rPr lang="en-GB" sz="1800" i="1" u="sng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Pi foundations courses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(they’re aimed at kids but absolutely no reason adults can’t use them).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GB" sz="18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 algn="l"/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 are many other courses and MOOCs on </a:t>
            </a:r>
            <a:r>
              <a:rPr lang="en-GB" sz="1800" i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Youtube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Udemy, </a:t>
            </a:r>
            <a:r>
              <a:rPr lang="en-GB" sz="1800" i="1" u="sng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r>
              <a:rPr lang="en-GB" sz="18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e.g. practical beginners Python course </a:t>
            </a:r>
            <a:r>
              <a:rPr lang="en-GB" sz="18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here</a:t>
            </a:r>
            <a:r>
              <a:rPr lang="en-GB" sz="18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i="1" u="sng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Odin Project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GB" sz="1800" i="1" u="sng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Mimo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GB" sz="1800" i="1" u="sng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Codecademy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GB" sz="1800" i="1" u="sng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Datacamp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GB" sz="1800" i="1" u="sng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Sololearn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GB" sz="1800" i="1" u="sng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Brilliant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etc. </a:t>
            </a:r>
          </a:p>
          <a:p>
            <a:pPr lvl="0" algn="l"/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personally like the </a:t>
            </a:r>
            <a:r>
              <a:rPr lang="en-GB" sz="1800" i="1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</a:t>
            </a:r>
            <a:r>
              <a:rPr lang="en-GB" sz="1800" i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imo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app for recapping what I’ve learnt on </a:t>
            </a:r>
            <a:r>
              <a:rPr lang="en-GB" sz="1800" i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Linkedin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</a:t>
            </a:r>
            <a:r>
              <a:rPr lang="en-GB" sz="1800" i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Youtube</a:t>
            </a:r>
            <a:r>
              <a:rPr lang="en-GB" sz="1800" i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but choose whatever resource works for you.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492712" cy="451702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a. Go to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and sign in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b. Click “+ Create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c. Change “Blank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” to ‘Python’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d. It will show underneath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e. Give your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a name e.g.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story_generator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f. Click “+ Create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7281"/>
            <a:ext cx="5169996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Creating a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Repl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1CB62-B260-5BAB-BE9D-FAED3496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16" y="4437242"/>
            <a:ext cx="3816141" cy="22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3917141"/>
            <a:ext cx="3916960" cy="24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err="1">
                <a:solidFill>
                  <a:schemeClr val="tx1"/>
                </a:solidFill>
              </a:rPr>
              <a:t>Repl</a:t>
            </a:r>
            <a:r>
              <a:rPr lang="en-GB" b="1">
                <a:solidFill>
                  <a:schemeClr val="tx1"/>
                </a:solidFill>
              </a:rPr>
              <a:t>:</a:t>
            </a:r>
          </a:p>
          <a:p>
            <a:r>
              <a:rPr lang="en-GB">
                <a:solidFill>
                  <a:schemeClr val="tx1"/>
                </a:solidFill>
              </a:rPr>
              <a:t>“</a:t>
            </a:r>
            <a:r>
              <a:rPr lang="en-GB" b="0" i="0">
                <a:solidFill>
                  <a:schemeClr val="tx1"/>
                </a:solidFill>
                <a:effectLst/>
                <a:latin typeface="__fkGroteskNeue_532e43"/>
              </a:rPr>
              <a:t>an online integrated development environment (IDE) that allows developers to create small projects and run their programs”</a:t>
            </a: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 b="0" i="0">
              <a:solidFill>
                <a:schemeClr val="tx1"/>
              </a:solidFill>
              <a:effectLst/>
              <a:latin typeface="__fkGroteskNeue_532e43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E72F5-2AF2-1395-CDA5-5A4A397B283C}"/>
              </a:ext>
            </a:extLst>
          </p:cNvPr>
          <p:cNvSpPr txBox="1"/>
          <p:nvPr/>
        </p:nvSpPr>
        <p:spPr>
          <a:xfrm>
            <a:off x="6455391" y="2998354"/>
            <a:ext cx="497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err="1"/>
              <a:t>Faris</a:t>
            </a:r>
            <a:r>
              <a:rPr lang="es-ES" sz="2000" i="1"/>
              <a:t> Masad, </a:t>
            </a:r>
            <a:r>
              <a:rPr lang="es-ES" sz="2000" i="1" err="1"/>
              <a:t>Amjad</a:t>
            </a:r>
            <a:r>
              <a:rPr lang="es-ES" sz="2000" i="1"/>
              <a:t> Masad and </a:t>
            </a:r>
          </a:p>
          <a:p>
            <a:pPr algn="ctr"/>
            <a:r>
              <a:rPr lang="es-ES" sz="2000" i="1"/>
              <a:t>Haya Odeh, </a:t>
            </a:r>
            <a:r>
              <a:rPr lang="es-ES" sz="2000" i="1" err="1"/>
              <a:t>Inventors</a:t>
            </a:r>
            <a:r>
              <a:rPr lang="es-ES" sz="2000" i="1"/>
              <a:t> </a:t>
            </a:r>
            <a:r>
              <a:rPr lang="es-ES" sz="2000" i="1" err="1"/>
              <a:t>of</a:t>
            </a:r>
            <a:r>
              <a:rPr lang="es-ES" sz="2000" i="1"/>
              <a:t> </a:t>
            </a:r>
            <a:r>
              <a:rPr lang="es-ES" sz="2000" i="1" err="1"/>
              <a:t>Replit</a:t>
            </a:r>
            <a:endParaRPr lang="en-GB" sz="2000" i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FC131C-7418-B017-E179-529A25E5950A}"/>
              </a:ext>
            </a:extLst>
          </p:cNvPr>
          <p:cNvSpPr/>
          <p:nvPr/>
        </p:nvSpPr>
        <p:spPr>
          <a:xfrm>
            <a:off x="6824447" y="745032"/>
            <a:ext cx="4045242" cy="225332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4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7"/>
            <a:ext cx="5445172" cy="5149055"/>
          </a:xfrm>
        </p:spPr>
        <p:txBody>
          <a:bodyPr>
            <a:normAutofit lnSpcReduction="1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We will create a story generator by coding in Python.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Mindset:</a:t>
            </a:r>
          </a:p>
          <a:p>
            <a:pPr algn="l"/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YOU MUST CODE BADLY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 best way to learn to code is to code badly until you can code well (much like learning to write).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CODING IS AN ACTION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Think of coding as an action and the output will be a digital file which may or may not run (‘Run’ is another word for ‘executing code’).</a:t>
            </a: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6935" y="387281"/>
            <a:ext cx="7260373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Today’s intro task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727331"/>
            <a:ext cx="3916960" cy="5720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Python:</a:t>
            </a:r>
          </a:p>
          <a:p>
            <a:r>
              <a:rPr lang="en-GB">
                <a:solidFill>
                  <a:schemeClr val="tx1"/>
                </a:solidFill>
                <a:latin typeface="__fkGroteskNeue_532e43"/>
              </a:rPr>
              <a:t>A general-purpose programming language, created by Guido van Rossum and first released in 1991.</a:t>
            </a: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Executing a program:</a:t>
            </a:r>
          </a:p>
          <a:p>
            <a:r>
              <a:rPr lang="en-GB">
                <a:solidFill>
                  <a:schemeClr val="tx1"/>
                </a:solidFill>
                <a:latin typeface="__fkGroteskNeue_532e43"/>
              </a:rPr>
              <a:t>A complex process where the computer translates the instructions we’ve given down to binary (1010101)  for the processor.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B299AE-8EA1-ECBB-A6B5-B0E22CBF3F9C}"/>
              </a:ext>
            </a:extLst>
          </p:cNvPr>
          <p:cNvSpPr/>
          <p:nvPr/>
        </p:nvSpPr>
        <p:spPr>
          <a:xfrm>
            <a:off x="7731608" y="2683301"/>
            <a:ext cx="1992573" cy="15831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8" y="1411787"/>
            <a:ext cx="6060446" cy="51490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i="1">
                <a:solidFill>
                  <a:schemeClr val="accent6">
                    <a:lumMod val="50000"/>
                  </a:schemeClr>
                </a:solidFill>
              </a:rPr>
              <a:t>Variables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are like keywords for containers which hold values. The variable below,</a:t>
            </a:r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i="1" err="1">
                <a:solidFill>
                  <a:schemeClr val="accent6">
                    <a:lumMod val="50000"/>
                  </a:schemeClr>
                </a:solidFill>
              </a:rPr>
              <a:t>first_name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, holds the value </a:t>
            </a:r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Sheldon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i="1">
                <a:solidFill>
                  <a:schemeClr val="accent6">
                    <a:lumMod val="50000"/>
                  </a:schemeClr>
                </a:solidFill>
                <a:effectLst/>
                <a:latin typeface="__fkGroteskNeue_532e43"/>
              </a:rPr>
              <a:t>	</a:t>
            </a:r>
            <a:r>
              <a:rPr lang="en-GB" i="1" err="1">
                <a:solidFill>
                  <a:schemeClr val="accent6">
                    <a:lumMod val="50000"/>
                  </a:schemeClr>
                </a:solidFill>
                <a:effectLst/>
                <a:latin typeface="__fkGroteskNeue_532e43"/>
              </a:rPr>
              <a:t>first_name</a:t>
            </a:r>
            <a:r>
              <a:rPr lang="en-GB" i="1">
                <a:solidFill>
                  <a:schemeClr val="accent6">
                    <a:lumMod val="50000"/>
                  </a:schemeClr>
                </a:solidFill>
                <a:effectLst/>
                <a:latin typeface="__fkGroteskNeue_532e43"/>
              </a:rPr>
              <a:t> </a:t>
            </a:r>
            <a:r>
              <a:rPr lang="en-GB" b="0" i="1">
                <a:solidFill>
                  <a:schemeClr val="accent6">
                    <a:lumMod val="50000"/>
                  </a:schemeClr>
                </a:solidFill>
                <a:effectLst/>
                <a:latin typeface="__fkGroteskNeue_532e43"/>
              </a:rPr>
              <a:t>= ‘Sheldon’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You write values which are words into a variable with flying commas, but you do not use them for numbers e.g.</a:t>
            </a:r>
          </a:p>
          <a:p>
            <a:pPr algn="l"/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	age = 32</a:t>
            </a:r>
          </a:p>
          <a:p>
            <a:pPr algn="l"/>
            <a:endParaRPr lang="en-GB" i="1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 b="1" i="1">
                <a:solidFill>
                  <a:schemeClr val="accent6">
                    <a:lumMod val="50000"/>
                  </a:schemeClr>
                </a:solidFill>
              </a:rPr>
              <a:t>Functions 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are bits of pre-created code which you call with a keyword and parenthesis e.g. </a:t>
            </a:r>
          </a:p>
          <a:p>
            <a:pPr algn="l"/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	print(‘Sheldon’)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GB" i="1">
                <a:solidFill>
                  <a:schemeClr val="accent6">
                    <a:lumMod val="50000"/>
                  </a:schemeClr>
                </a:solidFill>
              </a:rPr>
              <a:t>print() 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function tells Python to output Sheldon to the console (the big empty window on the right)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You can find a list of these functions which are built into Python here: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https://docs.python.org/3/library/functions.html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000" r="15998" b="-2"/>
          <a:stretch/>
        </p:blipFill>
        <p:spPr>
          <a:xfrm>
            <a:off x="5894246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6935" y="387281"/>
            <a:ext cx="7260373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 basic basics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727331"/>
            <a:ext cx="3916960" cy="5720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>
              <a:solidFill>
                <a:schemeClr val="tx1"/>
              </a:solidFill>
              <a:latin typeface="__fkGroteskNeue_532e4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C264A-E0C8-D2BB-9858-816A24BCB918}"/>
              </a:ext>
            </a:extLst>
          </p:cNvPr>
          <p:cNvSpPr txBox="1"/>
          <p:nvPr/>
        </p:nvSpPr>
        <p:spPr>
          <a:xfrm>
            <a:off x="6846980" y="880691"/>
            <a:ext cx="40654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__fkGroteskNeue_532e43"/>
              </a:rPr>
              <a:t>Variables:</a:t>
            </a:r>
            <a:r>
              <a:rPr lang="en-GB">
                <a:latin typeface="__fkGroteskNeue_532e43"/>
              </a:rPr>
              <a:t> </a:t>
            </a:r>
          </a:p>
          <a:p>
            <a:pPr algn="ctr"/>
            <a:r>
              <a:rPr lang="en-GB">
                <a:latin typeface="__fkGroteskNeue_532e43"/>
              </a:rPr>
              <a:t>a </a:t>
            </a:r>
            <a:r>
              <a:rPr lang="en-GB" b="0" i="0">
                <a:effectLst/>
                <a:latin typeface="__fkGroteskNeue_532e43"/>
              </a:rPr>
              <a:t>name that is used to refer to a value stored in the computer's memory </a:t>
            </a:r>
          </a:p>
          <a:p>
            <a:pPr algn="ctr"/>
            <a:endParaRPr lang="en-GB">
              <a:latin typeface="__fkGroteskNeue_532e43"/>
            </a:endParaRPr>
          </a:p>
          <a:p>
            <a:pPr algn="ctr"/>
            <a:r>
              <a:rPr lang="en-GB" b="1" i="0">
                <a:effectLst/>
                <a:latin typeface="__fkGroteskNeue_532e43"/>
              </a:rPr>
              <a:t>Example of a function:</a:t>
            </a:r>
          </a:p>
          <a:p>
            <a:pPr algn="ctr"/>
            <a:r>
              <a:rPr lang="en-GB" i="1" err="1">
                <a:latin typeface="__fkGroteskNeue_532e43"/>
              </a:rPr>
              <a:t>a</a:t>
            </a:r>
            <a:r>
              <a:rPr lang="en-GB" i="1" err="1">
                <a:effectLst/>
                <a:latin typeface="__fkGroteskNeue_532e43"/>
              </a:rPr>
              <a:t>dd_one</a:t>
            </a:r>
            <a:r>
              <a:rPr lang="en-GB" i="1">
                <a:effectLst/>
                <a:latin typeface="__fkGroteskNeue_532e43"/>
              </a:rPr>
              <a:t> </a:t>
            </a:r>
            <a:r>
              <a:rPr lang="en-GB" i="0">
                <a:effectLst/>
                <a:latin typeface="__fkGroteskNeue_532e43"/>
              </a:rPr>
              <a:t>is the </a:t>
            </a:r>
            <a:r>
              <a:rPr lang="en-GB" b="1" i="0">
                <a:effectLst/>
                <a:latin typeface="__fkGroteskNeue_532e43"/>
              </a:rPr>
              <a:t>function</a:t>
            </a:r>
            <a:r>
              <a:rPr lang="en-GB" i="0">
                <a:effectLst/>
                <a:latin typeface="__fkGroteskNeue_532e43"/>
              </a:rPr>
              <a:t>, </a:t>
            </a:r>
          </a:p>
          <a:p>
            <a:pPr algn="ctr"/>
            <a:r>
              <a:rPr lang="en-GB" i="0">
                <a:effectLst/>
                <a:latin typeface="__fkGroteskNeue_532e43"/>
              </a:rPr>
              <a:t>the </a:t>
            </a:r>
            <a:r>
              <a:rPr lang="en-GB" i="1">
                <a:effectLst/>
                <a:latin typeface="__fkGroteskNeue_532e43"/>
              </a:rPr>
              <a:t>value</a:t>
            </a:r>
            <a:r>
              <a:rPr lang="en-GB" i="0">
                <a:effectLst/>
                <a:latin typeface="__fkGroteskNeue_532e43"/>
              </a:rPr>
              <a:t>  between the () is the argument aka </a:t>
            </a:r>
            <a:r>
              <a:rPr lang="en-GB" i="0" err="1">
                <a:effectLst/>
                <a:latin typeface="__fkGroteskNeue_532e43"/>
              </a:rPr>
              <a:t>arg</a:t>
            </a:r>
            <a:endParaRPr lang="en-GB" i="0">
              <a:effectLst/>
              <a:latin typeface="__fkGroteskNeue_532e43"/>
            </a:endParaRPr>
          </a:p>
          <a:p>
            <a:pPr algn="ctr"/>
            <a:endParaRPr lang="en-GB" b="1">
              <a:latin typeface="__fkGroteskNeue_532e43"/>
            </a:endParaRPr>
          </a:p>
          <a:p>
            <a:pPr algn="ctr"/>
            <a:endParaRPr lang="en-GB" b="1" i="0">
              <a:effectLst/>
              <a:latin typeface="__fkGroteskNeue_532e43"/>
            </a:endParaRPr>
          </a:p>
          <a:p>
            <a:pPr algn="ctr"/>
            <a:endParaRPr lang="en-GB" b="1">
              <a:latin typeface="__fkGroteskNeue_532e43"/>
            </a:endParaRPr>
          </a:p>
          <a:p>
            <a:pPr algn="ctr"/>
            <a:endParaRPr lang="en-GB" b="1" i="0">
              <a:effectLst/>
              <a:latin typeface="__fkGroteskNeue_532e43"/>
            </a:endParaRPr>
          </a:p>
          <a:p>
            <a:pPr algn="ctr"/>
            <a:endParaRPr lang="en-GB" b="1">
              <a:latin typeface="__fkGroteskNeue_532e43"/>
            </a:endParaRPr>
          </a:p>
          <a:p>
            <a:pPr algn="ctr"/>
            <a:endParaRPr lang="en-GB" b="1" i="0">
              <a:effectLst/>
              <a:latin typeface="__fkGroteskNeue_532e43"/>
            </a:endParaRPr>
          </a:p>
          <a:p>
            <a:pPr algn="ctr"/>
            <a:endParaRPr lang="en-GB" b="1">
              <a:latin typeface="__fkGroteskNeue_532e43"/>
            </a:endParaRPr>
          </a:p>
          <a:p>
            <a:pPr algn="ctr"/>
            <a:endParaRPr lang="en-GB" b="1" i="0">
              <a:effectLst/>
              <a:latin typeface="__fkGroteskNeue_532e43"/>
            </a:endParaRPr>
          </a:p>
          <a:p>
            <a:pPr algn="ctr"/>
            <a:r>
              <a:rPr lang="en-GB">
                <a:latin typeface="__fkGroteskNeue_532e43"/>
              </a:rPr>
              <a:t>The </a:t>
            </a:r>
            <a:r>
              <a:rPr lang="en-GB" err="1">
                <a:latin typeface="__fkGroteskNeue_532e43"/>
              </a:rPr>
              <a:t>arg</a:t>
            </a:r>
            <a:r>
              <a:rPr lang="en-GB">
                <a:latin typeface="__fkGroteskNeue_532e43"/>
              </a:rPr>
              <a:t> (10) is passed to the function </a:t>
            </a:r>
            <a:r>
              <a:rPr lang="en-GB" err="1">
                <a:latin typeface="__fkGroteskNeue_532e43"/>
              </a:rPr>
              <a:t>add_one</a:t>
            </a:r>
            <a:r>
              <a:rPr lang="en-GB">
                <a:latin typeface="__fkGroteskNeue_532e43"/>
              </a:rPr>
              <a:t>. The output will be 11.</a:t>
            </a:r>
            <a:endParaRPr lang="en-GB" b="0" i="0">
              <a:effectLst/>
              <a:latin typeface="__fkGroteskNeue_532e43"/>
            </a:endParaRPr>
          </a:p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3A1A62-4894-75A0-1B75-463A5D88CB54}"/>
              </a:ext>
            </a:extLst>
          </p:cNvPr>
          <p:cNvSpPr/>
          <p:nvPr/>
        </p:nvSpPr>
        <p:spPr>
          <a:xfrm>
            <a:off x="7217620" y="3265747"/>
            <a:ext cx="3362606" cy="18288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4782416" cy="451702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Comments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If there is time:</a:t>
            </a:r>
          </a:p>
          <a:p>
            <a:pPr algn="l"/>
            <a:endParaRPr lang="en-GB" b="1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Libraries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GB"/>
          </a:p>
          <a:p>
            <a:pPr marL="457200" indent="-457200" algn="l">
              <a:buAutoNum type="arabicPeriod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64" y="387281"/>
            <a:ext cx="8802806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Basic elements of 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3"/>
              </a:rPr>
              <a:t>our program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1032859"/>
            <a:ext cx="3916960" cy="552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Computer program: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“a way of giving instructions to a computer about what it should do next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.”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445172" cy="5149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In Python, we call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(like what you’re reading now) strings or str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When you write strings in your program you surround them like this value assigned to a variable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	name = ‘Sheldon’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       OR name = “Sheldon”</a:t>
            </a:r>
          </a:p>
          <a:p>
            <a:r>
              <a:rPr lang="en-GB" sz="1700" i="1">
                <a:solidFill>
                  <a:schemeClr val="accent6">
                    <a:lumMod val="50000"/>
                  </a:schemeClr>
                </a:solidFill>
              </a:rPr>
              <a:t>Both of the above are exactly the same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In Python,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numbers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are called integers or int. They can just be typed e.g.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	age = 32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8681" y="387281"/>
            <a:ext cx="9610927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Data Types in Variables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920797" y="1089509"/>
            <a:ext cx="3916960" cy="467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Data types: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used to define the type of a variable and what type of data can be stored in it</a:t>
            </a:r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Numeric types –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 </a:t>
            </a:r>
            <a:r>
              <a:rPr lang="en-GB" err="1">
                <a:solidFill>
                  <a:schemeClr val="tx1"/>
                </a:solidFill>
                <a:latin typeface="__fkGroteskNeue_532e43"/>
              </a:rPr>
              <a:t>intergers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, floating numbers, complex numbers</a:t>
            </a: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Sequence types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– lists, tuples, ranges</a:t>
            </a:r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Boolean types –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True or False values</a:t>
            </a: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Mapping type </a:t>
            </a:r>
            <a:r>
              <a:rPr lang="en-GB">
                <a:solidFill>
                  <a:schemeClr val="tx1"/>
                </a:solidFill>
                <a:latin typeface="__fkGroteskNeue_532e43"/>
              </a:rPr>
              <a:t>- dictionaries</a:t>
            </a:r>
          </a:p>
        </p:txBody>
      </p:sp>
    </p:spTree>
    <p:extLst>
      <p:ext uri="{BB962C8B-B14F-4D97-AF65-F5344CB8AC3E}">
        <p14:creationId xmlns:p14="http://schemas.microsoft.com/office/powerpoint/2010/main" val="23750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445171" cy="4945616"/>
          </a:xfrm>
        </p:spPr>
        <p:txBody>
          <a:bodyPr>
            <a:normAutofit lnSpcReduction="1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In Python, there is a correct way of formatting the code you type. This is for two main reasons:</a:t>
            </a:r>
          </a:p>
          <a:p>
            <a:pPr algn="l"/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Code execution – so the computer can interpret it correctly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2.    Code readability – humans can read the code easier if it’s not in one giant 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E.g. when defining variables, give them new lines: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name = ‘Sheldon’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age = 32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department = ‘library’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city_of_birth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‘Leeds’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current_address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= ‘Manchester’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8" y="495785"/>
            <a:ext cx="9066699" cy="731964"/>
          </a:xfrm>
        </p:spPr>
        <p:txBody>
          <a:bodyPr>
            <a:normAutofit fontScale="9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ADVANCED - formatting (</a:t>
            </a:r>
            <a:r>
              <a:rPr lang="en-GB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8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7342180" y="2457809"/>
            <a:ext cx="3009775" cy="1590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Naming variables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Use a lowercase single letter, word, or words. Separate words with underscores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30261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351137" cy="451702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When looking for problems in your code try: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Looking for typos e.g. </a:t>
            </a:r>
            <a:r>
              <a:rPr lang="en-GB" err="1">
                <a:solidFill>
                  <a:schemeClr val="accent6">
                    <a:lumMod val="50000"/>
                  </a:schemeClr>
                </a:solidFill>
              </a:rPr>
              <a:t>prnt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Checking your syntax e.g. print)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Look for logical errors e.g. your program can’t use a variable before you specify it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1404" y="387281"/>
            <a:ext cx="6191400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Debugging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1411788"/>
            <a:ext cx="3916960" cy="430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What is debugging?</a:t>
            </a:r>
          </a:p>
          <a:p>
            <a:r>
              <a:rPr lang="en-GB">
                <a:solidFill>
                  <a:schemeClr val="tx1"/>
                </a:solidFill>
              </a:rPr>
              <a:t>Finding errors in your code.</a:t>
            </a:r>
            <a:endParaRPr lang="en-GB">
              <a:solidFill>
                <a:schemeClr val="tx1"/>
              </a:solidFill>
              <a:latin typeface="__fkGroteskNeue_532e43"/>
            </a:endParaRPr>
          </a:p>
          <a:p>
            <a:endParaRPr lang="en-GB" b="1">
              <a:solidFill>
                <a:schemeClr val="tx1"/>
              </a:solidFill>
              <a:latin typeface="__fkGroteskNeue_532e43"/>
            </a:endParaRPr>
          </a:p>
          <a:p>
            <a:r>
              <a:rPr lang="en-GB" b="1">
                <a:solidFill>
                  <a:schemeClr val="tx1"/>
                </a:solidFill>
                <a:latin typeface="__fkGroteskNeue_532e43"/>
              </a:rPr>
              <a:t>Fun fact:</a:t>
            </a:r>
          </a:p>
          <a:p>
            <a:r>
              <a:rPr lang="en-GB" b="0" i="0">
                <a:solidFill>
                  <a:srgbClr val="13343B"/>
                </a:solidFill>
                <a:effectLst/>
                <a:latin typeface="__fkGroteskNeue_532e43"/>
              </a:rPr>
              <a:t>The term "debugging" originated in 1947 when Grace Hopper, a computer scientist and U.S. Navy Rear Admiral, found a moth that had gotten stuck in one of the computer's relays.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CD6823-1734-A63C-2D6D-94CCA7F0287A}"/>
              </a:ext>
            </a:extLst>
          </p:cNvPr>
          <p:cNvSpPr/>
          <p:nvPr/>
        </p:nvSpPr>
        <p:spPr>
          <a:xfrm>
            <a:off x="1250416" y="4272250"/>
            <a:ext cx="3572993" cy="22335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AF83-588B-E4B0-D54A-AB2EBA7D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9" y="1411788"/>
            <a:ext cx="5152357" cy="5016306"/>
          </a:xfrm>
        </p:spPr>
        <p:txBody>
          <a:bodyPr>
            <a:normAutofit lnSpcReduction="10000"/>
          </a:bodyPr>
          <a:lstStyle/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There are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3 types of common errors 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which can occur in Python: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Syntax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errors – Python expects symbols (aka punctuation), to follow a protocol, indentation matters and keywords need to be spelt correctly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Runtime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errors – a program encounters a condition it did not expect when trying to run e.g. trying to read data from a file which it can’t local or doesn’t exist.</a:t>
            </a:r>
          </a:p>
          <a:p>
            <a:pPr algn="l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Logical</a:t>
            </a:r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errors – there were no syntax or runtime errors but the output is not what was expected e.g. wrong function was used.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32AEB5C-D257-35A3-01C5-43E44552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000" r="15998" b="-2"/>
          <a:stretch/>
        </p:blipFill>
        <p:spPr>
          <a:xfrm>
            <a:off x="5873603" y="500596"/>
            <a:ext cx="5946931" cy="594693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028AEC-3A35-93A9-E679-22B681C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1405" y="387281"/>
            <a:ext cx="9105090" cy="813606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Debugging (expanded)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85B8B7-0822-40AF-E6C1-34820F334D27}"/>
              </a:ext>
            </a:extLst>
          </p:cNvPr>
          <p:cNvSpPr txBox="1">
            <a:spLocks/>
          </p:cNvSpPr>
          <p:nvPr/>
        </p:nvSpPr>
        <p:spPr>
          <a:xfrm>
            <a:off x="6853380" y="2830748"/>
            <a:ext cx="3916960" cy="288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/>
                </a:solidFill>
              </a:rPr>
              <a:t>How do I read errors?</a:t>
            </a:r>
          </a:p>
          <a:p>
            <a:r>
              <a:rPr lang="en-GB">
                <a:solidFill>
                  <a:schemeClr val="tx1"/>
                </a:solidFill>
              </a:rPr>
              <a:t>From the bottom – last line, up.</a:t>
            </a:r>
            <a:endParaRPr lang="en-GB">
              <a:solidFill>
                <a:schemeClr val="tx1"/>
              </a:solidFill>
              <a:latin typeface="__fkGroteskNeue_532e43"/>
            </a:endParaRPr>
          </a:p>
        </p:txBody>
      </p:sp>
    </p:spTree>
    <p:extLst>
      <p:ext uri="{BB962C8B-B14F-4D97-AF65-F5344CB8AC3E}">
        <p14:creationId xmlns:p14="http://schemas.microsoft.com/office/powerpoint/2010/main" val="1574268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c8381cb-528b-4535-8d9f-4fcefd2fac72"/>
</p:tagLst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Widescreen</PresentationFormat>
  <Paragraphs>176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__fkGroteskNeue_532e43</vt:lpstr>
      <vt:lpstr>Arial</vt:lpstr>
      <vt:lpstr>Calibri</vt:lpstr>
      <vt:lpstr>Gill Sans Nova</vt:lpstr>
      <vt:lpstr>ConfettiVTI</vt:lpstr>
      <vt:lpstr>Intro to Python</vt:lpstr>
      <vt:lpstr>Creating a Repl</vt:lpstr>
      <vt:lpstr>Today’s intro task</vt:lpstr>
      <vt:lpstr>The basic basics</vt:lpstr>
      <vt:lpstr>Basic elements of our program</vt:lpstr>
      <vt:lpstr>Data Types in Variables</vt:lpstr>
      <vt:lpstr>ADVANCED - formatting (PEP 8)</vt:lpstr>
      <vt:lpstr>Debugging</vt:lpstr>
      <vt:lpstr>Debugging (expanded)</vt:lpstr>
      <vt:lpstr>Basic elements of our program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Sheldon Korpet</dc:creator>
  <cp:lastModifiedBy>Sheldon Korpet</cp:lastModifiedBy>
  <cp:revision>1</cp:revision>
  <dcterms:created xsi:type="dcterms:W3CDTF">2023-09-22T08:21:48Z</dcterms:created>
  <dcterms:modified xsi:type="dcterms:W3CDTF">2025-01-31T13:28:47Z</dcterms:modified>
</cp:coreProperties>
</file>