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6197" autoAdjust="0"/>
  </p:normalViewPr>
  <p:slideViewPr>
    <p:cSldViewPr snapToGrid="0" snapToObjects="1" showGuides="1">
      <p:cViewPr varScale="1">
        <p:scale>
          <a:sx n="124" d="100"/>
          <a:sy n="124" d="100"/>
        </p:scale>
        <p:origin x="352"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7.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1.xml"/><Relationship Id="rId17" Type="http://schemas.openxmlformats.org/officeDocument/2006/relationships/customXml" Target="../ink/ink10.xml"/><Relationship Id="rId25" Type="http://schemas.openxmlformats.org/officeDocument/2006/relationships/customXml" Target="../ink/ink16.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2.xml"/><Relationship Id="rId29" Type="http://schemas.openxmlformats.org/officeDocument/2006/relationships/customXml" Target="../ink/ink20.xml"/><Relationship Id="rId1" Type="http://schemas.openxmlformats.org/officeDocument/2006/relationships/slideLayout" Target="../slideLayouts/slideLayout4.xml"/><Relationship Id="rId24" Type="http://schemas.openxmlformats.org/officeDocument/2006/relationships/customXml" Target="../ink/ink15.xml"/><Relationship Id="rId23" Type="http://schemas.openxmlformats.org/officeDocument/2006/relationships/customXml" Target="../ink/ink14.xml"/><Relationship Id="rId28" Type="http://schemas.openxmlformats.org/officeDocument/2006/relationships/customXml" Target="../ink/ink19.xml"/><Relationship Id="rId36" Type="http://schemas.openxmlformats.org/officeDocument/2006/relationships/image" Target="../media/image7.png"/><Relationship Id="rId19" Type="http://schemas.openxmlformats.org/officeDocument/2006/relationships/customXml" Target="../ink/ink11.xml"/><Relationship Id="rId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23.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6095640" cy="1325563"/>
          </a:xfrm>
        </p:spPr>
        <p:txBody>
          <a:bodyPr anchor="ctr">
            <a:normAutofit/>
          </a:bodyPr>
          <a:lstStyle/>
          <a:p>
            <a:r>
              <a:rPr lang="en-US" dirty="0">
                <a:solidFill>
                  <a:srgbClr val="0E659B"/>
                </a:solidFill>
              </a:rPr>
              <a:t>IBM Data Analyst Capstone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Reporter: Sheldon</a:t>
            </a:r>
          </a:p>
          <a:p>
            <a:pPr marL="0" indent="0">
              <a:buNone/>
            </a:pPr>
            <a:r>
              <a:rPr lang="en-US" dirty="0"/>
              <a:t>Date: 2023-4-11</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r>
              <a:rPr lang="en-US" dirty="0"/>
              <a:t>Oracle will drop out of the top 10 most popular databases next year, and DynamoDB will take its place.</a:t>
            </a:r>
          </a:p>
          <a:p>
            <a:r>
              <a:rPr lang="en-US" dirty="0"/>
              <a:t>The top two databases have changed from MySQL and Microsoft SQL Server to PostgreSQL and MongoDB.</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r>
              <a:rPr lang="en-US" dirty="0"/>
              <a:t>The company should gradually reduce its reliance on MySQL, Microsoft SQL Server, and Oracle.</a:t>
            </a:r>
          </a:p>
          <a:p>
            <a:r>
              <a:rPr lang="en-US" dirty="0"/>
              <a:t>The company should consider increasing its use of PostgreSQL, MongoDB, Redis, and SQLite.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31836" y="2770421"/>
            <a:ext cx="7068725" cy="2569239"/>
          </a:xfrm>
        </p:spPr>
        <p:txBody>
          <a:bodyPr>
            <a:normAutofit/>
          </a:bodyPr>
          <a:lstStyle/>
          <a:p>
            <a:pPr marL="0" indent="0">
              <a:buNone/>
            </a:pPr>
            <a:r>
              <a:rPr lang="en-US" sz="1800" dirty="0">
                <a:solidFill>
                  <a:schemeClr val="tx1"/>
                </a:solidFill>
              </a:rPr>
              <a:t>https://</a:t>
            </a:r>
            <a:r>
              <a:rPr lang="en-US" sz="1800" dirty="0" err="1">
                <a:solidFill>
                  <a:schemeClr val="tx1"/>
                </a:solidFill>
              </a:rPr>
              <a:t>eu-gb.dataplatform.cloud.ibm.com</a:t>
            </a:r>
            <a:r>
              <a:rPr lang="en-US" sz="1800" dirty="0">
                <a:solidFill>
                  <a:schemeClr val="tx1"/>
                </a:solidFill>
              </a:rPr>
              <a:t>/dashboards/65d5735e-f3f8-464d-af0b-882746caa14e/view/0115d70312ea75fe09b5eee4079d2b037465700bb6bbd052d5877b490e352497a96d1092c8284a59dc130663fbeb115bca</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TAB 1:</a:t>
            </a:r>
            <a:r>
              <a:rPr lang="en-US" sz="2800" dirty="0"/>
              <a:t>Current Technology Usage</a:t>
            </a:r>
            <a:endParaRPr lang="en-US" dirty="0"/>
          </a:p>
        </p:txBody>
      </p:sp>
      <p:pic>
        <p:nvPicPr>
          <p:cNvPr id="3" name="Content Placeholder 2" descr="Chart&#10;&#10;Description automatically generated">
            <a:extLst>
              <a:ext uri="{FF2B5EF4-FFF2-40B4-BE49-F238E27FC236}">
                <a16:creationId xmlns:a16="http://schemas.microsoft.com/office/drawing/2014/main" id="{3F3A8DF4-3B55-81D8-8CCB-D3124C760BA2}"/>
              </a:ext>
            </a:extLst>
          </p:cNvPr>
          <p:cNvPicPr>
            <a:picLocks noGrp="1" noChangeAspect="1"/>
          </p:cNvPicPr>
          <p:nvPr>
            <p:ph idx="1"/>
          </p:nvPr>
        </p:nvPicPr>
        <p:blipFill>
          <a:blip r:embed="rId2"/>
          <a:stretch>
            <a:fillRect/>
          </a:stretch>
        </p:blipFill>
        <p:spPr>
          <a:xfrm>
            <a:off x="1890555" y="1369141"/>
            <a:ext cx="8410889" cy="4899342"/>
          </a:xfrm>
          <a:prstGeom prst="rect">
            <a:avLst/>
          </a:prstGeom>
          <a:noFill/>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kumimoji="0" lang="en-US" sz="3600" b="0" i="0" u="none" strike="noStrike" kern="1200" cap="none" spc="0" normalizeH="0" baseline="0" noProof="0" dirty="0">
                <a:ln>
                  <a:noFill/>
                </a:ln>
                <a:effectLst/>
                <a:uLnTx/>
                <a:uFillTx/>
              </a:rPr>
              <a:t>DASHBOARD TAB 2</a:t>
            </a:r>
            <a:r>
              <a:rPr kumimoji="0" lang="en-US" sz="3200" b="0" i="0" u="none" strike="noStrike" kern="1200" cap="none" spc="0" normalizeH="0" baseline="0" noProof="0" dirty="0">
                <a:ln>
                  <a:noFill/>
                </a:ln>
                <a:effectLst/>
                <a:uLnTx/>
                <a:uFillTx/>
              </a:rPr>
              <a:t>:</a:t>
            </a:r>
            <a:r>
              <a:rPr kumimoji="0" lang="en-US" sz="2800" b="0" i="0" u="none" strike="noStrike" kern="1200" cap="none" spc="0" normalizeH="0" baseline="0" noProof="0" dirty="0">
                <a:ln>
                  <a:noFill/>
                </a:ln>
                <a:effectLst/>
                <a:uLnTx/>
                <a:uFillTx/>
              </a:rPr>
              <a:t>Future Technology Usage</a:t>
            </a:r>
            <a:endParaRPr lang="en-US" sz="3200" dirty="0"/>
          </a:p>
        </p:txBody>
      </p:sp>
      <p:pic>
        <p:nvPicPr>
          <p:cNvPr id="3" name="Content Placeholder 2" descr="Chart&#10;&#10;Description automatically generated">
            <a:extLst>
              <a:ext uri="{FF2B5EF4-FFF2-40B4-BE49-F238E27FC236}">
                <a16:creationId xmlns:a16="http://schemas.microsoft.com/office/drawing/2014/main" id="{2B803A39-9B8E-74A9-575E-E52D04615664}"/>
              </a:ext>
            </a:extLst>
          </p:cNvPr>
          <p:cNvPicPr>
            <a:picLocks noGrp="1" noChangeAspect="1"/>
          </p:cNvPicPr>
          <p:nvPr>
            <p:ph idx="1"/>
          </p:nvPr>
        </p:nvPicPr>
        <p:blipFill>
          <a:blip r:embed="rId2"/>
          <a:stretch>
            <a:fillRect/>
          </a:stretch>
        </p:blipFill>
        <p:spPr>
          <a:xfrm>
            <a:off x="1951239" y="1577146"/>
            <a:ext cx="8289522" cy="4787198"/>
          </a:xfrm>
          <a:prstGeom prst="rect">
            <a:avLst/>
          </a:prstGeom>
          <a:noFill/>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kumimoji="0" lang="en-US" sz="3600" b="0" i="0" u="none" strike="noStrike" kern="1200" cap="none" spc="0" normalizeH="0" baseline="0" noProof="0" dirty="0">
                <a:ln>
                  <a:noFill/>
                </a:ln>
                <a:solidFill>
                  <a:srgbClr val="005493"/>
                </a:solidFill>
                <a:effectLst/>
                <a:uLnTx/>
                <a:uFillTx/>
                <a:latin typeface="IBM Plex Mono SemiBold" panose="020B0709050203000203" pitchFamily="49" charset="0"/>
                <a:cs typeface="IBM Plex Mono SemiBold" panose="020B0709050203000203" pitchFamily="49" charset="0"/>
              </a:rPr>
              <a:t>DASHBOARD TAB 3</a:t>
            </a:r>
            <a:r>
              <a:rPr kumimoji="0" lang="en-US" sz="3200" b="0" i="0" u="none" strike="noStrike" kern="1200" cap="none" spc="0" normalizeH="0" baseline="0" noProof="0" dirty="0">
                <a:ln>
                  <a:noFill/>
                </a:ln>
                <a:solidFill>
                  <a:srgbClr val="005493"/>
                </a:solidFill>
                <a:effectLst/>
                <a:uLnTx/>
                <a:uFillTx/>
                <a:latin typeface="IBM Plex Mono SemiBold" panose="020B0709050203000203" pitchFamily="49" charset="0"/>
                <a:cs typeface="IBM Plex Mono SemiBold" panose="020B0709050203000203" pitchFamily="49" charset="0"/>
              </a:rPr>
              <a:t>:</a:t>
            </a:r>
            <a:r>
              <a:rPr kumimoji="0" lang="en-US" sz="2800" b="0" i="0" u="none" strike="noStrike" kern="1200" cap="none" spc="0" normalizeH="0" baseline="0" noProof="0" dirty="0">
                <a:ln>
                  <a:noFill/>
                </a:ln>
                <a:solidFill>
                  <a:srgbClr val="005493"/>
                </a:solidFill>
                <a:effectLst/>
                <a:uLnTx/>
                <a:uFillTx/>
                <a:latin typeface="IBM Plex Mono SemiBold" panose="020B0709050203000203" pitchFamily="49" charset="0"/>
                <a:cs typeface="IBM Plex Mono SemiBold" panose="020B0709050203000203" pitchFamily="49" charset="0"/>
              </a:rPr>
              <a:t>Demographics</a:t>
            </a:r>
            <a:endParaRPr lang="en-US" dirty="0"/>
          </a:p>
        </p:txBody>
      </p:sp>
      <p:pic>
        <p:nvPicPr>
          <p:cNvPr id="3" name="Content Placeholder 2">
            <a:extLst>
              <a:ext uri="{FF2B5EF4-FFF2-40B4-BE49-F238E27FC236}">
                <a16:creationId xmlns:a16="http://schemas.microsoft.com/office/drawing/2014/main" id="{41D42DCF-4F3A-5414-0812-71755ED73724}"/>
              </a:ext>
            </a:extLst>
          </p:cNvPr>
          <p:cNvPicPr>
            <a:picLocks noGrp="1" noChangeAspect="1"/>
          </p:cNvPicPr>
          <p:nvPr>
            <p:ph idx="1"/>
          </p:nvPr>
        </p:nvPicPr>
        <p:blipFill>
          <a:blip r:embed="rId2"/>
          <a:stretch>
            <a:fillRect/>
          </a:stretch>
        </p:blipFill>
        <p:spPr>
          <a:xfrm>
            <a:off x="2379095" y="1690688"/>
            <a:ext cx="7433810" cy="435133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2193716" cy="2193716"/>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720401" y="1690688"/>
            <a:ext cx="7292591" cy="4351338"/>
          </a:xfrm>
        </p:spPr>
        <p:txBody>
          <a:bodyPr>
            <a:normAutofit fontScale="92500" lnSpcReduction="20000"/>
          </a:bodyPr>
          <a:lstStyle/>
          <a:p>
            <a:r>
              <a:rPr lang="en-US" dirty="0"/>
              <a:t>Aside from programming languages and databases, patterns were also observed in platforms, web frameworks, gender, age, countries, and educational background.</a:t>
            </a:r>
          </a:p>
          <a:p>
            <a:r>
              <a:rPr lang="en-US" dirty="0"/>
              <a:t>Docker usage is increasing, while </a:t>
            </a:r>
            <a:r>
              <a:rPr lang="en-US" dirty="0" err="1"/>
              <a:t>React.js</a:t>
            </a:r>
            <a:r>
              <a:rPr lang="en-US" dirty="0"/>
              <a:t>, </a:t>
            </a:r>
            <a:r>
              <a:rPr lang="en-US" dirty="0" err="1"/>
              <a:t>Vue.js</a:t>
            </a:r>
            <a:r>
              <a:rPr lang="en-US" dirty="0"/>
              <a:t>, and </a:t>
            </a:r>
            <a:r>
              <a:rPr lang="en-US" dirty="0" err="1"/>
              <a:t>Angular.js</a:t>
            </a:r>
            <a:r>
              <a:rPr lang="en-US" dirty="0"/>
              <a:t> are the top three most popular web frameworks. </a:t>
            </a:r>
          </a:p>
          <a:p>
            <a:r>
              <a:rPr lang="en-US" dirty="0"/>
              <a:t>The majority of programmers are aged between 22 to 32, and most hold either a Master's degree or no formal education. </a:t>
            </a:r>
          </a:p>
          <a:p>
            <a:r>
              <a:rPr lang="en-US" dirty="0"/>
              <a:t>The United States has the largest number of programmers, and there are more male programmers than female programmers.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algn="l">
              <a:buFont typeface="+mj-lt"/>
              <a:buAutoNum type="arabicPeriod"/>
            </a:pPr>
            <a:r>
              <a:rPr lang="en-GB" sz="1900" b="0" i="0" dirty="0">
                <a:solidFill>
                  <a:schemeClr val="tx1"/>
                </a:solidFill>
                <a:effectLst/>
                <a:latin typeface="Söhne"/>
              </a:rPr>
              <a:t>Popular programming languages include JavaScript, HTML/CSS, and Python, with emerging interest in Typescript. PostgreSQL and MongoDB are the most commonly used databases, with decreasing reliance on MySQL, Microsoft SQL Server, and Oracle.</a:t>
            </a:r>
          </a:p>
          <a:p>
            <a:pPr algn="l">
              <a:buFont typeface="+mj-lt"/>
              <a:buAutoNum type="arabicPeriod"/>
            </a:pPr>
            <a:r>
              <a:rPr lang="en-GB" sz="1900" b="0" i="0" dirty="0">
                <a:solidFill>
                  <a:schemeClr val="tx1"/>
                </a:solidFill>
                <a:effectLst/>
                <a:latin typeface="Söhne"/>
              </a:rPr>
              <a:t>Docker and </a:t>
            </a:r>
            <a:r>
              <a:rPr lang="en-GB" sz="1900" b="0" i="0" dirty="0" err="1">
                <a:solidFill>
                  <a:schemeClr val="tx1"/>
                </a:solidFill>
                <a:effectLst/>
                <a:latin typeface="Söhne"/>
              </a:rPr>
              <a:t>React.js</a:t>
            </a:r>
            <a:r>
              <a:rPr lang="en-GB" sz="1900" b="0" i="0" dirty="0">
                <a:solidFill>
                  <a:schemeClr val="tx1"/>
                </a:solidFill>
                <a:effectLst/>
                <a:latin typeface="Söhne"/>
              </a:rPr>
              <a:t>, </a:t>
            </a:r>
            <a:r>
              <a:rPr lang="en-GB" sz="1900" b="0" i="0" dirty="0" err="1">
                <a:solidFill>
                  <a:schemeClr val="tx1"/>
                </a:solidFill>
                <a:effectLst/>
                <a:latin typeface="Söhne"/>
              </a:rPr>
              <a:t>Vue.js</a:t>
            </a:r>
            <a:r>
              <a:rPr lang="en-GB" sz="1900" b="0" i="0" dirty="0">
                <a:solidFill>
                  <a:schemeClr val="tx1"/>
                </a:solidFill>
                <a:effectLst/>
                <a:latin typeface="Söhne"/>
              </a:rPr>
              <a:t>, and </a:t>
            </a:r>
            <a:r>
              <a:rPr lang="en-GB" sz="1900" b="0" i="0" dirty="0" err="1">
                <a:solidFill>
                  <a:schemeClr val="tx1"/>
                </a:solidFill>
                <a:effectLst/>
                <a:latin typeface="Söhne"/>
              </a:rPr>
              <a:t>Angular.js</a:t>
            </a:r>
            <a:r>
              <a:rPr lang="en-GB" sz="1900" b="0" i="0" dirty="0">
                <a:solidFill>
                  <a:schemeClr val="tx1"/>
                </a:solidFill>
                <a:effectLst/>
                <a:latin typeface="Söhne"/>
              </a:rPr>
              <a:t> are popular platform and web framework choices. The majority of programmers are aged 22-32, hold a Master's degree or no formal education, and are predominantly male.</a:t>
            </a:r>
          </a:p>
          <a:p>
            <a:pPr algn="l">
              <a:buFont typeface="+mj-lt"/>
              <a:buAutoNum type="arabicPeriod"/>
            </a:pPr>
            <a:r>
              <a:rPr lang="en-GB" sz="1900" b="0" i="0" dirty="0">
                <a:solidFill>
                  <a:schemeClr val="tx1"/>
                </a:solidFill>
                <a:effectLst/>
                <a:latin typeface="Söhne"/>
              </a:rPr>
              <a:t>The United States has the most programmers globally.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algn="l">
              <a:buFont typeface="+mj-lt"/>
              <a:buAutoNum type="arabicPeriod"/>
            </a:pPr>
            <a:r>
              <a:rPr lang="en-GB" sz="1900" b="0" i="0" dirty="0">
                <a:solidFill>
                  <a:schemeClr val="tx1"/>
                </a:solidFill>
                <a:effectLst/>
                <a:latin typeface="Söhne"/>
              </a:rPr>
              <a:t>Companies should focus on maintaining business in popular programming languages while exploring Typescript, and increase use of PostgreSQL and MongoDB while reducing reliance on MySQL, Microsoft SQL Server, and Oracle.</a:t>
            </a:r>
          </a:p>
          <a:p>
            <a:pPr algn="l">
              <a:buFont typeface="+mj-lt"/>
              <a:buAutoNum type="arabicPeriod"/>
            </a:pPr>
            <a:r>
              <a:rPr lang="en-GB" sz="1900" b="0" i="0" dirty="0">
                <a:solidFill>
                  <a:schemeClr val="tx1"/>
                </a:solidFill>
                <a:effectLst/>
                <a:latin typeface="Söhne"/>
              </a:rPr>
              <a:t>Companies should adopt Docker and popular web frameworks, aim to attract younger programmers with a Master's degree or no formal education, and strive for a more balanced gender ratio in their programmer workforce.</a:t>
            </a:r>
          </a:p>
          <a:p>
            <a:pPr algn="l">
              <a:buFont typeface="+mj-lt"/>
              <a:buAutoNum type="arabicPeriod"/>
            </a:pPr>
            <a:r>
              <a:rPr lang="en-GB" sz="1900" b="0" i="0" dirty="0">
                <a:solidFill>
                  <a:schemeClr val="tx1"/>
                </a:solidFill>
                <a:effectLst/>
                <a:latin typeface="Söhne"/>
              </a:rPr>
              <a:t>Companies should consider the potential market in the United States.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848519" y="2291464"/>
            <a:ext cx="7897167" cy="4351338"/>
          </a:xfrm>
        </p:spPr>
        <p:txBody>
          <a:bodyPr>
            <a:normAutofit/>
          </a:bodyPr>
          <a:lstStyle/>
          <a:p>
            <a:pPr marL="0" indent="0">
              <a:buNone/>
            </a:pPr>
            <a:r>
              <a:rPr lang="en-US" sz="2400" dirty="0"/>
              <a:t>The data analysis highlights clear trends and patterns among programmers. Companies should focus on popular languages, explore emerging languages, increase use of PostgreSQL and MongoDB, adopt Docker and popular web frameworks, strive for a balanced gender ratio, and consider the potential market in the United States to adapt to the changing programming landscape and position themselves for success.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246548" y="2390866"/>
            <a:ext cx="2076267" cy="2076267"/>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10" name="Text Placeholder 2">
            <a:extLst>
              <a:ext uri="{FF2B5EF4-FFF2-40B4-BE49-F238E27FC236}">
                <a16:creationId xmlns:a16="http://schemas.microsoft.com/office/drawing/2014/main" id="{A9DDC417-61ED-1744-B9E7-49B43CA84307}"/>
              </a:ext>
            </a:extLst>
          </p:cNvPr>
          <p:cNvSpPr>
            <a:spLocks noGrp="1"/>
          </p:cNvSpPr>
          <p:nvPr>
            <p:ph type="body" idx="1"/>
          </p:nvPr>
        </p:nvSpPr>
        <p:spPr>
          <a:xfrm>
            <a:off x="839788" y="1681163"/>
            <a:ext cx="9319096" cy="519426"/>
          </a:xfrm>
        </p:spPr>
        <p:txBody>
          <a:bodyPr>
            <a:normAutofit/>
          </a:bodyPr>
          <a:lstStyle/>
          <a:p>
            <a:r>
              <a:rPr lang="en-US" dirty="0"/>
              <a:t>Thanks for the dataset given from Stack overflow.</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Job posting data using </a:t>
            </a:r>
            <a:r>
              <a:rPr lang="en-US" sz="2200" dirty="0" err="1"/>
              <a:t>Github</a:t>
            </a:r>
            <a:r>
              <a:rPr lang="en-US" sz="2200" dirty="0"/>
              <a:t> Job API :</a:t>
            </a:r>
          </a:p>
          <a:p>
            <a:pPr marL="0" indent="0">
              <a:buNone/>
            </a:pPr>
            <a:endParaRPr lang="en-US" sz="2200" dirty="0"/>
          </a:p>
        </p:txBody>
      </p:sp>
      <p:pic>
        <p:nvPicPr>
          <p:cNvPr id="5" name="Picture 4">
            <a:extLst>
              <a:ext uri="{FF2B5EF4-FFF2-40B4-BE49-F238E27FC236}">
                <a16:creationId xmlns:a16="http://schemas.microsoft.com/office/drawing/2014/main" id="{0C9CDEE8-FD38-4D0A-84D4-9E52CEC35C6A}"/>
              </a:ext>
            </a:extLst>
          </p:cNvPr>
          <p:cNvPicPr>
            <a:picLocks noChangeAspect="1"/>
          </p:cNvPicPr>
          <p:nvPr/>
        </p:nvPicPr>
        <p:blipFill>
          <a:blip r:embed="rId2"/>
          <a:stretch>
            <a:fillRect/>
          </a:stretch>
        </p:blipFill>
        <p:spPr>
          <a:xfrm>
            <a:off x="1248524" y="2847770"/>
            <a:ext cx="4508500" cy="2654300"/>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Collected the job postings data using web :</a:t>
            </a:r>
          </a:p>
          <a:p>
            <a:pPr marL="0" indent="0">
              <a:buNone/>
            </a:pPr>
            <a:endParaRPr lang="en-US" sz="2200" dirty="0"/>
          </a:p>
        </p:txBody>
      </p:sp>
      <p:pic>
        <p:nvPicPr>
          <p:cNvPr id="4" name="Content Placeholder 6">
            <a:extLst>
              <a:ext uri="{FF2B5EF4-FFF2-40B4-BE49-F238E27FC236}">
                <a16:creationId xmlns:a16="http://schemas.microsoft.com/office/drawing/2014/main" id="{5CF0CC33-81EA-800F-9A73-9B2EF18D24F8}"/>
              </a:ext>
            </a:extLst>
          </p:cNvPr>
          <p:cNvPicPr>
            <a:picLocks noChangeAspect="1"/>
          </p:cNvPicPr>
          <p:nvPr/>
        </p:nvPicPr>
        <p:blipFill>
          <a:blip r:embed="rId2"/>
          <a:stretch>
            <a:fillRect/>
          </a:stretch>
        </p:blipFill>
        <p:spPr>
          <a:xfrm>
            <a:off x="1189831" y="3020219"/>
            <a:ext cx="4457700" cy="265430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221125" cy="4465447"/>
          </a:xfrm>
        </p:spPr>
        <p:txBody>
          <a:bodyPr>
            <a:normAutofit/>
          </a:bodyPr>
          <a:lstStyle/>
          <a:p>
            <a:r>
              <a:rPr lang="en-US" sz="2200" dirty="0"/>
              <a:t>This project aims to learn about the rapidly changing IT world from a tool perspective, in order to stay competitive.</a:t>
            </a:r>
          </a:p>
          <a:p>
            <a:r>
              <a:rPr lang="en-US" sz="2200" dirty="0"/>
              <a:t>This project uses a subset of the 2019 </a:t>
            </a:r>
            <a:r>
              <a:rPr lang="en-US" sz="2200" dirty="0" err="1"/>
              <a:t>StackOverflow</a:t>
            </a:r>
            <a:r>
              <a:rPr lang="en-US" sz="2200" dirty="0"/>
              <a:t> online survey dataset.</a:t>
            </a:r>
          </a:p>
          <a:p>
            <a:r>
              <a:rPr lang="en-US" sz="2200" dirty="0"/>
              <a:t>Analysis from several aspects:</a:t>
            </a:r>
          </a:p>
          <a:p>
            <a:pPr lvl="1"/>
            <a:r>
              <a:rPr lang="en-US" sz="1800" dirty="0"/>
              <a:t>Exploratory Data Analysis</a:t>
            </a:r>
          </a:p>
          <a:p>
            <a:pPr lvl="1"/>
            <a:r>
              <a:rPr lang="en-US" sz="1800" dirty="0"/>
              <a:t>Data </a:t>
            </a:r>
            <a:r>
              <a:rPr lang="en-US" sz="1800" dirty="0" err="1"/>
              <a:t>Visualisation</a:t>
            </a:r>
            <a:endParaRPr lang="en-US" sz="1800" dirty="0"/>
          </a:p>
          <a:p>
            <a:pPr lvl="1"/>
            <a:r>
              <a:rPr lang="en-US" sz="1800" dirty="0"/>
              <a:t>Building A Dashboard</a:t>
            </a:r>
          </a:p>
          <a:p>
            <a:r>
              <a:rPr lang="en-US" sz="2200" dirty="0"/>
              <a:t>Discuss both the trends and outliers.</a:t>
            </a:r>
          </a:p>
          <a:p>
            <a:r>
              <a:rPr lang="en-US" sz="2200" dirty="0"/>
              <a:t>Conclusion provides a deeper view of the current IT market.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Nature of the analysis: </a:t>
            </a:r>
            <a:br>
              <a:rPr lang="en-US" sz="2200" dirty="0"/>
            </a:br>
            <a:r>
              <a:rPr lang="en-US" sz="2200" dirty="0"/>
              <a:t>The goal of this project is getting insights in programmer </a:t>
            </a:r>
            <a:r>
              <a:rPr lang="en-US" sz="2200" dirty="0" err="1"/>
              <a:t>perference</a:t>
            </a:r>
            <a:r>
              <a:rPr lang="en-US" sz="2200" dirty="0"/>
              <a:t> by data analysis and data </a:t>
            </a:r>
            <a:r>
              <a:rPr lang="en-US" sz="2200" dirty="0" err="1"/>
              <a:t>visualisation</a:t>
            </a:r>
            <a:r>
              <a:rPr lang="en-US" sz="2200" dirty="0"/>
              <a:t>. </a:t>
            </a:r>
          </a:p>
          <a:p>
            <a:r>
              <a:rPr lang="en-US" sz="2200" dirty="0"/>
              <a:t>Problem Statement:</a:t>
            </a:r>
            <a:br>
              <a:rPr lang="en-US" sz="2200" dirty="0"/>
            </a:br>
            <a:r>
              <a:rPr lang="en-US" sz="2200" dirty="0"/>
              <a:t>The IT industry is growing rapidly, so it is significant need to become familiar with the current trends.</a:t>
            </a:r>
          </a:p>
          <a:p>
            <a:r>
              <a:rPr lang="en-US" sz="2200" dirty="0"/>
              <a:t>Questions for analysis: </a:t>
            </a:r>
            <a:endParaRPr lang="en-US" sz="1800" dirty="0"/>
          </a:p>
          <a:p>
            <a:pPr lvl="1"/>
            <a:r>
              <a:rPr lang="en-US" sz="1800" dirty="0"/>
              <a:t>Top 5 programming languages for current year and future year.</a:t>
            </a:r>
          </a:p>
          <a:p>
            <a:pPr lvl="1"/>
            <a:r>
              <a:rPr lang="en-US" sz="1800" dirty="0"/>
              <a:t>Top 10 databases for current year and future year.</a:t>
            </a:r>
          </a:p>
          <a:p>
            <a:pPr lvl="1"/>
            <a:r>
              <a:rPr lang="en-US" sz="1800" dirty="0"/>
              <a:t>Recognize the overall trends.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The dataset includes commonly used programming languages, databases, and platforms among programmers, as well as their desired languages for future learning..</a:t>
            </a:r>
          </a:p>
          <a:p>
            <a:r>
              <a:rPr lang="en-US" sz="2200" dirty="0"/>
              <a:t>The data was collected through the website's API.</a:t>
            </a:r>
          </a:p>
          <a:p>
            <a:r>
              <a:rPr lang="en-GB" sz="2200" dirty="0"/>
              <a:t>Various charts will be generated to display trends.</a:t>
            </a:r>
            <a:br>
              <a:rPr lang="en-US" sz="2200" dirty="0"/>
            </a:br>
            <a:r>
              <a:rPr lang="en-US" sz="2200" dirty="0"/>
              <a:t>Bar chart</a:t>
            </a:r>
            <a:br>
              <a:rPr lang="en-GB" sz="2200" dirty="0"/>
            </a:br>
            <a:r>
              <a:rPr lang="en-GB" sz="2200" dirty="0"/>
              <a:t>Pie chart</a:t>
            </a:r>
            <a:br>
              <a:rPr lang="en-GB" sz="2200" dirty="0"/>
            </a:br>
            <a:r>
              <a:rPr lang="en-GB" sz="2200" dirty="0"/>
              <a:t>Line chart etc.</a:t>
            </a: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9775" y="0"/>
            <a:ext cx="10515600" cy="1325563"/>
          </a:xfrm>
        </p:spPr>
        <p:txBody>
          <a:bodyPr anchor="ctr">
            <a:normAutofit/>
          </a:bodyPr>
          <a:lstStyle/>
          <a:p>
            <a:r>
              <a:rPr lang="en-US" dirty="0"/>
              <a:t>RESULTS</a:t>
            </a:r>
          </a:p>
        </p:txBody>
      </p:sp>
      <p:sp>
        <p:nvSpPr>
          <p:cNvPr id="8" name="Text Placeholder 2">
            <a:extLst>
              <a:ext uri="{FF2B5EF4-FFF2-40B4-BE49-F238E27FC236}">
                <a16:creationId xmlns:a16="http://schemas.microsoft.com/office/drawing/2014/main" id="{5842941C-6F39-5BB7-83D2-417BD56D8546}"/>
              </a:ext>
            </a:extLst>
          </p:cNvPr>
          <p:cNvSpPr>
            <a:spLocks noGrp="1"/>
          </p:cNvSpPr>
          <p:nvPr>
            <p:ph type="body" idx="1"/>
          </p:nvPr>
        </p:nvSpPr>
        <p:spPr>
          <a:xfrm>
            <a:off x="824185" y="913607"/>
            <a:ext cx="4551817" cy="823912"/>
          </a:xfrm>
        </p:spPr>
        <p:txBody>
          <a:bodyPr>
            <a:normAutofit fontScale="92500"/>
          </a:bodyPr>
          <a:lstStyle/>
          <a:p>
            <a:r>
              <a:rPr lang="en-US" dirty="0"/>
              <a:t>Top 5 programming languages and top 10 databases for current year.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9788" y="2505075"/>
            <a:ext cx="5157787" cy="3684588"/>
          </a:xfrm>
        </p:spPr>
        <p:txBody>
          <a:bodyPr>
            <a:normAutofit/>
          </a:bodyPr>
          <a:lstStyle/>
          <a:p>
            <a:pPr marL="0" indent="0">
              <a:buNone/>
            </a:pPr>
            <a:endParaRPr lang="en-US" dirty="0"/>
          </a:p>
          <a:p>
            <a:pPr marL="0" indent="0">
              <a:buNone/>
            </a:pPr>
            <a:endParaRPr lang="en-US" dirty="0"/>
          </a:p>
        </p:txBody>
      </p:sp>
      <p:sp>
        <p:nvSpPr>
          <p:cNvPr id="10" name="Text Placeholder 4">
            <a:extLst>
              <a:ext uri="{FF2B5EF4-FFF2-40B4-BE49-F238E27FC236}">
                <a16:creationId xmlns:a16="http://schemas.microsoft.com/office/drawing/2014/main" id="{B04BB3F8-84CF-4949-DF67-74F7711D1A3D}"/>
              </a:ext>
            </a:extLst>
          </p:cNvPr>
          <p:cNvSpPr>
            <a:spLocks noGrp="1"/>
          </p:cNvSpPr>
          <p:nvPr>
            <p:ph type="body" sz="quarter" idx="3"/>
          </p:nvPr>
        </p:nvSpPr>
        <p:spPr>
          <a:xfrm>
            <a:off x="6144170" y="936513"/>
            <a:ext cx="5195615" cy="823912"/>
          </a:xfrm>
        </p:spPr>
        <p:txBody>
          <a:bodyPr>
            <a:normAutofit fontScale="92500"/>
          </a:bodyPr>
          <a:lstStyle/>
          <a:p>
            <a:r>
              <a:rPr lang="en-US" dirty="0"/>
              <a:t>Top 5 programming languages top 10 databases for current year and future year</a:t>
            </a:r>
          </a:p>
        </p:txBody>
      </p:sp>
      <p:pic>
        <p:nvPicPr>
          <p:cNvPr id="14" name="Content Placeholder 13" descr="Chart, bar chart&#10;&#10;Description automatically generated">
            <a:extLst>
              <a:ext uri="{FF2B5EF4-FFF2-40B4-BE49-F238E27FC236}">
                <a16:creationId xmlns:a16="http://schemas.microsoft.com/office/drawing/2014/main" id="{C2BB4540-16F1-A9D0-C149-71A1EEE1CE2C}"/>
              </a:ext>
            </a:extLst>
          </p:cNvPr>
          <p:cNvPicPr>
            <a:picLocks noGrp="1" noChangeAspect="1"/>
          </p:cNvPicPr>
          <p:nvPr>
            <p:ph sz="quarter" idx="4"/>
          </p:nvPr>
        </p:nvPicPr>
        <p:blipFill>
          <a:blip r:embed="rId2"/>
          <a:stretch>
            <a:fillRect/>
          </a:stretch>
        </p:blipFill>
        <p:spPr>
          <a:xfrm>
            <a:off x="979262" y="1741933"/>
            <a:ext cx="3819098" cy="4179554"/>
          </a:xfrm>
          <a:effectLst>
            <a:outerShdw blurRad="50800" dist="38100" dir="2700000" algn="tl" rotWithShape="0">
              <a:prstClr val="black">
                <a:alpha val="40000"/>
              </a:prstClr>
            </a:outerShdw>
          </a:effectLst>
        </p:spPr>
      </p:pic>
      <p:pic>
        <p:nvPicPr>
          <p:cNvPr id="16" name="Picture 15" descr="Chart, bar chart&#10;&#10;Description automatically generated">
            <a:extLst>
              <a:ext uri="{FF2B5EF4-FFF2-40B4-BE49-F238E27FC236}">
                <a16:creationId xmlns:a16="http://schemas.microsoft.com/office/drawing/2014/main" id="{5E846095-6A54-AA90-5866-6A1DB7E064E0}"/>
              </a:ext>
            </a:extLst>
          </p:cNvPr>
          <p:cNvPicPr>
            <a:picLocks noChangeAspect="1"/>
          </p:cNvPicPr>
          <p:nvPr/>
        </p:nvPicPr>
        <p:blipFill>
          <a:blip r:embed="rId3"/>
          <a:stretch>
            <a:fillRect/>
          </a:stretch>
        </p:blipFill>
        <p:spPr>
          <a:xfrm>
            <a:off x="6765743" y="1737519"/>
            <a:ext cx="3730626" cy="41839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28FA04CF-294E-1567-395D-B9DC44633CC2}"/>
              </a:ext>
            </a:extLst>
          </p:cNvPr>
          <p:cNvPicPr>
            <a:picLocks noChangeAspect="1"/>
          </p:cNvPicPr>
          <p:nvPr/>
        </p:nvPicPr>
        <p:blipFill>
          <a:blip r:embed="rId2"/>
          <a:stretch>
            <a:fillRect/>
          </a:stretch>
        </p:blipFill>
        <p:spPr>
          <a:xfrm>
            <a:off x="768522" y="2327563"/>
            <a:ext cx="4754302" cy="2202873"/>
          </a:xfrm>
          <a:prstGeom prst="rect">
            <a:avLst/>
          </a:prstGeom>
        </p:spPr>
      </p:pic>
      <p:pic>
        <p:nvPicPr>
          <p:cNvPr id="6" name="Picture 5">
            <a:extLst>
              <a:ext uri="{FF2B5EF4-FFF2-40B4-BE49-F238E27FC236}">
                <a16:creationId xmlns:a16="http://schemas.microsoft.com/office/drawing/2014/main" id="{3E60A405-0C7B-2AAC-A08F-06FE74222D2E}"/>
              </a:ext>
            </a:extLst>
          </p:cNvPr>
          <p:cNvPicPr>
            <a:picLocks noChangeAspect="1"/>
          </p:cNvPicPr>
          <p:nvPr/>
        </p:nvPicPr>
        <p:blipFill>
          <a:blip r:embed="rId3"/>
          <a:stretch>
            <a:fillRect/>
          </a:stretch>
        </p:blipFill>
        <p:spPr>
          <a:xfrm>
            <a:off x="6172200" y="2273134"/>
            <a:ext cx="4942114" cy="210961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r>
              <a:rPr lang="en-US" dirty="0"/>
              <a:t>The top five programming languages for current and future years are mostly the same, with Typescript replacing Shell in the future.</a:t>
            </a:r>
          </a:p>
          <a:p>
            <a:r>
              <a:rPr lang="en-US" dirty="0"/>
              <a:t>Python will rise from the bottom to the third position.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r>
              <a:rPr lang="en-US" dirty="0"/>
              <a:t>The company should focus on maintaining its business in JavaScript, HTML/CSS, Python, and SQL.</a:t>
            </a:r>
          </a:p>
          <a:p>
            <a:r>
              <a:rPr lang="en-US" dirty="0"/>
              <a:t>The company should consider expanding its business in Python and Typescript while reducing its reliance on Shell.</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74A329B8-1B40-418A-C8B4-1CBE7C160048}"/>
              </a:ext>
            </a:extLst>
          </p:cNvPr>
          <p:cNvPicPr>
            <a:picLocks noChangeAspect="1"/>
          </p:cNvPicPr>
          <p:nvPr/>
        </p:nvPicPr>
        <p:blipFill>
          <a:blip r:embed="rId2"/>
          <a:stretch>
            <a:fillRect/>
          </a:stretch>
        </p:blipFill>
        <p:spPr>
          <a:xfrm>
            <a:off x="805265" y="2448283"/>
            <a:ext cx="5061099" cy="2706079"/>
          </a:xfrm>
          <a:prstGeom prst="rect">
            <a:avLst/>
          </a:prstGeom>
        </p:spPr>
      </p:pic>
      <p:pic>
        <p:nvPicPr>
          <p:cNvPr id="6" name="Picture 5">
            <a:extLst>
              <a:ext uri="{FF2B5EF4-FFF2-40B4-BE49-F238E27FC236}">
                <a16:creationId xmlns:a16="http://schemas.microsoft.com/office/drawing/2014/main" id="{18771221-2109-0125-A072-190AE249D708}"/>
              </a:ext>
            </a:extLst>
          </p:cNvPr>
          <p:cNvPicPr>
            <a:picLocks noChangeAspect="1"/>
          </p:cNvPicPr>
          <p:nvPr/>
        </p:nvPicPr>
        <p:blipFill>
          <a:blip r:embed="rId3"/>
          <a:stretch>
            <a:fillRect/>
          </a:stretch>
        </p:blipFill>
        <p:spPr>
          <a:xfrm>
            <a:off x="6172200" y="2398858"/>
            <a:ext cx="5334002" cy="289515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756</TotalTime>
  <Words>847</Words>
  <Application>Microsoft Macintosh PowerPoint</Application>
  <PresentationFormat>Widescreen</PresentationFormat>
  <Paragraphs>86</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IBM Plex Mono Text</vt:lpstr>
      <vt:lpstr>Söhne</vt:lpstr>
      <vt:lpstr>Arial</vt:lpstr>
      <vt:lpstr>Calibri</vt:lpstr>
      <vt:lpstr>Helv</vt:lpstr>
      <vt:lpstr>IBM Plex Mono SemiBold</vt:lpstr>
      <vt:lpstr>SLIDE_TEMPLATE_skill_network</vt:lpstr>
      <vt:lpstr>IBM Data Analyst Capstone Project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1:Current Technology Usage</vt:lpstr>
      <vt:lpstr>DASHBOARD TAB 2:Future Technology Usage</vt:lpstr>
      <vt:lpstr>DASHBOARD TAB 3:Demographics</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office</cp:lastModifiedBy>
  <cp:revision>30</cp:revision>
  <dcterms:created xsi:type="dcterms:W3CDTF">2020-10-28T18:29:43Z</dcterms:created>
  <dcterms:modified xsi:type="dcterms:W3CDTF">2023-04-11T16:44:32Z</dcterms:modified>
</cp:coreProperties>
</file>