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F26"/>
    <a:srgbClr val="5D8223"/>
    <a:srgbClr val="397B0D"/>
    <a:srgbClr val="000000"/>
    <a:srgbClr val="00499F"/>
    <a:srgbClr val="0CC1E0"/>
    <a:srgbClr val="666666"/>
    <a:srgbClr val="99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48" autoAdjust="0"/>
  </p:normalViewPr>
  <p:slideViewPr>
    <p:cSldViewPr>
      <p:cViewPr varScale="1">
        <p:scale>
          <a:sx n="81" d="100"/>
          <a:sy n="81" d="100"/>
        </p:scale>
        <p:origin x="172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87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05B71A0-81EC-4709-88D9-820D32D85B7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3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765175"/>
            <a:ext cx="7200900" cy="863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6164263"/>
            <a:ext cx="7200900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F818A-6D10-45B4-8664-0730FDD0AF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FC712-5592-4DF6-9B06-7162D31E46F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5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30DB7-407A-4A9E-A5ED-B28297D2FAE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1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C691D-DA50-4893-8EC3-8137CD25FAF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2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AF27F-71B2-4720-88AC-D3ABA9A20E6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6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10636-572E-4AEC-841F-372B05A78CE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4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4DD55-F1C6-4620-AE8C-73AED25AB02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3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B798B-CDD7-4ECA-AE24-BC2EDBDAA80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04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ADEEC-9EFB-4C41-B1C5-C22EE177E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6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D211-3E6C-439B-9F06-A531427550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2379E-34FE-4E7E-8268-A8679FAF597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1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B5E85-1D07-4EC0-92DF-C2BCF189A10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61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24C0C-6D58-476C-9EC0-400A8B5FE9E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515BB-FC68-4C21-8002-B6558AB2C7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E0F3E-F4E0-4622-80AB-BB598A3A58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8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565400"/>
            <a:ext cx="402748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5400"/>
            <a:ext cx="4027488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E18A6-BC53-4E07-B2C4-74B116CF72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74C7-6979-4FA9-9E1B-D2921E837D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E648E-53DF-47A1-A36D-C58FC3BF74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1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4EED6-6E55-4E13-BBA7-B3F63693CFC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A20C2-820E-4D2A-A6C0-943718F859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8398-7D92-4CCF-AC57-30DEC102904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565400"/>
            <a:ext cx="82073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utura LT" pitchFamily="2" charset="0"/>
              </a:defRPr>
            </a:lvl1pPr>
          </a:lstStyle>
          <a:p>
            <a:fld id="{96A250BD-817E-47EB-8C8B-15FB3087DD7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A7AEF5F7-CF1F-4F58-9B42-212D9694280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Codex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packaging preferences do respondents have for energy drinks?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Compact and portable cans &amp; innovative bottle designs are the packaging preferences among the respondents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FF3AC-7D33-4690-A39F-D7F8C37A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4" y="1575956"/>
            <a:ext cx="5832177" cy="2035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23F8-0377-4A46-95E2-B17C32E4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3" y="3755876"/>
            <a:ext cx="4012245" cy="16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Competition Analysis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6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Who are the current market leaders?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Cola-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Coka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is the current market leader followed by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Bepsi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and Gangster. Codex is ranked 5</a:t>
            </a:r>
            <a:r>
              <a:rPr lang="en-IN" sz="1400" b="1" baseline="30000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th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in the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9C64A-1F2D-4BD4-A7BC-0535E9F0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4" y="1575956"/>
            <a:ext cx="5301567" cy="264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7D3EB-94FF-4CC6-86A5-83F46196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4365104"/>
            <a:ext cx="3545236" cy="20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are the primary reasons consumers prefer those brands over ours?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Brand reputation is one of the primary reasons why the respondents prefer other brands over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CodeX</a:t>
            </a:r>
            <a:endParaRPr lang="en-IN" sz="1400" b="1" dirty="0">
              <a:solidFill>
                <a:srgbClr val="101F26"/>
              </a:solidFill>
              <a:highlight>
                <a:srgbClr val="00FF00"/>
              </a:highligh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3C42-2C5E-4644-A245-240B5AC7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5776652" cy="1781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E3F70-4EEC-4E84-A6BA-72DD8935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3501008"/>
            <a:ext cx="412409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Marketing Channels &amp; Brand Awareness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94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Which marketing channel can be used to reach more customers?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Online Ads can be used to reach more customers as it has highest success rate among the respondents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99B52-CD5C-4A65-81BA-101C5D2D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4" y="1571778"/>
            <a:ext cx="4844375" cy="2001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D2576-B615-4A22-B4DE-FEA97AA7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3712854"/>
            <a:ext cx="3986167" cy="8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1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How effective are different marketing strategies and channels in reaching our customers?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Online Ads is the most effective marketing channel followed by TV commercials, Outdoor billboards, Other and Print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51CF2-D887-48F8-BD6F-65E81DB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791400"/>
            <a:ext cx="4577383" cy="1781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8D201-A9A2-4FF9-B818-AEF5E0E5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3717032"/>
            <a:ext cx="330979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Brand Perception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0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do people think about our brand? (overall rating)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CodeX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has an average rating of 3.3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3D5BD-65B0-4F2A-9C09-9E86CC3C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4" y="1360513"/>
            <a:ext cx="6148131" cy="1492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338FF-0AB4-4F90-A1B5-DEC2D676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2996952"/>
            <a:ext cx="201575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Which cities do we need to focus more on?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we need to focus on improving the brand perception positive response %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49045-56FA-4415-8C9F-027ADB96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6957663" cy="221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C8D19-B00D-4303-998D-33316D69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10490"/>
            <a:ext cx="367240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1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84FC-42A1-4577-B262-AB47D1D9D9DF}" type="slidenum">
              <a:rPr lang="en-GB"/>
              <a:pPr/>
              <a:t>2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88913"/>
            <a:ext cx="8204200" cy="1008062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About CodeX</a:t>
            </a:r>
            <a:endParaRPr lang="uk-U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709018"/>
            <a:ext cx="8928992" cy="1224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0" dirty="0">
                <a:effectLst/>
              </a:rPr>
              <a:t>CodeX is a German beverage company which is recently launched in India. They launched their energy drink in 10 cities in India.</a:t>
            </a:r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Purchase Behaviour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53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Where do respondents prefer to purchase energy drinks?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Supermarkets are the most preferred location for buying energy drinks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B39F4-C0A2-4B61-8CA0-FA00E7B2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0193"/>
            <a:ext cx="4031977" cy="1576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24CB-9619-4715-92AC-BB0D4D28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3285130"/>
            <a:ext cx="3466845" cy="16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8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are the typical consumption situations for energy drinks among respondents?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Sports/exercise and studying/working are the most typical situations for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enegy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drink consumption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080B6-CF97-43A9-BBBA-83C2119C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6778625" cy="1853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7A762-6E66-4567-94F2-7B979F85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3573016"/>
            <a:ext cx="570629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3.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factors influence respondents' purchase decisions, such as price range and limited edition packaging?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energy drinks within price range of 50-99 seems to be preferred the most. Also, limited edition packaging seems to have a neutral impact.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F48F9-8082-4709-897F-8B938F73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791400"/>
            <a:ext cx="6294665" cy="252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9E3C6-85A0-4086-863B-A12AAF48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4457855"/>
            <a:ext cx="3121177" cy="105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03673-CBB0-4BE6-953A-41206841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25" y="4467269"/>
            <a:ext cx="3407695" cy="9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Product Development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52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US" sz="1400" dirty="0">
                <a:solidFill>
                  <a:srgbClr val="101F26"/>
                </a:solidFill>
                <a:latin typeface="+mn-lt"/>
              </a:rPr>
              <a:t>Which area of business should we focus more on our product development?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CodeX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needs to improve on brand reputation, availability and taste.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5F01E-CC29-4EE4-BC28-E1CEF7D7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3840813" cy="3307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37404-B754-4FD6-B8CA-79CFFF32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575956"/>
            <a:ext cx="1728192" cy="916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D349F-36C9-44A3-86A6-5631E511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833364"/>
            <a:ext cx="2154020" cy="1027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83018-2C93-47A4-BDC3-D45034280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199" y="4201516"/>
            <a:ext cx="131552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Additional Recommendations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369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pPr algn="l"/>
            <a:r>
              <a:rPr lang="en-US" sz="1400" dirty="0">
                <a:solidFill>
                  <a:srgbClr val="101F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be the ideal price of our product?</a:t>
            </a:r>
            <a:endParaRPr lang="en-IN" sz="1400" dirty="0">
              <a:solidFill>
                <a:srgbClr val="101F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</a:t>
            </a:r>
            <a:r>
              <a:rPr lang="en-IN" sz="1400" b="1" dirty="0" err="1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CodeX</a:t>
            </a:r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 needs to be priced between 50-150 which is around 70% of our survey respondents’ preference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16C14-34D9-4D51-8D19-9E9F561D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6102562" cy="1565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92C42-F8CE-4A80-BA05-ECA518DB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34" y="3284984"/>
            <a:ext cx="391692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pPr algn="l"/>
            <a:r>
              <a:rPr lang="en-US" sz="1400" dirty="0">
                <a:solidFill>
                  <a:srgbClr val="101F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should be our target audience, and why?</a:t>
            </a:r>
            <a:endParaRPr lang="en-IN" sz="1400" dirty="0">
              <a:solidFill>
                <a:srgbClr val="101F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athletes, college students, working professionals should be our target audience since they fall within the age group of 19-45 and also as per the ideal situation for energy drink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7D040-DF2E-4AF2-B213-42BE86A3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791400"/>
            <a:ext cx="6778625" cy="1709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10D9C-4A51-4FA7-945F-D201C77B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26" y="3573016"/>
            <a:ext cx="3383905" cy="954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87620-6EDF-4DFD-94E4-FF5881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761" y="4725144"/>
            <a:ext cx="5311600" cy="1576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C9154-B157-4CA0-AB88-2CA60864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573016"/>
            <a:ext cx="2232248" cy="9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pPr algn="l"/>
            <a:r>
              <a:rPr lang="en-US" sz="1400" dirty="0">
                <a:solidFill>
                  <a:srgbClr val="101F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can be a brand ambassador, and why?</a:t>
            </a:r>
            <a:endParaRPr lang="en-IN" sz="1400" dirty="0">
              <a:solidFill>
                <a:srgbClr val="101F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Virat Kohli</a:t>
            </a:r>
          </a:p>
          <a:p>
            <a:endParaRPr lang="en-IN" sz="1400" b="1" dirty="0">
              <a:solidFill>
                <a:srgbClr val="101F26"/>
              </a:solidFill>
              <a:highlight>
                <a:srgbClr val="00FF00"/>
              </a:highlight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+mn-lt"/>
              </a:rPr>
              <a:t>Virat Kohli is an Indian cricketer and the former captain of the Indian national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Kohli is known for his dedication to fitness and has undergone a noticeable transformation in his appearance.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He has a massive fan following on social media especially among the youth and working professionals alike.</a:t>
            </a:r>
            <a:endParaRPr lang="en-IN" sz="1400" b="1" dirty="0">
              <a:solidFill>
                <a:srgbClr val="101F2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7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035F-EC9D-4BA7-80F8-48A3B46D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C05F-75DF-4C2E-8E5A-A1533B5B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CodeX conducted a survey in those 10 cities and received results from 10k respondents.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The survey was based on consumer behaviour questions like their purchasing habits, their feedback about energy drinks available in the market, pricing, packaging etc.</a:t>
            </a:r>
          </a:p>
          <a:p>
            <a:pPr algn="l" fontAlgn="base"/>
            <a:r>
              <a:rPr lang="en-US" i="0" dirty="0">
                <a:solidFill>
                  <a:srgbClr val="000000"/>
                </a:solidFill>
                <a:effectLst/>
              </a:rPr>
              <a:t>The Marketing Team wants their Data Analyst to convert these survey results to meaningful insights which the team can use to drive actions.</a:t>
            </a:r>
          </a:p>
          <a:p>
            <a:pPr algn="l" fontAlgn="base"/>
            <a:r>
              <a:rPr lang="en-US" i="0" dirty="0">
                <a:solidFill>
                  <a:srgbClr val="000000"/>
                </a:solidFill>
                <a:effectLst/>
              </a:rPr>
              <a:t>The Marketing Team have asked to share certain insights. They have also asked to share meaningful recommendations from the data or external factors etc.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5D0-8039-476B-A498-778537061D8A}" type="slidenum">
              <a:rPr lang="ru-RU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Demographic Insights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2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Who prefers energy drink more? (male/female/non-binary?)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2CB23-6C64-4B64-AABA-9497A749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412776"/>
            <a:ext cx="5184576" cy="2248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C5435-069D-4F9D-A6B7-6E5F3DCB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4005064"/>
            <a:ext cx="3774005" cy="1574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males consume energy drinks more</a:t>
            </a:r>
          </a:p>
        </p:txBody>
      </p:sp>
    </p:spTree>
    <p:extLst>
      <p:ext uri="{BB962C8B-B14F-4D97-AF65-F5344CB8AC3E}">
        <p14:creationId xmlns:p14="http://schemas.microsoft.com/office/powerpoint/2010/main" val="27292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2.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Which age group prefers energy drinks more?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the age group of 19-30 prefer energy drinks the most which is 50%+ amongst the total respondents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FE0E3-0C08-4B3F-9A4E-A80F1532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81185"/>
            <a:ext cx="5290410" cy="2567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08A48-9DE0-4286-8B90-8C69F84E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4297744"/>
            <a:ext cx="3341046" cy="22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3.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Which type of marketing reaches the most Youth (15-30)?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Online Ads is the most successful marketing channel among the age group of 15-30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073BB-6205-4794-8024-12ACA0DC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1541"/>
            <a:ext cx="4315972" cy="266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E49FC-2663-47FB-847C-0B139B1E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4375786"/>
            <a:ext cx="4336657" cy="9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00113" y="549275"/>
            <a:ext cx="7343775" cy="1081088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Consumer Preferences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03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1AC-74EB-4CF1-B12C-BCE162F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67513" cy="490066"/>
          </a:xfrm>
        </p:spPr>
        <p:txBody>
          <a:bodyPr/>
          <a:lstStyle/>
          <a:p>
            <a:r>
              <a:rPr lang="en-IN" sz="1400" dirty="0">
                <a:solidFill>
                  <a:srgbClr val="101F26"/>
                </a:solidFill>
                <a:latin typeface="+mn-lt"/>
              </a:rPr>
              <a:t>1. </a:t>
            </a:r>
            <a:r>
              <a:rPr lang="en-US" sz="1400" dirty="0">
                <a:solidFill>
                  <a:srgbClr val="101F26"/>
                </a:solidFill>
                <a:latin typeface="+mn-lt"/>
              </a:rPr>
              <a:t>What are the preferred ingredients of energy drinks among respondents?</a:t>
            </a:r>
            <a:endParaRPr lang="en-IN" sz="1400" dirty="0">
              <a:solidFill>
                <a:srgbClr val="101F26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7AD4-8857-4F26-8C5D-A0D445E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91D-DA50-4893-8EC3-8137CD25FAF2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10131-9257-4E4A-A489-22694AE82008}"/>
              </a:ext>
            </a:extLst>
          </p:cNvPr>
          <p:cNvSpPr txBox="1"/>
          <p:nvPr/>
        </p:nvSpPr>
        <p:spPr>
          <a:xfrm>
            <a:off x="1908176" y="908720"/>
            <a:ext cx="67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01F26"/>
                </a:solidFill>
                <a:highlight>
                  <a:srgbClr val="00FF00"/>
                </a:highlight>
                <a:latin typeface="+mn-lt"/>
              </a:rPr>
              <a:t>As per the survey analysis, Caffeine is the most preferred ingredient in energy drinks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3416F-D4CF-4A0D-B217-BF19005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575956"/>
            <a:ext cx="5171602" cy="1781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E8057-B167-430F-95C4-BAFC7049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3501008"/>
            <a:ext cx="391078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32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818</Words>
  <Application>Microsoft Office PowerPoint</Application>
  <PresentationFormat>On-screen Show (4:3)</PresentationFormat>
  <Paragraphs>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Futura LT</vt:lpstr>
      <vt:lpstr>Futura LT Book</vt:lpstr>
      <vt:lpstr>template</vt:lpstr>
      <vt:lpstr>Custom Design</vt:lpstr>
      <vt:lpstr>Codex</vt:lpstr>
      <vt:lpstr>About CodeX</vt:lpstr>
      <vt:lpstr>Task</vt:lpstr>
      <vt:lpstr>Demographic Insights</vt:lpstr>
      <vt:lpstr>1. Who prefers energy drink more? (male/female/non-binary?)</vt:lpstr>
      <vt:lpstr>2. Which age group prefers energy drinks more?</vt:lpstr>
      <vt:lpstr>3. Which type of marketing reaches the most Youth (15-30)?</vt:lpstr>
      <vt:lpstr>Consumer Preferences</vt:lpstr>
      <vt:lpstr>1. What are the preferred ingredients of energy drinks among respondents?</vt:lpstr>
      <vt:lpstr>2. What packaging preferences do respondents have for energy drinks?</vt:lpstr>
      <vt:lpstr>Competition Analysis</vt:lpstr>
      <vt:lpstr>1. Who are the current market leaders?</vt:lpstr>
      <vt:lpstr>2. What are the primary reasons consumers prefer those brands over ours?</vt:lpstr>
      <vt:lpstr>Marketing Channels &amp; Brand Awareness</vt:lpstr>
      <vt:lpstr>1. Which marketing channel can be used to reach more customers?</vt:lpstr>
      <vt:lpstr>2. How effective are different marketing strategies and channels in reaching our customers?</vt:lpstr>
      <vt:lpstr>Brand Perception</vt:lpstr>
      <vt:lpstr>1. What do people think about our brand? (overall rating)</vt:lpstr>
      <vt:lpstr>2. Which cities do we need to focus more on?</vt:lpstr>
      <vt:lpstr>Purchase Behaviour</vt:lpstr>
      <vt:lpstr>1. Where do respondents prefer to purchase energy drinks?</vt:lpstr>
      <vt:lpstr>2. What are the typical consumption situations for energy drinks among respondents?</vt:lpstr>
      <vt:lpstr>3. What factors influence respondents' purchase decisions, such as price range and limited edition packaging?</vt:lpstr>
      <vt:lpstr>Product Development</vt:lpstr>
      <vt:lpstr>Which area of business should we focus more on our product development?</vt:lpstr>
      <vt:lpstr>Additional Recommendations</vt:lpstr>
      <vt:lpstr>1. What should be the ideal price of our product?</vt:lpstr>
      <vt:lpstr>2. Who should be our target audience, and why?</vt:lpstr>
      <vt:lpstr>3. Who can be a brand ambassador, and why?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Sheldon Pais</cp:lastModifiedBy>
  <cp:revision>18</cp:revision>
  <dcterms:created xsi:type="dcterms:W3CDTF">2016-10-27T14:29:16Z</dcterms:created>
  <dcterms:modified xsi:type="dcterms:W3CDTF">2023-12-09T10:20:36Z</dcterms:modified>
</cp:coreProperties>
</file>