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6ADA62-A6A3-4A8E-A3D8-156733F2A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261510"/>
            <a:ext cx="9001462" cy="1655762"/>
          </a:xfrm>
        </p:spPr>
        <p:txBody>
          <a:bodyPr>
            <a:noAutofit/>
          </a:bodyPr>
          <a:lstStyle/>
          <a:p>
            <a:r>
              <a:rPr lang="en-US" sz="4400" dirty="0"/>
              <a:t>Origins of Heavy Elements – The r-Process</a:t>
            </a:r>
          </a:p>
          <a:p>
            <a:endParaRPr lang="en-US" sz="2000" dirty="0"/>
          </a:p>
          <a:p>
            <a:r>
              <a:rPr lang="en-US" sz="1800" dirty="0"/>
              <a:t>By: Sheldon Wasik</a:t>
            </a:r>
          </a:p>
        </p:txBody>
      </p:sp>
    </p:spTree>
    <p:extLst>
      <p:ext uri="{BB962C8B-B14F-4D97-AF65-F5344CB8AC3E}">
        <p14:creationId xmlns:p14="http://schemas.microsoft.com/office/powerpoint/2010/main" val="295436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B6DB6-FF00-4B9F-AD46-BCAE5CEC517A}"/>
              </a:ext>
            </a:extLst>
          </p:cNvPr>
          <p:cNvSpPr txBox="1"/>
          <p:nvPr/>
        </p:nvSpPr>
        <p:spPr>
          <a:xfrm>
            <a:off x="785580" y="1726890"/>
            <a:ext cx="1060881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60-year-old problem to find origin of half the heavy elements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Complicated problem that requires numerous areas of expertise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of solar abundances sparked the derivation of the r-process (1950’s)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Theoretical computations are extremely important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conditions are a hurdle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Expense of core-collapse models (specifically 3-D) limit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works on FRIB and JWST look promising for the r-process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origins of the r-process?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Core-collapse supernovae, black holes, NS-NS mergers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Numerous sites give “better fit” to observed elements </a:t>
            </a:r>
          </a:p>
        </p:txBody>
      </p:sp>
    </p:spTree>
    <p:extLst>
      <p:ext uri="{BB962C8B-B14F-4D97-AF65-F5344CB8AC3E}">
        <p14:creationId xmlns:p14="http://schemas.microsoft.com/office/powerpoint/2010/main" val="36378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78" y="618478"/>
            <a:ext cx="5929773" cy="1112668"/>
          </a:xfrm>
        </p:spPr>
        <p:txBody>
          <a:bodyPr/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History of element creation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618" y="2187516"/>
            <a:ext cx="6019245" cy="38203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94 *naturally* occurring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abundant: H, 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1950’s – “all elements come from nuclear fusion”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Exception of H, He (Big Bang)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 1950’s – observed solar abundance, nuclear physics advances, debunk “all elements from fusion”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Stellar cores stop at Iron (Fe)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Theory of neutron capture process arrived (late 1950’s)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A8FF904-323C-447B-B375-0813EF44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32" y="618478"/>
            <a:ext cx="3816968" cy="2586361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A73B26B-F046-448B-A62E-08A277E3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86" y="3653162"/>
            <a:ext cx="3797014" cy="28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Rapid neutron capture process (r-process)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862" y="1819018"/>
            <a:ext cx="6143533" cy="462485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onsecutive neutron captures (1) before beta decay (2) can spontaneously occur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+ 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→ 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A+1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X’                         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→ </a:t>
            </a:r>
            <a:r>
              <a:rPr lang="en-US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Z+1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X’ + e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−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</a:t>
            </a:r>
            <a:r>
              <a:rPr lang="en-US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 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temperature (&gt;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Densities of at least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-3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 100 neutron captures per second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Creates half of the heavy (Z&gt;26)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Slow neutron capture process (s-process) creates other half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Occurs over thousands of years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 known to exit in AGB stars (cool luminous stars)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E235D-EF5E-47D9-8F62-FA5E3F8CCE8F}"/>
              </a:ext>
            </a:extLst>
          </p:cNvPr>
          <p:cNvSpPr/>
          <p:nvPr/>
        </p:nvSpPr>
        <p:spPr>
          <a:xfrm>
            <a:off x="7661430" y="1606858"/>
            <a:ext cx="3776154" cy="48560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35CBA2-AD9D-4250-8E79-E31F771B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43" y="1864310"/>
            <a:ext cx="3168970" cy="4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R-process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720" y="1881652"/>
            <a:ext cx="6072512" cy="441220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extreme conditions 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Neutron capture 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increase mass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 in unstable nuclei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Beta decay occurs – resulting in new element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78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 → </a:t>
            </a:r>
            <a:r>
              <a:rPr lang="en-US" sz="17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79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+ e</a:t>
            </a:r>
            <a:r>
              <a:rPr lang="en-US" sz="17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− 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</a:t>
            </a:r>
            <a:r>
              <a:rPr lang="en-US" sz="17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Decay occurs until neutron drip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Any additional neutron will not be bound  stable nuclei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 in *variety* of new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Laws of nuclear physics yield 3 r-process abundance “peaks”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= 82, 130, 192 (respectively N = 50, 82, 126)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Core-collapse supernovae remnants theorized as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9C54214-1744-4D36-9776-AC1CC3F7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66" y="3429000"/>
            <a:ext cx="3888876" cy="26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Early theoretical models (1994)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6838" y="2158188"/>
            <a:ext cx="3879542" cy="343209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Core-collapse supernova (20 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☉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 out of 3 abundance peaks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Remnants from last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nuclei of 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88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Sr, 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89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Y, and </a:t>
            </a:r>
            <a:r>
              <a:rPr lang="en-US" sz="16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Zr (80 &lt; A &lt; 120)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multidimensional evolution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Steppingstone for future models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E704808-9BE7-4C63-846C-9D2F712A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5" y="1827115"/>
            <a:ext cx="6161929" cy="40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Future core-collapse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782" y="1943794"/>
            <a:ext cx="5504156" cy="43500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Guided by spectroscopic 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Extremely metal-poor stars in Galactic Halo compared to solar abundances (2005) 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Take place in neutrino winds of CCSN, most like a 10 – 20 </a:t>
            </a:r>
            <a:r>
              <a:rPr lang="en-US" sz="16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☉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progenitor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Remnant neutron star mass of 1.4 </a:t>
            </a:r>
            <a:r>
              <a:rPr lang="en-US" sz="1600" i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6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produce “weak” r-process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Suggests different astrophysical sites need to be studied (specifically black holes, NS-NS mergers)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5EC3C54-2A66-4EDF-96B3-36BCAC10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50" y="2148397"/>
            <a:ext cx="4828425" cy="34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Black hole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718-550B-4183-BDFA-64BE1318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722" y="2041864"/>
            <a:ext cx="5740892" cy="357770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Simulate 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ccreting black hole (30 M</a:t>
            </a:r>
            <a:r>
              <a:rPr lang="en-US" sz="1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☉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progenitor)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Various estimated initial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Displays an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Electron Fraction (Y</a:t>
            </a:r>
            <a:r>
              <a:rPr lang="en-US" sz="19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test between 0.1 and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Intensive 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7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distribution study  backbone of future sims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Lower nuclei/seed ratio is more common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Mass ejecta (2-3% &lt; </a:t>
            </a:r>
            <a:r>
              <a:rPr lang="en-U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9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20%)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and low bounds result in r-process elements, seen on future slide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FE2252C-FFDC-4DF0-AB32-C0A942E1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46" y="1672366"/>
            <a:ext cx="5225232" cy="210033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4A4C14C-D0A8-40E7-A3B9-80249A8F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7" y="4135465"/>
            <a:ext cx="2783874" cy="23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0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Black hole models (cont.)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93CDC-6244-4781-B168-14A84B04E4D9}"/>
              </a:ext>
            </a:extLst>
          </p:cNvPr>
          <p:cNvSpPr txBox="1"/>
          <p:nvPr/>
        </p:nvSpPr>
        <p:spPr>
          <a:xfrm>
            <a:off x="7560811" y="1766656"/>
            <a:ext cx="4068936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have strong dependence on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0.3+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first r-process peak (A=82)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0.2 to 0.3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second r-process peak (A=130)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0.1 to 0.2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third r-process (A=196)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Production of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elements depending on the free variable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point towards all high energy mergers (low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9BDABDB9-D756-4685-8E9C-5A8BDF51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58" y="1717668"/>
            <a:ext cx="6024343" cy="45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8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A77-CB6D-40BA-999F-3B7C4E1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98" y="564147"/>
            <a:ext cx="10231580" cy="785023"/>
          </a:xfrm>
        </p:spPr>
        <p:txBody>
          <a:bodyPr>
            <a:normAutofit/>
          </a:bodyPr>
          <a:lstStyle/>
          <a:p>
            <a:r>
              <a:rPr lang="en-US" dirty="0">
                <a:ea typeface="NSimSun" panose="02010609030101010101" pitchFamily="49" charset="-122"/>
                <a:cs typeface="Times New Roman" panose="02020603050405020304" pitchFamily="18" charset="0"/>
              </a:rPr>
              <a:t>Neutron star-neutron star mergers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B6DB6-FF00-4B9F-AD46-BCAE5CEC517A}"/>
              </a:ext>
            </a:extLst>
          </p:cNvPr>
          <p:cNvSpPr txBox="1"/>
          <p:nvPr/>
        </p:nvSpPr>
        <p:spPr>
          <a:xfrm>
            <a:off x="905523" y="1876791"/>
            <a:ext cx="47850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modeled, only hypothesized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LIGO and VIRGO detected GW170817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Spectroscopy of NS-NS merger yielded r-process elements! (first r-process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Metallicity of galaxies can give us fits to r-process sites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Core-collapse + NS mergers fit galactic metallicities better then NS mergers alone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work to be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sites better fits the observed quantities, than one alone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0C5C37E-A004-4CA2-960D-A3F3E878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07" y="1876791"/>
            <a:ext cx="3679455" cy="44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5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532</TotalTime>
  <Words>691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PowerPoint Presentation</vt:lpstr>
      <vt:lpstr>History of element creation</vt:lpstr>
      <vt:lpstr>Rapid neutron capture process (r-process)</vt:lpstr>
      <vt:lpstr>R-process (cont.)</vt:lpstr>
      <vt:lpstr>Early theoretical models (1994)</vt:lpstr>
      <vt:lpstr>Future core-collapse models</vt:lpstr>
      <vt:lpstr>Black hole models</vt:lpstr>
      <vt:lpstr>Black hole models (cont.)</vt:lpstr>
      <vt:lpstr>Neutron star-neutron star mergers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Wasik</dc:creator>
  <cp:lastModifiedBy>Sheldon Wasik</cp:lastModifiedBy>
  <cp:revision>28</cp:revision>
  <dcterms:created xsi:type="dcterms:W3CDTF">2020-12-12T19:16:22Z</dcterms:created>
  <dcterms:modified xsi:type="dcterms:W3CDTF">2020-12-13T04:16:17Z</dcterms:modified>
</cp:coreProperties>
</file>