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ED94-E47A-4A70-A449-6A19F8A61659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46B3-8D11-4905-BA8D-B67ADCA9A9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CB72F9-AD71-4B4C-B2E6-8CC66D9785E6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3860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3860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2D3719-31FC-4CD4-8A65-362F754B8E0D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395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5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BE1EDC4-5294-40E7-9FC6-82B4C3BB088D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396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6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962F1A-E189-49DE-824D-3FA5C546F858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397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7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694E71-BCB0-4FD0-A2D5-43FD19BD5DA3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398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8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83081F-A779-4156-8343-252C707FB04C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399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99CEF1-BFFD-416F-AB99-FAD520532478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400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0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27BA3C-B784-496D-8CAB-6E5973679E5A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401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1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4BCFCD-DCBC-4CFA-BD7A-5C476B812AE4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402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2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1FD22D-E30C-48F7-AB73-ABF33B93A4BA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403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3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B7DB0D-1D16-41B5-9299-7790CAD20965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404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4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A02FAB-7E16-4984-BD23-56C83CCC2F27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387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7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A4107B-7C78-408F-9848-B21F86815B9D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405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5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F97CF7-CAAA-4788-94AC-20B47E858E4D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406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6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F021C84-0421-492F-ABEA-8BF538AE7DD8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407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7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34570C-E8AB-407E-A6CE-2FFDD9B6ACC7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408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8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560AE4-265A-43FB-B6A0-81B261221F4F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409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B366AF-236B-4521-AD4C-E7D6B36217BE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410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0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F0731B-30D2-4CB7-A8AB-2FB4713C8AF4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411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1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BD115F-B577-4316-A770-DCC4505D6B58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412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2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1AD884-F2B5-4632-A090-F65AC83E2D12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413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3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31ECA1-2F4E-44DC-886D-DBB8D3813E04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414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4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157CD2-9ACE-442B-A0D6-B018A69B2B71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388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8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02183E-EE1B-47FB-91DF-7871C16C014A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415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5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C8E43A-9245-4D15-9FA7-51D4C453B9B7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416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6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DA3A8B-AFC9-4A71-96EE-72676343CFA5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417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7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4777956-C7B9-4BCE-A43D-EB041CC6914E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418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8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CED9B8-90A0-4DD5-AECB-52F9D510D00A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419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327072-36E2-4E3C-BF7D-DB056B51FD05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420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0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C0CF0F-91A0-41DD-A480-A8ADB260B972}" type="slidenum">
              <a:rPr lang="ru-RU" smtClean="0"/>
              <a:pPr/>
              <a:t>39</a:t>
            </a:fld>
            <a:endParaRPr lang="ru-RU" smtClean="0"/>
          </a:p>
        </p:txBody>
      </p:sp>
      <p:sp>
        <p:nvSpPr>
          <p:cNvPr id="421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1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095B5F-1AC6-4062-A471-C2EB46DABFD5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422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2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2F84AC-3A14-4F3D-B172-32B2A6BD0D93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423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3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9DA357-B809-4FE8-B3F8-E05049C2BE5E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424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4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7E0386-5F8F-46E5-9DE0-C523E2490077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389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770A22-7C49-4000-8B26-B5BD0CF4AB13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390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0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F31A49-0132-43A4-989C-A0AD4DB23DB6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391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1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65A894-BC86-4E8C-8F68-F7170A4BEE44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392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2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0632BF-3303-490C-8580-48FE8992EFC6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393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3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142381-DB2D-49AA-A1E8-2284F4162A3E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394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-485775"/>
            <a:ext cx="8242300" cy="1901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454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8600" cy="21510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6613" y="3903663"/>
            <a:ext cx="4038600" cy="2151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61AB8-522C-47F7-8DB5-6EECDDB4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-485775"/>
            <a:ext cx="8242300" cy="1901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013" cy="21510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03663"/>
            <a:ext cx="8228013" cy="2151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B6222-7F56-4FB5-8486-C0DE41895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F686-9A13-45E0-AFA4-0505F52873B0}" type="datetimeFigureOut">
              <a:rPr lang="ru-RU" smtClean="0"/>
              <a:pPr/>
              <a:t>03.03.2017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241D-5DFC-4014-9105-AB38A2249D4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957263"/>
            <a:ext cx="9144000" cy="4456112"/>
          </a:xfrm>
          <a:noFill/>
        </p:spPr>
        <p:txBody>
          <a:bodyPr anchor="t"/>
          <a:lstStyle/>
          <a:p>
            <a:pPr marL="342900" indent="-342900" eaLnBrk="1" hangingPunct="1">
              <a:lnSpc>
                <a:spcPct val="100000"/>
              </a:lnSpc>
              <a:spcBef>
                <a:spcPts val="11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ru-RU" dirty="0">
                <a:solidFill>
                  <a:srgbClr val="006699"/>
                </a:solidFill>
                <a:effectLst/>
              </a:rPr>
              <a:t>Тема </a:t>
            </a:r>
            <a:r>
              <a:rPr lang="en-US" dirty="0" smtClean="0">
                <a:solidFill>
                  <a:srgbClr val="006699"/>
                </a:solidFill>
                <a:effectLst/>
              </a:rPr>
              <a:t>4</a:t>
            </a:r>
            <a:r>
              <a:rPr lang="ru-RU" dirty="0" smtClean="0">
                <a:solidFill>
                  <a:srgbClr val="006699"/>
                </a:solidFill>
                <a:effectLst/>
              </a:rPr>
              <a:t>.</a:t>
            </a:r>
            <a:r>
              <a:rPr lang="ru-RU" dirty="0">
                <a:solidFill>
                  <a:srgbClr val="006699"/>
                </a:solidFill>
                <a:effectLst/>
              </a:rPr>
              <a:t/>
            </a:r>
            <a:br>
              <a:rPr lang="ru-RU" dirty="0">
                <a:solidFill>
                  <a:srgbClr val="006699"/>
                </a:solidFill>
                <a:effectLst/>
              </a:rPr>
            </a:br>
            <a:r>
              <a:rPr lang="ru-RU" dirty="0">
                <a:solidFill>
                  <a:srgbClr val="006699"/>
                </a:solidFill>
                <a:effectLst/>
              </a:rPr>
              <a:t/>
            </a:r>
            <a:br>
              <a:rPr lang="ru-RU" dirty="0">
                <a:solidFill>
                  <a:srgbClr val="006699"/>
                </a:solidFill>
                <a:effectLst/>
              </a:rPr>
            </a:br>
            <a:r>
              <a:rPr lang="ru-RU" b="1" dirty="0"/>
              <a:t>Удаленный доступ к базам данных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>
                <a:solidFill>
                  <a:srgbClr val="006699"/>
                </a:solidFill>
                <a:effectLst/>
                <a:cs typeface="Times New Roman" pitchFamily="18" charset="0"/>
              </a:rPr>
              <a:t>Объектная модель ADO.NET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11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ru-RU" dirty="0">
                <a:solidFill>
                  <a:srgbClr val="006699"/>
                </a:solidFill>
                <a:effectLst/>
                <a:cs typeface="Times New Roman" pitchFamily="18" charset="0"/>
              </a:rPr>
              <a:t>(3 часа)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36513"/>
            <a:ext cx="8243887" cy="531812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Соединение с БД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81025"/>
            <a:ext cx="9007475" cy="6276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dirty="0">
                <a:solidFill>
                  <a:srgbClr val="006666"/>
                </a:solidFill>
              </a:rPr>
              <a:t>Для соединения с БД используется класс </a:t>
            </a:r>
            <a:r>
              <a:rPr lang="pl-PL" sz="2200" dirty="0"/>
              <a:t>Connection</a:t>
            </a:r>
            <a:r>
              <a:rPr lang="ru-RU" sz="2200" dirty="0">
                <a:solidFill>
                  <a:srgbClr val="006666"/>
                </a:solidFill>
              </a:rPr>
              <a:t> (т. е., </a:t>
            </a:r>
            <a:r>
              <a:rPr lang="ru-RU" sz="2200" dirty="0" err="1"/>
              <a:t>OleDbConnection</a:t>
            </a:r>
            <a:r>
              <a:rPr lang="ru-RU" sz="2200" dirty="0">
                <a:solidFill>
                  <a:srgbClr val="006666"/>
                </a:solidFill>
              </a:rPr>
              <a:t>, </a:t>
            </a:r>
            <a:r>
              <a:rPr lang="pl-PL" sz="2200" dirty="0"/>
              <a:t>SQL</a:t>
            </a:r>
            <a:r>
              <a:rPr lang="ru-RU" sz="2200" dirty="0" err="1"/>
              <a:t>Connection</a:t>
            </a:r>
            <a:r>
              <a:rPr lang="pl-PL" sz="2200" dirty="0">
                <a:solidFill>
                  <a:srgbClr val="006666"/>
                </a:solidFill>
              </a:rPr>
              <a:t>,…)</a:t>
            </a:r>
            <a:r>
              <a:rPr lang="ru-RU" sz="2200" dirty="0">
                <a:solidFill>
                  <a:srgbClr val="006666"/>
                </a:solidFill>
              </a:rPr>
              <a:t>. Его ключевые свойства и методы (например, </a:t>
            </a:r>
            <a:r>
              <a:rPr lang="pl-PL" sz="2200" dirty="0"/>
              <a:t>Open()</a:t>
            </a:r>
            <a:r>
              <a:rPr lang="pl-PL" sz="2200" dirty="0">
                <a:solidFill>
                  <a:srgbClr val="006666"/>
                </a:solidFill>
              </a:rPr>
              <a:t> и </a:t>
            </a:r>
            <a:r>
              <a:rPr lang="pl-PL" sz="2200" dirty="0"/>
              <a:t>Close())</a:t>
            </a:r>
            <a:r>
              <a:rPr lang="pl-PL" sz="2200" dirty="0">
                <a:solidFill>
                  <a:srgbClr val="006666"/>
                </a:solidFill>
              </a:rPr>
              <a:t> </a:t>
            </a:r>
            <a:r>
              <a:rPr lang="ru-RU" sz="2200" dirty="0">
                <a:solidFill>
                  <a:srgbClr val="006666"/>
                </a:solidFill>
              </a:rPr>
              <a:t>специфицированы  </a:t>
            </a:r>
            <a:r>
              <a:rPr lang="pl-PL" sz="2200" dirty="0">
                <a:solidFill>
                  <a:srgbClr val="006666"/>
                </a:solidFill>
              </a:rPr>
              <a:t> интерфей</a:t>
            </a:r>
            <a:r>
              <a:rPr lang="ru-RU" sz="2200" dirty="0">
                <a:solidFill>
                  <a:srgbClr val="006666"/>
                </a:solidFill>
              </a:rPr>
              <a:t>сом</a:t>
            </a:r>
            <a:r>
              <a:rPr lang="pl-PL" sz="2200" dirty="0">
                <a:solidFill>
                  <a:srgbClr val="006666"/>
                </a:solidFill>
              </a:rPr>
              <a:t> </a:t>
            </a:r>
            <a:r>
              <a:rPr lang="pl-PL" sz="2200" dirty="0"/>
              <a:t>IDbConnection</a:t>
            </a:r>
            <a:r>
              <a:rPr lang="ru-RU" sz="2200" dirty="0">
                <a:solidFill>
                  <a:srgbClr val="006666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dirty="0">
                <a:solidFill>
                  <a:srgbClr val="006666"/>
                </a:solidFill>
              </a:rPr>
              <a:t>Для применения этого объекта</a:t>
            </a:r>
            <a:r>
              <a:rPr lang="pl-PL" sz="2200" dirty="0">
                <a:solidFill>
                  <a:srgbClr val="006666"/>
                </a:solidFill>
              </a:rPr>
              <a:t> </a:t>
            </a:r>
            <a:r>
              <a:rPr lang="ru-RU" sz="2200" dirty="0">
                <a:solidFill>
                  <a:srgbClr val="006666"/>
                </a:solidFill>
              </a:rPr>
              <a:t>следует указать </a:t>
            </a:r>
            <a:r>
              <a:rPr lang="ru-RU" sz="2200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строку соединения</a:t>
            </a:r>
            <a:r>
              <a:rPr lang="pl-PL" sz="2200" dirty="0">
                <a:solidFill>
                  <a:srgbClr val="006666"/>
                </a:solidFill>
              </a:rPr>
              <a:t>.</a:t>
            </a:r>
            <a:r>
              <a:rPr lang="ru-RU" sz="2200" dirty="0">
                <a:solidFill>
                  <a:srgbClr val="006666"/>
                </a:solidFill>
              </a:rPr>
              <a:t> Она представляет собой несколько пар «</a:t>
            </a:r>
            <a:r>
              <a:rPr lang="ru-RU" sz="2200" dirty="0" err="1">
                <a:solidFill>
                  <a:srgbClr val="006666"/>
                </a:solidFill>
              </a:rPr>
              <a:t>имя=значение</a:t>
            </a:r>
            <a:r>
              <a:rPr lang="ru-RU" sz="2200" dirty="0">
                <a:solidFill>
                  <a:srgbClr val="006666"/>
                </a:solidFill>
              </a:rPr>
              <a:t>», разделенных </a:t>
            </a:r>
            <a:r>
              <a:rPr lang="ru-RU" sz="2200" dirty="0"/>
              <a:t>; </a:t>
            </a:r>
            <a:r>
              <a:rPr lang="ru-RU" sz="2200" dirty="0">
                <a:solidFill>
                  <a:srgbClr val="006666"/>
                </a:solidFill>
              </a:rPr>
              <a:t>Порядок и регистр не важен. Содержание строки соединения зависит от поставщика и БД. Но почти всегда будут:</a:t>
            </a:r>
          </a:p>
          <a:p>
            <a:pPr marL="714375" lvl="1" indent="-266700" eaLnBrk="1" hangingPunct="1">
              <a:lnSpc>
                <a:spcPct val="80000"/>
              </a:lnSpc>
              <a:spcBef>
                <a:spcPts val="550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dirty="0">
                <a:solidFill>
                  <a:srgbClr val="006666"/>
                </a:solidFill>
              </a:rPr>
              <a:t>Сервер БД</a:t>
            </a:r>
            <a:r>
              <a:rPr lang="ru-RU" sz="2200" dirty="0"/>
              <a:t> (</a:t>
            </a:r>
            <a:r>
              <a:rPr lang="pl-PL" sz="2200" dirty="0"/>
              <a:t>localhost)</a:t>
            </a:r>
          </a:p>
          <a:p>
            <a:pPr marL="714375" lvl="1" indent="-266700" eaLnBrk="1" hangingPunct="1">
              <a:lnSpc>
                <a:spcPct val="80000"/>
              </a:lnSpc>
              <a:spcBef>
                <a:spcPts val="550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dirty="0">
                <a:solidFill>
                  <a:srgbClr val="006666"/>
                </a:solidFill>
              </a:rPr>
              <a:t>БД</a:t>
            </a:r>
          </a:p>
          <a:p>
            <a:pPr marL="714375" lvl="1" indent="-266700" eaLnBrk="1" hangingPunct="1">
              <a:lnSpc>
                <a:spcPct val="80000"/>
              </a:lnSpc>
              <a:spcBef>
                <a:spcPts val="550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dirty="0">
                <a:solidFill>
                  <a:srgbClr val="006666"/>
                </a:solidFill>
              </a:rPr>
              <a:t>Поставщик</a:t>
            </a:r>
          </a:p>
          <a:p>
            <a:pPr marL="714375" lvl="1" indent="-266700" eaLnBrk="1" hangingPunct="1">
              <a:lnSpc>
                <a:spcPct val="80000"/>
              </a:lnSpc>
              <a:spcBef>
                <a:spcPts val="550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dirty="0">
                <a:solidFill>
                  <a:srgbClr val="006666"/>
                </a:solidFill>
              </a:rPr>
              <a:t>Способ аутентификации пользователя (текущий пользователь; логин, пароль)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ru-RU" sz="1200" dirty="0">
              <a:solidFill>
                <a:srgbClr val="006666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ClrTx/>
              <a:buSzTx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 smtClean="0"/>
              <a:t>connectionString</a:t>
            </a:r>
            <a:r>
              <a:rPr lang="en-US" sz="2200" dirty="0" smtClean="0"/>
              <a:t>=</a:t>
            </a:r>
            <a:r>
              <a:rPr lang="en-US" sz="2200" dirty="0" smtClean="0">
                <a:solidFill>
                  <a:srgbClr val="0033CC"/>
                </a:solidFill>
              </a:rPr>
              <a:t>"Provider=Microsoft.ACE.OLEDB.12.0;Data Source=&amp;</a:t>
            </a:r>
            <a:r>
              <a:rPr lang="en-US" sz="2200" dirty="0" err="1" smtClean="0">
                <a:solidFill>
                  <a:srgbClr val="0033CC"/>
                </a:solidFill>
              </a:rPr>
              <a:t>quot;D</a:t>
            </a:r>
            <a:r>
              <a:rPr lang="en-US" sz="2200" dirty="0" smtClean="0">
                <a:solidFill>
                  <a:srgbClr val="0033CC"/>
                </a:solidFill>
              </a:rPr>
              <a:t>:\</a:t>
            </a:r>
            <a:r>
              <a:rPr lang="ru-RU" sz="2200" dirty="0" smtClean="0">
                <a:solidFill>
                  <a:srgbClr val="0033CC"/>
                </a:solidFill>
              </a:rPr>
              <a:t>Учебные </a:t>
            </a:r>
            <a:r>
              <a:rPr lang="ru-RU" sz="2200" dirty="0" err="1" smtClean="0">
                <a:solidFill>
                  <a:srgbClr val="0033CC"/>
                </a:solidFill>
              </a:rPr>
              <a:t>материалы\</a:t>
            </a:r>
            <a:r>
              <a:rPr lang="en-US" sz="2200" dirty="0" err="1" smtClean="0">
                <a:solidFill>
                  <a:srgbClr val="0033CC"/>
                </a:solidFill>
              </a:rPr>
              <a:t>CRITTERS.accdb&amp;quot</a:t>
            </a:r>
            <a:r>
              <a:rPr lang="en-US" sz="2200" dirty="0" smtClean="0">
                <a:solidFill>
                  <a:srgbClr val="0033CC"/>
                </a:solidFill>
              </a:rPr>
              <a:t>;"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ClrTx/>
              <a:buSzTx/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smtClean="0">
                <a:solidFill>
                  <a:srgbClr val="0033CC"/>
                </a:solidFill>
              </a:rPr>
              <a:t>            </a:t>
            </a:r>
            <a:r>
              <a:rPr lang="en-US" sz="2200" dirty="0" err="1" smtClean="0">
                <a:solidFill>
                  <a:srgbClr val="0033CC"/>
                </a:solidFill>
              </a:rPr>
              <a:t>providerName</a:t>
            </a:r>
            <a:r>
              <a:rPr lang="en-US" sz="2200" dirty="0" smtClean="0">
                <a:solidFill>
                  <a:srgbClr val="0033CC"/>
                </a:solidFill>
              </a:rPr>
              <a:t>="</a:t>
            </a:r>
            <a:r>
              <a:rPr lang="en-US" sz="2200" dirty="0" err="1" smtClean="0">
                <a:solidFill>
                  <a:srgbClr val="0033CC"/>
                </a:solidFill>
              </a:rPr>
              <a:t>System.Data.OleDb</a:t>
            </a:r>
            <a:r>
              <a:rPr lang="en-US" sz="2200" dirty="0" smtClean="0">
                <a:solidFill>
                  <a:srgbClr val="0033CC"/>
                </a:solidFill>
              </a:rPr>
              <a:t>" </a:t>
            </a:r>
            <a:endParaRPr lang="ru-RU" sz="22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/>
              <a:t>connectionString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0033CC"/>
                </a:solidFill>
              </a:rPr>
              <a:t>"Data Source=</a:t>
            </a:r>
            <a:r>
              <a:rPr lang="en-US" sz="2200" dirty="0" err="1">
                <a:solidFill>
                  <a:srgbClr val="0033CC"/>
                </a:solidFill>
              </a:rPr>
              <a:t>localhost;Initial</a:t>
            </a:r>
            <a:r>
              <a:rPr lang="en-US" sz="2200" dirty="0">
                <a:solidFill>
                  <a:srgbClr val="0033CC"/>
                </a:solidFill>
              </a:rPr>
              <a:t> Catalog=</a:t>
            </a:r>
            <a:r>
              <a:rPr lang="en-US" sz="2200" dirty="0" err="1">
                <a:solidFill>
                  <a:srgbClr val="0033CC"/>
                </a:solidFill>
              </a:rPr>
              <a:t>Northwind;Integrated</a:t>
            </a:r>
            <a:r>
              <a:rPr lang="en-US" sz="2200" dirty="0">
                <a:solidFill>
                  <a:srgbClr val="0033CC"/>
                </a:solidFill>
              </a:rPr>
              <a:t> Security=SSPI"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03188"/>
            <a:ext cx="8791575" cy="102552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Создание строки соединения с помощью объекта-построителя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0563" y="1600200"/>
            <a:ext cx="8229600" cy="44561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endParaRPr lang="pl-PL" sz="2400" b="1" smtClean="0">
              <a:latin typeface="TheSansMonoCondensed-Bold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SqlConnectionStringBuilder cnStrBuilder =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ru-RU" sz="2400" smtClean="0">
                <a:latin typeface="Arial" pitchFamily="34" charset="0"/>
              </a:rPr>
              <a:t>                                </a:t>
            </a:r>
            <a:r>
              <a:rPr lang="pl-PL" sz="2400" smtClean="0">
                <a:latin typeface="TheSansMonoCondensed-SemiLight" charset="0"/>
              </a:rPr>
              <a:t>new SqlConnectionStringBuilder();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cnStrBuilder.UserID = "sa";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cnStrBuilder.Password = "";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cnStrBuilder.InitialCatalog = "Cars";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cnStrBuilder.DataSource = "(local)";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cnStrBuilder.ConnectTimeout = 30;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SqlConnection cn = new SqlConnection();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cn.ConnectionString = </a:t>
            </a:r>
            <a:r>
              <a:rPr lang="pl-PL" sz="2400" b="1" smtClean="0">
                <a:latin typeface="TheSansMonoCondensed-SemiBold" charset="0"/>
              </a:rPr>
              <a:t>cnStrBuilder.ConnectionString</a:t>
            </a:r>
            <a:r>
              <a:rPr lang="pl-PL" sz="2400" smtClean="0">
                <a:latin typeface="TheSansMonoCondensed-SemiLight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pl-PL" sz="2400" smtClean="0">
                <a:latin typeface="TheSansMonoCondensed-SemiLight" charset="0"/>
              </a:rPr>
              <a:t>cn.Open();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1600"/>
            <a:ext cx="9144000" cy="53181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Строка соединения и файл </a:t>
            </a:r>
            <a:r>
              <a:rPr lang="pl-PL" sz="3200"/>
              <a:t>Web.Config</a:t>
            </a:r>
          </a:p>
        </p:txBody>
      </p:sp>
      <p:sp>
        <p:nvSpPr>
          <p:cNvPr id="161795" name="Text Box 2"/>
          <p:cNvSpPr txBox="1">
            <a:spLocks noChangeArrowheads="1"/>
          </p:cNvSpPr>
          <p:nvPr/>
        </p:nvSpPr>
        <p:spPr bwMode="auto">
          <a:xfrm>
            <a:off x="0" y="1412875"/>
            <a:ext cx="9010650" cy="2679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Provider=Microsoft.ACE.OLEDB.12.0;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 Source=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&amp;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quot;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:\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Учебные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материалы\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CRITTERS.accdb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&amp;quot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providerName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System.Data.OleDb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0772" name="Text Box 3"/>
          <p:cNvSpPr txBox="1">
            <a:spLocks noChangeArrowheads="1"/>
          </p:cNvSpPr>
          <p:nvPr/>
        </p:nvSpPr>
        <p:spPr bwMode="auto">
          <a:xfrm>
            <a:off x="2413000" y="744538"/>
            <a:ext cx="420528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 u="sng">
                <a:solidFill>
                  <a:srgbClr val="006699"/>
                </a:solidFill>
              </a:rPr>
              <a:t>Web.Config</a:t>
            </a:r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0" y="5786438"/>
            <a:ext cx="9144000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</a:rPr>
              <a:t>string connectionString =</a:t>
            </a:r>
          </a:p>
          <a:p>
            <a:pPr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2B91AF"/>
                </a:solidFill>
              </a:rPr>
              <a:t>WebConfigurationManager.ConnectionStrings[</a:t>
            </a:r>
            <a:r>
              <a:rPr lang="en-US" sz="2000">
                <a:solidFill>
                  <a:srgbClr val="A31515"/>
                </a:solidFill>
              </a:rPr>
              <a:t>"Northwind"].ConnectionString;</a:t>
            </a:r>
          </a:p>
        </p:txBody>
      </p:sp>
      <p:sp>
        <p:nvSpPr>
          <p:cNvPr id="160774" name="Text Box 5"/>
          <p:cNvSpPr txBox="1">
            <a:spLocks noChangeArrowheads="1"/>
          </p:cNvSpPr>
          <p:nvPr/>
        </p:nvSpPr>
        <p:spPr bwMode="auto">
          <a:xfrm>
            <a:off x="1866900" y="4194175"/>
            <a:ext cx="46275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 u="sng">
                <a:solidFill>
                  <a:srgbClr val="006699"/>
                </a:solidFill>
              </a:rPr>
              <a:t>В программе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643446"/>
            <a:ext cx="857256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 …… 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$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ConnectionStrings:ConnectionString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  ……  /&gt;</a:t>
            </a:r>
            <a:endParaRPr lang="ru-RU" sz="2200" dirty="0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57212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Использование соединений</a:t>
            </a: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9144000" cy="2024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SqlConnection con = </a:t>
            </a:r>
            <a:r>
              <a:rPr lang="en-US" sz="2200" smtClean="0">
                <a:solidFill>
                  <a:srgbClr val="0000FF"/>
                </a:solidFill>
              </a:rPr>
              <a:t>new </a:t>
            </a:r>
            <a:r>
              <a:rPr lang="en-US" sz="2200" smtClean="0">
                <a:solidFill>
                  <a:srgbClr val="2B91AF"/>
                </a:solidFill>
              </a:rPr>
              <a:t>SqlConnection(connectionString);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200" smtClean="0">
                <a:solidFill>
                  <a:srgbClr val="008000"/>
                </a:solidFill>
              </a:rPr>
              <a:t>.............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>
                <a:solidFill>
                  <a:srgbClr val="008000"/>
                </a:solidFill>
              </a:rPr>
              <a:t>con.Open();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200" smtClean="0">
                <a:solidFill>
                  <a:srgbClr val="008000"/>
                </a:solidFill>
              </a:rPr>
              <a:t>.............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>
                <a:solidFill>
                  <a:srgbClr val="008000"/>
                </a:solidFill>
              </a:rPr>
              <a:t>con.Close();</a:t>
            </a:r>
          </a:p>
        </p:txBody>
      </p:sp>
      <p:sp>
        <p:nvSpPr>
          <p:cNvPr id="161796" name="Text Box 3"/>
          <p:cNvSpPr txBox="1">
            <a:spLocks noChangeArrowheads="1"/>
          </p:cNvSpPr>
          <p:nvPr/>
        </p:nvSpPr>
        <p:spPr bwMode="auto">
          <a:xfrm>
            <a:off x="0" y="2578100"/>
            <a:ext cx="9144000" cy="429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006699"/>
                </a:solidFill>
              </a:rPr>
              <a:t>Соединение</a:t>
            </a:r>
            <a:r>
              <a:rPr lang="ru-RU" sz="2200">
                <a:solidFill>
                  <a:srgbClr val="006666"/>
                </a:solidFill>
              </a:rPr>
              <a:t> – ограниченный серверный ресурс. Поэтому соединения надо открывать как можно позже и закрывать как можно раньше.</a:t>
            </a:r>
            <a:r>
              <a:rPr lang="ru-RU" sz="2200">
                <a:solidFill>
                  <a:srgbClr val="006699"/>
                </a:solidFill>
              </a:rPr>
              <a:t>  </a:t>
            </a:r>
            <a:r>
              <a:rPr lang="ru-RU" sz="2200">
                <a:solidFill>
                  <a:srgbClr val="006666"/>
                </a:solidFill>
              </a:rPr>
              <a:t>Рекомендуется использовать конструкцию </a:t>
            </a:r>
            <a:r>
              <a:rPr lang="en-US" sz="2200">
                <a:solidFill>
                  <a:srgbClr val="006699"/>
                </a:solidFill>
              </a:rPr>
              <a:t>try-catch-finally</a:t>
            </a: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ru-RU" sz="2200">
                <a:solidFill>
                  <a:srgbClr val="006666"/>
                </a:solidFill>
              </a:rPr>
              <a:t>для того, чтобы все равно закрыть соединение, даже в случае появления необработанного исключения.</a:t>
            </a:r>
            <a:r>
              <a:rPr lang="ru-RU" sz="2200">
                <a:solidFill>
                  <a:srgbClr val="006699"/>
                </a:solidFill>
              </a:rPr>
              <a:t> </a:t>
            </a:r>
          </a:p>
          <a:p>
            <a:pPr eaLnBrk="0" hangingPunct="0"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006666"/>
                </a:solidFill>
              </a:rPr>
              <a:t>Поскольку выполнение соединения требует определенного времени, это может ограничивать маштабируемость системы. Поэтому в реальных приложениях используют </a:t>
            </a:r>
            <a:r>
              <a:rPr lang="ru-RU" sz="2200" u="sng">
                <a:solidFill>
                  <a:srgbClr val="006699"/>
                </a:solidFill>
              </a:rPr>
              <a:t>пул соединений</a:t>
            </a:r>
            <a:r>
              <a:rPr lang="ru-RU" sz="2200">
                <a:solidFill>
                  <a:srgbClr val="006666"/>
                </a:solidFill>
              </a:rPr>
              <a:t>. Это постоянный набор открытых подключений к БД, разделяемых между сеансами. Пулом управляют поставщики данных.  Мы можем только задать некоторые его параметры в строке соединения (</a:t>
            </a:r>
            <a:r>
              <a:rPr lang="pl-PL" sz="2200">
                <a:solidFill>
                  <a:srgbClr val="006666"/>
                </a:solidFill>
              </a:rPr>
              <a:t>MaxPoolSize, MinPoolSize, …</a:t>
            </a:r>
            <a:r>
              <a:rPr lang="ru-RU" sz="2200">
                <a:solidFill>
                  <a:srgbClr val="006666"/>
                </a:solidFill>
              </a:rPr>
              <a:t>).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4222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smtClean="0">
                <a:effectLst/>
              </a:rPr>
              <a:t>Применение </a:t>
            </a:r>
            <a:r>
              <a:rPr lang="ru-RU" sz="2400" smtClean="0">
                <a:effectLst/>
              </a:rPr>
              <a:t>с</a:t>
            </a:r>
            <a:r>
              <a:rPr lang="pl-PL" sz="2400" smtClean="0">
                <a:effectLst/>
              </a:rPr>
              <a:t>оединения для исследования схемы </a:t>
            </a:r>
            <a:r>
              <a:rPr lang="ru-RU" sz="2400" smtClean="0">
                <a:effectLst/>
              </a:rPr>
              <a:t>БД</a:t>
            </a: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9144000" cy="5937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solidFill>
                  <a:srgbClr val="006666"/>
                </a:solidFill>
              </a:rPr>
              <a:t>Установив соединение с </a:t>
            </a:r>
            <a:r>
              <a:rPr lang="ru-RU" sz="2200" smtClean="0">
                <a:solidFill>
                  <a:srgbClr val="006666"/>
                </a:solidFill>
              </a:rPr>
              <a:t>БД</a:t>
            </a:r>
            <a:r>
              <a:rPr lang="pl-PL" sz="2200" smtClean="0">
                <a:solidFill>
                  <a:srgbClr val="006666"/>
                </a:solidFill>
              </a:rPr>
              <a:t>, можно исследовать ее схему. Эта возможность </a:t>
            </a:r>
            <a:r>
              <a:rPr lang="ru-RU" sz="2200" smtClean="0">
                <a:solidFill>
                  <a:srgbClr val="006666"/>
                </a:solidFill>
              </a:rPr>
              <a:t>предоставля</a:t>
            </a:r>
            <a:r>
              <a:rPr lang="pl-PL" sz="2200" smtClean="0">
                <a:solidFill>
                  <a:srgbClr val="006666"/>
                </a:solidFill>
              </a:rPr>
              <a:t>ется методом </a:t>
            </a:r>
            <a:r>
              <a:rPr lang="pl-PL" sz="2200" smtClean="0"/>
              <a:t>GetOleDbSchemaTable</a:t>
            </a:r>
            <a:r>
              <a:rPr lang="pl-PL" sz="2200" smtClean="0">
                <a:solidFill>
                  <a:srgbClr val="006666"/>
                </a:solidFill>
              </a:rPr>
              <a:t> класс</a:t>
            </a:r>
            <a:r>
              <a:rPr lang="ru-RU" sz="2200" smtClean="0">
                <a:solidFill>
                  <a:srgbClr val="006666"/>
                </a:solidFill>
              </a:rPr>
              <a:t>а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pl-PL" sz="2200" smtClean="0"/>
              <a:t>Connection</a:t>
            </a:r>
            <a:r>
              <a:rPr lang="pl-PL" sz="2200" smtClean="0">
                <a:solidFill>
                  <a:srgbClr val="006666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solidFill>
                  <a:srgbClr val="006666"/>
                </a:solidFill>
              </a:rPr>
              <a:t>Управление сбор</a:t>
            </a:r>
            <a:r>
              <a:rPr lang="ru-RU" sz="2200" smtClean="0">
                <a:solidFill>
                  <a:srgbClr val="006666"/>
                </a:solidFill>
              </a:rPr>
              <a:t>ом</a:t>
            </a:r>
            <a:r>
              <a:rPr lang="pl-PL" sz="2200" smtClean="0">
                <a:solidFill>
                  <a:srgbClr val="006666"/>
                </a:solidFill>
              </a:rPr>
              <a:t> информации о схеме базы обеспечивается двумя параметрами </a:t>
            </a:r>
            <a:r>
              <a:rPr lang="ru-RU" sz="2200" smtClean="0">
                <a:solidFill>
                  <a:srgbClr val="006666"/>
                </a:solidFill>
              </a:rPr>
              <a:t>этого </a:t>
            </a:r>
            <a:r>
              <a:rPr lang="pl-PL" sz="2200" smtClean="0">
                <a:solidFill>
                  <a:srgbClr val="006666"/>
                </a:solidFill>
              </a:rPr>
              <a:t>метода. Первый параметр </a:t>
            </a:r>
            <a:r>
              <a:rPr lang="ru-RU" sz="2200" smtClean="0">
                <a:solidFill>
                  <a:srgbClr val="006666"/>
                </a:solidFill>
              </a:rPr>
              <a:t>– одно из </a:t>
            </a:r>
            <a:r>
              <a:rPr lang="pl-PL" sz="2200" smtClean="0">
                <a:solidFill>
                  <a:srgbClr val="006666"/>
                </a:solidFill>
              </a:rPr>
              <a:t>свойств класса </a:t>
            </a:r>
            <a:r>
              <a:rPr lang="pl-PL" sz="2200" smtClean="0"/>
              <a:t>OleDbSchemaGuid</a:t>
            </a:r>
            <a:r>
              <a:rPr lang="pl-PL" sz="2200" smtClean="0">
                <a:solidFill>
                  <a:srgbClr val="006666"/>
                </a:solidFill>
              </a:rPr>
              <a:t>. Второй параметр – массив (кортеж) объектов</a:t>
            </a:r>
            <a:r>
              <a:rPr lang="ru-RU" sz="2200" smtClean="0">
                <a:solidFill>
                  <a:srgbClr val="006666"/>
                </a:solidFill>
              </a:rPr>
              <a:t>.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ru-RU" sz="2200" smtClean="0">
                <a:solidFill>
                  <a:srgbClr val="006666"/>
                </a:solidFill>
              </a:rPr>
              <a:t>Используется для фильтрования сведений о схеме.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solidFill>
                  <a:srgbClr val="006666"/>
                </a:solidFill>
              </a:rPr>
              <a:t>// с помощью параметр</a:t>
            </a:r>
            <a:r>
              <a:rPr lang="ru-RU" sz="2200" smtClean="0">
                <a:solidFill>
                  <a:srgbClr val="006666"/>
                </a:solidFill>
              </a:rPr>
              <a:t>а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pl-PL" sz="2200" smtClean="0"/>
              <a:t>Restrictions</a:t>
            </a:r>
            <a:r>
              <a:rPr lang="pl-PL" sz="2200" smtClean="0">
                <a:solidFill>
                  <a:srgbClr val="006666"/>
                </a:solidFill>
              </a:rPr>
              <a:t>, можно фильтровать возвращаемые сведения о схеме</a:t>
            </a:r>
            <a:r>
              <a:rPr lang="pl-PL" sz="220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object[] r;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r = new object[] {null, null, null, "TABLE"};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oleDbConnection.Open();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DataTable tbl;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tbl=oleDbConnection.GetOleDbSchemaTable (System.Data.OleDb.OleDbSchemaGuid.Tables, r);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 rpDataGrid.DataSource = tbl;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oleDbConnection1.Close(); </a:t>
            </a:r>
            <a:r>
              <a:rPr lang="ru-RU" sz="220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</a:rPr>
              <a:t>...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334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Класс </a:t>
            </a:r>
            <a:r>
              <a:rPr lang="pl-PL" sz="3200">
                <a:solidFill>
                  <a:srgbClr val="006699"/>
                </a:solidFill>
              </a:rPr>
              <a:t>Command</a:t>
            </a: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9638"/>
            <a:ext cx="9144000" cy="57134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solidFill>
                  <a:srgbClr val="006666"/>
                </a:solidFill>
              </a:rPr>
              <a:t>Основное назначение объекта </a:t>
            </a:r>
            <a:r>
              <a:rPr lang="pl-PL" sz="2400" smtClean="0"/>
              <a:t>Command</a:t>
            </a:r>
            <a:r>
              <a:rPr lang="ru-RU" sz="2400" smtClean="0">
                <a:solidFill>
                  <a:srgbClr val="006666"/>
                </a:solidFill>
              </a:rPr>
              <a:t> </a:t>
            </a:r>
            <a:r>
              <a:rPr lang="pl-PL" sz="2400" smtClean="0">
                <a:solidFill>
                  <a:srgbClr val="006666"/>
                </a:solidFill>
              </a:rPr>
              <a:t>– выполнение различных действий над </a:t>
            </a:r>
            <a:r>
              <a:rPr lang="pl-PL" sz="2400" smtClean="0"/>
              <a:t>БД</a:t>
            </a:r>
            <a:r>
              <a:rPr lang="ru-RU" sz="2400" smtClean="0">
                <a:solidFill>
                  <a:srgbClr val="006666"/>
                </a:solidFill>
              </a:rPr>
              <a:t> </a:t>
            </a:r>
            <a:r>
              <a:rPr lang="pl-PL" sz="2400" smtClean="0">
                <a:solidFill>
                  <a:srgbClr val="006666"/>
                </a:solidFill>
              </a:rPr>
              <a:t>(</a:t>
            </a:r>
            <a:r>
              <a:rPr lang="ru-RU" sz="2400" smtClean="0">
                <a:solidFill>
                  <a:srgbClr val="006666"/>
                </a:solidFill>
              </a:rPr>
              <a:t>источником данных</a:t>
            </a:r>
            <a:r>
              <a:rPr lang="pl-PL" sz="2400" smtClean="0">
                <a:solidFill>
                  <a:srgbClr val="006666"/>
                </a:solidFill>
              </a:rPr>
              <a:t>) при использовании </a:t>
            </a:r>
            <a:r>
              <a:rPr lang="pl-PL" sz="2400" smtClean="0"/>
              <a:t>ОТКРЫТОГО СОЕДИНЕНИЯ</a:t>
            </a:r>
            <a:r>
              <a:rPr lang="pl-PL" sz="2400" smtClean="0">
                <a:solidFill>
                  <a:srgbClr val="006666"/>
                </a:solidFill>
              </a:rPr>
              <a:t>. Сами же действия обычно кодируются оператором </a:t>
            </a:r>
            <a:r>
              <a:rPr lang="pl-PL" sz="2400" smtClean="0"/>
              <a:t>SQL</a:t>
            </a:r>
            <a:r>
              <a:rPr lang="pl-PL" sz="2400" smtClean="0">
                <a:solidFill>
                  <a:srgbClr val="006666"/>
                </a:solidFill>
              </a:rPr>
              <a:t> или хранимой процедурой. 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solidFill>
                  <a:srgbClr val="006666"/>
                </a:solidFill>
              </a:rPr>
              <a:t>То есть после установления соединения с </a:t>
            </a:r>
            <a:r>
              <a:rPr lang="pl-PL" sz="2400" smtClean="0"/>
              <a:t>БД</a:t>
            </a:r>
            <a:r>
              <a:rPr lang="pl-PL" sz="2400" smtClean="0">
                <a:solidFill>
                  <a:srgbClr val="006666"/>
                </a:solidFill>
              </a:rPr>
              <a:t> для изменения состояния этой базы может быть создан, соответствующим образом настроен и применен объект – представитель класса </a:t>
            </a:r>
            <a:r>
              <a:rPr lang="pl-PL" sz="2400" smtClean="0"/>
              <a:t>Command</a:t>
            </a:r>
            <a:r>
              <a:rPr lang="ru-RU" sz="2400" smtClean="0">
                <a:solidFill>
                  <a:srgbClr val="006666"/>
                </a:solidFill>
              </a:rPr>
              <a:t> (</a:t>
            </a:r>
            <a:r>
              <a:rPr lang="pl-PL" sz="2400" smtClean="0"/>
              <a:t>OleDbCommand</a:t>
            </a:r>
            <a:r>
              <a:rPr lang="pl-PL" sz="2400" smtClean="0">
                <a:solidFill>
                  <a:srgbClr val="006666"/>
                </a:solidFill>
              </a:rPr>
              <a:t>,</a:t>
            </a:r>
            <a:r>
              <a:rPr lang="ru-RU" sz="2400" smtClean="0">
                <a:solidFill>
                  <a:srgbClr val="006666"/>
                </a:solidFill>
              </a:rPr>
              <a:t> </a:t>
            </a:r>
            <a:r>
              <a:rPr lang="pl-PL" sz="2400" smtClean="0"/>
              <a:t>SqlCommand</a:t>
            </a:r>
            <a:r>
              <a:rPr lang="ru-RU" sz="2400" smtClean="0">
                <a:solidFill>
                  <a:srgbClr val="006666"/>
                </a:solidFill>
              </a:rPr>
              <a:t>,...)</a:t>
            </a:r>
            <a:r>
              <a:rPr lang="pl-PL" sz="2400" smtClean="0">
                <a:solidFill>
                  <a:srgbClr val="006666"/>
                </a:solidFill>
              </a:rPr>
              <a:t>. </a:t>
            </a:r>
          </a:p>
          <a:p>
            <a:pPr eaLnBrk="1" hangingPunct="1"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solidFill>
                  <a:srgbClr val="006666"/>
                </a:solidFill>
              </a:rPr>
              <a:t>Объект </a:t>
            </a:r>
            <a:r>
              <a:rPr lang="pl-PL" sz="2400" smtClean="0"/>
              <a:t>Command</a:t>
            </a:r>
            <a:r>
              <a:rPr lang="ru-RU" sz="2400" smtClean="0">
                <a:solidFill>
                  <a:srgbClr val="006666"/>
                </a:solidFill>
              </a:rPr>
              <a:t> </a:t>
            </a:r>
            <a:r>
              <a:rPr lang="pl-PL" sz="2400" smtClean="0">
                <a:solidFill>
                  <a:srgbClr val="006666"/>
                </a:solidFill>
              </a:rPr>
              <a:t>– </a:t>
            </a:r>
            <a:r>
              <a:rPr lang="ru-RU" sz="2400" smtClean="0">
                <a:solidFill>
                  <a:srgbClr val="006666"/>
                </a:solidFill>
              </a:rPr>
              <a:t>«</a:t>
            </a:r>
            <a:r>
              <a:rPr lang="pl-PL" sz="2400" smtClean="0">
                <a:solidFill>
                  <a:srgbClr val="006666"/>
                </a:solidFill>
              </a:rPr>
              <a:t>стартовый стол</a:t>
            </a:r>
            <a:r>
              <a:rPr lang="ru-RU" sz="2400" smtClean="0">
                <a:solidFill>
                  <a:srgbClr val="006666"/>
                </a:solidFill>
              </a:rPr>
              <a:t>»</a:t>
            </a:r>
            <a:r>
              <a:rPr lang="pl-PL" sz="2400" smtClean="0">
                <a:solidFill>
                  <a:srgbClr val="006666"/>
                </a:solidFill>
              </a:rPr>
              <a:t> для запуска непосредственно из приложения команд управления </a:t>
            </a:r>
            <a:r>
              <a:rPr lang="pl-PL" sz="2400" smtClean="0"/>
              <a:t>БД</a:t>
            </a:r>
            <a:r>
              <a:rPr lang="pl-PL" sz="2400" smtClean="0">
                <a:solidFill>
                  <a:srgbClr val="006666"/>
                </a:solidFill>
              </a:rPr>
              <a:t>, которыми и осуществляется непосредственное управление </a:t>
            </a:r>
            <a:r>
              <a:rPr lang="pl-PL" sz="2400" smtClean="0"/>
              <a:t>БД</a:t>
            </a:r>
            <a:r>
              <a:rPr lang="pl-PL" sz="2400" smtClean="0">
                <a:solidFill>
                  <a:srgbClr val="006666"/>
                </a:solidFill>
              </a:rPr>
              <a:t>.</a:t>
            </a:r>
            <a:r>
              <a:rPr lang="pl-PL" smtClean="0"/>
              <a:t>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606425"/>
            <a:ext cx="9144000" cy="6251575"/>
          </a:xfrm>
          <a:noFill/>
        </p:spPr>
        <p:txBody>
          <a:bodyPr anchor="t">
            <a:normAutofit lnSpcReduction="10000"/>
          </a:bodyPr>
          <a:lstStyle/>
          <a:p>
            <a:pPr marL="342900" indent="-342900" algn="l" eaLnBrk="1" hangingPunct="1">
              <a:spcBef>
                <a:spcPts val="57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300" i="1">
                <a:effectLst/>
              </a:rPr>
              <a:t>Объект</a:t>
            </a:r>
            <a:r>
              <a:rPr lang="ru-RU" sz="2300" i="1">
                <a:effectLst/>
              </a:rPr>
              <a:t> (класс)</a:t>
            </a:r>
            <a:r>
              <a:rPr lang="pl-PL" sz="2300" i="1">
                <a:effectLst/>
              </a:rPr>
              <a:t> </a:t>
            </a:r>
            <a:r>
              <a:rPr lang="pl-PL" sz="2300" i="1">
                <a:solidFill>
                  <a:srgbClr val="006699"/>
                </a:solidFill>
                <a:effectLst/>
              </a:rPr>
              <a:t>Command</a:t>
            </a:r>
            <a:r>
              <a:rPr lang="pl-PL" sz="2300" i="1">
                <a:effectLst/>
              </a:rPr>
              <a:t> обеспечивает управление источником данных, которое заключается:</a:t>
            </a:r>
            <a:r>
              <a:rPr lang="pl-PL" sz="2300">
                <a:solidFill>
                  <a:srgbClr val="006699"/>
                </a:solidFill>
                <a:effectLst/>
              </a:rPr>
              <a:t> </a:t>
            </a:r>
          </a:p>
          <a:p>
            <a:pPr marL="446088" lvl="1" algn="l" eaLnBrk="1" hangingPunct="1">
              <a:spcBef>
                <a:spcPts val="575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300">
                <a:effectLst/>
              </a:rPr>
              <a:t>в выполнении </a:t>
            </a:r>
            <a:r>
              <a:rPr lang="pl-PL" sz="2300">
                <a:solidFill>
                  <a:srgbClr val="006699"/>
                </a:solidFill>
                <a:effectLst/>
              </a:rPr>
              <a:t>DML </a:t>
            </a:r>
            <a:r>
              <a:rPr lang="pl-PL" sz="2300">
                <a:effectLst/>
              </a:rPr>
              <a:t>(</a:t>
            </a:r>
            <a:r>
              <a:rPr lang="pl-PL" sz="2300">
                <a:solidFill>
                  <a:srgbClr val="006699"/>
                </a:solidFill>
                <a:effectLst/>
              </a:rPr>
              <a:t>Data Manipulation Language</a:t>
            </a:r>
            <a:r>
              <a:rPr lang="pl-PL" sz="2300">
                <a:effectLst/>
              </a:rPr>
              <a:t>) запросов – запросов, не возвращающих данные (</a:t>
            </a:r>
            <a:r>
              <a:rPr lang="pl-PL" sz="2300">
                <a:solidFill>
                  <a:srgbClr val="006699"/>
                </a:solidFill>
                <a:effectLst/>
              </a:rPr>
              <a:t>INSER</a:t>
            </a:r>
            <a:r>
              <a:rPr lang="pl-PL" sz="2300">
                <a:effectLst/>
              </a:rPr>
              <a:t>T, </a:t>
            </a:r>
            <a:r>
              <a:rPr lang="pl-PL" sz="2300">
                <a:solidFill>
                  <a:srgbClr val="006699"/>
                </a:solidFill>
                <a:effectLst/>
              </a:rPr>
              <a:t>UPDATE</a:t>
            </a:r>
            <a:r>
              <a:rPr lang="pl-PL" sz="2300">
                <a:effectLst/>
              </a:rPr>
              <a:t>, </a:t>
            </a:r>
            <a:r>
              <a:rPr lang="pl-PL" sz="2300">
                <a:solidFill>
                  <a:srgbClr val="006699"/>
                </a:solidFill>
                <a:effectLst/>
              </a:rPr>
              <a:t>DELETE</a:t>
            </a:r>
            <a:r>
              <a:rPr lang="pl-PL" sz="2300">
                <a:effectLst/>
              </a:rPr>
              <a:t>); </a:t>
            </a:r>
          </a:p>
          <a:p>
            <a:pPr marL="446088" lvl="1" algn="l" eaLnBrk="1" hangingPunct="1">
              <a:spcBef>
                <a:spcPts val="575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300">
                <a:effectLst/>
              </a:rPr>
              <a:t>в выполнении </a:t>
            </a:r>
            <a:r>
              <a:rPr lang="pl-PL" sz="2300">
                <a:solidFill>
                  <a:srgbClr val="006699"/>
                </a:solidFill>
                <a:effectLst/>
              </a:rPr>
              <a:t>DDL</a:t>
            </a:r>
            <a:r>
              <a:rPr lang="pl-PL" sz="2300">
                <a:effectLst/>
              </a:rPr>
              <a:t> (</a:t>
            </a:r>
            <a:r>
              <a:rPr lang="pl-PL" sz="2300">
                <a:solidFill>
                  <a:srgbClr val="006699"/>
                </a:solidFill>
                <a:effectLst/>
              </a:rPr>
              <a:t>Data Definition Language</a:t>
            </a:r>
            <a:r>
              <a:rPr lang="pl-PL" sz="2300">
                <a:effectLst/>
              </a:rPr>
              <a:t>) запросов – запросов, которые изменяют структуру </a:t>
            </a:r>
            <a:r>
              <a:rPr lang="pl-PL" sz="2300">
                <a:solidFill>
                  <a:srgbClr val="006699"/>
                </a:solidFill>
                <a:effectLst/>
              </a:rPr>
              <a:t>БД</a:t>
            </a:r>
            <a:r>
              <a:rPr lang="ru-RU" sz="2300">
                <a:solidFill>
                  <a:srgbClr val="006699"/>
                </a:solidFill>
                <a:effectLst/>
              </a:rPr>
              <a:t> </a:t>
            </a:r>
            <a:r>
              <a:rPr lang="pl-PL" sz="2300">
                <a:effectLst/>
              </a:rPr>
              <a:t>(</a:t>
            </a:r>
            <a:r>
              <a:rPr lang="pl-PL" sz="2300">
                <a:solidFill>
                  <a:srgbClr val="006699"/>
                </a:solidFill>
                <a:effectLst/>
              </a:rPr>
              <a:t>CREATE</a:t>
            </a:r>
            <a:r>
              <a:rPr lang="pl-PL" sz="2300">
                <a:effectLst/>
              </a:rPr>
              <a:t>); </a:t>
            </a:r>
          </a:p>
          <a:p>
            <a:pPr marL="446088" lvl="1" algn="l" eaLnBrk="1" hangingPunct="1">
              <a:spcBef>
                <a:spcPts val="575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300">
                <a:effectLst/>
              </a:rPr>
              <a:t>в выполнении запросов, возвращающих данные через объект </a:t>
            </a:r>
            <a:r>
              <a:rPr lang="pl-PL" sz="2300">
                <a:solidFill>
                  <a:srgbClr val="006699"/>
                </a:solidFill>
                <a:effectLst/>
              </a:rPr>
              <a:t>DataReader</a:t>
            </a:r>
            <a:r>
              <a:rPr lang="pl-PL" sz="2300">
                <a:effectLst/>
              </a:rPr>
              <a:t> (</a:t>
            </a:r>
            <a:r>
              <a:rPr lang="pl-PL" sz="2300">
                <a:solidFill>
                  <a:srgbClr val="006699"/>
                </a:solidFill>
                <a:effectLst/>
              </a:rPr>
              <a:t>SELECT</a:t>
            </a:r>
            <a:r>
              <a:rPr lang="pl-PL" sz="2300">
                <a:effectLst/>
              </a:rPr>
              <a:t>).</a:t>
            </a:r>
            <a:r>
              <a:rPr lang="pl-PL" sz="2300">
                <a:solidFill>
                  <a:srgbClr val="006699"/>
                </a:solidFill>
                <a:effectLst/>
              </a:rPr>
              <a:t> </a:t>
            </a:r>
          </a:p>
          <a:p>
            <a:pPr marL="342900" indent="-342900" algn="l" eaLnBrk="1" hangingPunct="1">
              <a:spcBef>
                <a:spcPts val="60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 i="1">
                <a:effectLst/>
              </a:rPr>
              <a:t>Для этого у него имеются следующие методы:</a:t>
            </a:r>
          </a:p>
          <a:p>
            <a:pPr marL="446088" lvl="1" algn="l" eaLnBrk="1" hangingPunct="1">
              <a:spcBef>
                <a:spcPts val="575"/>
              </a:spcBef>
              <a:buClr>
                <a:srgbClr val="006699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300">
                <a:solidFill>
                  <a:srgbClr val="006699"/>
                </a:solidFill>
                <a:effectLst/>
              </a:rPr>
              <a:t>ExecuteNonQuery</a:t>
            </a:r>
            <a:r>
              <a:rPr lang="ru-RU" sz="2300">
                <a:solidFill>
                  <a:srgbClr val="006699"/>
                </a:solidFill>
                <a:effectLst/>
              </a:rPr>
              <a:t>()</a:t>
            </a:r>
            <a:r>
              <a:rPr lang="pl-PL" sz="2300">
                <a:effectLst/>
              </a:rPr>
              <a:t> – обеспечивает выполнение команд, не возвращающих данные, например </a:t>
            </a:r>
            <a:r>
              <a:rPr lang="pl-PL" sz="2300">
                <a:solidFill>
                  <a:srgbClr val="006699"/>
                </a:solidFill>
                <a:effectLst/>
              </a:rPr>
              <a:t>INSERT</a:t>
            </a:r>
            <a:r>
              <a:rPr lang="pl-PL" sz="2300">
                <a:effectLst/>
              </a:rPr>
              <a:t>, </a:t>
            </a:r>
            <a:r>
              <a:rPr lang="pl-PL" sz="2300">
                <a:solidFill>
                  <a:srgbClr val="006699"/>
                </a:solidFill>
                <a:effectLst/>
              </a:rPr>
              <a:t>UPDATE</a:t>
            </a:r>
            <a:r>
              <a:rPr lang="pl-PL" sz="2300">
                <a:effectLst/>
              </a:rPr>
              <a:t>, </a:t>
            </a:r>
            <a:r>
              <a:rPr lang="pl-PL" sz="2300">
                <a:solidFill>
                  <a:srgbClr val="006699"/>
                </a:solidFill>
                <a:effectLst/>
              </a:rPr>
              <a:t>DELETE</a:t>
            </a:r>
            <a:r>
              <a:rPr lang="pl-PL" sz="2300">
                <a:effectLst/>
              </a:rPr>
              <a:t>; </a:t>
            </a:r>
          </a:p>
          <a:p>
            <a:pPr marL="446088" lvl="1" algn="l" eaLnBrk="1" hangingPunct="1">
              <a:spcBef>
                <a:spcPts val="575"/>
              </a:spcBef>
              <a:buClr>
                <a:srgbClr val="006699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300">
                <a:solidFill>
                  <a:srgbClr val="006699"/>
                </a:solidFill>
                <a:effectLst/>
              </a:rPr>
              <a:t>ExecuteScalar</a:t>
            </a:r>
            <a:r>
              <a:rPr lang="ru-RU" sz="2300">
                <a:solidFill>
                  <a:srgbClr val="006699"/>
                </a:solidFill>
                <a:effectLst/>
              </a:rPr>
              <a:t>()</a:t>
            </a:r>
            <a:r>
              <a:rPr lang="pl-PL" sz="2300">
                <a:effectLst/>
              </a:rPr>
              <a:t> – исполняет запросы к </a:t>
            </a:r>
            <a:r>
              <a:rPr lang="pl-PL" sz="2300">
                <a:solidFill>
                  <a:srgbClr val="006699"/>
                </a:solidFill>
                <a:effectLst/>
              </a:rPr>
              <a:t>БД</a:t>
            </a:r>
            <a:r>
              <a:rPr lang="pl-PL" sz="2300">
                <a:effectLst/>
              </a:rPr>
              <a:t>, возвращающие единственное значение; </a:t>
            </a:r>
          </a:p>
          <a:p>
            <a:pPr marL="446088" lvl="1" algn="l" eaLnBrk="1" hangingPunct="1">
              <a:spcBef>
                <a:spcPts val="575"/>
              </a:spcBef>
              <a:buClr>
                <a:srgbClr val="006699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300">
                <a:solidFill>
                  <a:srgbClr val="006699"/>
                </a:solidFill>
                <a:effectLst/>
              </a:rPr>
              <a:t>ExecuteReader</a:t>
            </a:r>
            <a:r>
              <a:rPr lang="ru-RU" sz="2300">
                <a:solidFill>
                  <a:srgbClr val="006699"/>
                </a:solidFill>
                <a:effectLst/>
              </a:rPr>
              <a:t>()</a:t>
            </a:r>
            <a:r>
              <a:rPr lang="pl-PL" sz="2300">
                <a:effectLst/>
              </a:rPr>
              <a:t> – возвращает результирующий набор через объект </a:t>
            </a:r>
            <a:r>
              <a:rPr lang="pl-PL" sz="2300">
                <a:solidFill>
                  <a:srgbClr val="006699"/>
                </a:solidFill>
                <a:effectLst/>
              </a:rPr>
              <a:t>DataReader</a:t>
            </a:r>
            <a:r>
              <a:rPr lang="pl-PL" sz="2300">
                <a:effectLst/>
              </a:rPr>
              <a:t>. </a:t>
            </a:r>
          </a:p>
          <a:p>
            <a:pPr marL="342900" indent="-342900" algn="l" eaLnBrk="1" hangingPunct="1">
              <a:spcBef>
                <a:spcPts val="575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pl-PL" sz="2300">
              <a:effectLst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0"/>
            <a:ext cx="8243887" cy="54610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pl-PL">
                <a:effectLst>
                  <a:outerShdw blurRad="38100" dist="38100" dir="2700000" algn="tl">
                    <a:srgbClr val="C0C0C0"/>
                  </a:outerShdw>
                </a:effectLst>
              </a:rPr>
              <a:t>Command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92075"/>
            <a:ext cx="8243887" cy="4778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Класс </a:t>
            </a:r>
            <a:r>
              <a:rPr lang="pl-PL" sz="2800">
                <a:solidFill>
                  <a:srgbClr val="006699"/>
                </a:solidFill>
              </a:rPr>
              <a:t>DataReader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54063"/>
            <a:ext cx="9144000" cy="6103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75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300" smtClean="0">
                <a:solidFill>
                  <a:srgbClr val="006666"/>
                </a:solidFill>
              </a:rPr>
              <a:t>Предоставляет подключенный к источнику данных набор записей, доступный лишь для </a:t>
            </a:r>
            <a:r>
              <a:rPr lang="pl-PL" sz="2300" smtClean="0"/>
              <a:t>однонаправленного</a:t>
            </a:r>
            <a:r>
              <a:rPr lang="pl-PL" sz="2300" smtClean="0">
                <a:solidFill>
                  <a:srgbClr val="006666"/>
                </a:solidFill>
              </a:rPr>
              <a:t> чтения. </a:t>
            </a:r>
          </a:p>
          <a:p>
            <a:pPr eaLnBrk="1" hangingPunct="1">
              <a:lnSpc>
                <a:spcPct val="80000"/>
              </a:lnSpc>
              <a:spcBef>
                <a:spcPts val="575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300" smtClean="0">
                <a:solidFill>
                  <a:srgbClr val="006666"/>
                </a:solidFill>
              </a:rPr>
              <a:t>Непосредственно обращением к конструктору </a:t>
            </a:r>
            <a:r>
              <a:rPr lang="pl-PL" sz="2300" smtClean="0"/>
              <a:t>DataReader</a:t>
            </a:r>
            <a:r>
              <a:rPr lang="pl-PL" sz="2300" smtClean="0">
                <a:solidFill>
                  <a:srgbClr val="006666"/>
                </a:solidFill>
              </a:rPr>
              <a:t> создать нельзя. Этим </a:t>
            </a:r>
            <a:r>
              <a:rPr lang="pl-PL" sz="2300" smtClean="0"/>
              <a:t>DataReader</a:t>
            </a:r>
            <a:r>
              <a:rPr lang="pl-PL" sz="2300" smtClean="0">
                <a:solidFill>
                  <a:srgbClr val="006666"/>
                </a:solidFill>
              </a:rPr>
              <a:t> отличается от других компонент </a:t>
            </a:r>
            <a:r>
              <a:rPr lang="ru-RU" sz="2300" smtClean="0">
                <a:solidFill>
                  <a:srgbClr val="006666"/>
                </a:solidFill>
              </a:rPr>
              <a:t>поставщика</a:t>
            </a:r>
            <a:r>
              <a:rPr lang="pl-PL" sz="2300" smtClean="0">
                <a:solidFill>
                  <a:srgbClr val="006666"/>
                </a:solidFill>
              </a:rPr>
              <a:t> данных. </a:t>
            </a:r>
          </a:p>
          <a:p>
            <a:pPr eaLnBrk="1" hangingPunct="1">
              <a:lnSpc>
                <a:spcPct val="80000"/>
              </a:lnSpc>
              <a:spcBef>
                <a:spcPts val="575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300" smtClean="0">
                <a:solidFill>
                  <a:srgbClr val="006666"/>
                </a:solidFill>
              </a:rPr>
              <a:t>Объект </a:t>
            </a:r>
            <a:r>
              <a:rPr lang="pl-PL" sz="2300" smtClean="0"/>
              <a:t>DataReader</a:t>
            </a:r>
            <a:r>
              <a:rPr lang="pl-PL" sz="2300" smtClean="0">
                <a:solidFill>
                  <a:srgbClr val="006666"/>
                </a:solidFill>
              </a:rPr>
              <a:t> создается в результате обращения к метод</a:t>
            </a:r>
            <a:r>
              <a:rPr lang="ru-RU" sz="2300" smtClean="0">
                <a:solidFill>
                  <a:srgbClr val="006666"/>
                </a:solidFill>
              </a:rPr>
              <a:t>у</a:t>
            </a:r>
            <a:r>
              <a:rPr lang="pl-PL" sz="2300" smtClean="0">
                <a:solidFill>
                  <a:srgbClr val="006666"/>
                </a:solidFill>
              </a:rPr>
              <a:t> </a:t>
            </a:r>
            <a:r>
              <a:rPr lang="pl-PL" sz="2300" smtClean="0"/>
              <a:t>ExecuteReader</a:t>
            </a:r>
            <a:r>
              <a:rPr lang="pl-PL" sz="2300" smtClean="0">
                <a:solidFill>
                  <a:srgbClr val="006666"/>
                </a:solidFill>
              </a:rPr>
              <a:t> объекта </a:t>
            </a:r>
            <a:r>
              <a:rPr lang="pl-PL" sz="2300" smtClean="0"/>
              <a:t>Command </a:t>
            </a:r>
            <a:r>
              <a:rPr lang="pl-PL" sz="2300" smtClean="0">
                <a:solidFill>
                  <a:srgbClr val="006666"/>
                </a:solidFill>
              </a:rPr>
              <a:t>(</a:t>
            </a:r>
            <a:r>
              <a:rPr lang="pl-PL" sz="2300" smtClean="0"/>
              <a:t>SqlCommand.ExecuteReader</a:t>
            </a:r>
            <a:r>
              <a:rPr lang="pl-PL" sz="2300" smtClean="0">
                <a:solidFill>
                  <a:srgbClr val="006666"/>
                </a:solidFill>
              </a:rPr>
              <a:t> возвращает ссылку на </a:t>
            </a:r>
            <a:r>
              <a:rPr lang="pl-PL" sz="2300" smtClean="0"/>
              <a:t>SqlDataReader</a:t>
            </a:r>
            <a:r>
              <a:rPr lang="pl-PL" sz="2300" smtClean="0">
                <a:solidFill>
                  <a:srgbClr val="006666"/>
                </a:solidFill>
              </a:rPr>
              <a:t>, </a:t>
            </a:r>
            <a:r>
              <a:rPr lang="pl-PL" sz="2300" smtClean="0"/>
              <a:t>OleDbCommand.ExecuteReader</a:t>
            </a:r>
            <a:r>
              <a:rPr lang="pl-PL" sz="2300" smtClean="0">
                <a:solidFill>
                  <a:srgbClr val="006666"/>
                </a:solidFill>
              </a:rPr>
              <a:t> возвращает ссылку на </a:t>
            </a:r>
            <a:r>
              <a:rPr lang="pl-PL" sz="2300" smtClean="0"/>
              <a:t>OleDbDataReader</a:t>
            </a:r>
            <a:r>
              <a:rPr lang="ru-RU" sz="2300" smtClean="0">
                <a:solidFill>
                  <a:srgbClr val="006666"/>
                </a:solidFill>
              </a:rPr>
              <a:t>,...</a:t>
            </a:r>
            <a:r>
              <a:rPr lang="pl-PL" sz="2300" smtClean="0">
                <a:solidFill>
                  <a:srgbClr val="006666"/>
                </a:solidFill>
              </a:rPr>
              <a:t>). </a:t>
            </a:r>
          </a:p>
          <a:p>
            <a:pPr eaLnBrk="1" hangingPunct="1">
              <a:lnSpc>
                <a:spcPct val="80000"/>
              </a:lnSpc>
              <a:spcBef>
                <a:spcPts val="575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300" smtClean="0">
                <a:solidFill>
                  <a:srgbClr val="006666"/>
                </a:solidFill>
              </a:rPr>
              <a:t>Т</a:t>
            </a:r>
            <a:r>
              <a:rPr lang="ru-RU" sz="2300" smtClean="0">
                <a:solidFill>
                  <a:srgbClr val="006666"/>
                </a:solidFill>
              </a:rPr>
              <a:t>.</a:t>
            </a:r>
            <a:r>
              <a:rPr lang="pl-PL" sz="2300" smtClean="0">
                <a:solidFill>
                  <a:srgbClr val="006666"/>
                </a:solidFill>
              </a:rPr>
              <a:t> е</a:t>
            </a:r>
            <a:r>
              <a:rPr lang="ru-RU" sz="2300" smtClean="0">
                <a:solidFill>
                  <a:srgbClr val="006666"/>
                </a:solidFill>
              </a:rPr>
              <a:t>.,</a:t>
            </a:r>
            <a:r>
              <a:rPr lang="pl-PL" sz="2300" smtClean="0">
                <a:solidFill>
                  <a:srgbClr val="006666"/>
                </a:solidFill>
              </a:rPr>
              <a:t> </a:t>
            </a:r>
            <a:r>
              <a:rPr lang="ru-RU" sz="2300" smtClean="0">
                <a:solidFill>
                  <a:srgbClr val="006666"/>
                </a:solidFill>
              </a:rPr>
              <a:t>при </a:t>
            </a:r>
            <a:r>
              <a:rPr lang="pl-PL" sz="2300" smtClean="0">
                <a:solidFill>
                  <a:srgbClr val="006666"/>
                </a:solidFill>
              </a:rPr>
              <a:t>выполн</a:t>
            </a:r>
            <a:r>
              <a:rPr lang="ru-RU" sz="2300" smtClean="0">
                <a:solidFill>
                  <a:srgbClr val="006666"/>
                </a:solidFill>
              </a:rPr>
              <a:t>ении</a:t>
            </a:r>
            <a:r>
              <a:rPr lang="pl-PL" sz="2300" smtClean="0">
                <a:solidFill>
                  <a:srgbClr val="006666"/>
                </a:solidFill>
              </a:rPr>
              <a:t> команд</a:t>
            </a:r>
            <a:r>
              <a:rPr lang="ru-RU" sz="2300" smtClean="0">
                <a:solidFill>
                  <a:srgbClr val="006666"/>
                </a:solidFill>
              </a:rPr>
              <a:t>ы</a:t>
            </a:r>
            <a:r>
              <a:rPr lang="pl-PL" sz="2300" smtClean="0">
                <a:solidFill>
                  <a:srgbClr val="006666"/>
                </a:solidFill>
              </a:rPr>
              <a:t> (например, запрос к базе данных)</a:t>
            </a:r>
            <a:r>
              <a:rPr lang="ru-RU" sz="2300" smtClean="0">
                <a:solidFill>
                  <a:srgbClr val="006666"/>
                </a:solidFill>
              </a:rPr>
              <a:t> ее</a:t>
            </a:r>
            <a:r>
              <a:rPr lang="pl-PL" sz="2300" smtClean="0">
                <a:solidFill>
                  <a:srgbClr val="006666"/>
                </a:solidFill>
              </a:rPr>
              <a:t> результат </a:t>
            </a:r>
            <a:r>
              <a:rPr lang="ru-RU" sz="2300" smtClean="0">
                <a:solidFill>
                  <a:srgbClr val="006666"/>
                </a:solidFill>
              </a:rPr>
              <a:t>можно получить (просмотреть)</a:t>
            </a:r>
            <a:r>
              <a:rPr lang="pl-PL" sz="2300" smtClean="0">
                <a:solidFill>
                  <a:srgbClr val="006666"/>
                </a:solidFill>
              </a:rPr>
              <a:t> при обращении к объекту </a:t>
            </a:r>
            <a:r>
              <a:rPr lang="pl-PL" sz="2300" smtClean="0"/>
              <a:t>DataReader</a:t>
            </a:r>
            <a:r>
              <a:rPr lang="pl-PL" sz="2300" smtClean="0">
                <a:solidFill>
                  <a:srgbClr val="006666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575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300" smtClean="0">
                <a:solidFill>
                  <a:srgbClr val="006666"/>
                </a:solidFill>
              </a:rPr>
              <a:t>Метод </a:t>
            </a:r>
            <a:r>
              <a:rPr lang="pl-PL" sz="2300" smtClean="0"/>
              <a:t>ExecuteReader</a:t>
            </a:r>
            <a:r>
              <a:rPr lang="pl-PL" sz="2300" smtClean="0">
                <a:solidFill>
                  <a:srgbClr val="006666"/>
                </a:solidFill>
              </a:rPr>
              <a:t> возвращает множество значений как ОДИН ОБЪЕКТ – объект </a:t>
            </a:r>
            <a:r>
              <a:rPr lang="pl-PL" sz="2300" smtClean="0"/>
              <a:t>DataReader</a:t>
            </a:r>
            <a:r>
              <a:rPr lang="pl-PL" sz="2300" smtClean="0">
                <a:solidFill>
                  <a:srgbClr val="006666"/>
                </a:solidFill>
              </a:rPr>
              <a:t>. Остается только прочитать данные</a:t>
            </a:r>
            <a:r>
              <a:rPr lang="ru-RU" sz="2300" smtClean="0">
                <a:solidFill>
                  <a:srgbClr val="006666"/>
                </a:solidFill>
              </a:rPr>
              <a:t> </a:t>
            </a:r>
            <a:r>
              <a:rPr lang="pl-PL" sz="2300" smtClean="0">
                <a:solidFill>
                  <a:srgbClr val="006666"/>
                </a:solidFill>
              </a:rPr>
              <a:t>по одной записи за один раз. Для доступа к значениям столбцов используется свойство Item, обеспечивающее доступ к столбцу по его индексу.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461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Просмотр результатов запроса</a:t>
            </a: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9144000" cy="61261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>
                <a:solidFill>
                  <a:srgbClr val="006666"/>
                </a:solidFill>
              </a:rPr>
              <a:t>После получения ссылки на объект DataReader можно организовать просмотр записей.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>
                <a:solidFill>
                  <a:srgbClr val="006666"/>
                </a:solidFill>
              </a:rPr>
              <a:t>У объекта </a:t>
            </a:r>
            <a:r>
              <a:rPr lang="pl-PL" sz="2000" smtClean="0"/>
              <a:t>DataReader </a:t>
            </a:r>
            <a:r>
              <a:rPr lang="pl-PL" sz="2000" smtClean="0">
                <a:solidFill>
                  <a:srgbClr val="006666"/>
                </a:solidFill>
              </a:rPr>
              <a:t>имеется "указатель чтения", который устанавливается </a:t>
            </a:r>
            <a:r>
              <a:rPr lang="ru-RU" sz="2000" smtClean="0">
                <a:solidFill>
                  <a:srgbClr val="006666"/>
                </a:solidFill>
              </a:rPr>
              <a:t>перед</a:t>
            </a:r>
            <a:r>
              <a:rPr lang="pl-PL" sz="2000" smtClean="0">
                <a:solidFill>
                  <a:srgbClr val="006666"/>
                </a:solidFill>
              </a:rPr>
              <a:t> перв</a:t>
            </a:r>
            <a:r>
              <a:rPr lang="ru-RU" sz="2000" smtClean="0">
                <a:solidFill>
                  <a:srgbClr val="006666"/>
                </a:solidFill>
              </a:rPr>
              <a:t>ой</a:t>
            </a:r>
            <a:r>
              <a:rPr lang="pl-PL" sz="2000" smtClean="0">
                <a:solidFill>
                  <a:srgbClr val="006666"/>
                </a:solidFill>
              </a:rPr>
              <a:t> запись</a:t>
            </a:r>
            <a:r>
              <a:rPr lang="ru-RU" sz="2000" smtClean="0">
                <a:solidFill>
                  <a:srgbClr val="006666"/>
                </a:solidFill>
              </a:rPr>
              <a:t>ю</a:t>
            </a:r>
            <a:r>
              <a:rPr lang="pl-PL" sz="2000" smtClean="0">
                <a:solidFill>
                  <a:srgbClr val="006666"/>
                </a:solidFill>
              </a:rPr>
              <a:t> результирующего набора записей. Очередная (в том числе и первая) запись набора становится доступной в результате выполнения метода </a:t>
            </a:r>
            <a:r>
              <a:rPr lang="pl-PL" sz="2000" smtClean="0"/>
              <a:t>Read().</a:t>
            </a:r>
            <a:r>
              <a:rPr lang="pl-PL" sz="2000" smtClean="0">
                <a:solidFill>
                  <a:srgbClr val="006666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>
                <a:solidFill>
                  <a:srgbClr val="006666"/>
                </a:solidFill>
              </a:rPr>
              <a:t>В случае успешного выполнения этого метода указатель переводится на следующий элемент результирующей записи, а метод </a:t>
            </a:r>
            <a:r>
              <a:rPr lang="pl-PL" sz="2000" smtClean="0"/>
              <a:t>Read()</a:t>
            </a:r>
            <a:r>
              <a:rPr lang="pl-PL" sz="2000" smtClean="0">
                <a:solidFill>
                  <a:srgbClr val="006666"/>
                </a:solidFill>
              </a:rPr>
              <a:t> возвращает значение </a:t>
            </a:r>
            <a:r>
              <a:rPr lang="pl-PL" sz="2000" smtClean="0"/>
              <a:t>true</a:t>
            </a:r>
            <a:r>
              <a:rPr lang="pl-PL" sz="2000" smtClean="0">
                <a:solidFill>
                  <a:srgbClr val="006666"/>
                </a:solidFill>
              </a:rPr>
              <a:t>. В противном случае метод возвращает значение </a:t>
            </a:r>
            <a:r>
              <a:rPr lang="pl-PL" sz="2000" smtClean="0"/>
              <a:t>false</a:t>
            </a:r>
            <a:r>
              <a:rPr lang="pl-PL" sz="2000" smtClean="0">
                <a:solidFill>
                  <a:srgbClr val="006666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000" smtClean="0">
                <a:solidFill>
                  <a:srgbClr val="006666"/>
                </a:solidFill>
              </a:rPr>
              <a:t>Э</a:t>
            </a:r>
            <a:r>
              <a:rPr lang="pl-PL" sz="2000" smtClean="0">
                <a:solidFill>
                  <a:srgbClr val="006666"/>
                </a:solidFill>
              </a:rPr>
              <a:t>то позволяет реализовать механизм доступа к данным, например в рамках цикла </a:t>
            </a:r>
            <a:r>
              <a:rPr lang="pl-PL" sz="2000" smtClean="0"/>
              <a:t>while</a:t>
            </a:r>
            <a:r>
              <a:rPr lang="pl-PL" sz="2000" smtClean="0">
                <a:solidFill>
                  <a:srgbClr val="006666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000" smtClean="0">
                <a:solidFill>
                  <a:srgbClr val="006666"/>
                </a:solidFill>
              </a:rPr>
              <a:t>Д</a:t>
            </a:r>
            <a:r>
              <a:rPr lang="pl-PL" sz="2000" smtClean="0">
                <a:solidFill>
                  <a:srgbClr val="006666"/>
                </a:solidFill>
              </a:rPr>
              <a:t>оступ к значению отдельного поля становится возможным через индексатор, значением которого может быть как значение индекса, так и непосредственно обозначающий данное поле идентификатор: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while (myDataReader.Read())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 {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object myObj0 = myDataReader[5];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object myObj1 = myDataReader["CustomerID"]; 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}</a:t>
            </a:r>
            <a:r>
              <a:rPr lang="pl-PL" sz="1200" smtClean="0"/>
              <a:t> </a:t>
            </a:r>
          </a:p>
        </p:txBody>
      </p:sp>
      <p:sp>
        <p:nvSpPr>
          <p:cNvPr id="166916" name="AutoShape 3"/>
          <p:cNvSpPr>
            <a:spLocks noChangeArrowheads="1"/>
          </p:cNvSpPr>
          <p:nvPr/>
        </p:nvSpPr>
        <p:spPr bwMode="auto">
          <a:xfrm>
            <a:off x="4537075" y="4851400"/>
            <a:ext cx="4038600" cy="635000"/>
          </a:xfrm>
          <a:prstGeom prst="wedgeRectCallout">
            <a:avLst>
              <a:gd name="adj1" fmla="val -126259"/>
              <a:gd name="adj2" fmla="val 72000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Возвращаются объекты, необходимо преобразование типов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41325" y="2917825"/>
            <a:ext cx="8243888" cy="53181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Закрытие активного соединения</a:t>
            </a: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950" y="3390900"/>
            <a:ext cx="8699500" cy="3308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DataReader</a:t>
            </a:r>
            <a:r>
              <a:rPr lang="pl-PL" sz="2200" smtClean="0">
                <a:solidFill>
                  <a:srgbClr val="006666"/>
                </a:solidFill>
              </a:rPr>
              <a:t> удерживает монопольный доступ к активному соединению. Закрывается соединение методом </a:t>
            </a:r>
            <a:r>
              <a:rPr lang="pl-PL" sz="2200" smtClean="0"/>
              <a:t>Close():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myDataReader.Close();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solidFill>
                  <a:srgbClr val="006666"/>
                </a:solidFill>
              </a:rPr>
              <a:t>Можно также настроить </a:t>
            </a:r>
            <a:r>
              <a:rPr lang="pl-PL" sz="2200" smtClean="0"/>
              <a:t>DataReader</a:t>
            </a:r>
            <a:r>
              <a:rPr lang="pl-PL" sz="2200" smtClean="0">
                <a:solidFill>
                  <a:srgbClr val="006666"/>
                </a:solidFill>
              </a:rPr>
              <a:t> таким образом, чтобы закрытие соединения происходило автоматически, без использования команды </a:t>
            </a:r>
            <a:r>
              <a:rPr lang="pl-PL" sz="2200" smtClean="0"/>
              <a:t>Close().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ru-RU" sz="2200" smtClean="0">
                <a:solidFill>
                  <a:srgbClr val="006666"/>
                </a:solidFill>
              </a:rPr>
              <a:t>Достигается вызовом перегруженной версии </a:t>
            </a:r>
            <a:r>
              <a:rPr lang="pl-PL" sz="2200" smtClean="0">
                <a:solidFill>
                  <a:srgbClr val="006666"/>
                </a:solidFill>
              </a:rPr>
              <a:t>метода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/>
              <a:t>ExecuteReader</a:t>
            </a:r>
            <a:r>
              <a:rPr lang="ru-RU" sz="2200" smtClean="0"/>
              <a:t>(</a:t>
            </a:r>
            <a:r>
              <a:rPr lang="pl-PL" sz="2200" smtClean="0"/>
              <a:t>CommandBehavior</a:t>
            </a:r>
            <a:r>
              <a:rPr lang="ru-RU" sz="2200" smtClean="0"/>
              <a:t>.</a:t>
            </a:r>
            <a:r>
              <a:rPr lang="pl-PL" sz="2200" smtClean="0"/>
              <a:t>CloseConnection</a:t>
            </a:r>
            <a:r>
              <a:rPr lang="ru-RU" sz="2200" smtClean="0">
                <a:solidFill>
                  <a:srgbClr val="006666"/>
                </a:solidFill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l-PL" sz="2400" smtClean="0">
              <a:solidFill>
                <a:srgbClr val="006666"/>
              </a:solidFill>
            </a:endParaRPr>
          </a:p>
        </p:txBody>
      </p:sp>
      <p:sp>
        <p:nvSpPr>
          <p:cNvPr id="167940" name="Text Box 3"/>
          <p:cNvSpPr txBox="1">
            <a:spLocks noChangeArrowheads="1"/>
          </p:cNvSpPr>
          <p:nvPr/>
        </p:nvSpPr>
        <p:spPr bwMode="auto">
          <a:xfrm>
            <a:off x="1555750" y="0"/>
            <a:ext cx="62865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2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200">
                <a:solidFill>
                  <a:srgbClr val="006699"/>
                </a:solidFill>
              </a:rPr>
              <a:t>Command.CommandType</a:t>
            </a:r>
          </a:p>
        </p:txBody>
      </p:sp>
      <p:sp>
        <p:nvSpPr>
          <p:cNvPr id="167941" name="Text Box 4"/>
          <p:cNvSpPr txBox="1">
            <a:spLocks noChangeArrowheads="1"/>
          </p:cNvSpPr>
          <p:nvPr/>
        </p:nvSpPr>
        <p:spPr bwMode="auto">
          <a:xfrm>
            <a:off x="0" y="622300"/>
            <a:ext cx="9144000" cy="2439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SqlCommand.CommandType =Text; </a:t>
            </a:r>
            <a:r>
              <a:rPr lang="pl-PL" sz="2200">
                <a:solidFill>
                  <a:srgbClr val="006666"/>
                </a:solidFill>
              </a:rPr>
              <a:t>- </a:t>
            </a:r>
            <a:r>
              <a:rPr lang="ru-RU" sz="2200">
                <a:solidFill>
                  <a:srgbClr val="006666"/>
                </a:solidFill>
              </a:rPr>
              <a:t>по умолчанию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SqlCommand.CommandType =StoredProcedure;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SqlCommand.CommandType =TableDirect 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 </a:t>
            </a:r>
            <a:r>
              <a:rPr lang="pl-PL" sz="2200">
                <a:solidFill>
                  <a:srgbClr val="006666"/>
                </a:solidFill>
              </a:rPr>
              <a:t>или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OleDbCommand.CommandType= {Text | StoredProcedure | TableDirect};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 i="1">
                <a:solidFill>
                  <a:srgbClr val="006699"/>
                </a:solidFill>
              </a:rPr>
              <a:t>SqlCommand</a:t>
            </a:r>
            <a:r>
              <a:rPr lang="pl-PL">
                <a:solidFill>
                  <a:srgbClr val="006699"/>
                </a:solidFill>
              </a:rPr>
              <a:t>.</a:t>
            </a:r>
            <a:r>
              <a:rPr lang="pl-PL" sz="2200" i="1">
                <a:solidFill>
                  <a:srgbClr val="006699"/>
                </a:solidFill>
              </a:rPr>
              <a:t>CommandText</a:t>
            </a:r>
            <a:r>
              <a:rPr lang="pl-PL" sz="2200">
                <a:solidFill>
                  <a:srgbClr val="006699"/>
                </a:solidFill>
              </a:rPr>
              <a:t>; </a:t>
            </a:r>
            <a:r>
              <a:rPr lang="pl-PL" sz="2200" i="1">
                <a:solidFill>
                  <a:srgbClr val="006699"/>
                </a:solidFill>
              </a:rPr>
              <a:t>SqlCommand.Connection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4025" y="482600"/>
            <a:ext cx="8243888" cy="6461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b="1"/>
              <a:t>План</a:t>
            </a:r>
            <a:r>
              <a:rPr lang="ru-RU" sz="3200"/>
              <a:t> </a:t>
            </a: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С</a:t>
            </a:r>
            <a:r>
              <a:rPr lang="pl-PL" sz="2800" smtClean="0">
                <a:solidFill>
                  <a:srgbClr val="006666"/>
                </a:solidFill>
              </a:rPr>
              <a:t>труктура </a:t>
            </a:r>
            <a:r>
              <a:rPr lang="pl-PL" sz="2800" smtClean="0"/>
              <a:t>ADO.NET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Поставщики данных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Соединение с </a:t>
            </a:r>
            <a:r>
              <a:rPr lang="ru-RU" sz="2800" smtClean="0"/>
              <a:t>БД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Объекты </a:t>
            </a:r>
            <a:r>
              <a:rPr lang="pl-PL" sz="2800" smtClean="0"/>
              <a:t>Command</a:t>
            </a:r>
            <a:r>
              <a:rPr lang="pl-PL" sz="2800" smtClean="0">
                <a:solidFill>
                  <a:srgbClr val="006666"/>
                </a:solidFill>
              </a:rPr>
              <a:t> </a:t>
            </a:r>
            <a:r>
              <a:rPr lang="ru-RU" sz="2800" smtClean="0">
                <a:solidFill>
                  <a:srgbClr val="006666"/>
                </a:solidFill>
              </a:rPr>
              <a:t>и </a:t>
            </a:r>
            <a:r>
              <a:rPr lang="en-US" sz="2800" smtClean="0"/>
              <a:t>DataReader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Атаки внедрением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Параметризованные команды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Код, независимый от поставщика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Объекты </a:t>
            </a:r>
            <a:r>
              <a:rPr lang="en-US" sz="2800" smtClean="0"/>
              <a:t>DataAdapter</a:t>
            </a:r>
            <a:r>
              <a:rPr lang="ru-RU" sz="2800" smtClean="0">
                <a:solidFill>
                  <a:srgbClr val="006666"/>
                </a:solidFill>
              </a:rPr>
              <a:t> и </a:t>
            </a:r>
            <a:r>
              <a:rPr lang="ru-RU" sz="2800" smtClean="0"/>
              <a:t>DataSet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69850"/>
            <a:ext cx="8243887" cy="53181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Вывод результатов на </a:t>
            </a:r>
            <a:r>
              <a:rPr lang="pl-PL" sz="3200"/>
              <a:t>Web-</a:t>
            </a:r>
            <a:r>
              <a:rPr lang="ru-RU" sz="3200"/>
              <a:t>страницу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StringBuilder htmlStr = new StringBuilder("");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while (reader.Read())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{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htmlStr.Append("&lt;li&gt;");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htmlStr.Append(reader["TitleOfCourtesy"]);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htmlStr.Append(" &lt;b&gt;");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htmlStr.Append(reader.GetString(1));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htmlStr.Append("&lt;/b&gt;, ");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htmlStr.Append(reader.GetString(2));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htmlStr.Append(" - employee from ");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htmlStr.Append(reader.GetDateTime(6).ToString("d"));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	htmlStr.Append("&lt;/li&gt;");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}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</a:t>
            </a:r>
            <a:r>
              <a:rPr lang="en-US" sz="2200" smtClean="0">
                <a:solidFill>
                  <a:srgbClr val="006666"/>
                </a:solidFill>
              </a:rPr>
              <a:t>// Close the DataReader and the Connection.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reader.Close();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con.Close();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</a:t>
            </a:r>
            <a:r>
              <a:rPr lang="en-US" sz="2200" smtClean="0">
                <a:solidFill>
                  <a:srgbClr val="006666"/>
                </a:solidFill>
              </a:rPr>
              <a:t>	// Show the generated HTML code on the page.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/>
              <a:t>		HtmlContent.Text = htmlStr.ToString();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Класс </a:t>
            </a:r>
            <a:r>
              <a:rPr lang="pl-PL" sz="2800">
                <a:solidFill>
                  <a:srgbClr val="006699"/>
                </a:solidFill>
              </a:rPr>
              <a:t>DataReader</a:t>
            </a:r>
            <a:r>
              <a:rPr lang="pl-PL" sz="2800"/>
              <a:t>. </a:t>
            </a:r>
            <a:r>
              <a:rPr lang="ru-RU" sz="2800"/>
              <a:t>Пример построения запроса с учетом пользовательских данных</a:t>
            </a:r>
            <a:r>
              <a:rPr lang="pl-PL" sz="2800">
                <a:solidFill>
                  <a:srgbClr val="006699"/>
                </a:solidFill>
              </a:rPr>
              <a:t> 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641475" y="1487488"/>
          <a:ext cx="5716588" cy="5245100"/>
        </p:xfrm>
        <a:graphic>
          <a:graphicData uri="http://schemas.openxmlformats.org/presentationml/2006/ole">
            <p:oleObj spid="_x0000_s1026" r:id="rId4" imgW="5563377" imgH="5200000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/>
          <p:cNvSpPr>
            <a:spLocks noGrp="1" noChangeArrowheads="1"/>
          </p:cNvSpPr>
          <p:nvPr>
            <p:ph type="body"/>
          </p:nvPr>
        </p:nvSpPr>
        <p:spPr>
          <a:xfrm>
            <a:off x="144463" y="708025"/>
            <a:ext cx="8843962" cy="5951538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0000FF"/>
                </a:solidFill>
                <a:effectLst/>
              </a:rPr>
              <a:t>protected void cmdGetRecords_Click(object sender, </a:t>
            </a:r>
            <a:r>
              <a:rPr lang="en-US" sz="2100">
                <a:solidFill>
                  <a:srgbClr val="2B91AF"/>
                </a:solidFill>
                <a:effectLst/>
              </a:rPr>
              <a:t>EventArgs e)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{</a:t>
            </a:r>
            <a:r>
              <a:rPr lang="ru-RU" sz="2100">
                <a:solidFill>
                  <a:srgbClr val="2B91AF"/>
                </a:solidFill>
                <a:effectLst/>
              </a:rPr>
              <a:t> </a:t>
            </a:r>
            <a:r>
              <a:rPr lang="en-US" sz="2100">
                <a:solidFill>
                  <a:srgbClr val="0000FF"/>
                </a:solidFill>
                <a:effectLst/>
              </a:rPr>
              <a:t>string connectionString = </a:t>
            </a:r>
            <a:r>
              <a:rPr lang="en-US" sz="2100">
                <a:solidFill>
                  <a:srgbClr val="A31515"/>
                </a:solidFill>
                <a:effectLst/>
              </a:rPr>
              <a:t>"Data Source=localhost;Initial Catalog=Northwind;Integrated Security=SSPI";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A31515"/>
                </a:solidFill>
                <a:effectLst/>
              </a:rPr>
              <a:t>		</a:t>
            </a:r>
            <a:r>
              <a:rPr lang="en-US" sz="2100">
                <a:solidFill>
                  <a:srgbClr val="2B91AF"/>
                </a:solidFill>
                <a:effectLst/>
              </a:rPr>
              <a:t>SqlConnection con = </a:t>
            </a:r>
            <a:r>
              <a:rPr lang="en-US" sz="2100">
                <a:solidFill>
                  <a:srgbClr val="0000FF"/>
                </a:solidFill>
                <a:effectLst/>
              </a:rPr>
              <a:t>new </a:t>
            </a:r>
            <a:r>
              <a:rPr lang="en-US" sz="2100">
                <a:solidFill>
                  <a:srgbClr val="2B91AF"/>
                </a:solidFill>
                <a:effectLst/>
              </a:rPr>
              <a:t>SqlConnection(connectionString);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	</a:t>
            </a:r>
            <a:r>
              <a:rPr lang="en-US" sz="2100">
                <a:solidFill>
                  <a:srgbClr val="0000FF"/>
                </a:solidFill>
                <a:effectLst/>
              </a:rPr>
              <a:t>string sql =	</a:t>
            </a:r>
            <a:r>
              <a:rPr lang="en-US" sz="2100">
                <a:solidFill>
                  <a:srgbClr val="A31515"/>
                </a:solidFill>
                <a:effectLst/>
              </a:rPr>
              <a:t>"SELECT Orders.CustomerID, Orders.OrderID, COUNT(UnitPrice) AS Items, " +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A31515"/>
                </a:solidFill>
                <a:effectLst/>
              </a:rPr>
              <a:t>			"SUM(UnitPrice * Quantity) AS Total FROM Orders " +		"INNER JOIN [Order Details] " +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A31515"/>
                </a:solidFill>
                <a:effectLst/>
              </a:rPr>
              <a:t>			"ON Orders.OrderID = [Order Details].OrderID " +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A31515"/>
                </a:solidFill>
                <a:effectLst/>
              </a:rPr>
              <a:t>			"WHERE Orders.CustomerID = '" + </a:t>
            </a:r>
            <a:r>
              <a:rPr lang="en-US" sz="2100" u="sng">
                <a:solidFill>
                  <a:srgbClr val="CC0099"/>
                </a:solidFill>
                <a:effectLst/>
              </a:rPr>
              <a:t>txtID.Text </a:t>
            </a:r>
            <a:r>
              <a:rPr lang="en-US" sz="2100">
                <a:solidFill>
                  <a:srgbClr val="A31515"/>
                </a:solidFill>
                <a:effectLst/>
              </a:rPr>
              <a:t>+ "' " +		"GROUP BY Orders.OrderID, Orders.CustomerID";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A31515"/>
                </a:solidFill>
                <a:effectLst/>
              </a:rPr>
              <a:t>		</a:t>
            </a:r>
            <a:r>
              <a:rPr lang="en-US" sz="2100">
                <a:solidFill>
                  <a:srgbClr val="2B91AF"/>
                </a:solidFill>
                <a:effectLst/>
              </a:rPr>
              <a:t>SqlCommand cmd = </a:t>
            </a:r>
            <a:r>
              <a:rPr lang="en-US" sz="2100">
                <a:solidFill>
                  <a:srgbClr val="0000FF"/>
                </a:solidFill>
                <a:effectLst/>
              </a:rPr>
              <a:t>new </a:t>
            </a:r>
            <a:r>
              <a:rPr lang="en-US" sz="2100">
                <a:solidFill>
                  <a:srgbClr val="2B91AF"/>
                </a:solidFill>
                <a:effectLst/>
              </a:rPr>
              <a:t>SqlCommand(sql, con);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	con.Open();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	SqlDataReader reader = cmd.ExecuteReader();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	GridView1.DataSource = reader;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	GridView1.DataBind();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	reader.Close();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100">
                <a:solidFill>
                  <a:srgbClr val="2B91AF"/>
                </a:solidFill>
                <a:effectLst/>
              </a:rPr>
              <a:t>		con.Close();	}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53975"/>
            <a:ext cx="8243887" cy="639763"/>
          </a:xfrm>
          <a:noFill/>
        </p:spPr>
        <p:txBody>
          <a:bodyPr lIns="91440" tIns="45720" rIns="91440" bIns="45720" anchor="b">
            <a:normAutofit fontScale="90000"/>
          </a:bodyPr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pl-PL" sz="28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DataReader. </a:t>
            </a:r>
            <a:r>
              <a:rPr lang="ru-RU" sz="28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1</a:t>
            </a:r>
            <a:r>
              <a:rPr lang="pl-PL" sz="40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80963"/>
            <a:ext cx="8243887" cy="477837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Атаки внедрением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8938" y="849313"/>
          <a:ext cx="4187825" cy="1049337"/>
        </p:xfrm>
        <a:graphic>
          <a:graphicData uri="http://schemas.openxmlformats.org/presentationml/2006/ole">
            <p:oleObj spid="_x0000_s2050" r:id="rId4" imgW="2704762" imgH="581106" progId="PBrush">
              <p:embed/>
            </p:oleObj>
          </a:graphicData>
        </a:graphic>
      </p:graphicFrame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1862138"/>
            <a:ext cx="8575675" cy="277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FF"/>
                </a:solidFill>
              </a:rPr>
              <a:t>string sql </a:t>
            </a:r>
            <a:r>
              <a:rPr lang="en-US" sz="2200">
                <a:solidFill>
                  <a:srgbClr val="006699"/>
                </a:solidFill>
              </a:rPr>
              <a:t>="SELECT Orders.CustomerID,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    </a:t>
            </a:r>
            <a:r>
              <a:rPr lang="en-US" sz="2200">
                <a:solidFill>
                  <a:srgbClr val="006699"/>
                </a:solidFill>
              </a:rPr>
              <a:t>Orders.OrderID,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    </a:t>
            </a:r>
            <a:r>
              <a:rPr lang="en-US" sz="2200">
                <a:solidFill>
                  <a:srgbClr val="006699"/>
                </a:solidFill>
              </a:rPr>
              <a:t>COUNT(UnitPrice) AS Items,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    </a:t>
            </a:r>
            <a:r>
              <a:rPr lang="en-US" sz="2200">
                <a:solidFill>
                  <a:srgbClr val="006699"/>
                </a:solidFill>
              </a:rPr>
              <a:t>SUM(UnitPrice * Quantity) AS Total FROM Orders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    </a:t>
            </a:r>
            <a:r>
              <a:rPr lang="en-US" sz="2200">
                <a:solidFill>
                  <a:srgbClr val="006699"/>
                </a:solidFill>
              </a:rPr>
              <a:t>INNER JOIN [Order Details]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    </a:t>
            </a:r>
            <a:r>
              <a:rPr lang="en-US" sz="2200">
                <a:solidFill>
                  <a:srgbClr val="006699"/>
                </a:solidFill>
              </a:rPr>
              <a:t>ON Orders.OrderID = [Order Details].OrderID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 u="sng">
                <a:solidFill>
                  <a:srgbClr val="006699"/>
                </a:solidFill>
              </a:rPr>
              <a:t>     </a:t>
            </a:r>
            <a:r>
              <a:rPr lang="en-US" sz="2200" u="sng">
                <a:solidFill>
                  <a:srgbClr val="006699"/>
                </a:solidFill>
              </a:rPr>
              <a:t>WHERE Orders.CustomerID = </a:t>
            </a:r>
            <a:r>
              <a:rPr lang="pl-PL" sz="2200" u="sng">
                <a:solidFill>
                  <a:srgbClr val="800000"/>
                </a:solidFill>
              </a:rPr>
              <a:t>‘ALFKI’</a:t>
            </a:r>
            <a:r>
              <a:rPr lang="en-US" sz="2200" u="sng">
                <a:solidFill>
                  <a:srgbClr val="800000"/>
                </a:solidFill>
              </a:rPr>
              <a:t> </a:t>
            </a:r>
            <a:r>
              <a:rPr lang="pl-PL" sz="2200" u="sng">
                <a:solidFill>
                  <a:srgbClr val="800000"/>
                </a:solidFill>
              </a:rPr>
              <a:t>OR ‘1=1’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     </a:t>
            </a:r>
            <a:r>
              <a:rPr lang="en-US" sz="2200">
                <a:solidFill>
                  <a:srgbClr val="006699"/>
                </a:solidFill>
              </a:rPr>
              <a:t>GROUP BY Orders.OrderID, Orders.CustomerID";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0" y="4654550"/>
            <a:ext cx="9144000" cy="208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006666"/>
                </a:solidFill>
                <a:latin typeface="Verdana" pitchFamily="34" charset="0"/>
              </a:rPr>
              <a:t>Вместо информации об одном заказе, будет выведена информация обо всех заказах.</a:t>
            </a:r>
          </a:p>
          <a:p>
            <a:pPr eaLnBrk="0" hangingPunct="0"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006666"/>
                </a:solidFill>
                <a:latin typeface="Verdana" pitchFamily="34" charset="0"/>
              </a:rPr>
              <a:t>Можно использовать пакетную команду (;) и выполнить любую команду </a:t>
            </a:r>
            <a:r>
              <a:rPr lang="pl-PL" sz="2200">
                <a:solidFill>
                  <a:srgbClr val="006699"/>
                </a:solidFill>
              </a:rPr>
              <a:t>SQL</a:t>
            </a:r>
            <a:r>
              <a:rPr lang="ru-RU" sz="2200">
                <a:solidFill>
                  <a:srgbClr val="006666"/>
                </a:solidFill>
                <a:latin typeface="Verdana" pitchFamily="34" charset="0"/>
              </a:rPr>
              <a:t>; закомментировать остаток </a:t>
            </a:r>
            <a:r>
              <a:rPr lang="pl-PL" sz="2200">
                <a:solidFill>
                  <a:srgbClr val="006699"/>
                </a:solidFill>
              </a:rPr>
              <a:t>SQL</a:t>
            </a:r>
            <a:r>
              <a:rPr lang="ru-RU" sz="2200">
                <a:solidFill>
                  <a:srgbClr val="006666"/>
                </a:solidFill>
                <a:latin typeface="Verdana" pitchFamily="34" charset="0"/>
              </a:rPr>
              <a:t>-команды и даже вызвать системную процедуру, запускащую произвольную команду из командной строки.</a:t>
            </a:r>
          </a:p>
          <a:p>
            <a:pPr eaLnBrk="0" hangingPunct="0"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006666"/>
                </a:solidFill>
                <a:latin typeface="Verdana" pitchFamily="34" charset="0"/>
              </a:rPr>
              <a:t>Разновидности атак зависят от типа поставщика данных.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630238"/>
            <a:ext cx="9144000" cy="6051550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000" dirty="0">
                <a:effectLst/>
              </a:rPr>
              <a:t>Манипулирование данными</a:t>
            </a:r>
            <a:r>
              <a:rPr lang="ru-RU" sz="2000" dirty="0">
                <a:effectLst/>
              </a:rPr>
              <a:t> в БД </a:t>
            </a:r>
            <a:r>
              <a:rPr lang="pl-PL" sz="2000" dirty="0">
                <a:effectLst/>
              </a:rPr>
              <a:t> требует определенной информации</a:t>
            </a:r>
            <a:r>
              <a:rPr lang="ru-RU" sz="2000" dirty="0">
                <a:effectLst/>
              </a:rPr>
              <a:t>, неизвестной в момент написания кода</a:t>
            </a:r>
            <a:r>
              <a:rPr lang="pl-PL" sz="2000" dirty="0">
                <a:effectLst/>
              </a:rPr>
              <a:t>. </a:t>
            </a:r>
            <a:r>
              <a:rPr lang="ru-RU" sz="2000" dirty="0">
                <a:effectLst/>
              </a:rPr>
              <a:t>Х</a:t>
            </a:r>
            <a:r>
              <a:rPr lang="pl-PL" sz="2000" dirty="0">
                <a:effectLst/>
              </a:rPr>
              <a:t>арактер и содержание управляющей дополнительной информации зависит от конкретного состояния базы на момент выполнения приложения</a:t>
            </a:r>
            <a:r>
              <a:rPr lang="ru-RU" sz="2000" dirty="0">
                <a:effectLst/>
              </a:rPr>
              <a:t>, от пользовательского ввода и др.</a:t>
            </a:r>
            <a:r>
              <a:rPr lang="pl-PL" sz="2000" dirty="0">
                <a:effectLst/>
              </a:rPr>
              <a:t>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000" dirty="0">
                <a:effectLst/>
              </a:rPr>
              <a:t>В </a:t>
            </a:r>
            <a:r>
              <a:rPr lang="pl-PL" sz="2000" dirty="0">
                <a:solidFill>
                  <a:srgbClr val="006699"/>
                </a:solidFill>
                <a:effectLst/>
              </a:rPr>
              <a:t>ADO .NET</a:t>
            </a:r>
            <a:r>
              <a:rPr lang="pl-PL" sz="2000" dirty="0">
                <a:effectLst/>
              </a:rPr>
              <a:t> применяются параметризованные команды</a:t>
            </a:r>
            <a:r>
              <a:rPr lang="ru-RU" sz="2000" dirty="0">
                <a:effectLst/>
              </a:rPr>
              <a:t> (о</a:t>
            </a:r>
            <a:r>
              <a:rPr lang="pl-PL" sz="2000" dirty="0">
                <a:effectLst/>
              </a:rPr>
              <a:t>бъект</a:t>
            </a:r>
            <a:r>
              <a:rPr lang="ru-RU" sz="2000" dirty="0" err="1">
                <a:effectLst/>
              </a:rPr>
              <a:t>ы</a:t>
            </a:r>
            <a:r>
              <a:rPr lang="ru-RU" sz="2000" dirty="0">
                <a:effectLst/>
              </a:rPr>
              <a:t> </a:t>
            </a:r>
            <a:r>
              <a:rPr lang="pl-PL" sz="2000" dirty="0">
                <a:effectLst/>
              </a:rPr>
              <a:t> </a:t>
            </a:r>
            <a:r>
              <a:rPr lang="pl-PL" sz="2000" dirty="0">
                <a:solidFill>
                  <a:srgbClr val="006699"/>
                </a:solidFill>
                <a:effectLst/>
              </a:rPr>
              <a:t>Command</a:t>
            </a:r>
            <a:r>
              <a:rPr lang="ru-RU" sz="2000" dirty="0">
                <a:effectLst/>
              </a:rPr>
              <a:t>)</a:t>
            </a:r>
            <a:r>
              <a:rPr lang="pl-PL" sz="2000" i="1" dirty="0">
                <a:effectLst/>
              </a:rPr>
              <a:t> </a:t>
            </a:r>
            <a:r>
              <a:rPr lang="pl-PL" sz="2000" dirty="0">
                <a:effectLst/>
              </a:rPr>
              <a:t>. Объект </a:t>
            </a:r>
            <a:r>
              <a:rPr lang="pl-PL" sz="2000" dirty="0">
                <a:solidFill>
                  <a:srgbClr val="006699"/>
                </a:solidFill>
                <a:effectLst/>
              </a:rPr>
              <a:t>Parameter</a:t>
            </a:r>
            <a:r>
              <a:rPr lang="pl-PL" sz="2000" dirty="0">
                <a:effectLst/>
              </a:rPr>
              <a:t> является средством модификации команд. Представляет свойства и методы, позволяющие определять типы данных и значения параметров.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000" dirty="0">
                <a:effectLst/>
              </a:rPr>
              <a:t>Это означает, что настройка команды должна быть проведена непосредственно в процессе выполнения приложения. Именно во время выполнения приложения определяются конкретные значения параметров, проводится соответствующая настройка команд и их выполнение.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2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000" dirty="0">
                <a:effectLst/>
              </a:rPr>
              <a:t>В структуре команды предусмотрены так называемые ПОЛЯ ПОДСТАНОВКИ. Объект команды при выполнении приложения настраивается путем присвоения значения параметра полю подстановки. Эти самые поля подстановки реализованы в виде свойства </a:t>
            </a:r>
            <a:r>
              <a:rPr lang="pl-PL" sz="2000" dirty="0">
                <a:solidFill>
                  <a:srgbClr val="006699"/>
                </a:solidFill>
                <a:effectLst/>
              </a:rPr>
              <a:t>Parameters</a:t>
            </a:r>
            <a:r>
              <a:rPr lang="pl-PL" sz="2000" dirty="0">
                <a:effectLst/>
              </a:rPr>
              <a:t> объекта команды. В зависимости от типа провайдера каждый параметр представляется объектом одного из классов: </a:t>
            </a:r>
            <a:r>
              <a:rPr lang="pl-PL" sz="2000" dirty="0">
                <a:solidFill>
                  <a:srgbClr val="006699"/>
                </a:solidFill>
                <a:effectLst/>
              </a:rPr>
              <a:t>OleDbParameter</a:t>
            </a:r>
            <a:r>
              <a:rPr lang="ru-RU" sz="2000" dirty="0">
                <a:effectLst/>
              </a:rPr>
              <a:t>,</a:t>
            </a:r>
            <a:r>
              <a:rPr lang="pl-PL" sz="2000" dirty="0">
                <a:effectLst/>
              </a:rPr>
              <a:t> </a:t>
            </a:r>
            <a:r>
              <a:rPr lang="pl-PL" sz="2000" dirty="0" smtClean="0">
                <a:solidFill>
                  <a:srgbClr val="006699"/>
                </a:solidFill>
                <a:effectLst/>
              </a:rPr>
              <a:t>SqlParameter</a:t>
            </a:r>
            <a:r>
              <a:rPr lang="ru-RU" sz="2000" dirty="0">
                <a:effectLst/>
              </a:rPr>
              <a:t>, ... </a:t>
            </a:r>
            <a:r>
              <a:rPr lang="pl-PL" sz="2000" dirty="0">
                <a:effectLst/>
              </a:rPr>
              <a:t>. 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0" y="103188"/>
            <a:ext cx="9144000" cy="53340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Параметризованные </a:t>
            </a:r>
            <a:r>
              <a:rPr lang="en-US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</a:t>
            </a: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команды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5794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Свойства о</a:t>
            </a:r>
            <a:r>
              <a:rPr lang="pl-PL" sz="3200"/>
              <a:t>бъект</a:t>
            </a:r>
            <a:r>
              <a:rPr lang="ru-RU" sz="3200"/>
              <a:t>а</a:t>
            </a:r>
            <a:r>
              <a:rPr lang="pl-PL" sz="3200"/>
              <a:t> </a:t>
            </a:r>
            <a:r>
              <a:rPr lang="pl-PL" sz="3200">
                <a:solidFill>
                  <a:srgbClr val="006699"/>
                </a:solidFill>
              </a:rPr>
              <a:t>Parameter</a:t>
            </a: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3" y="663575"/>
            <a:ext cx="8821737" cy="619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Value</a:t>
            </a:r>
            <a:r>
              <a:rPr lang="pl-PL" sz="2000" smtClean="0">
                <a:solidFill>
                  <a:srgbClr val="006666"/>
                </a:solidFill>
              </a:rPr>
              <a:t> – свойство, предназначенное для непосредственного сохранения значения параметра;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Direction</a:t>
            </a:r>
            <a:r>
              <a:rPr lang="pl-PL" sz="2000" smtClean="0">
                <a:solidFill>
                  <a:srgbClr val="006666"/>
                </a:solidFill>
              </a:rPr>
              <a:t> – определяет, является ли параметр входным или выходным. Множество возможных значений представляется следующим списком: </a:t>
            </a:r>
            <a:r>
              <a:rPr lang="pl-PL" sz="2000" smtClean="0"/>
              <a:t>Input</a:t>
            </a:r>
            <a:r>
              <a:rPr lang="pl-PL" sz="2000" smtClean="0">
                <a:solidFill>
                  <a:srgbClr val="006666"/>
                </a:solidFill>
              </a:rPr>
              <a:t>, </a:t>
            </a:r>
            <a:r>
              <a:rPr lang="pl-PL" sz="2000" smtClean="0"/>
              <a:t>Output</a:t>
            </a:r>
            <a:r>
              <a:rPr lang="pl-PL" sz="2000" smtClean="0">
                <a:solidFill>
                  <a:srgbClr val="006666"/>
                </a:solidFill>
              </a:rPr>
              <a:t>, </a:t>
            </a:r>
            <a:r>
              <a:rPr lang="pl-PL" sz="2000" smtClean="0"/>
              <a:t>InputOutput</a:t>
            </a:r>
            <a:r>
              <a:rPr lang="pl-PL" sz="2000" smtClean="0">
                <a:solidFill>
                  <a:srgbClr val="006666"/>
                </a:solidFill>
              </a:rPr>
              <a:t>, </a:t>
            </a:r>
            <a:r>
              <a:rPr lang="ru-RU" sz="2000" smtClean="0">
                <a:solidFill>
                  <a:srgbClr val="006666"/>
                </a:solidFill>
              </a:rPr>
              <a:t>...</a:t>
            </a:r>
            <a:r>
              <a:rPr lang="pl-PL" sz="2000" smtClean="0">
                <a:solidFill>
                  <a:srgbClr val="006666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DbType</a:t>
            </a:r>
            <a:r>
              <a:rPr lang="pl-PL" sz="2000" smtClean="0">
                <a:solidFill>
                  <a:srgbClr val="006666"/>
                </a:solidFill>
              </a:rPr>
              <a:t> в сочетании с </a:t>
            </a:r>
            <a:r>
              <a:rPr lang="pl-PL" sz="2000" smtClean="0"/>
              <a:t>OleDbType</a:t>
            </a:r>
            <a:r>
              <a:rPr lang="pl-PL" sz="2000" smtClean="0">
                <a:solidFill>
                  <a:srgbClr val="006666"/>
                </a:solidFill>
              </a:rPr>
              <a:t> (только для объектов типа </a:t>
            </a:r>
            <a:r>
              <a:rPr lang="pl-PL" sz="2000" smtClean="0"/>
              <a:t>OleDbParameters</a:t>
            </a:r>
            <a:r>
              <a:rPr lang="pl-PL" sz="2000" smtClean="0">
                <a:solidFill>
                  <a:srgbClr val="006666"/>
                </a:solidFill>
              </a:rPr>
              <a:t>) – использ</a:t>
            </a:r>
            <a:r>
              <a:rPr lang="ru-RU" sz="2000" smtClean="0">
                <a:solidFill>
                  <a:srgbClr val="006666"/>
                </a:solidFill>
              </a:rPr>
              <a:t>уются</a:t>
            </a:r>
            <a:r>
              <a:rPr lang="pl-PL" sz="2000" smtClean="0">
                <a:solidFill>
                  <a:srgbClr val="006666"/>
                </a:solidFill>
              </a:rPr>
              <a:t> для согласования типов данных, принятых в </a:t>
            </a:r>
            <a:r>
              <a:rPr lang="pl-PL" sz="2000" smtClean="0"/>
              <a:t>CTS</a:t>
            </a:r>
            <a:r>
              <a:rPr lang="pl-PL" sz="2000" smtClean="0">
                <a:solidFill>
                  <a:srgbClr val="006666"/>
                </a:solidFill>
              </a:rPr>
              <a:t> (Common Type System) и типов, используемых в конкретных базах данных;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DbType</a:t>
            </a:r>
            <a:r>
              <a:rPr lang="pl-PL" sz="2000" smtClean="0">
                <a:solidFill>
                  <a:srgbClr val="006666"/>
                </a:solidFill>
              </a:rPr>
              <a:t> в сочетании с </a:t>
            </a:r>
            <a:r>
              <a:rPr lang="pl-PL" sz="2000" smtClean="0"/>
              <a:t>SQLType</a:t>
            </a:r>
            <a:r>
              <a:rPr lang="pl-PL" sz="2000" smtClean="0">
                <a:solidFill>
                  <a:srgbClr val="006666"/>
                </a:solidFill>
              </a:rPr>
              <a:t> (только для объектов типа </a:t>
            </a:r>
            <a:r>
              <a:rPr lang="pl-PL" sz="2000" smtClean="0"/>
              <a:t>SqlParameters</a:t>
            </a:r>
            <a:r>
              <a:rPr lang="pl-PL" sz="2000" smtClean="0">
                <a:solidFill>
                  <a:srgbClr val="006666"/>
                </a:solidFill>
              </a:rPr>
              <a:t>) – использ</a:t>
            </a:r>
            <a:r>
              <a:rPr lang="ru-RU" sz="2000" smtClean="0">
                <a:solidFill>
                  <a:srgbClr val="006666"/>
                </a:solidFill>
              </a:rPr>
              <a:t>уются</a:t>
            </a:r>
            <a:r>
              <a:rPr lang="pl-PL" sz="2000" smtClean="0">
                <a:solidFill>
                  <a:srgbClr val="006666"/>
                </a:solidFill>
              </a:rPr>
              <a:t> для согласования типов данных, принятых в </a:t>
            </a:r>
            <a:r>
              <a:rPr lang="pl-PL" sz="2000" smtClean="0"/>
              <a:t>CTS</a:t>
            </a:r>
            <a:r>
              <a:rPr lang="pl-PL" sz="2000" smtClean="0">
                <a:solidFill>
                  <a:srgbClr val="006666"/>
                </a:solidFill>
              </a:rPr>
              <a:t> и типов, используемых в конкретных базах данных;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ParameterName</a:t>
            </a:r>
            <a:r>
              <a:rPr lang="pl-PL" sz="2000" smtClean="0">
                <a:solidFill>
                  <a:srgbClr val="006666"/>
                </a:solidFill>
              </a:rPr>
              <a:t> – свойство, которое обеспечивает обращение к данному элементу списка параметров команды непосредственно по имени, а не по индексу.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000" smtClean="0"/>
              <a:t>Precision</a:t>
            </a:r>
            <a:r>
              <a:rPr lang="pl-PL" sz="2000" smtClean="0">
                <a:solidFill>
                  <a:srgbClr val="006666"/>
                </a:solidFill>
              </a:rPr>
              <a:t>, </a:t>
            </a:r>
            <a:r>
              <a:rPr lang="pl-PL" sz="2000" smtClean="0"/>
              <a:t>Scale</a:t>
            </a:r>
            <a:r>
              <a:rPr lang="pl-PL" sz="2000" smtClean="0">
                <a:solidFill>
                  <a:srgbClr val="006666"/>
                </a:solidFill>
              </a:rPr>
              <a:t>, </a:t>
            </a:r>
            <a:r>
              <a:rPr lang="pl-PL" sz="2000" smtClean="0"/>
              <a:t>Size</a:t>
            </a:r>
            <a:r>
              <a:rPr lang="pl-PL" sz="2000" smtClean="0">
                <a:solidFill>
                  <a:srgbClr val="006666"/>
                </a:solidFill>
              </a:rPr>
              <a:t> определяют длину и точность соответствующих параметров. При этом первые два свойства применяются для задания разрядности и длины дробной части значения параметров таких типов, как </a:t>
            </a:r>
            <a:r>
              <a:rPr lang="pl-PL" sz="2000" smtClean="0"/>
              <a:t>float, double</a:t>
            </a:r>
            <a:r>
              <a:rPr lang="pl-PL" sz="2000" smtClean="0">
                <a:solidFill>
                  <a:srgbClr val="006666"/>
                </a:solidFill>
              </a:rPr>
              <a:t>, </a:t>
            </a:r>
            <a:r>
              <a:rPr lang="pl-PL" sz="2000" smtClean="0"/>
              <a:t>decimal </a:t>
            </a:r>
            <a:r>
              <a:rPr lang="ru-RU" sz="2000" smtClean="0">
                <a:solidFill>
                  <a:srgbClr val="006666"/>
                </a:solidFill>
              </a:rPr>
              <a:t>; </a:t>
            </a:r>
            <a:r>
              <a:rPr lang="pl-PL" sz="2000" smtClean="0">
                <a:solidFill>
                  <a:srgbClr val="006666"/>
                </a:solidFill>
              </a:rPr>
              <a:t>последнее свойство используется для указания максимально возможных длин строкового и двоичного параметров).</a:t>
            </a:r>
            <a:r>
              <a:rPr lang="pl-PL" sz="1800" smtClean="0"/>
              <a:t>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12713" y="103188"/>
            <a:ext cx="9031287" cy="541337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Параметризованные </a:t>
            </a:r>
            <a:r>
              <a:rPr lang="en-US" sz="3200"/>
              <a:t>Sql</a:t>
            </a:r>
            <a:r>
              <a:rPr lang="ru-RU" sz="3200"/>
              <a:t>- команды</a:t>
            </a: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8650"/>
            <a:ext cx="9015413" cy="3946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2B91AF"/>
                </a:solidFill>
              </a:rPr>
              <a:t>SqlConnection con = </a:t>
            </a:r>
            <a:r>
              <a:rPr lang="en-US" sz="2000" smtClean="0">
                <a:solidFill>
                  <a:srgbClr val="0000FF"/>
                </a:solidFill>
              </a:rPr>
              <a:t>new </a:t>
            </a:r>
            <a:r>
              <a:rPr lang="en-US" sz="2000" smtClean="0">
                <a:solidFill>
                  <a:srgbClr val="2B91AF"/>
                </a:solidFill>
              </a:rPr>
              <a:t>SqlConnection(connectionString);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2B91AF"/>
                </a:solidFill>
              </a:rPr>
              <a:t>		</a:t>
            </a:r>
            <a:r>
              <a:rPr lang="en-US" sz="2000" smtClean="0">
                <a:solidFill>
                  <a:srgbClr val="0000FF"/>
                </a:solidFill>
              </a:rPr>
              <a:t>string sql =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0000FF"/>
                </a:solidFill>
              </a:rPr>
              <a:t>			</a:t>
            </a:r>
            <a:r>
              <a:rPr lang="en-US" sz="2000" smtClean="0">
                <a:solidFill>
                  <a:srgbClr val="A31515"/>
                </a:solidFill>
              </a:rPr>
              <a:t>"SELECT Orders.CustomerID, Orders.OrderID, COUNT(UnitPrice) AS Items, " +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	"SUM(UnitPrice * Quantity) AS Total FROM Orders " +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	"INNER JOIN [Order Details] " +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	"ON Orders.OrderID = [Order Details].OrderID " +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	"WHERE Orders.CustomerID = </a:t>
            </a:r>
            <a:r>
              <a:rPr lang="en-US" sz="2000" u="sng" smtClean="0">
                <a:solidFill>
                  <a:srgbClr val="A31515"/>
                </a:solidFill>
              </a:rPr>
              <a:t>@CustID</a:t>
            </a:r>
            <a:r>
              <a:rPr lang="en-US" sz="2000" smtClean="0">
                <a:solidFill>
                  <a:srgbClr val="A31515"/>
                </a:solidFill>
              </a:rPr>
              <a:t> " +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	"GROUP BY Orders.OrderID, Orders.CustomerID";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</a:t>
            </a:r>
            <a:r>
              <a:rPr lang="en-US" sz="2000" smtClean="0">
                <a:solidFill>
                  <a:srgbClr val="2B91AF"/>
                </a:solidFill>
              </a:rPr>
              <a:t>SqlCommand cmd = </a:t>
            </a:r>
            <a:r>
              <a:rPr lang="en-US" sz="2000" smtClean="0">
                <a:solidFill>
                  <a:srgbClr val="0000FF"/>
                </a:solidFill>
              </a:rPr>
              <a:t>new </a:t>
            </a:r>
            <a:r>
              <a:rPr lang="en-US" sz="2000" smtClean="0">
                <a:solidFill>
                  <a:srgbClr val="2B91AF"/>
                </a:solidFill>
              </a:rPr>
              <a:t>SqlCommand(sql, con);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2B91AF"/>
                </a:solidFill>
              </a:rPr>
              <a:t>		cmd.Parameters.Add(</a:t>
            </a:r>
            <a:r>
              <a:rPr lang="en-US" sz="2000" smtClean="0">
                <a:solidFill>
                  <a:srgbClr val="A31515"/>
                </a:solidFill>
              </a:rPr>
              <a:t>"</a:t>
            </a:r>
            <a:r>
              <a:rPr lang="en-US" sz="2000" u="sng" smtClean="0">
                <a:solidFill>
                  <a:srgbClr val="A31515"/>
                </a:solidFill>
              </a:rPr>
              <a:t>@CustID</a:t>
            </a:r>
            <a:r>
              <a:rPr lang="en-US" sz="2000" smtClean="0">
                <a:solidFill>
                  <a:srgbClr val="A31515"/>
                </a:solidFill>
              </a:rPr>
              <a:t>", txtID.Text);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</a:t>
            </a:r>
            <a:r>
              <a:rPr lang="en-US" sz="2000" smtClean="0">
                <a:solidFill>
                  <a:srgbClr val="2B91AF"/>
                </a:solidFill>
              </a:rPr>
              <a:t>con.Open();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smtClean="0">
                <a:solidFill>
                  <a:srgbClr val="A31515"/>
                </a:solidFill>
              </a:rPr>
              <a:t>		</a:t>
            </a:r>
            <a:r>
              <a:rPr lang="en-US" sz="2000" smtClean="0">
                <a:solidFill>
                  <a:srgbClr val="2B91AF"/>
                </a:solidFill>
              </a:rPr>
              <a:t>SqlDataReader reader = cmd.ExecuteReader();</a:t>
            </a:r>
            <a:r>
              <a:rPr lang="ru-RU" sz="2000" smtClean="0">
                <a:solidFill>
                  <a:srgbClr val="2B91AF"/>
                </a:solidFill>
              </a:rPr>
              <a:t>  .......</a:t>
            </a:r>
          </a:p>
        </p:txBody>
      </p:sp>
      <p:sp>
        <p:nvSpPr>
          <p:cNvPr id="173060" name="Text Box 3"/>
          <p:cNvSpPr txBox="1">
            <a:spLocks noChangeArrowheads="1"/>
          </p:cNvSpPr>
          <p:nvPr/>
        </p:nvSpPr>
        <p:spPr bwMode="auto">
          <a:xfrm>
            <a:off x="0" y="4568825"/>
            <a:ext cx="9144000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>
                <a:solidFill>
                  <a:srgbClr val="006699"/>
                </a:solidFill>
              </a:rPr>
              <a:t>OleDbCommand1.CommandText = "UpdateAuthor";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>
                <a:solidFill>
                  <a:srgbClr val="006699"/>
                </a:solidFill>
              </a:rPr>
              <a:t>OleDbCommand1.CommandType = System.Data.CommandType.StoredProcedure; OleDbCommand1.Parameters["au_id"].Value = listAuthorID.Text; OleDbCommand1.Parameters["au_lname"].Value = txtAuthorLName.Text; OleDbCommand1.Parameters["au_fname"].Value = txtAuthorFName.Text; OleDbConnection1.Open();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>
                <a:solidFill>
                  <a:srgbClr val="006699"/>
                </a:solidFill>
              </a:rPr>
              <a:t>OleDbCommand1.ExecuteNonQuery();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>
                <a:solidFill>
                  <a:srgbClr val="006699"/>
                </a:solidFill>
              </a:rPr>
              <a:t>OleDbConnection1.Close(); </a:t>
            </a:r>
          </a:p>
        </p:txBody>
      </p:sp>
      <p:sp>
        <p:nvSpPr>
          <p:cNvPr id="173061" name="Line 4"/>
          <p:cNvSpPr>
            <a:spLocks noChangeShapeType="1"/>
          </p:cNvSpPr>
          <p:nvPr/>
        </p:nvSpPr>
        <p:spPr bwMode="auto">
          <a:xfrm>
            <a:off x="0" y="4552950"/>
            <a:ext cx="9144000" cy="1588"/>
          </a:xfrm>
          <a:prstGeom prst="line">
            <a:avLst/>
          </a:prstGeom>
          <a:noFill/>
          <a:ln w="31680">
            <a:solidFill>
              <a:srgbClr val="006699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798513"/>
            <a:ext cx="4705350" cy="6059487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SqlCommand cmd = new SqlCommand(sql, cn);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3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pl-PL" sz="1200">
              <a:solidFill>
                <a:srgbClr val="006699"/>
              </a:solidFill>
              <a:effectLst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 i="1">
                <a:solidFill>
                  <a:srgbClr val="006699"/>
                </a:solidFill>
                <a:effectLst/>
              </a:rPr>
              <a:t>SqlParameter param = new SqlParameter();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param.ParameterName = "@CarID";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param.Value = newCarID;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param.SqlDbType = SqlDbType.Int;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 i="1">
                <a:solidFill>
                  <a:srgbClr val="006699"/>
                </a:solidFill>
                <a:effectLst/>
              </a:rPr>
              <a:t>cmd.Parameters.Add(param);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3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pl-PL" sz="1200">
              <a:solidFill>
                <a:srgbClr val="006699"/>
              </a:solidFill>
              <a:effectLst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 i="1">
                <a:solidFill>
                  <a:srgbClr val="006699"/>
                </a:solidFill>
                <a:effectLst/>
              </a:rPr>
              <a:t>param = new SqlParameter();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param.ParameterName = "@Make";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param.Value = newCarMake;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param.SqlDbType = SqlDbType.Char;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param.Size = 20;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 i="1">
                <a:solidFill>
                  <a:srgbClr val="006699"/>
                </a:solidFill>
                <a:effectLst/>
              </a:rPr>
              <a:t>cmd.Parameters.Add(param);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ru-RU" sz="2200" i="1">
              <a:solidFill>
                <a:srgbClr val="006699"/>
              </a:solidFill>
              <a:effectLst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0" y="103188"/>
            <a:ext cx="9144000" cy="690562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Параметризованные </a:t>
            </a:r>
            <a:r>
              <a:rPr lang="en-US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</a:t>
            </a: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команды</a:t>
            </a:r>
          </a:p>
        </p:txBody>
      </p:sp>
      <p:sp>
        <p:nvSpPr>
          <p:cNvPr id="174084" name="Text Box 3"/>
          <p:cNvSpPr txBox="1">
            <a:spLocks noChangeArrowheads="1"/>
          </p:cNvSpPr>
          <p:nvPr/>
        </p:nvSpPr>
        <p:spPr bwMode="auto">
          <a:xfrm>
            <a:off x="4629150" y="1528763"/>
            <a:ext cx="4514850" cy="344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 i="1">
                <a:solidFill>
                  <a:srgbClr val="006699"/>
                </a:solidFill>
                <a:latin typeface="Verdana" pitchFamily="34" charset="0"/>
              </a:rPr>
              <a:t>param = new</a:t>
            </a:r>
            <a:r>
              <a:rPr lang="ru-RU" sz="2200" i="1">
                <a:solidFill>
                  <a:srgbClr val="006699"/>
                </a:solidFill>
                <a:latin typeface="Verdana" pitchFamily="34" charset="0"/>
              </a:rPr>
              <a:t> </a:t>
            </a:r>
            <a:r>
              <a:rPr lang="pl-PL" sz="2200" i="1">
                <a:solidFill>
                  <a:srgbClr val="006699"/>
                </a:solidFill>
                <a:latin typeface="Verdana" pitchFamily="34" charset="0"/>
              </a:rPr>
              <a:t>SqlParameter();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param.ParameterName = "@Color";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param.Value = newCarColor;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param.SqlDbType = SqlDbType.Char;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param.Size = 20;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 i="1">
                <a:solidFill>
                  <a:srgbClr val="006699"/>
                </a:solidFill>
              </a:rPr>
              <a:t>cmd.Parameters.Add(param);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l-PL" sz="2200">
              <a:solidFill>
                <a:srgbClr val="006699"/>
              </a:solidFill>
            </a:endParaRP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>
                <a:solidFill>
                  <a:srgbClr val="006699"/>
                </a:solidFill>
              </a:rPr>
              <a:t>cmd.ExecuteNonQuery();</a:t>
            </a:r>
          </a:p>
        </p:txBody>
      </p:sp>
      <p:sp>
        <p:nvSpPr>
          <p:cNvPr id="174085" name="Line 4"/>
          <p:cNvSpPr>
            <a:spLocks noChangeShapeType="1"/>
          </p:cNvSpPr>
          <p:nvPr/>
        </p:nvSpPr>
        <p:spPr bwMode="auto">
          <a:xfrm>
            <a:off x="4538663" y="903288"/>
            <a:ext cx="1587" cy="5954712"/>
          </a:xfrm>
          <a:prstGeom prst="line">
            <a:avLst/>
          </a:prstGeom>
          <a:noFill/>
          <a:ln w="38160">
            <a:solidFill>
              <a:srgbClr val="006699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238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Код, независимый от поставщика</a:t>
            </a: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65188"/>
            <a:ext cx="9144000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400" smtClean="0">
                <a:solidFill>
                  <a:srgbClr val="006666"/>
                </a:solidFill>
              </a:rPr>
              <a:t>  Используется понятие «</a:t>
            </a:r>
            <a:r>
              <a:rPr lang="ru-RU" sz="2400" smtClean="0"/>
              <a:t>фабрики</a:t>
            </a:r>
            <a:r>
              <a:rPr lang="ru-RU" sz="2400" smtClean="0">
                <a:solidFill>
                  <a:srgbClr val="006666"/>
                </a:solidFill>
              </a:rPr>
              <a:t>» для создания всех, специфичных для поставщика, объектов. Строку, идентифицирующую конкретного поставщика, можно хранить в </a:t>
            </a:r>
            <a:r>
              <a:rPr lang="pl-PL" sz="2400" smtClean="0"/>
              <a:t>Web.Config</a:t>
            </a:r>
            <a:r>
              <a:rPr lang="pl-PL" sz="2400" smtClean="0">
                <a:solidFill>
                  <a:srgbClr val="006666"/>
                </a:solidFill>
              </a:rPr>
              <a:t>. </a:t>
            </a:r>
            <a:r>
              <a:rPr lang="ru-RU" sz="2400" smtClean="0">
                <a:solidFill>
                  <a:srgbClr val="006666"/>
                </a:solidFill>
              </a:rPr>
              <a:t>Таким образом, поменять поставщика будет просто – не надо переписывать код, а можно изменить одну строку в файле </a:t>
            </a:r>
            <a:r>
              <a:rPr lang="pl-PL" sz="2400" smtClean="0"/>
              <a:t>Web.Config</a:t>
            </a:r>
            <a:r>
              <a:rPr lang="ru-RU" sz="2400" smtClean="0">
                <a:solidFill>
                  <a:srgbClr val="006666"/>
                </a:solidFill>
              </a:rPr>
              <a:t>. Для создания фабрики используется класс </a:t>
            </a:r>
            <a:r>
              <a:rPr lang="ru-RU" sz="2400" smtClean="0"/>
              <a:t>System.Data.Common. DbProviderFactories</a:t>
            </a:r>
            <a:r>
              <a:rPr lang="ru-RU" sz="2400" smtClean="0">
                <a:solidFill>
                  <a:srgbClr val="006666"/>
                </a:solidFill>
              </a:rPr>
              <a:t>.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ru-RU" sz="2400" u="sng" smtClean="0">
              <a:solidFill>
                <a:srgbClr val="006666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u="sng" smtClean="0"/>
              <a:t>Web.Config</a:t>
            </a:r>
            <a:r>
              <a:rPr lang="ru-RU" sz="2400" u="sng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smtClean="0">
                <a:solidFill>
                  <a:srgbClr val="0000FF"/>
                </a:solidFill>
              </a:rPr>
              <a:t>&lt;</a:t>
            </a:r>
            <a:r>
              <a:rPr lang="en-US" sz="2400" smtClean="0">
                <a:solidFill>
                  <a:srgbClr val="A31515"/>
                </a:solidFill>
              </a:rPr>
              <a:t>appSettings</a:t>
            </a:r>
            <a:r>
              <a:rPr lang="en-US" sz="2400" smtClean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smtClean="0">
                <a:solidFill>
                  <a:srgbClr val="0000FF"/>
                </a:solidFill>
              </a:rPr>
              <a:t>    &lt;</a:t>
            </a:r>
            <a:r>
              <a:rPr lang="en-US" sz="2400" smtClean="0">
                <a:solidFill>
                  <a:srgbClr val="A31515"/>
                </a:solidFill>
              </a:rPr>
              <a:t>add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key</a:t>
            </a:r>
            <a:r>
              <a:rPr lang="en-US" sz="2400" smtClean="0">
                <a:solidFill>
                  <a:srgbClr val="0000FF"/>
                </a:solidFill>
              </a:rPr>
              <a:t>="factory" </a:t>
            </a:r>
            <a:r>
              <a:rPr lang="en-US" sz="2400" smtClean="0">
                <a:solidFill>
                  <a:srgbClr val="FF0000"/>
                </a:solidFill>
              </a:rPr>
              <a:t>value</a:t>
            </a:r>
            <a:r>
              <a:rPr lang="en-US" sz="2400" smtClean="0">
                <a:solidFill>
                  <a:srgbClr val="0000FF"/>
                </a:solidFill>
              </a:rPr>
              <a:t>="System.Data.SqlClient" /&gt;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smtClean="0">
                <a:solidFill>
                  <a:srgbClr val="0000FF"/>
                </a:solidFill>
              </a:rPr>
              <a:t>    &lt;</a:t>
            </a:r>
            <a:r>
              <a:rPr lang="en-US" sz="2400" smtClean="0">
                <a:solidFill>
                  <a:srgbClr val="A31515"/>
                </a:solidFill>
              </a:rPr>
              <a:t>add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key</a:t>
            </a:r>
            <a:r>
              <a:rPr lang="en-US" sz="2400" smtClean="0">
                <a:solidFill>
                  <a:srgbClr val="0000FF"/>
                </a:solidFill>
              </a:rPr>
              <a:t>="employeeQuery" </a:t>
            </a:r>
            <a:r>
              <a:rPr lang="en-US" sz="2400" smtClean="0">
                <a:solidFill>
                  <a:srgbClr val="FF0000"/>
                </a:solidFill>
              </a:rPr>
              <a:t>value</a:t>
            </a:r>
            <a:r>
              <a:rPr lang="en-US" sz="2400" smtClean="0">
                <a:solidFill>
                  <a:srgbClr val="0000FF"/>
                </a:solidFill>
              </a:rPr>
              <a:t>="SELECT * FROM Employees" /&gt;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smtClean="0">
                <a:solidFill>
                  <a:srgbClr val="0000FF"/>
                </a:solidFill>
              </a:rPr>
              <a:t>&lt;/</a:t>
            </a:r>
            <a:r>
              <a:rPr lang="en-US" sz="2400" smtClean="0">
                <a:solidFill>
                  <a:srgbClr val="A31515"/>
                </a:solidFill>
              </a:rPr>
              <a:t>appSettings</a:t>
            </a:r>
            <a:r>
              <a:rPr lang="en-US" sz="2400" smtClean="0">
                <a:solidFill>
                  <a:srgbClr val="0000FF"/>
                </a:solidFill>
              </a:rPr>
              <a:t>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09587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Назначение и структура </a:t>
            </a:r>
            <a:r>
              <a:rPr lang="pl-PL" sz="2800"/>
              <a:t>ADO.NET</a:t>
            </a: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03263"/>
            <a:ext cx="9021763" cy="604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</a:rPr>
              <a:t>ADO.NET (ActiveX Data Objects .NET)</a:t>
            </a:r>
            <a:r>
              <a:rPr lang="ru-RU" sz="2200" smtClean="0"/>
              <a:t> - это часть </a:t>
            </a:r>
            <a:r>
              <a:rPr lang="ru-RU" sz="2200" smtClean="0">
                <a:solidFill>
                  <a:srgbClr val="006666"/>
                </a:solidFill>
              </a:rPr>
              <a:t>Microsoft .NET Framework</a:t>
            </a:r>
            <a:r>
              <a:rPr lang="ru-RU" sz="2200" smtClean="0"/>
              <a:t>. Это набор объектов,  позволяющих приложению управлять и взаимодействовать с хранилищем данных (базой данных).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/>
              <a:t>В </a:t>
            </a:r>
            <a:r>
              <a:rPr lang="ru-RU" sz="2200" smtClean="0">
                <a:solidFill>
                  <a:srgbClr val="006666"/>
                </a:solidFill>
              </a:rPr>
              <a:t>NET Framework</a:t>
            </a:r>
            <a:r>
              <a:rPr lang="ru-RU" sz="2200" smtClean="0"/>
              <a:t> библиотеки </a:t>
            </a:r>
            <a:r>
              <a:rPr lang="ru-RU" sz="2200" smtClean="0">
                <a:solidFill>
                  <a:srgbClr val="006666"/>
                </a:solidFill>
              </a:rPr>
              <a:t>ADO.NET</a:t>
            </a:r>
            <a:r>
              <a:rPr lang="ru-RU" sz="2200" smtClean="0"/>
              <a:t> находятся в пространстве имени </a:t>
            </a:r>
            <a:r>
              <a:rPr lang="ru-RU" sz="2200" smtClean="0">
                <a:solidFill>
                  <a:srgbClr val="006666"/>
                </a:solidFill>
              </a:rPr>
              <a:t>System.Data</a:t>
            </a:r>
            <a:r>
              <a:rPr lang="ru-RU" sz="2200" smtClean="0"/>
              <a:t>. Эти библиотеки обеспечивают подключение к БД, выполнение команд (SQL-запросов), обеспечивающих выборку, изменение и пополнение данных, а также визуализацию выбранных данных для пользователя.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/>
              <a:t> </a:t>
            </a:r>
            <a:br>
              <a:rPr lang="ru-RU" sz="2200" smtClean="0"/>
            </a:br>
            <a:endParaRPr lang="ru-RU" sz="2200" smtClean="0"/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</a:rPr>
              <a:t>ADO.NET</a:t>
            </a:r>
            <a:r>
              <a:rPr lang="ru-RU" sz="2200" smtClean="0"/>
              <a:t> отличается от предыдущих технологий доступа к данным (</a:t>
            </a:r>
            <a:r>
              <a:rPr lang="ru-RU" sz="2200" smtClean="0">
                <a:solidFill>
                  <a:srgbClr val="006666"/>
                </a:solidFill>
              </a:rPr>
              <a:t>ODBC, DAO, RDO, RDS, ADO</a:t>
            </a:r>
            <a:r>
              <a:rPr lang="ru-RU" sz="2200" smtClean="0"/>
              <a:t>), в основном, тем, что она позволяет взаимодействовать с базой данных, в том числе, и автономно, с помощью отсоединенного от БД кеша данных.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/>
              <a:t>Автономный доступ к данным необходим, когда невозможно (нерационально) удерживать открытое физическое подключение к базе данных каждого отдельного пользователя или объекта. </a:t>
            </a:r>
          </a:p>
        </p:txBody>
      </p:sp>
      <p:pic>
        <p:nvPicPr>
          <p:cNvPr id="1515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708920"/>
            <a:ext cx="4651375" cy="88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/>
          <p:cNvSpPr>
            <a:spLocks noGrp="1" noChangeArrowheads="1"/>
          </p:cNvSpPr>
          <p:nvPr>
            <p:ph type="body"/>
          </p:nvPr>
        </p:nvSpPr>
        <p:spPr>
          <a:xfrm>
            <a:off x="133350" y="708025"/>
            <a:ext cx="8866188" cy="5995988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000">
                <a:solidFill>
                  <a:srgbClr val="008000"/>
                </a:solidFill>
                <a:effectLst/>
              </a:rPr>
              <a:t>.....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// Get the factory.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0000FF"/>
                </a:solidFill>
                <a:effectLst/>
              </a:rPr>
              <a:t>string factory = </a:t>
            </a:r>
            <a:r>
              <a:rPr lang="en-US" sz="2000">
                <a:solidFill>
                  <a:srgbClr val="2B91AF"/>
                </a:solidFill>
                <a:effectLst/>
              </a:rPr>
              <a:t>WebConfigurationManager.AppSettings[</a:t>
            </a:r>
            <a:r>
              <a:rPr lang="en-US" sz="2000">
                <a:solidFill>
                  <a:srgbClr val="A31515"/>
                </a:solidFill>
                <a:effectLst/>
              </a:rPr>
              <a:t>"factory"</a:t>
            </a:r>
            <a:r>
              <a:rPr lang="en-US" sz="2000">
                <a:solidFill>
                  <a:srgbClr val="2B91AF"/>
                </a:solidFill>
                <a:effectLst/>
              </a:rPr>
              <a:t>];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DbProviderFactory provider = DbProviderFactories.GetFactory(factory);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Use this factory to create a connection.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 u="sng">
                <a:solidFill>
                  <a:srgbClr val="2B91AF"/>
                </a:solidFill>
                <a:effectLst/>
              </a:rPr>
              <a:t>DbConnection</a:t>
            </a:r>
            <a:r>
              <a:rPr lang="en-US" sz="2000">
                <a:solidFill>
                  <a:srgbClr val="2B91AF"/>
                </a:solidFill>
                <a:effectLst/>
              </a:rPr>
              <a:t> con = provider.CreateConnection();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con.ConnectionString =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WebConfigurationManager.ConnectionStrings[</a:t>
            </a:r>
            <a:r>
              <a:rPr lang="en-US" sz="2000">
                <a:solidFill>
                  <a:srgbClr val="A31515"/>
                </a:solidFill>
                <a:effectLst/>
              </a:rPr>
              <a:t>"Northwind</a:t>
            </a:r>
            <a:r>
              <a:rPr lang="en-US" sz="2000">
                <a:solidFill>
                  <a:srgbClr val="2B91AF"/>
                </a:solidFill>
                <a:effectLst/>
              </a:rPr>
              <a:t>"].ConnectionString;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Create the command.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DbCommand cmd = provider.CreateCommand();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cmd.CommandText = WebConfigurationManager.AppSettings[</a:t>
            </a:r>
            <a:r>
              <a:rPr lang="en-US" sz="2000">
                <a:solidFill>
                  <a:srgbClr val="A31515"/>
                </a:solidFill>
                <a:effectLst/>
              </a:rPr>
              <a:t>"employeeQuery"</a:t>
            </a:r>
            <a:r>
              <a:rPr lang="en-US" sz="2000">
                <a:solidFill>
                  <a:srgbClr val="2B91AF"/>
                </a:solidFill>
                <a:effectLst/>
              </a:rPr>
              <a:t>];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cmd.Connection = con;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Open the Connection and get the DataReader.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con.Open();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DbDataReader reader = cmd.ExecuteReader();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000">
                <a:solidFill>
                  <a:srgbClr val="2B91AF"/>
                </a:solidFill>
                <a:effectLst/>
              </a:rPr>
              <a:t>.....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522287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Код, независимый от поставщика</a:t>
            </a:r>
          </a:p>
        </p:txBody>
      </p:sp>
      <p:sp>
        <p:nvSpPr>
          <p:cNvPr id="176132" name="AutoShape 3"/>
          <p:cNvSpPr>
            <a:spLocks noChangeArrowheads="1"/>
          </p:cNvSpPr>
          <p:nvPr/>
        </p:nvSpPr>
        <p:spPr bwMode="auto">
          <a:xfrm>
            <a:off x="6228184" y="2060848"/>
            <a:ext cx="1706563" cy="801687"/>
          </a:xfrm>
          <a:prstGeom prst="wedgeRoundRectCallout">
            <a:avLst>
              <a:gd name="adj1" fmla="val -313020"/>
              <a:gd name="adj2" fmla="val 5320"/>
              <a:gd name="adj3" fmla="val 16667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dirty="0">
                <a:solidFill>
                  <a:srgbClr val="006699"/>
                </a:solidFill>
              </a:rPr>
              <a:t>Тип соединения неизвестен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41288" y="65088"/>
            <a:ext cx="8836025" cy="8620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Автономная (отсоединенная) обработка данных </a:t>
            </a:r>
            <a:r>
              <a:rPr lang="ru-RU" sz="2800">
                <a:solidFill>
                  <a:srgbClr val="006699"/>
                </a:solidFill>
              </a:rPr>
              <a:t>БД</a:t>
            </a: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6688" y="965200"/>
            <a:ext cx="8977312" cy="5672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/>
              <a:t>DataSet</a:t>
            </a:r>
            <a:r>
              <a:rPr lang="ru-RU" sz="2200" smtClean="0">
                <a:solidFill>
                  <a:srgbClr val="006666"/>
                </a:solidFill>
              </a:rPr>
              <a:t> – объект наборов данных. Служит для временного хранения данных в оперативной памяти и выполнения действий на хранимых данных. Напоминает </a:t>
            </a:r>
            <a:r>
              <a:rPr lang="ru-RU" sz="2200" smtClean="0"/>
              <a:t>Recordset</a:t>
            </a:r>
            <a:r>
              <a:rPr lang="ru-RU" sz="2200" smtClean="0">
                <a:solidFill>
                  <a:srgbClr val="006666"/>
                </a:solidFill>
              </a:rPr>
              <a:t> в технологии </a:t>
            </a:r>
            <a:r>
              <a:rPr lang="ru-RU" sz="2200" smtClean="0"/>
              <a:t>ADO</a:t>
            </a:r>
            <a:r>
              <a:rPr lang="ru-RU" sz="2200" smtClean="0">
                <a:solidFill>
                  <a:srgbClr val="006666"/>
                </a:solidFill>
              </a:rPr>
              <a:t>. Содержит (может содержать) таблицы, связи, ограничения (</a:t>
            </a:r>
            <a:r>
              <a:rPr lang="ru-RU" sz="2200" smtClean="0"/>
              <a:t>constraints</a:t>
            </a:r>
            <a:r>
              <a:rPr lang="ru-RU" sz="2200" smtClean="0">
                <a:solidFill>
                  <a:srgbClr val="006666"/>
                </a:solidFill>
              </a:rPr>
              <a:t>) и т. д.</a:t>
            </a:r>
            <a:r>
              <a:rPr lang="ru-RU" sz="220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</a:rPr>
              <a:t>Объект DataSet обеспечивает представление в памяти компьютера фрагмента БД. Этот объект является локальным представлением (фрагмента) БД. </a:t>
            </a:r>
            <a:r>
              <a:rPr lang="pl-PL" sz="2200" smtClean="0">
                <a:solidFill>
                  <a:srgbClr val="006666"/>
                </a:solidFill>
              </a:rPr>
              <a:t>Объект </a:t>
            </a:r>
            <a:r>
              <a:rPr lang="pl-PL" sz="2200" smtClean="0"/>
              <a:t>DataSet</a:t>
            </a:r>
            <a:r>
              <a:rPr lang="pl-PL" sz="2200" smtClean="0">
                <a:solidFill>
                  <a:srgbClr val="006666"/>
                </a:solidFill>
              </a:rPr>
              <a:t> может представлять </a:t>
            </a:r>
            <a:r>
              <a:rPr lang="ru-RU" sz="2200" smtClean="0">
                <a:solidFill>
                  <a:srgbClr val="006666"/>
                </a:solidFill>
              </a:rPr>
              <a:t>и </a:t>
            </a:r>
            <a:r>
              <a:rPr lang="pl-PL" sz="2200" smtClean="0">
                <a:solidFill>
                  <a:srgbClr val="006666"/>
                </a:solidFill>
              </a:rPr>
              <a:t>абсолютно точную </a:t>
            </a:r>
            <a:r>
              <a:rPr lang="ru-RU" sz="2200" smtClean="0">
                <a:solidFill>
                  <a:srgbClr val="006666"/>
                </a:solidFill>
              </a:rPr>
              <a:t>копию</a:t>
            </a:r>
            <a:r>
              <a:rPr lang="pl-PL" sz="2200" smtClean="0">
                <a:solidFill>
                  <a:srgbClr val="006666"/>
                </a:solidFill>
              </a:rPr>
              <a:t> базы данных, и в таком случае эта </a:t>
            </a:r>
            <a:r>
              <a:rPr lang="ru-RU" sz="2200" smtClean="0">
                <a:solidFill>
                  <a:srgbClr val="006666"/>
                </a:solidFill>
              </a:rPr>
              <a:t>копия</a:t>
            </a:r>
            <a:r>
              <a:rPr lang="pl-PL" sz="2200" smtClean="0">
                <a:solidFill>
                  <a:srgbClr val="006666"/>
                </a:solidFill>
              </a:rPr>
              <a:t> должна будет включать полный набор структурных элементов базы данных, включая таблицы, содержащие данные, с учетом установленных ограничений и отношений между таблицами.</a:t>
            </a:r>
            <a:r>
              <a:rPr lang="pl-PL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</a:rPr>
              <a:t>Использование </a:t>
            </a:r>
            <a:r>
              <a:rPr lang="pl-PL" sz="2200" smtClean="0"/>
              <a:t>DataSet</a:t>
            </a:r>
            <a:r>
              <a:rPr lang="ru-RU" sz="2200" smtClean="0">
                <a:solidFill>
                  <a:srgbClr val="006666"/>
                </a:solidFill>
              </a:rPr>
              <a:t> предпочтительно для приложений типа «толстого клиента», который лишь время от времени подключается к </a:t>
            </a:r>
            <a:r>
              <a:rPr lang="ru-RU" sz="2200" smtClean="0"/>
              <a:t>БД</a:t>
            </a:r>
            <a:r>
              <a:rPr lang="ru-RU" sz="2200" smtClean="0">
                <a:solidFill>
                  <a:srgbClr val="006666"/>
                </a:solidFill>
              </a:rPr>
              <a:t>, а основное время тратит на обработку отсоединенных (взятых из </a:t>
            </a:r>
            <a:r>
              <a:rPr lang="ru-RU" sz="2200" smtClean="0"/>
              <a:t>БД</a:t>
            </a:r>
            <a:r>
              <a:rPr lang="ru-RU" sz="2200" smtClean="0">
                <a:solidFill>
                  <a:srgbClr val="006666"/>
                </a:solidFill>
              </a:rPr>
              <a:t>) данных.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ru-RU" sz="2200" smtClean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 dirty="0">
                <a:solidFill>
                  <a:srgbClr val="0033CC"/>
                </a:solidFill>
              </a:rPr>
              <a:t>Программная модель объекта</a:t>
            </a:r>
            <a:r>
              <a:rPr lang="pl-PL" sz="2800" b="1" dirty="0">
                <a:solidFill>
                  <a:srgbClr val="0033CC"/>
                </a:solidFill>
              </a:rPr>
              <a:t> DataSet</a:t>
            </a:r>
          </a:p>
        </p:txBody>
      </p:sp>
      <p:sp>
        <p:nvSpPr>
          <p:cNvPr id="178179" name="Rectangle 2"/>
          <p:cNvSpPr>
            <a:spLocks noChangeArrowheads="1"/>
          </p:cNvSpPr>
          <p:nvPr/>
        </p:nvSpPr>
        <p:spPr bwMode="auto">
          <a:xfrm>
            <a:off x="3276600" y="765175"/>
            <a:ext cx="1800225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80" name="Text Box 3"/>
          <p:cNvSpPr txBox="1">
            <a:spLocks noChangeArrowheads="1"/>
          </p:cNvSpPr>
          <p:nvPr/>
        </p:nvSpPr>
        <p:spPr bwMode="auto">
          <a:xfrm>
            <a:off x="3348038" y="836613"/>
            <a:ext cx="165576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6699"/>
                </a:solidFill>
              </a:rPr>
              <a:t>DataSet</a:t>
            </a:r>
          </a:p>
        </p:txBody>
      </p:sp>
      <p:sp>
        <p:nvSpPr>
          <p:cNvPr id="178181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1763713" cy="457200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>
                <a:solidFill>
                  <a:srgbClr val="006699"/>
                </a:solidFill>
              </a:rPr>
              <a:t>DataTable</a:t>
            </a:r>
          </a:p>
        </p:txBody>
      </p:sp>
      <p:sp>
        <p:nvSpPr>
          <p:cNvPr id="178182" name="Rectangle 5"/>
          <p:cNvSpPr>
            <a:spLocks noChangeArrowheads="1"/>
          </p:cNvSpPr>
          <p:nvPr/>
        </p:nvSpPr>
        <p:spPr bwMode="auto">
          <a:xfrm>
            <a:off x="6804025" y="1412875"/>
            <a:ext cx="1906588" cy="504825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83" name="Text Box 6"/>
          <p:cNvSpPr txBox="1">
            <a:spLocks noChangeArrowheads="1"/>
          </p:cNvSpPr>
          <p:nvPr/>
        </p:nvSpPr>
        <p:spPr bwMode="auto">
          <a:xfrm>
            <a:off x="6804025" y="1412875"/>
            <a:ext cx="21240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>
                <a:solidFill>
                  <a:srgbClr val="006699"/>
                </a:solidFill>
              </a:rPr>
              <a:t>DataRelation</a:t>
            </a:r>
          </a:p>
        </p:txBody>
      </p:sp>
      <p:sp>
        <p:nvSpPr>
          <p:cNvPr id="178184" name="Freeform 7"/>
          <p:cNvSpPr>
            <a:spLocks/>
          </p:cNvSpPr>
          <p:nvPr/>
        </p:nvSpPr>
        <p:spPr bwMode="auto">
          <a:xfrm>
            <a:off x="4281488" y="1268413"/>
            <a:ext cx="2522537" cy="360362"/>
          </a:xfrm>
          <a:custGeom>
            <a:avLst/>
            <a:gdLst>
              <a:gd name="T0" fmla="*/ 2147483647 w 1544"/>
              <a:gd name="T1" fmla="*/ 0 h 227"/>
              <a:gd name="T2" fmla="*/ 0 w 1544"/>
              <a:gd name="T3" fmla="*/ 2147483647 h 227"/>
              <a:gd name="T4" fmla="*/ 2147483647 w 1544"/>
              <a:gd name="T5" fmla="*/ 2147483647 h 227"/>
              <a:gd name="T6" fmla="*/ 0 60000 65536"/>
              <a:gd name="T7" fmla="*/ 0 60000 65536"/>
              <a:gd name="T8" fmla="*/ 0 60000 65536"/>
              <a:gd name="T9" fmla="*/ 0 w 1544"/>
              <a:gd name="T10" fmla="*/ 0 h 227"/>
              <a:gd name="T11" fmla="*/ 1544 w 1544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227">
                <a:moveTo>
                  <a:pt x="2" y="0"/>
                </a:moveTo>
                <a:lnTo>
                  <a:pt x="0" y="225"/>
                </a:lnTo>
                <a:lnTo>
                  <a:pt x="1544" y="227"/>
                </a:lnTo>
              </a:path>
            </a:pathLst>
          </a:custGeom>
          <a:noFill/>
          <a:ln w="3492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85" name="Freeform 8"/>
          <p:cNvSpPr>
            <a:spLocks/>
          </p:cNvSpPr>
          <p:nvPr/>
        </p:nvSpPr>
        <p:spPr bwMode="auto">
          <a:xfrm>
            <a:off x="2051050" y="1268413"/>
            <a:ext cx="2160588" cy="360362"/>
          </a:xfrm>
          <a:custGeom>
            <a:avLst/>
            <a:gdLst>
              <a:gd name="T0" fmla="*/ 2147483647 w 1315"/>
              <a:gd name="T1" fmla="*/ 0 h 272"/>
              <a:gd name="T2" fmla="*/ 2147483647 w 1315"/>
              <a:gd name="T3" fmla="*/ 2147483647 h 272"/>
              <a:gd name="T4" fmla="*/ 0 w 1315"/>
              <a:gd name="T5" fmla="*/ 2147483647 h 272"/>
              <a:gd name="T6" fmla="*/ 0 60000 65536"/>
              <a:gd name="T7" fmla="*/ 0 60000 65536"/>
              <a:gd name="T8" fmla="*/ 0 60000 65536"/>
              <a:gd name="T9" fmla="*/ 0 w 1315"/>
              <a:gd name="T10" fmla="*/ 0 h 272"/>
              <a:gd name="T11" fmla="*/ 1315 w 1315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272">
                <a:moveTo>
                  <a:pt x="1315" y="0"/>
                </a:moveTo>
                <a:lnTo>
                  <a:pt x="1313" y="262"/>
                </a:lnTo>
                <a:lnTo>
                  <a:pt x="0" y="272"/>
                </a:lnTo>
              </a:path>
            </a:pathLst>
          </a:custGeom>
          <a:noFill/>
          <a:ln w="3492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86" name="Rectangle 9"/>
          <p:cNvSpPr>
            <a:spLocks noChangeArrowheads="1"/>
          </p:cNvSpPr>
          <p:nvPr/>
        </p:nvSpPr>
        <p:spPr bwMode="auto">
          <a:xfrm>
            <a:off x="6877050" y="1484313"/>
            <a:ext cx="1906588" cy="504825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87" name="Rectangle 10"/>
          <p:cNvSpPr>
            <a:spLocks noChangeArrowheads="1"/>
          </p:cNvSpPr>
          <p:nvPr/>
        </p:nvSpPr>
        <p:spPr bwMode="auto">
          <a:xfrm>
            <a:off x="6948488" y="1557338"/>
            <a:ext cx="1906587" cy="504825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88" name="Text Box 11"/>
          <p:cNvSpPr txBox="1">
            <a:spLocks noChangeArrowheads="1"/>
          </p:cNvSpPr>
          <p:nvPr/>
        </p:nvSpPr>
        <p:spPr bwMode="auto">
          <a:xfrm>
            <a:off x="6948488" y="1628775"/>
            <a:ext cx="18716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DataRelation</a:t>
            </a:r>
          </a:p>
        </p:txBody>
      </p:sp>
      <p:sp>
        <p:nvSpPr>
          <p:cNvPr id="178189" name="Text Box 12"/>
          <p:cNvSpPr txBox="1">
            <a:spLocks noChangeArrowheads="1"/>
          </p:cNvSpPr>
          <p:nvPr/>
        </p:nvSpPr>
        <p:spPr bwMode="auto">
          <a:xfrm>
            <a:off x="4352925" y="1268413"/>
            <a:ext cx="251142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6699"/>
                </a:solidFill>
              </a:rPr>
              <a:t>Связи (отношения)</a:t>
            </a:r>
          </a:p>
        </p:txBody>
      </p:sp>
      <p:sp>
        <p:nvSpPr>
          <p:cNvPr id="178190" name="Text Box 13"/>
          <p:cNvSpPr txBox="1">
            <a:spLocks noChangeArrowheads="1"/>
          </p:cNvSpPr>
          <p:nvPr/>
        </p:nvSpPr>
        <p:spPr bwMode="auto">
          <a:xfrm>
            <a:off x="2268538" y="1268413"/>
            <a:ext cx="158273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6699"/>
                </a:solidFill>
              </a:rPr>
              <a:t>Таблицы</a:t>
            </a:r>
          </a:p>
        </p:txBody>
      </p:sp>
      <p:sp>
        <p:nvSpPr>
          <p:cNvPr id="178191" name="Text Box 14"/>
          <p:cNvSpPr txBox="1">
            <a:spLocks noChangeArrowheads="1"/>
          </p:cNvSpPr>
          <p:nvPr/>
        </p:nvSpPr>
        <p:spPr bwMode="auto">
          <a:xfrm>
            <a:off x="179388" y="1557338"/>
            <a:ext cx="1763712" cy="457200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>
                <a:solidFill>
                  <a:srgbClr val="006699"/>
                </a:solidFill>
              </a:rPr>
              <a:t>DataTable</a:t>
            </a:r>
          </a:p>
        </p:txBody>
      </p:sp>
      <p:sp>
        <p:nvSpPr>
          <p:cNvPr id="178192" name="Text Box 15"/>
          <p:cNvSpPr txBox="1">
            <a:spLocks noChangeArrowheads="1"/>
          </p:cNvSpPr>
          <p:nvPr/>
        </p:nvSpPr>
        <p:spPr bwMode="auto">
          <a:xfrm>
            <a:off x="0" y="1628775"/>
            <a:ext cx="1763713" cy="457200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6699"/>
                </a:solidFill>
              </a:rPr>
              <a:t>DataTable</a:t>
            </a:r>
          </a:p>
        </p:txBody>
      </p:sp>
      <p:sp>
        <p:nvSpPr>
          <p:cNvPr id="178193" name="Rectangle 16"/>
          <p:cNvSpPr>
            <a:spLocks noChangeArrowheads="1"/>
          </p:cNvSpPr>
          <p:nvPr/>
        </p:nvSpPr>
        <p:spPr bwMode="auto">
          <a:xfrm>
            <a:off x="3348038" y="2349500"/>
            <a:ext cx="2008187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94" name="Rectangle 17"/>
          <p:cNvSpPr>
            <a:spLocks noChangeArrowheads="1"/>
          </p:cNvSpPr>
          <p:nvPr/>
        </p:nvSpPr>
        <p:spPr bwMode="auto">
          <a:xfrm>
            <a:off x="3419475" y="2419350"/>
            <a:ext cx="2008188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95" name="Rectangle 18"/>
          <p:cNvSpPr>
            <a:spLocks noChangeArrowheads="1"/>
          </p:cNvSpPr>
          <p:nvPr/>
        </p:nvSpPr>
        <p:spPr bwMode="auto">
          <a:xfrm>
            <a:off x="3492500" y="2492375"/>
            <a:ext cx="2016125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96" name="Text Box 19"/>
          <p:cNvSpPr txBox="1">
            <a:spLocks noChangeArrowheads="1"/>
          </p:cNvSpPr>
          <p:nvPr/>
        </p:nvSpPr>
        <p:spPr bwMode="auto">
          <a:xfrm>
            <a:off x="3563938" y="2565400"/>
            <a:ext cx="194468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DataColumn</a:t>
            </a:r>
          </a:p>
        </p:txBody>
      </p:sp>
      <p:sp>
        <p:nvSpPr>
          <p:cNvPr id="178197" name="Freeform 20"/>
          <p:cNvSpPr>
            <a:spLocks/>
          </p:cNvSpPr>
          <p:nvPr/>
        </p:nvSpPr>
        <p:spPr bwMode="auto">
          <a:xfrm>
            <a:off x="900113" y="2060575"/>
            <a:ext cx="2447925" cy="576263"/>
          </a:xfrm>
          <a:custGeom>
            <a:avLst/>
            <a:gdLst>
              <a:gd name="T0" fmla="*/ 0 w 1587"/>
              <a:gd name="T1" fmla="*/ 0 h 363"/>
              <a:gd name="T2" fmla="*/ 0 w 1587"/>
              <a:gd name="T3" fmla="*/ 2147483647 h 363"/>
              <a:gd name="T4" fmla="*/ 2147483647 w 1587"/>
              <a:gd name="T5" fmla="*/ 2147483647 h 363"/>
              <a:gd name="T6" fmla="*/ 0 60000 65536"/>
              <a:gd name="T7" fmla="*/ 0 60000 65536"/>
              <a:gd name="T8" fmla="*/ 0 60000 65536"/>
              <a:gd name="T9" fmla="*/ 0 w 1587"/>
              <a:gd name="T10" fmla="*/ 0 h 363"/>
              <a:gd name="T11" fmla="*/ 1587 w 158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363">
                <a:moveTo>
                  <a:pt x="0" y="0"/>
                </a:moveTo>
                <a:lnTo>
                  <a:pt x="0" y="357"/>
                </a:lnTo>
                <a:lnTo>
                  <a:pt x="1587" y="363"/>
                </a:lnTo>
              </a:path>
            </a:pathLst>
          </a:custGeom>
          <a:noFill/>
          <a:ln w="3168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198" name="Text Box 21"/>
          <p:cNvSpPr txBox="1">
            <a:spLocks noChangeArrowheads="1"/>
          </p:cNvSpPr>
          <p:nvPr/>
        </p:nvSpPr>
        <p:spPr bwMode="auto">
          <a:xfrm>
            <a:off x="971550" y="2276475"/>
            <a:ext cx="194468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6699"/>
                </a:solidFill>
              </a:rPr>
              <a:t>Столбцы</a:t>
            </a:r>
          </a:p>
        </p:txBody>
      </p:sp>
      <p:sp>
        <p:nvSpPr>
          <p:cNvPr id="178199" name="Freeform 22"/>
          <p:cNvSpPr>
            <a:spLocks/>
          </p:cNvSpPr>
          <p:nvPr/>
        </p:nvSpPr>
        <p:spPr bwMode="auto">
          <a:xfrm>
            <a:off x="5508625" y="2060575"/>
            <a:ext cx="2024063" cy="581025"/>
          </a:xfrm>
          <a:custGeom>
            <a:avLst/>
            <a:gdLst>
              <a:gd name="T0" fmla="*/ 2147483647 w 1275"/>
              <a:gd name="T1" fmla="*/ 0 h 366"/>
              <a:gd name="T2" fmla="*/ 2147483647 w 1275"/>
              <a:gd name="T3" fmla="*/ 2147483647 h 366"/>
              <a:gd name="T4" fmla="*/ 0 w 1275"/>
              <a:gd name="T5" fmla="*/ 2147483647 h 366"/>
              <a:gd name="T6" fmla="*/ 0 60000 65536"/>
              <a:gd name="T7" fmla="*/ 0 60000 65536"/>
              <a:gd name="T8" fmla="*/ 0 60000 65536"/>
              <a:gd name="T9" fmla="*/ 0 w 1275"/>
              <a:gd name="T10" fmla="*/ 0 h 366"/>
              <a:gd name="T11" fmla="*/ 1275 w 1275"/>
              <a:gd name="T12" fmla="*/ 366 h 3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5" h="366">
                <a:moveTo>
                  <a:pt x="1270" y="0"/>
                </a:moveTo>
                <a:lnTo>
                  <a:pt x="1275" y="366"/>
                </a:lnTo>
                <a:lnTo>
                  <a:pt x="0" y="363"/>
                </a:lnTo>
              </a:path>
            </a:pathLst>
          </a:custGeom>
          <a:noFill/>
          <a:ln w="3168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0" name="Text Box 23"/>
          <p:cNvSpPr txBox="1">
            <a:spLocks noChangeArrowheads="1"/>
          </p:cNvSpPr>
          <p:nvPr/>
        </p:nvSpPr>
        <p:spPr bwMode="auto">
          <a:xfrm>
            <a:off x="5651500" y="2106613"/>
            <a:ext cx="19446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6699"/>
                </a:solidFill>
              </a:rPr>
              <a:t>Подчиненные столбцы</a:t>
            </a:r>
          </a:p>
        </p:txBody>
      </p:sp>
      <p:sp>
        <p:nvSpPr>
          <p:cNvPr id="178201" name="Freeform 24"/>
          <p:cNvSpPr>
            <a:spLocks/>
          </p:cNvSpPr>
          <p:nvPr/>
        </p:nvSpPr>
        <p:spPr bwMode="auto">
          <a:xfrm>
            <a:off x="5508625" y="2060575"/>
            <a:ext cx="2232025" cy="792163"/>
          </a:xfrm>
          <a:custGeom>
            <a:avLst/>
            <a:gdLst>
              <a:gd name="T0" fmla="*/ 2147483647 w 1275"/>
              <a:gd name="T1" fmla="*/ 0 h 366"/>
              <a:gd name="T2" fmla="*/ 2147483647 w 1275"/>
              <a:gd name="T3" fmla="*/ 2147483647 h 366"/>
              <a:gd name="T4" fmla="*/ 0 w 1275"/>
              <a:gd name="T5" fmla="*/ 2147483647 h 366"/>
              <a:gd name="T6" fmla="*/ 0 60000 65536"/>
              <a:gd name="T7" fmla="*/ 0 60000 65536"/>
              <a:gd name="T8" fmla="*/ 0 60000 65536"/>
              <a:gd name="T9" fmla="*/ 0 w 1275"/>
              <a:gd name="T10" fmla="*/ 0 h 366"/>
              <a:gd name="T11" fmla="*/ 1275 w 1275"/>
              <a:gd name="T12" fmla="*/ 366 h 3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5" h="366">
                <a:moveTo>
                  <a:pt x="1270" y="0"/>
                </a:moveTo>
                <a:lnTo>
                  <a:pt x="1275" y="366"/>
                </a:lnTo>
                <a:lnTo>
                  <a:pt x="0" y="363"/>
                </a:lnTo>
              </a:path>
            </a:pathLst>
          </a:custGeom>
          <a:noFill/>
          <a:ln w="3168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2" name="Text Box 25"/>
          <p:cNvSpPr txBox="1">
            <a:spLocks noChangeArrowheads="1"/>
          </p:cNvSpPr>
          <p:nvPr/>
        </p:nvSpPr>
        <p:spPr bwMode="auto">
          <a:xfrm>
            <a:off x="5651500" y="2924175"/>
            <a:ext cx="2376488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6699"/>
                </a:solidFill>
              </a:rPr>
              <a:t>Главные столбцы</a:t>
            </a:r>
          </a:p>
        </p:txBody>
      </p:sp>
      <p:sp>
        <p:nvSpPr>
          <p:cNvPr id="178203" name="Rectangle 26"/>
          <p:cNvSpPr>
            <a:spLocks noChangeArrowheads="1"/>
          </p:cNvSpPr>
          <p:nvPr/>
        </p:nvSpPr>
        <p:spPr bwMode="auto">
          <a:xfrm>
            <a:off x="971550" y="3284538"/>
            <a:ext cx="1800225" cy="503237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4" name="Rectangle 27"/>
          <p:cNvSpPr>
            <a:spLocks noChangeArrowheads="1"/>
          </p:cNvSpPr>
          <p:nvPr/>
        </p:nvSpPr>
        <p:spPr bwMode="auto">
          <a:xfrm>
            <a:off x="2339975" y="4005263"/>
            <a:ext cx="1800225" cy="503237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5" name="Rectangle 28"/>
          <p:cNvSpPr>
            <a:spLocks noChangeArrowheads="1"/>
          </p:cNvSpPr>
          <p:nvPr/>
        </p:nvSpPr>
        <p:spPr bwMode="auto">
          <a:xfrm>
            <a:off x="2411413" y="4076700"/>
            <a:ext cx="1800225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6" name="Rectangle 29"/>
          <p:cNvSpPr>
            <a:spLocks noChangeArrowheads="1"/>
          </p:cNvSpPr>
          <p:nvPr/>
        </p:nvSpPr>
        <p:spPr bwMode="auto">
          <a:xfrm>
            <a:off x="2484438" y="4149725"/>
            <a:ext cx="1800225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7" name="Rectangle 30"/>
          <p:cNvSpPr>
            <a:spLocks noChangeArrowheads="1"/>
          </p:cNvSpPr>
          <p:nvPr/>
        </p:nvSpPr>
        <p:spPr bwMode="auto">
          <a:xfrm>
            <a:off x="1042988" y="4797425"/>
            <a:ext cx="1800225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8" name="Rectangle 31"/>
          <p:cNvSpPr>
            <a:spLocks noChangeArrowheads="1"/>
          </p:cNvSpPr>
          <p:nvPr/>
        </p:nvSpPr>
        <p:spPr bwMode="auto">
          <a:xfrm>
            <a:off x="1116013" y="4868863"/>
            <a:ext cx="1800225" cy="503237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09" name="Rectangle 32"/>
          <p:cNvSpPr>
            <a:spLocks noChangeArrowheads="1"/>
          </p:cNvSpPr>
          <p:nvPr/>
        </p:nvSpPr>
        <p:spPr bwMode="auto">
          <a:xfrm>
            <a:off x="1187450" y="4941888"/>
            <a:ext cx="1800225" cy="503237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10" name="Rectangle 33"/>
          <p:cNvSpPr>
            <a:spLocks noChangeArrowheads="1"/>
          </p:cNvSpPr>
          <p:nvPr/>
        </p:nvSpPr>
        <p:spPr bwMode="auto">
          <a:xfrm>
            <a:off x="1042988" y="6021388"/>
            <a:ext cx="1800225" cy="503237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11" name="Rectangle 34"/>
          <p:cNvSpPr>
            <a:spLocks noChangeArrowheads="1"/>
          </p:cNvSpPr>
          <p:nvPr/>
        </p:nvSpPr>
        <p:spPr bwMode="auto">
          <a:xfrm>
            <a:off x="1116013" y="6092825"/>
            <a:ext cx="1800225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12" name="Rectangle 35"/>
          <p:cNvSpPr>
            <a:spLocks noChangeArrowheads="1"/>
          </p:cNvSpPr>
          <p:nvPr/>
        </p:nvSpPr>
        <p:spPr bwMode="auto">
          <a:xfrm>
            <a:off x="1187450" y="6165850"/>
            <a:ext cx="1800225" cy="503238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13" name="Rectangle 36"/>
          <p:cNvSpPr>
            <a:spLocks noChangeArrowheads="1"/>
          </p:cNvSpPr>
          <p:nvPr/>
        </p:nvSpPr>
        <p:spPr bwMode="auto">
          <a:xfrm>
            <a:off x="7092950" y="4005263"/>
            <a:ext cx="1800225" cy="503237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14" name="Rectangle 37"/>
          <p:cNvSpPr>
            <a:spLocks noChangeArrowheads="1"/>
          </p:cNvSpPr>
          <p:nvPr/>
        </p:nvSpPr>
        <p:spPr bwMode="auto">
          <a:xfrm>
            <a:off x="7092950" y="5373688"/>
            <a:ext cx="1800225" cy="503237"/>
          </a:xfrm>
          <a:prstGeom prst="rect">
            <a:avLst/>
          </a:prstGeom>
          <a:solidFill>
            <a:srgbClr val="CCFFCC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15" name="Text Box 38"/>
          <p:cNvSpPr txBox="1">
            <a:spLocks noChangeArrowheads="1"/>
          </p:cNvSpPr>
          <p:nvPr/>
        </p:nvSpPr>
        <p:spPr bwMode="auto">
          <a:xfrm>
            <a:off x="7092950" y="4076700"/>
            <a:ext cx="18002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ChildTable</a:t>
            </a:r>
          </a:p>
        </p:txBody>
      </p:sp>
      <p:sp>
        <p:nvSpPr>
          <p:cNvPr id="178216" name="Text Box 39"/>
          <p:cNvSpPr txBox="1">
            <a:spLocks noChangeArrowheads="1"/>
          </p:cNvSpPr>
          <p:nvPr/>
        </p:nvSpPr>
        <p:spPr bwMode="auto">
          <a:xfrm>
            <a:off x="7092950" y="5445125"/>
            <a:ext cx="1727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ParentTable</a:t>
            </a:r>
          </a:p>
        </p:txBody>
      </p:sp>
      <p:sp>
        <p:nvSpPr>
          <p:cNvPr id="178217" name="Freeform 40"/>
          <p:cNvSpPr>
            <a:spLocks/>
          </p:cNvSpPr>
          <p:nvPr/>
        </p:nvSpPr>
        <p:spPr bwMode="auto">
          <a:xfrm>
            <a:off x="8820150" y="1790700"/>
            <a:ext cx="236538" cy="3870325"/>
          </a:xfrm>
          <a:custGeom>
            <a:avLst/>
            <a:gdLst>
              <a:gd name="T0" fmla="*/ 0 w 149"/>
              <a:gd name="T1" fmla="*/ 0 h 2438"/>
              <a:gd name="T2" fmla="*/ 2147483647 w 149"/>
              <a:gd name="T3" fmla="*/ 2147483647 h 2438"/>
              <a:gd name="T4" fmla="*/ 2147483647 w 149"/>
              <a:gd name="T5" fmla="*/ 2147483647 h 2438"/>
              <a:gd name="T6" fmla="*/ 2147483647 w 149"/>
              <a:gd name="T7" fmla="*/ 2147483647 h 2438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438"/>
              <a:gd name="T14" fmla="*/ 149 w 149"/>
              <a:gd name="T15" fmla="*/ 2438 h 2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438">
                <a:moveTo>
                  <a:pt x="0" y="0"/>
                </a:moveTo>
                <a:lnTo>
                  <a:pt x="140" y="6"/>
                </a:lnTo>
                <a:lnTo>
                  <a:pt x="149" y="2429"/>
                </a:lnTo>
                <a:lnTo>
                  <a:pt x="1" y="2438"/>
                </a:lnTo>
              </a:path>
            </a:pathLst>
          </a:custGeom>
          <a:noFill/>
          <a:ln w="3168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18" name="Line 41"/>
          <p:cNvSpPr>
            <a:spLocks noChangeShapeType="1"/>
          </p:cNvSpPr>
          <p:nvPr/>
        </p:nvSpPr>
        <p:spPr bwMode="auto">
          <a:xfrm flipH="1">
            <a:off x="8891588" y="4221163"/>
            <a:ext cx="146050" cy="1587"/>
          </a:xfrm>
          <a:prstGeom prst="line">
            <a:avLst/>
          </a:prstGeom>
          <a:noFill/>
          <a:ln w="31680">
            <a:solidFill>
              <a:srgbClr val="00CC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8219" name="Text Box 42"/>
          <p:cNvSpPr txBox="1">
            <a:spLocks noChangeArrowheads="1"/>
          </p:cNvSpPr>
          <p:nvPr/>
        </p:nvSpPr>
        <p:spPr bwMode="auto">
          <a:xfrm>
            <a:off x="971550" y="3284538"/>
            <a:ext cx="17287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DefaultView</a:t>
            </a:r>
          </a:p>
        </p:txBody>
      </p:sp>
      <p:sp>
        <p:nvSpPr>
          <p:cNvPr id="178220" name="Text Box 43"/>
          <p:cNvSpPr txBox="1">
            <a:spLocks noChangeArrowheads="1"/>
          </p:cNvSpPr>
          <p:nvPr/>
        </p:nvSpPr>
        <p:spPr bwMode="auto">
          <a:xfrm>
            <a:off x="2555875" y="4149725"/>
            <a:ext cx="18002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DataRelation</a:t>
            </a:r>
          </a:p>
        </p:txBody>
      </p:sp>
      <p:sp>
        <p:nvSpPr>
          <p:cNvPr id="178221" name="Text Box 44"/>
          <p:cNvSpPr txBox="1">
            <a:spLocks noChangeArrowheads="1"/>
          </p:cNvSpPr>
          <p:nvPr/>
        </p:nvSpPr>
        <p:spPr bwMode="auto">
          <a:xfrm>
            <a:off x="1187450" y="4941888"/>
            <a:ext cx="17287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DataRow</a:t>
            </a:r>
          </a:p>
        </p:txBody>
      </p:sp>
      <p:sp>
        <p:nvSpPr>
          <p:cNvPr id="178222" name="Text Box 45"/>
          <p:cNvSpPr txBox="1">
            <a:spLocks noChangeArrowheads="1"/>
          </p:cNvSpPr>
          <p:nvPr/>
        </p:nvSpPr>
        <p:spPr bwMode="auto">
          <a:xfrm>
            <a:off x="1258888" y="6165850"/>
            <a:ext cx="15843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Constraint</a:t>
            </a:r>
          </a:p>
        </p:txBody>
      </p:sp>
      <p:sp>
        <p:nvSpPr>
          <p:cNvPr id="178223" name="Freeform 46"/>
          <p:cNvSpPr>
            <a:spLocks/>
          </p:cNvSpPr>
          <p:nvPr/>
        </p:nvSpPr>
        <p:spPr bwMode="auto">
          <a:xfrm>
            <a:off x="395288" y="2060575"/>
            <a:ext cx="647700" cy="4321175"/>
          </a:xfrm>
          <a:custGeom>
            <a:avLst/>
            <a:gdLst>
              <a:gd name="T0" fmla="*/ 0 w 408"/>
              <a:gd name="T1" fmla="*/ 0 h 2722"/>
              <a:gd name="T2" fmla="*/ 2147483647 w 408"/>
              <a:gd name="T3" fmla="*/ 2147483647 h 2722"/>
              <a:gd name="T4" fmla="*/ 2147483647 w 408"/>
              <a:gd name="T5" fmla="*/ 2147483647 h 2722"/>
              <a:gd name="T6" fmla="*/ 0 60000 65536"/>
              <a:gd name="T7" fmla="*/ 0 60000 65536"/>
              <a:gd name="T8" fmla="*/ 0 60000 65536"/>
              <a:gd name="T9" fmla="*/ 0 w 408"/>
              <a:gd name="T10" fmla="*/ 0 h 2722"/>
              <a:gd name="T11" fmla="*/ 408 w 408"/>
              <a:gd name="T12" fmla="*/ 2722 h 27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722">
                <a:moveTo>
                  <a:pt x="0" y="0"/>
                </a:moveTo>
                <a:lnTo>
                  <a:pt x="25" y="2716"/>
                </a:lnTo>
                <a:lnTo>
                  <a:pt x="408" y="2722"/>
                </a:lnTo>
              </a:path>
            </a:pathLst>
          </a:custGeom>
          <a:noFill/>
          <a:ln w="3168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78224" name="Line 47"/>
          <p:cNvSpPr>
            <a:spLocks noChangeShapeType="1"/>
          </p:cNvSpPr>
          <p:nvPr/>
        </p:nvSpPr>
        <p:spPr bwMode="auto">
          <a:xfrm>
            <a:off x="395288" y="5084763"/>
            <a:ext cx="647700" cy="1587"/>
          </a:xfrm>
          <a:prstGeom prst="line">
            <a:avLst/>
          </a:prstGeom>
          <a:noFill/>
          <a:ln w="31680">
            <a:solidFill>
              <a:srgbClr val="00CC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8225" name="Line 48"/>
          <p:cNvSpPr>
            <a:spLocks noChangeShapeType="1"/>
          </p:cNvSpPr>
          <p:nvPr/>
        </p:nvSpPr>
        <p:spPr bwMode="auto">
          <a:xfrm>
            <a:off x="395288" y="4437063"/>
            <a:ext cx="1944687" cy="1587"/>
          </a:xfrm>
          <a:prstGeom prst="line">
            <a:avLst/>
          </a:prstGeom>
          <a:noFill/>
          <a:ln w="31680">
            <a:solidFill>
              <a:srgbClr val="00CC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8226" name="Line 49"/>
          <p:cNvSpPr>
            <a:spLocks noChangeShapeType="1"/>
          </p:cNvSpPr>
          <p:nvPr/>
        </p:nvSpPr>
        <p:spPr bwMode="auto">
          <a:xfrm>
            <a:off x="395288" y="3573463"/>
            <a:ext cx="576262" cy="1587"/>
          </a:xfrm>
          <a:prstGeom prst="line">
            <a:avLst/>
          </a:prstGeom>
          <a:noFill/>
          <a:ln w="31680">
            <a:solidFill>
              <a:srgbClr val="00CC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8227" name="Line 50"/>
          <p:cNvSpPr>
            <a:spLocks noChangeShapeType="1"/>
          </p:cNvSpPr>
          <p:nvPr/>
        </p:nvSpPr>
        <p:spPr bwMode="auto">
          <a:xfrm>
            <a:off x="468313" y="4149725"/>
            <a:ext cx="1944687" cy="1588"/>
          </a:xfrm>
          <a:prstGeom prst="line">
            <a:avLst/>
          </a:prstGeom>
          <a:noFill/>
          <a:ln w="31680">
            <a:solidFill>
              <a:srgbClr val="00CC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8228" name="AutoShape 51"/>
          <p:cNvSpPr>
            <a:spLocks/>
          </p:cNvSpPr>
          <p:nvPr/>
        </p:nvSpPr>
        <p:spPr bwMode="auto">
          <a:xfrm>
            <a:off x="4903788" y="3646488"/>
            <a:ext cx="1828800" cy="957262"/>
          </a:xfrm>
          <a:prstGeom prst="borderCallout2">
            <a:avLst>
              <a:gd name="adj1" fmla="val 11940"/>
              <a:gd name="adj2" fmla="val -4375"/>
              <a:gd name="adj3" fmla="val 11940"/>
              <a:gd name="adj4" fmla="val -99727"/>
              <a:gd name="adj5" fmla="val 49421"/>
              <a:gd name="adj6" fmla="val -203648"/>
            </a:avLst>
          </a:prstGeom>
          <a:solidFill>
            <a:srgbClr val="EDFAD2"/>
          </a:solidFill>
          <a:ln w="31680">
            <a:solidFill>
              <a:srgbClr val="CC99FF"/>
            </a:solidFill>
            <a:miter lim="800000"/>
            <a:headEnd/>
            <a:tailEnd type="triangle" w="med" len="med"/>
          </a:ln>
        </p:spPr>
        <p:txBody>
          <a:bodyPr lIns="90000" tIns="46800" rIns="90000" bIns="46800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Главный участник отношения</a:t>
            </a:r>
          </a:p>
        </p:txBody>
      </p:sp>
      <p:sp>
        <p:nvSpPr>
          <p:cNvPr id="178229" name="AutoShape 52"/>
          <p:cNvSpPr>
            <a:spLocks/>
          </p:cNvSpPr>
          <p:nvPr/>
        </p:nvSpPr>
        <p:spPr bwMode="auto">
          <a:xfrm>
            <a:off x="3419475" y="5734050"/>
            <a:ext cx="1800225" cy="358775"/>
          </a:xfrm>
          <a:prstGeom prst="borderCallout1">
            <a:avLst>
              <a:gd name="adj1" fmla="val 31856"/>
              <a:gd name="adj2" fmla="val -4611"/>
              <a:gd name="adj3" fmla="val 176551"/>
              <a:gd name="adj4" fmla="val -166667"/>
            </a:avLst>
          </a:prstGeom>
          <a:solidFill>
            <a:srgbClr val="EDFAD2"/>
          </a:solidFill>
          <a:ln w="31680">
            <a:solidFill>
              <a:srgbClr val="CC99FF"/>
            </a:solidFill>
            <a:miter lim="800000"/>
            <a:headEnd/>
            <a:tailEnd type="triangle" w="med" len="med"/>
          </a:ln>
        </p:spPr>
        <p:txBody>
          <a:bodyPr lIns="90000" tIns="46800" rIns="90000" bIns="46800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Ограничения</a:t>
            </a:r>
          </a:p>
        </p:txBody>
      </p:sp>
      <p:sp>
        <p:nvSpPr>
          <p:cNvPr id="178230" name="AutoShape 53"/>
          <p:cNvSpPr>
            <a:spLocks/>
          </p:cNvSpPr>
          <p:nvPr/>
        </p:nvSpPr>
        <p:spPr bwMode="auto">
          <a:xfrm>
            <a:off x="4886325" y="4732338"/>
            <a:ext cx="1846263" cy="900112"/>
          </a:xfrm>
          <a:prstGeom prst="borderCallout2">
            <a:avLst>
              <a:gd name="adj1" fmla="val 12699"/>
              <a:gd name="adj2" fmla="val -4412"/>
              <a:gd name="adj3" fmla="val 12699"/>
              <a:gd name="adj4" fmla="val -100000"/>
              <a:gd name="adj5" fmla="val -29630"/>
              <a:gd name="adj6" fmla="val -195130"/>
            </a:avLst>
          </a:prstGeom>
          <a:solidFill>
            <a:srgbClr val="EDFAD2"/>
          </a:solidFill>
          <a:ln w="31680">
            <a:solidFill>
              <a:srgbClr val="CC99FF"/>
            </a:solidFill>
            <a:miter lim="800000"/>
            <a:headEnd/>
            <a:tailEnd type="triangle" w="med" len="med"/>
          </a:ln>
        </p:spPr>
        <p:txBody>
          <a:bodyPr lIns="90000" tIns="46800" rIns="90000" bIns="46800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Подчиненный участник отношения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4643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464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Содержимое 4" descr="Мак-Дональд М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714375"/>
            <a:ext cx="9144000" cy="5929313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214313"/>
            <a:ext cx="8242300" cy="500062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 dirty="0">
                <a:solidFill>
                  <a:srgbClr val="0033CC"/>
                </a:solidFill>
              </a:rPr>
              <a:t>Программная модель объекта</a:t>
            </a:r>
            <a:r>
              <a:rPr lang="pl-PL" sz="2800" b="1" dirty="0">
                <a:solidFill>
                  <a:srgbClr val="0033CC"/>
                </a:solidFill>
              </a:rPr>
              <a:t>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794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Создание и заполнение </a:t>
            </a:r>
            <a:r>
              <a:rPr lang="pl-PL" sz="3200"/>
              <a:t>DataSet</a:t>
            </a: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63575"/>
            <a:ext cx="9144000" cy="619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SqlDataAdapter da = </a:t>
            </a:r>
            <a:r>
              <a:rPr lang="en-US" sz="2200" smtClean="0">
                <a:solidFill>
                  <a:srgbClr val="0000FF"/>
                </a:solidFill>
              </a:rPr>
              <a:t>new </a:t>
            </a:r>
            <a:r>
              <a:rPr lang="en-US" sz="2200" smtClean="0">
                <a:solidFill>
                  <a:srgbClr val="2B91AF"/>
                </a:solidFill>
              </a:rPr>
              <a:t>SqlDataAdapter(sql, con);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2B91AF"/>
                </a:solidFill>
              </a:rPr>
              <a:t>	</a:t>
            </a:r>
            <a:r>
              <a:rPr lang="en-US" sz="2200" smtClean="0">
                <a:solidFill>
                  <a:srgbClr val="2B91AF"/>
                </a:solidFill>
              </a:rPr>
              <a:t>DataSet ds = </a:t>
            </a:r>
            <a:r>
              <a:rPr lang="en-US" sz="2200" smtClean="0">
                <a:solidFill>
                  <a:srgbClr val="0000FF"/>
                </a:solidFill>
              </a:rPr>
              <a:t>new </a:t>
            </a:r>
            <a:r>
              <a:rPr lang="en-US" sz="2200" smtClean="0">
                <a:solidFill>
                  <a:srgbClr val="2B91AF"/>
                </a:solidFill>
              </a:rPr>
              <a:t>DataSet();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	</a:t>
            </a:r>
            <a:r>
              <a:rPr lang="en-US" sz="2200" smtClean="0">
                <a:solidFill>
                  <a:srgbClr val="008000"/>
                </a:solidFill>
              </a:rPr>
              <a:t>// Fill the DataSet.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008000"/>
                </a:solidFill>
              </a:rPr>
              <a:t>	da.Fill(ds, </a:t>
            </a:r>
            <a:r>
              <a:rPr lang="en-US" sz="2200" smtClean="0">
                <a:solidFill>
                  <a:srgbClr val="A31515"/>
                </a:solidFill>
              </a:rPr>
              <a:t>"Employees"</a:t>
            </a:r>
            <a:r>
              <a:rPr lang="en-US" sz="2200" smtClean="0">
                <a:solidFill>
                  <a:srgbClr val="2B91A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A31515"/>
                </a:solidFill>
              </a:rPr>
              <a:t>	</a:t>
            </a:r>
            <a:r>
              <a:rPr lang="en-US" sz="2200" smtClean="0">
                <a:solidFill>
                  <a:srgbClr val="008000"/>
                </a:solidFill>
              </a:rPr>
              <a:t>// Cycle through the records, and build the HTML string.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008000"/>
                </a:solidFill>
              </a:rPr>
              <a:t>	</a:t>
            </a:r>
            <a:r>
              <a:rPr lang="en-US" sz="2200" smtClean="0">
                <a:solidFill>
                  <a:srgbClr val="2B91AF"/>
                </a:solidFill>
              </a:rPr>
              <a:t>StringBuilder htmlStr = </a:t>
            </a:r>
            <a:r>
              <a:rPr lang="en-US" sz="2200" smtClean="0">
                <a:solidFill>
                  <a:srgbClr val="0000FF"/>
                </a:solidFill>
              </a:rPr>
              <a:t>new </a:t>
            </a:r>
            <a:r>
              <a:rPr lang="en-US" sz="2200" smtClean="0">
                <a:solidFill>
                  <a:srgbClr val="2B91AF"/>
                </a:solidFill>
              </a:rPr>
              <a:t>StringBuilder(</a:t>
            </a:r>
            <a:r>
              <a:rPr lang="en-US" sz="2200" smtClean="0">
                <a:solidFill>
                  <a:srgbClr val="A31515"/>
                </a:solidFill>
              </a:rPr>
              <a:t>""</a:t>
            </a:r>
            <a:r>
              <a:rPr lang="en-US" sz="2200" smtClean="0">
                <a:solidFill>
                  <a:srgbClr val="2B91A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A31515"/>
                </a:solidFill>
              </a:rPr>
              <a:t>	</a:t>
            </a:r>
            <a:r>
              <a:rPr lang="en-US" sz="2200" smtClean="0">
                <a:solidFill>
                  <a:srgbClr val="0000FF"/>
                </a:solidFill>
              </a:rPr>
              <a:t>foreach (</a:t>
            </a:r>
            <a:r>
              <a:rPr lang="en-US" sz="2200" smtClean="0">
                <a:solidFill>
                  <a:srgbClr val="2B91AF"/>
                </a:solidFill>
              </a:rPr>
              <a:t>DataRow dr </a:t>
            </a:r>
            <a:r>
              <a:rPr lang="en-US" sz="2200" smtClean="0">
                <a:solidFill>
                  <a:srgbClr val="0000FF"/>
                </a:solidFill>
              </a:rPr>
              <a:t>in ds.Tables[</a:t>
            </a:r>
            <a:r>
              <a:rPr lang="en-US" sz="2200" smtClean="0">
                <a:solidFill>
                  <a:srgbClr val="A31515"/>
                </a:solidFill>
              </a:rPr>
              <a:t>"Employees"</a:t>
            </a:r>
            <a:r>
              <a:rPr lang="en-US" sz="2200" smtClean="0">
                <a:solidFill>
                  <a:srgbClr val="0000FF"/>
                </a:solidFill>
              </a:rPr>
              <a:t>].Rows)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A31515"/>
                </a:solidFill>
              </a:rPr>
              <a:t>		</a:t>
            </a:r>
            <a:r>
              <a:rPr lang="en-US" sz="2200" smtClean="0">
                <a:solidFill>
                  <a:srgbClr val="2B91AF"/>
                </a:solidFill>
              </a:rPr>
              <a:t>{</a:t>
            </a:r>
            <a:r>
              <a:rPr lang="ru-RU" sz="2200" smtClean="0">
                <a:solidFill>
                  <a:srgbClr val="2B91AF"/>
                </a:solidFill>
              </a:rPr>
              <a:t>  </a:t>
            </a:r>
            <a:r>
              <a:rPr lang="en-US" sz="2200" smtClean="0">
                <a:solidFill>
                  <a:srgbClr val="2B91AF"/>
                </a:solidFill>
              </a:rPr>
              <a:t>htmlStr.Append(</a:t>
            </a:r>
            <a:r>
              <a:rPr lang="en-US" sz="2200" smtClean="0">
                <a:solidFill>
                  <a:srgbClr val="A31515"/>
                </a:solidFill>
              </a:rPr>
              <a:t>"&lt;l</a:t>
            </a:r>
            <a:r>
              <a:rPr lang="en-US" sz="2200" smtClean="0">
                <a:solidFill>
                  <a:srgbClr val="2B91AF"/>
                </a:solidFill>
              </a:rPr>
              <a:t>i</a:t>
            </a:r>
            <a:r>
              <a:rPr lang="en-US" sz="2200" smtClean="0">
                <a:solidFill>
                  <a:srgbClr val="A31515"/>
                </a:solidFill>
              </a:rPr>
              <a:t>&gt;"</a:t>
            </a:r>
            <a:r>
              <a:rPr lang="en-US" sz="2200" smtClean="0">
                <a:solidFill>
                  <a:srgbClr val="2B91A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A31515"/>
                </a:solidFill>
              </a:rPr>
              <a:t>		</a:t>
            </a:r>
            <a:r>
              <a:rPr lang="en-US" sz="2200" smtClean="0">
                <a:solidFill>
                  <a:srgbClr val="2B91AF"/>
                </a:solidFill>
              </a:rPr>
              <a:t>htmlStr.Append(dr</a:t>
            </a:r>
            <a:r>
              <a:rPr lang="en-US" sz="2200" smtClean="0">
                <a:solidFill>
                  <a:srgbClr val="A31515"/>
                </a:solidFill>
              </a:rPr>
              <a:t>["TitleOfCourtesy"</a:t>
            </a:r>
            <a:r>
              <a:rPr lang="en-US" sz="2200" smtClean="0">
                <a:solidFill>
                  <a:srgbClr val="2B91AF"/>
                </a:solidFill>
              </a:rPr>
              <a:t>].ToString());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			htmlStr.Append(</a:t>
            </a:r>
            <a:r>
              <a:rPr lang="en-US" sz="2200" smtClean="0">
                <a:solidFill>
                  <a:srgbClr val="A31515"/>
                </a:solidFill>
              </a:rPr>
              <a:t>"</a:t>
            </a:r>
            <a:r>
              <a:rPr lang="en-US" sz="2200" smtClean="0">
                <a:solidFill>
                  <a:srgbClr val="2B91AF"/>
                </a:solidFill>
              </a:rPr>
              <a:t> </a:t>
            </a:r>
            <a:r>
              <a:rPr lang="en-US" sz="2200" smtClean="0">
                <a:solidFill>
                  <a:srgbClr val="A31515"/>
                </a:solidFill>
              </a:rPr>
              <a:t>&lt;b&gt;"</a:t>
            </a:r>
            <a:r>
              <a:rPr lang="en-US" sz="2200" smtClean="0">
                <a:solidFill>
                  <a:srgbClr val="2B91A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			htmlStr.Append(dr[</a:t>
            </a:r>
            <a:r>
              <a:rPr lang="en-US" sz="2200" smtClean="0">
                <a:solidFill>
                  <a:srgbClr val="A31515"/>
                </a:solidFill>
              </a:rPr>
              <a:t>"LastName"</a:t>
            </a:r>
            <a:r>
              <a:rPr lang="en-US" sz="2200" smtClean="0">
                <a:solidFill>
                  <a:srgbClr val="2B91AF"/>
                </a:solidFill>
              </a:rPr>
              <a:t>].ToString());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			htmlStr.Append(</a:t>
            </a:r>
            <a:r>
              <a:rPr lang="en-US" sz="2200" smtClean="0">
                <a:solidFill>
                  <a:srgbClr val="A31515"/>
                </a:solidFill>
              </a:rPr>
              <a:t>"&lt;/b&gt;,</a:t>
            </a:r>
            <a:r>
              <a:rPr lang="en-US" sz="2200" smtClean="0">
                <a:solidFill>
                  <a:srgbClr val="2B91AF"/>
                </a:solidFill>
              </a:rPr>
              <a:t> </a:t>
            </a:r>
            <a:r>
              <a:rPr lang="en-US" sz="2200" smtClean="0">
                <a:solidFill>
                  <a:srgbClr val="A31515"/>
                </a:solidFill>
              </a:rPr>
              <a:t>"</a:t>
            </a:r>
            <a:r>
              <a:rPr lang="en-US" sz="2200" smtClean="0">
                <a:solidFill>
                  <a:srgbClr val="2B91A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			htmlStr.Append(dr[</a:t>
            </a:r>
            <a:r>
              <a:rPr lang="en-US" sz="2200" smtClean="0">
                <a:solidFill>
                  <a:srgbClr val="A31515"/>
                </a:solidFill>
              </a:rPr>
              <a:t>"FirstName"</a:t>
            </a:r>
            <a:r>
              <a:rPr lang="en-US" sz="2200" smtClean="0">
                <a:solidFill>
                  <a:srgbClr val="2B91AF"/>
                </a:solidFill>
              </a:rPr>
              <a:t>].ToString());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2B91AF"/>
                </a:solidFill>
              </a:rPr>
              <a:t>			htmlStr.Append(</a:t>
            </a:r>
            <a:r>
              <a:rPr lang="en-US" sz="2200" smtClean="0">
                <a:solidFill>
                  <a:srgbClr val="A31515"/>
                </a:solidFill>
              </a:rPr>
              <a:t>"&lt;/li&gt;"</a:t>
            </a:r>
            <a:r>
              <a:rPr lang="en-US" sz="2200" smtClean="0">
                <a:solidFill>
                  <a:srgbClr val="2B91AF"/>
                </a:solidFill>
              </a:rPr>
              <a:t>);</a:t>
            </a:r>
            <a:r>
              <a:rPr lang="ru-RU" sz="2200" smtClean="0">
                <a:solidFill>
                  <a:srgbClr val="2B91AF"/>
                </a:solidFill>
              </a:rPr>
              <a:t> </a:t>
            </a:r>
            <a:r>
              <a:rPr lang="en-US" sz="2200" smtClean="0">
                <a:solidFill>
                  <a:srgbClr val="2B91A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A31515"/>
                </a:solidFill>
              </a:rPr>
              <a:t>	</a:t>
            </a:r>
            <a:r>
              <a:rPr lang="en-US" sz="2200" smtClean="0">
                <a:solidFill>
                  <a:srgbClr val="008000"/>
                </a:solidFill>
              </a:rPr>
              <a:t>// Show the generated HTML string.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200" smtClean="0">
                <a:solidFill>
                  <a:srgbClr val="008000"/>
                </a:solidFill>
              </a:rPr>
              <a:t>	</a:t>
            </a:r>
            <a:r>
              <a:rPr lang="en-US" sz="2200" smtClean="0">
                <a:solidFill>
                  <a:srgbClr val="2B91AF"/>
                </a:solidFill>
              </a:rPr>
              <a:t>HtmlContent.Text = htmlStr.ToString();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57212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Класс </a:t>
            </a:r>
            <a:r>
              <a:rPr lang="pl-PL" sz="3200">
                <a:solidFill>
                  <a:srgbClr val="006699"/>
                </a:solidFill>
              </a:rPr>
              <a:t>DataAdapter</a:t>
            </a: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2713" y="666750"/>
            <a:ext cx="8870950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latin typeface="Arial Unicode MS" pitchFamily="34" charset="-128"/>
              </a:rPr>
              <a:t>DataAdapter</a:t>
            </a:r>
            <a:r>
              <a:rPr lang="pl-PL" sz="2400" smtClean="0">
                <a:solidFill>
                  <a:srgbClr val="006666"/>
                </a:solidFill>
              </a:rPr>
              <a:t> – составная часть провайдера </a:t>
            </a:r>
            <a:r>
              <a:rPr lang="ru-RU" sz="2400" smtClean="0">
                <a:solidFill>
                  <a:srgbClr val="006666"/>
                </a:solidFill>
              </a:rPr>
              <a:t>(поставщика) </a:t>
            </a:r>
            <a:r>
              <a:rPr lang="pl-PL" sz="2400" smtClean="0">
                <a:solidFill>
                  <a:srgbClr val="006666"/>
                </a:solidFill>
              </a:rPr>
              <a:t>данных. Используется для заполнения объекта </a:t>
            </a:r>
            <a:r>
              <a:rPr lang="pl-PL" sz="2400" smtClean="0">
                <a:solidFill>
                  <a:srgbClr val="006666"/>
                </a:solidFill>
                <a:latin typeface="Arial Unicode MS" pitchFamily="34" charset="-128"/>
              </a:rPr>
              <a:t>D</a:t>
            </a:r>
            <a:r>
              <a:rPr lang="pl-PL" sz="2400" smtClean="0">
                <a:latin typeface="Arial Unicode MS" pitchFamily="34" charset="-128"/>
              </a:rPr>
              <a:t>ataSet</a:t>
            </a:r>
            <a:r>
              <a:rPr lang="pl-PL" sz="2400" smtClean="0">
                <a:solidFill>
                  <a:srgbClr val="006666"/>
                </a:solidFill>
              </a:rPr>
              <a:t> и модификации источника данных. Выполняет функции посредника при взаимодействии </a:t>
            </a:r>
            <a:r>
              <a:rPr lang="pl-PL" sz="2400" smtClean="0">
                <a:latin typeface="Arial Unicode MS" pitchFamily="34" charset="-128"/>
              </a:rPr>
              <a:t>БД</a:t>
            </a:r>
            <a:r>
              <a:rPr lang="pl-PL" sz="2400" smtClean="0">
                <a:solidFill>
                  <a:srgbClr val="006666"/>
                </a:solidFill>
              </a:rPr>
              <a:t> и объекта </a:t>
            </a:r>
            <a:r>
              <a:rPr lang="pl-PL" sz="2400" smtClean="0">
                <a:latin typeface="Arial Unicode MS" pitchFamily="34" charset="-128"/>
              </a:rPr>
              <a:t>DataSet</a:t>
            </a:r>
            <a:r>
              <a:rPr lang="pl-PL" sz="2400" smtClean="0">
                <a:solidFill>
                  <a:srgbClr val="006666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solidFill>
                  <a:srgbClr val="006666"/>
                </a:solidFill>
              </a:rPr>
              <a:t>Обеспечивает связь между источником данных и объектом </a:t>
            </a:r>
            <a:r>
              <a:rPr lang="pl-PL" sz="2400" smtClean="0">
                <a:latin typeface="Arial Unicode MS" pitchFamily="34" charset="-128"/>
              </a:rPr>
              <a:t>DataSet</a:t>
            </a:r>
            <a:r>
              <a:rPr lang="pl-PL" sz="2400" smtClean="0">
                <a:solidFill>
                  <a:srgbClr val="006666"/>
                </a:solidFill>
              </a:rPr>
              <a:t>. С одной стороны, база данных, с другой – </a:t>
            </a:r>
            <a:r>
              <a:rPr lang="pl-PL" sz="2400" smtClean="0">
                <a:latin typeface="Arial Unicode MS" pitchFamily="34" charset="-128"/>
              </a:rPr>
              <a:t>DataSet</a:t>
            </a:r>
            <a:r>
              <a:rPr lang="pl-PL" sz="2400" smtClean="0">
                <a:solidFill>
                  <a:srgbClr val="006666"/>
                </a:solidFill>
              </a:rPr>
              <a:t>. </a:t>
            </a:r>
            <a:r>
              <a:rPr lang="ru-RU" sz="2400" smtClean="0">
                <a:solidFill>
                  <a:srgbClr val="006666"/>
                </a:solidFill>
                <a:latin typeface="Arial Unicode MS" pitchFamily="34" charset="-128"/>
              </a:rPr>
              <a:t>Фактически, </a:t>
            </a:r>
            <a:r>
              <a:rPr lang="ru-RU" sz="2400" smtClean="0">
                <a:latin typeface="Arial Unicode MS" pitchFamily="34" charset="-128"/>
              </a:rPr>
              <a:t>DataAdapter</a:t>
            </a:r>
            <a:r>
              <a:rPr lang="ru-RU" sz="2400" smtClean="0">
                <a:solidFill>
                  <a:srgbClr val="006666"/>
                </a:solidFill>
                <a:latin typeface="Arial Unicode MS" pitchFamily="34" charset="-128"/>
              </a:rPr>
              <a:t> управляет обменом данных и обновлением содержимого источника данных.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solidFill>
                  <a:srgbClr val="006666"/>
                </a:solidFill>
              </a:rPr>
              <a:t>Функциональные возможности </a:t>
            </a:r>
            <a:r>
              <a:rPr lang="pl-PL" sz="2400" smtClean="0">
                <a:latin typeface="Arial Unicode MS" pitchFamily="34" charset="-128"/>
              </a:rPr>
              <a:t>DataAdapter</a:t>
            </a:r>
            <a:r>
              <a:rPr lang="pl-PL" sz="2400" smtClean="0">
                <a:solidFill>
                  <a:srgbClr val="006666"/>
                </a:solidFill>
              </a:rPr>
              <a:t>'а реализуются за счет: </a:t>
            </a:r>
          </a:p>
          <a:p>
            <a:pPr marL="441325" lvl="1" indent="0" eaLnBrk="1" hangingPunct="1">
              <a:lnSpc>
                <a:spcPct val="80000"/>
              </a:lnSpc>
              <a:spcBef>
                <a:spcPts val="600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solidFill>
                  <a:srgbClr val="006666"/>
                </a:solidFill>
              </a:rPr>
              <a:t>метода </a:t>
            </a:r>
            <a:r>
              <a:rPr lang="pl-PL" sz="2400" smtClean="0">
                <a:latin typeface="Arial Unicode MS" pitchFamily="34" charset="-128"/>
              </a:rPr>
              <a:t>Fill</a:t>
            </a:r>
            <a:r>
              <a:rPr lang="pl-PL" sz="2400" smtClean="0">
                <a:solidFill>
                  <a:srgbClr val="006666"/>
                </a:solidFill>
              </a:rPr>
              <a:t>, который изменяет данные в </a:t>
            </a:r>
            <a:r>
              <a:rPr lang="pl-PL" sz="2400" smtClean="0">
                <a:latin typeface="Arial Unicode MS" pitchFamily="34" charset="-128"/>
              </a:rPr>
              <a:t>DataSet</a:t>
            </a:r>
            <a:r>
              <a:rPr lang="pl-PL" sz="2400" smtClean="0">
                <a:solidFill>
                  <a:srgbClr val="006666"/>
                </a:solidFill>
              </a:rPr>
              <a:t>. При выполнении метода </a:t>
            </a:r>
            <a:r>
              <a:rPr lang="pl-PL" sz="2400" smtClean="0">
                <a:latin typeface="Arial Unicode MS" pitchFamily="34" charset="-128"/>
              </a:rPr>
              <a:t>Fill</a:t>
            </a:r>
            <a:r>
              <a:rPr lang="pl-PL" sz="2400" smtClean="0">
                <a:solidFill>
                  <a:srgbClr val="006666"/>
                </a:solidFill>
              </a:rPr>
              <a:t> объект </a:t>
            </a:r>
            <a:r>
              <a:rPr lang="pl-PL" sz="2400" smtClean="0">
                <a:latin typeface="Arial Unicode MS" pitchFamily="34" charset="-128"/>
              </a:rPr>
              <a:t>DataAdapter</a:t>
            </a:r>
            <a:r>
              <a:rPr lang="pl-PL" sz="2400" smtClean="0">
                <a:solidFill>
                  <a:srgbClr val="006666"/>
                </a:solidFill>
              </a:rPr>
              <a:t> заполняет </a:t>
            </a:r>
            <a:r>
              <a:rPr lang="pl-PL" sz="2400" smtClean="0">
                <a:latin typeface="Arial Unicode MS" pitchFamily="34" charset="-128"/>
              </a:rPr>
              <a:t>DataSet</a:t>
            </a:r>
            <a:r>
              <a:rPr lang="pl-PL" sz="2400" smtClean="0">
                <a:solidFill>
                  <a:srgbClr val="006666"/>
                </a:solidFill>
              </a:rPr>
              <a:t> данными, полученными из </a:t>
            </a:r>
            <a:r>
              <a:rPr lang="pl-PL" sz="2400" smtClean="0">
                <a:latin typeface="Arial Unicode MS" pitchFamily="34" charset="-128"/>
              </a:rPr>
              <a:t>БД</a:t>
            </a:r>
            <a:r>
              <a:rPr lang="pl-PL" sz="2400" smtClean="0">
                <a:solidFill>
                  <a:srgbClr val="006666"/>
                </a:solidFill>
              </a:rPr>
              <a:t>; </a:t>
            </a:r>
          </a:p>
          <a:p>
            <a:pPr marL="441325" lvl="1" indent="0" eaLnBrk="1" hangingPunct="1">
              <a:lnSpc>
                <a:spcPct val="80000"/>
              </a:lnSpc>
              <a:spcBef>
                <a:spcPts val="600"/>
              </a:spcBef>
              <a:buClr>
                <a:srgbClr val="006666"/>
              </a:buClr>
              <a:buFont typeface="Verdana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>
                <a:solidFill>
                  <a:srgbClr val="006666"/>
                </a:solidFill>
              </a:rPr>
              <a:t>метода </a:t>
            </a:r>
            <a:r>
              <a:rPr lang="pl-PL" sz="2400" smtClean="0">
                <a:latin typeface="Arial Unicode MS" pitchFamily="34" charset="-128"/>
              </a:rPr>
              <a:t>Update</a:t>
            </a:r>
            <a:r>
              <a:rPr lang="pl-PL" sz="2400" smtClean="0">
                <a:solidFill>
                  <a:srgbClr val="006666"/>
                </a:solidFill>
              </a:rPr>
              <a:t>, который позволяет изменять данные в источнике данных с целью достижения обратного соответствия данных в источнике данных по отношению к данным в </a:t>
            </a:r>
            <a:r>
              <a:rPr lang="pl-PL" sz="2400" smtClean="0">
                <a:latin typeface="Arial Unicode MS" pitchFamily="34" charset="-128"/>
              </a:rPr>
              <a:t>DataSet</a:t>
            </a:r>
            <a:r>
              <a:rPr lang="ru-RU" sz="2400" smtClean="0">
                <a:solidFill>
                  <a:srgbClr val="006666"/>
                </a:solidFill>
                <a:latin typeface="Arial Unicode MS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l-PL" sz="2400" smtClean="0">
              <a:solidFill>
                <a:srgbClr val="006666"/>
              </a:solidFill>
              <a:latin typeface="Arial Unicode MS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l-PL" sz="2400" smtClean="0">
              <a:solidFill>
                <a:srgbClr val="006666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Grp="1" noChangeArrowheads="1"/>
          </p:cNvSpPr>
          <p:nvPr>
            <p:ph type="body"/>
          </p:nvPr>
        </p:nvSpPr>
        <p:spPr>
          <a:xfrm>
            <a:off x="128588" y="892175"/>
            <a:ext cx="9015412" cy="5738813"/>
          </a:xfrm>
          <a:noFill/>
        </p:spPr>
        <p:txBody>
          <a:bodyPr anchor="t"/>
          <a:lstStyle/>
          <a:p>
            <a:pPr indent="261938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>
                <a:effectLst/>
              </a:rPr>
              <a:t>О</a:t>
            </a:r>
            <a:r>
              <a:rPr lang="pl-PL" sz="2200">
                <a:effectLst/>
              </a:rPr>
              <a:t>собо</a:t>
            </a:r>
            <a:r>
              <a:rPr lang="ru-RU" sz="2200">
                <a:effectLst/>
              </a:rPr>
              <a:t> </a:t>
            </a:r>
            <a:r>
              <a:rPr lang="pl-PL" sz="2200">
                <a:effectLst/>
              </a:rPr>
              <a:t> в</a:t>
            </a:r>
            <a:r>
              <a:rPr lang="ru-RU" sz="2200">
                <a:effectLst/>
              </a:rPr>
              <a:t>ажны</a:t>
            </a:r>
            <a:r>
              <a:rPr lang="pl-PL" sz="2200">
                <a:effectLst/>
              </a:rPr>
              <a:t> ЧЕТЫРЕ свойства этого класса, фактически представляющие команды </a:t>
            </a:r>
            <a:r>
              <a:rPr lang="pl-PL" sz="2200">
                <a:solidFill>
                  <a:srgbClr val="006699"/>
                </a:solidFill>
                <a:effectLst/>
              </a:rPr>
              <a:t>БД</a:t>
            </a:r>
            <a:r>
              <a:rPr lang="pl-PL" sz="2200">
                <a:effectLst/>
              </a:rPr>
              <a:t>. Через эти команды объект </a:t>
            </a:r>
            <a:r>
              <a:rPr lang="pl-PL" sz="2200">
                <a:solidFill>
                  <a:srgbClr val="006699"/>
                </a:solidFill>
                <a:effectLst/>
              </a:rPr>
              <a:t>DataAdapter</a:t>
            </a:r>
            <a:r>
              <a:rPr lang="pl-PL" sz="2200">
                <a:effectLst/>
              </a:rPr>
              <a:t> и воздействует на </a:t>
            </a:r>
            <a:r>
              <a:rPr lang="pl-PL" sz="2200">
                <a:solidFill>
                  <a:srgbClr val="006699"/>
                </a:solidFill>
                <a:effectLst/>
              </a:rPr>
              <a:t>DataSet</a:t>
            </a:r>
            <a:r>
              <a:rPr lang="pl-PL" sz="2200">
                <a:effectLst/>
              </a:rPr>
              <a:t> и </a:t>
            </a:r>
            <a:r>
              <a:rPr lang="pl-PL" sz="2200">
                <a:solidFill>
                  <a:srgbClr val="006699"/>
                </a:solidFill>
                <a:effectLst/>
              </a:rPr>
              <a:t>Б</a:t>
            </a:r>
            <a:r>
              <a:rPr lang="ru-RU" sz="2200">
                <a:solidFill>
                  <a:srgbClr val="006699"/>
                </a:solidFill>
                <a:effectLst/>
              </a:rPr>
              <a:t>Д</a:t>
            </a:r>
            <a:r>
              <a:rPr lang="pl-PL" sz="2200">
                <a:effectLst/>
              </a:rPr>
              <a:t>. </a:t>
            </a:r>
          </a:p>
          <a:p>
            <a:pPr indent="261938" algn="l" eaLnBrk="1" hangingPunct="1">
              <a:lnSpc>
                <a:spcPct val="80000"/>
              </a:lnSpc>
              <a:spcBef>
                <a:spcPts val="550"/>
              </a:spcBef>
              <a:buClr>
                <a:srgbClr val="006699"/>
              </a:buClr>
              <a:buFont typeface="Verdana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SelectCommand</a:t>
            </a:r>
            <a:r>
              <a:rPr lang="pl-PL" sz="2200">
                <a:effectLst/>
              </a:rPr>
              <a:t> – </a:t>
            </a:r>
            <a:r>
              <a:rPr lang="ru-RU" sz="2200">
                <a:effectLst/>
              </a:rPr>
              <a:t>представляет</a:t>
            </a:r>
            <a:r>
              <a:rPr lang="pl-PL" sz="2200">
                <a:effectLst/>
              </a:rPr>
              <a:t> объект </a:t>
            </a:r>
            <a:r>
              <a:rPr lang="pl-PL" sz="2200">
                <a:solidFill>
                  <a:srgbClr val="006699"/>
                </a:solidFill>
                <a:effectLst/>
              </a:rPr>
              <a:t>Command</a:t>
            </a:r>
            <a:r>
              <a:rPr lang="pl-PL" sz="2200">
                <a:effectLst/>
              </a:rPr>
              <a:t>, осуществляющей выборку данных из </a:t>
            </a:r>
            <a:r>
              <a:rPr lang="pl-PL" sz="2200">
                <a:solidFill>
                  <a:srgbClr val="006699"/>
                </a:solidFill>
                <a:effectLst/>
              </a:rPr>
              <a:t>БД</a:t>
            </a:r>
            <a:r>
              <a:rPr lang="pl-PL" sz="2200">
                <a:effectLst/>
              </a:rPr>
              <a:t>. При вызове метода Fill эта команда выполняется и заполняет объект DataTable или объект </a:t>
            </a:r>
            <a:r>
              <a:rPr lang="pl-PL" sz="2200">
                <a:solidFill>
                  <a:srgbClr val="006699"/>
                </a:solidFill>
                <a:effectLst/>
              </a:rPr>
              <a:t>DataSet</a:t>
            </a:r>
            <a:r>
              <a:rPr lang="pl-PL" sz="2200">
                <a:effectLst/>
              </a:rPr>
              <a:t>. </a:t>
            </a:r>
          </a:p>
          <a:p>
            <a:pPr indent="261938" algn="l" eaLnBrk="1" hangingPunct="1">
              <a:lnSpc>
                <a:spcPct val="80000"/>
              </a:lnSpc>
              <a:spcBef>
                <a:spcPts val="550"/>
              </a:spcBef>
              <a:buClr>
                <a:srgbClr val="006699"/>
              </a:buClr>
              <a:buFont typeface="Verdana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InsertCommand</a:t>
            </a:r>
            <a:r>
              <a:rPr lang="pl-PL" sz="2200">
                <a:effectLst/>
              </a:rPr>
              <a:t> – </a:t>
            </a:r>
            <a:r>
              <a:rPr lang="ru-RU" sz="2200">
                <a:effectLst/>
              </a:rPr>
              <a:t>представляет</a:t>
            </a:r>
            <a:r>
              <a:rPr lang="pl-PL" sz="2200">
                <a:effectLst/>
              </a:rPr>
              <a:t> объект </a:t>
            </a:r>
            <a:r>
              <a:rPr lang="pl-PL" sz="2200">
                <a:solidFill>
                  <a:srgbClr val="006699"/>
                </a:solidFill>
                <a:effectLst/>
              </a:rPr>
              <a:t>Command</a:t>
            </a:r>
            <a:r>
              <a:rPr lang="pl-PL" sz="2200">
                <a:effectLst/>
              </a:rPr>
              <a:t>, осуществляющий вставку строк в таблицу. </a:t>
            </a:r>
          </a:p>
          <a:p>
            <a:pPr indent="261938" algn="l" eaLnBrk="1" hangingPunct="1">
              <a:lnSpc>
                <a:spcPct val="80000"/>
              </a:lnSpc>
              <a:spcBef>
                <a:spcPts val="550"/>
              </a:spcBef>
              <a:buClr>
                <a:srgbClr val="006699"/>
              </a:buClr>
              <a:buFont typeface="Verdana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DeleteCommand</a:t>
            </a:r>
            <a:r>
              <a:rPr lang="pl-PL" sz="2200">
                <a:effectLst/>
              </a:rPr>
              <a:t> – </a:t>
            </a:r>
            <a:r>
              <a:rPr lang="ru-RU" sz="2200">
                <a:effectLst/>
              </a:rPr>
              <a:t>представляет</a:t>
            </a:r>
            <a:r>
              <a:rPr lang="pl-PL" sz="2200">
                <a:effectLst/>
              </a:rPr>
              <a:t> объект </a:t>
            </a:r>
            <a:r>
              <a:rPr lang="pl-PL" sz="2200">
                <a:solidFill>
                  <a:srgbClr val="006699"/>
                </a:solidFill>
                <a:effectLst/>
              </a:rPr>
              <a:t>Command</a:t>
            </a:r>
            <a:r>
              <a:rPr lang="pl-PL" sz="2200">
                <a:effectLst/>
              </a:rPr>
              <a:t>, осуществляющий удаление строки из таблицы. </a:t>
            </a:r>
          </a:p>
          <a:p>
            <a:pPr indent="261938" algn="l" eaLnBrk="1" hangingPunct="1">
              <a:lnSpc>
                <a:spcPct val="80000"/>
              </a:lnSpc>
              <a:spcBef>
                <a:spcPts val="550"/>
              </a:spcBef>
              <a:buClr>
                <a:srgbClr val="006699"/>
              </a:buClr>
              <a:buFont typeface="Verdana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</a:rPr>
              <a:t>UpdateCommand</a:t>
            </a:r>
            <a:r>
              <a:rPr lang="pl-PL" sz="2200">
                <a:effectLst/>
              </a:rPr>
              <a:t> – </a:t>
            </a:r>
            <a:r>
              <a:rPr lang="ru-RU" sz="2200">
                <a:effectLst/>
              </a:rPr>
              <a:t>представляет</a:t>
            </a:r>
            <a:r>
              <a:rPr lang="pl-PL" sz="2200">
                <a:effectLst/>
              </a:rPr>
              <a:t> объект </a:t>
            </a:r>
            <a:r>
              <a:rPr lang="pl-PL" sz="2200">
                <a:solidFill>
                  <a:srgbClr val="006699"/>
                </a:solidFill>
                <a:effectLst/>
              </a:rPr>
              <a:t>Command</a:t>
            </a:r>
            <a:r>
              <a:rPr lang="pl-PL" sz="2200">
                <a:effectLst/>
              </a:rPr>
              <a:t>, осуществляющий обновление значений в </a:t>
            </a:r>
            <a:r>
              <a:rPr lang="pl-PL" sz="2200">
                <a:solidFill>
                  <a:srgbClr val="006699"/>
                </a:solidFill>
                <a:effectLst/>
              </a:rPr>
              <a:t>БД</a:t>
            </a:r>
            <a:r>
              <a:rPr lang="pl-PL" sz="2200">
                <a:effectLst/>
              </a:rPr>
              <a:t>. </a:t>
            </a:r>
          </a:p>
          <a:p>
            <a:pPr indent="261938" algn="l" eaLnBrk="1" hangingPunct="1">
              <a:lnSpc>
                <a:spcPct val="80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>
                <a:effectLst/>
              </a:rPr>
              <a:t>При вызове метода</a:t>
            </a:r>
            <a:r>
              <a:rPr lang="pl-PL" sz="2200">
                <a:effectLst/>
              </a:rPr>
              <a:t> </a:t>
            </a:r>
            <a:r>
              <a:rPr lang="pl-PL" sz="2200">
                <a:solidFill>
                  <a:srgbClr val="006699"/>
                </a:solidFill>
                <a:effectLst/>
              </a:rPr>
              <a:t>Update()</a:t>
            </a:r>
            <a:r>
              <a:rPr lang="pl-PL" sz="2200">
                <a:effectLst/>
              </a:rPr>
              <a:t> </a:t>
            </a:r>
            <a:r>
              <a:rPr lang="ru-RU" sz="2200">
                <a:effectLst/>
              </a:rPr>
              <a:t>данного</a:t>
            </a:r>
            <a:r>
              <a:rPr lang="pl-PL" sz="2200">
                <a:effectLst/>
              </a:rPr>
              <a:t> </a:t>
            </a:r>
            <a:r>
              <a:rPr lang="pl-PL" sz="2200">
                <a:solidFill>
                  <a:srgbClr val="006699"/>
                </a:solidFill>
                <a:effectLst/>
              </a:rPr>
              <a:t>Adapter’</a:t>
            </a:r>
            <a:r>
              <a:rPr lang="ru-RU" sz="2200">
                <a:effectLst/>
              </a:rPr>
              <a:t>а</a:t>
            </a:r>
            <a:r>
              <a:rPr lang="pl-PL" sz="2200">
                <a:effectLst/>
              </a:rPr>
              <a:t>, </a:t>
            </a:r>
            <a:r>
              <a:rPr lang="ru-RU" sz="2200">
                <a:effectLst/>
              </a:rPr>
              <a:t>он проверяет свойство </a:t>
            </a:r>
            <a:r>
              <a:rPr lang="pl-PL" sz="2200">
                <a:solidFill>
                  <a:srgbClr val="006699"/>
                </a:solidFill>
                <a:effectLst/>
              </a:rPr>
              <a:t>RowState</a:t>
            </a:r>
            <a:r>
              <a:rPr lang="pl-PL" sz="2200">
                <a:effectLst/>
              </a:rPr>
              <a:t> </a:t>
            </a:r>
            <a:r>
              <a:rPr lang="ru-RU" sz="2200">
                <a:effectLst/>
              </a:rPr>
              <a:t>для каждой строки таблицы </a:t>
            </a:r>
            <a:r>
              <a:rPr lang="pl-PL" sz="2200">
                <a:solidFill>
                  <a:srgbClr val="006699"/>
                </a:solidFill>
                <a:effectLst/>
              </a:rPr>
              <a:t>DataSet</a:t>
            </a:r>
            <a:r>
              <a:rPr lang="ru-RU" sz="2200">
                <a:effectLst/>
              </a:rPr>
              <a:t> и, если она изменилась </a:t>
            </a:r>
            <a:r>
              <a:rPr lang="ru-RU" sz="2200">
                <a:solidFill>
                  <a:srgbClr val="006699"/>
                </a:solidFill>
                <a:effectLst/>
              </a:rPr>
              <a:t>(Added, Modified),</a:t>
            </a:r>
            <a:r>
              <a:rPr lang="ru-RU" sz="2200">
                <a:effectLst/>
              </a:rPr>
              <a:t> </a:t>
            </a:r>
            <a:r>
              <a:rPr lang="pl-PL" sz="2200">
                <a:effectLst/>
              </a:rPr>
              <a:t> </a:t>
            </a:r>
            <a:r>
              <a:rPr lang="ru-RU" sz="2200">
                <a:effectLst/>
              </a:rPr>
              <a:t>использует </a:t>
            </a:r>
            <a:r>
              <a:rPr lang="pl-PL" sz="2200">
                <a:effectLst/>
              </a:rPr>
              <a:t>SQL</a:t>
            </a:r>
            <a:r>
              <a:rPr lang="ru-RU" sz="2200">
                <a:effectLst/>
              </a:rPr>
              <a:t>-команду,указанную в </a:t>
            </a:r>
            <a:r>
              <a:rPr lang="pl-PL" sz="2200">
                <a:effectLst/>
              </a:rPr>
              <a:t>DeleteCommand, InsertCommand</a:t>
            </a:r>
            <a:r>
              <a:rPr lang="ru-RU" sz="2200">
                <a:effectLst/>
              </a:rPr>
              <a:t> и </a:t>
            </a:r>
            <a:r>
              <a:rPr lang="pl-PL" sz="2200">
                <a:effectLst/>
              </a:rPr>
              <a:t>UpdateCommand</a:t>
            </a:r>
            <a:r>
              <a:rPr lang="ru-RU" sz="2200">
                <a:effectLst/>
              </a:rPr>
              <a:t>, для того, чтобы произвести соответствующие изменения и в БД.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568325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pl-P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DataAdapter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Содержимое 3" descr="Мак-Дональд М 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2938" y="642938"/>
            <a:ext cx="7786687" cy="6072187"/>
          </a:xfrm>
        </p:spPr>
      </p:pic>
      <p:sp>
        <p:nvSpPr>
          <p:cNvPr id="5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568325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pl-P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DataAdapter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Grp="1" noChangeArrowheads="1"/>
          </p:cNvSpPr>
          <p:nvPr>
            <p:ph type="body"/>
          </p:nvPr>
        </p:nvSpPr>
        <p:spPr>
          <a:xfrm>
            <a:off x="177800" y="652463"/>
            <a:ext cx="8810625" cy="5984875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7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300">
                <a:effectLst/>
                <a:latin typeface="TheSansMonoCondensed-Bold" charset="0"/>
              </a:rPr>
              <a:t>// </a:t>
            </a:r>
            <a:r>
              <a:rPr lang="ru-RU" sz="2300">
                <a:effectLst/>
                <a:latin typeface="Arial" pitchFamily="34" charset="0"/>
              </a:rPr>
              <a:t>Сформируем</a:t>
            </a:r>
            <a:r>
              <a:rPr lang="pl-PL" sz="2300">
                <a:effectLst/>
                <a:latin typeface="TheSansMonoCondensed-Bold" charset="0"/>
              </a:rPr>
              <a:t> SQL Insert</a:t>
            </a:r>
            <a:r>
              <a:rPr lang="ru-RU" sz="2300">
                <a:effectLst/>
                <a:latin typeface="Arial" pitchFamily="34" charset="0"/>
              </a:rPr>
              <a:t> – команду и поместим ее в </a:t>
            </a:r>
            <a:r>
              <a:rPr lang="pl-PL" sz="2300">
                <a:effectLst/>
                <a:latin typeface="TheSansMonoCondensed-Bold" charset="0"/>
              </a:rPr>
              <a:t>DataAdapter.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string sql = string.Format("Insert Into Inventory" +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"(CarID, Make, Color, PetName) Values" +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"('{0}', '{1}', '{2}', '{3}')",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newCarID, newCarMake, newCarColor, newCarPetName);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dAdpater.InsertCommand = new SqlCommand(sql);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dAdpater.InsertCommand.Connection = cnObj;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7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300">
                <a:effectLst/>
                <a:latin typeface="Arial" pitchFamily="34" charset="0"/>
              </a:rPr>
              <a:t>// </a:t>
            </a:r>
            <a:r>
              <a:rPr lang="ru-RU" sz="2300">
                <a:effectLst/>
                <a:latin typeface="Arial" pitchFamily="34" charset="0"/>
              </a:rPr>
              <a:t>Добавим в таблицу </a:t>
            </a:r>
            <a:r>
              <a:rPr lang="pl-PL" sz="2300">
                <a:effectLst/>
                <a:latin typeface="Arial" pitchFamily="34" charset="0"/>
              </a:rPr>
              <a:t>Inventory Table </a:t>
            </a:r>
            <a:r>
              <a:rPr lang="ru-RU" sz="2300">
                <a:effectLst/>
                <a:latin typeface="Arial" pitchFamily="34" charset="0"/>
              </a:rPr>
              <a:t>новую строку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DataRow newCar = dsCarInventory.Tables["Inventory"].NewRow();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newCar["CarID"] = newCarID;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newCar["Make"] = newCarMake;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newCar["Color"] = newCarColor;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newCar["PetName"] = newCarPetName;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dsCarInventory.Tables["Inventory"].Rows.Add(newCar);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7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ru-RU" sz="2300">
                <a:effectLst/>
                <a:latin typeface="Arial" pitchFamily="34" charset="0"/>
              </a:rPr>
              <a:t>// Внесем изменения в таблицу БД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l-PL" sz="2200">
                <a:solidFill>
                  <a:srgbClr val="006699"/>
                </a:solidFill>
                <a:effectLst/>
                <a:latin typeface="TheSansMonoCondensed-SemiLight" charset="0"/>
              </a:rPr>
              <a:t>dAdpater.Update(dsCarInventory.Tables["Inventory"]);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557212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pl-PL">
                <a:effectLst>
                  <a:outerShdw blurRad="38100" dist="38100" dir="2700000" algn="tl">
                    <a:srgbClr val="C0C0C0"/>
                  </a:outerShdw>
                </a:effectLst>
              </a:rPr>
              <a:t>DataAdapter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1041400"/>
            <a:ext cx="8921750" cy="4533900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>
                <a:effectLst/>
              </a:rPr>
              <a:t>То есть,</a:t>
            </a:r>
            <a:r>
              <a:rPr lang="ru-RU" sz="2400">
                <a:solidFill>
                  <a:srgbClr val="006699"/>
                </a:solidFill>
                <a:effectLst/>
              </a:rPr>
              <a:t> </a:t>
            </a:r>
            <a:r>
              <a:rPr lang="ru-RU" sz="2400">
                <a:effectLst/>
              </a:rPr>
              <a:t>нет автоматического соответствия между </a:t>
            </a:r>
            <a:r>
              <a:rPr lang="pl-PL" sz="2400">
                <a:solidFill>
                  <a:srgbClr val="006699"/>
                </a:solidFill>
                <a:effectLst/>
              </a:rPr>
              <a:t>DataSet</a:t>
            </a:r>
            <a:r>
              <a:rPr lang="ru-RU" sz="2400">
                <a:solidFill>
                  <a:srgbClr val="006699"/>
                </a:solidFill>
                <a:effectLst/>
              </a:rPr>
              <a:t> </a:t>
            </a:r>
            <a:r>
              <a:rPr lang="ru-RU" sz="2400">
                <a:effectLst/>
              </a:rPr>
              <a:t>и</a:t>
            </a:r>
            <a:r>
              <a:rPr lang="ru-RU" sz="2400">
                <a:solidFill>
                  <a:srgbClr val="006699"/>
                </a:solidFill>
                <a:effectLst/>
              </a:rPr>
              <a:t> БД,</a:t>
            </a:r>
            <a:r>
              <a:rPr lang="ru-RU" sz="2400">
                <a:effectLst/>
              </a:rPr>
              <a:t> и при выполнении </a:t>
            </a:r>
            <a:r>
              <a:rPr lang="pl-PL" sz="2400">
                <a:solidFill>
                  <a:srgbClr val="006699"/>
                </a:solidFill>
                <a:effectLst/>
              </a:rPr>
              <a:t>Update()</a:t>
            </a:r>
            <a:r>
              <a:rPr lang="pl-PL" sz="2400">
                <a:effectLst/>
              </a:rPr>
              <a:t> </a:t>
            </a:r>
            <a:r>
              <a:rPr lang="ru-RU" sz="2400">
                <a:effectLst/>
              </a:rPr>
              <a:t>мы фактически должны заново прописывать изменения, уже произведенные в таблицах </a:t>
            </a:r>
            <a:r>
              <a:rPr lang="pl-PL" sz="2400">
                <a:solidFill>
                  <a:srgbClr val="006699"/>
                </a:solidFill>
                <a:effectLst/>
              </a:rPr>
              <a:t>DataSet</a:t>
            </a:r>
            <a:r>
              <a:rPr lang="ru-RU" sz="2400">
                <a:solidFill>
                  <a:srgbClr val="006699"/>
                </a:solidFill>
                <a:effectLst/>
              </a:rPr>
              <a:t> </a:t>
            </a:r>
            <a:r>
              <a:rPr lang="ru-RU" sz="2400">
                <a:effectLst/>
              </a:rPr>
              <a:t>–а.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>
                <a:effectLst/>
              </a:rPr>
              <a:t>Почему не автоматически?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>
                <a:effectLst/>
              </a:rPr>
              <a:t>Но ведь запросы, на основании которых сформированы таблицы </a:t>
            </a:r>
            <a:r>
              <a:rPr lang="pl-PL" sz="2400">
                <a:solidFill>
                  <a:srgbClr val="006699"/>
                </a:solidFill>
                <a:effectLst/>
              </a:rPr>
              <a:t>DataSet </a:t>
            </a:r>
            <a:r>
              <a:rPr lang="ru-RU" sz="2400">
                <a:effectLst/>
              </a:rPr>
              <a:t>–а, могли быть необновляемыми(с агрегированием записей; на основе нескольких таблиц, и даже на основе нескольких БД)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>
                <a:effectLst/>
              </a:rPr>
              <a:t> Если для обновления БД нам необходимо выбирать  значения из строк таблиц </a:t>
            </a:r>
            <a:r>
              <a:rPr lang="pl-PL" sz="2400">
                <a:solidFill>
                  <a:srgbClr val="006699"/>
                </a:solidFill>
                <a:effectLst/>
              </a:rPr>
              <a:t>DataSet</a:t>
            </a:r>
            <a:r>
              <a:rPr lang="ru-RU" sz="2400">
                <a:effectLst/>
              </a:rPr>
              <a:t>, то обновления БД можно произвести и с использованием </a:t>
            </a:r>
            <a:r>
              <a:rPr lang="pl-PL" sz="2400">
                <a:solidFill>
                  <a:srgbClr val="006699"/>
                </a:solidFill>
                <a:effectLst/>
              </a:rPr>
              <a:t>Command</a:t>
            </a:r>
            <a:r>
              <a:rPr lang="ru-RU" sz="2400">
                <a:solidFill>
                  <a:srgbClr val="006699"/>
                </a:solidFill>
                <a:effectLst/>
              </a:rPr>
              <a:t>. ExecuteNonQuery.</a:t>
            </a:r>
            <a:r>
              <a:rPr lang="ru-RU" sz="2400">
                <a:effectLst/>
              </a:rPr>
              <a:t> 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63500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pl-PL">
                <a:effectLst>
                  <a:outerShdw blurRad="38100" dist="38100" dir="2700000" algn="tl">
                    <a:srgbClr val="C0C0C0"/>
                  </a:outerShdw>
                </a:effectLst>
              </a:rPr>
              <a:t>DataAdapter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body"/>
          </p:nvPr>
        </p:nvSpPr>
        <p:spPr>
          <a:xfrm>
            <a:off x="184150" y="836613"/>
            <a:ext cx="8804275" cy="5784850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10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>
                <a:solidFill>
                  <a:srgbClr val="006699"/>
                </a:solidFill>
                <a:effectLst/>
              </a:rPr>
              <a:t>Технология ADO.N</a:t>
            </a:r>
            <a:r>
              <a:rPr lang="pl-PL" sz="2400">
                <a:solidFill>
                  <a:srgbClr val="006699"/>
                </a:solidFill>
                <a:effectLst/>
              </a:rPr>
              <a:t>ET</a:t>
            </a:r>
            <a:r>
              <a:rPr lang="ru-RU" sz="2400">
                <a:solidFill>
                  <a:srgbClr val="006699"/>
                </a:solidFill>
                <a:effectLst/>
              </a:rPr>
              <a:t> позволяет создавать практически одинаковый код доступа к данным в различных типах приложений – как при удаленном доступе к данным с помощь </a:t>
            </a:r>
            <a:r>
              <a:rPr lang="pl-PL" sz="2400">
                <a:solidFill>
                  <a:srgbClr val="006699"/>
                </a:solidFill>
                <a:effectLst/>
              </a:rPr>
              <a:t>Web-</a:t>
            </a:r>
            <a:r>
              <a:rPr lang="ru-RU" sz="2400">
                <a:solidFill>
                  <a:srgbClr val="006699"/>
                </a:solidFill>
                <a:effectLst/>
              </a:rPr>
              <a:t>приложений, так в клиент-серверных настольных приложениях, и даже в однопользовательских настольных приложениях, подключаемых к локальной БД.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>
                <a:solidFill>
                  <a:srgbClr val="006699"/>
                </a:solidFill>
                <a:effectLst/>
              </a:rPr>
              <a:t> Многоуровневую архитектуру ADO.N</a:t>
            </a:r>
            <a:r>
              <a:rPr lang="pl-PL" sz="2400">
                <a:solidFill>
                  <a:srgbClr val="006699"/>
                </a:solidFill>
                <a:effectLst/>
              </a:rPr>
              <a:t>ET</a:t>
            </a:r>
            <a:r>
              <a:rPr lang="ru-RU" sz="2400">
                <a:solidFill>
                  <a:srgbClr val="006699"/>
                </a:solidFill>
                <a:effectLst/>
              </a:rPr>
              <a:t> можно разделить на две фундаментальные части: </a:t>
            </a:r>
            <a:r>
              <a:rPr lang="ru-RU" sz="2400">
                <a:effectLst/>
              </a:rPr>
              <a:t>подключаемую </a:t>
            </a:r>
            <a:r>
              <a:rPr lang="ru-RU" sz="2400">
                <a:solidFill>
                  <a:srgbClr val="006699"/>
                </a:solidFill>
                <a:effectLst/>
              </a:rPr>
              <a:t>(объекты поставщика данных) и </a:t>
            </a:r>
            <a:r>
              <a:rPr lang="ru-RU" sz="2400">
                <a:effectLst/>
              </a:rPr>
              <a:t>автономную (объекты, основанные на содержимом)</a:t>
            </a:r>
            <a:r>
              <a:rPr lang="ru-RU" sz="2400">
                <a:solidFill>
                  <a:srgbClr val="006699"/>
                </a:solidFill>
                <a:effectLst/>
              </a:rPr>
              <a:t>. Все классы в ADO.NET можно поделить по этому критерию. Исключение - класс </a:t>
            </a:r>
            <a:r>
              <a:rPr lang="ru-RU" sz="2400">
                <a:effectLst/>
              </a:rPr>
              <a:t>DataAdapter</a:t>
            </a:r>
            <a:r>
              <a:rPr lang="ru-RU" sz="2400">
                <a:solidFill>
                  <a:srgbClr val="006699"/>
                </a:solidFill>
                <a:effectLst/>
              </a:rPr>
              <a:t>, который является посредником между подключенной и автономной частями ADO.N</a:t>
            </a:r>
            <a:r>
              <a:rPr lang="pl-PL" sz="2400">
                <a:solidFill>
                  <a:srgbClr val="006699"/>
                </a:solidFill>
                <a:effectLst/>
              </a:rPr>
              <a:t>ET</a:t>
            </a:r>
            <a:r>
              <a:rPr lang="ru-RU" sz="2400">
                <a:solidFill>
                  <a:srgbClr val="006699"/>
                </a:solidFill>
                <a:effectLst/>
              </a:rPr>
              <a:t>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ru-RU" sz="2400">
              <a:solidFill>
                <a:srgbClr val="006699"/>
              </a:solidFill>
              <a:effectLst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49530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Назначение и структура </a:t>
            </a:r>
            <a:r>
              <a:rPr lang="pl-PL" sz="28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ADO.NET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794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Класс </a:t>
            </a:r>
            <a:r>
              <a:rPr lang="ru-RU" sz="3200">
                <a:solidFill>
                  <a:srgbClr val="006699"/>
                </a:solidFill>
              </a:rPr>
              <a:t>DataView</a:t>
            </a: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3" y="1009650"/>
            <a:ext cx="8855075" cy="5348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800" smtClean="0"/>
              <a:t>DataView</a:t>
            </a:r>
            <a:r>
              <a:rPr lang="ru-RU" sz="2800" smtClean="0">
                <a:solidFill>
                  <a:srgbClr val="006666"/>
                </a:solidFill>
              </a:rPr>
              <a:t> предоставляет средства динамического представления таблицы </a:t>
            </a:r>
            <a:r>
              <a:rPr lang="pl-PL" sz="2800" smtClean="0"/>
              <a:t>DataSet </a:t>
            </a:r>
            <a:r>
              <a:rPr lang="ru-RU" sz="2800" smtClean="0">
                <a:solidFill>
                  <a:srgbClr val="006666"/>
                </a:solidFill>
              </a:rPr>
              <a:t>–а, к которому можно применить различные варианты сортировки и фильтрации данных.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Класс </a:t>
            </a:r>
            <a:r>
              <a:rPr lang="ru-RU" sz="2800" smtClean="0"/>
              <a:t>DataView</a:t>
            </a:r>
            <a:r>
              <a:rPr lang="ru-RU" sz="2800" smtClean="0">
                <a:solidFill>
                  <a:srgbClr val="006666"/>
                </a:solidFill>
              </a:rPr>
              <a:t> обладает большим набором свойств, методов и событий, что позволяет с помощью объекта – представителя класса </a:t>
            </a:r>
            <a:r>
              <a:rPr lang="ru-RU" sz="2800" smtClean="0"/>
              <a:t>DataView</a:t>
            </a:r>
            <a:r>
              <a:rPr lang="ru-RU" sz="2800" smtClean="0">
                <a:solidFill>
                  <a:srgbClr val="006666"/>
                </a:solidFill>
              </a:rPr>
              <a:t> создавать различные представления данных, содержащихся в </a:t>
            </a:r>
            <a:r>
              <a:rPr lang="ru-RU" sz="2800" smtClean="0"/>
              <a:t>DataTable</a:t>
            </a:r>
            <a:r>
              <a:rPr lang="ru-RU" sz="2800" smtClean="0">
                <a:solidFill>
                  <a:srgbClr val="006666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Каждый объект </a:t>
            </a:r>
            <a:r>
              <a:rPr lang="ru-RU" sz="2800" smtClean="0"/>
              <a:t>DataTable</a:t>
            </a:r>
            <a:r>
              <a:rPr lang="ru-RU" sz="2800" smtClean="0">
                <a:solidFill>
                  <a:srgbClr val="006666"/>
                </a:solidFill>
              </a:rPr>
              <a:t> имеет </a:t>
            </a:r>
            <a:r>
              <a:rPr lang="ru-RU" sz="2800" smtClean="0"/>
              <a:t>DataView</a:t>
            </a:r>
            <a:r>
              <a:rPr lang="ru-RU" sz="2800" smtClean="0">
                <a:solidFill>
                  <a:srgbClr val="006666"/>
                </a:solidFill>
              </a:rPr>
              <a:t> по умолчанию – </a:t>
            </a:r>
            <a:r>
              <a:rPr lang="pl-PL" sz="2800" smtClean="0"/>
              <a:t>DefaultView</a:t>
            </a:r>
            <a:r>
              <a:rPr lang="pl-PL" sz="2800" smtClean="0">
                <a:solidFill>
                  <a:srgbClr val="006666"/>
                </a:solidFill>
              </a:rPr>
              <a:t>, </a:t>
            </a:r>
            <a:r>
              <a:rPr lang="ru-RU" sz="2800" smtClean="0">
                <a:solidFill>
                  <a:srgbClr val="006666"/>
                </a:solidFill>
              </a:rPr>
              <a:t>но можмо создавать и другие.</a:t>
            </a:r>
            <a:r>
              <a:rPr lang="ru-RU" sz="280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ru-RU" sz="2800" smtClean="0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619125"/>
            <a:ext cx="9144000" cy="6084888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SqlConnection con = </a:t>
            </a:r>
            <a:r>
              <a:rPr lang="en-US" sz="2000">
                <a:solidFill>
                  <a:srgbClr val="0000FF"/>
                </a:solidFill>
                <a:effectLst/>
              </a:rPr>
              <a:t>new </a:t>
            </a:r>
            <a:r>
              <a:rPr lang="en-US" sz="2000">
                <a:solidFill>
                  <a:srgbClr val="2B91AF"/>
                </a:solidFill>
                <a:effectLst/>
              </a:rPr>
              <a:t>SqlConnection(connectionString);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</a:t>
            </a:r>
            <a:r>
              <a:rPr lang="en-US" sz="2000">
                <a:solidFill>
                  <a:srgbClr val="0000FF"/>
                </a:solidFill>
                <a:effectLst/>
              </a:rPr>
              <a:t>string sql = </a:t>
            </a:r>
            <a:r>
              <a:rPr lang="en-US" sz="2000">
                <a:solidFill>
                  <a:srgbClr val="A31515"/>
                </a:solidFill>
                <a:effectLst/>
              </a:rPr>
              <a:t>"SELECT TOP 5 EmployeeID, TitleOfCourtesy, LastName, FirstName FROM Employees";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SqlDataAdapter da = </a:t>
            </a:r>
            <a:r>
              <a:rPr lang="en-US" sz="2000">
                <a:solidFill>
                  <a:srgbClr val="0000FF"/>
                </a:solidFill>
                <a:effectLst/>
              </a:rPr>
              <a:t>new </a:t>
            </a:r>
            <a:r>
              <a:rPr lang="en-US" sz="2000">
                <a:solidFill>
                  <a:srgbClr val="2B91AF"/>
                </a:solidFill>
                <a:effectLst/>
              </a:rPr>
              <a:t>SqlDataAdapter(sql, con);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DataSet ds = </a:t>
            </a:r>
            <a:r>
              <a:rPr lang="en-US" sz="2000">
                <a:solidFill>
                  <a:srgbClr val="0000FF"/>
                </a:solidFill>
                <a:effectLst/>
              </a:rPr>
              <a:t>new </a:t>
            </a:r>
            <a:r>
              <a:rPr lang="en-US" sz="2000">
                <a:solidFill>
                  <a:srgbClr val="2B91AF"/>
                </a:solidFill>
                <a:effectLst/>
              </a:rPr>
              <a:t>DataSet();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Fill the DataSet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da.Fill(ds,</a:t>
            </a:r>
            <a:r>
              <a:rPr lang="en-US" sz="2000">
                <a:solidFill>
                  <a:srgbClr val="008000"/>
                </a:solidFill>
                <a:effectLst/>
              </a:rPr>
              <a:t> </a:t>
            </a:r>
            <a:r>
              <a:rPr lang="en-US" sz="2000">
                <a:solidFill>
                  <a:srgbClr val="A31515"/>
                </a:solidFill>
                <a:effectLst/>
              </a:rPr>
              <a:t>"Employees"</a:t>
            </a:r>
            <a:r>
              <a:rPr lang="en-US" sz="2000">
                <a:solidFill>
                  <a:srgbClr val="2B91AF"/>
                </a:solidFill>
                <a:effectLst/>
              </a:rPr>
              <a:t>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Bind the original data to #1.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Datagrid1.DataSource = ds.Tables[</a:t>
            </a:r>
            <a:r>
              <a:rPr lang="en-US" sz="2000">
                <a:solidFill>
                  <a:srgbClr val="A31515"/>
                </a:solidFill>
                <a:effectLst/>
              </a:rPr>
              <a:t>"Employees"];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Sort by last name and bind it to #2.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DataView view2 = </a:t>
            </a:r>
            <a:r>
              <a:rPr lang="en-US" sz="2000">
                <a:solidFill>
                  <a:srgbClr val="0000FF"/>
                </a:solidFill>
                <a:effectLst/>
              </a:rPr>
              <a:t>new </a:t>
            </a:r>
            <a:r>
              <a:rPr lang="en-US" sz="2000">
                <a:solidFill>
                  <a:srgbClr val="2B91AF"/>
                </a:solidFill>
                <a:effectLst/>
              </a:rPr>
              <a:t>DataView(ds.Tables[</a:t>
            </a:r>
            <a:r>
              <a:rPr lang="en-US" sz="2000">
                <a:solidFill>
                  <a:srgbClr val="A31515"/>
                </a:solidFill>
                <a:effectLst/>
              </a:rPr>
              <a:t>"Employees"]);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view2.Sort = "LastName";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Datagrid2.DataSource = view2;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Sort by first name and bind it to #3.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DataView view3 = </a:t>
            </a:r>
            <a:r>
              <a:rPr lang="en-US" sz="2000">
                <a:solidFill>
                  <a:srgbClr val="0000FF"/>
                </a:solidFill>
                <a:effectLst/>
              </a:rPr>
              <a:t>new </a:t>
            </a:r>
            <a:r>
              <a:rPr lang="en-US" sz="2000">
                <a:solidFill>
                  <a:srgbClr val="2B91AF"/>
                </a:solidFill>
                <a:effectLst/>
              </a:rPr>
              <a:t>DataView(ds.Tables[</a:t>
            </a:r>
            <a:r>
              <a:rPr lang="en-US" sz="2000">
                <a:solidFill>
                  <a:srgbClr val="A31515"/>
                </a:solidFill>
                <a:effectLst/>
              </a:rPr>
              <a:t>"Employees"</a:t>
            </a:r>
            <a:r>
              <a:rPr lang="en-US" sz="2000">
                <a:solidFill>
                  <a:srgbClr val="2B91AF"/>
                </a:solidFill>
                <a:effectLst/>
              </a:rPr>
              <a:t>]);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2B91AF"/>
                </a:solidFill>
                <a:effectLst/>
              </a:rPr>
              <a:t>view3.Sort = "FirstName";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2B91AF"/>
                </a:solidFill>
                <a:effectLst/>
              </a:rPr>
              <a:t>		Datagrid3.DataSource = view3;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A31515"/>
                </a:solidFill>
                <a:effectLst/>
              </a:rPr>
              <a:t>		</a:t>
            </a:r>
            <a:r>
              <a:rPr lang="en-US" sz="2000">
                <a:solidFill>
                  <a:srgbClr val="008000"/>
                </a:solidFill>
                <a:effectLst/>
              </a:rPr>
              <a:t>// Alternatively</a:t>
            </a:r>
            <a:r>
              <a:rPr lang="ru-RU" sz="2000">
                <a:solidFill>
                  <a:srgbClr val="008000"/>
                </a:solidFill>
                <a:effectLst/>
              </a:rPr>
              <a:t> - </a:t>
            </a:r>
            <a:r>
              <a:rPr lang="pl-PL" sz="2000">
                <a:solidFill>
                  <a:srgbClr val="008000"/>
                </a:solidFill>
                <a:effectLst/>
              </a:rPr>
              <a:t>call</a:t>
            </a:r>
            <a:r>
              <a:rPr lang="en-US" sz="2000">
                <a:solidFill>
                  <a:srgbClr val="008000"/>
                </a:solidFill>
                <a:effectLst/>
              </a:rPr>
              <a:t> DataBind() method</a:t>
            </a:r>
            <a:r>
              <a:rPr lang="pl-PL" sz="2000">
                <a:solidFill>
                  <a:srgbClr val="008000"/>
                </a:solidFill>
                <a:effectLst/>
              </a:rPr>
              <a:t> </a:t>
            </a:r>
            <a:r>
              <a:rPr lang="en-US" sz="2000">
                <a:solidFill>
                  <a:srgbClr val="008000"/>
                </a:solidFill>
                <a:effectLst/>
              </a:rPr>
              <a:t>of each grid separately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>
                <a:solidFill>
                  <a:srgbClr val="008000"/>
                </a:solidFill>
                <a:effectLst/>
              </a:rPr>
              <a:t>		</a:t>
            </a:r>
            <a:r>
              <a:rPr lang="en-US" sz="2000">
                <a:solidFill>
                  <a:srgbClr val="0000FF"/>
                </a:solidFill>
                <a:effectLst/>
              </a:rPr>
              <a:t>this.DataBind();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0" y="76200"/>
            <a:ext cx="9010650" cy="515938"/>
          </a:xfrm>
          <a:noFill/>
        </p:spPr>
        <p:txBody>
          <a:bodyPr lIns="91440" tIns="45720" rIns="91440" bIns="45720" anchor="b">
            <a:normAutofit fontScale="90000"/>
          </a:bodyPr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1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таблицы с помощью </a:t>
            </a:r>
            <a:r>
              <a:rPr lang="ru-RU" sz="3100">
                <a:effectLst>
                  <a:outerShdw blurRad="38100" dist="38100" dir="2700000" algn="tl">
                    <a:srgbClr val="C0C0C0"/>
                  </a:outerShdw>
                </a:effectLst>
              </a:rPr>
              <a:t>DataView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Grp="1" noChangeArrowheads="1"/>
          </p:cNvSpPr>
          <p:nvPr>
            <p:ph type="body"/>
          </p:nvPr>
        </p:nvSpPr>
        <p:spPr>
          <a:xfrm>
            <a:off x="214313" y="714375"/>
            <a:ext cx="8721725" cy="6143625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>
                <a:solidFill>
                  <a:srgbClr val="2B91AF"/>
                </a:solidFill>
                <a:effectLst/>
              </a:rPr>
              <a:t>SqlDataAdapter</a:t>
            </a:r>
            <a:r>
              <a:rPr lang="en-US" sz="2200" dirty="0">
                <a:solidFill>
                  <a:srgbClr val="2B91AF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da</a:t>
            </a:r>
            <a:r>
              <a:rPr lang="en-US" sz="2200" dirty="0">
                <a:solidFill>
                  <a:srgbClr val="2B91AF"/>
                </a:solidFill>
                <a:effectLst/>
              </a:rPr>
              <a:t> = </a:t>
            </a:r>
            <a:r>
              <a:rPr lang="en-US" sz="2200" dirty="0">
                <a:solidFill>
                  <a:srgbClr val="0000FF"/>
                </a:solidFill>
                <a:effectLst/>
              </a:rPr>
              <a:t>new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SqlDataAdapter</a:t>
            </a:r>
            <a:r>
              <a:rPr lang="en-US" sz="2200" dirty="0">
                <a:solidFill>
                  <a:srgbClr val="2B91AF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sql</a:t>
            </a:r>
            <a:r>
              <a:rPr lang="en-US" sz="2200" dirty="0">
                <a:solidFill>
                  <a:srgbClr val="2B91AF"/>
                </a:solidFill>
                <a:effectLst/>
              </a:rPr>
              <a:t>, con);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>
                <a:solidFill>
                  <a:srgbClr val="2B91AF"/>
                </a:solidFill>
                <a:effectLst/>
              </a:rPr>
              <a:t>DataSet</a:t>
            </a:r>
            <a:r>
              <a:rPr lang="en-US" sz="2200" dirty="0">
                <a:solidFill>
                  <a:srgbClr val="2B91AF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ds</a:t>
            </a:r>
            <a:r>
              <a:rPr lang="en-US" sz="2200" dirty="0">
                <a:solidFill>
                  <a:srgbClr val="2B91AF"/>
                </a:solidFill>
                <a:effectLst/>
              </a:rPr>
              <a:t> = </a:t>
            </a:r>
            <a:r>
              <a:rPr lang="en-US" sz="2200" dirty="0">
                <a:solidFill>
                  <a:srgbClr val="0000FF"/>
                </a:solidFill>
                <a:effectLst/>
              </a:rPr>
              <a:t>new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DataSet</a:t>
            </a:r>
            <a:r>
              <a:rPr lang="en-US" sz="2200" dirty="0">
                <a:solidFill>
                  <a:srgbClr val="2B91AF"/>
                </a:solidFill>
                <a:effectLst/>
              </a:rPr>
              <a:t>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008000"/>
                </a:solidFill>
                <a:effectLst/>
              </a:rPr>
              <a:t>// Fill the </a:t>
            </a:r>
            <a:r>
              <a:rPr lang="en-US" sz="2200" dirty="0" err="1">
                <a:solidFill>
                  <a:srgbClr val="008000"/>
                </a:solidFill>
                <a:effectLst/>
              </a:rPr>
              <a:t>DataSet</a:t>
            </a:r>
            <a:endParaRPr lang="en-US" sz="2200" dirty="0">
              <a:solidFill>
                <a:srgbClr val="008000"/>
              </a:solidFill>
              <a:effectLst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>
                <a:solidFill>
                  <a:srgbClr val="2B91AF"/>
                </a:solidFill>
                <a:effectLst/>
              </a:rPr>
              <a:t>da.Fill</a:t>
            </a:r>
            <a:r>
              <a:rPr lang="en-US" sz="2200" dirty="0">
                <a:solidFill>
                  <a:srgbClr val="2B91AF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ds</a:t>
            </a:r>
            <a:r>
              <a:rPr lang="en-US" sz="2200" dirty="0">
                <a:solidFill>
                  <a:srgbClr val="2B91AF"/>
                </a:solidFill>
                <a:effectLst/>
              </a:rPr>
              <a:t>,</a:t>
            </a:r>
            <a:r>
              <a:rPr lang="en-US" sz="2200" dirty="0">
                <a:solidFill>
                  <a:srgbClr val="008000"/>
                </a:solidFill>
                <a:effectLst/>
              </a:rPr>
              <a:t> </a:t>
            </a:r>
            <a:r>
              <a:rPr lang="en-US" sz="2200" dirty="0">
                <a:solidFill>
                  <a:srgbClr val="A31515"/>
                </a:solidFill>
                <a:effectLst/>
              </a:rPr>
              <a:t>"Products"</a:t>
            </a:r>
            <a:r>
              <a:rPr lang="en-US" sz="2200" dirty="0">
                <a:solidFill>
                  <a:srgbClr val="2B91AF"/>
                </a:solidFill>
                <a:effectLst/>
              </a:rPr>
              <a:t>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008000"/>
                </a:solidFill>
                <a:effectLst/>
              </a:rPr>
              <a:t>// Filter for the </a:t>
            </a:r>
            <a:r>
              <a:rPr lang="en-US" sz="2200" dirty="0" err="1">
                <a:solidFill>
                  <a:srgbClr val="008000"/>
                </a:solidFill>
                <a:effectLst/>
              </a:rPr>
              <a:t>Chocolade</a:t>
            </a:r>
            <a:r>
              <a:rPr lang="en-US" sz="2200" dirty="0">
                <a:solidFill>
                  <a:srgbClr val="008000"/>
                </a:solidFill>
                <a:effectLst/>
              </a:rPr>
              <a:t> product.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>
                <a:solidFill>
                  <a:srgbClr val="2B91AF"/>
                </a:solidFill>
                <a:effectLst/>
              </a:rPr>
              <a:t>DataView</a:t>
            </a:r>
            <a:r>
              <a:rPr lang="en-US" sz="2200" dirty="0">
                <a:solidFill>
                  <a:srgbClr val="2B91AF"/>
                </a:solidFill>
                <a:effectLst/>
              </a:rPr>
              <a:t> view1 = </a:t>
            </a:r>
            <a:r>
              <a:rPr lang="en-US" sz="2200" dirty="0">
                <a:solidFill>
                  <a:srgbClr val="0000FF"/>
                </a:solidFill>
                <a:effectLst/>
              </a:rPr>
              <a:t>new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DataView</a:t>
            </a:r>
            <a:r>
              <a:rPr lang="en-US" sz="2200" dirty="0">
                <a:solidFill>
                  <a:srgbClr val="2B91AF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ds.Tables</a:t>
            </a:r>
            <a:r>
              <a:rPr lang="en-US" sz="2200" dirty="0">
                <a:solidFill>
                  <a:srgbClr val="2B91AF"/>
                </a:solidFill>
                <a:effectLst/>
              </a:rPr>
              <a:t>[</a:t>
            </a:r>
            <a:r>
              <a:rPr lang="en-US" sz="2200" dirty="0">
                <a:solidFill>
                  <a:srgbClr val="A31515"/>
                </a:solidFill>
                <a:effectLst/>
              </a:rPr>
              <a:t>"Products"</a:t>
            </a:r>
            <a:r>
              <a:rPr lang="en-US" sz="2200" dirty="0">
                <a:solidFill>
                  <a:srgbClr val="2B91AF"/>
                </a:solidFill>
                <a:effectLst/>
              </a:rPr>
              <a:t>]);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2B91AF"/>
                </a:solidFill>
                <a:effectLst/>
              </a:rPr>
              <a:t>view1.RowFilter = "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ProductName</a:t>
            </a:r>
            <a:r>
              <a:rPr lang="en-US" sz="2200" dirty="0">
                <a:solidFill>
                  <a:srgbClr val="2B91AF"/>
                </a:solidFill>
                <a:effectLst/>
              </a:rPr>
              <a:t> = '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Chocolade</a:t>
            </a:r>
            <a:r>
              <a:rPr lang="en-US" sz="2200" dirty="0">
                <a:solidFill>
                  <a:srgbClr val="2B91AF"/>
                </a:solidFill>
                <a:effectLst/>
              </a:rPr>
              <a:t>'";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2B91AF"/>
                </a:solidFill>
                <a:effectLst/>
              </a:rPr>
              <a:t>Datagrid1.DataSource = view1;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008000"/>
                </a:solidFill>
                <a:effectLst/>
              </a:rPr>
              <a:t>// Filter for products that aren't on order or in stock.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>
                <a:solidFill>
                  <a:srgbClr val="2B91AF"/>
                </a:solidFill>
                <a:effectLst/>
              </a:rPr>
              <a:t>DataView</a:t>
            </a:r>
            <a:r>
              <a:rPr lang="en-US" sz="2200" dirty="0">
                <a:solidFill>
                  <a:srgbClr val="2B91AF"/>
                </a:solidFill>
                <a:effectLst/>
              </a:rPr>
              <a:t> view2 = </a:t>
            </a:r>
            <a:r>
              <a:rPr lang="en-US" sz="2200" dirty="0">
                <a:solidFill>
                  <a:srgbClr val="0000FF"/>
                </a:solidFill>
                <a:effectLst/>
              </a:rPr>
              <a:t>new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DataView</a:t>
            </a:r>
            <a:r>
              <a:rPr lang="en-US" sz="2200" dirty="0">
                <a:solidFill>
                  <a:srgbClr val="2B91AF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ds.Tables</a:t>
            </a:r>
            <a:r>
              <a:rPr lang="en-US" sz="2200" dirty="0">
                <a:solidFill>
                  <a:srgbClr val="2B91AF"/>
                </a:solidFill>
                <a:effectLst/>
              </a:rPr>
              <a:t>[</a:t>
            </a:r>
            <a:r>
              <a:rPr lang="en-US" sz="2200" dirty="0">
                <a:solidFill>
                  <a:srgbClr val="A31515"/>
                </a:solidFill>
                <a:effectLst/>
              </a:rPr>
              <a:t>"Products"</a:t>
            </a:r>
            <a:r>
              <a:rPr lang="en-US" sz="2200" dirty="0">
                <a:solidFill>
                  <a:srgbClr val="2B91AF"/>
                </a:solidFill>
                <a:effectLst/>
              </a:rPr>
              <a:t>]);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2B91AF"/>
                </a:solidFill>
                <a:effectLst/>
              </a:rPr>
              <a:t>view2.RowFilter = "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UnitsInStock</a:t>
            </a:r>
            <a:r>
              <a:rPr lang="en-US" sz="2200" dirty="0">
                <a:solidFill>
                  <a:srgbClr val="2B91AF"/>
                </a:solidFill>
                <a:effectLst/>
              </a:rPr>
              <a:t> = 0 AND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UnitsOnOrder</a:t>
            </a:r>
            <a:r>
              <a:rPr lang="en-US" sz="2200" dirty="0">
                <a:solidFill>
                  <a:srgbClr val="2B91AF"/>
                </a:solidFill>
                <a:effectLst/>
              </a:rPr>
              <a:t> = 0";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2B91AF"/>
                </a:solidFill>
                <a:effectLst/>
              </a:rPr>
              <a:t>Datagrid2.DataSource = view2;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008000"/>
                </a:solidFill>
                <a:effectLst/>
              </a:rPr>
              <a:t>// Filter for products starting with the letter P.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>
                <a:solidFill>
                  <a:srgbClr val="2B91AF"/>
                </a:solidFill>
                <a:effectLst/>
              </a:rPr>
              <a:t>DataView</a:t>
            </a:r>
            <a:r>
              <a:rPr lang="en-US" sz="2200" dirty="0">
                <a:solidFill>
                  <a:srgbClr val="2B91AF"/>
                </a:solidFill>
                <a:effectLst/>
              </a:rPr>
              <a:t> view3 = </a:t>
            </a:r>
            <a:r>
              <a:rPr lang="en-US" sz="2200" dirty="0">
                <a:solidFill>
                  <a:srgbClr val="0000FF"/>
                </a:solidFill>
                <a:effectLst/>
              </a:rPr>
              <a:t>new 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DataView</a:t>
            </a:r>
            <a:r>
              <a:rPr lang="en-US" sz="2200" dirty="0">
                <a:solidFill>
                  <a:srgbClr val="2B91AF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ds.Tables</a:t>
            </a:r>
            <a:r>
              <a:rPr lang="en-US" sz="2200" dirty="0">
                <a:solidFill>
                  <a:srgbClr val="2B91AF"/>
                </a:solidFill>
                <a:effectLst/>
              </a:rPr>
              <a:t>[</a:t>
            </a:r>
            <a:r>
              <a:rPr lang="en-US" sz="2200" dirty="0">
                <a:solidFill>
                  <a:srgbClr val="A31515"/>
                </a:solidFill>
                <a:effectLst/>
              </a:rPr>
              <a:t>"Products"]);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2B91AF"/>
                </a:solidFill>
                <a:effectLst/>
              </a:rPr>
              <a:t>view3.RowFilter = "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ProductName</a:t>
            </a:r>
            <a:r>
              <a:rPr lang="en-US" sz="2200" dirty="0">
                <a:solidFill>
                  <a:srgbClr val="2B91AF"/>
                </a:solidFill>
                <a:effectLst/>
              </a:rPr>
              <a:t> LIKE 'P%'";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>
                <a:solidFill>
                  <a:srgbClr val="2B91AF"/>
                </a:solidFill>
                <a:effectLst/>
              </a:rPr>
              <a:t>Datagrid3.DataSource = view3;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2200" dirty="0" err="1">
                <a:solidFill>
                  <a:srgbClr val="0000FF"/>
                </a:solidFill>
                <a:effectLst/>
              </a:rPr>
              <a:t>this</a:t>
            </a:r>
            <a:r>
              <a:rPr lang="en-US" sz="2200" dirty="0" err="1">
                <a:solidFill>
                  <a:srgbClr val="2B91AF"/>
                </a:solidFill>
                <a:effectLst/>
              </a:rPr>
              <a:t>.DataBind</a:t>
            </a:r>
            <a:r>
              <a:rPr lang="en-US" sz="2200" dirty="0">
                <a:solidFill>
                  <a:srgbClr val="2B91AF"/>
                </a:solidFill>
                <a:effectLst/>
              </a:rPr>
              <a:t>();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85738" y="103188"/>
            <a:ext cx="8958262" cy="657225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1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Фильтрация таблицы с помощью </a:t>
            </a:r>
            <a:r>
              <a:rPr lang="ru-RU" sz="3100">
                <a:effectLst>
                  <a:outerShdw blurRad="38100" dist="38100" dir="2700000" algn="tl">
                    <a:srgbClr val="C0C0C0"/>
                  </a:outerShdw>
                </a:effectLst>
              </a:rPr>
              <a:t>DataView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6016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Поставщики данных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0025" y="819150"/>
            <a:ext cx="8788400" cy="5641975"/>
            <a:chOff x="126" y="516"/>
            <a:chExt cx="5536" cy="3554"/>
          </a:xfrm>
        </p:grpSpPr>
        <p:sp>
          <p:nvSpPr>
            <p:cNvPr id="153620" name="AutoShape 3"/>
            <p:cNvSpPr>
              <a:spLocks noChangeArrowheads="1"/>
            </p:cNvSpPr>
            <p:nvPr/>
          </p:nvSpPr>
          <p:spPr bwMode="auto">
            <a:xfrm>
              <a:off x="126" y="516"/>
              <a:ext cx="5536" cy="3554"/>
            </a:xfrm>
            <a:prstGeom prst="roundRect">
              <a:avLst>
                <a:gd name="adj" fmla="val 2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ru-RU"/>
            </a:p>
          </p:txBody>
        </p:sp>
        <p:cxnSp>
          <p:nvCxnSpPr>
            <p:cNvPr id="153621" name="AutoShape 4"/>
            <p:cNvCxnSpPr>
              <a:cxnSpLocks noChangeShapeType="1"/>
              <a:stCxn id="153629" idx="0"/>
              <a:endCxn id="153627" idx="2"/>
            </p:cNvCxnSpPr>
            <p:nvPr/>
          </p:nvCxnSpPr>
          <p:spPr bwMode="auto">
            <a:xfrm flipH="1" flipV="1">
              <a:off x="4844" y="2057"/>
              <a:ext cx="103" cy="1"/>
            </a:xfrm>
            <a:prstGeom prst="bentConnector3">
              <a:avLst>
                <a:gd name="adj1" fmla="val 50000"/>
              </a:avLst>
            </a:prstGeom>
            <a:noFill/>
            <a:ln w="28440">
              <a:solidFill>
                <a:srgbClr val="006699"/>
              </a:solidFill>
              <a:miter lim="800000"/>
              <a:headEnd/>
              <a:tailEnd/>
            </a:ln>
          </p:spPr>
        </p:cxnSp>
        <p:cxnSp>
          <p:nvCxnSpPr>
            <p:cNvPr id="153622" name="AutoShape 5"/>
            <p:cNvCxnSpPr>
              <a:cxnSpLocks noChangeShapeType="1"/>
              <a:stCxn id="153628" idx="0"/>
              <a:endCxn id="153625" idx="2"/>
            </p:cNvCxnSpPr>
            <p:nvPr/>
          </p:nvCxnSpPr>
          <p:spPr bwMode="auto">
            <a:xfrm flipH="1" flipV="1">
              <a:off x="2091" y="2057"/>
              <a:ext cx="103" cy="1"/>
            </a:xfrm>
            <a:prstGeom prst="bentConnector3">
              <a:avLst>
                <a:gd name="adj1" fmla="val 50000"/>
              </a:avLst>
            </a:prstGeom>
            <a:noFill/>
            <a:ln w="28440">
              <a:solidFill>
                <a:srgbClr val="006699"/>
              </a:solidFill>
              <a:miter lim="800000"/>
              <a:headEnd/>
              <a:tailEnd/>
            </a:ln>
          </p:spPr>
        </p:cxnSp>
        <p:sp>
          <p:nvSpPr>
            <p:cNvPr id="153623" name="AutoShape 10"/>
            <p:cNvSpPr>
              <a:spLocks noChangeArrowheads="1"/>
            </p:cNvSpPr>
            <p:nvPr/>
          </p:nvSpPr>
          <p:spPr bwMode="auto">
            <a:xfrm>
              <a:off x="2070" y="630"/>
              <a:ext cx="1625" cy="231"/>
            </a:xfrm>
            <a:prstGeom prst="roundRect">
              <a:avLst>
                <a:gd name="adj" fmla="val 16667"/>
              </a:avLst>
            </a:prstGeom>
            <a:solidFill>
              <a:srgbClr val="EDFAD2"/>
            </a:solidFill>
            <a:ln w="9360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 lIns="50400" tIns="25200" rIns="50400" bIns="25200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Приложение </a:t>
              </a:r>
              <a:r>
                <a:rPr lang="pl-PL">
                  <a:solidFill>
                    <a:srgbClr val="006699"/>
                  </a:solidFill>
                </a:rPr>
                <a:t>.NET</a:t>
              </a:r>
            </a:p>
          </p:txBody>
        </p:sp>
        <p:sp>
          <p:nvSpPr>
            <p:cNvPr id="153624" name="AutoShape 11"/>
            <p:cNvSpPr>
              <a:spLocks noChangeArrowheads="1"/>
            </p:cNvSpPr>
            <p:nvPr/>
          </p:nvSpPr>
          <p:spPr bwMode="auto">
            <a:xfrm>
              <a:off x="126" y="1442"/>
              <a:ext cx="1180" cy="615"/>
            </a:xfrm>
            <a:prstGeom prst="roundRect">
              <a:avLst>
                <a:gd name="adj" fmla="val 16667"/>
              </a:avLst>
            </a:prstGeom>
            <a:solidFill>
              <a:srgbClr val="EDFAD2"/>
            </a:solidFill>
            <a:ln w="9360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 lIns="50760" tIns="25200" rIns="50760" bIns="25200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Поставщик</a:t>
              </a:r>
              <a:r>
                <a:rPr lang="pl-PL">
                  <a:solidFill>
                    <a:srgbClr val="006699"/>
                  </a:solidFill>
                </a:rPr>
                <a:t> 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6699"/>
                  </a:solidFill>
                </a:rPr>
                <a:t>MS</a:t>
              </a:r>
              <a:r>
                <a:rPr lang="ru-RU">
                  <a:solidFill>
                    <a:srgbClr val="006699"/>
                  </a:solidFill>
                </a:rPr>
                <a:t> </a:t>
              </a:r>
              <a:r>
                <a:rPr lang="pl-PL">
                  <a:solidFill>
                    <a:srgbClr val="006699"/>
                  </a:solidFill>
                </a:rPr>
                <a:t>SQL Server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для </a:t>
              </a:r>
              <a:r>
                <a:rPr lang="pl-PL">
                  <a:solidFill>
                    <a:srgbClr val="006699"/>
                  </a:solidFill>
                </a:rPr>
                <a:t>.NET</a:t>
              </a:r>
              <a:r>
                <a:rPr lang="en-US">
                  <a:solidFill>
                    <a:srgbClr val="006699"/>
                  </a:solidFill>
                </a:rPr>
                <a:t> </a:t>
              </a:r>
            </a:p>
          </p:txBody>
        </p:sp>
        <p:sp>
          <p:nvSpPr>
            <p:cNvPr id="153625" name="AutoShape 12"/>
            <p:cNvSpPr>
              <a:spLocks noChangeArrowheads="1"/>
            </p:cNvSpPr>
            <p:nvPr/>
          </p:nvSpPr>
          <p:spPr bwMode="auto">
            <a:xfrm>
              <a:off x="1503" y="1442"/>
              <a:ext cx="1179" cy="615"/>
            </a:xfrm>
            <a:prstGeom prst="roundRect">
              <a:avLst>
                <a:gd name="adj" fmla="val 16667"/>
              </a:avLst>
            </a:prstGeom>
            <a:solidFill>
              <a:srgbClr val="EDFAD2"/>
            </a:solidFill>
            <a:ln w="9360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 lIns="50760" tIns="25200" rIns="50760" bIns="25200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Поставщик</a:t>
              </a:r>
              <a:r>
                <a:rPr lang="pl-PL">
                  <a:solidFill>
                    <a:srgbClr val="006699"/>
                  </a:solidFill>
                </a:rPr>
                <a:t> 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l-PL">
                  <a:solidFill>
                    <a:srgbClr val="006699"/>
                  </a:solidFill>
                </a:rPr>
                <a:t>OLE DB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для </a:t>
              </a:r>
              <a:r>
                <a:rPr lang="pl-PL">
                  <a:solidFill>
                    <a:srgbClr val="006699"/>
                  </a:solidFill>
                </a:rPr>
                <a:t>.NET</a:t>
              </a:r>
            </a:p>
          </p:txBody>
        </p:sp>
        <p:sp>
          <p:nvSpPr>
            <p:cNvPr id="153626" name="AutoShape 13"/>
            <p:cNvSpPr>
              <a:spLocks noChangeArrowheads="1"/>
            </p:cNvSpPr>
            <p:nvPr/>
          </p:nvSpPr>
          <p:spPr bwMode="auto">
            <a:xfrm>
              <a:off x="2879" y="1442"/>
              <a:ext cx="1180" cy="615"/>
            </a:xfrm>
            <a:prstGeom prst="roundRect">
              <a:avLst>
                <a:gd name="adj" fmla="val 16667"/>
              </a:avLst>
            </a:prstGeom>
            <a:solidFill>
              <a:srgbClr val="EDFAD2"/>
            </a:solidFill>
            <a:ln w="9360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 lIns="50760" tIns="25200" rIns="50760" bIns="25200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Поставщик</a:t>
              </a:r>
              <a:r>
                <a:rPr lang="pl-PL">
                  <a:solidFill>
                    <a:srgbClr val="006699"/>
                  </a:solidFill>
                </a:rPr>
                <a:t> 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l-PL">
                  <a:solidFill>
                    <a:srgbClr val="006699"/>
                  </a:solidFill>
                </a:rPr>
                <a:t>Oracle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для </a:t>
              </a:r>
              <a:r>
                <a:rPr lang="pl-PL">
                  <a:solidFill>
                    <a:srgbClr val="006699"/>
                  </a:solidFill>
                </a:rPr>
                <a:t>.NET</a:t>
              </a:r>
            </a:p>
          </p:txBody>
        </p:sp>
        <p:sp>
          <p:nvSpPr>
            <p:cNvPr id="153627" name="AutoShape 14"/>
            <p:cNvSpPr>
              <a:spLocks noChangeArrowheads="1"/>
            </p:cNvSpPr>
            <p:nvPr/>
          </p:nvSpPr>
          <p:spPr bwMode="auto">
            <a:xfrm>
              <a:off x="4255" y="1442"/>
              <a:ext cx="1179" cy="615"/>
            </a:xfrm>
            <a:prstGeom prst="roundRect">
              <a:avLst>
                <a:gd name="adj" fmla="val 16667"/>
              </a:avLst>
            </a:prstGeom>
            <a:solidFill>
              <a:srgbClr val="EDFAD2"/>
            </a:solidFill>
            <a:ln w="9360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 lIns="67320" tIns="33840" rIns="67320" bIns="33840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Поставщик</a:t>
              </a:r>
              <a:r>
                <a:rPr lang="pl-PL">
                  <a:solidFill>
                    <a:srgbClr val="006699"/>
                  </a:solidFill>
                </a:rPr>
                <a:t> 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l-PL">
                  <a:solidFill>
                    <a:srgbClr val="006699"/>
                  </a:solidFill>
                </a:rPr>
                <a:t>ODBC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для </a:t>
              </a:r>
              <a:r>
                <a:rPr lang="pl-PL">
                  <a:solidFill>
                    <a:srgbClr val="006699"/>
                  </a:solidFill>
                </a:rPr>
                <a:t>.NET</a:t>
              </a:r>
            </a:p>
          </p:txBody>
        </p:sp>
        <p:sp>
          <p:nvSpPr>
            <p:cNvPr id="153628" name="AutoShape 15"/>
            <p:cNvSpPr>
              <a:spLocks noChangeArrowheads="1"/>
            </p:cNvSpPr>
            <p:nvPr/>
          </p:nvSpPr>
          <p:spPr bwMode="auto">
            <a:xfrm>
              <a:off x="1276" y="2160"/>
              <a:ext cx="1633" cy="565"/>
            </a:xfrm>
            <a:prstGeom prst="roundRect">
              <a:avLst>
                <a:gd name="adj" fmla="val 16667"/>
              </a:avLst>
            </a:prstGeom>
            <a:solidFill>
              <a:srgbClr val="EDFAD2"/>
            </a:solidFill>
            <a:ln w="9360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 lIns="67320" tIns="33840" rIns="67320" bIns="33840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Поставщик</a:t>
              </a:r>
              <a:r>
                <a:rPr lang="pl-PL">
                  <a:solidFill>
                    <a:srgbClr val="006699"/>
                  </a:solidFill>
                </a:rPr>
                <a:t> 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l-PL">
                  <a:solidFill>
                    <a:srgbClr val="006699"/>
                  </a:solidFill>
                </a:rPr>
                <a:t>OLE DB</a:t>
              </a:r>
            </a:p>
          </p:txBody>
        </p:sp>
        <p:sp>
          <p:nvSpPr>
            <p:cNvPr id="153629" name="AutoShape 16"/>
            <p:cNvSpPr>
              <a:spLocks noChangeArrowheads="1"/>
            </p:cNvSpPr>
            <p:nvPr/>
          </p:nvSpPr>
          <p:spPr bwMode="auto">
            <a:xfrm>
              <a:off x="4029" y="2160"/>
              <a:ext cx="1633" cy="565"/>
            </a:xfrm>
            <a:prstGeom prst="roundRect">
              <a:avLst>
                <a:gd name="adj" fmla="val 16667"/>
              </a:avLst>
            </a:prstGeom>
            <a:solidFill>
              <a:srgbClr val="EDFAD2"/>
            </a:solidFill>
            <a:ln w="9360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 lIns="90360" tIns="45360" rIns="90360" bIns="45360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ru-RU">
                  <a:solidFill>
                    <a:srgbClr val="006699"/>
                  </a:solidFill>
                </a:rPr>
                <a:t>Поставщик</a:t>
              </a:r>
              <a:r>
                <a:rPr lang="pl-PL">
                  <a:solidFill>
                    <a:srgbClr val="006699"/>
                  </a:solidFill>
                </a:rPr>
                <a:t> 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l-PL">
                  <a:solidFill>
                    <a:srgbClr val="006699"/>
                  </a:solidFill>
                </a:rPr>
                <a:t>ODBC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l-PL">
                <a:solidFill>
                  <a:srgbClr val="006699"/>
                </a:solidFill>
              </a:endParaRPr>
            </a:p>
          </p:txBody>
        </p:sp>
      </p:grpSp>
      <p:sp>
        <p:nvSpPr>
          <p:cNvPr id="153604" name="AutoShape 17"/>
          <p:cNvSpPr>
            <a:spLocks noChangeArrowheads="1"/>
          </p:cNvSpPr>
          <p:nvPr/>
        </p:nvSpPr>
        <p:spPr bwMode="auto">
          <a:xfrm>
            <a:off x="2587625" y="5151438"/>
            <a:ext cx="1639888" cy="1038225"/>
          </a:xfrm>
          <a:prstGeom prst="flowChartMagneticDisk">
            <a:avLst/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Источник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данных</a:t>
            </a:r>
          </a:p>
        </p:txBody>
      </p:sp>
      <p:sp>
        <p:nvSpPr>
          <p:cNvPr id="153605" name="AutoShape 18"/>
          <p:cNvSpPr>
            <a:spLocks noChangeArrowheads="1"/>
          </p:cNvSpPr>
          <p:nvPr/>
        </p:nvSpPr>
        <p:spPr bwMode="auto">
          <a:xfrm>
            <a:off x="303213" y="5165725"/>
            <a:ext cx="1673225" cy="1039813"/>
          </a:xfrm>
          <a:prstGeom prst="flowChartMagneticDisk">
            <a:avLst/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>
                <a:solidFill>
                  <a:srgbClr val="006699"/>
                </a:solidFill>
              </a:rPr>
              <a:t>SQL Server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(от версии 7.0)</a:t>
            </a:r>
          </a:p>
        </p:txBody>
      </p:sp>
      <p:sp>
        <p:nvSpPr>
          <p:cNvPr id="153606" name="AutoShape 19"/>
          <p:cNvSpPr>
            <a:spLocks noChangeArrowheads="1"/>
          </p:cNvSpPr>
          <p:nvPr/>
        </p:nvSpPr>
        <p:spPr bwMode="auto">
          <a:xfrm>
            <a:off x="5005388" y="5116513"/>
            <a:ext cx="1516062" cy="958850"/>
          </a:xfrm>
          <a:prstGeom prst="flowChartMagneticDisk">
            <a:avLst/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>
                <a:solidFill>
                  <a:srgbClr val="006699"/>
                </a:solidFill>
              </a:rPr>
              <a:t>Oracle</a:t>
            </a:r>
          </a:p>
        </p:txBody>
      </p:sp>
      <p:sp>
        <p:nvSpPr>
          <p:cNvPr id="153607" name="AutoShape 20"/>
          <p:cNvSpPr>
            <a:spLocks noChangeArrowheads="1"/>
          </p:cNvSpPr>
          <p:nvPr/>
        </p:nvSpPr>
        <p:spPr bwMode="auto">
          <a:xfrm>
            <a:off x="7192963" y="5030788"/>
            <a:ext cx="1628775" cy="947737"/>
          </a:xfrm>
          <a:prstGeom prst="flowChartMagneticDisk">
            <a:avLst/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>
              <a:solidFill>
                <a:srgbClr val="006699"/>
              </a:solidFill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Источник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6699"/>
                </a:solidFill>
              </a:rPr>
              <a:t> данных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>
              <a:solidFill>
                <a:srgbClr val="006699"/>
              </a:solidFill>
            </a:endParaRPr>
          </a:p>
        </p:txBody>
      </p:sp>
      <p:sp>
        <p:nvSpPr>
          <p:cNvPr id="153608" name="Line 21"/>
          <p:cNvSpPr>
            <a:spLocks noChangeShapeType="1"/>
          </p:cNvSpPr>
          <p:nvPr/>
        </p:nvSpPr>
        <p:spPr bwMode="auto">
          <a:xfrm>
            <a:off x="3479800" y="4359275"/>
            <a:ext cx="1588" cy="792163"/>
          </a:xfrm>
          <a:prstGeom prst="line">
            <a:avLst/>
          </a:prstGeom>
          <a:noFill/>
          <a:ln w="28440">
            <a:solidFill>
              <a:srgbClr val="006699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22"/>
          <p:cNvSpPr>
            <a:spLocks noChangeShapeType="1"/>
          </p:cNvSpPr>
          <p:nvPr/>
        </p:nvSpPr>
        <p:spPr bwMode="auto">
          <a:xfrm>
            <a:off x="8007350" y="4303713"/>
            <a:ext cx="1588" cy="725487"/>
          </a:xfrm>
          <a:prstGeom prst="line">
            <a:avLst/>
          </a:prstGeom>
          <a:noFill/>
          <a:ln w="28440">
            <a:solidFill>
              <a:srgbClr val="006699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10" name="Line 23"/>
          <p:cNvSpPr>
            <a:spLocks noChangeShapeType="1"/>
          </p:cNvSpPr>
          <p:nvPr/>
        </p:nvSpPr>
        <p:spPr bwMode="auto">
          <a:xfrm>
            <a:off x="5721350" y="3289300"/>
            <a:ext cx="11113" cy="1862138"/>
          </a:xfrm>
          <a:prstGeom prst="line">
            <a:avLst/>
          </a:prstGeom>
          <a:noFill/>
          <a:ln w="28440">
            <a:solidFill>
              <a:srgbClr val="006699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24"/>
          <p:cNvSpPr>
            <a:spLocks noChangeShapeType="1"/>
          </p:cNvSpPr>
          <p:nvPr/>
        </p:nvSpPr>
        <p:spPr bwMode="auto">
          <a:xfrm>
            <a:off x="1181100" y="3321050"/>
            <a:ext cx="1588" cy="1863725"/>
          </a:xfrm>
          <a:prstGeom prst="line">
            <a:avLst/>
          </a:prstGeom>
          <a:noFill/>
          <a:ln w="28575">
            <a:solidFill>
              <a:srgbClr val="006699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cxnSp>
        <p:nvCxnSpPr>
          <p:cNvPr id="153612" name="Прямая соединительная линия 23"/>
          <p:cNvCxnSpPr>
            <a:cxnSpLocks noChangeShapeType="1"/>
          </p:cNvCxnSpPr>
          <p:nvPr/>
        </p:nvCxnSpPr>
        <p:spPr bwMode="auto">
          <a:xfrm>
            <a:off x="1143000" y="1714500"/>
            <a:ext cx="6572250" cy="1588"/>
          </a:xfrm>
          <a:prstGeom prst="line">
            <a:avLst/>
          </a:prstGeom>
          <a:noFill/>
          <a:ln w="19050" algn="ctr">
            <a:solidFill>
              <a:srgbClr val="006699"/>
            </a:solidFill>
            <a:round/>
            <a:headEnd/>
            <a:tailEnd/>
          </a:ln>
        </p:spPr>
      </p:cxnSp>
      <p:cxnSp>
        <p:nvCxnSpPr>
          <p:cNvPr id="153613" name="Прямая со стрелкой 25"/>
          <p:cNvCxnSpPr>
            <a:cxnSpLocks noChangeShapeType="1"/>
          </p:cNvCxnSpPr>
          <p:nvPr/>
        </p:nvCxnSpPr>
        <p:spPr bwMode="auto">
          <a:xfrm rot="5400000">
            <a:off x="894556" y="1962944"/>
            <a:ext cx="503238" cy="6350"/>
          </a:xfrm>
          <a:prstGeom prst="straightConnector1">
            <a:avLst/>
          </a:prstGeom>
          <a:noFill/>
          <a:ln w="19050" algn="ctr">
            <a:solidFill>
              <a:srgbClr val="006699"/>
            </a:solidFill>
            <a:round/>
            <a:headEnd/>
            <a:tailEnd type="arrow" w="med" len="med"/>
          </a:ln>
        </p:spPr>
      </p:cxnSp>
      <p:cxnSp>
        <p:nvCxnSpPr>
          <p:cNvPr id="153614" name="Прямая со стрелкой 28"/>
          <p:cNvCxnSpPr>
            <a:cxnSpLocks noChangeShapeType="1"/>
          </p:cNvCxnSpPr>
          <p:nvPr/>
        </p:nvCxnSpPr>
        <p:spPr bwMode="auto">
          <a:xfrm rot="5400000">
            <a:off x="2966244" y="1962944"/>
            <a:ext cx="503238" cy="6350"/>
          </a:xfrm>
          <a:prstGeom prst="straightConnector1">
            <a:avLst/>
          </a:prstGeom>
          <a:noFill/>
          <a:ln w="19050" algn="ctr">
            <a:solidFill>
              <a:srgbClr val="006699"/>
            </a:solidFill>
            <a:round/>
            <a:headEnd/>
            <a:tailEnd type="arrow" w="med" len="med"/>
          </a:ln>
        </p:spPr>
      </p:cxnSp>
      <p:cxnSp>
        <p:nvCxnSpPr>
          <p:cNvPr id="153615" name="Прямая со стрелкой 29"/>
          <p:cNvCxnSpPr>
            <a:cxnSpLocks noChangeShapeType="1"/>
          </p:cNvCxnSpPr>
          <p:nvPr/>
        </p:nvCxnSpPr>
        <p:spPr bwMode="auto">
          <a:xfrm rot="5400000">
            <a:off x="5180806" y="1962944"/>
            <a:ext cx="503238" cy="6350"/>
          </a:xfrm>
          <a:prstGeom prst="straightConnector1">
            <a:avLst/>
          </a:prstGeom>
          <a:noFill/>
          <a:ln w="19050" algn="ctr">
            <a:solidFill>
              <a:srgbClr val="006699"/>
            </a:solidFill>
            <a:round/>
            <a:headEnd/>
            <a:tailEnd type="arrow" w="med" len="med"/>
          </a:ln>
        </p:spPr>
      </p:cxnSp>
      <p:cxnSp>
        <p:nvCxnSpPr>
          <p:cNvPr id="153616" name="Прямая со стрелкой 30"/>
          <p:cNvCxnSpPr>
            <a:cxnSpLocks noChangeShapeType="1"/>
          </p:cNvCxnSpPr>
          <p:nvPr/>
        </p:nvCxnSpPr>
        <p:spPr bwMode="auto">
          <a:xfrm rot="5400000">
            <a:off x="7466806" y="1962944"/>
            <a:ext cx="503238" cy="6350"/>
          </a:xfrm>
          <a:prstGeom prst="straightConnector1">
            <a:avLst/>
          </a:prstGeom>
          <a:noFill/>
          <a:ln w="19050" algn="ctr">
            <a:solidFill>
              <a:srgbClr val="006699"/>
            </a:solidFill>
            <a:round/>
            <a:headEnd/>
            <a:tailEnd type="arrow" w="med" len="med"/>
          </a:ln>
        </p:spPr>
      </p:cxnSp>
      <p:cxnSp>
        <p:nvCxnSpPr>
          <p:cNvPr id="153617" name="Прямая со стрелкой 31"/>
          <p:cNvCxnSpPr>
            <a:cxnSpLocks noChangeShapeType="1"/>
          </p:cNvCxnSpPr>
          <p:nvPr/>
        </p:nvCxnSpPr>
        <p:spPr bwMode="auto">
          <a:xfrm rot="5400000">
            <a:off x="4356894" y="1500982"/>
            <a:ext cx="288925" cy="1587"/>
          </a:xfrm>
          <a:prstGeom prst="straightConnector1">
            <a:avLst/>
          </a:prstGeom>
          <a:noFill/>
          <a:ln w="19050" algn="ctr">
            <a:solidFill>
              <a:srgbClr val="006699"/>
            </a:solidFill>
            <a:round/>
            <a:headEnd/>
            <a:tailEnd type="arrow" w="med" len="med"/>
          </a:ln>
        </p:spPr>
      </p:cxnSp>
      <p:cxnSp>
        <p:nvCxnSpPr>
          <p:cNvPr id="153618" name="Прямая со стрелкой 35"/>
          <p:cNvCxnSpPr>
            <a:cxnSpLocks noChangeShapeType="1"/>
          </p:cNvCxnSpPr>
          <p:nvPr/>
        </p:nvCxnSpPr>
        <p:spPr bwMode="auto">
          <a:xfrm rot="16200000" flipH="1">
            <a:off x="3141663" y="3359150"/>
            <a:ext cx="146050" cy="0"/>
          </a:xfrm>
          <a:prstGeom prst="straightConnector1">
            <a:avLst/>
          </a:prstGeom>
          <a:noFill/>
          <a:ln w="19050" algn="ctr">
            <a:solidFill>
              <a:srgbClr val="006699"/>
            </a:solidFill>
            <a:round/>
            <a:headEnd/>
            <a:tailEnd type="arrow" w="med" len="med"/>
          </a:ln>
        </p:spPr>
      </p:cxnSp>
      <p:cxnSp>
        <p:nvCxnSpPr>
          <p:cNvPr id="153619" name="Прямая со стрелкой 39"/>
          <p:cNvCxnSpPr>
            <a:cxnSpLocks noChangeShapeType="1"/>
          </p:cNvCxnSpPr>
          <p:nvPr/>
        </p:nvCxnSpPr>
        <p:spPr bwMode="auto">
          <a:xfrm rot="16200000" flipH="1">
            <a:off x="7642225" y="3359150"/>
            <a:ext cx="146050" cy="0"/>
          </a:xfrm>
          <a:prstGeom prst="straightConnector1">
            <a:avLst/>
          </a:prstGeom>
          <a:noFill/>
          <a:ln w="19050" algn="ctr">
            <a:solidFill>
              <a:srgbClr val="006699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6513"/>
            <a:ext cx="9144000" cy="477837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Стандартизация и различие поставщиков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30225"/>
            <a:ext cx="9144000" cy="6327775"/>
          </a:xfrm>
        </p:spPr>
        <p:txBody>
          <a:bodyPr/>
          <a:lstStyle/>
          <a:p>
            <a:pPr marL="0" indent="266700" eaLnBrk="1" hangingPunct="1">
              <a:spcBef>
                <a:spcPts val="525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100" smtClean="0">
                <a:latin typeface="Arial Unicode MS" pitchFamily="34" charset="-128"/>
              </a:rPr>
              <a:t>Поставщики данных .NET стандартизированы: все они основаны на одном и том же наборе </a:t>
            </a:r>
            <a:r>
              <a:rPr lang="ru-RU" sz="2100" u="sng" smtClean="0">
                <a:latin typeface="Arial Unicode MS" pitchFamily="34" charset="-128"/>
              </a:rPr>
              <a:t>базовых классов</a:t>
            </a:r>
            <a:r>
              <a:rPr lang="ru-RU" sz="2100" smtClean="0">
                <a:latin typeface="Arial Unicode MS" pitchFamily="34" charset="-128"/>
              </a:rPr>
              <a:t> и реализуют одинаковые интерфейсы (например, интерфейс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IDbConnection</a:t>
            </a:r>
            <a:r>
              <a:rPr lang="ru-RU" sz="2100" smtClean="0">
                <a:latin typeface="Arial Unicode MS" pitchFamily="34" charset="-128"/>
              </a:rPr>
              <a:t> c методами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Open()</a:t>
            </a:r>
            <a:r>
              <a:rPr lang="ru-RU" sz="2100" smtClean="0">
                <a:latin typeface="Arial Unicode MS" pitchFamily="34" charset="-128"/>
              </a:rPr>
              <a:t> и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Close()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;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IDbCommand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; 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IDataReader, IDataRecord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;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IDataAdapter, IDbDataAdapter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;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IDataParameter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;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IDbDataParameter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; </a:t>
            </a:r>
            <a:r>
              <a:rPr lang="ru-RU" sz="2100" smtClean="0">
                <a:solidFill>
                  <a:srgbClr val="006666"/>
                </a:solidFill>
                <a:latin typeface="Arial Unicode MS" pitchFamily="34" charset="-128"/>
              </a:rPr>
              <a:t>IDbTransaction).</a:t>
            </a:r>
            <a:r>
              <a:rPr lang="ru-RU" sz="2100" smtClean="0">
                <a:latin typeface="Arial Unicode MS" pitchFamily="34" charset="-128"/>
              </a:rPr>
              <a:t> </a:t>
            </a:r>
          </a:p>
          <a:p>
            <a:pPr marL="0" indent="266700" eaLnBrk="1" hangingPunct="1">
              <a:spcBef>
                <a:spcPts val="525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100" smtClean="0">
                <a:latin typeface="Arial Unicode MS" pitchFamily="34" charset="-128"/>
              </a:rPr>
              <a:t>Однако каждый поставщик использует собственные, специфические низкоуровневые вызовы и программные интерфейсы. Например, поставщик 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SQL Server</a:t>
            </a:r>
            <a:r>
              <a:rPr lang="ru-RU" sz="2100" smtClean="0">
                <a:latin typeface="Arial Unicode MS" pitchFamily="34" charset="-128"/>
              </a:rPr>
              <a:t> применяет протокол 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TDS</a:t>
            </a:r>
            <a:r>
              <a:rPr lang="ru-RU" sz="2100" smtClean="0">
                <a:latin typeface="Arial Unicode MS" pitchFamily="34" charset="-128"/>
              </a:rPr>
              <a:t> (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Tabular Data Stream</a:t>
            </a:r>
            <a:r>
              <a:rPr lang="ru-RU" sz="2100" smtClean="0">
                <a:latin typeface="Arial Unicode MS" pitchFamily="34" charset="-128"/>
              </a:rPr>
              <a:t>)</a:t>
            </a:r>
            <a:r>
              <a:rPr lang="pl-PL" sz="2100" smtClean="0">
                <a:latin typeface="Arial Unicode MS" pitchFamily="34" charset="-128"/>
              </a:rPr>
              <a:t> </a:t>
            </a:r>
            <a:r>
              <a:rPr lang="ru-RU" sz="2100" smtClean="0">
                <a:latin typeface="Arial Unicode MS" pitchFamily="34" charset="-128"/>
              </a:rPr>
              <a:t>для взаимодействия с сервером; поставщик </a:t>
            </a:r>
            <a:r>
              <a:rPr lang="pl-PL" sz="2100" smtClean="0">
                <a:latin typeface="Arial Unicode MS" pitchFamily="34" charset="-128"/>
              </a:rPr>
              <a:t>Oracle</a:t>
            </a:r>
            <a:r>
              <a:rPr lang="ru-RU" sz="2100" smtClean="0">
                <a:latin typeface="Arial Unicode MS" pitchFamily="34" charset="-128"/>
              </a:rPr>
              <a:t> использует интерфейс </a:t>
            </a:r>
            <a:r>
              <a:rPr lang="pl-PL" sz="2100" smtClean="0">
                <a:solidFill>
                  <a:srgbClr val="006666"/>
                </a:solidFill>
                <a:latin typeface="Arial Unicode MS" pitchFamily="34" charset="-128"/>
              </a:rPr>
              <a:t>Oracle Call Interface</a:t>
            </a:r>
            <a:r>
              <a:rPr lang="pl-PL" sz="2100" smtClean="0">
                <a:latin typeface="Arial Unicode MS" pitchFamily="34" charset="-128"/>
              </a:rPr>
              <a:t>. </a:t>
            </a:r>
            <a:r>
              <a:rPr lang="ru-RU" sz="2100" smtClean="0">
                <a:latin typeface="Arial Unicode MS" pitchFamily="34" charset="-128"/>
              </a:rPr>
              <a:t>Преимущества такого подхода:</a:t>
            </a:r>
          </a:p>
          <a:p>
            <a:pPr marL="0" indent="266700" eaLnBrk="1" hangingPunct="1">
              <a:spcBef>
                <a:spcPts val="525"/>
              </a:spcBef>
              <a:buClr>
                <a:srgbClr val="006699"/>
              </a:buClr>
              <a:buFont typeface="Arial Unicode MS" pitchFamily="34" charset="-128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100" smtClean="0">
                <a:latin typeface="Arial Unicode MS" pitchFamily="34" charset="-128"/>
              </a:rPr>
              <a:t>С одной стороны, можно писать похожий код для различных поставщиков; более того, можно писать обобщенный код, основываясь на интерфейсах («фабрики»).</a:t>
            </a:r>
          </a:p>
          <a:p>
            <a:pPr marL="0" indent="266700" eaLnBrk="1" hangingPunct="1">
              <a:spcBef>
                <a:spcPts val="525"/>
              </a:spcBef>
              <a:buClr>
                <a:srgbClr val="006699"/>
              </a:buClr>
              <a:buFont typeface="Arial Unicode MS" pitchFamily="34" charset="-128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100" smtClean="0">
                <a:latin typeface="Arial Unicode MS" pitchFamily="34" charset="-128"/>
              </a:rPr>
              <a:t>С другой стороны, поскольку каждый поставщик реализован отдельно, в нем используется оптимизированный код для доступа к конкретной БД, а также можно реализовать специфические нестандартные средства.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7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b="1">
                <a:solidFill>
                  <a:srgbClr val="0033CC"/>
                </a:solidFill>
                <a:latin typeface="Times New Roman" pitchFamily="18" charset="0"/>
              </a:rPr>
              <a:t>Пространства имен ADO.NET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17538"/>
            <a:ext cx="91440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b="1" smtClean="0">
                <a:solidFill>
                  <a:srgbClr val="0033CC"/>
                </a:solidFill>
              </a:rPr>
              <a:t>System.Data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6666"/>
                </a:solidFill>
              </a:rPr>
              <a:t>– </a:t>
            </a:r>
            <a:r>
              <a:rPr lang="ru-RU" sz="2200" smtClean="0">
                <a:solidFill>
                  <a:srgbClr val="006666"/>
                </a:solidFill>
              </a:rPr>
              <a:t>содержит основные контейнерные классы, создающие архитектуру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pl-PL" sz="2200" smtClean="0">
                <a:solidFill>
                  <a:srgbClr val="0033CC"/>
                </a:solidFill>
              </a:rPr>
              <a:t>ADO.NET</a:t>
            </a:r>
            <a:r>
              <a:rPr lang="pl-PL" sz="2200" smtClean="0">
                <a:solidFill>
                  <a:srgbClr val="006666"/>
                </a:solidFill>
              </a:rPr>
              <a:t>.</a:t>
            </a:r>
            <a:r>
              <a:rPr lang="ru-RU" sz="2200" smtClean="0">
                <a:solidFill>
                  <a:srgbClr val="006666"/>
                </a:solidFill>
              </a:rPr>
              <a:t> Содержит интерфейсы, релизуемые объектами, основанными на соединениях.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b="1" smtClean="0">
                <a:solidFill>
                  <a:srgbClr val="0033CC"/>
                </a:solidFill>
              </a:rPr>
              <a:t>System.Data</a:t>
            </a:r>
            <a:r>
              <a:rPr lang="pl-PL" sz="2200" b="1" smtClean="0">
                <a:solidFill>
                  <a:srgbClr val="0033CC"/>
                </a:solidFill>
              </a:rPr>
              <a:t>.Common </a:t>
            </a:r>
            <a:r>
              <a:rPr lang="pl-PL" sz="2200" smtClean="0">
                <a:solidFill>
                  <a:srgbClr val="006666"/>
                </a:solidFill>
              </a:rPr>
              <a:t>– </a:t>
            </a:r>
            <a:r>
              <a:rPr lang="ru-RU" sz="2200" smtClean="0">
                <a:solidFill>
                  <a:srgbClr val="006666"/>
                </a:solidFill>
              </a:rPr>
              <a:t>содержит базовые классы, релизущие интерфейсы из </a:t>
            </a:r>
            <a:r>
              <a:rPr lang="en-US" sz="2200" smtClean="0">
                <a:solidFill>
                  <a:srgbClr val="0033CC"/>
                </a:solidFill>
              </a:rPr>
              <a:t>System.Data</a:t>
            </a:r>
            <a:r>
              <a:rPr lang="ru-RU" sz="2200" smtClean="0">
                <a:solidFill>
                  <a:srgbClr val="006666"/>
                </a:solidFill>
              </a:rPr>
              <a:t>.Определяет ядро фунциональности</a:t>
            </a:r>
            <a:r>
              <a:rPr lang="ru-RU" sz="2200" b="1" smtClean="0">
                <a:solidFill>
                  <a:srgbClr val="0033CC"/>
                </a:solidFill>
              </a:rPr>
              <a:t> </a:t>
            </a:r>
            <a:r>
              <a:rPr lang="pl-PL" sz="2200" smtClean="0">
                <a:solidFill>
                  <a:srgbClr val="0033CC"/>
                </a:solidFill>
              </a:rPr>
              <a:t>ADO.NET</a:t>
            </a:r>
            <a:r>
              <a:rPr lang="pl-PL" sz="2200" smtClean="0">
                <a:solidFill>
                  <a:srgbClr val="006666"/>
                </a:solidFill>
              </a:rPr>
              <a:t>.</a:t>
            </a:r>
            <a:r>
              <a:rPr lang="ru-RU" sz="2200" smtClean="0">
                <a:solidFill>
                  <a:srgbClr val="006666"/>
                </a:solidFill>
              </a:rPr>
              <a:t> Поставщики данных наследуют от этих классов.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2200" b="1" smtClean="0">
                <a:solidFill>
                  <a:srgbClr val="0033CC"/>
                </a:solidFill>
              </a:rPr>
              <a:t>System.Data.OleDB</a:t>
            </a:r>
            <a:r>
              <a:rPr lang="pl-PL" sz="2200" smtClean="0">
                <a:solidFill>
                  <a:srgbClr val="006666"/>
                </a:solidFill>
              </a:rPr>
              <a:t> – </a:t>
            </a:r>
            <a:r>
              <a:rPr lang="ru-RU" sz="2200" smtClean="0">
                <a:solidFill>
                  <a:srgbClr val="006666"/>
                </a:solidFill>
              </a:rPr>
              <a:t>содержит классы,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ru-RU" sz="2200" smtClean="0">
                <a:solidFill>
                  <a:srgbClr val="006666"/>
                </a:solidFill>
              </a:rPr>
              <a:t>делающие возможным применение 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en-US" sz="2200" smtClean="0">
                <a:solidFill>
                  <a:srgbClr val="0033CC"/>
                </a:solidFill>
              </a:rPr>
              <a:t>.NET</a:t>
            </a:r>
            <a:r>
              <a:rPr lang="en-US" sz="2200" smtClean="0">
                <a:solidFill>
                  <a:srgbClr val="006666"/>
                </a:solidFill>
              </a:rPr>
              <a:t> </a:t>
            </a:r>
            <a:r>
              <a:rPr lang="ru-RU" sz="2200" smtClean="0">
                <a:solidFill>
                  <a:srgbClr val="006666"/>
                </a:solidFill>
              </a:rPr>
              <a:t>поставщиков (провайдеров) данных для </a:t>
            </a:r>
            <a:r>
              <a:rPr lang="en-US" sz="2200" smtClean="0">
                <a:solidFill>
                  <a:srgbClr val="0033CC"/>
                </a:solidFill>
              </a:rPr>
              <a:t>OLE DB</a:t>
            </a:r>
            <a:r>
              <a:rPr lang="ru-RU" sz="2200" smtClean="0">
                <a:solidFill>
                  <a:srgbClr val="006666"/>
                </a:solidFill>
              </a:rPr>
              <a:t>- совместимых источников данных</a:t>
            </a:r>
            <a:r>
              <a:rPr lang="pl-PL" sz="2200" smtClean="0">
                <a:solidFill>
                  <a:srgbClr val="006666"/>
                </a:solidFill>
              </a:rPr>
              <a:t>.</a:t>
            </a:r>
            <a:r>
              <a:rPr lang="ru-RU" sz="2200" smtClean="0">
                <a:solidFill>
                  <a:srgbClr val="006666"/>
                </a:solidFill>
              </a:rPr>
              <a:t>Эти классы позволяют установить соединение с источником данных, выполнить действия и прочесть результаты</a:t>
            </a:r>
            <a:r>
              <a:rPr lang="en-US" sz="220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2200" b="1" smtClean="0">
                <a:solidFill>
                  <a:srgbClr val="0033CC"/>
                </a:solidFill>
              </a:rPr>
              <a:t>System.Data.ODB</a:t>
            </a:r>
            <a:r>
              <a:rPr lang="ru-RU" sz="2200" b="1" smtClean="0">
                <a:solidFill>
                  <a:srgbClr val="0033CC"/>
                </a:solidFill>
              </a:rPr>
              <a:t>С – </a:t>
            </a:r>
            <a:r>
              <a:rPr lang="ru-RU" sz="2200" smtClean="0">
                <a:solidFill>
                  <a:srgbClr val="006666"/>
                </a:solidFill>
              </a:rPr>
              <a:t>содержит классы для использования драйверов </a:t>
            </a:r>
            <a:r>
              <a:rPr lang="pl-PL" sz="2200" smtClean="0">
                <a:solidFill>
                  <a:srgbClr val="0033CC"/>
                </a:solidFill>
              </a:rPr>
              <a:t>ODB</a:t>
            </a:r>
            <a:r>
              <a:rPr lang="ru-RU" sz="2200" smtClean="0">
                <a:solidFill>
                  <a:srgbClr val="0033CC"/>
                </a:solidFill>
              </a:rPr>
              <a:t>С</a:t>
            </a:r>
            <a:r>
              <a:rPr lang="ru-RU" sz="2200" smtClean="0">
                <a:solidFill>
                  <a:srgbClr val="006666"/>
                </a:solidFill>
              </a:rPr>
              <a:t>.</a:t>
            </a:r>
            <a:r>
              <a:rPr lang="ru-RU" sz="2200" b="1" smtClean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2200" b="1" smtClean="0">
                <a:solidFill>
                  <a:srgbClr val="0033CC"/>
                </a:solidFill>
              </a:rPr>
              <a:t>System.Data.</a:t>
            </a:r>
            <a:r>
              <a:rPr lang="en-US" sz="2200" b="1" smtClean="0">
                <a:solidFill>
                  <a:srgbClr val="0033CC"/>
                </a:solidFill>
              </a:rPr>
              <a:t>SqlClient</a:t>
            </a:r>
            <a:r>
              <a:rPr lang="en-US" sz="2200" smtClean="0"/>
              <a:t> </a:t>
            </a:r>
            <a:r>
              <a:rPr lang="pl-PL" sz="2200" smtClean="0">
                <a:solidFill>
                  <a:srgbClr val="006666"/>
                </a:solidFill>
              </a:rPr>
              <a:t> – </a:t>
            </a:r>
            <a:r>
              <a:rPr lang="ru-RU" sz="2200" smtClean="0">
                <a:solidFill>
                  <a:srgbClr val="006666"/>
                </a:solidFill>
              </a:rPr>
              <a:t>аналогичен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pl-PL" sz="2200" smtClean="0">
                <a:solidFill>
                  <a:srgbClr val="0033CC"/>
                </a:solidFill>
              </a:rPr>
              <a:t>System.Data.OleDB</a:t>
            </a:r>
            <a:r>
              <a:rPr lang="pl-PL" sz="2200" smtClean="0">
                <a:solidFill>
                  <a:srgbClr val="006666"/>
                </a:solidFill>
              </a:rPr>
              <a:t>, </a:t>
            </a:r>
            <a:r>
              <a:rPr lang="ru-RU" sz="2200" smtClean="0">
                <a:solidFill>
                  <a:srgbClr val="006666"/>
                </a:solidFill>
              </a:rPr>
              <a:t>но в применении к </a:t>
            </a:r>
            <a:r>
              <a:rPr lang="pl-PL" sz="2200" b="1" smtClean="0">
                <a:solidFill>
                  <a:srgbClr val="0033CC"/>
                </a:solidFill>
              </a:rPr>
              <a:t> </a:t>
            </a:r>
            <a:r>
              <a:rPr lang="pl-PL" sz="2200" smtClean="0">
                <a:solidFill>
                  <a:srgbClr val="0033CC"/>
                </a:solidFill>
              </a:rPr>
              <a:t>MS SQL Server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ru-RU" sz="2200" smtClean="0">
                <a:solidFill>
                  <a:srgbClr val="006666"/>
                </a:solidFill>
              </a:rPr>
              <a:t>версии</a:t>
            </a:r>
            <a:r>
              <a:rPr lang="pl-PL" sz="2200" smtClean="0">
                <a:solidFill>
                  <a:srgbClr val="006666"/>
                </a:solidFill>
              </a:rPr>
              <a:t> 7.0 </a:t>
            </a:r>
            <a:r>
              <a:rPr lang="ru-RU" sz="2200" smtClean="0">
                <a:solidFill>
                  <a:srgbClr val="006666"/>
                </a:solidFill>
              </a:rPr>
              <a:t>и выше</a:t>
            </a:r>
            <a:r>
              <a:rPr lang="pl-PL" sz="2200" smtClean="0">
                <a:solidFill>
                  <a:srgbClr val="006666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2200" b="1" smtClean="0">
                <a:solidFill>
                  <a:srgbClr val="0033CC"/>
                </a:solidFill>
              </a:rPr>
              <a:t>System.Data.</a:t>
            </a:r>
            <a:r>
              <a:rPr lang="en-US" sz="2200" b="1" smtClean="0">
                <a:solidFill>
                  <a:srgbClr val="0033CC"/>
                </a:solidFill>
              </a:rPr>
              <a:t>SqlTypes </a:t>
            </a:r>
            <a:r>
              <a:rPr lang="en-US" sz="2200" smtClean="0">
                <a:solidFill>
                  <a:srgbClr val="006666"/>
                </a:solidFill>
              </a:rPr>
              <a:t>–</a:t>
            </a:r>
            <a:r>
              <a:rPr lang="en-US" sz="2200" b="1" smtClean="0">
                <a:solidFill>
                  <a:srgbClr val="0033CC"/>
                </a:solidFill>
              </a:rPr>
              <a:t> </a:t>
            </a:r>
            <a:r>
              <a:rPr lang="ru-RU" sz="2200" smtClean="0">
                <a:solidFill>
                  <a:srgbClr val="006666"/>
                </a:solidFill>
              </a:rPr>
              <a:t>содержит классы для типов данных</a:t>
            </a:r>
            <a:r>
              <a:rPr lang="pl-PL" sz="2200" smtClean="0">
                <a:solidFill>
                  <a:srgbClr val="006666"/>
                </a:solidFill>
              </a:rPr>
              <a:t>, </a:t>
            </a:r>
            <a:r>
              <a:rPr lang="ru-RU" sz="2200" smtClean="0">
                <a:solidFill>
                  <a:srgbClr val="006666"/>
                </a:solidFill>
              </a:rPr>
              <a:t>характерных для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pl-PL" sz="2200" smtClean="0">
                <a:solidFill>
                  <a:srgbClr val="0033CC"/>
                </a:solidFill>
              </a:rPr>
              <a:t>MS SQL</a:t>
            </a:r>
            <a:r>
              <a:rPr lang="ru-RU" sz="2200" smtClean="0">
                <a:solidFill>
                  <a:srgbClr val="0033CC"/>
                </a:solidFill>
              </a:rPr>
              <a:t> </a:t>
            </a:r>
            <a:r>
              <a:rPr lang="pl-PL" sz="2200" smtClean="0">
                <a:solidFill>
                  <a:srgbClr val="0033CC"/>
                </a:solidFill>
              </a:rPr>
              <a:t> Server</a:t>
            </a:r>
            <a:r>
              <a:rPr lang="pl-PL" sz="2200" smtClean="0">
                <a:solidFill>
                  <a:srgbClr val="006666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2200" b="1" smtClean="0">
                <a:solidFill>
                  <a:srgbClr val="0033CC"/>
                </a:solidFill>
              </a:rPr>
              <a:t> System.Data.O</a:t>
            </a:r>
            <a:r>
              <a:rPr lang="en-US" sz="2200" b="1" smtClean="0">
                <a:solidFill>
                  <a:srgbClr val="0033CC"/>
                </a:solidFill>
              </a:rPr>
              <a:t>racleClient</a:t>
            </a:r>
            <a:r>
              <a:rPr lang="ru-RU" sz="2200" b="1" smtClean="0">
                <a:solidFill>
                  <a:srgbClr val="0033CC"/>
                </a:solidFill>
              </a:rPr>
              <a:t> </a:t>
            </a:r>
            <a:r>
              <a:rPr lang="ru-RU" sz="2200" b="1" smtClean="0">
                <a:solidFill>
                  <a:srgbClr val="006666"/>
                </a:solidFill>
              </a:rPr>
              <a:t>–</a:t>
            </a:r>
            <a:r>
              <a:rPr lang="ru-RU" sz="2200" b="1" smtClean="0">
                <a:solidFill>
                  <a:srgbClr val="0033CC"/>
                </a:solidFill>
              </a:rPr>
              <a:t> </a:t>
            </a:r>
            <a:r>
              <a:rPr lang="ru-RU" sz="2200" smtClean="0">
                <a:solidFill>
                  <a:srgbClr val="006666"/>
                </a:solidFill>
              </a:rPr>
              <a:t>содержит классы для подключения к БД </a:t>
            </a:r>
            <a:r>
              <a:rPr lang="pl-PL" sz="2200" smtClean="0">
                <a:solidFill>
                  <a:srgbClr val="0033CC"/>
                </a:solidFill>
              </a:rPr>
              <a:t>Oracle</a:t>
            </a:r>
            <a:r>
              <a:rPr lang="ru-RU" sz="2200" smtClean="0">
                <a:solidFill>
                  <a:srgbClr val="006666"/>
                </a:solidFill>
              </a:rPr>
              <a:t> (версии 8.1.7 и выше).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218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010650" cy="635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100"/>
              <a:t>Поставщик содерж</a:t>
            </a:r>
            <a:r>
              <a:rPr lang="ru-RU" sz="3200"/>
              <a:t>и</a:t>
            </a:r>
            <a:r>
              <a:rPr lang="ru-RU" sz="3100"/>
              <a:t>т следующие классы: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5575" y="842963"/>
            <a:ext cx="8988425" cy="5794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</a:pPr>
            <a:r>
              <a:rPr lang="pl-PL" sz="2400" b="1" smtClean="0"/>
              <a:t>Connection </a:t>
            </a:r>
            <a:r>
              <a:rPr lang="pl-PL" sz="2400" smtClean="0">
                <a:solidFill>
                  <a:srgbClr val="006666"/>
                </a:solidFill>
              </a:rPr>
              <a:t>– </a:t>
            </a:r>
            <a:r>
              <a:rPr lang="ru-RU" sz="2400" smtClean="0">
                <a:solidFill>
                  <a:srgbClr val="006666"/>
                </a:solidFill>
              </a:rPr>
              <a:t>используется для установления соединения с БД.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</a:pPr>
            <a:r>
              <a:rPr lang="pl-PL" sz="2400" b="1" smtClean="0"/>
              <a:t>Command </a:t>
            </a:r>
            <a:r>
              <a:rPr lang="ru-RU" sz="2400" smtClean="0">
                <a:solidFill>
                  <a:srgbClr val="006666"/>
                </a:solidFill>
              </a:rPr>
              <a:t>-</a:t>
            </a:r>
            <a:r>
              <a:rPr lang="ru-RU" sz="2400" b="1" smtClean="0">
                <a:solidFill>
                  <a:srgbClr val="006666"/>
                </a:solidFill>
              </a:rPr>
              <a:t> </a:t>
            </a:r>
            <a:r>
              <a:rPr lang="pl-PL" sz="2400" b="1" smtClean="0">
                <a:solidFill>
                  <a:srgbClr val="006666"/>
                </a:solidFill>
              </a:rPr>
              <a:t> </a:t>
            </a:r>
            <a:r>
              <a:rPr lang="ru-RU" sz="2400" smtClean="0">
                <a:solidFill>
                  <a:srgbClr val="006666"/>
                </a:solidFill>
              </a:rPr>
              <a:t>для выполнения команд </a:t>
            </a:r>
            <a:r>
              <a:rPr lang="pl-PL" sz="2400" smtClean="0"/>
              <a:t>SQL</a:t>
            </a:r>
            <a:r>
              <a:rPr lang="pl-PL" sz="2400" smtClean="0">
                <a:solidFill>
                  <a:srgbClr val="006666"/>
                </a:solidFill>
              </a:rPr>
              <a:t> </a:t>
            </a:r>
            <a:r>
              <a:rPr lang="ru-RU" sz="2400" smtClean="0">
                <a:solidFill>
                  <a:srgbClr val="006666"/>
                </a:solidFill>
              </a:rPr>
              <a:t>и хранимых процедур.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</a:pPr>
            <a:r>
              <a:rPr lang="en-US" sz="2400" b="1" smtClean="0"/>
              <a:t>DataReader</a:t>
            </a:r>
            <a:r>
              <a:rPr lang="en-US" sz="2400" smtClean="0">
                <a:solidFill>
                  <a:srgbClr val="006666"/>
                </a:solidFill>
              </a:rPr>
              <a:t> – </a:t>
            </a:r>
            <a:r>
              <a:rPr lang="ru-RU" sz="2400" smtClean="0">
                <a:solidFill>
                  <a:srgbClr val="006666"/>
                </a:solidFill>
              </a:rPr>
              <a:t>объект предоставляет быстрый доступ в режиме только для чтения к данным, извлеченным при выполнении </a:t>
            </a:r>
            <a:r>
              <a:rPr lang="pl-PL" sz="2400" smtClean="0"/>
              <a:t>SQL</a:t>
            </a:r>
            <a:r>
              <a:rPr lang="ru-RU" sz="2400" smtClean="0">
                <a:solidFill>
                  <a:srgbClr val="006666"/>
                </a:solidFill>
              </a:rPr>
              <a:t> – запроса.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</a:pPr>
            <a:r>
              <a:rPr lang="pl-PL" sz="2400" b="1" smtClean="0"/>
              <a:t>DataAdapter</a:t>
            </a:r>
            <a:r>
              <a:rPr lang="ru-RU" sz="2400" b="1" smtClean="0"/>
              <a:t> </a:t>
            </a:r>
            <a:r>
              <a:rPr lang="ru-RU" sz="2400" smtClean="0">
                <a:solidFill>
                  <a:srgbClr val="006666"/>
                </a:solidFill>
              </a:rPr>
              <a:t>– служит для заполнения данными объекта </a:t>
            </a:r>
            <a:r>
              <a:rPr lang="pl-PL" sz="2400" smtClean="0"/>
              <a:t>DataSet</a:t>
            </a:r>
            <a:r>
              <a:rPr lang="ru-RU" sz="2400" smtClean="0">
                <a:solidFill>
                  <a:srgbClr val="006666"/>
                </a:solidFill>
              </a:rPr>
              <a:t>; может использоваться для сохранении в БД изменений, выполненных в </a:t>
            </a:r>
            <a:r>
              <a:rPr lang="pl-PL" sz="2400" smtClean="0"/>
              <a:t>DataSet</a:t>
            </a:r>
            <a:r>
              <a:rPr lang="ru-RU" sz="2400" smtClean="0">
                <a:solidFill>
                  <a:srgbClr val="006666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27100" algn="l"/>
                <a:tab pos="1841500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300" algn="l"/>
                <a:tab pos="9156700" algn="l"/>
                <a:tab pos="10071100" algn="l"/>
              </a:tabLst>
            </a:pPr>
            <a:r>
              <a:rPr lang="ru-RU" sz="2400" smtClean="0">
                <a:solidFill>
                  <a:srgbClr val="006666"/>
                </a:solidFill>
              </a:rPr>
              <a:t>Реально это разные объекты для каждого поставщика данных; например, для поставщика</a:t>
            </a:r>
            <a:r>
              <a:rPr lang="pl-PL" sz="2400" smtClean="0"/>
              <a:t>OLE DB</a:t>
            </a:r>
            <a:r>
              <a:rPr lang="ru-RU" sz="2400" smtClean="0">
                <a:solidFill>
                  <a:srgbClr val="006666"/>
                </a:solidFill>
              </a:rPr>
              <a:t>: </a:t>
            </a:r>
            <a:r>
              <a:rPr lang="ru-RU" sz="2400" smtClean="0"/>
              <a:t>OleDbConnection</a:t>
            </a:r>
            <a:r>
              <a:rPr lang="ru-RU" sz="2400" smtClean="0">
                <a:solidFill>
                  <a:srgbClr val="006666"/>
                </a:solidFill>
              </a:rPr>
              <a:t>, </a:t>
            </a:r>
            <a:r>
              <a:rPr lang="ru-RU" sz="2400" smtClean="0"/>
              <a:t>OleDb</a:t>
            </a:r>
            <a:r>
              <a:rPr lang="en-US" sz="2400" smtClean="0"/>
              <a:t>Command</a:t>
            </a:r>
            <a:r>
              <a:rPr lang="en-US" sz="2400" smtClean="0">
                <a:solidFill>
                  <a:srgbClr val="006666"/>
                </a:solidFill>
              </a:rPr>
              <a:t>, </a:t>
            </a:r>
            <a:r>
              <a:rPr lang="ru-RU" sz="2400" smtClean="0"/>
              <a:t>OleDb</a:t>
            </a:r>
            <a:r>
              <a:rPr lang="en-US" sz="2400" smtClean="0"/>
              <a:t>DataReader</a:t>
            </a:r>
            <a:r>
              <a:rPr lang="en-US" sz="2400" smtClean="0">
                <a:solidFill>
                  <a:srgbClr val="006666"/>
                </a:solidFill>
              </a:rPr>
              <a:t>, </a:t>
            </a:r>
            <a:r>
              <a:rPr lang="ru-RU" sz="2400" smtClean="0"/>
              <a:t>OleDbDataAdapter</a:t>
            </a:r>
            <a:r>
              <a:rPr lang="en-US" sz="2400" smtClean="0"/>
              <a:t>.</a:t>
            </a:r>
            <a:r>
              <a:rPr lang="ru-RU" sz="2400" smtClean="0">
                <a:solidFill>
                  <a:srgbClr val="006666"/>
                </a:solidFill>
              </a:rPr>
              <a:t>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47625"/>
            <a:ext cx="8243887" cy="53181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Структура поставщиков данных</a:t>
            </a:r>
          </a:p>
        </p:txBody>
      </p:sp>
      <p:pic>
        <p:nvPicPr>
          <p:cNvPr id="1576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3" y="720725"/>
            <a:ext cx="8840787" cy="5981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3308</Words>
  <Application>Microsoft Office PowerPoint</Application>
  <PresentationFormat>Экран (4:3)</PresentationFormat>
  <Paragraphs>449</Paragraphs>
  <Slides>42</Slides>
  <Notes>39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Тема Office</vt:lpstr>
      <vt:lpstr>Paintbrush Picture</vt:lpstr>
      <vt:lpstr>Слайд 1</vt:lpstr>
      <vt:lpstr>План </vt:lpstr>
      <vt:lpstr>Назначение и структура ADO.NET</vt:lpstr>
      <vt:lpstr>Назначение и структура ADO.NET</vt:lpstr>
      <vt:lpstr>Поставщики данных</vt:lpstr>
      <vt:lpstr>Стандартизация и различие поставщиков</vt:lpstr>
      <vt:lpstr>Пространства имен ADO.NET</vt:lpstr>
      <vt:lpstr>Поставщик содержит следующие классы:</vt:lpstr>
      <vt:lpstr>Структура поставщиков данных</vt:lpstr>
      <vt:lpstr>Соединение с БД</vt:lpstr>
      <vt:lpstr>Создание строки соединения с помощью объекта-построителя</vt:lpstr>
      <vt:lpstr>Строка соединения и файл Web.Config</vt:lpstr>
      <vt:lpstr>Использование соединений</vt:lpstr>
      <vt:lpstr>Применение соединения для исследования схемы БД</vt:lpstr>
      <vt:lpstr>Класс Command</vt:lpstr>
      <vt:lpstr>Класс Command</vt:lpstr>
      <vt:lpstr>Класс DataReader</vt:lpstr>
      <vt:lpstr>Просмотр результатов запроса</vt:lpstr>
      <vt:lpstr>Закрытие активного соединения</vt:lpstr>
      <vt:lpstr>Вывод результатов на Web-страницу</vt:lpstr>
      <vt:lpstr>Класс DataReader. Пример построения запроса с учетом пользовательских данных </vt:lpstr>
      <vt:lpstr>Класс DataReader. Пример 1 </vt:lpstr>
      <vt:lpstr>Атаки внедрением</vt:lpstr>
      <vt:lpstr>Слайд 24</vt:lpstr>
      <vt:lpstr>Параметризованные Sql- команды</vt:lpstr>
      <vt:lpstr>Свойства объекта Parameter</vt:lpstr>
      <vt:lpstr>Параметризованные Sql- команды</vt:lpstr>
      <vt:lpstr>Параметризованные Sql- команды</vt:lpstr>
      <vt:lpstr>Код, независимый от поставщика</vt:lpstr>
      <vt:lpstr>Код, независимый от поставщика</vt:lpstr>
      <vt:lpstr>Автономная (отсоединенная) обработка данных БД</vt:lpstr>
      <vt:lpstr>Программная модель объекта DataSet</vt:lpstr>
      <vt:lpstr>Программная модель объекта DataSet</vt:lpstr>
      <vt:lpstr>Создание и заполнение DataSet</vt:lpstr>
      <vt:lpstr>Класс DataAdapter</vt:lpstr>
      <vt:lpstr>Класс DataAdapter</vt:lpstr>
      <vt:lpstr>Класс DataAdapter</vt:lpstr>
      <vt:lpstr>Класс DataAdapter</vt:lpstr>
      <vt:lpstr>Класс DataAdapter</vt:lpstr>
      <vt:lpstr>Класс DataView</vt:lpstr>
      <vt:lpstr>Сортировка таблицы с помощью DataView</vt:lpstr>
      <vt:lpstr>Фильтрация таблицы с помощью DataView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прол</dc:creator>
  <cp:lastModifiedBy>user600</cp:lastModifiedBy>
  <cp:revision>16</cp:revision>
  <dcterms:created xsi:type="dcterms:W3CDTF">2015-03-04T11:27:38Z</dcterms:created>
  <dcterms:modified xsi:type="dcterms:W3CDTF">2017-03-03T10:17:04Z</dcterms:modified>
</cp:coreProperties>
</file>