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9C12D-B80C-4FE3-BF32-11C25C569F9B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4677-CE65-4DD6-B382-0B43A5162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109DED-D4DE-4679-A775-8ACDE298072C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259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4259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3FC764-13E1-4D55-8DBA-06CB0F530DE9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435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5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A432B5-D495-4B01-9357-F96D74D7827D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436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6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0E391A-76AB-45D3-9F29-CE66A007FD3B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437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7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78A6895-9A89-4E9F-937B-704EF4BA4013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438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8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B86FE-B894-4238-9B4D-BC7B70A2EB90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439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9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39AA70-0BB2-4D28-95A6-A5A93F214139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440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E53B5A-F794-47F7-A411-1CDBF4C1DEC8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441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1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9A7565-57E1-42AE-A463-FCD33DD3E5AA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442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2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85326A-ABEA-438F-8C7C-1469480F834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443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3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3B25B8-91F2-4DAF-B318-CEC4DAF993CE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444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4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95275F-F636-462E-9339-9DA19463DEB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27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7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FE5B33-0AFE-4600-A4F6-D5AA4CD27566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445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5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3E34EB-7F13-4A50-96E9-7C5A5897BD42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446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6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333B0D-CCB7-4655-A01D-79EE3CB60A45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447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7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8D9D01-381A-45B9-B373-F62E71D493BB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448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8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15961-C999-4C1C-B6C7-4CB41001BF6A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449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9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14162E-9614-4110-B95B-EE3A5F3A17BA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450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A42E9E-69E0-481F-883F-27A79F3823AB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451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1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023253-BFD0-4E46-AB4F-86D79FAF4A33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452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2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5B442D-B005-434B-885D-5310F0DA2B00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453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3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D8588D4-ED5A-4B06-BB88-BD3CF70C4DC0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454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4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4248F5-EC03-4149-A6A9-D85B0A4C1EBF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428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8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5CD61F-9B08-43EB-B36C-0DB3E22F8E54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455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5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DBA1CB-ADA6-4561-9E3D-661A630AC39B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456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6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56E2C6-9D03-4745-BFFC-B0F7471A0CC8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457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7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38C8DE-CFA6-4843-9108-452890D3F3CE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458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8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6DB3E3-37F5-4475-9497-E13824500EC4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459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9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CBDE0E-59B2-4B61-841B-F2C163778100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460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10D414-198E-41A5-AF07-D3E17607C49D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461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1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EE3889-AA7C-41DB-9586-99EB1E8F7E7E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462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2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C6BE37-F6E5-4DB9-B20F-A07DCEF688F1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463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3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6795A7-B02B-4371-8EF6-A7EB9DE454EF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464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4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AA87135-5BC6-48FF-B374-5EE618F28E4E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429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9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45D5D9-F916-4B9C-9E41-293012361932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465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5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A7DF79-77A7-450F-B1C2-8B016484289D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466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6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0F94BD-CED3-4F70-9F99-50E10BD0109D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467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7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A04DA2-32C9-4A1C-B622-241757D2D852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468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8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ED4EC4-2AC2-4ED3-A2E2-89EB9ABAB7AC}" type="slidenum">
              <a:rPr lang="ru-RU" smtClean="0"/>
              <a:pPr/>
              <a:t>52</a:t>
            </a:fld>
            <a:endParaRPr lang="ru-RU" smtClean="0"/>
          </a:p>
        </p:txBody>
      </p:sp>
      <p:sp>
        <p:nvSpPr>
          <p:cNvPr id="470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0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2026ED-5B6B-436E-B5CE-DC3D5B43EE45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471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A2728-7396-4436-8655-04762EF62D34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472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2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E3F146-1ACC-4F45-A243-F31C3F88B4B7}" type="slidenum">
              <a:rPr lang="ru-RU" smtClean="0"/>
              <a:pPr/>
              <a:t>55</a:t>
            </a:fld>
            <a:endParaRPr lang="ru-RU" smtClean="0"/>
          </a:p>
        </p:txBody>
      </p:sp>
      <p:sp>
        <p:nvSpPr>
          <p:cNvPr id="473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3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59F336-53D8-400E-8FEA-3F1C05ECF969}" type="slidenum">
              <a:rPr lang="ru-RU" smtClean="0"/>
              <a:pPr/>
              <a:t>56</a:t>
            </a:fld>
            <a:endParaRPr lang="ru-RU" smtClean="0"/>
          </a:p>
        </p:txBody>
      </p:sp>
      <p:sp>
        <p:nvSpPr>
          <p:cNvPr id="474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4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30C961-028E-4641-B071-B7BF90387D0B}" type="slidenum">
              <a:rPr lang="ru-RU" smtClean="0"/>
              <a:pPr/>
              <a:t>57</a:t>
            </a:fld>
            <a:endParaRPr lang="ru-RU" smtClean="0"/>
          </a:p>
        </p:txBody>
      </p:sp>
      <p:sp>
        <p:nvSpPr>
          <p:cNvPr id="475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5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6ADAEF-A83D-44D2-89CF-C003BE0011EE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430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5D9443-AB53-4C7B-A9B4-59D502BAD5DC}" type="slidenum">
              <a:rPr lang="ru-RU" smtClean="0"/>
              <a:pPr/>
              <a:t>58</a:t>
            </a:fld>
            <a:endParaRPr lang="ru-RU" smtClean="0"/>
          </a:p>
        </p:txBody>
      </p:sp>
      <p:sp>
        <p:nvSpPr>
          <p:cNvPr id="476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7ED8BC-A115-439B-9B9E-B9E82EDA4D94}" type="slidenum">
              <a:rPr lang="ru-RU" smtClean="0"/>
              <a:pPr/>
              <a:t>59</a:t>
            </a:fld>
            <a:endParaRPr lang="ru-RU" smtClean="0"/>
          </a:p>
        </p:txBody>
      </p:sp>
      <p:sp>
        <p:nvSpPr>
          <p:cNvPr id="477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7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798ABA-B40C-4793-B7C9-7E1B101C7006}" type="slidenum">
              <a:rPr lang="ru-RU" smtClean="0"/>
              <a:pPr/>
              <a:t>60</a:t>
            </a:fld>
            <a:endParaRPr lang="ru-RU" smtClean="0"/>
          </a:p>
        </p:txBody>
      </p:sp>
      <p:sp>
        <p:nvSpPr>
          <p:cNvPr id="478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8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4ED892-F488-455B-9079-1508DE0CA6FE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479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9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85A463-5653-45BB-8456-99AB8EC55C1D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480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0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4AF0BF-E0D8-4A8C-A3E7-CDCCE4C84B67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481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DDAF4A-59A4-45D2-B813-7B2FC630147F}" type="slidenum">
              <a:rPr lang="ru-RU" smtClean="0"/>
              <a:pPr/>
              <a:t>64</a:t>
            </a:fld>
            <a:endParaRPr lang="ru-RU" smtClean="0"/>
          </a:p>
        </p:txBody>
      </p:sp>
      <p:sp>
        <p:nvSpPr>
          <p:cNvPr id="482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2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54B62F-08A3-4B78-BB07-FBD58DFDB070}" type="slidenum">
              <a:rPr lang="ru-RU" smtClean="0"/>
              <a:pPr/>
              <a:t>65</a:t>
            </a:fld>
            <a:endParaRPr lang="ru-RU" smtClean="0"/>
          </a:p>
        </p:txBody>
      </p:sp>
      <p:sp>
        <p:nvSpPr>
          <p:cNvPr id="483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3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057EA9-59FD-48F3-9243-A6F699BDFCFA}" type="slidenum">
              <a:rPr lang="ru-RU" smtClean="0"/>
              <a:pPr/>
              <a:t>66</a:t>
            </a:fld>
            <a:endParaRPr lang="ru-RU" smtClean="0"/>
          </a:p>
        </p:txBody>
      </p:sp>
      <p:sp>
        <p:nvSpPr>
          <p:cNvPr id="484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4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DDB61A-5260-4BF4-9414-17E0DEB40120}" type="slidenum">
              <a:rPr lang="ru-RU" smtClean="0"/>
              <a:pPr/>
              <a:t>67</a:t>
            </a:fld>
            <a:endParaRPr lang="ru-RU" smtClean="0"/>
          </a:p>
        </p:txBody>
      </p:sp>
      <p:sp>
        <p:nvSpPr>
          <p:cNvPr id="485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5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A296FA-0D2B-499A-9EC5-F6EC95E4FBF4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431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1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E2D8D9-0A30-49B5-BC8B-0DDA93D7C688}" type="slidenum">
              <a:rPr lang="ru-RU" smtClean="0"/>
              <a:pPr/>
              <a:t>68</a:t>
            </a:fld>
            <a:endParaRPr lang="ru-RU" smtClean="0"/>
          </a:p>
        </p:txBody>
      </p:sp>
      <p:sp>
        <p:nvSpPr>
          <p:cNvPr id="486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6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1044BC-1BBA-4A3D-BC2F-FA86A7AD4328}" type="slidenum">
              <a:rPr lang="ru-RU" smtClean="0"/>
              <a:pPr/>
              <a:t>69</a:t>
            </a:fld>
            <a:endParaRPr lang="ru-RU" smtClean="0"/>
          </a:p>
        </p:txBody>
      </p:sp>
      <p:sp>
        <p:nvSpPr>
          <p:cNvPr id="487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7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E9ADAD-0094-4DCA-9CA1-C0FEAB28B506}" type="slidenum">
              <a:rPr lang="ru-RU" smtClean="0"/>
              <a:pPr/>
              <a:t>70</a:t>
            </a:fld>
            <a:endParaRPr lang="ru-RU" smtClean="0"/>
          </a:p>
        </p:txBody>
      </p:sp>
      <p:sp>
        <p:nvSpPr>
          <p:cNvPr id="488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8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26A2E4-0A69-4FBF-9679-C6A1A82FE067}" type="slidenum">
              <a:rPr lang="ru-RU" smtClean="0"/>
              <a:pPr/>
              <a:t>71</a:t>
            </a:fld>
            <a:endParaRPr lang="ru-RU" smtClean="0"/>
          </a:p>
        </p:txBody>
      </p:sp>
      <p:sp>
        <p:nvSpPr>
          <p:cNvPr id="489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9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742D82-B1B3-4207-B967-CF6279F4B187}" type="slidenum">
              <a:rPr lang="ru-RU" smtClean="0"/>
              <a:pPr/>
              <a:t>72</a:t>
            </a:fld>
            <a:endParaRPr lang="ru-RU" smtClean="0"/>
          </a:p>
        </p:txBody>
      </p:sp>
      <p:sp>
        <p:nvSpPr>
          <p:cNvPr id="490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0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3235D7-7618-4AFD-A98F-4119905CC8C5}" type="slidenum">
              <a:rPr lang="ru-RU" smtClean="0"/>
              <a:pPr/>
              <a:t>73</a:t>
            </a:fld>
            <a:endParaRPr lang="ru-RU" smtClean="0"/>
          </a:p>
        </p:txBody>
      </p:sp>
      <p:sp>
        <p:nvSpPr>
          <p:cNvPr id="491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327A76-79C6-4178-A795-393646AC7374}" type="slidenum">
              <a:rPr lang="ru-RU" smtClean="0"/>
              <a:pPr/>
              <a:t>74</a:t>
            </a:fld>
            <a:endParaRPr lang="ru-RU" smtClean="0"/>
          </a:p>
        </p:txBody>
      </p:sp>
      <p:sp>
        <p:nvSpPr>
          <p:cNvPr id="492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2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6D6310-9820-4852-A526-A20FF0DBF652}" type="slidenum">
              <a:rPr lang="ru-RU" smtClean="0"/>
              <a:pPr/>
              <a:t>75</a:t>
            </a:fld>
            <a:endParaRPr lang="ru-RU" smtClean="0"/>
          </a:p>
        </p:txBody>
      </p:sp>
      <p:sp>
        <p:nvSpPr>
          <p:cNvPr id="493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3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544E4B-2F4A-47E2-B264-D691C7D90E42}" type="slidenum">
              <a:rPr lang="ru-RU" smtClean="0"/>
              <a:pPr/>
              <a:t>76</a:t>
            </a:fld>
            <a:endParaRPr lang="ru-RU" smtClean="0"/>
          </a:p>
        </p:txBody>
      </p:sp>
      <p:sp>
        <p:nvSpPr>
          <p:cNvPr id="494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4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2B58C2-ACD2-4DAB-8D2A-107A129E738B}" type="slidenum">
              <a:rPr lang="ru-RU" smtClean="0"/>
              <a:pPr/>
              <a:t>77</a:t>
            </a:fld>
            <a:endParaRPr lang="ru-RU" smtClean="0"/>
          </a:p>
        </p:txBody>
      </p:sp>
      <p:sp>
        <p:nvSpPr>
          <p:cNvPr id="495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5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0B187E-E3FE-4BD0-BB4C-83C800A35435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432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2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D52D3D-6D06-4C4E-AEB3-6891D04D8DA8}" type="slidenum">
              <a:rPr lang="ru-RU" smtClean="0"/>
              <a:pPr/>
              <a:t>78</a:t>
            </a:fld>
            <a:endParaRPr lang="ru-RU" smtClean="0"/>
          </a:p>
        </p:txBody>
      </p:sp>
      <p:sp>
        <p:nvSpPr>
          <p:cNvPr id="496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6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DF7B23-5276-4370-8B5D-329FB794373C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433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3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A73C79-4109-4E22-A9C0-CA206B5FEB05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434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4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-485775"/>
            <a:ext cx="8242300" cy="1901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454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454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5E26-0D50-420D-8B0E-C43FB5B43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-485775"/>
            <a:ext cx="8242300" cy="1901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454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510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6613" y="3903663"/>
            <a:ext cx="4038600" cy="2151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594D3-9898-474D-8A70-CB5D2583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4072-F5BD-4145-8F71-64BDA52389A6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7EC7-96DD-404A-B892-673F693CD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8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1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2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5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957263"/>
            <a:ext cx="9144000" cy="4456112"/>
          </a:xfrm>
          <a:noFill/>
        </p:spPr>
        <p:txBody>
          <a:bodyPr anchor="t"/>
          <a:lstStyle/>
          <a:p>
            <a:pPr marL="342900" indent="-342900" eaLnBrk="1" hangingPunct="1">
              <a:lnSpc>
                <a:spcPct val="80000"/>
              </a:lnSpc>
              <a:spcBef>
                <a:spcPts val="10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sz="4000" dirty="0">
                <a:solidFill>
                  <a:srgbClr val="006699"/>
                </a:solidFill>
                <a:effectLst/>
              </a:rPr>
              <a:t>Тема </a:t>
            </a:r>
            <a:r>
              <a:rPr lang="en-US" sz="4000" dirty="0" smtClean="0">
                <a:solidFill>
                  <a:srgbClr val="006699"/>
                </a:solidFill>
                <a:effectLst/>
              </a:rPr>
              <a:t>5</a:t>
            </a:r>
            <a:r>
              <a:rPr lang="ru-RU" sz="4000" dirty="0" smtClean="0">
                <a:solidFill>
                  <a:srgbClr val="006699"/>
                </a:solidFill>
                <a:effectLst/>
              </a:rPr>
              <a:t>.</a:t>
            </a:r>
            <a:r>
              <a:rPr lang="ru-RU" sz="4000" dirty="0">
                <a:solidFill>
                  <a:srgbClr val="006699"/>
                </a:solidFill>
                <a:effectLst/>
              </a:rPr>
              <a:t/>
            </a:r>
            <a:br>
              <a:rPr lang="ru-RU" sz="4000" dirty="0">
                <a:solidFill>
                  <a:srgbClr val="006699"/>
                </a:solidFill>
                <a:effectLst/>
              </a:rPr>
            </a:br>
            <a:r>
              <a:rPr lang="ru-RU" sz="4000" dirty="0">
                <a:solidFill>
                  <a:srgbClr val="006699"/>
                </a:solidFill>
                <a:effectLst/>
              </a:rPr>
              <a:t/>
            </a:r>
            <a:br>
              <a:rPr lang="ru-RU" sz="4000" dirty="0">
                <a:solidFill>
                  <a:srgbClr val="006699"/>
                </a:solidFill>
                <a:effectLst/>
              </a:rPr>
            </a:br>
            <a:r>
              <a:rPr lang="ru-RU" sz="4000" b="1" dirty="0"/>
              <a:t>Удаленный доступ к базам данных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>
                <a:solidFill>
                  <a:srgbClr val="006699"/>
                </a:solidFill>
                <a:effectLst/>
                <a:cs typeface="Times New Roman" pitchFamily="18" charset="0"/>
              </a:rPr>
              <a:t>Привязка данных и ее использование в «расширенных» элементах управления данными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10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sz="4000" dirty="0">
                <a:solidFill>
                  <a:srgbClr val="006699"/>
                </a:solidFill>
                <a:effectLst/>
                <a:cs typeface="Times New Roman" pitchFamily="18" charset="0"/>
              </a:rPr>
              <a:t>(3 часа)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395288" y="188913"/>
            <a:ext cx="8243887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95587" name="Text Box 2"/>
          <p:cNvSpPr txBox="1">
            <a:spLocks noChangeArrowheads="1"/>
          </p:cNvSpPr>
          <p:nvPr/>
        </p:nvSpPr>
        <p:spPr bwMode="auto">
          <a:xfrm>
            <a:off x="166688" y="511175"/>
            <a:ext cx="8821737" cy="6407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Используют множественную привязку данных. Предназначены для визуализации данных из источника данных (записей таблиц </a:t>
            </a:r>
            <a:r>
              <a:rPr lang="ru-RU" sz="2300">
                <a:solidFill>
                  <a:srgbClr val="0033CC"/>
                </a:solidFill>
                <a:latin typeface="Verdana" pitchFamily="34" charset="0"/>
              </a:rPr>
              <a:t>БД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), в табличном виде или в соответствии с шаблонами. Некоторые из них включают высокоуровневые средства для визуального редактирования данных в источнике данных (добавления, удаления, изменения)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.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«Старые» (т. е., из </a:t>
            </a: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ADO.NET 1.0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)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: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 </a:t>
            </a: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Repeater, DataList, DataGrid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.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Repeater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-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визуализирует данные из </a:t>
            </a:r>
            <a:r>
              <a:rPr lang="ru-RU" sz="2300">
                <a:solidFill>
                  <a:srgbClr val="0033CC"/>
                </a:solidFill>
                <a:latin typeface="Verdana" pitchFamily="34" charset="0"/>
              </a:rPr>
              <a:t>БД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,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используя шаблоны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.   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DataList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 –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позволяет не только отображать данные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,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содержащиеся в базе данных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,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но их  редактировать. Позволяет создавать таблицу, в которой каждая ячейка представляет отдельную запись (в «новых» элементах такой возможности нет).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DataGrid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-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похож на </a:t>
            </a:r>
            <a:r>
              <a:rPr lang="pl-PL" sz="2300">
                <a:solidFill>
                  <a:srgbClr val="0033CC"/>
                </a:solidFill>
                <a:latin typeface="Verdana" pitchFamily="34" charset="0"/>
              </a:rPr>
              <a:t>DataList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, </a:t>
            </a:r>
            <a:r>
              <a:rPr lang="ru-RU" sz="2300">
                <a:solidFill>
                  <a:srgbClr val="006666"/>
                </a:solidFill>
                <a:latin typeface="Verdana" pitchFamily="34" charset="0"/>
              </a:rPr>
              <a:t>но имеет больше возможностей</a:t>
            </a:r>
            <a:r>
              <a:rPr lang="pl-PL" sz="2300">
                <a:solidFill>
                  <a:srgbClr val="006666"/>
                </a:solidFill>
                <a:latin typeface="Verdana" pitchFamily="34" charset="0"/>
              </a:rPr>
              <a:t>.</a:t>
            </a:r>
          </a:p>
        </p:txBody>
      </p:sp>
      <p:sp>
        <p:nvSpPr>
          <p:cNvPr id="19558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>
                <a:solidFill>
                  <a:srgbClr val="006666"/>
                </a:solidFill>
              </a:rPr>
              <a:t>Расширенные (списковые) элементы управления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0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30000">
                                          <p:val>
                                            <p:strVal val="#ppt_h"/>
                                          </p:val>
                                        </p:tav>
                                        <p:tav tm="40000">
                                          <p:val>
                                            <p:strVal val="#ppt_h/2"/>
                                          </p:val>
                                        </p:tav>
                                        <p:tav tm="50000">
                                          <p:val>
                                            <p:strVal val="#ppt_h"/>
                                          </p:val>
                                        </p:tav>
                                        <p:tav tm="6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9900">
                                          <p:val>
                                            <p:strVal val="#ppt_h"/>
                                          </p:val>
                                        </p:tav>
                                        <p:tav tm="8000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0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20000">
                                          <p:val>
                                            <p:strVal val="#ppt_y-.5"/>
                                          </p:val>
                                        </p:tav>
                                        <p:tav tm="3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40000">
                                          <p:val>
                                            <p:strVal val="#ppt_y"/>
                                          </p:val>
                                        </p:tav>
                                        <p:tav tm="5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60000">
                                          <p:val>
                                            <p:strVal val="#ppt_y"/>
                                          </p:val>
                                        </p:tav>
                                        <p:tav tm="69900">
                                          <p:val>
                                            <p:strVal val="#ppt_y-.1"/>
                                          </p:val>
                                        </p:tav>
                                        <p:tav tm="8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ChangeArrowheads="1"/>
          </p:cNvSpPr>
          <p:nvPr>
            <p:ph type="body"/>
          </p:nvPr>
        </p:nvSpPr>
        <p:spPr>
          <a:xfrm>
            <a:off x="147638" y="904875"/>
            <a:ext cx="8775700" cy="5707063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 dirty="0">
                <a:effectLst/>
              </a:rPr>
              <a:t>Шаблон — это множество тегов HTML и серверных элементов управления, которые задают образец для отображения составной части сложного элемента управления.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3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ru-RU" sz="1200" dirty="0">
              <a:effectLst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 dirty="0">
                <a:effectLst/>
              </a:rPr>
              <a:t>«Новые» (т. е., из </a:t>
            </a:r>
            <a:r>
              <a:rPr lang="pl-PL" sz="2400" dirty="0">
                <a:solidFill>
                  <a:srgbClr val="006699"/>
                </a:solidFill>
                <a:effectLst/>
              </a:rPr>
              <a:t>ADO.NET </a:t>
            </a:r>
            <a:r>
              <a:rPr lang="ru-RU" sz="2400" dirty="0">
                <a:solidFill>
                  <a:srgbClr val="006699"/>
                </a:solidFill>
                <a:effectLst/>
              </a:rPr>
              <a:t>2</a:t>
            </a:r>
            <a:r>
              <a:rPr lang="pl-PL" sz="2400" dirty="0">
                <a:solidFill>
                  <a:srgbClr val="006699"/>
                </a:solidFill>
                <a:effectLst/>
              </a:rPr>
              <a:t>.0</a:t>
            </a:r>
            <a:r>
              <a:rPr lang="ru-RU" sz="2400" dirty="0">
                <a:solidFill>
                  <a:srgbClr val="0033CC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или выше)</a:t>
            </a:r>
            <a:r>
              <a:rPr lang="pl-PL" sz="2400" dirty="0">
                <a:effectLst/>
              </a:rPr>
              <a:t>:</a:t>
            </a:r>
            <a:r>
              <a:rPr lang="ru-RU" sz="2400" dirty="0">
                <a:solidFill>
                  <a:srgbClr val="006699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</a:rPr>
              <a:t>GridView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; </a:t>
            </a:r>
            <a:r>
              <a:rPr lang="pl-PL" sz="2400" dirty="0">
                <a:solidFill>
                  <a:srgbClr val="006699"/>
                </a:solidFill>
                <a:effectLst/>
              </a:rPr>
              <a:t>DetailView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;</a:t>
            </a:r>
            <a:r>
              <a:rPr lang="pl-PL" sz="2400" dirty="0">
                <a:solidFill>
                  <a:srgbClr val="006699"/>
                </a:solidFill>
                <a:effectLst/>
              </a:rPr>
              <a:t> FormView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;</a:t>
            </a:r>
            <a:r>
              <a:rPr lang="pl-PL" sz="2400" dirty="0">
                <a:solidFill>
                  <a:srgbClr val="006699"/>
                </a:solidFill>
                <a:effectLst/>
              </a:rPr>
              <a:t> ListView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400" dirty="0">
                <a:solidFill>
                  <a:srgbClr val="006699"/>
                </a:solidFill>
                <a:effectLst/>
              </a:rPr>
              <a:t>GridView</a:t>
            </a:r>
            <a:r>
              <a:rPr lang="ru-RU" sz="2400" dirty="0">
                <a:effectLst/>
              </a:rPr>
              <a:t> – «табличный» элемент управления общего назначения для показа больших массивов данных. Можно редактировать данные. Заменил </a:t>
            </a:r>
            <a:r>
              <a:rPr lang="pl-PL" sz="2400" dirty="0">
                <a:effectLst/>
              </a:rPr>
              <a:t>DataGrid</a:t>
            </a:r>
            <a:r>
              <a:rPr lang="ru-RU" sz="2400" dirty="0">
                <a:effectLst/>
              </a:rPr>
              <a:t>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400" dirty="0"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</a:rPr>
              <a:t>DetailView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– показывает по одной записи, каждое поле в одной строке. Можно редактировать данные.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400" dirty="0">
                <a:solidFill>
                  <a:srgbClr val="006699"/>
                </a:solidFill>
                <a:effectLst/>
              </a:rPr>
              <a:t>FormView</a:t>
            </a:r>
            <a:r>
              <a:rPr lang="ru-RU" sz="2400" dirty="0">
                <a:solidFill>
                  <a:srgbClr val="006699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– подобен </a:t>
            </a:r>
            <a:r>
              <a:rPr lang="pl-PL" sz="2400" dirty="0">
                <a:solidFill>
                  <a:srgbClr val="006699"/>
                </a:solidFill>
                <a:effectLst/>
              </a:rPr>
              <a:t>DetailView</a:t>
            </a:r>
            <a:r>
              <a:rPr lang="ru-RU" sz="2400" dirty="0">
                <a:effectLst/>
              </a:rPr>
              <a:t>, но основан на шаблонах, что обеспечивает большую гибкость.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l-PL" sz="2400" dirty="0">
                <a:solidFill>
                  <a:srgbClr val="006699"/>
                </a:solidFill>
                <a:effectLst/>
              </a:rPr>
              <a:t>ListView </a:t>
            </a:r>
            <a:r>
              <a:rPr lang="ru-RU" sz="2400" dirty="0">
                <a:effectLst/>
              </a:rPr>
              <a:t>– подобен </a:t>
            </a:r>
            <a:r>
              <a:rPr lang="pl-PL" sz="2400" dirty="0">
                <a:solidFill>
                  <a:srgbClr val="006699"/>
                </a:solidFill>
                <a:effectLst/>
              </a:rPr>
              <a:t>GridView</a:t>
            </a:r>
            <a:r>
              <a:rPr lang="ru-RU" sz="2400" dirty="0">
                <a:effectLst/>
              </a:rPr>
              <a:t>, но показывает данные, используя пользовательские шаблоны (</a:t>
            </a:r>
            <a:r>
              <a:rPr lang="pl-PL" sz="2400" dirty="0">
                <a:solidFill>
                  <a:srgbClr val="006699"/>
                </a:solidFill>
                <a:effectLst/>
              </a:rPr>
              <a:t>.NET Framework</a:t>
            </a:r>
            <a:r>
              <a:rPr lang="ru-RU" sz="2400" dirty="0">
                <a:solidFill>
                  <a:srgbClr val="006699"/>
                </a:solidFill>
                <a:effectLst/>
              </a:rPr>
              <a:t> </a:t>
            </a:r>
            <a:r>
              <a:rPr lang="en-US" sz="2400" dirty="0">
                <a:solidFill>
                  <a:srgbClr val="006699"/>
                </a:solidFill>
                <a:effectLst/>
              </a:rPr>
              <a:t>v.</a:t>
            </a:r>
            <a:r>
              <a:rPr lang="pl-PL" sz="2400" dirty="0">
                <a:solidFill>
                  <a:srgbClr val="006699"/>
                </a:solidFill>
                <a:effectLst/>
              </a:rPr>
              <a:t>3.5</a:t>
            </a:r>
            <a:r>
              <a:rPr lang="en-US" sz="2400" dirty="0" smtClean="0">
                <a:solidFill>
                  <a:srgbClr val="006699"/>
                </a:solidFill>
                <a:effectLst/>
              </a:rPr>
              <a:t>)</a:t>
            </a:r>
            <a:r>
              <a:rPr lang="ru-RU" sz="2400" dirty="0" smtClean="0">
                <a:solidFill>
                  <a:srgbClr val="006699"/>
                </a:solidFill>
                <a:effectLst/>
              </a:rPr>
              <a:t>, </a:t>
            </a:r>
            <a:r>
              <a:rPr lang="ru-RU" sz="2400" dirty="0" smtClean="0">
                <a:effectLst/>
              </a:rPr>
              <a:t>удобнее добавлять данные.</a:t>
            </a:r>
            <a:endParaRPr lang="ru-RU" sz="2400" dirty="0">
              <a:effectLst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0" y="103188"/>
            <a:ext cx="9144000" cy="523875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spcBef>
                <a:spcPts val="175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>
                <a:solidFill>
                  <a:srgbClr val="006666"/>
                </a:solidFill>
                <a:latin typeface="Arial" pitchFamily="34" charset="0"/>
              </a:rPr>
              <a:t>Расширенные (списковые) элементы управления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Box 1"/>
          <p:cNvSpPr txBox="1">
            <a:spLocks noChangeArrowheads="1"/>
          </p:cNvSpPr>
          <p:nvPr/>
        </p:nvSpPr>
        <p:spPr bwMode="auto">
          <a:xfrm>
            <a:off x="428625" y="1571625"/>
            <a:ext cx="83581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8775" algn="just"/>
            <a:r>
              <a:rPr lang="ru-RU" sz="2400">
                <a:solidFill>
                  <a:srgbClr val="006699"/>
                </a:solidFill>
              </a:rPr>
              <a:t>Главное преимущество GridView - автоматическое связывание с данными, благодаря чему нет необходимости писать обработчики событий, чтобы обеспечить функциональность такую как удаление, редактирование, сортировка, разбиение на страницы при условии связывания с элементами-источниками данных. Он обеспечивает стандартную обработку подобных событий, но ее всегда можно расширить, чтобы обеспечить дополнительные возможности</a:t>
            </a:r>
          </a:p>
        </p:txBody>
      </p:sp>
      <p:sp>
        <p:nvSpPr>
          <p:cNvPr id="197635" name="TextBox 3"/>
          <p:cNvSpPr txBox="1">
            <a:spLocks noChangeArrowheads="1"/>
          </p:cNvSpPr>
          <p:nvPr/>
        </p:nvSpPr>
        <p:spPr bwMode="auto">
          <a:xfrm>
            <a:off x="571500" y="357188"/>
            <a:ext cx="8072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6699"/>
                </a:solidFill>
              </a:rPr>
              <a:t>Data</a:t>
            </a:r>
            <a:r>
              <a:rPr lang="ru-RU" sz="3200">
                <a:solidFill>
                  <a:srgbClr val="006699"/>
                </a:solidFill>
              </a:rPr>
              <a:t>Grid  и GridView</a:t>
            </a:r>
            <a:endParaRPr lang="ru-RU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86438" y="0"/>
            <a:ext cx="3143250" cy="6715125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500063" y="2214563"/>
            <a:ext cx="414337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Элементы управления для работы с данными в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Microsoft Visual Studio Express 2013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для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Web</a:t>
            </a:r>
            <a:endParaRPr lang="ru-RU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4889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Привязка множественных значений</a:t>
            </a: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674688"/>
            <a:ext cx="8877300" cy="60071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000" smtClean="0">
                <a:solidFill>
                  <a:srgbClr val="006666"/>
                </a:solidFill>
              </a:rPr>
              <a:t>      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Возможный синтаксис для доступа к полю: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&lt;%# ((System.Data.DataRowView)Container.DataItem)["City"]%&gt;</a:t>
            </a:r>
            <a:r>
              <a:rPr lang="pl-PL" sz="2200" smtClean="0">
                <a:solidFill>
                  <a:srgbClr val="8B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  <a:latin typeface="Arial Unicode MS" pitchFamily="34" charset="-128"/>
              </a:rPr>
              <a:t>      (если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данные получены из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DataReader</a:t>
            </a:r>
            <a:r>
              <a:rPr lang="ru-RU" sz="2200" smtClean="0">
                <a:latin typeface="Arial Unicode MS" pitchFamily="34" charset="-128"/>
                <a:cs typeface="Courier New" pitchFamily="49" charset="0"/>
              </a:rPr>
              <a:t>)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&lt;%# ((System.Data.IDataRecord)Container.DataItem)["City"]%&gt;</a:t>
            </a:r>
            <a:r>
              <a:rPr lang="pl-PL" sz="2200" smtClean="0">
                <a:solidFill>
                  <a:srgbClr val="8B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200" smtClean="0">
                <a:solidFill>
                  <a:srgbClr val="006666"/>
                </a:solidFill>
                <a:latin typeface="Arial Unicode MS" pitchFamily="34" charset="-128"/>
              </a:rPr>
              <a:t>      (если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данные получены из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DataSet</a:t>
            </a:r>
            <a:r>
              <a:rPr lang="ru-RU" sz="2200" smtClean="0">
                <a:latin typeface="Arial Unicode MS" pitchFamily="34" charset="-128"/>
                <a:cs typeface="Courier New" pitchFamily="49" charset="0"/>
              </a:rPr>
              <a:t>)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&lt;%# DataBinder.Eval(Container.DataItem, "City") %&gt;</a:t>
            </a:r>
            <a:r>
              <a:rPr lang="pl-PL" sz="2200" smtClean="0">
                <a:solidFill>
                  <a:srgbClr val="8B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Этот </a:t>
            </a:r>
            <a:r>
              <a:rPr lang="ru-RU" sz="2200" smtClean="0">
                <a:solidFill>
                  <a:srgbClr val="006666"/>
                </a:solidFill>
                <a:latin typeface="Arial Unicode MS" pitchFamily="34" charset="-128"/>
              </a:rPr>
              <a:t>третий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способ заменяет оба предыдущие, так как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DataBinder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с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помощью статической функции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Eval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сам определяет тип источника и соответственно его обрабатывает. Метод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Eval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перегружен, его второй вариант принимает аргумент для форматирования данных: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DataBinder.Eval(Container.DataItem, "Age","{0:2d}")</a:t>
            </a:r>
            <a:r>
              <a:rPr lang="pl-PL" sz="2200" smtClean="0">
                <a:solidFill>
                  <a:srgbClr val="8B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В ASP .NET 2.0 синтаксис можно упростить и написать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&lt;%# Eval("City")%&gt;</a:t>
            </a:r>
            <a:r>
              <a:rPr lang="pl-PL" sz="2200" smtClean="0">
                <a:solidFill>
                  <a:srgbClr val="8B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В новых элементах управления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GridView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,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DetailsView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,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FormView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, можно вызывать метод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 </a:t>
            </a: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Bind</a:t>
            </a:r>
            <a:r>
              <a:rPr lang="pl-PL" sz="2200" smtClean="0">
                <a:solidFill>
                  <a:srgbClr val="666666"/>
                </a:solidFill>
                <a:latin typeface="Arial Unicode MS" pitchFamily="34" charset="-128"/>
              </a:rPr>
              <a:t>. </a:t>
            </a:r>
            <a:r>
              <a:rPr lang="pl-PL" sz="2200" smtClean="0">
                <a:solidFill>
                  <a:srgbClr val="006666"/>
                </a:solidFill>
                <a:latin typeface="Arial Unicode MS" pitchFamily="34" charset="-128"/>
              </a:rPr>
              <a:t>Его используют в шаблонах редактируемых строк: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200" smtClean="0">
                <a:latin typeface="Arial Unicode MS" pitchFamily="34" charset="-128"/>
                <a:cs typeface="Courier New" pitchFamily="49" charset="0"/>
              </a:rPr>
              <a:t>&lt;asp:TextBox ID="EditFirstNameTextBox" Runat="Server" Text='&lt;%# Bind("FirstName") %&gt;' /&gt;</a:t>
            </a:r>
            <a:r>
              <a:rPr lang="pl-PL" sz="2000" smtClean="0"/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731838"/>
            <a:ext cx="9001125" cy="5981700"/>
          </a:xfrm>
          <a:noFill/>
        </p:spPr>
        <p:txBody>
          <a:bodyPr anchor="t"/>
          <a:lstStyle/>
          <a:p>
            <a:pPr marL="342900" indent="-342900" algn="l" eaLnBrk="1" hangingPunct="1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400" dirty="0">
                <a:effectLst/>
              </a:rPr>
              <a:t>В </a:t>
            </a:r>
            <a:r>
              <a:rPr lang="pl-PL" sz="2400" dirty="0">
                <a:effectLst/>
              </a:rPr>
              <a:t>локальном кэше создается копия прочтенных данных. Для элементов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</a:rPr>
              <a:t>Repeater</a:t>
            </a:r>
            <a:r>
              <a:rPr lang="pl-PL" sz="2400" dirty="0">
                <a:effectLst/>
              </a:rPr>
              <a:t>,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</a:rPr>
              <a:t>DataList</a:t>
            </a:r>
            <a:r>
              <a:rPr lang="pl-PL" sz="2400" dirty="0">
                <a:effectLst/>
              </a:rPr>
              <a:t>,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</a:rPr>
              <a:t>DataGrid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синтаксис привязки данных разбирается в событии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ItemDataBound</a:t>
            </a:r>
            <a:r>
              <a:rPr lang="pl-PL" sz="2400" dirty="0">
                <a:effectLst/>
              </a:rPr>
              <a:t>, для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GridView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— в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RowDataBound</a:t>
            </a:r>
            <a:r>
              <a:rPr lang="pl-PL" sz="2400" dirty="0">
                <a:effectLst/>
              </a:rPr>
              <a:t>.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Эти события вызываются столько раз, сколько записей в источнике данных. Каждый раз, когда ASP .NET встречает эти разделители в шаблоне</a:t>
            </a:r>
            <a:r>
              <a:rPr lang="ru-RU" sz="2400" dirty="0">
                <a:effectLst/>
              </a:rPr>
              <a:t> (т. е.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&lt;%# %&gt;</a:t>
            </a:r>
            <a:r>
              <a:rPr lang="ru-RU" sz="2400" dirty="0">
                <a:effectLst/>
              </a:rPr>
              <a:t>)</a:t>
            </a:r>
            <a:r>
              <a:rPr lang="pl-PL" sz="2400" dirty="0">
                <a:effectLst/>
              </a:rPr>
              <a:t>, внутри элемента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Item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(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RepeaterItem</a:t>
            </a:r>
            <a:r>
              <a:rPr lang="pl-PL" sz="2400" dirty="0">
                <a:effectLst/>
              </a:rPr>
              <a:t>,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DataListItem</a:t>
            </a:r>
            <a:r>
              <a:rPr lang="pl-PL" sz="2400" dirty="0">
                <a:effectLst/>
              </a:rPr>
              <a:t>,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DataGridItem</a:t>
            </a:r>
            <a:r>
              <a:rPr lang="pl-PL" sz="2400" dirty="0">
                <a:effectLst/>
              </a:rPr>
              <a:t>)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создается элемент типа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DataBoundLiteralControl</a:t>
            </a:r>
            <a:r>
              <a:rPr lang="pl-PL" sz="2400" dirty="0">
                <a:solidFill>
                  <a:srgbClr val="666666"/>
                </a:solidFill>
                <a:effectLst/>
              </a:rPr>
              <a:t>, </a:t>
            </a:r>
            <a:r>
              <a:rPr lang="pl-PL" sz="2400" dirty="0">
                <a:effectLst/>
              </a:rPr>
              <a:t>внутри которого записывается выражение внутри разделителей. В обработчике события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DataBinding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этого элемента определена переменная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Container</a:t>
            </a:r>
            <a:r>
              <a:rPr lang="pl-PL" sz="2400" dirty="0">
                <a:effectLst/>
              </a:rPr>
              <a:t>,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которая указывает на этот самый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Item</a:t>
            </a:r>
            <a:r>
              <a:rPr lang="pl-PL" sz="2400" dirty="0">
                <a:effectLst/>
              </a:rPr>
              <a:t>, то есть секцию элемента. Классы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Item</a:t>
            </a:r>
            <a:r>
              <a:rPr lang="pl-PL" sz="2400" dirty="0">
                <a:solidFill>
                  <a:srgbClr val="006699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хранят данные в свойстве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DataItem</a:t>
            </a:r>
            <a:r>
              <a:rPr lang="pl-PL" sz="2400" dirty="0">
                <a:effectLst/>
              </a:rPr>
              <a:t>.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effectLst/>
              </a:rPr>
              <a:t>Поэтому в шаблонах доступ к данным происходит с помощью синтаксиса</a:t>
            </a:r>
            <a:r>
              <a:rPr lang="pl-PL" sz="2400" dirty="0">
                <a:solidFill>
                  <a:srgbClr val="666666"/>
                </a:solidFill>
                <a:effectLst/>
              </a:rPr>
              <a:t> </a:t>
            </a:r>
            <a:r>
              <a:rPr lang="pl-PL" sz="2400" dirty="0">
                <a:solidFill>
                  <a:srgbClr val="006699"/>
                </a:solidFill>
                <a:effectLst/>
                <a:cs typeface="Courier New" pitchFamily="49" charset="0"/>
              </a:rPr>
              <a:t>Container.DataItem</a:t>
            </a:r>
            <a:r>
              <a:rPr lang="pl-PL" sz="2400" dirty="0">
                <a:effectLst/>
              </a:rPr>
              <a:t>.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9055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Привязка множественных значений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Grp="1" noChangeArrowheads="1"/>
          </p:cNvSpPr>
          <p:nvPr>
            <p:ph type="title"/>
          </p:nvPr>
        </p:nvSpPr>
        <p:spPr>
          <a:xfrm>
            <a:off x="331788" y="304800"/>
            <a:ext cx="8434387" cy="5349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Элементы управления источниками данных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800" y="887413"/>
            <a:ext cx="8966200" cy="5827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400" dirty="0" smtClean="0">
                <a:solidFill>
                  <a:srgbClr val="006666"/>
                </a:solidFill>
              </a:rPr>
              <a:t>Благодаря использованию этих элементов, можно вообще избежать написания кода, а всю работу выполнить за счет конструкторов.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ru-RU" sz="2400" dirty="0" smtClean="0">
                <a:solidFill>
                  <a:srgbClr val="006666"/>
                </a:solidFill>
              </a:rPr>
              <a:t>Эти элементы реализуют интерфейс </a:t>
            </a:r>
            <a:r>
              <a:rPr lang="pl-PL" sz="2400" dirty="0" smtClean="0"/>
              <a:t>IDataSource</a:t>
            </a:r>
            <a:r>
              <a:rPr lang="pl-PL" sz="2400" dirty="0" smtClean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/>
              <a:t>SqlDataSource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6666"/>
                </a:solidFill>
              </a:rPr>
              <a:t>– </a:t>
            </a:r>
            <a:r>
              <a:rPr lang="ru-RU" sz="2400" dirty="0" smtClean="0">
                <a:solidFill>
                  <a:srgbClr val="006666"/>
                </a:solidFill>
              </a:rPr>
              <a:t>можно подключиться к любому источнику данных, который имеет поставщика </a:t>
            </a:r>
            <a:r>
              <a:rPr lang="pl-PL" sz="2400" dirty="0" smtClean="0">
                <a:solidFill>
                  <a:srgbClr val="006666"/>
                </a:solidFill>
              </a:rPr>
              <a:t>ADO.NET.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/>
              <a:t>AccessDataSource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rgbClr val="006666"/>
                </a:solidFill>
              </a:rPr>
              <a:t>– </a:t>
            </a:r>
            <a:r>
              <a:rPr lang="ru-RU" sz="2400" dirty="0" smtClean="0">
                <a:solidFill>
                  <a:srgbClr val="006666"/>
                </a:solidFill>
              </a:rPr>
              <a:t>можно подключиться к БД </a:t>
            </a:r>
            <a:r>
              <a:rPr lang="en-US" sz="2400" dirty="0" smtClean="0"/>
              <a:t>Access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/>
              <a:t>ObjectDataSource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6666"/>
                </a:solidFill>
              </a:rPr>
              <a:t>– </a:t>
            </a:r>
            <a:r>
              <a:rPr lang="ru-RU" sz="2400" dirty="0" smtClean="0">
                <a:solidFill>
                  <a:srgbClr val="006666"/>
                </a:solidFill>
              </a:rPr>
              <a:t>можно подключиться к пользовательскому классу доступа к данным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/>
              <a:t>XmlDataSource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6666"/>
                </a:solidFill>
              </a:rPr>
              <a:t>– </a:t>
            </a:r>
            <a:r>
              <a:rPr lang="ru-RU" sz="2400" dirty="0" smtClean="0">
                <a:solidFill>
                  <a:srgbClr val="006666"/>
                </a:solidFill>
              </a:rPr>
              <a:t>можно подключиться к </a:t>
            </a:r>
            <a:r>
              <a:rPr lang="en-US" sz="2400" dirty="0" smtClean="0"/>
              <a:t>Xml</a:t>
            </a:r>
            <a:r>
              <a:rPr lang="ru-RU" sz="2400" dirty="0" smtClean="0">
                <a:solidFill>
                  <a:srgbClr val="006666"/>
                </a:solidFill>
              </a:rPr>
              <a:t>-файлу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/>
              <a:t>SiteMapDataSource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6666"/>
                </a:solidFill>
              </a:rPr>
              <a:t>– </a:t>
            </a:r>
            <a:r>
              <a:rPr lang="ru-RU" sz="2400" dirty="0" smtClean="0">
                <a:solidFill>
                  <a:srgbClr val="006666"/>
                </a:solidFill>
              </a:rPr>
              <a:t>можно подключиться к файлу </a:t>
            </a:r>
            <a:r>
              <a:rPr lang="en-US" sz="2400" dirty="0" err="1" smtClean="0">
                <a:solidFill>
                  <a:srgbClr val="006666"/>
                </a:solidFill>
              </a:rPr>
              <a:t>Web.Sitemap</a:t>
            </a:r>
            <a:r>
              <a:rPr lang="en-US" sz="2400" dirty="0" smtClean="0">
                <a:solidFill>
                  <a:srgbClr val="006666"/>
                </a:solidFill>
              </a:rPr>
              <a:t>, </a:t>
            </a:r>
            <a:r>
              <a:rPr lang="ru-RU" sz="2400" dirty="0" smtClean="0">
                <a:solidFill>
                  <a:srgbClr val="006666"/>
                </a:solidFill>
              </a:rPr>
              <a:t>который описывает конфигурационную структуру </a:t>
            </a:r>
            <a:r>
              <a:rPr lang="en-US" sz="2400" dirty="0" smtClean="0">
                <a:solidFill>
                  <a:srgbClr val="006666"/>
                </a:solidFill>
              </a:rPr>
              <a:t>Web</a:t>
            </a:r>
            <a:r>
              <a:rPr lang="ru-RU" sz="2400" dirty="0" smtClean="0">
                <a:solidFill>
                  <a:srgbClr val="006666"/>
                </a:solidFill>
              </a:rPr>
              <a:t> –сайта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400" dirty="0" err="1" smtClean="0">
                <a:solidFill>
                  <a:srgbClr val="006666"/>
                </a:solidFill>
              </a:rPr>
              <a:t>Linq</a:t>
            </a:r>
            <a:r>
              <a:rPr lang="en-US" sz="2400" dirty="0" err="1" smtClean="0"/>
              <a:t>DataSource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EntityDataSource</a:t>
            </a:r>
            <a:endParaRPr lang="ru-RU" sz="2400" dirty="0" smtClean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Визуализация таблицы БД с помощью </a:t>
            </a:r>
            <a:r>
              <a:rPr lang="pl-PL" sz="2800">
                <a:solidFill>
                  <a:srgbClr val="006699"/>
                </a:solidFill>
              </a:rPr>
              <a:t>GridView</a:t>
            </a:r>
            <a:r>
              <a:rPr lang="ru-RU" sz="2800"/>
              <a:t> и источника данных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10100" y="1716088"/>
            <a:ext cx="4321175" cy="4456112"/>
          </a:xfrm>
        </p:spPr>
        <p:txBody>
          <a:bodyPr/>
          <a:lstStyle/>
          <a:p>
            <a:pPr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00FF"/>
                </a:solidFill>
              </a:rPr>
              <a:t>&lt;</a:t>
            </a:r>
            <a:r>
              <a:rPr lang="en-US" sz="2200" smtClean="0">
                <a:solidFill>
                  <a:srgbClr val="A31515"/>
                </a:solidFill>
              </a:rPr>
              <a:t>asp</a:t>
            </a:r>
            <a:r>
              <a:rPr lang="en-US" sz="2200" smtClean="0">
                <a:solidFill>
                  <a:srgbClr val="0000FF"/>
                </a:solidFill>
              </a:rPr>
              <a:t>:</a:t>
            </a:r>
            <a:r>
              <a:rPr lang="en-US" sz="2200" smtClean="0">
                <a:solidFill>
                  <a:srgbClr val="A31515"/>
                </a:solidFill>
              </a:rPr>
              <a:t>GridView </a:t>
            </a:r>
            <a:r>
              <a:rPr lang="en-US" sz="2200" smtClean="0">
                <a:solidFill>
                  <a:srgbClr val="FF0000"/>
                </a:solidFill>
              </a:rPr>
              <a:t>ID</a:t>
            </a:r>
            <a:r>
              <a:rPr lang="en-US" sz="2200" smtClean="0">
                <a:solidFill>
                  <a:srgbClr val="0000FF"/>
                </a:solidFill>
              </a:rPr>
              <a:t>="GridView1" </a:t>
            </a:r>
            <a:r>
              <a:rPr lang="en-US" sz="2200" smtClean="0">
                <a:solidFill>
                  <a:srgbClr val="FF0000"/>
                </a:solidFill>
              </a:rPr>
              <a:t>runat</a:t>
            </a:r>
            <a:r>
              <a:rPr lang="en-US" sz="2200" smtClean="0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00FF"/>
                </a:solidFill>
              </a:rPr>
              <a:t>&lt;/</a:t>
            </a:r>
            <a:r>
              <a:rPr lang="en-US" sz="2200" smtClean="0">
                <a:solidFill>
                  <a:srgbClr val="A31515"/>
                </a:solidFill>
              </a:rPr>
              <a:t>asp</a:t>
            </a:r>
            <a:r>
              <a:rPr lang="en-US" sz="2200" smtClean="0">
                <a:solidFill>
                  <a:srgbClr val="0000FF"/>
                </a:solidFill>
              </a:rPr>
              <a:t>:</a:t>
            </a:r>
            <a:r>
              <a:rPr lang="en-US" sz="2200" smtClean="0">
                <a:solidFill>
                  <a:srgbClr val="A31515"/>
                </a:solidFill>
              </a:rPr>
              <a:t>GridView</a:t>
            </a:r>
            <a:r>
              <a:rPr lang="en-US" sz="2200" smtClean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00FF"/>
                </a:solidFill>
              </a:rPr>
              <a:t>&lt;</a:t>
            </a:r>
            <a:r>
              <a:rPr lang="en-US" sz="2200" smtClean="0">
                <a:solidFill>
                  <a:srgbClr val="A31515"/>
                </a:solidFill>
              </a:rPr>
              <a:t>asp</a:t>
            </a:r>
            <a:r>
              <a:rPr lang="en-US" sz="2200" smtClean="0">
                <a:solidFill>
                  <a:srgbClr val="0000FF"/>
                </a:solidFill>
              </a:rPr>
              <a:t>:</a:t>
            </a:r>
            <a:r>
              <a:rPr lang="en-US" sz="2200" smtClean="0">
                <a:solidFill>
                  <a:srgbClr val="A31515"/>
                </a:solidFill>
              </a:rPr>
              <a:t>AccessDataSource </a:t>
            </a:r>
            <a:r>
              <a:rPr lang="en-US" sz="2200" smtClean="0">
                <a:solidFill>
                  <a:srgbClr val="FF0000"/>
                </a:solidFill>
              </a:rPr>
              <a:t>ID</a:t>
            </a:r>
            <a:r>
              <a:rPr lang="en-US" sz="2200" smtClean="0">
                <a:solidFill>
                  <a:srgbClr val="0000FF"/>
                </a:solidFill>
              </a:rPr>
              <a:t>="AccessDataSource1" </a:t>
            </a:r>
            <a:r>
              <a:rPr lang="en-US" sz="2200" smtClean="0">
                <a:solidFill>
                  <a:srgbClr val="FF0000"/>
                </a:solidFill>
              </a:rPr>
              <a:t>runat</a:t>
            </a:r>
            <a:r>
              <a:rPr lang="en-US" sz="2200" smtClean="0">
                <a:solidFill>
                  <a:srgbClr val="0000FF"/>
                </a:solidFill>
              </a:rPr>
              <a:t>="server"&gt;</a:t>
            </a:r>
          </a:p>
          <a:p>
            <a:pPr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smtClean="0">
                <a:solidFill>
                  <a:srgbClr val="0000FF"/>
                </a:solidFill>
              </a:rPr>
              <a:t>&lt;/</a:t>
            </a:r>
            <a:r>
              <a:rPr lang="en-US" sz="2200" smtClean="0">
                <a:solidFill>
                  <a:srgbClr val="A31515"/>
                </a:solidFill>
              </a:rPr>
              <a:t>asp</a:t>
            </a:r>
            <a:r>
              <a:rPr lang="en-US" sz="2200" smtClean="0">
                <a:solidFill>
                  <a:srgbClr val="0000FF"/>
                </a:solidFill>
              </a:rPr>
              <a:t>:</a:t>
            </a:r>
            <a:r>
              <a:rPr lang="en-US" sz="2200" smtClean="0">
                <a:solidFill>
                  <a:srgbClr val="A31515"/>
                </a:solidFill>
              </a:rPr>
              <a:t>AccessDataSource</a:t>
            </a:r>
            <a:r>
              <a:rPr lang="en-US" sz="2200" smtClean="0">
                <a:solidFill>
                  <a:srgbClr val="0000FF"/>
                </a:solidFill>
              </a:rPr>
              <a:t>&gt;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14313" y="1500188"/>
          <a:ext cx="4289425" cy="3808412"/>
        </p:xfrm>
        <a:graphic>
          <a:graphicData uri="http://schemas.openxmlformats.org/presentationml/2006/ole">
            <p:oleObj spid="_x0000_s4098" r:id="rId4" imgW="3790476" imgH="1876190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title"/>
          </p:nvPr>
        </p:nvSpPr>
        <p:spPr>
          <a:xfrm>
            <a:off x="227013" y="103188"/>
            <a:ext cx="8685212" cy="5984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Конфигурируем источник данных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33375" y="884238"/>
          <a:ext cx="8553450" cy="5634037"/>
        </p:xfrm>
        <a:graphic>
          <a:graphicData uri="http://schemas.openxmlformats.org/presentationml/2006/ole">
            <p:oleObj spid="_x0000_s5122" r:id="rId4" imgW="8326012" imgH="4923810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49213"/>
            <a:ext cx="8243887" cy="530225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Конфигурируем источник данных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98438" y="644525"/>
          <a:ext cx="5029200" cy="4449763"/>
        </p:xfrm>
        <a:graphic>
          <a:graphicData uri="http://schemas.openxmlformats.org/presentationml/2006/ole">
            <p:oleObj spid="_x0000_s6146" r:id="rId4" imgW="5315692" imgH="3677163" progId="PBrush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498850" y="1976438"/>
          <a:ext cx="5357813" cy="4664075"/>
        </p:xfrm>
        <a:graphic>
          <a:graphicData uri="http://schemas.openxmlformats.org/presentationml/2006/ole">
            <p:oleObj spid="_x0000_s6147" r:id="rId5" imgW="5533333" imgH="4323810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4025" y="482600"/>
            <a:ext cx="8243888" cy="6461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План 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Привязка одного и множества значений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Элементы управления источниками данных</a:t>
            </a:r>
          </a:p>
          <a:p>
            <a:pPr marL="608013" indent="-608013" eaLnBrk="1" hangingPunct="1">
              <a:spcBef>
                <a:spcPts val="700"/>
              </a:spcBef>
              <a:buClr>
                <a:srgbClr val="006666"/>
              </a:buClr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sz="2800" smtClean="0">
                <a:solidFill>
                  <a:srgbClr val="006666"/>
                </a:solidFill>
              </a:rPr>
              <a:t>Отображение данных с помощью «расширенных» элементов управления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1843088" y="628650"/>
          <a:ext cx="5262562" cy="4078288"/>
        </p:xfrm>
        <a:graphic>
          <a:graphicData uri="http://schemas.openxmlformats.org/presentationml/2006/ole">
            <p:oleObj spid="_x0000_s7170" r:id="rId4" imgW="5533333" imgH="4304762" progId="PBrush">
              <p:embed/>
            </p:oleObj>
          </a:graphicData>
        </a:graphic>
      </p:graphicFrame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200"/>
            <a:ext cx="8243887" cy="530225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Конфигурируем источник данных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4665663"/>
            <a:ext cx="9028113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&lt;</a:t>
            </a:r>
            <a:r>
              <a:rPr lang="en-US" sz="2000">
                <a:solidFill>
                  <a:srgbClr val="A31515"/>
                </a:solidFill>
              </a:rPr>
              <a:t>asp</a:t>
            </a:r>
            <a:r>
              <a:rPr lang="en-US" sz="2000">
                <a:solidFill>
                  <a:srgbClr val="0000FF"/>
                </a:solidFill>
              </a:rPr>
              <a:t>:</a:t>
            </a:r>
            <a:r>
              <a:rPr lang="en-US" sz="2000">
                <a:solidFill>
                  <a:srgbClr val="A31515"/>
                </a:solidFill>
              </a:rPr>
              <a:t>GridView </a:t>
            </a:r>
            <a:r>
              <a:rPr lang="en-US" sz="2000">
                <a:solidFill>
                  <a:srgbClr val="FF0000"/>
                </a:solidFill>
              </a:rPr>
              <a:t>ID</a:t>
            </a:r>
            <a:r>
              <a:rPr lang="en-US" sz="2000">
                <a:solidFill>
                  <a:srgbClr val="0000FF"/>
                </a:solidFill>
              </a:rPr>
              <a:t>="GridView1" </a:t>
            </a:r>
            <a:r>
              <a:rPr lang="en-US" sz="2000">
                <a:solidFill>
                  <a:srgbClr val="FF0000"/>
                </a:solidFill>
              </a:rPr>
              <a:t>runat</a:t>
            </a:r>
            <a:r>
              <a:rPr lang="en-US" sz="2000">
                <a:solidFill>
                  <a:srgbClr val="0000FF"/>
                </a:solidFill>
              </a:rPr>
              <a:t>="server"&gt;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&lt;/</a:t>
            </a:r>
            <a:r>
              <a:rPr lang="en-US" sz="2000">
                <a:solidFill>
                  <a:srgbClr val="A31515"/>
                </a:solidFill>
              </a:rPr>
              <a:t>asp</a:t>
            </a:r>
            <a:r>
              <a:rPr lang="en-US" sz="2000">
                <a:solidFill>
                  <a:srgbClr val="0000FF"/>
                </a:solidFill>
              </a:rPr>
              <a:t>:</a:t>
            </a:r>
            <a:r>
              <a:rPr lang="en-US" sz="2000">
                <a:solidFill>
                  <a:srgbClr val="A31515"/>
                </a:solidFill>
              </a:rPr>
              <a:t>GridView</a:t>
            </a:r>
            <a:r>
              <a:rPr lang="en-US" sz="200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 &lt;</a:t>
            </a:r>
            <a:r>
              <a:rPr lang="en-US" sz="2000">
                <a:solidFill>
                  <a:srgbClr val="A31515"/>
                </a:solidFill>
              </a:rPr>
              <a:t>asp</a:t>
            </a:r>
            <a:r>
              <a:rPr lang="en-US" sz="2000">
                <a:solidFill>
                  <a:srgbClr val="0000FF"/>
                </a:solidFill>
              </a:rPr>
              <a:t>:</a:t>
            </a:r>
            <a:r>
              <a:rPr lang="en-US" sz="2000">
                <a:solidFill>
                  <a:srgbClr val="A31515"/>
                </a:solidFill>
              </a:rPr>
              <a:t>AccessDataSource </a:t>
            </a:r>
            <a:r>
              <a:rPr lang="en-US" sz="2000">
                <a:solidFill>
                  <a:srgbClr val="FF0000"/>
                </a:solidFill>
              </a:rPr>
              <a:t>ID</a:t>
            </a:r>
            <a:r>
              <a:rPr lang="en-US" sz="2000">
                <a:solidFill>
                  <a:srgbClr val="0000FF"/>
                </a:solidFill>
              </a:rPr>
              <a:t>="AccessDataSource1" </a:t>
            </a:r>
            <a:r>
              <a:rPr lang="en-US" sz="2000">
                <a:solidFill>
                  <a:srgbClr val="FF0000"/>
                </a:solidFill>
              </a:rPr>
              <a:t>runat</a:t>
            </a:r>
            <a:r>
              <a:rPr lang="en-US" sz="2000">
                <a:solidFill>
                  <a:srgbClr val="0000FF"/>
                </a:solidFill>
              </a:rPr>
              <a:t>="server"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       </a:t>
            </a:r>
            <a:r>
              <a:rPr lang="en-US" sz="2000">
                <a:solidFill>
                  <a:srgbClr val="FF0000"/>
                </a:solidFill>
              </a:rPr>
              <a:t>DataFile</a:t>
            </a:r>
            <a:r>
              <a:rPr lang="en-US" sz="2000">
                <a:solidFill>
                  <a:srgbClr val="0000FF"/>
                </a:solidFill>
              </a:rPr>
              <a:t>="~/App_Data/critters.mdb"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00FF"/>
                </a:solidFill>
              </a:rPr>
              <a:t>       </a:t>
            </a:r>
            <a:r>
              <a:rPr lang="en-US" sz="2000">
                <a:solidFill>
                  <a:srgbClr val="FF0000"/>
                </a:solidFill>
              </a:rPr>
              <a:t>SelectCommand</a:t>
            </a:r>
            <a:r>
              <a:rPr lang="en-US" sz="2000">
                <a:solidFill>
                  <a:srgbClr val="0000FF"/>
                </a:solidFill>
              </a:rPr>
              <a:t>="SELECT * FROM [roster]"&gt;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FF"/>
                </a:solidFill>
              </a:rPr>
              <a:t>&lt;/</a:t>
            </a:r>
            <a:r>
              <a:rPr lang="en-US" sz="2000">
                <a:solidFill>
                  <a:srgbClr val="A31515"/>
                </a:solidFill>
              </a:rPr>
              <a:t>asp</a:t>
            </a:r>
            <a:r>
              <a:rPr lang="en-US" sz="2000">
                <a:solidFill>
                  <a:srgbClr val="0000FF"/>
                </a:solidFill>
              </a:rPr>
              <a:t>:</a:t>
            </a:r>
            <a:r>
              <a:rPr lang="en-US" sz="2000">
                <a:solidFill>
                  <a:srgbClr val="A31515"/>
                </a:solidFill>
              </a:rPr>
              <a:t>AccessDataSource</a:t>
            </a:r>
            <a:r>
              <a:rPr lang="en-US" sz="2000">
                <a:solidFill>
                  <a:srgbClr val="0000FF"/>
                </a:solidFill>
              </a:rPr>
              <a:t>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76250" y="192088"/>
            <a:ext cx="8243888" cy="6223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i="1"/>
              <a:t>*.aspx</a:t>
            </a: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621213"/>
            <a:ext cx="8810625" cy="22367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protected void Page_Load(object sender, </a:t>
            </a:r>
            <a:r>
              <a:rPr lang="en-US" sz="2400" smtClean="0">
                <a:solidFill>
                  <a:srgbClr val="2B91AF"/>
                </a:solidFill>
              </a:rPr>
              <a:t>EventArgs e)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2B91AF"/>
                </a:solidFill>
              </a:rPr>
              <a:t>    {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2B91AF"/>
                </a:solidFill>
              </a:rPr>
              <a:t>        GridView1.DataSource = AccessDataSource1;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2B91AF"/>
                </a:solidFill>
              </a:rPr>
              <a:t>        </a:t>
            </a:r>
            <a:r>
              <a:rPr lang="en-US" sz="2400" smtClean="0">
                <a:solidFill>
                  <a:srgbClr val="0000FF"/>
                </a:solidFill>
              </a:rPr>
              <a:t>this.DataBind();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00FF"/>
                </a:solidFill>
              </a:rPr>
              <a:t>    }</a:t>
            </a:r>
          </a:p>
        </p:txBody>
      </p:sp>
      <p:sp>
        <p:nvSpPr>
          <p:cNvPr id="202756" name="Rectangle 3"/>
          <p:cNvSpPr>
            <a:spLocks noChangeArrowheads="1"/>
          </p:cNvSpPr>
          <p:nvPr/>
        </p:nvSpPr>
        <p:spPr bwMode="auto">
          <a:xfrm>
            <a:off x="115888" y="1198563"/>
            <a:ext cx="9028112" cy="265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&lt;</a:t>
            </a:r>
            <a:r>
              <a:rPr lang="en-US" sz="2400">
                <a:solidFill>
                  <a:srgbClr val="A31515"/>
                </a:solidFill>
              </a:rPr>
              <a:t>asp</a:t>
            </a:r>
            <a:r>
              <a:rPr lang="en-US" sz="2400">
                <a:solidFill>
                  <a:srgbClr val="0000FF"/>
                </a:solidFill>
              </a:rPr>
              <a:t>:</a:t>
            </a:r>
            <a:r>
              <a:rPr lang="en-US" sz="2400">
                <a:solidFill>
                  <a:srgbClr val="A31515"/>
                </a:solidFill>
              </a:rPr>
              <a:t>GridView </a:t>
            </a:r>
            <a:r>
              <a:rPr lang="en-US" sz="2400">
                <a:solidFill>
                  <a:srgbClr val="FF0000"/>
                </a:solidFill>
              </a:rPr>
              <a:t>ID</a:t>
            </a:r>
            <a:r>
              <a:rPr lang="en-US" sz="2400">
                <a:solidFill>
                  <a:srgbClr val="0000FF"/>
                </a:solidFill>
              </a:rPr>
              <a:t>="GridView1" </a:t>
            </a:r>
            <a:r>
              <a:rPr lang="en-US" sz="2400">
                <a:solidFill>
                  <a:srgbClr val="FF0000"/>
                </a:solidFill>
              </a:rPr>
              <a:t>runat</a:t>
            </a:r>
            <a:r>
              <a:rPr lang="en-US" sz="2400">
                <a:solidFill>
                  <a:srgbClr val="0000FF"/>
                </a:solidFill>
              </a:rPr>
              <a:t>="server"&gt;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&lt;/</a:t>
            </a:r>
            <a:r>
              <a:rPr lang="en-US" sz="2400">
                <a:solidFill>
                  <a:srgbClr val="A31515"/>
                </a:solidFill>
              </a:rPr>
              <a:t>asp</a:t>
            </a:r>
            <a:r>
              <a:rPr lang="en-US" sz="2400">
                <a:solidFill>
                  <a:srgbClr val="0000FF"/>
                </a:solidFill>
              </a:rPr>
              <a:t>:</a:t>
            </a:r>
            <a:r>
              <a:rPr lang="en-US" sz="2400">
                <a:solidFill>
                  <a:srgbClr val="A31515"/>
                </a:solidFill>
              </a:rPr>
              <a:t>GridView</a:t>
            </a:r>
            <a:r>
              <a:rPr lang="en-US" sz="240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 &lt;</a:t>
            </a:r>
            <a:r>
              <a:rPr lang="en-US" sz="2400">
                <a:solidFill>
                  <a:srgbClr val="A31515"/>
                </a:solidFill>
              </a:rPr>
              <a:t>asp</a:t>
            </a:r>
            <a:r>
              <a:rPr lang="en-US" sz="2400">
                <a:solidFill>
                  <a:srgbClr val="0000FF"/>
                </a:solidFill>
              </a:rPr>
              <a:t>:</a:t>
            </a:r>
            <a:r>
              <a:rPr lang="en-US" sz="2400">
                <a:solidFill>
                  <a:srgbClr val="A31515"/>
                </a:solidFill>
              </a:rPr>
              <a:t>AccessDataSource </a:t>
            </a:r>
            <a:r>
              <a:rPr lang="en-US" sz="2400">
                <a:solidFill>
                  <a:srgbClr val="FF0000"/>
                </a:solidFill>
              </a:rPr>
              <a:t>ID</a:t>
            </a:r>
            <a:r>
              <a:rPr lang="en-US" sz="2400">
                <a:solidFill>
                  <a:srgbClr val="0000FF"/>
                </a:solidFill>
              </a:rPr>
              <a:t>="AccessDataSource1“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       </a:t>
            </a:r>
            <a:r>
              <a:rPr lang="en-US" sz="2400">
                <a:solidFill>
                  <a:srgbClr val="FF0000"/>
                </a:solidFill>
              </a:rPr>
              <a:t>runat</a:t>
            </a:r>
            <a:r>
              <a:rPr lang="en-US" sz="2400">
                <a:solidFill>
                  <a:srgbClr val="0000FF"/>
                </a:solidFill>
              </a:rPr>
              <a:t>="server"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       </a:t>
            </a:r>
            <a:r>
              <a:rPr lang="en-US" sz="2400">
                <a:solidFill>
                  <a:srgbClr val="FF0000"/>
                </a:solidFill>
              </a:rPr>
              <a:t>DataFile</a:t>
            </a:r>
            <a:r>
              <a:rPr lang="en-US" sz="2400">
                <a:solidFill>
                  <a:srgbClr val="0000FF"/>
                </a:solidFill>
              </a:rPr>
              <a:t>="~/App_Data/critters.mdb"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>
                <a:solidFill>
                  <a:srgbClr val="0000FF"/>
                </a:solidFill>
              </a:rPr>
              <a:t>       </a:t>
            </a:r>
            <a:r>
              <a:rPr lang="en-US" sz="2400">
                <a:solidFill>
                  <a:srgbClr val="FF0000"/>
                </a:solidFill>
              </a:rPr>
              <a:t>SelectCommand</a:t>
            </a:r>
            <a:r>
              <a:rPr lang="en-US" sz="2400">
                <a:solidFill>
                  <a:srgbClr val="0000FF"/>
                </a:solidFill>
              </a:rPr>
              <a:t>="SELECT * FROM [roster]"&gt;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FF"/>
                </a:solidFill>
              </a:rPr>
              <a:t>&lt;/</a:t>
            </a:r>
            <a:r>
              <a:rPr lang="en-US" sz="2400">
                <a:solidFill>
                  <a:srgbClr val="A31515"/>
                </a:solidFill>
              </a:rPr>
              <a:t>asp</a:t>
            </a:r>
            <a:r>
              <a:rPr lang="en-US" sz="2400">
                <a:solidFill>
                  <a:srgbClr val="0000FF"/>
                </a:solidFill>
              </a:rPr>
              <a:t>:</a:t>
            </a:r>
            <a:r>
              <a:rPr lang="en-US" sz="2400">
                <a:solidFill>
                  <a:srgbClr val="A31515"/>
                </a:solidFill>
              </a:rPr>
              <a:t>AccessDataSource</a:t>
            </a:r>
            <a:r>
              <a:rPr lang="en-US" sz="240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202757" name="Rectangle 4"/>
          <p:cNvSpPr>
            <a:spLocks noChangeArrowheads="1"/>
          </p:cNvSpPr>
          <p:nvPr/>
        </p:nvSpPr>
        <p:spPr bwMode="auto">
          <a:xfrm>
            <a:off x="625475" y="3897313"/>
            <a:ext cx="8243888" cy="62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6666"/>
                </a:solidFill>
                <a:latin typeface="Verdana" pitchFamily="34" charset="0"/>
              </a:rPr>
              <a:t>*.aspx.cs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0" y="563563"/>
          <a:ext cx="8996363" cy="5792787"/>
        </p:xfrm>
        <a:graphic>
          <a:graphicData uri="http://schemas.openxmlformats.org/presentationml/2006/ole">
            <p:oleObj spid="_x0000_s8194" r:id="rId4" imgW="6392167" imgH="3495238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lIns="91440" tIns="45720" rIns="91440" bIns="4572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Визуализация таблицы БД с помощью </a:t>
            </a:r>
            <a:r>
              <a:rPr lang="pl-PL" sz="2800">
                <a:solidFill>
                  <a:srgbClr val="006699"/>
                </a:solidFill>
              </a:rPr>
              <a:t>GridView</a:t>
            </a:r>
            <a:r>
              <a:rPr lang="ru-RU" sz="2800"/>
              <a:t> и источника данных</a:t>
            </a:r>
            <a:r>
              <a:rPr lang="en-US" sz="2800"/>
              <a:t> </a:t>
            </a:r>
            <a:r>
              <a:rPr lang="ru-RU" sz="2800"/>
              <a:t>– </a:t>
            </a:r>
            <a:r>
              <a:rPr lang="ru-RU" sz="2800">
                <a:solidFill>
                  <a:srgbClr val="006699"/>
                </a:solidFill>
              </a:rPr>
              <a:t>второй способ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87513" y="1427163"/>
          <a:ext cx="6115050" cy="4532312"/>
        </p:xfrm>
        <a:graphic>
          <a:graphicData uri="http://schemas.openxmlformats.org/presentationml/2006/ole">
            <p:oleObj spid="_x0000_s9218" r:id="rId4" imgW="4544059" imgH="3238952" progId="PBrush">
              <p:embed/>
            </p:oleObj>
          </a:graphicData>
        </a:graphic>
      </p:graphicFrame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0" y="5865813"/>
            <a:ext cx="91440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>
                <a:solidFill>
                  <a:srgbClr val="006666"/>
                </a:solidFill>
                <a:latin typeface="Verdana" pitchFamily="34" charset="0"/>
              </a:rPr>
              <a:t>Сразу после создания </a:t>
            </a:r>
            <a:r>
              <a:rPr lang="ru-RU" sz="2400">
                <a:solidFill>
                  <a:srgbClr val="006699"/>
                </a:solidFill>
                <a:latin typeface="Verdana" pitchFamily="34" charset="0"/>
              </a:rPr>
              <a:t>GridView</a:t>
            </a:r>
            <a:r>
              <a:rPr lang="ru-RU" sz="2400">
                <a:solidFill>
                  <a:srgbClr val="006666"/>
                </a:solidFill>
                <a:latin typeface="Verdana" pitchFamily="34" charset="0"/>
              </a:rPr>
              <a:t> конфигурируем источник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body"/>
          </p:nvPr>
        </p:nvSpPr>
        <p:spPr>
          <a:xfrm>
            <a:off x="333375" y="674688"/>
            <a:ext cx="8810625" cy="5037137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asp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: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GridView</a:t>
            </a:r>
            <a:r>
              <a:rPr lang="en-US" sz="2200" dirty="0">
                <a:solidFill>
                  <a:srgbClr val="A31515"/>
                </a:solidFill>
                <a:effectLst/>
              </a:rPr>
              <a:t> </a:t>
            </a:r>
            <a:r>
              <a:rPr lang="en-US" sz="2200" dirty="0">
                <a:solidFill>
                  <a:srgbClr val="FF0000"/>
                </a:solidFill>
                <a:effectLst/>
              </a:rPr>
              <a:t>ID</a:t>
            </a:r>
            <a:r>
              <a:rPr lang="en-US" sz="2200" dirty="0">
                <a:solidFill>
                  <a:srgbClr val="0000FF"/>
                </a:solidFill>
                <a:effectLst/>
              </a:rPr>
              <a:t>="GridView1"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runat</a:t>
            </a:r>
            <a:r>
              <a:rPr lang="en-US" sz="2200" dirty="0">
                <a:solidFill>
                  <a:srgbClr val="0000FF"/>
                </a:solidFill>
                <a:effectLst/>
              </a:rPr>
              <a:t>="server" </a:t>
            </a:r>
            <a:r>
              <a:rPr lang="ru-RU" sz="2200" dirty="0">
                <a:solidFill>
                  <a:srgbClr val="0000FF"/>
                </a:solidFill>
                <a:effectLst/>
              </a:rPr>
              <a:t> 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AutoGenerateColumns</a:t>
            </a:r>
            <a:r>
              <a:rPr lang="en-US" sz="2200" dirty="0">
                <a:solidFill>
                  <a:srgbClr val="0000FF"/>
                </a:solidFill>
                <a:effectLst/>
              </a:rPr>
              <a:t>="False"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DataKeyNames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playerid</a:t>
            </a:r>
            <a:r>
              <a:rPr lang="en-US" sz="2200" dirty="0">
                <a:solidFill>
                  <a:srgbClr val="0000FF"/>
                </a:solidFill>
                <a:effectLst/>
              </a:rPr>
              <a:t>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DataSourceID</a:t>
            </a:r>
            <a:r>
              <a:rPr lang="en-US" sz="2200" dirty="0">
                <a:solidFill>
                  <a:srgbClr val="0000FF"/>
                </a:solidFill>
                <a:effectLst/>
              </a:rPr>
              <a:t>="AccessDataSource1"&gt;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200" dirty="0">
                <a:solidFill>
                  <a:srgbClr val="A31515"/>
                </a:solidFill>
                <a:effectLst/>
              </a:rPr>
              <a:t>Columns</a:t>
            </a:r>
            <a:r>
              <a:rPr lang="en-US" sz="2200" dirty="0">
                <a:solidFill>
                  <a:srgbClr val="0000FF"/>
                </a:solidFill>
                <a:effectLst/>
              </a:rPr>
              <a:t>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                &lt;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asp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: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BoundField</a:t>
            </a:r>
            <a:r>
              <a:rPr lang="en-US" sz="2200" dirty="0">
                <a:solidFill>
                  <a:srgbClr val="A31515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DataField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playerid</a:t>
            </a:r>
            <a:r>
              <a:rPr lang="en-US" sz="2200" dirty="0">
                <a:solidFill>
                  <a:srgbClr val="0000FF"/>
                </a:solidFill>
                <a:effectLst/>
              </a:rPr>
              <a:t>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HeaderText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playerid</a:t>
            </a:r>
            <a:r>
              <a:rPr lang="en-US" sz="2200" dirty="0">
                <a:solidFill>
                  <a:srgbClr val="0000FF"/>
                </a:solidFill>
                <a:effectLst/>
              </a:rPr>
              <a:t>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ReadOnly</a:t>
            </a:r>
            <a:r>
              <a:rPr lang="en-US" sz="2200" dirty="0">
                <a:solidFill>
                  <a:srgbClr val="0000FF"/>
                </a:solidFill>
                <a:effectLst/>
              </a:rPr>
              <a:t>="True" 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SortExpression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playerid</a:t>
            </a:r>
            <a:r>
              <a:rPr lang="en-US" sz="2200" dirty="0">
                <a:solidFill>
                  <a:srgbClr val="0000FF"/>
                </a:solidFill>
                <a:effectLst/>
              </a:rPr>
              <a:t>" /&gt;</a:t>
            </a:r>
          </a:p>
          <a:p>
            <a:pPr marL="342900" indent="-342900" algn="l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                &lt;</a:t>
            </a:r>
            <a:r>
              <a:rPr lang="en-US" sz="2200" dirty="0">
                <a:solidFill>
                  <a:srgbClr val="A31515"/>
                </a:solidFill>
                <a:effectLst/>
              </a:rPr>
              <a:t>asp</a:t>
            </a:r>
            <a:r>
              <a:rPr lang="en-US" sz="2200" dirty="0">
                <a:solidFill>
                  <a:srgbClr val="0000FF"/>
                </a:solidFill>
                <a:effectLst/>
              </a:rPr>
              <a:t>:</a:t>
            </a:r>
            <a:r>
              <a:rPr lang="en-US" sz="2200" dirty="0">
                <a:solidFill>
                  <a:srgbClr val="A31515"/>
                </a:solidFill>
                <a:effectLst/>
              </a:rPr>
              <a:t>BoundField </a:t>
            </a:r>
            <a:r>
              <a:rPr lang="en-US" sz="2200" dirty="0">
                <a:solidFill>
                  <a:srgbClr val="FF0000"/>
                </a:solidFill>
                <a:effectLst/>
              </a:rPr>
              <a:t>DataField</a:t>
            </a:r>
            <a:r>
              <a:rPr lang="en-US" sz="2200" dirty="0">
                <a:solidFill>
                  <a:srgbClr val="0000FF"/>
                </a:solidFill>
                <a:effectLst/>
              </a:rPr>
              <a:t>="jersey" </a:t>
            </a:r>
            <a:r>
              <a:rPr lang="en-US" sz="2200" dirty="0">
                <a:solidFill>
                  <a:srgbClr val="FF0000"/>
                </a:solidFill>
                <a:effectLst/>
              </a:rPr>
              <a:t>HeaderText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smtClean="0">
                <a:solidFill>
                  <a:srgbClr val="0000FF"/>
                </a:solidFill>
              </a:rPr>
              <a:t>jersey"</a:t>
            </a:r>
            <a:r>
              <a:rPr lang="ru-RU" sz="2200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SortExpression</a:t>
            </a:r>
            <a:r>
              <a:rPr lang="en-US" sz="2200" dirty="0">
                <a:solidFill>
                  <a:srgbClr val="0000FF"/>
                </a:solidFill>
                <a:effectLst/>
              </a:rPr>
              <a:t>="jersey" /&gt;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 </a:t>
            </a:r>
            <a:r>
              <a:rPr lang="ru-RU" sz="2200" b="1" dirty="0">
                <a:solidFill>
                  <a:srgbClr val="0000FF"/>
                </a:solidFill>
                <a:effectLst/>
              </a:rPr>
              <a:t>.........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                &lt;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asp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: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BoundField</a:t>
            </a:r>
            <a:r>
              <a:rPr lang="en-US" sz="2200" dirty="0">
                <a:solidFill>
                  <a:srgbClr val="A31515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DataField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birthstate</a:t>
            </a:r>
            <a:r>
              <a:rPr lang="en-US" sz="2200" dirty="0">
                <a:solidFill>
                  <a:srgbClr val="0000FF"/>
                </a:solidFill>
                <a:effectLst/>
              </a:rPr>
              <a:t>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HeaderText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birthstate</a:t>
            </a:r>
            <a:r>
              <a:rPr lang="en-US" sz="2200" dirty="0">
                <a:solidFill>
                  <a:srgbClr val="0000FF"/>
                </a:solidFill>
                <a:effectLst/>
              </a:rPr>
              <a:t>" </a:t>
            </a:r>
            <a:r>
              <a:rPr lang="en-US" sz="2200" dirty="0" err="1">
                <a:solidFill>
                  <a:srgbClr val="FF0000"/>
                </a:solidFill>
                <a:effectLst/>
              </a:rPr>
              <a:t>SortExpression</a:t>
            </a:r>
            <a:r>
              <a:rPr lang="en-US" sz="2200" dirty="0">
                <a:solidFill>
                  <a:srgbClr val="0000FF"/>
                </a:solidFill>
                <a:effectLst/>
              </a:rPr>
              <a:t>="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birthstate</a:t>
            </a:r>
            <a:r>
              <a:rPr lang="en-US" sz="2200" dirty="0">
                <a:solidFill>
                  <a:srgbClr val="0000FF"/>
                </a:solidFill>
                <a:effectLst/>
              </a:rPr>
              <a:t>" /&gt;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&lt;/</a:t>
            </a:r>
            <a:r>
              <a:rPr lang="en-US" sz="2200" dirty="0">
                <a:solidFill>
                  <a:srgbClr val="A31515"/>
                </a:solidFill>
                <a:effectLst/>
              </a:rPr>
              <a:t>Columns</a:t>
            </a:r>
            <a:r>
              <a:rPr lang="en-US" sz="2200" dirty="0">
                <a:solidFill>
                  <a:srgbClr val="0000FF"/>
                </a:solidFill>
                <a:effectLst/>
              </a:rPr>
              <a:t>&gt;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 dirty="0">
                <a:solidFill>
                  <a:srgbClr val="0000FF"/>
                </a:solidFill>
                <a:effectLst/>
              </a:rPr>
              <a:t>&lt;/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asp</a:t>
            </a:r>
            <a:r>
              <a:rPr lang="en-US" sz="2200" dirty="0" err="1">
                <a:solidFill>
                  <a:srgbClr val="0000FF"/>
                </a:solidFill>
                <a:effectLst/>
              </a:rPr>
              <a:t>:</a:t>
            </a:r>
            <a:r>
              <a:rPr lang="en-US" sz="2200" dirty="0" err="1">
                <a:solidFill>
                  <a:srgbClr val="A31515"/>
                </a:solidFill>
                <a:effectLst/>
              </a:rPr>
              <a:t>GridView</a:t>
            </a:r>
            <a:r>
              <a:rPr lang="en-US" sz="2200" dirty="0">
                <a:solidFill>
                  <a:srgbClr val="0000FF"/>
                </a:solidFill>
                <a:effectLst/>
              </a:rPr>
              <a:t>&gt;</a:t>
            </a:r>
          </a:p>
        </p:txBody>
      </p:sp>
      <p:sp>
        <p:nvSpPr>
          <p:cNvPr id="203779" name="AutoShape 2"/>
          <p:cNvSpPr>
            <a:spLocks noChangeArrowheads="1"/>
          </p:cNvSpPr>
          <p:nvPr/>
        </p:nvSpPr>
        <p:spPr bwMode="auto">
          <a:xfrm>
            <a:off x="6019800" y="381000"/>
            <a:ext cx="2743200" cy="781050"/>
          </a:xfrm>
          <a:prstGeom prst="wedgeRoundRectCallout">
            <a:avLst>
              <a:gd name="adj1" fmla="val -138019"/>
              <a:gd name="adj2" fmla="val 80282"/>
              <a:gd name="adj3" fmla="val 16667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>
                <a:solidFill>
                  <a:srgbClr val="006699"/>
                </a:solidFill>
              </a:rPr>
              <a:t>Поле источника данных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 idx="1"/>
          </p:nvPr>
        </p:nvSpPr>
        <p:spPr>
          <a:xfrm>
            <a:off x="457200" y="152400"/>
            <a:ext cx="8243887" cy="579437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i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*.aspx</a:t>
            </a:r>
          </a:p>
        </p:txBody>
      </p:sp>
      <p:sp>
        <p:nvSpPr>
          <p:cNvPr id="203781" name="Rectangle 4"/>
          <p:cNvSpPr>
            <a:spLocks noChangeArrowheads="1"/>
          </p:cNvSpPr>
          <p:nvPr/>
        </p:nvSpPr>
        <p:spPr bwMode="auto">
          <a:xfrm>
            <a:off x="4360863" y="4800600"/>
            <a:ext cx="4162425" cy="62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6666"/>
                </a:solidFill>
                <a:latin typeface="Verdana" pitchFamily="34" charset="0"/>
              </a:rPr>
              <a:t>*.aspx.cs</a:t>
            </a:r>
          </a:p>
        </p:txBody>
      </p:sp>
      <p:sp>
        <p:nvSpPr>
          <p:cNvPr id="203782" name="Rectangle 5"/>
          <p:cNvSpPr>
            <a:spLocks noChangeArrowheads="1"/>
          </p:cNvSpPr>
          <p:nvPr/>
        </p:nvSpPr>
        <p:spPr bwMode="auto">
          <a:xfrm>
            <a:off x="1706563" y="5603875"/>
            <a:ext cx="7137400" cy="1100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FF"/>
                </a:solidFill>
              </a:rPr>
              <a:t>protected void </a:t>
            </a:r>
            <a:r>
              <a:rPr lang="en-US" sz="2200">
                <a:solidFill>
                  <a:srgbClr val="2B91AF"/>
                </a:solidFill>
              </a:rPr>
              <a:t>Page_Load(object sender,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2200">
                <a:solidFill>
                  <a:srgbClr val="2B91AF"/>
                </a:solidFill>
              </a:rPr>
              <a:t>EventArgs e)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2B91AF"/>
                </a:solidFill>
              </a:rPr>
              <a:t>     </a:t>
            </a:r>
            <a:r>
              <a:rPr lang="en-US" sz="2200">
                <a:solidFill>
                  <a:srgbClr val="2B91AF"/>
                </a:solidFill>
              </a:rPr>
              <a:t>{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00FF"/>
                </a:solidFill>
              </a:rPr>
              <a:t>    </a:t>
            </a:r>
            <a:r>
              <a:rPr lang="ru-RU" sz="2200">
                <a:solidFill>
                  <a:srgbClr val="2B91AF"/>
                </a:solidFill>
              </a:rPr>
              <a:t> </a:t>
            </a:r>
            <a:r>
              <a:rPr lang="en-US" sz="2200">
                <a:solidFill>
                  <a:srgbClr val="2B91AF"/>
                </a:solidFill>
              </a:rPr>
              <a:t>}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111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«Доработка»</a:t>
            </a:r>
            <a:r>
              <a:rPr lang="ru-RU" sz="2800">
                <a:solidFill>
                  <a:srgbClr val="006699"/>
                </a:solidFill>
              </a:rPr>
              <a:t> </a:t>
            </a:r>
            <a:r>
              <a:rPr lang="pl-PL" sz="2800">
                <a:solidFill>
                  <a:srgbClr val="006699"/>
                </a:solidFill>
              </a:rPr>
              <a:t>GridView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96875" y="711200"/>
          <a:ext cx="8472488" cy="5897563"/>
        </p:xfrm>
        <a:graphic>
          <a:graphicData uri="http://schemas.openxmlformats.org/presentationml/2006/ole">
            <p:oleObj spid="_x0000_s10242" r:id="rId4" imgW="4247619" imgH="2933333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4889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Форматирование вывода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50813" y="1339850"/>
          <a:ext cx="8683625" cy="4672013"/>
        </p:xfrm>
        <a:graphic>
          <a:graphicData uri="http://schemas.openxmlformats.org/presentationml/2006/ole">
            <p:oleObj spid="_x0000_s11266" r:id="rId4" imgW="7457143" imgH="3409524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body"/>
          </p:nvPr>
        </p:nvSpPr>
        <p:spPr>
          <a:xfrm>
            <a:off x="133350" y="1600200"/>
            <a:ext cx="8866188" cy="4456113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FooterStyle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="#5D7B9D" </a:t>
            </a:r>
            <a:r>
              <a:rPr lang="en-US" sz="2000" dirty="0">
                <a:solidFill>
                  <a:srgbClr val="FF0000"/>
                </a:solidFill>
                <a:effectLst/>
              </a:rPr>
              <a:t>Font-Bold</a:t>
            </a:r>
            <a:r>
              <a:rPr lang="en-US" sz="2000" dirty="0">
                <a:solidFill>
                  <a:srgbClr val="0000FF"/>
                </a:solidFill>
                <a:effectLst/>
              </a:rPr>
              <a:t>="True"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="White"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RowStyle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="#F7F6F3"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="#333333"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ru-RU" sz="2000" b="1" dirty="0">
                <a:solidFill>
                  <a:srgbClr val="0000FF"/>
                </a:solidFill>
                <a:effectLst/>
              </a:rPr>
              <a:t>................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PagerStyle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="#284775"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="White"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HorizontalAlign</a:t>
            </a:r>
            <a:r>
              <a:rPr lang="en-US" sz="2000" dirty="0">
                <a:solidFill>
                  <a:srgbClr val="0000FF"/>
                </a:solidFill>
                <a:effectLst/>
              </a:rPr>
              <a:t>="Center"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            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SelectedRowStyle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="#E2DED6" </a:t>
            </a:r>
            <a:r>
              <a:rPr lang="en-US" sz="2000" dirty="0">
                <a:solidFill>
                  <a:srgbClr val="FF0000"/>
                </a:solidFill>
                <a:effectLst/>
              </a:rPr>
              <a:t>Font-Bold</a:t>
            </a:r>
            <a:r>
              <a:rPr lang="en-US" sz="2000" dirty="0">
                <a:solidFill>
                  <a:srgbClr val="0000FF"/>
                </a:solidFill>
                <a:effectLst/>
              </a:rPr>
              <a:t>="True"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="#333333"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HeaderStyle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="#5D7B9D" </a:t>
            </a:r>
            <a:r>
              <a:rPr lang="en-US" sz="2000" dirty="0">
                <a:solidFill>
                  <a:srgbClr val="FF0000"/>
                </a:solidFill>
                <a:effectLst/>
              </a:rPr>
              <a:t>Font-Bold</a:t>
            </a:r>
            <a:r>
              <a:rPr lang="en-US" sz="2000" dirty="0">
                <a:solidFill>
                  <a:srgbClr val="0000FF"/>
                </a:solidFill>
                <a:effectLst/>
              </a:rPr>
              <a:t>="True"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="White"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EditRowStyle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="#999999" /&gt;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AlternatingRowStyle</a:t>
            </a:r>
            <a:r>
              <a:rPr lang="en-US" sz="2000" dirty="0">
                <a:solidFill>
                  <a:srgbClr val="A31515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BackColor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="White"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ForeColor</a:t>
            </a:r>
            <a:r>
              <a:rPr lang="en-US" sz="2000" dirty="0">
                <a:solidFill>
                  <a:srgbClr val="0000FF"/>
                </a:solidFill>
                <a:effectLst/>
              </a:rPr>
              <a:t>="#284775" /&gt;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6350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Форматирование вывода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3188"/>
            <a:ext cx="8977313" cy="9906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Изменения в </a:t>
            </a:r>
            <a:r>
              <a:rPr lang="pl-PL" sz="3200">
                <a:solidFill>
                  <a:srgbClr val="006699"/>
                </a:solidFill>
              </a:rPr>
              <a:t>GridView</a:t>
            </a:r>
            <a:r>
              <a:rPr lang="ru-RU" sz="3200"/>
              <a:t> для редактирования данных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85788" y="1598613"/>
          <a:ext cx="7815262" cy="4579937"/>
        </p:xfrm>
        <a:graphic>
          <a:graphicData uri="http://schemas.openxmlformats.org/presentationml/2006/ole">
            <p:oleObj spid="_x0000_s12290" r:id="rId4" imgW="4180952" imgH="2180952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"/>
          <p:cNvGraphicFramePr>
            <a:graphicFrameLocks noChangeAspect="1"/>
          </p:cNvGraphicFramePr>
          <p:nvPr/>
        </p:nvGraphicFramePr>
        <p:xfrm>
          <a:off x="2239963" y="1427163"/>
          <a:ext cx="4832350" cy="5122862"/>
        </p:xfrm>
        <a:graphic>
          <a:graphicData uri="http://schemas.openxmlformats.org/presentationml/2006/ole">
            <p:oleObj spid="_x0000_s13314" r:id="rId4" imgW="3172268" imgH="2905531" progId="PBrush">
              <p:embed/>
            </p:oleObj>
          </a:graphicData>
        </a:graphic>
      </p:graphicFrame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-7938"/>
            <a:ext cx="8243887" cy="968376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Изменения в </a:t>
            </a:r>
            <a:r>
              <a:rPr lang="pl-PL" sz="3200">
                <a:solidFill>
                  <a:srgbClr val="006699"/>
                </a:solidFill>
              </a:rPr>
              <a:t>GridView</a:t>
            </a:r>
            <a:r>
              <a:rPr lang="ru-RU" sz="3200"/>
              <a:t> для редактирования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652463"/>
            <a:ext cx="9144000" cy="6062662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300">
                <a:effectLst/>
              </a:rPr>
              <a:t>Привязка данных позволяет ассоциировать источник данных с элементом управления с целью автоматического отображения указанных данных в этом элементе управления.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300">
                <a:effectLst/>
              </a:rPr>
              <a:t>Важнейшей характеристикой привязки данных является ее </a:t>
            </a:r>
            <a:r>
              <a:rPr lang="ru-RU" sz="2300" u="sng">
                <a:effectLst/>
              </a:rPr>
              <a:t>декларативный</a:t>
            </a:r>
            <a:r>
              <a:rPr lang="ru-RU" sz="2300">
                <a:effectLst/>
              </a:rPr>
              <a:t>, а не программный характер. Это значит, что привязка данных определяется не в коде, а на странице </a:t>
            </a:r>
            <a:r>
              <a:rPr lang="pl-PL" sz="2300">
                <a:solidFill>
                  <a:srgbClr val="006699"/>
                </a:solidFill>
                <a:effectLst/>
              </a:rPr>
              <a:t>.aspx</a:t>
            </a:r>
            <a:r>
              <a:rPr lang="pl-PL" sz="2300">
                <a:effectLst/>
              </a:rPr>
              <a:t>.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575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300">
                <a:effectLst/>
              </a:rPr>
              <a:t>Некоторые элементы управления поддерживают привязку </a:t>
            </a:r>
            <a:r>
              <a:rPr lang="ru-RU" sz="2300" u="sng">
                <a:effectLst/>
              </a:rPr>
              <a:t>единственного значения</a:t>
            </a:r>
            <a:r>
              <a:rPr lang="ru-RU" sz="2300">
                <a:effectLst/>
              </a:rPr>
              <a:t> (</a:t>
            </a:r>
            <a:r>
              <a:rPr lang="pl-PL" sz="2300">
                <a:solidFill>
                  <a:srgbClr val="006699"/>
                </a:solidFill>
                <a:effectLst/>
              </a:rPr>
              <a:t>TextBox</a:t>
            </a:r>
            <a:r>
              <a:rPr lang="pl-PL" sz="2300">
                <a:effectLst/>
              </a:rPr>
              <a:t>, </a:t>
            </a:r>
            <a:r>
              <a:rPr lang="pl-PL" sz="2300">
                <a:solidFill>
                  <a:srgbClr val="006699"/>
                </a:solidFill>
                <a:effectLst/>
              </a:rPr>
              <a:t>LinkButton</a:t>
            </a:r>
            <a:r>
              <a:rPr lang="pl-PL" sz="2300">
                <a:effectLst/>
              </a:rPr>
              <a:t>, …</a:t>
            </a:r>
            <a:r>
              <a:rPr lang="ru-RU" sz="2300">
                <a:effectLst/>
              </a:rPr>
              <a:t>), а некоторые поддерживают привязку с </a:t>
            </a:r>
            <a:r>
              <a:rPr lang="ru-RU" sz="2300" u="sng">
                <a:effectLst/>
              </a:rPr>
              <a:t>множественными значениями</a:t>
            </a:r>
            <a:r>
              <a:rPr lang="ru-RU" sz="2300">
                <a:effectLst/>
              </a:rPr>
              <a:t> (</a:t>
            </a:r>
            <a:r>
              <a:rPr lang="pl-PL" sz="2300">
                <a:solidFill>
                  <a:srgbClr val="006699"/>
                </a:solidFill>
                <a:effectLst/>
              </a:rPr>
              <a:t>ListBox</a:t>
            </a:r>
            <a:r>
              <a:rPr lang="pl-PL" sz="2300">
                <a:effectLst/>
              </a:rPr>
              <a:t>, </a:t>
            </a:r>
            <a:r>
              <a:rPr lang="pl-PL" sz="2300">
                <a:solidFill>
                  <a:srgbClr val="006699"/>
                </a:solidFill>
                <a:effectLst/>
              </a:rPr>
              <a:t>GridView</a:t>
            </a:r>
            <a:r>
              <a:rPr lang="pl-PL" sz="2300">
                <a:effectLst/>
              </a:rPr>
              <a:t>, … </a:t>
            </a:r>
            <a:r>
              <a:rPr lang="ru-RU" sz="2300">
                <a:effectLst/>
              </a:rPr>
              <a:t>)</a:t>
            </a:r>
            <a:r>
              <a:rPr lang="pl-PL" sz="2300">
                <a:effectLst/>
              </a:rPr>
              <a:t>.</a:t>
            </a:r>
            <a:r>
              <a:rPr lang="ru-RU" sz="2300">
                <a:effectLst/>
              </a:rPr>
              <a:t> Если элемент поддерживает множественную привязку, то он имеет свойство </a:t>
            </a:r>
            <a:r>
              <a:rPr lang="en-US" sz="2300">
                <a:solidFill>
                  <a:srgbClr val="006699"/>
                </a:solidFill>
                <a:effectLst/>
              </a:rPr>
              <a:t>DataSource</a:t>
            </a:r>
            <a:r>
              <a:rPr lang="en-US" sz="2300">
                <a:effectLst/>
              </a:rPr>
              <a:t>, </a:t>
            </a:r>
            <a:r>
              <a:rPr lang="ru-RU" sz="2300">
                <a:effectLst/>
              </a:rPr>
              <a:t>которое должно указывать на источник данных, содержащий данные, подлежащие отображению. Однако этого мало. Небходимо еще выполнить метод </a:t>
            </a:r>
            <a:r>
              <a:rPr lang="pl-PL" sz="2300">
                <a:solidFill>
                  <a:srgbClr val="006699"/>
                </a:solidFill>
                <a:effectLst/>
              </a:rPr>
              <a:t>DataBind(),</a:t>
            </a:r>
            <a:r>
              <a:rPr lang="pl-PL" sz="2300">
                <a:effectLst/>
              </a:rPr>
              <a:t> </a:t>
            </a:r>
            <a:r>
              <a:rPr lang="ru-RU" sz="2300">
                <a:effectLst/>
              </a:rPr>
              <a:t> который фактически выполняет привязку, то есть , проходит по (записям) источнику данных, выбирает данные и обновляет страницу.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300">
                <a:effectLst/>
              </a:rPr>
              <a:t>Имеется и еще один тип привязки – т. н. «</a:t>
            </a:r>
            <a:r>
              <a:rPr lang="pl-PL" sz="2300">
                <a:solidFill>
                  <a:srgbClr val="006699"/>
                </a:solidFill>
                <a:effectLst/>
              </a:rPr>
              <a:t>$</a:t>
            </a:r>
            <a:r>
              <a:rPr lang="pl-PL" sz="2300">
                <a:effectLst/>
              </a:rPr>
              <a:t>- </a:t>
            </a:r>
            <a:r>
              <a:rPr lang="ru-RU" sz="2300">
                <a:effectLst/>
              </a:rPr>
              <a:t>привязка».</a:t>
            </a:r>
            <a:r>
              <a:rPr lang="ru-RU" sz="2400">
                <a:effectLst/>
              </a:rPr>
              <a:t>     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4610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Привязка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576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433388"/>
            <a:ext cx="2690813" cy="8794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sz="3200">
                <a:solidFill>
                  <a:srgbClr val="006699"/>
                </a:solidFill>
              </a:rPr>
              <a:t>GridView</a:t>
            </a:r>
            <a:r>
              <a:rPr lang="ru-RU" sz="3200">
                <a:solidFill>
                  <a:srgbClr val="006699"/>
                </a:solidFill>
              </a:rPr>
              <a:t>: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43213" y="206375"/>
            <a:ext cx="6057900" cy="17700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&lt;</a:t>
            </a:r>
            <a:r>
              <a:rPr lang="en-US" sz="1800" smtClean="0">
                <a:solidFill>
                  <a:srgbClr val="A31515"/>
                </a:solidFill>
              </a:rPr>
              <a:t>Columns</a:t>
            </a:r>
            <a:r>
              <a:rPr lang="en-US" sz="1800" smtClean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     &lt;</a:t>
            </a:r>
            <a:r>
              <a:rPr lang="en-US" sz="1800" smtClean="0">
                <a:solidFill>
                  <a:srgbClr val="A31515"/>
                </a:solidFill>
              </a:rPr>
              <a:t>asp</a:t>
            </a:r>
            <a:r>
              <a:rPr lang="en-US" sz="1800" smtClean="0">
                <a:solidFill>
                  <a:srgbClr val="0000FF"/>
                </a:solidFill>
              </a:rPr>
              <a:t>:</a:t>
            </a:r>
            <a:r>
              <a:rPr lang="en-US" sz="1800" smtClean="0">
                <a:solidFill>
                  <a:srgbClr val="A31515"/>
                </a:solidFill>
              </a:rPr>
              <a:t>CommandField </a:t>
            </a:r>
            <a:r>
              <a:rPr lang="en-US" sz="1800" smtClean="0">
                <a:solidFill>
                  <a:srgbClr val="FF0000"/>
                </a:solidFill>
              </a:rPr>
              <a:t>HeaderText</a:t>
            </a:r>
            <a:r>
              <a:rPr lang="en-US" sz="1800" smtClean="0">
                <a:solidFill>
                  <a:srgbClr val="0000FF"/>
                </a:solidFill>
              </a:rPr>
              <a:t>="Editing" </a:t>
            </a:r>
            <a:r>
              <a:rPr lang="en-US" sz="1800" smtClean="0">
                <a:solidFill>
                  <a:srgbClr val="FF0000"/>
                </a:solidFill>
              </a:rPr>
              <a:t>ShowDeleteButton</a:t>
            </a:r>
            <a:r>
              <a:rPr lang="en-US" sz="1800" smtClean="0">
                <a:solidFill>
                  <a:srgbClr val="0000FF"/>
                </a:solidFill>
              </a:rPr>
              <a:t>="True"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     </a:t>
            </a:r>
            <a:r>
              <a:rPr lang="en-US" sz="1800" smtClean="0">
                <a:solidFill>
                  <a:srgbClr val="FF0000"/>
                </a:solidFill>
              </a:rPr>
              <a:t>ShowEditButton</a:t>
            </a:r>
            <a:r>
              <a:rPr lang="en-US" sz="1800" smtClean="0">
                <a:solidFill>
                  <a:srgbClr val="0000FF"/>
                </a:solidFill>
              </a:rPr>
              <a:t>="True" </a:t>
            </a:r>
            <a:r>
              <a:rPr lang="en-US" sz="1800" smtClean="0">
                <a:solidFill>
                  <a:srgbClr val="FF0000"/>
                </a:solidFill>
              </a:rPr>
              <a:t>ShowHeader</a:t>
            </a:r>
            <a:r>
              <a:rPr lang="en-US" sz="1800" smtClean="0">
                <a:solidFill>
                  <a:srgbClr val="0000FF"/>
                </a:solidFill>
              </a:rPr>
              <a:t>="True" /&gt;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1600" b="1" smtClean="0">
                <a:solidFill>
                  <a:srgbClr val="0000FF"/>
                </a:solidFill>
              </a:rPr>
              <a:t>..............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22250" y="1855788"/>
          <a:ext cx="8745538" cy="4792662"/>
        </p:xfrm>
        <a:graphic>
          <a:graphicData uri="http://schemas.openxmlformats.org/presentationml/2006/ole">
            <p:oleObj spid="_x0000_s14338" r:id="rId4" imgW="10104762" imgH="4571429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27050"/>
            <a:ext cx="9144000" cy="2774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&lt;</a:t>
            </a:r>
            <a:r>
              <a:rPr lang="en-US" sz="2400">
                <a:solidFill>
                  <a:srgbClr val="A31515"/>
                </a:solidFill>
                <a:effectLst/>
                <a:latin typeface="Times New Roman" pitchFamily="18" charset="0"/>
              </a:rPr>
              <a:t>asp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:</a:t>
            </a:r>
            <a:r>
              <a:rPr lang="en-US" sz="2400">
                <a:solidFill>
                  <a:srgbClr val="A31515"/>
                </a:solidFill>
                <a:effectLst/>
                <a:latin typeface="Times New Roman" pitchFamily="18" charset="0"/>
              </a:rPr>
              <a:t>GridView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ID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="GridView1"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runat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="server"</a:t>
            </a:r>
            <a:r>
              <a:rPr lang="pl-PL" sz="2400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AutoGenerateColumns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="False" </a:t>
            </a:r>
            <a:b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</a:b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CellPadding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="4"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DataKeyNames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="playerid"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DataSourceID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="AccessDataSource1" </a:t>
            </a:r>
            <a:b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</a:b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ForeColor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="#333333"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GridLines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="None" </a:t>
            </a:r>
            <a:r>
              <a:rPr lang="en-US" sz="2400" i="1" u="sng">
                <a:solidFill>
                  <a:srgbClr val="FF0000"/>
                </a:solidFill>
                <a:latin typeface="Times New Roman" pitchFamily="18" charset="0"/>
              </a:rPr>
              <a:t>AllowSorting</a:t>
            </a:r>
            <a:r>
              <a:rPr lang="en-US" sz="2400" i="1" u="sng">
                <a:solidFill>
                  <a:srgbClr val="0000FF"/>
                </a:solidFill>
                <a:latin typeface="Times New Roman" pitchFamily="18" charset="0"/>
              </a:rPr>
              <a:t>="True"&gt;</a:t>
            </a:r>
            <a:r>
              <a:rPr lang="en-US" sz="2400" i="1" u="sng">
                <a:solidFill>
                  <a:srgbClr val="0000FF"/>
                </a:solidFill>
                <a:effectLst/>
                <a:latin typeface="Times New Roman" pitchFamily="18" charset="0"/>
              </a:rPr>
              <a:t/>
            </a:r>
            <a:br>
              <a:rPr lang="en-US" sz="2400" i="1" u="sng">
                <a:solidFill>
                  <a:srgbClr val="0000FF"/>
                </a:solidFill>
                <a:effectLst/>
                <a:latin typeface="Times New Roman" pitchFamily="18" charset="0"/>
              </a:rPr>
            </a:b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            &lt;</a:t>
            </a:r>
            <a:r>
              <a:rPr lang="en-US" sz="2400">
                <a:solidFill>
                  <a:srgbClr val="A31515"/>
                </a:solidFill>
                <a:effectLst/>
                <a:latin typeface="Times New Roman" pitchFamily="18" charset="0"/>
              </a:rPr>
              <a:t>FooterStyle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BackColor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="#5D7B9D"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Font-Bold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="True" </a:t>
            </a:r>
            <a:r>
              <a:rPr lang="en-US" sz="2400">
                <a:solidFill>
                  <a:srgbClr val="FF0000"/>
                </a:solidFill>
                <a:effectLst/>
                <a:latin typeface="Times New Roman" pitchFamily="18" charset="0"/>
              </a:rPr>
              <a:t>ForeColor</a:t>
            </a:r>
            <a:r>
              <a:rPr lang="en-US" sz="2400">
                <a:solidFill>
                  <a:srgbClr val="0000FF"/>
                </a:solidFill>
                <a:effectLst/>
                <a:latin typeface="Times New Roman" pitchFamily="18" charset="0"/>
              </a:rPr>
              <a:t>="White" /&gt;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189288" y="3395663"/>
          <a:ext cx="5072062" cy="3462337"/>
        </p:xfrm>
        <a:graphic>
          <a:graphicData uri="http://schemas.openxmlformats.org/presentationml/2006/ole">
            <p:oleObj spid="_x0000_s15362" r:id="rId4" imgW="2495238" imgH="2123810" progId="PBrush">
              <p:embed/>
            </p:oleObj>
          </a:graphicData>
        </a:graphic>
      </p:graphicFrame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22250" y="3411538"/>
            <a:ext cx="264318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i="1" u="sng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Сортировка: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 noGrp="1" noChangeArrowheads="1"/>
          </p:cNvSpPr>
          <p:nvPr>
            <p:ph type="title"/>
          </p:nvPr>
        </p:nvSpPr>
        <p:spPr>
          <a:xfrm>
            <a:off x="185738" y="103188"/>
            <a:ext cx="8501062" cy="7127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Разбиение на страницы и выделение строки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887413"/>
            <a:ext cx="8866187" cy="909637"/>
          </a:xfrm>
        </p:spPr>
        <p:txBody>
          <a:bodyPr/>
          <a:lstStyle/>
          <a:p>
            <a:pPr eaLnBrk="1" hangingPunct="1">
              <a:spcBef>
                <a:spcPts val="57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300" smtClean="0">
                <a:solidFill>
                  <a:srgbClr val="0000FF"/>
                </a:solidFill>
              </a:rPr>
              <a:t>&lt;</a:t>
            </a:r>
            <a:r>
              <a:rPr lang="en-US" sz="2300" smtClean="0">
                <a:solidFill>
                  <a:srgbClr val="A31515"/>
                </a:solidFill>
              </a:rPr>
              <a:t>asp</a:t>
            </a:r>
            <a:r>
              <a:rPr lang="en-US" sz="2300" smtClean="0">
                <a:solidFill>
                  <a:srgbClr val="0000FF"/>
                </a:solidFill>
              </a:rPr>
              <a:t>:</a:t>
            </a:r>
            <a:r>
              <a:rPr lang="en-US" sz="2300" smtClean="0">
                <a:solidFill>
                  <a:srgbClr val="A31515"/>
                </a:solidFill>
              </a:rPr>
              <a:t>GridView</a:t>
            </a:r>
            <a:r>
              <a:rPr lang="ru-RU" sz="2300" smtClean="0">
                <a:solidFill>
                  <a:srgbClr val="A31515"/>
                </a:solidFill>
              </a:rPr>
              <a:t> ....</a:t>
            </a:r>
            <a:r>
              <a:rPr lang="en-US" sz="2300" u="sng" smtClean="0">
                <a:solidFill>
                  <a:srgbClr val="FF0000"/>
                </a:solidFill>
              </a:rPr>
              <a:t>AllowPaging</a:t>
            </a:r>
            <a:r>
              <a:rPr lang="en-US" sz="2300" u="sng" smtClean="0">
                <a:solidFill>
                  <a:srgbClr val="0000FF"/>
                </a:solidFill>
              </a:rPr>
              <a:t>="True"</a:t>
            </a:r>
            <a:r>
              <a:rPr lang="ru-RU" sz="2300" smtClean="0">
                <a:solidFill>
                  <a:srgbClr val="0000FF"/>
                </a:solidFill>
              </a:rPr>
              <a:t> ........</a:t>
            </a:r>
            <a:r>
              <a:rPr lang="en-US" sz="2300" smtClean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ts val="57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300" smtClean="0">
                <a:solidFill>
                  <a:srgbClr val="0000FF"/>
                </a:solidFill>
              </a:rPr>
              <a:t>&lt;</a:t>
            </a:r>
            <a:r>
              <a:rPr lang="en-US" sz="2300" smtClean="0">
                <a:solidFill>
                  <a:srgbClr val="A31515"/>
                </a:solidFill>
              </a:rPr>
              <a:t>asp</a:t>
            </a:r>
            <a:r>
              <a:rPr lang="en-US" sz="2300" smtClean="0">
                <a:solidFill>
                  <a:srgbClr val="0000FF"/>
                </a:solidFill>
              </a:rPr>
              <a:t>:</a:t>
            </a:r>
            <a:r>
              <a:rPr lang="en-US" sz="2300" smtClean="0">
                <a:solidFill>
                  <a:srgbClr val="A31515"/>
                </a:solidFill>
              </a:rPr>
              <a:t>CommandField </a:t>
            </a:r>
            <a:r>
              <a:rPr lang="ru-RU" sz="2300" smtClean="0">
                <a:solidFill>
                  <a:srgbClr val="A31515"/>
                </a:solidFill>
              </a:rPr>
              <a:t>  .....</a:t>
            </a:r>
            <a:r>
              <a:rPr lang="en-US" sz="2300" smtClean="0">
                <a:solidFill>
                  <a:srgbClr val="0000FF"/>
                </a:solidFill>
              </a:rPr>
              <a:t>  </a:t>
            </a:r>
            <a:r>
              <a:rPr lang="en-US" sz="2300" u="sng" smtClean="0">
                <a:solidFill>
                  <a:srgbClr val="FF0000"/>
                </a:solidFill>
              </a:rPr>
              <a:t>ShowSelectButton</a:t>
            </a:r>
            <a:r>
              <a:rPr lang="en-US" sz="2300" u="sng" smtClean="0">
                <a:solidFill>
                  <a:srgbClr val="0000FF"/>
                </a:solidFill>
              </a:rPr>
              <a:t>="True"</a:t>
            </a:r>
            <a:r>
              <a:rPr lang="en-US" sz="2300" smtClean="0">
                <a:solidFill>
                  <a:srgbClr val="0000FF"/>
                </a:solidFill>
              </a:rPr>
              <a:t> /&gt;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98463" y="1768475"/>
          <a:ext cx="8577262" cy="4910138"/>
        </p:xfrm>
        <a:graphic>
          <a:graphicData uri="http://schemas.openxmlformats.org/presentationml/2006/ole">
            <p:oleObj spid="_x0000_s16386" r:id="rId4" imgW="5609524" imgH="3457143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"/>
          <p:cNvGraphicFramePr>
            <a:graphicFrameLocks noChangeAspect="1"/>
          </p:cNvGraphicFramePr>
          <p:nvPr/>
        </p:nvGraphicFramePr>
        <p:xfrm>
          <a:off x="298450" y="1027113"/>
          <a:ext cx="8678863" cy="5334000"/>
        </p:xfrm>
        <a:graphic>
          <a:graphicData uri="http://schemas.openxmlformats.org/presentationml/2006/ole">
            <p:oleObj spid="_x0000_s17410" r:id="rId4" imgW="6849431" imgH="3638095" progId="PBrush">
              <p:embed/>
            </p:oleObj>
          </a:graphicData>
        </a:graphic>
      </p:graphicFrame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90550"/>
          </a:xfrm>
        </p:spPr>
        <p:txBody>
          <a:bodyPr lIns="91440" tIns="45720" rIns="91440" bIns="4572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smtClean="0">
                <a:effectLst/>
              </a:rPr>
              <a:t>Форматирование вывода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000" dirty="0" smtClean="0">
                <a:latin typeface="+mn-lt"/>
                <a:cs typeface="Times New Roman" pitchFamily="18" charset="0"/>
              </a:rPr>
              <a:t>Пример использования источника данных для визуального редактирования данных</a:t>
            </a:r>
            <a:endParaRPr lang="ru-RU" sz="3000" dirty="0">
              <a:latin typeface="+mn-lt"/>
              <a:cs typeface="Times New Roman" pitchFamily="18" charset="0"/>
            </a:endParaRPr>
          </a:p>
        </p:txBody>
      </p:sp>
      <p:pic>
        <p:nvPicPr>
          <p:cNvPr id="2058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738" y="1000125"/>
            <a:ext cx="8942387" cy="571500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3" y="0"/>
            <a:ext cx="8786812" cy="92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000" dirty="0" smtClean="0">
                <a:cs typeface="Times New Roman" pitchFamily="18" charset="0"/>
              </a:rPr>
              <a:t>Пример использования источника данных для визуального редактирования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071546"/>
            <a:ext cx="8858312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DropDownList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="DropDownList1"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AutoPostBack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DataSourceID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="SqlDataSource1"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DataTextField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DataValueField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DropDownList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SqlDataSource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="SqlDataSource1"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$ ConnectionStrings:ConnectionString3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ProviderName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$ ConnectionStrings:ConnectionString3.ProviderName 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SelectCommand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="SELECT DISTINCT Year([birthday]) as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FROM [roster]"&gt;&lt;/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SqlDataSource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75" y="0"/>
            <a:ext cx="8858250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000" dirty="0" smtClean="0">
                <a:cs typeface="Times New Roman" pitchFamily="18" charset="0"/>
              </a:rPr>
              <a:t>Конфигурирование  источника данных для визуального редактирования данных</a:t>
            </a:r>
            <a:endParaRPr lang="ru-RU" dirty="0"/>
          </a:p>
        </p:txBody>
      </p:sp>
      <p:pic>
        <p:nvPicPr>
          <p:cNvPr id="2078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57250"/>
            <a:ext cx="90011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pic>
        <p:nvPicPr>
          <p:cNvPr id="2088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0063"/>
            <a:ext cx="9144000" cy="6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pic>
        <p:nvPicPr>
          <p:cNvPr id="2099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571500"/>
            <a:ext cx="871537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3571875"/>
            <a:ext cx="885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pic>
        <p:nvPicPr>
          <p:cNvPr id="2109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785813"/>
            <a:ext cx="857250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Привязка данных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0" y="908050"/>
          <a:ext cx="9144000" cy="5949950"/>
        </p:xfrm>
        <a:graphic>
          <a:graphicData uri="http://schemas.openxmlformats.org/presentationml/2006/ole">
            <p:oleObj spid="_x0000_s1026" r:id="rId4" imgW="3895238" imgH="1762371" progId="PBrush">
              <p:embed/>
            </p:oleObj>
          </a:graphicData>
        </a:graphic>
      </p:graphicFrame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484438" y="5734050"/>
            <a:ext cx="6264275" cy="1588"/>
          </a:xfrm>
          <a:prstGeom prst="line">
            <a:avLst/>
          </a:prstGeom>
          <a:noFill/>
          <a:ln w="3816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3708400" y="6092825"/>
            <a:ext cx="3384550" cy="576263"/>
          </a:xfrm>
          <a:prstGeom prst="wedgeRectCallout">
            <a:avLst>
              <a:gd name="adj1" fmla="val -50329"/>
              <a:gd name="adj2" fmla="val -103718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779838" y="6165850"/>
            <a:ext cx="31686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400">
                <a:solidFill>
                  <a:srgbClr val="006699"/>
                </a:solidFill>
              </a:rPr>
              <a:t>Привязка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587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612845"/>
            <a:ext cx="8715436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SqlDataSource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="SqlDataSource2"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ConflictDetection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Overwritechanges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$ ConnectionStrings:ConnectionString3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DeleteCommand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="DELETE * FROM [roster] WHERE ([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 = ?)"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InsertCommand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="INSERT INTO [roster] ([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], [jersey],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], [position], [birthday], [height], [weight],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birthcity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birthstate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]) VALUES (?, ?, ?, ?, ?, ?, ?, ?, ?, ?)"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ProviderName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$ ConnectionStrings:ConnectionString3.ProviderName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SelectCommand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="SELECT * FROM [roster] WHERE (Year([birthday]) &amp;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;= ?)"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UpdateCommand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="UPDATE [roster] SET [jersey] = ?,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 = ?,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 = ?, [position] = ?, [birthday] = ?, [height] = ?, [weight] = ?,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birthcity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 = ?, 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birthstate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 = ? WHERE ([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]=?)"&gt;</a:t>
            </a:r>
            <a:endParaRPr lang="ru-RU" sz="2200" dirty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571480"/>
            <a:ext cx="8858312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SelectParameters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ControlParameter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="DropDownList1"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="year-birthday"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PropertyName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SelectedValue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SelectParameters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357430"/>
            <a:ext cx="8786874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DeleteParameters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DeleteParameters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2200" dirty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источника </a:t>
            </a:r>
            <a:r>
              <a:rPr lang="ru-RU" sz="3200" dirty="0" smtClean="0"/>
              <a:t>данных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500042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InsertParameters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="jersey"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="position"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="birthday"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="height"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="weight"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birthcity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birthstate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InsertParameters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428604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UpdateParameters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="jersey"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="position"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="birthday"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="height"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="weight"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="Int32"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birthcity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birthstate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UpdateParameters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</a:t>
            </a:r>
            <a:r>
              <a:rPr lang="en-US" sz="3200" dirty="0" err="1" smtClean="0"/>
              <a:t>ListView</a:t>
            </a:r>
            <a:endParaRPr lang="pl-PL" sz="3200" dirty="0">
              <a:solidFill>
                <a:srgbClr val="006699"/>
              </a:solidFill>
            </a:endParaRPr>
          </a:p>
        </p:txBody>
      </p:sp>
      <p:pic>
        <p:nvPicPr>
          <p:cNvPr id="2150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500063"/>
            <a:ext cx="8920163" cy="621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0006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</a:t>
            </a:r>
            <a:r>
              <a:rPr lang="en-US" sz="3200" dirty="0" err="1" smtClean="0"/>
              <a:t>ListView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00042"/>
            <a:ext cx="8858312" cy="62786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ListView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="ListView1"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DataKeyNames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DataSourceID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="SqlDataSource2"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InsertItemPosition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LastItem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AlternatingItemTemplate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background-color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:#FFF8DC;"&gt;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="Delete"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Удалить"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="Edit"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Изменить"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jerseyLabel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"jersey"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 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/>
              </a:rPr>
              <a:t>и т. д.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42862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</a:t>
            </a:r>
            <a:r>
              <a:rPr lang="en-US" sz="3200" dirty="0" err="1" smtClean="0"/>
              <a:t>ListView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605"/>
            <a:ext cx="9144000" cy="63094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EditItemTemplate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background-color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:#008A8C;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 #FFFFFF;"&gt;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UpdateButton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="Update"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Обновить"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CancelButton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="Cancel"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Отмена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Label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="playeridLabel1"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jerseyTextBox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Bind(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"jersey"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fnameTextBox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Bind(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2400" dirty="0">
                <a:solidFill>
                  <a:srgbClr val="000000">
                    <a:lumMod val="95000"/>
                    <a:lumOff val="5000"/>
                  </a:srgbClr>
                </a:solidFill>
                <a:highlight>
                  <a:srgbClr val="FFFFFF"/>
                </a:highlight>
                <a:latin typeface="Consolas"/>
              </a:rPr>
              <a:t>и т. д.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715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Конфигурирование </a:t>
            </a:r>
            <a:r>
              <a:rPr lang="en-US" sz="3200" dirty="0" err="1" smtClean="0"/>
              <a:t>ListView</a:t>
            </a:r>
            <a:endParaRPr lang="pl-PL" sz="3200" dirty="0">
              <a:solidFill>
                <a:srgbClr val="0066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71480"/>
            <a:ext cx="9144000" cy="63094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InsertItemTemplate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InsertButton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="Insert"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Вставить"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CancelButton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CommandName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="Cancel"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Очистить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playeridTextBox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Bind(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playerid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jerseyTextBox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Bind(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"jersey"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asp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TextBox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fnameTextBox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runat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="server"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Bind(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2000" dirty="0">
                <a:solidFill>
                  <a:srgbClr val="000000">
                    <a:lumMod val="95000"/>
                    <a:lumOff val="5000"/>
                  </a:srgbClr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ru-RU" sz="2400" dirty="0">
                <a:solidFill>
                  <a:srgbClr val="000000">
                    <a:lumMod val="95000"/>
                    <a:lumOff val="5000"/>
                  </a:srgbClr>
                </a:solidFill>
                <a:highlight>
                  <a:srgbClr val="FFFFFF"/>
                </a:highlight>
                <a:latin typeface="Consolas"/>
              </a:rPr>
              <a:t>и т. д.</a:t>
            </a:r>
            <a:endParaRPr lang="ru-RU" dirty="0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0650" cy="5715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dirty="0" err="1" smtClean="0"/>
              <a:t>ListView</a:t>
            </a:r>
            <a:r>
              <a:rPr lang="ru-RU" sz="3200" dirty="0" smtClean="0"/>
              <a:t> – вид в браузере</a:t>
            </a:r>
            <a:endParaRPr lang="pl-PL" sz="3200" dirty="0">
              <a:solidFill>
                <a:srgbClr val="006699"/>
              </a:solidFill>
            </a:endParaRPr>
          </a:p>
        </p:txBody>
      </p:sp>
      <p:pic>
        <p:nvPicPr>
          <p:cNvPr id="219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5813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858250" cy="928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 smtClean="0"/>
              <a:t>Недостатки </a:t>
            </a:r>
            <a:r>
              <a:rPr lang="ru-RU" sz="3200" dirty="0" err="1" smtClean="0"/>
              <a:t>SqlDataSource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и других источников данных</a:t>
            </a:r>
            <a:endParaRPr lang="ru-RU" sz="3200" dirty="0"/>
          </a:p>
        </p:txBody>
      </p:sp>
      <p:sp>
        <p:nvSpPr>
          <p:cNvPr id="220163" name="Содержимое 2"/>
          <p:cNvSpPr>
            <a:spLocks noGrp="1"/>
          </p:cNvSpPr>
          <p:nvPr>
            <p:ph idx="1"/>
          </p:nvPr>
        </p:nvSpPr>
        <p:spPr>
          <a:xfrm>
            <a:off x="285750" y="1214438"/>
            <a:ext cx="8715375" cy="5286375"/>
          </a:xfrm>
        </p:spPr>
        <p:txBody>
          <a:bodyPr/>
          <a:lstStyle/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Используя SqlDataSource, часто можно избежать</a:t>
            </a:r>
          </a:p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написания кода доступа к данным. Однако при этом приходится жертвовать гибкостью.</a:t>
            </a:r>
          </a:p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Наиболее существенные недостатки:</a:t>
            </a:r>
          </a:p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• Логика доступа к данным встраивается в разметку страницы.</a:t>
            </a:r>
          </a:p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• Недостаток гибкости. Каждая задача доступа к данным требует отдельного элемента SqlDataSource. </a:t>
            </a:r>
          </a:p>
          <a:p>
            <a:pPr marL="0" indent="0" algn="just">
              <a:buFont typeface="Times New Roman" pitchFamily="18" charset="0"/>
              <a:buNone/>
            </a:pPr>
            <a:r>
              <a:rPr lang="ru-RU" sz="2200" smtClean="0"/>
              <a:t>• Неприменимость для других задач. SqlDataSource не может правильно представлять некоторые типы задач. Элемент SqlDataSource предназначен для сценариев отображения и редактирования данных. Однако эта модель не работает, если нужно подключаться к базе данных и выполнять другую задачу.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858250" cy="1071563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Возможная схема разработки</a:t>
            </a:r>
            <a:r>
              <a:rPr lang="en-US" sz="3200" dirty="0" smtClean="0"/>
              <a:t> Web-</a:t>
            </a:r>
            <a:r>
              <a:rPr lang="ru-RU" sz="3200" dirty="0" smtClean="0"/>
              <a:t>приложения, взаимодействующего с БД</a:t>
            </a:r>
            <a:endParaRPr lang="ru-RU" sz="3200" dirty="0"/>
          </a:p>
        </p:txBody>
      </p:sp>
      <p:pic>
        <p:nvPicPr>
          <p:cNvPr id="221187" name="Содержимое 3" descr="Мак-Дональд М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2143125"/>
            <a:ext cx="8715375" cy="32146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Привязка данных (</a:t>
            </a:r>
            <a:r>
              <a:rPr lang="pl-PL" sz="3200"/>
              <a:t>VB</a:t>
            </a:r>
            <a:r>
              <a:rPr lang="ru-RU" sz="3200"/>
              <a:t>)</a:t>
            </a:r>
          </a:p>
        </p:txBody>
      </p:sp>
      <p:sp>
        <p:nvSpPr>
          <p:cNvPr id="192515" name="Rectangle 2"/>
          <p:cNvSpPr>
            <a:spLocks noChangeArrowheads="1"/>
          </p:cNvSpPr>
          <p:nvPr/>
        </p:nvSpPr>
        <p:spPr bwMode="auto">
          <a:xfrm>
            <a:off x="0" y="620713"/>
            <a:ext cx="8964613" cy="564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&lt;HTML&gt;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&lt;script runat="server"&gt;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sub Page_Load(obj as object,e as eventargs)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if not Page.IsPostBack then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dim arrColors() as string= _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{"red","orange","yellow","green","blue","indigo","violet"}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</a:t>
            </a:r>
            <a:r>
              <a:rPr lang="en-US" sz="2800">
                <a:solidFill>
                  <a:srgbClr val="FF0000"/>
                </a:solidFill>
              </a:rPr>
              <a:t>lbColors.DataSource=arrColors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lbColors.SelectedIndex=0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if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</a:t>
            </a:r>
            <a:r>
              <a:rPr lang="en-US" sz="2800">
                <a:solidFill>
                  <a:srgbClr val="FF0000"/>
                </a:solidFill>
              </a:rPr>
              <a:t>DataBind()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sub  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&lt;/script&gt;</a:t>
            </a:r>
          </a:p>
        </p:txBody>
      </p:sp>
      <p:sp>
        <p:nvSpPr>
          <p:cNvPr id="192516" name="Line 3"/>
          <p:cNvSpPr>
            <a:spLocks noChangeShapeType="1"/>
          </p:cNvSpPr>
          <p:nvPr/>
        </p:nvSpPr>
        <p:spPr bwMode="auto">
          <a:xfrm>
            <a:off x="395288" y="4076700"/>
            <a:ext cx="4968875" cy="1588"/>
          </a:xfrm>
          <a:prstGeom prst="line">
            <a:avLst/>
          </a:prstGeom>
          <a:noFill/>
          <a:ln w="44280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517" name="AutoShape 4"/>
          <p:cNvSpPr>
            <a:spLocks noChangeArrowheads="1"/>
          </p:cNvSpPr>
          <p:nvPr/>
        </p:nvSpPr>
        <p:spPr bwMode="auto">
          <a:xfrm>
            <a:off x="2843213" y="5445125"/>
            <a:ext cx="3529012" cy="863600"/>
          </a:xfrm>
          <a:prstGeom prst="wedgeRectCallout">
            <a:avLst>
              <a:gd name="adj1" fmla="val -69657"/>
              <a:gd name="adj2" fmla="val -69486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92518" name="AutoShape 5"/>
          <p:cNvSpPr>
            <a:spLocks noChangeArrowheads="1"/>
          </p:cNvSpPr>
          <p:nvPr/>
        </p:nvSpPr>
        <p:spPr bwMode="auto">
          <a:xfrm>
            <a:off x="5292725" y="4652963"/>
            <a:ext cx="2376488" cy="576262"/>
          </a:xfrm>
          <a:prstGeom prst="wedgeRectCallout">
            <a:avLst>
              <a:gd name="adj1" fmla="val -61889"/>
              <a:gd name="adj2" fmla="val -146694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92519" name="Text Box 6"/>
          <p:cNvSpPr txBox="1">
            <a:spLocks noChangeArrowheads="1"/>
          </p:cNvSpPr>
          <p:nvPr/>
        </p:nvSpPr>
        <p:spPr bwMode="auto">
          <a:xfrm>
            <a:off x="5219700" y="4652963"/>
            <a:ext cx="252095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Привязка данных</a:t>
            </a:r>
          </a:p>
        </p:txBody>
      </p:sp>
      <p:sp>
        <p:nvSpPr>
          <p:cNvPr id="192520" name="Text Box 7"/>
          <p:cNvSpPr txBox="1">
            <a:spLocks noChangeArrowheads="1"/>
          </p:cNvSpPr>
          <p:nvPr/>
        </p:nvSpPr>
        <p:spPr bwMode="auto">
          <a:xfrm>
            <a:off x="2916238" y="5445125"/>
            <a:ext cx="345598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>
                <a:solidFill>
                  <a:srgbClr val="006699"/>
                </a:solidFill>
              </a:rPr>
              <a:t>Обработка привязки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597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42300" cy="642938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006699"/>
                </a:solidFill>
              </a:rPr>
              <a:t>FormView</a:t>
            </a:r>
            <a:r>
              <a:rPr lang="en-US" sz="3200" dirty="0" smtClean="0">
                <a:solidFill>
                  <a:srgbClr val="006699"/>
                </a:solidFill>
              </a:rPr>
              <a:t> </a:t>
            </a:r>
            <a:r>
              <a:rPr lang="ru-RU" sz="3200" dirty="0" smtClean="0">
                <a:solidFill>
                  <a:srgbClr val="006699"/>
                </a:solidFill>
              </a:rPr>
              <a:t>и </a:t>
            </a:r>
            <a:r>
              <a:rPr lang="en-US" sz="3200" dirty="0" err="1" smtClean="0">
                <a:solidFill>
                  <a:srgbClr val="006699"/>
                </a:solidFill>
              </a:rPr>
              <a:t>DetailsView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42875" y="571500"/>
            <a:ext cx="8858250" cy="6072188"/>
          </a:xfrm>
        </p:spPr>
        <p:txBody>
          <a:bodyPr/>
          <a:lstStyle/>
          <a:p>
            <a:pPr marL="0" indent="174625" algn="just">
              <a:buFont typeface="Times New Roman" pitchFamily="18" charset="0"/>
              <a:buNone/>
              <a:defRPr/>
            </a:pPr>
            <a:r>
              <a:rPr lang="ru-RU" sz="2400" dirty="0" smtClean="0"/>
              <a:t>Элемент управления </a:t>
            </a:r>
            <a:r>
              <a:rPr lang="en-US" sz="2400" dirty="0" err="1" smtClean="0"/>
              <a:t>FormView</a:t>
            </a:r>
            <a:r>
              <a:rPr lang="ru-RU" sz="2400" dirty="0" smtClean="0"/>
              <a:t> позволяет работать с одиночной записью из источника данных аналогично элементу управления </a:t>
            </a:r>
            <a:r>
              <a:rPr lang="en-US" sz="2400" dirty="0" err="1" smtClean="0"/>
              <a:t>DetailsView</a:t>
            </a:r>
            <a:r>
              <a:rPr lang="ru-RU" sz="2400" dirty="0" smtClean="0"/>
              <a:t>. </a:t>
            </a:r>
          </a:p>
          <a:p>
            <a:pPr marL="0" indent="174625" algn="just">
              <a:buFont typeface="Times New Roman" pitchFamily="18" charset="0"/>
              <a:buNone/>
              <a:defRPr/>
            </a:pPr>
            <a:r>
              <a:rPr lang="ru-RU" sz="2400" dirty="0" smtClean="0"/>
              <a:t>Различие между элементами управления </a:t>
            </a:r>
            <a:r>
              <a:rPr lang="en-US" sz="2400" dirty="0" err="1" smtClean="0"/>
              <a:t>FormView</a:t>
            </a:r>
            <a:r>
              <a:rPr lang="ru-RU" sz="2400" dirty="0" smtClean="0"/>
              <a:t> и </a:t>
            </a:r>
            <a:r>
              <a:rPr lang="en-US" sz="2400" dirty="0" err="1" smtClean="0"/>
              <a:t>DetailsView</a:t>
            </a:r>
            <a:r>
              <a:rPr lang="ru-RU" sz="2400" dirty="0" smtClean="0"/>
              <a:t> заключается в том, что элемент управления </a:t>
            </a:r>
            <a:r>
              <a:rPr lang="en-US" sz="2400" dirty="0" err="1" smtClean="0"/>
              <a:t>DetailsView</a:t>
            </a:r>
            <a:r>
              <a:rPr lang="ru-RU" sz="2400" dirty="0" smtClean="0"/>
              <a:t> использует табличный макет, где каждое поле записи отображается как отдельная строка. </a:t>
            </a:r>
          </a:p>
          <a:p>
            <a:pPr marL="0" indent="174625" algn="just">
              <a:buFont typeface="Times New Roman" pitchFamily="18" charset="0"/>
              <a:buNone/>
              <a:defRPr/>
            </a:pPr>
            <a:r>
              <a:rPr lang="ru-RU" sz="2400" dirty="0" smtClean="0"/>
              <a:t>Напротив, элемент управления </a:t>
            </a:r>
            <a:r>
              <a:rPr lang="en-US" sz="2400" dirty="0" err="1" smtClean="0"/>
              <a:t>FormView</a:t>
            </a:r>
            <a:r>
              <a:rPr lang="ru-RU" sz="2400" dirty="0" smtClean="0"/>
              <a:t> не указывает предопределенный макет для отображения записи. Вместо этого необходимо создать шаблон, содержащий элементы управления для отображения отдельных полей записи. Шаблон содержит форматирование, элементы управления и выражения привязки, используемые для создания формы. </a:t>
            </a:r>
          </a:p>
          <a:p>
            <a:pPr>
              <a:buFont typeface="Times New Roman" pitchFamily="18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4683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dirty="0" err="1"/>
              <a:t>FormView</a:t>
            </a:r>
            <a:endParaRPr lang="en-US" sz="3200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071563" y="571500"/>
          <a:ext cx="7226300" cy="4643438"/>
        </p:xfrm>
        <a:graphic>
          <a:graphicData uri="http://schemas.openxmlformats.org/presentationml/2006/ole">
            <p:oleObj spid="_x0000_s18434" r:id="rId4" imgW="4638095" imgH="2685714" progId="PBrush">
              <p:embed/>
            </p:oleObj>
          </a:graphicData>
        </a:graphic>
      </p:graphicFrame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14313" y="5357813"/>
            <a:ext cx="8715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solidFill>
                  <a:srgbClr val="006699"/>
                </a:solidFill>
              </a:rPr>
              <a:t>Элемент управления </a:t>
            </a:r>
            <a:r>
              <a:rPr lang="en-US" sz="2400">
                <a:solidFill>
                  <a:srgbClr val="006699"/>
                </a:solidFill>
              </a:rPr>
              <a:t>FormView</a:t>
            </a:r>
            <a:r>
              <a:rPr lang="ru-RU" sz="2400">
                <a:solidFill>
                  <a:srgbClr val="006699"/>
                </a:solidFill>
              </a:rPr>
              <a:t> часто используется в сочетании с элементом управления </a:t>
            </a:r>
            <a:r>
              <a:rPr lang="en-US" sz="2400">
                <a:solidFill>
                  <a:srgbClr val="006699"/>
                </a:solidFill>
              </a:rPr>
              <a:t>GridView</a:t>
            </a:r>
            <a:r>
              <a:rPr lang="ru-RU" sz="2400">
                <a:solidFill>
                  <a:srgbClr val="006699"/>
                </a:solidFill>
              </a:rPr>
              <a:t> в скриптах «основной-подробности»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 err="1">
                <a:solidFill>
                  <a:srgbClr val="006699"/>
                </a:solidFill>
              </a:rPr>
              <a:t>FormView</a:t>
            </a:r>
            <a:r>
              <a:rPr lang="en-US" sz="2400" dirty="0"/>
              <a:t> – </a:t>
            </a:r>
            <a:r>
              <a:rPr lang="ru-RU" sz="2400" dirty="0"/>
              <a:t>просмотр, редактирование и удаление записей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96863" y="703263"/>
          <a:ext cx="2909887" cy="4583112"/>
        </p:xfrm>
        <a:graphic>
          <a:graphicData uri="http://schemas.openxmlformats.org/presentationml/2006/ole">
            <p:oleObj spid="_x0000_s19458" r:id="rId4" imgW="1828571" imgH="2429214" progId="PBrush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455988" y="714375"/>
          <a:ext cx="2806700" cy="4500563"/>
        </p:xfrm>
        <a:graphic>
          <a:graphicData uri="http://schemas.openxmlformats.org/presentationml/2006/ole">
            <p:oleObj spid="_x0000_s19459" r:id="rId5" imgW="2190476" imgH="3048426" progId="PBrush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386513" y="766763"/>
          <a:ext cx="2757487" cy="4376737"/>
        </p:xfrm>
        <a:graphic>
          <a:graphicData uri="http://schemas.openxmlformats.org/presentationml/2006/ole">
            <p:oleObj spid="_x0000_s19460" r:id="rId6" imgW="2104762" imgH="2685714" progId="PBrush">
              <p:embed/>
            </p:oleObj>
          </a:graphicData>
        </a:graphic>
      </p:graphicFrame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285750" y="5214938"/>
            <a:ext cx="87153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>
                <a:solidFill>
                  <a:srgbClr val="006699"/>
                </a:solidFill>
              </a:rPr>
              <a:t>По умолчанию элемент управления </a:t>
            </a:r>
            <a:r>
              <a:rPr lang="en-US">
                <a:solidFill>
                  <a:srgbClr val="006699"/>
                </a:solidFill>
              </a:rPr>
              <a:t>FormView</a:t>
            </a:r>
            <a:r>
              <a:rPr lang="ru-RU">
                <a:solidFill>
                  <a:srgbClr val="006699"/>
                </a:solidFill>
              </a:rPr>
              <a:t> отображает содержимое в HTML-таблице. Это может усложнить применение CSS-стиля к содержимому элемента управления. Можно настроить элемент управления </a:t>
            </a:r>
            <a:r>
              <a:rPr lang="en-US">
                <a:solidFill>
                  <a:srgbClr val="006699"/>
                </a:solidFill>
              </a:rPr>
              <a:t>FormView</a:t>
            </a:r>
            <a:r>
              <a:rPr lang="ru-RU">
                <a:solidFill>
                  <a:srgbClr val="006699"/>
                </a:solidFill>
              </a:rPr>
              <a:t> так, чтобы теги HTML-таблицы не отображались. Для этого нужно задать для свойства RenderTable() значение false.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0699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dirty="0" err="1" smtClean="0">
                <a:solidFill>
                  <a:srgbClr val="006699"/>
                </a:solidFill>
              </a:rPr>
              <a:t>DetailsView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ru-RU" sz="3200" dirty="0"/>
              <a:t>просмотр, редактирование и удаление записей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073400" y="1574800"/>
          <a:ext cx="2919413" cy="4984750"/>
        </p:xfrm>
        <a:graphic>
          <a:graphicData uri="http://schemas.openxmlformats.org/presentationml/2006/ole">
            <p:oleObj spid="_x0000_s20482" r:id="rId4" imgW="2238687" imgH="3390476" progId="PBrush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253163" y="1600200"/>
          <a:ext cx="2614612" cy="4983163"/>
        </p:xfrm>
        <a:graphic>
          <a:graphicData uri="http://schemas.openxmlformats.org/presentationml/2006/ole">
            <p:oleObj spid="_x0000_s20483" r:id="rId5" imgW="2219635" imgH="3142857" progId="PBrush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66688" y="1582738"/>
          <a:ext cx="2646362" cy="4997450"/>
        </p:xfrm>
        <a:graphic>
          <a:graphicData uri="http://schemas.openxmlformats.org/presentationml/2006/ole">
            <p:oleObj spid="_x0000_s20484" r:id="rId6" imgW="1486107" imgH="3142857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66200" cy="8620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600" dirty="0"/>
              <a:t>Использование привязки и обработки событий в </a:t>
            </a:r>
            <a:r>
              <a:rPr lang="ru-RU" sz="2600" dirty="0" smtClean="0"/>
              <a:t>«старых» расширенных </a:t>
            </a:r>
            <a:r>
              <a:rPr lang="ru-RU" sz="2600" dirty="0"/>
              <a:t>элементах </a:t>
            </a:r>
            <a:r>
              <a:rPr lang="ru-RU" sz="2600" dirty="0" smtClean="0"/>
              <a:t>управления</a:t>
            </a:r>
            <a:endParaRPr lang="ru-RU" sz="2600" dirty="0"/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800" y="1600200"/>
            <a:ext cx="87884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/>
              <a:t>Repeater</a:t>
            </a:r>
            <a:r>
              <a:rPr lang="pl-PL" sz="2400" smtClean="0">
                <a:solidFill>
                  <a:srgbClr val="006666"/>
                </a:solidFill>
              </a:rPr>
              <a:t> сам по себе не имеет визуального представления. Таким образом, программист сам определяет его внешний вид. Кроме </a:t>
            </a:r>
            <a:r>
              <a:rPr lang="pl-PL" sz="2400" smtClean="0"/>
              <a:t>DataSourceID</a:t>
            </a:r>
            <a:r>
              <a:rPr lang="pl-PL" sz="2400" smtClean="0">
                <a:solidFill>
                  <a:srgbClr val="006666"/>
                </a:solidFill>
              </a:rPr>
              <a:t> и </a:t>
            </a:r>
            <a:r>
              <a:rPr lang="pl-PL" sz="2400" smtClean="0"/>
              <a:t>DataMember</a:t>
            </a:r>
            <a:r>
              <a:rPr lang="pl-PL" sz="2400" smtClean="0">
                <a:solidFill>
                  <a:srgbClr val="006666"/>
                </a:solidFill>
              </a:rPr>
              <a:t>, собственных свойств у него нет. Поэтому у программиста есть полный контроль над тем, как выводится </a:t>
            </a:r>
            <a:r>
              <a:rPr lang="pl-PL" sz="2400" smtClean="0"/>
              <a:t>Repeater</a:t>
            </a:r>
            <a:r>
              <a:rPr lang="pl-PL" sz="2400" smtClean="0">
                <a:solidFill>
                  <a:srgbClr val="006666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l-PL" sz="2400" smtClean="0"/>
              <a:t> </a:t>
            </a:r>
            <a:r>
              <a:rPr lang="pl-PL" sz="2400" smtClean="0">
                <a:solidFill>
                  <a:srgbClr val="006666"/>
                </a:solidFill>
              </a:rPr>
              <a:t>Как минимум, должен быть описан шаблон </a:t>
            </a:r>
            <a:r>
              <a:rPr lang="pl-PL" sz="2400" smtClean="0"/>
              <a:t>ItemTemplate</a:t>
            </a:r>
            <a:r>
              <a:rPr lang="pl-PL" sz="2400" smtClean="0">
                <a:solidFill>
                  <a:srgbClr val="006666"/>
                </a:solidFill>
              </a:rPr>
              <a:t>. </a:t>
            </a:r>
            <a:r>
              <a:rPr lang="pl-PL" sz="2400" smtClean="0"/>
              <a:t>HeaderTemplate</a:t>
            </a:r>
            <a:r>
              <a:rPr lang="pl-PL" sz="2400" smtClean="0">
                <a:solidFill>
                  <a:srgbClr val="006666"/>
                </a:solidFill>
              </a:rPr>
              <a:t> отображается один раз в начале отрисовки репитера, </a:t>
            </a:r>
            <a:r>
              <a:rPr lang="pl-PL" sz="2400" smtClean="0"/>
              <a:t>FooterTemplate</a:t>
            </a:r>
            <a:r>
              <a:rPr lang="pl-PL" sz="2400" smtClean="0">
                <a:solidFill>
                  <a:srgbClr val="006666"/>
                </a:solidFill>
              </a:rPr>
              <a:t> в конце, </a:t>
            </a:r>
            <a:r>
              <a:rPr lang="pl-PL" sz="2400" smtClean="0"/>
              <a:t>SeparatorTemplate</a:t>
            </a:r>
            <a:r>
              <a:rPr lang="pl-PL" sz="2400" smtClean="0">
                <a:solidFill>
                  <a:srgbClr val="006666"/>
                </a:solidFill>
              </a:rPr>
              <a:t> между отображением каждого пункта, </a:t>
            </a:r>
            <a:r>
              <a:rPr lang="pl-PL" sz="2400" smtClean="0"/>
              <a:t>AlternatingItemTemplate</a:t>
            </a:r>
            <a:r>
              <a:rPr lang="pl-PL" sz="2400" smtClean="0">
                <a:solidFill>
                  <a:srgbClr val="006666"/>
                </a:solidFill>
              </a:rPr>
              <a:t> — для четных пунктов. Все серверные элементы управления в шаблон помещаются целиком, поэтому, чтобы получить таблицу, используют простые теги </a:t>
            </a:r>
            <a:r>
              <a:rPr lang="pl-PL" sz="2400" smtClean="0"/>
              <a:t>HTML</a:t>
            </a:r>
            <a:r>
              <a:rPr lang="pl-PL" sz="2400" smtClean="0">
                <a:solidFill>
                  <a:srgbClr val="006666"/>
                </a:solidFill>
              </a:rPr>
              <a:t>. Например, открывающий тег </a:t>
            </a:r>
            <a:r>
              <a:rPr lang="pl-PL" sz="2400" smtClean="0"/>
              <a:t>&lt;table&gt;</a:t>
            </a:r>
            <a:r>
              <a:rPr lang="pl-PL" sz="2400" smtClean="0">
                <a:solidFill>
                  <a:srgbClr val="006666"/>
                </a:solidFill>
              </a:rPr>
              <a:t> помещают в </a:t>
            </a:r>
            <a:r>
              <a:rPr lang="pl-PL" sz="2400" smtClean="0"/>
              <a:t>HeaderTemplate</a:t>
            </a:r>
            <a:r>
              <a:rPr lang="pl-PL" sz="2400" smtClean="0">
                <a:solidFill>
                  <a:srgbClr val="006666"/>
                </a:solidFill>
              </a:rPr>
              <a:t>, а закрывающий — в </a:t>
            </a:r>
            <a:r>
              <a:rPr lang="pl-PL" sz="2400" smtClean="0"/>
              <a:t>FooterTemplate</a:t>
            </a:r>
            <a:r>
              <a:rPr lang="pl-PL" sz="2400" smtClean="0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223236" name="Text Box 3"/>
          <p:cNvSpPr txBox="1">
            <a:spLocks noChangeArrowheads="1"/>
          </p:cNvSpPr>
          <p:nvPr/>
        </p:nvSpPr>
        <p:spPr bwMode="auto">
          <a:xfrm>
            <a:off x="2809875" y="1058863"/>
            <a:ext cx="26765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u="sng">
                <a:solidFill>
                  <a:srgbClr val="006699"/>
                </a:solidFill>
                <a:latin typeface="Verdana" pitchFamily="34" charset="0"/>
              </a:rPr>
              <a:t>Repeater</a:t>
            </a:r>
            <a:r>
              <a:rPr lang="pl-PL" u="sng">
                <a:solidFill>
                  <a:srgbClr val="006699"/>
                </a:solidFill>
              </a:rPr>
              <a:t>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9313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600"/>
              <a:t>Использование объекта</a:t>
            </a:r>
            <a:r>
              <a:rPr lang="pl-PL" sz="2600"/>
              <a:t> Repeater </a:t>
            </a:r>
            <a:r>
              <a:rPr lang="ru-RU" sz="2600"/>
              <a:t>для отображения значений, содержащихся в </a:t>
            </a:r>
            <a:r>
              <a:rPr lang="pl-PL" sz="2600"/>
              <a:t>DataSet</a:t>
            </a:r>
            <a:r>
              <a:rPr lang="ru-RU" sz="2600"/>
              <a:t> (</a:t>
            </a:r>
            <a:r>
              <a:rPr lang="pl-PL" sz="2600"/>
              <a:t>VB</a:t>
            </a:r>
            <a:r>
              <a:rPr lang="ru-RU" sz="2600"/>
              <a:t>)</a:t>
            </a: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12838"/>
            <a:ext cx="9467850" cy="5745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&lt;%@ IMPORT namespace ="System.Data.OleDB" %&gt;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&lt;%@ IMPORT namespace ="System.Data" %&gt;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&lt;%@ Page Language="vb" %&gt;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&lt;script runat="server"&gt;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sub page_load (obj as object,e as eventargs)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dim myconnection as new</a:t>
            </a:r>
            <a:r>
              <a:rPr lang="pl-PL" sz="2400" smtClean="0">
                <a:solidFill>
                  <a:srgbClr val="006666"/>
                </a:solidFill>
              </a:rPr>
              <a:t> _</a:t>
            </a:r>
            <a:r>
              <a:rPr lang="en-US" sz="2400" smtClean="0">
                <a:solidFill>
                  <a:srgbClr val="006666"/>
                </a:solidFill>
              </a:rPr>
              <a:t> oledbconnection("Provider=Microsoft.Jet.OLEDB.4.0;" &amp; _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"Data Source=C:\Inetpub\wwwroot\critters.mdb")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dim mycommand as new oledbdataadapter ("select * from</a:t>
            </a:r>
            <a:r>
              <a:rPr lang="pl-PL" sz="2400" smtClean="0">
                <a:solidFill>
                  <a:srgbClr val="006666"/>
                </a:solidFill>
              </a:rPr>
              <a:t> _</a:t>
            </a:r>
            <a:r>
              <a:rPr lang="pl-PL" sz="2200" smtClean="0">
                <a:solidFill>
                  <a:srgbClr val="006666"/>
                </a:solidFill>
              </a:rPr>
              <a:t> </a:t>
            </a:r>
            <a:r>
              <a:rPr lang="en-US" sz="2400" smtClean="0">
                <a:solidFill>
                  <a:srgbClr val="006666"/>
                </a:solidFill>
              </a:rPr>
              <a:t>roster", myconnection)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dim ds as dataset=new dataset()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mycommand.fill(ds,"roster")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repeater1.datasource=ds.tables("roster").defaultview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 databind()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  end sub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smtClean="0">
                <a:solidFill>
                  <a:srgbClr val="006666"/>
                </a:solidFill>
              </a:rPr>
              <a:t>&lt;/script&gt;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318625" cy="1076325"/>
          </a:xfrm>
        </p:spPr>
        <p:txBody>
          <a:bodyPr/>
          <a:lstStyle/>
          <a:p>
            <a:pPr eaLnBrk="1" hangingPunct="1">
              <a:lnSpc>
                <a:spcPct val="7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600"/>
              <a:t>Использование объекта</a:t>
            </a:r>
            <a:r>
              <a:rPr lang="pl-PL" sz="2600"/>
              <a:t> Repeater </a:t>
            </a:r>
            <a:r>
              <a:rPr lang="ru-RU" sz="2600"/>
              <a:t>для отображения значений, содержащихся в таблицах базы данных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ru-RU" sz="2600"/>
              <a:t>(</a:t>
            </a:r>
            <a:r>
              <a:rPr lang="pl-PL" sz="2600"/>
              <a:t>VB</a:t>
            </a:r>
            <a:r>
              <a:rPr lang="ru-RU" sz="2600"/>
              <a:t>)</a:t>
            </a:r>
            <a:r>
              <a:rPr lang="pl-PL" sz="2600"/>
              <a:t>(</a:t>
            </a:r>
            <a:r>
              <a:rPr lang="ru-RU" sz="2600"/>
              <a:t>продолжение</a:t>
            </a:r>
            <a:r>
              <a:rPr lang="pl-PL" sz="2600"/>
              <a:t> 1)</a:t>
            </a:r>
            <a:r>
              <a:rPr lang="pl-PL" sz="340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&lt;html&gt;&lt;body&gt;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&lt;asp:Repeater ID="repeater1" runat="server"&gt;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</a:t>
            </a:r>
            <a:r>
              <a:rPr lang="pl-PL" sz="2500" smtClean="0">
                <a:solidFill>
                  <a:srgbClr val="006666"/>
                </a:solidFill>
              </a:rPr>
              <a:t>   </a:t>
            </a:r>
            <a:r>
              <a:rPr lang="en-US" sz="2500" smtClean="0">
                <a:solidFill>
                  <a:srgbClr val="0033CC"/>
                </a:solidFill>
              </a:rPr>
              <a:t>&lt;ItemTemplate&gt;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</a:t>
            </a:r>
            <a:r>
              <a:rPr lang="pl-PL" sz="2500" smtClean="0">
                <a:solidFill>
                  <a:srgbClr val="006666"/>
                </a:solidFill>
              </a:rPr>
              <a:t>      </a:t>
            </a:r>
            <a:r>
              <a:rPr lang="en-US" sz="2500" smtClean="0">
                <a:solidFill>
                  <a:srgbClr val="006666"/>
                </a:solidFill>
              </a:rPr>
              <a:t>&lt;table&gt;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	&lt;tr&gt;&lt;td&gt;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	</a:t>
            </a:r>
            <a:r>
              <a:rPr lang="pl-PL" sz="2500" smtClean="0">
                <a:solidFill>
                  <a:srgbClr val="006666"/>
                </a:solidFill>
              </a:rPr>
              <a:t>         </a:t>
            </a:r>
            <a:r>
              <a:rPr lang="en-US" sz="2500" smtClean="0">
                <a:solidFill>
                  <a:srgbClr val="006666"/>
                </a:solidFill>
              </a:rPr>
              <a:t>&lt;%# Container.DataItem("Playerid")%&gt;&amp;nbsp;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	</a:t>
            </a:r>
            <a:r>
              <a:rPr lang="pl-PL" sz="2500" smtClean="0">
                <a:solidFill>
                  <a:srgbClr val="006666"/>
                </a:solidFill>
              </a:rPr>
              <a:t>         </a:t>
            </a:r>
            <a:r>
              <a:rPr lang="en-US" sz="2500" smtClean="0">
                <a:solidFill>
                  <a:srgbClr val="006666"/>
                </a:solidFill>
              </a:rPr>
              <a:t>&lt;%# Container.DataItem("Fname")%&gt;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	</a:t>
            </a:r>
            <a:r>
              <a:rPr lang="pl-PL" sz="2500" smtClean="0">
                <a:solidFill>
                  <a:srgbClr val="006666"/>
                </a:solidFill>
              </a:rPr>
              <a:t>         </a:t>
            </a:r>
            <a:r>
              <a:rPr lang="en-US" sz="2500" smtClean="0">
                <a:solidFill>
                  <a:srgbClr val="006666"/>
                </a:solidFill>
              </a:rPr>
              <a:t>&lt;%# Container.DataItem("Sname")%&gt;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	</a:t>
            </a:r>
            <a:r>
              <a:rPr lang="pl-PL" sz="2500" smtClean="0">
                <a:solidFill>
                  <a:srgbClr val="006666"/>
                </a:solidFill>
              </a:rPr>
              <a:t>  </a:t>
            </a:r>
            <a:r>
              <a:rPr lang="en-US" sz="2500" smtClean="0">
                <a:solidFill>
                  <a:srgbClr val="006666"/>
                </a:solidFill>
              </a:rPr>
              <a:t>&lt;/td&gt;&lt;/tr&gt;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</a:t>
            </a:r>
            <a:r>
              <a:rPr lang="pl-PL" sz="2500" smtClean="0">
                <a:solidFill>
                  <a:srgbClr val="006666"/>
                </a:solidFill>
              </a:rPr>
              <a:t>        </a:t>
            </a:r>
            <a:r>
              <a:rPr lang="en-US" sz="2500" smtClean="0">
                <a:solidFill>
                  <a:srgbClr val="006666"/>
                </a:solidFill>
              </a:rPr>
              <a:t>&lt;/table&gt;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</a:t>
            </a:r>
            <a:r>
              <a:rPr lang="pl-PL" sz="2500" smtClean="0">
                <a:solidFill>
                  <a:srgbClr val="006666"/>
                </a:solidFill>
              </a:rPr>
              <a:t>     </a:t>
            </a:r>
            <a:r>
              <a:rPr lang="en-US" sz="2500" smtClean="0">
                <a:solidFill>
                  <a:srgbClr val="006666"/>
                </a:solidFill>
              </a:rPr>
              <a:t>&lt;/ItemTemplate&gt;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	&lt;/asp:Repeater&gt;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smtClean="0">
                <a:solidFill>
                  <a:srgbClr val="006666"/>
                </a:solidFill>
              </a:rPr>
              <a:t>&lt;/body&gt;&lt;/html&gt;</a:t>
            </a:r>
          </a:p>
        </p:txBody>
      </p:sp>
      <p:sp>
        <p:nvSpPr>
          <p:cNvPr id="225284" name="AutoShape 3"/>
          <p:cNvSpPr>
            <a:spLocks noChangeArrowheads="1"/>
          </p:cNvSpPr>
          <p:nvPr/>
        </p:nvSpPr>
        <p:spPr bwMode="auto">
          <a:xfrm>
            <a:off x="4356100" y="5157788"/>
            <a:ext cx="3384550" cy="576262"/>
          </a:xfrm>
          <a:prstGeom prst="wedgeRectCallout">
            <a:avLst>
              <a:gd name="adj1" fmla="val -104130"/>
              <a:gd name="adj2" fmla="val -220250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285" name="Text Box 4"/>
          <p:cNvSpPr txBox="1">
            <a:spLocks noChangeArrowheads="1"/>
          </p:cNvSpPr>
          <p:nvPr/>
        </p:nvSpPr>
        <p:spPr bwMode="auto">
          <a:xfrm>
            <a:off x="4356100" y="5229225"/>
            <a:ext cx="3168650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200">
                <a:solidFill>
                  <a:srgbClr val="006699"/>
                </a:solidFill>
              </a:rPr>
              <a:t>Привязка данных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9558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9558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95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5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95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95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95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195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95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95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195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95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95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195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800" b="1">
                <a:solidFill>
                  <a:srgbClr val="0033CC"/>
                </a:solidFill>
                <a:latin typeface="Times New Roman" pitchFamily="18" charset="0"/>
              </a:rPr>
              <a:t>Вид таблицы</a:t>
            </a:r>
            <a:r>
              <a:rPr lang="en-US" sz="3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3800" b="1" i="1" u="sng">
                <a:solidFill>
                  <a:srgbClr val="0033CC"/>
                </a:solidFill>
                <a:latin typeface="Times New Roman" pitchFamily="18" charset="0"/>
              </a:rPr>
              <a:t>Roster</a:t>
            </a:r>
            <a:r>
              <a:rPr lang="en-US" sz="3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ru-RU" sz="3800" b="1">
                <a:solidFill>
                  <a:srgbClr val="0033CC"/>
                </a:solidFill>
                <a:latin typeface="Times New Roman" pitchFamily="18" charset="0"/>
              </a:rPr>
              <a:t>в браузере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71550" y="765175"/>
          <a:ext cx="6624638" cy="5759450"/>
        </p:xfrm>
        <a:graphic>
          <a:graphicData uri="http://schemas.openxmlformats.org/presentationml/2006/ole">
            <p:oleObj spid="_x0000_s21506" r:id="rId4" imgW="2666667" imgH="2228571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9660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9660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3500"/>
            <a:ext cx="9144000" cy="9715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smtClean="0">
                <a:effectLst/>
              </a:rPr>
              <a:t>Другие возможности визуализации с помощью объекта</a:t>
            </a:r>
            <a:r>
              <a:rPr lang="pl-PL" sz="3200" smtClean="0">
                <a:effectLst/>
              </a:rPr>
              <a:t> </a:t>
            </a:r>
            <a:r>
              <a:rPr lang="pl-PL" sz="3200" smtClean="0">
                <a:solidFill>
                  <a:srgbClr val="006699"/>
                </a:solidFill>
                <a:effectLst/>
              </a:rPr>
              <a:t>Repeater</a:t>
            </a:r>
          </a:p>
        </p:txBody>
      </p:sp>
      <p:sp>
        <p:nvSpPr>
          <p:cNvPr id="226307" name="Rectangle 2"/>
          <p:cNvSpPr>
            <a:spLocks noChangeArrowheads="1"/>
          </p:cNvSpPr>
          <p:nvPr/>
        </p:nvSpPr>
        <p:spPr bwMode="auto">
          <a:xfrm>
            <a:off x="0" y="836613"/>
            <a:ext cx="9324975" cy="6034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&lt;body&gt;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&lt;asp:Repeater ID="repeater1" runat="server"&gt;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&lt;HeaderTemplate&gt;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&lt;table&gt;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&lt;th bgcolor="cccc99"&gt;Playerid Fname,Sname&lt;/th&gt;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&lt;/HeaderTemplate&gt;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&lt;ItemTemplate&gt;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</a:t>
            </a:r>
            <a:r>
              <a:rPr lang="en-US" sz="2600">
                <a:solidFill>
                  <a:srgbClr val="006666"/>
                </a:solidFill>
              </a:rPr>
              <a:t>&lt;tr&gt;&lt;td&gt;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&lt;%# Container.DataItem("Playerid")%&gt;&amp;nbsp;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&lt;%# Container.DataItem("Fname")%&gt;,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&lt;%# Container.DataItem("Sname")%&gt;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&lt;/td&gt;&lt;/tr&gt;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&lt;/ItemTemplate&gt;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9763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976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>
                <a:effectLst/>
              </a:rPr>
              <a:t>Другие возможности визуализации с помощью объекта</a:t>
            </a:r>
            <a:r>
              <a:rPr lang="pl-PL" sz="2800">
                <a:effectLst/>
              </a:rPr>
              <a:t> </a:t>
            </a:r>
            <a:r>
              <a:rPr lang="pl-PL" sz="2800" u="sng">
                <a:effectLst/>
              </a:rPr>
              <a:t>Repeater</a:t>
            </a:r>
            <a:r>
              <a:rPr lang="ru-RU" sz="2800">
                <a:effectLst/>
              </a:rPr>
              <a:t> </a:t>
            </a:r>
            <a:r>
              <a:rPr lang="pl-PL" sz="2600">
                <a:effectLst/>
              </a:rPr>
              <a:t>(</a:t>
            </a:r>
            <a:r>
              <a:rPr lang="ru-RU" sz="2600">
                <a:effectLst/>
              </a:rPr>
              <a:t>продолжение</a:t>
            </a:r>
            <a:r>
              <a:rPr lang="pl-PL" sz="2600">
                <a:effectLst/>
              </a:rPr>
              <a:t> 1)</a:t>
            </a:r>
            <a:r>
              <a:rPr lang="pl-PL" sz="340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650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</a:t>
            </a:r>
            <a:r>
              <a:rPr lang="en-US" sz="2400">
                <a:solidFill>
                  <a:srgbClr val="0033CC"/>
                </a:solidFill>
              </a:rPr>
              <a:t>AlternatingItemTemplate&gt;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&lt;tr&gt;&lt;td bgcolor="#cccc99"&gt;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66"/>
                </a:solidFill>
              </a:rPr>
              <a:t>   </a:t>
            </a:r>
            <a:r>
              <a:rPr lang="en-US" sz="2400">
                <a:solidFill>
                  <a:srgbClr val="006666"/>
                </a:solidFill>
              </a:rPr>
              <a:t>&lt;%# Container.DataItem("Playerid")%&gt;&amp;nbsp;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66"/>
                </a:solidFill>
              </a:rPr>
              <a:t>   </a:t>
            </a:r>
            <a:r>
              <a:rPr lang="en-US" sz="2400">
                <a:solidFill>
                  <a:srgbClr val="006666"/>
                </a:solidFill>
              </a:rPr>
              <a:t>&lt;%# Container.DataItem("Fname")%&gt;,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>
                <a:solidFill>
                  <a:srgbClr val="006666"/>
                </a:solidFill>
              </a:rPr>
              <a:t>   </a:t>
            </a:r>
            <a:r>
              <a:rPr lang="en-US" sz="2400">
                <a:solidFill>
                  <a:srgbClr val="006666"/>
                </a:solidFill>
              </a:rPr>
              <a:t>&lt;%# Container.DataItem("Sname")%&gt;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&lt;/td&gt;&lt;/tr&gt;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33CC"/>
                </a:solidFill>
              </a:rPr>
              <a:t>&lt;/AlternatingItemTemplate&gt;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33CC"/>
                </a:solidFill>
              </a:rPr>
              <a:t>&lt;SeparatorTemplate&gt;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&lt;tr&gt;&lt;td&gt;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     -----------------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&lt;/td&gt;&lt;/tr&gt;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33CC"/>
                </a:solidFill>
              </a:rPr>
              <a:t>&lt;/SeparatorTemplate&gt;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33CC"/>
                </a:solidFill>
              </a:rPr>
              <a:t>&lt;FooterTemplate&gt;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&lt;/table&gt;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33CC"/>
                </a:solidFill>
              </a:rPr>
              <a:t>&lt;/FooterTemplate&gt;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6666"/>
                </a:solidFill>
              </a:rPr>
              <a:t>&lt;/asp:Repeater&gt;&lt;/body&gt;</a:t>
            </a:r>
          </a:p>
          <a:p>
            <a:pPr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98657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986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Привязка данных </a:t>
            </a:r>
            <a:r>
              <a:rPr lang="pl-PL" sz="3200"/>
              <a:t>(VB)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765175"/>
          <a:ext cx="4360863" cy="6092825"/>
        </p:xfrm>
        <a:graphic>
          <a:graphicData uri="http://schemas.openxmlformats.org/presentationml/2006/ole">
            <p:oleObj spid="_x0000_s2050" r:id="rId4" imgW="1580952" imgH="1514686" progId="PBrush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884738" y="774700"/>
          <a:ext cx="4259262" cy="6083300"/>
        </p:xfrm>
        <a:graphic>
          <a:graphicData uri="http://schemas.openxmlformats.org/presentationml/2006/ole">
            <p:oleObj spid="_x0000_s2051" r:id="rId5" imgW="1561905" imgH="1438095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6076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607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12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smtClean="0">
                <a:effectLst/>
              </a:rPr>
              <a:t>Вид таблицы</a:t>
            </a:r>
            <a:r>
              <a:rPr lang="en-US" sz="3200" smtClean="0">
                <a:effectLst/>
              </a:rPr>
              <a:t> </a:t>
            </a:r>
            <a:r>
              <a:rPr lang="en-US" sz="3200" i="1" u="sng" smtClean="0">
                <a:effectLst/>
              </a:rPr>
              <a:t>Roster</a:t>
            </a:r>
            <a:r>
              <a:rPr lang="en-US" sz="3200" smtClean="0">
                <a:effectLst/>
              </a:rPr>
              <a:t> </a:t>
            </a:r>
            <a:r>
              <a:rPr lang="ru-RU" sz="3200" smtClean="0">
                <a:effectLst/>
              </a:rPr>
              <a:t>в браузере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23850" y="836613"/>
          <a:ext cx="7704138" cy="6021387"/>
        </p:xfrm>
        <a:graphic>
          <a:graphicData uri="http://schemas.openxmlformats.org/presentationml/2006/ole">
            <p:oleObj spid="_x0000_s22530" r:id="rId4" imgW="3180952" imgH="3029373" progId="PBrush">
              <p:embed/>
            </p:oleObj>
          </a:graphicData>
        </a:graphic>
      </p:graphicFrame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6516688" y="1557338"/>
            <a:ext cx="2447925" cy="503237"/>
          </a:xfrm>
          <a:prstGeom prst="wedgeRectCallout">
            <a:avLst>
              <a:gd name="adj1" fmla="val -67704"/>
              <a:gd name="adj2" fmla="val 8676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588125" y="1628775"/>
            <a:ext cx="2376488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b="1">
                <a:solidFill>
                  <a:srgbClr val="006699"/>
                </a:solidFill>
              </a:rPr>
              <a:t>HeaderTemplate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5651500" y="2997200"/>
            <a:ext cx="3313113" cy="503238"/>
          </a:xfrm>
          <a:prstGeom prst="wedgeRectCallout">
            <a:avLst>
              <a:gd name="adj1" fmla="val -66866"/>
              <a:gd name="adj2" fmla="val -6153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724525" y="3068638"/>
            <a:ext cx="32400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>
                <a:solidFill>
                  <a:srgbClr val="006699"/>
                </a:solidFill>
              </a:rPr>
              <a:t>AlternatingItemTemplate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6013450" y="5518150"/>
            <a:ext cx="2951163" cy="503238"/>
          </a:xfrm>
          <a:prstGeom prst="wedgeRectCallout">
            <a:avLst>
              <a:gd name="adj1" fmla="val -120574"/>
              <a:gd name="adj2" fmla="val -18139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6084888" y="5589588"/>
            <a:ext cx="2808287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3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200" b="1">
                <a:solidFill>
                  <a:srgbClr val="006699"/>
                </a:solidFill>
              </a:rPr>
              <a:t>SeparatorTemplate</a:t>
            </a:r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6372225" y="3933825"/>
            <a:ext cx="2303463" cy="503238"/>
          </a:xfrm>
          <a:prstGeom prst="wedgeRectCallout">
            <a:avLst>
              <a:gd name="adj1" fmla="val -78602"/>
              <a:gd name="adj2" fmla="val 13093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443663" y="3933825"/>
            <a:ext cx="21605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6699"/>
                </a:solidFill>
              </a:rPr>
              <a:t>ItemTemplate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19968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1996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1"/>
          <p:cNvSpPr txBox="1">
            <a:spLocks noChangeArrowheads="1"/>
          </p:cNvSpPr>
          <p:nvPr/>
        </p:nvSpPr>
        <p:spPr bwMode="auto">
          <a:xfrm>
            <a:off x="0" y="1381125"/>
            <a:ext cx="8861425" cy="448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i="1">
                <a:solidFill>
                  <a:srgbClr val="006699"/>
                </a:solidFill>
              </a:rPr>
              <a:t>DataList</a:t>
            </a:r>
            <a:r>
              <a:rPr lang="pl-PL" sz="2400">
                <a:solidFill>
                  <a:srgbClr val="006666"/>
                </a:solidFill>
              </a:rPr>
              <a:t> имеет те же черты, что и </a:t>
            </a:r>
            <a:r>
              <a:rPr lang="pl-PL" sz="2400" i="1">
                <a:solidFill>
                  <a:srgbClr val="006699"/>
                </a:solidFill>
              </a:rPr>
              <a:t>Repeater</a:t>
            </a:r>
            <a:r>
              <a:rPr lang="pl-PL" sz="2400">
                <a:solidFill>
                  <a:srgbClr val="006666"/>
                </a:solidFill>
              </a:rPr>
              <a:t>, то есть выводит данные согласно шаблонам. Однако это более богатый элемент управления. Во-первых, он поддерживает выбор, редактирование, удаление и вставку. Поэтому список шаблонов пополнился </a:t>
            </a:r>
            <a:r>
              <a:rPr lang="pl-PL" sz="2400">
                <a:solidFill>
                  <a:srgbClr val="006699"/>
                </a:solidFill>
              </a:rPr>
              <a:t>SelectedItemTemplate</a:t>
            </a:r>
            <a:r>
              <a:rPr lang="pl-PL" sz="2400">
                <a:solidFill>
                  <a:srgbClr val="006666"/>
                </a:solidFill>
              </a:rPr>
              <a:t> и EditItemTemplate. Кроме того, у него есть верхний и нижний колонтитулы со стилями </a:t>
            </a:r>
            <a:r>
              <a:rPr lang="pl-PL" sz="2400">
                <a:solidFill>
                  <a:srgbClr val="006699"/>
                </a:solidFill>
              </a:rPr>
              <a:t>HeaderStyle</a:t>
            </a:r>
            <a:r>
              <a:rPr lang="pl-PL" sz="2400">
                <a:solidFill>
                  <a:srgbClr val="006666"/>
                </a:solidFill>
              </a:rPr>
              <a:t> и </a:t>
            </a:r>
            <a:r>
              <a:rPr lang="pl-PL" sz="2400">
                <a:solidFill>
                  <a:srgbClr val="006699"/>
                </a:solidFill>
              </a:rPr>
              <a:t>FooterStyle</a:t>
            </a:r>
            <a:r>
              <a:rPr lang="pl-PL" sz="2400">
                <a:solidFill>
                  <a:srgbClr val="006666"/>
                </a:solidFill>
              </a:rPr>
              <a:t>.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i="1">
                <a:solidFill>
                  <a:srgbClr val="006699"/>
                </a:solidFill>
              </a:rPr>
              <a:t>DataList</a:t>
            </a:r>
            <a:r>
              <a:rPr lang="pl-PL" sz="2400">
                <a:solidFill>
                  <a:srgbClr val="006666"/>
                </a:solidFill>
              </a:rPr>
              <a:t> — наследник абстрактного класса </a:t>
            </a:r>
            <a:r>
              <a:rPr lang="pl-PL" sz="2400">
                <a:solidFill>
                  <a:srgbClr val="006699"/>
                </a:solidFill>
              </a:rPr>
              <a:t>BaseDataList</a:t>
            </a:r>
            <a:r>
              <a:rPr lang="pl-PL" sz="2400">
                <a:solidFill>
                  <a:srgbClr val="006666"/>
                </a:solidFill>
              </a:rPr>
              <a:t>, который наследует </a:t>
            </a:r>
            <a:r>
              <a:rPr lang="pl-PL" sz="2400">
                <a:solidFill>
                  <a:srgbClr val="006699"/>
                </a:solidFill>
              </a:rPr>
              <a:t>WebControl</a:t>
            </a:r>
            <a:r>
              <a:rPr lang="pl-PL" sz="2400">
                <a:solidFill>
                  <a:srgbClr val="006666"/>
                </a:solidFill>
              </a:rPr>
              <a:t>. Поэтому у него, в отличие от </a:t>
            </a:r>
            <a:r>
              <a:rPr lang="pl-PL" sz="2400" i="1">
                <a:solidFill>
                  <a:srgbClr val="006699"/>
                </a:solidFill>
              </a:rPr>
              <a:t>Repeater</a:t>
            </a:r>
            <a:r>
              <a:rPr lang="pl-PL" sz="2400">
                <a:solidFill>
                  <a:srgbClr val="006666"/>
                </a:solidFill>
              </a:rPr>
              <a:t>, имеются визуальные свойства. При отображении он представляет собой таблицу, поэтому присутствуют свойства </a:t>
            </a:r>
            <a:r>
              <a:rPr lang="pl-PL" sz="2400">
                <a:solidFill>
                  <a:srgbClr val="006699"/>
                </a:solidFill>
              </a:rPr>
              <a:t>CellPadding</a:t>
            </a:r>
            <a:r>
              <a:rPr lang="pl-PL" sz="2400">
                <a:solidFill>
                  <a:srgbClr val="006666"/>
                </a:solidFill>
              </a:rPr>
              <a:t> и </a:t>
            </a:r>
            <a:r>
              <a:rPr lang="pl-PL" sz="2400">
                <a:solidFill>
                  <a:srgbClr val="006699"/>
                </a:solidFill>
              </a:rPr>
              <a:t>CellSpacing</a:t>
            </a:r>
            <a:r>
              <a:rPr lang="pl-PL" sz="2400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2933700" y="901700"/>
            <a:ext cx="26765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u="sng">
                <a:solidFill>
                  <a:srgbClr val="006699"/>
                </a:solidFill>
                <a:latin typeface="Verdana" pitchFamily="34" charset="0"/>
              </a:rPr>
              <a:t>DataList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87313"/>
            <a:ext cx="9144000" cy="862012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/>
              <a:t>Использование привязки и обработки событий в расширенных элементах управления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smtClean="0">
                <a:effectLst/>
              </a:rPr>
              <a:t>Использование шаблона</a:t>
            </a:r>
            <a:r>
              <a:rPr lang="pl-PL" sz="2800" smtClean="0">
                <a:effectLst/>
              </a:rPr>
              <a:t> </a:t>
            </a:r>
            <a:r>
              <a:rPr lang="en-US" sz="2800" i="1" smtClean="0">
                <a:effectLst/>
              </a:rPr>
              <a:t>&lt;</a:t>
            </a:r>
            <a:r>
              <a:rPr lang="pl-PL" sz="2800" i="1" smtClean="0">
                <a:effectLst/>
              </a:rPr>
              <a:t>Selected</a:t>
            </a:r>
            <a:r>
              <a:rPr lang="en-US" sz="2800" i="1" smtClean="0">
                <a:effectLst/>
              </a:rPr>
              <a:t>ItemTemplate&gt;</a:t>
            </a:r>
            <a:r>
              <a:rPr lang="pl-PL" sz="2800" smtClean="0">
                <a:effectLst/>
              </a:rPr>
              <a:t> </a:t>
            </a:r>
            <a:r>
              <a:rPr lang="ru-RU" sz="2800" smtClean="0">
                <a:effectLst/>
              </a:rPr>
              <a:t>объекта</a:t>
            </a:r>
            <a:r>
              <a:rPr lang="pl-PL" sz="2800" smtClean="0">
                <a:effectLst/>
              </a:rPr>
              <a:t> </a:t>
            </a:r>
            <a:r>
              <a:rPr lang="en-US" sz="2800" i="1" u="sng" smtClean="0">
                <a:effectLst/>
              </a:rPr>
              <a:t>DataList</a:t>
            </a: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0" y="1058863"/>
            <a:ext cx="9144000" cy="563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&lt;form runat=server&gt;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&lt;asp:datalist ID="datalist1"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 runat="server"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00CC"/>
                </a:solidFill>
              </a:rPr>
              <a:t>onItemCommand="datalist1_ItemCommand"</a:t>
            </a:r>
            <a:r>
              <a:rPr lang="en-US" sz="2600">
                <a:solidFill>
                  <a:srgbClr val="006666"/>
                </a:solidFill>
              </a:rPr>
              <a:t> </a:t>
            </a:r>
            <a:r>
              <a:rPr lang="en-US" sz="2600">
                <a:solidFill>
                  <a:srgbClr val="0000CC"/>
                </a:solidFill>
              </a:rPr>
              <a:t>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&lt;HeaderTemplate&gt;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 i="1">
                <a:solidFill>
                  <a:srgbClr val="0033CC"/>
                </a:solidFill>
              </a:rPr>
              <a:t>(</a:t>
            </a:r>
            <a:r>
              <a:rPr lang="ru-RU" sz="2600" i="1">
                <a:solidFill>
                  <a:srgbClr val="0033CC"/>
                </a:solidFill>
              </a:rPr>
              <a:t>шаблон</a:t>
            </a:r>
            <a:r>
              <a:rPr lang="pl-PL" sz="2600" i="1">
                <a:solidFill>
                  <a:srgbClr val="0033CC"/>
                </a:solidFill>
              </a:rPr>
              <a:t>)</a:t>
            </a:r>
            <a:r>
              <a:rPr lang="en-US" sz="2600">
                <a:solidFill>
                  <a:srgbClr val="006666"/>
                </a:solidFill>
              </a:rPr>
              <a:t>		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&lt;/HeaderTemplate&gt;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</a:t>
            </a:r>
            <a:r>
              <a:rPr lang="en-US" sz="2600">
                <a:solidFill>
                  <a:srgbClr val="006666"/>
                </a:solidFill>
              </a:rPr>
              <a:t>&lt;asp:LinkButton id="Button1"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  </a:t>
            </a:r>
            <a:r>
              <a:rPr lang="en-US" sz="2600">
                <a:solidFill>
                  <a:srgbClr val="006666"/>
                </a:solidFill>
              </a:rPr>
              <a:t>runat=server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   </a:t>
            </a:r>
            <a:r>
              <a:rPr lang="en-US" sz="2600">
                <a:solidFill>
                  <a:srgbClr val="006666"/>
                </a:solidFill>
              </a:rPr>
              <a:t>text='&lt;%# Container.DataItem("Playerid") %&gt;'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   </a:t>
            </a:r>
            <a:r>
              <a:rPr lang="en-US" sz="2600">
                <a:solidFill>
                  <a:srgbClr val="006666"/>
                </a:solidFill>
              </a:rPr>
              <a:t>commandName="Select"/&gt;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   </a:t>
            </a:r>
            <a:r>
              <a:rPr lang="en-US" sz="2600">
                <a:solidFill>
                  <a:srgbClr val="006666"/>
                </a:solidFill>
              </a:rPr>
              <a:t>&lt;p&gt;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&lt;/ItemTemplate&gt;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172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17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1244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smtClean="0">
                <a:effectLst/>
              </a:rPr>
              <a:t>Использование шаблона</a:t>
            </a:r>
            <a:r>
              <a:rPr lang="pl-PL" sz="2800" smtClean="0">
                <a:effectLst/>
              </a:rPr>
              <a:t> </a:t>
            </a:r>
            <a:r>
              <a:rPr lang="en-US" sz="2800" i="1" smtClean="0">
                <a:effectLst/>
              </a:rPr>
              <a:t>&lt;</a:t>
            </a:r>
            <a:r>
              <a:rPr lang="pl-PL" sz="2800" i="1" smtClean="0">
                <a:effectLst/>
              </a:rPr>
              <a:t>Selected</a:t>
            </a:r>
            <a:r>
              <a:rPr lang="en-US" sz="2800" i="1" smtClean="0">
                <a:effectLst/>
              </a:rPr>
              <a:t>ItemTemplate&gt;</a:t>
            </a:r>
            <a:r>
              <a:rPr lang="pl-PL" sz="2800" smtClean="0">
                <a:effectLst/>
              </a:rPr>
              <a:t> </a:t>
            </a:r>
            <a:r>
              <a:rPr lang="ru-RU" sz="2800" smtClean="0">
                <a:effectLst/>
              </a:rPr>
              <a:t>объекта</a:t>
            </a:r>
            <a:r>
              <a:rPr lang="pl-PL" sz="2800" smtClean="0">
                <a:effectLst/>
              </a:rPr>
              <a:t> </a:t>
            </a:r>
            <a:r>
              <a:rPr lang="en-US" sz="2800" i="1" u="sng" smtClean="0">
                <a:effectLst/>
              </a:rPr>
              <a:t>DataList</a:t>
            </a:r>
            <a:r>
              <a:rPr lang="ru-RU" sz="2800" i="1" u="sng" smtClean="0">
                <a:effectLst/>
              </a:rPr>
              <a:t> </a:t>
            </a:r>
            <a:r>
              <a:rPr lang="pl-PL" sz="2800" smtClean="0">
                <a:effectLst/>
              </a:rPr>
              <a:t>(</a:t>
            </a:r>
            <a:r>
              <a:rPr lang="ru-RU" sz="2800" smtClean="0">
                <a:effectLst/>
              </a:rPr>
              <a:t>продолжение</a:t>
            </a:r>
            <a:r>
              <a:rPr lang="pl-PL" sz="2800" smtClean="0">
                <a:effectLst/>
              </a:rPr>
              <a:t>)</a:t>
            </a:r>
          </a:p>
        </p:txBody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0" y="1209675"/>
            <a:ext cx="9144000" cy="5637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&lt;SelectedItemTemplate&gt;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&lt;tr&gt;&lt;td bgcolor="#cccc99"&gt;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&lt;%# Container.DataItem("Playerid")%&gt;&amp;nbsp;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&lt;%# Container.DataItem("Fname")%&gt;,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&lt;%# Container.DataItem("Sname")%&gt;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&lt;%# Container.DataItem("Weight")%&gt;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&lt;%# Container.DataItem("Height")%&gt;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                 &lt;/td&gt;&lt;/tr&gt;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&lt;/SelectedItemTemplate&gt;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&lt;SeparatorTemplate&gt;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&lt;tr&gt;&lt;td&gt;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 </a:t>
            </a:r>
            <a:r>
              <a:rPr lang="en-US" sz="2600">
                <a:solidFill>
                  <a:srgbClr val="006666"/>
                </a:solidFill>
              </a:rPr>
              <a:t> -----------------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&lt;/td&gt;&lt;/tr&gt;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&lt;/SeparatorTemplate&gt;</a:t>
            </a:r>
            <a:r>
              <a:rPr lang="pl-PL" sz="2600">
                <a:solidFill>
                  <a:srgbClr val="006666"/>
                </a:solidFill>
              </a:rPr>
              <a:t>             </a:t>
            </a:r>
            <a:r>
              <a:rPr lang="ru-RU" sz="2600" i="1">
                <a:solidFill>
                  <a:srgbClr val="FF0000"/>
                </a:solidFill>
              </a:rPr>
              <a:t>и т. д</a:t>
            </a:r>
            <a:r>
              <a:rPr lang="pl-PL" sz="2600" i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275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275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smtClean="0">
                <a:solidFill>
                  <a:srgbClr val="0033CC"/>
                </a:solidFill>
                <a:effectLst/>
              </a:rPr>
              <a:t>Использование шаблона</a:t>
            </a:r>
            <a:r>
              <a:rPr lang="pl-PL" sz="3200" smtClean="0">
                <a:solidFill>
                  <a:srgbClr val="0033CC"/>
                </a:solidFill>
                <a:effectLst/>
              </a:rPr>
              <a:t> </a:t>
            </a:r>
            <a:r>
              <a:rPr lang="en-US" sz="3200" i="1" smtClean="0">
                <a:solidFill>
                  <a:srgbClr val="0033CC"/>
                </a:solidFill>
                <a:effectLst/>
              </a:rPr>
              <a:t>&lt;</a:t>
            </a:r>
            <a:r>
              <a:rPr lang="pl-PL" sz="3200" i="1" smtClean="0">
                <a:solidFill>
                  <a:srgbClr val="0033CC"/>
                </a:solidFill>
                <a:effectLst/>
              </a:rPr>
              <a:t>Selected</a:t>
            </a:r>
            <a:r>
              <a:rPr lang="en-US" sz="3200" i="1" smtClean="0">
                <a:solidFill>
                  <a:srgbClr val="0033CC"/>
                </a:solidFill>
                <a:effectLst/>
              </a:rPr>
              <a:t>ItemTemplate&gt;</a:t>
            </a:r>
            <a:r>
              <a:rPr lang="pl-PL" sz="3200" smtClean="0">
                <a:effectLst/>
              </a:rPr>
              <a:t> </a:t>
            </a:r>
            <a:r>
              <a:rPr lang="ru-RU" sz="3200" smtClean="0">
                <a:solidFill>
                  <a:srgbClr val="0033CC"/>
                </a:solidFill>
                <a:effectLst/>
              </a:rPr>
              <a:t>объекта</a:t>
            </a:r>
            <a:r>
              <a:rPr lang="pl-PL" sz="3200" smtClean="0">
                <a:solidFill>
                  <a:srgbClr val="0033CC"/>
                </a:solidFill>
                <a:effectLst/>
              </a:rPr>
              <a:t> </a:t>
            </a:r>
            <a:r>
              <a:rPr lang="en-US" sz="3200" i="1" u="sng" smtClean="0">
                <a:solidFill>
                  <a:srgbClr val="0033CC"/>
                </a:solidFill>
                <a:effectLst/>
              </a:rPr>
              <a:t>DataList</a:t>
            </a:r>
            <a:r>
              <a:rPr lang="ru-RU" sz="3200" i="1" u="sng" smtClean="0">
                <a:solidFill>
                  <a:srgbClr val="0033CC"/>
                </a:solidFill>
                <a:effectLst/>
              </a:rPr>
              <a:t> </a:t>
            </a:r>
            <a:r>
              <a:rPr lang="pl-PL" sz="3200" smtClean="0">
                <a:solidFill>
                  <a:srgbClr val="0033CC"/>
                </a:solidFill>
                <a:effectLst/>
              </a:rPr>
              <a:t>(</a:t>
            </a:r>
            <a:r>
              <a:rPr lang="ru-RU" sz="3200" smtClean="0">
                <a:solidFill>
                  <a:srgbClr val="0033CC"/>
                </a:solidFill>
                <a:effectLst/>
              </a:rPr>
              <a:t>продолжение</a:t>
            </a:r>
            <a:r>
              <a:rPr lang="pl-PL" sz="3200" smtClean="0">
                <a:solidFill>
                  <a:srgbClr val="0033CC"/>
                </a:solidFill>
                <a:effectLst/>
              </a:rPr>
              <a:t>)</a:t>
            </a:r>
          </a:p>
        </p:txBody>
      </p:sp>
      <p:sp>
        <p:nvSpPr>
          <p:cNvPr id="231427" name="Text Box 2"/>
          <p:cNvSpPr txBox="1">
            <a:spLocks noChangeArrowheads="1"/>
          </p:cNvSpPr>
          <p:nvPr/>
        </p:nvSpPr>
        <p:spPr bwMode="auto">
          <a:xfrm>
            <a:off x="0" y="1685925"/>
            <a:ext cx="9144000" cy="307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i="1">
                <a:solidFill>
                  <a:srgbClr val="006666"/>
                </a:solidFill>
              </a:rPr>
              <a:t>Процедура обработки события</a:t>
            </a:r>
            <a:r>
              <a:rPr lang="pl-PL" sz="2800" i="1">
                <a:solidFill>
                  <a:srgbClr val="006666"/>
                </a:solidFill>
              </a:rPr>
              <a:t>: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Sub datalist1_ItemCommand(ByVal obj As Object, ByVal e As DataListCommandEventArgs)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     datalist1.SelectedIndex = e.Item.ItemIndex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     datalist1.DataBind()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Sub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3777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37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  <a:latin typeface="Times New Roman" pitchFamily="18" charset="0"/>
              </a:rPr>
              <a:t>Использование шаблона</a:t>
            </a:r>
            <a:r>
              <a:rPr lang="pl-PL" sz="2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800" i="1">
                <a:solidFill>
                  <a:srgbClr val="0033CC"/>
                </a:solidFill>
                <a:latin typeface="Times New Roman" pitchFamily="18" charset="0"/>
              </a:rPr>
              <a:t>&lt;</a:t>
            </a:r>
            <a:r>
              <a:rPr lang="pl-PL" sz="2800" i="1">
                <a:solidFill>
                  <a:srgbClr val="0033CC"/>
                </a:solidFill>
                <a:latin typeface="Times New Roman" pitchFamily="18" charset="0"/>
              </a:rPr>
              <a:t>Selected</a:t>
            </a:r>
            <a:r>
              <a:rPr lang="en-US" sz="2800" i="1">
                <a:solidFill>
                  <a:srgbClr val="0033CC"/>
                </a:solidFill>
                <a:latin typeface="Times New Roman" pitchFamily="18" charset="0"/>
              </a:rPr>
              <a:t>ItemTemplate&gt;</a:t>
            </a:r>
            <a:r>
              <a:rPr lang="pl-PL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rgbClr val="0033CC"/>
                </a:solidFill>
                <a:latin typeface="Times New Roman" pitchFamily="18" charset="0"/>
              </a:rPr>
              <a:t>объекта</a:t>
            </a:r>
            <a:r>
              <a:rPr lang="pl-PL" sz="2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800" b="1" i="1" u="sng">
                <a:solidFill>
                  <a:srgbClr val="0033CC"/>
                </a:solidFill>
                <a:latin typeface="Times New Roman" pitchFamily="18" charset="0"/>
              </a:rPr>
              <a:t>DataList</a:t>
            </a:r>
            <a:r>
              <a:rPr lang="pl-PL" sz="2800" b="1">
                <a:solidFill>
                  <a:srgbClr val="0033CC"/>
                </a:solidFill>
                <a:latin typeface="Times New Roman" pitchFamily="18" charset="0"/>
              </a:rPr>
              <a:t>  (</a:t>
            </a:r>
            <a:r>
              <a:rPr lang="ru-RU" sz="2800" b="1">
                <a:solidFill>
                  <a:srgbClr val="0033CC"/>
                </a:solidFill>
                <a:latin typeface="Times New Roman" pitchFamily="18" charset="0"/>
              </a:rPr>
              <a:t>вид таблицы</a:t>
            </a:r>
            <a:r>
              <a:rPr lang="en-US" sz="2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800" b="1" i="1" u="sng">
                <a:solidFill>
                  <a:srgbClr val="0033CC"/>
                </a:solidFill>
                <a:latin typeface="Times New Roman" pitchFamily="18" charset="0"/>
              </a:rPr>
              <a:t>Roster</a:t>
            </a:r>
            <a:r>
              <a:rPr lang="en-US" sz="2800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ru-RU" sz="2800" b="1">
                <a:solidFill>
                  <a:srgbClr val="0033CC"/>
                </a:solidFill>
                <a:latin typeface="Times New Roman" pitchFamily="18" charset="0"/>
              </a:rPr>
              <a:t>в браузере</a:t>
            </a:r>
            <a:r>
              <a:rPr lang="pl-PL" sz="2800" b="1">
                <a:solidFill>
                  <a:srgbClr val="0033CC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1052513"/>
          <a:ext cx="4859338" cy="5805487"/>
        </p:xfrm>
        <a:graphic>
          <a:graphicData uri="http://schemas.openxmlformats.org/presentationml/2006/ole">
            <p:oleObj spid="_x0000_s23554" r:id="rId4" imgW="2838846" imgH="2971429" progId="PBrush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572000" y="1052513"/>
          <a:ext cx="4572000" cy="5805487"/>
        </p:xfrm>
        <a:graphic>
          <a:graphicData uri="http://schemas.openxmlformats.org/presentationml/2006/ole">
            <p:oleObj spid="_x0000_s23555" r:id="rId5" imgW="2647619" imgH="2781688" progId="PBrush">
              <p:embed/>
            </p:oleObj>
          </a:graphicData>
        </a:graphic>
      </p:graphicFrame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1547813" y="3284538"/>
            <a:ext cx="3240087" cy="1439862"/>
          </a:xfrm>
          <a:prstGeom prst="rightArrow">
            <a:avLst>
              <a:gd name="adj1" fmla="val 50000"/>
              <a:gd name="adj2" fmla="val 56257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92275" y="3789363"/>
            <a:ext cx="20875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6699"/>
                </a:solidFill>
              </a:rPr>
              <a:t>Click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480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480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1"/>
          <p:cNvSpPr txBox="1">
            <a:spLocks noChangeArrowheads="1"/>
          </p:cNvSpPr>
          <p:nvPr/>
        </p:nvSpPr>
        <p:spPr bwMode="auto">
          <a:xfrm>
            <a:off x="257175" y="1787525"/>
            <a:ext cx="8653463" cy="484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600">
                <a:solidFill>
                  <a:srgbClr val="006666"/>
                </a:solidFill>
              </a:rPr>
              <a:t>Это очень популярный элемент управления,</a:t>
            </a:r>
            <a:r>
              <a:rPr lang="pl-PL" sz="2600">
                <a:solidFill>
                  <a:srgbClr val="006666"/>
                </a:solidFill>
              </a:rPr>
              <a:t> </a:t>
            </a:r>
            <a:r>
              <a:rPr lang="ru-RU" sz="2600">
                <a:solidFill>
                  <a:srgbClr val="006666"/>
                </a:solidFill>
              </a:rPr>
              <a:t>особенно много он применялся в </a:t>
            </a:r>
            <a:r>
              <a:rPr lang="ru-RU" sz="2600">
                <a:solidFill>
                  <a:srgbClr val="006699"/>
                </a:solidFill>
              </a:rPr>
              <a:t>ASP .NET 1.x</a:t>
            </a:r>
            <a:r>
              <a:rPr lang="ru-RU" sz="2600">
                <a:solidFill>
                  <a:srgbClr val="006666"/>
                </a:solidFill>
              </a:rPr>
              <a:t>, но теперь его функции перекрываются </a:t>
            </a:r>
            <a:r>
              <a:rPr lang="ru-RU" sz="2600">
                <a:solidFill>
                  <a:srgbClr val="006699"/>
                </a:solidFill>
              </a:rPr>
              <a:t>GridView</a:t>
            </a:r>
            <a:r>
              <a:rPr lang="ru-RU" sz="2600">
                <a:solidFill>
                  <a:srgbClr val="006666"/>
                </a:solidFill>
              </a:rPr>
              <a:t>. Многие его свойства схожи со свойствами </a:t>
            </a:r>
            <a:r>
              <a:rPr lang="ru-RU" sz="2600">
                <a:solidFill>
                  <a:srgbClr val="006699"/>
                </a:solidFill>
              </a:rPr>
              <a:t>GridView</a:t>
            </a:r>
            <a:r>
              <a:rPr lang="ru-RU" sz="2600">
                <a:solidFill>
                  <a:srgbClr val="006666"/>
                </a:solidFill>
              </a:rPr>
              <a:t>. </a:t>
            </a:r>
            <a:r>
              <a:rPr lang="ru-RU" sz="2600">
                <a:solidFill>
                  <a:srgbClr val="006699"/>
                </a:solidFill>
              </a:rPr>
              <a:t>DataGrid</a:t>
            </a:r>
            <a:r>
              <a:rPr lang="ru-RU" sz="2600">
                <a:solidFill>
                  <a:srgbClr val="006666"/>
                </a:solidFill>
              </a:rPr>
              <a:t> делает очень легким представление табличной информации, которая содержится в базах данных, файлах </a:t>
            </a:r>
            <a:r>
              <a:rPr lang="ru-RU" sz="2600">
                <a:solidFill>
                  <a:srgbClr val="006699"/>
                </a:solidFill>
              </a:rPr>
              <a:t>XML</a:t>
            </a:r>
            <a:r>
              <a:rPr lang="ru-RU" sz="2600">
                <a:solidFill>
                  <a:srgbClr val="006666"/>
                </a:solidFill>
              </a:rPr>
              <a:t> или создается вручную. Достаточно создать </a:t>
            </a:r>
            <a:r>
              <a:rPr lang="ru-RU" sz="2600">
                <a:solidFill>
                  <a:srgbClr val="006699"/>
                </a:solidFill>
              </a:rPr>
              <a:t>DataGrid</a:t>
            </a:r>
            <a:r>
              <a:rPr lang="ru-RU" sz="2600">
                <a:solidFill>
                  <a:srgbClr val="006666"/>
                </a:solidFill>
              </a:rPr>
              <a:t>, установить свойство </a:t>
            </a:r>
            <a:r>
              <a:rPr lang="ru-RU" sz="2600">
                <a:solidFill>
                  <a:srgbClr val="006699"/>
                </a:solidFill>
              </a:rPr>
              <a:t>DataSource</a:t>
            </a:r>
            <a:r>
              <a:rPr lang="ru-RU" sz="2600">
                <a:solidFill>
                  <a:srgbClr val="006666"/>
                </a:solidFill>
              </a:rPr>
              <a:t> и получить готовую таблицу на странице. Формат таблицы можно менять независимо от данных. Данные можно сортировать, выбирать, редактировать.</a:t>
            </a:r>
          </a:p>
        </p:txBody>
      </p:sp>
      <p:sp>
        <p:nvSpPr>
          <p:cNvPr id="232451" name="Text Box 2"/>
          <p:cNvSpPr txBox="1">
            <a:spLocks noChangeArrowheads="1"/>
          </p:cNvSpPr>
          <p:nvPr/>
        </p:nvSpPr>
        <p:spPr bwMode="auto">
          <a:xfrm>
            <a:off x="2933700" y="901700"/>
            <a:ext cx="26765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u="sng">
                <a:solidFill>
                  <a:srgbClr val="006699"/>
                </a:solidFill>
                <a:latin typeface="Verdana" pitchFamily="34" charset="0"/>
              </a:rPr>
              <a:t>DataGrid</a:t>
            </a:r>
          </a:p>
        </p:txBody>
      </p:sp>
      <p:sp>
        <p:nvSpPr>
          <p:cNvPr id="232452" name="Rectangle 3"/>
          <p:cNvSpPr>
            <a:spLocks noChangeArrowheads="1"/>
          </p:cNvSpPr>
          <p:nvPr/>
        </p:nvSpPr>
        <p:spPr bwMode="auto">
          <a:xfrm>
            <a:off x="0" y="192088"/>
            <a:ext cx="9144000" cy="757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>
                <a:solidFill>
                  <a:srgbClr val="006666"/>
                </a:solidFill>
                <a:latin typeface="Verdana" pitchFamily="34" charset="0"/>
              </a:rPr>
              <a:t>Использование привязки и обработки событий в расширенных элементах управления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63513"/>
            <a:ext cx="9144000" cy="1163637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 smtClean="0">
                <a:effectLst/>
              </a:rPr>
              <a:t>*.aspx- </a:t>
            </a:r>
            <a:r>
              <a:rPr lang="ru-RU" sz="2600" smtClean="0">
                <a:effectLst/>
              </a:rPr>
              <a:t>файл</a:t>
            </a:r>
            <a:r>
              <a:rPr lang="pl-PL" sz="2600" smtClean="0">
                <a:effectLst/>
              </a:rPr>
              <a:t>, </a:t>
            </a:r>
            <a:r>
              <a:rPr lang="ru-RU" sz="2600" smtClean="0">
                <a:effectLst/>
              </a:rPr>
              <a:t>отображающий содержимое объекта</a:t>
            </a:r>
            <a:r>
              <a:rPr lang="pl-PL" sz="2600" smtClean="0">
                <a:effectLst/>
              </a:rPr>
              <a:t> DataSet </a:t>
            </a:r>
            <a:r>
              <a:rPr lang="ru-RU" sz="2600" smtClean="0">
                <a:effectLst/>
              </a:rPr>
              <a:t>с помощью объекта</a:t>
            </a:r>
            <a:r>
              <a:rPr lang="pl-PL" sz="2600" smtClean="0">
                <a:effectLst/>
              </a:rPr>
              <a:t> DataGrid </a:t>
            </a:r>
            <a:r>
              <a:rPr lang="ru-RU" sz="2600" smtClean="0">
                <a:effectLst/>
              </a:rPr>
              <a:t>(значения свойств установлены по умолчанию)</a:t>
            </a:r>
          </a:p>
        </p:txBody>
      </p:sp>
      <p:sp>
        <p:nvSpPr>
          <p:cNvPr id="233475" name="Rectangle 2"/>
          <p:cNvSpPr>
            <a:spLocks noChangeArrowheads="1"/>
          </p:cNvSpPr>
          <p:nvPr/>
        </p:nvSpPr>
        <p:spPr bwMode="auto">
          <a:xfrm>
            <a:off x="0" y="2068513"/>
            <a:ext cx="9144000" cy="4786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&lt;%@ Page Language="vb" Inherits="cbd1" src="WebForm2.aspx.vb" %&gt;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&lt;HTML&gt;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	&lt;HEAD&gt;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	&lt;/HEAD&gt;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	&lt;body&gt;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	</a:t>
            </a:r>
            <a:r>
              <a:rPr lang="pl-PL" sz="2800">
                <a:solidFill>
                  <a:srgbClr val="006666"/>
                </a:solidFill>
              </a:rPr>
              <a:t>   </a:t>
            </a:r>
            <a:r>
              <a:rPr lang="en-US" sz="2800">
                <a:solidFill>
                  <a:srgbClr val="0033CC"/>
                </a:solidFill>
              </a:rPr>
              <a:t>&lt;asp:datagrid ID="datagrid1" runat="server"&gt;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33CC"/>
                </a:solidFill>
              </a:rPr>
              <a:t>	</a:t>
            </a:r>
            <a:r>
              <a:rPr lang="ru-RU" sz="2800">
                <a:solidFill>
                  <a:srgbClr val="006666"/>
                </a:solidFill>
              </a:rPr>
              <a:t>(привязка данных –в коде)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33CC"/>
                </a:solidFill>
              </a:rPr>
              <a:t>             </a:t>
            </a:r>
            <a:r>
              <a:rPr lang="en-US" sz="2800">
                <a:solidFill>
                  <a:srgbClr val="0033CC"/>
                </a:solidFill>
              </a:rPr>
              <a:t>&lt;/asp:datagrid&gt;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	&lt;/body&gt;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&lt;/HTML&gt;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80963"/>
            <a:ext cx="9144000" cy="8620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</a:rPr>
              <a:t>Результат выполнения файла</a:t>
            </a:r>
            <a:r>
              <a:rPr lang="pl-PL" sz="2800" b="1">
                <a:solidFill>
                  <a:srgbClr val="0033CC"/>
                </a:solidFill>
              </a:rPr>
              <a:t> *.aspx </a:t>
            </a:r>
            <a:r>
              <a:rPr lang="ru-RU" sz="2800" b="1">
                <a:solidFill>
                  <a:srgbClr val="0033CC"/>
                </a:solidFill>
              </a:rPr>
              <a:t>в браузере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0" y="908050"/>
          <a:ext cx="9144000" cy="5689600"/>
        </p:xfrm>
        <a:graphic>
          <a:graphicData uri="http://schemas.openxmlformats.org/presentationml/2006/ole">
            <p:oleObj spid="_x0000_s24578" r:id="rId4" imgW="7306695" imgH="3572374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787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78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8620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smtClean="0">
                <a:effectLst/>
              </a:rPr>
              <a:t>Установление значений свойств объекта </a:t>
            </a:r>
            <a:r>
              <a:rPr lang="pl-PL" sz="2800" smtClean="0">
                <a:effectLst/>
              </a:rPr>
              <a:t>DataGrid</a:t>
            </a:r>
          </a:p>
        </p:txBody>
      </p:sp>
      <p:sp>
        <p:nvSpPr>
          <p:cNvPr id="234499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964612" cy="6034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&lt;body&gt;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 </a:t>
            </a:r>
            <a:r>
              <a:rPr lang="en-US" sz="2600">
                <a:solidFill>
                  <a:srgbClr val="006666"/>
                </a:solidFill>
              </a:rPr>
              <a:t>&lt;asp:datagrid ID="datagrid1" runat="server"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	</a:t>
            </a:r>
            <a:r>
              <a:rPr lang="en-US" sz="2600">
                <a:solidFill>
                  <a:srgbClr val="0033CC"/>
                </a:solidFill>
              </a:rPr>
              <a:t>BorderColor="blue"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GridLines="Vertical"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cellpadding="4"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cellplacing="0"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width="450"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font-names="Arial"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HeaderStyle-backcolor="#cccc</a:t>
            </a:r>
            <a:r>
              <a:rPr lang="pl-PL" sz="2600">
                <a:solidFill>
                  <a:srgbClr val="0033CC"/>
                </a:solidFill>
              </a:rPr>
              <a:t>cc</a:t>
            </a:r>
            <a:r>
              <a:rPr lang="en-US" sz="2600">
                <a:solidFill>
                  <a:srgbClr val="0033CC"/>
                </a:solidFill>
              </a:rPr>
              <a:t>„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33CC"/>
                </a:solidFill>
              </a:rPr>
              <a:t>	</a:t>
            </a:r>
            <a:r>
              <a:rPr lang="en-US" sz="2600">
                <a:solidFill>
                  <a:srgbClr val="0033CC"/>
                </a:solidFill>
              </a:rPr>
              <a:t>HeaderStyle-</a:t>
            </a:r>
            <a:r>
              <a:rPr lang="pl-PL" sz="2600">
                <a:solidFill>
                  <a:srgbClr val="0033CC"/>
                </a:solidFill>
              </a:rPr>
              <a:t>Fore</a:t>
            </a:r>
            <a:r>
              <a:rPr lang="en-US" sz="2600">
                <a:solidFill>
                  <a:srgbClr val="0033CC"/>
                </a:solidFill>
              </a:rPr>
              <a:t>color=„</a:t>
            </a:r>
            <a:r>
              <a:rPr lang="pl-PL" sz="2600">
                <a:solidFill>
                  <a:srgbClr val="0033CC"/>
                </a:solidFill>
              </a:rPr>
              <a:t>green</a:t>
            </a:r>
            <a:r>
              <a:rPr lang="en-US" sz="2600">
                <a:solidFill>
                  <a:srgbClr val="0033CC"/>
                </a:solidFill>
              </a:rPr>
              <a:t>„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FooterStyle-backcolor="#cccc99"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ItemStyle-backcolor="#008899"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33CC"/>
                </a:solidFill>
              </a:rPr>
              <a:t>	AlternatingItemStyle-backcolor="#cccc99"&gt;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600">
                <a:solidFill>
                  <a:srgbClr val="006666"/>
                </a:solidFill>
              </a:rPr>
              <a:t>   </a:t>
            </a:r>
            <a:r>
              <a:rPr lang="en-US" sz="2600">
                <a:solidFill>
                  <a:srgbClr val="006666"/>
                </a:solidFill>
              </a:rPr>
              <a:t>&lt;/asp:datagrid&gt;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>
                <a:solidFill>
                  <a:srgbClr val="006666"/>
                </a:solidFill>
              </a:rPr>
              <a:t>&lt;/body&gt;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889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461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Привязка одного значения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9144000" cy="61261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&lt;</a:t>
            </a:r>
            <a:r>
              <a:rPr lang="en-US" sz="2200">
                <a:solidFill>
                  <a:srgbClr val="A31515"/>
                </a:solidFill>
              </a:rPr>
              <a:t>div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    &lt;</a:t>
            </a:r>
            <a:r>
              <a:rPr lang="en-US" sz="2200">
                <a:solidFill>
                  <a:srgbClr val="A31515"/>
                </a:solidFill>
              </a:rPr>
              <a:t>asp</a:t>
            </a:r>
            <a:r>
              <a:rPr lang="en-US" sz="2200">
                <a:solidFill>
                  <a:srgbClr val="0000FF"/>
                </a:solidFill>
              </a:rPr>
              <a:t>:</a:t>
            </a:r>
            <a:r>
              <a:rPr lang="en-US" sz="2200">
                <a:solidFill>
                  <a:srgbClr val="A31515"/>
                </a:solidFill>
              </a:rPr>
              <a:t>Image </a:t>
            </a:r>
            <a:r>
              <a:rPr lang="en-US" sz="2200">
                <a:solidFill>
                  <a:srgbClr val="FF0000"/>
                </a:solidFill>
              </a:rPr>
              <a:t>runat</a:t>
            </a:r>
            <a:r>
              <a:rPr lang="en-US" sz="2200">
                <a:solidFill>
                  <a:srgbClr val="0000FF"/>
                </a:solidFill>
              </a:rPr>
              <a:t>="server" </a:t>
            </a:r>
            <a:r>
              <a:rPr lang="en-US" sz="2200">
                <a:solidFill>
                  <a:srgbClr val="FF0000"/>
                </a:solidFill>
              </a:rPr>
              <a:t>ImageUrl</a:t>
            </a:r>
            <a:r>
              <a:rPr lang="en-US" sz="2200">
                <a:solidFill>
                  <a:srgbClr val="0000FF"/>
                </a:solidFill>
              </a:rPr>
              <a:t>='&lt;%# FilePath %&gt;' </a:t>
            </a:r>
            <a:r>
              <a:rPr lang="en-US" sz="2200">
                <a:solidFill>
                  <a:srgbClr val="FF0000"/>
                </a:solidFill>
              </a:rPr>
              <a:t>ID</a:t>
            </a:r>
            <a:r>
              <a:rPr lang="en-US" sz="2200">
                <a:solidFill>
                  <a:srgbClr val="0000FF"/>
                </a:solidFill>
              </a:rPr>
              <a:t>="Image1"/&gt;&lt;</a:t>
            </a:r>
            <a:r>
              <a:rPr lang="en-US" sz="2200">
                <a:solidFill>
                  <a:srgbClr val="A31515"/>
                </a:solidFill>
              </a:rPr>
              <a:t>br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&lt;</a:t>
            </a:r>
            <a:r>
              <a:rPr lang="en-US" sz="2200">
                <a:solidFill>
                  <a:srgbClr val="A31515"/>
                </a:solidFill>
              </a:rPr>
              <a:t>asp</a:t>
            </a:r>
            <a:r>
              <a:rPr lang="en-US" sz="2200">
                <a:solidFill>
                  <a:srgbClr val="0000FF"/>
                </a:solidFill>
              </a:rPr>
              <a:t>:</a:t>
            </a:r>
            <a:r>
              <a:rPr lang="en-US" sz="2200">
                <a:solidFill>
                  <a:srgbClr val="A31515"/>
                </a:solidFill>
              </a:rPr>
              <a:t>Label </a:t>
            </a:r>
            <a:r>
              <a:rPr lang="en-US" sz="2200">
                <a:solidFill>
                  <a:srgbClr val="FF0000"/>
                </a:solidFill>
              </a:rPr>
              <a:t>runat</a:t>
            </a:r>
            <a:r>
              <a:rPr lang="en-US" sz="2200">
                <a:solidFill>
                  <a:srgbClr val="0000FF"/>
                </a:solidFill>
              </a:rPr>
              <a:t>="server" </a:t>
            </a:r>
            <a:r>
              <a:rPr lang="en-US" sz="2200">
                <a:solidFill>
                  <a:srgbClr val="FF0000"/>
                </a:solidFill>
              </a:rPr>
              <a:t>Text</a:t>
            </a:r>
            <a:r>
              <a:rPr lang="en-US" sz="2200">
                <a:solidFill>
                  <a:srgbClr val="0000FF"/>
                </a:solidFill>
              </a:rPr>
              <a:t>='&lt;%# FilePath %&gt;' </a:t>
            </a:r>
            <a:r>
              <a:rPr lang="en-US" sz="2200">
                <a:solidFill>
                  <a:srgbClr val="FF0000"/>
                </a:solidFill>
              </a:rPr>
              <a:t>ID</a:t>
            </a:r>
            <a:r>
              <a:rPr lang="en-US" sz="2200">
                <a:solidFill>
                  <a:srgbClr val="0000FF"/>
                </a:solidFill>
              </a:rPr>
              <a:t>="Label1"/&gt;&lt;</a:t>
            </a:r>
            <a:r>
              <a:rPr lang="en-US" sz="2200">
                <a:solidFill>
                  <a:srgbClr val="A31515"/>
                </a:solidFill>
              </a:rPr>
              <a:t>br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&lt;</a:t>
            </a:r>
            <a:r>
              <a:rPr lang="en-US" sz="2200">
                <a:solidFill>
                  <a:srgbClr val="A31515"/>
                </a:solidFill>
              </a:rPr>
              <a:t>asp</a:t>
            </a:r>
            <a:r>
              <a:rPr lang="en-US" sz="2200">
                <a:solidFill>
                  <a:srgbClr val="0000FF"/>
                </a:solidFill>
              </a:rPr>
              <a:t>:</a:t>
            </a:r>
            <a:r>
              <a:rPr lang="en-US" sz="2200">
                <a:solidFill>
                  <a:srgbClr val="A31515"/>
                </a:solidFill>
              </a:rPr>
              <a:t>TextBox </a:t>
            </a:r>
            <a:r>
              <a:rPr lang="en-US" sz="2200">
                <a:solidFill>
                  <a:srgbClr val="FF0000"/>
                </a:solidFill>
              </a:rPr>
              <a:t>runat</a:t>
            </a:r>
            <a:r>
              <a:rPr lang="en-US" sz="2200">
                <a:solidFill>
                  <a:srgbClr val="0000FF"/>
                </a:solidFill>
              </a:rPr>
              <a:t>="server" </a:t>
            </a:r>
            <a:r>
              <a:rPr lang="en-US" sz="2200">
                <a:solidFill>
                  <a:srgbClr val="FF0000"/>
                </a:solidFill>
              </a:rPr>
              <a:t>Text</a:t>
            </a:r>
            <a:r>
              <a:rPr lang="en-US" sz="2200">
                <a:solidFill>
                  <a:srgbClr val="0000FF"/>
                </a:solidFill>
              </a:rPr>
              <a:t>='&lt;%# GetFilePath() %&gt;' </a:t>
            </a:r>
            <a:r>
              <a:rPr lang="en-US" sz="2200">
                <a:solidFill>
                  <a:srgbClr val="FF0000"/>
                </a:solidFill>
              </a:rPr>
              <a:t>ID</a:t>
            </a:r>
            <a:r>
              <a:rPr lang="en-US" sz="2200">
                <a:solidFill>
                  <a:srgbClr val="0000FF"/>
                </a:solidFill>
              </a:rPr>
              <a:t>="Textbox1"/&gt;&lt;</a:t>
            </a:r>
            <a:r>
              <a:rPr lang="en-US" sz="2200">
                <a:solidFill>
                  <a:srgbClr val="A31515"/>
                </a:solidFill>
              </a:rPr>
              <a:t>br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&lt;</a:t>
            </a:r>
            <a:r>
              <a:rPr lang="en-US" sz="2200">
                <a:solidFill>
                  <a:srgbClr val="A31515"/>
                </a:solidFill>
              </a:rPr>
              <a:t>asp</a:t>
            </a:r>
            <a:r>
              <a:rPr lang="en-US" sz="2200">
                <a:solidFill>
                  <a:srgbClr val="0000FF"/>
                </a:solidFill>
              </a:rPr>
              <a:t>:</a:t>
            </a:r>
            <a:r>
              <a:rPr lang="en-US" sz="2200">
                <a:solidFill>
                  <a:srgbClr val="A31515"/>
                </a:solidFill>
              </a:rPr>
              <a:t>HyperLink </a:t>
            </a:r>
            <a:r>
              <a:rPr lang="en-US" sz="2200">
                <a:solidFill>
                  <a:srgbClr val="FF0000"/>
                </a:solidFill>
              </a:rPr>
              <a:t>runat</a:t>
            </a:r>
            <a:r>
              <a:rPr lang="en-US" sz="2200">
                <a:solidFill>
                  <a:srgbClr val="0000FF"/>
                </a:solidFill>
              </a:rPr>
              <a:t>="server" </a:t>
            </a:r>
            <a:r>
              <a:rPr lang="en-US" sz="2200">
                <a:solidFill>
                  <a:srgbClr val="FF0000"/>
                </a:solidFill>
              </a:rPr>
              <a:t>NavigateUrl</a:t>
            </a:r>
            <a:r>
              <a:rPr lang="en-US" sz="2200">
                <a:solidFill>
                  <a:srgbClr val="0000FF"/>
                </a:solidFill>
              </a:rPr>
              <a:t>='&lt;%# </a:t>
            </a:r>
            <a:r>
              <a:rPr lang="en-US" sz="2200" u="sng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LogoPath</a:t>
            </a:r>
            <a:r>
              <a:rPr lang="en-US" sz="2200">
                <a:solidFill>
                  <a:srgbClr val="0000FF"/>
                </a:solidFill>
              </a:rPr>
              <a:t>.Value %&gt;' 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        </a:t>
            </a:r>
            <a:r>
              <a:rPr lang="en-US" sz="2200">
                <a:solidFill>
                  <a:srgbClr val="FF0000"/>
                </a:solidFill>
              </a:rPr>
              <a:t>Font-Bold</a:t>
            </a:r>
            <a:r>
              <a:rPr lang="en-US" sz="2200">
                <a:solidFill>
                  <a:srgbClr val="0000FF"/>
                </a:solidFill>
              </a:rPr>
              <a:t>="True" </a:t>
            </a:r>
            <a:r>
              <a:rPr lang="en-US" sz="2200">
                <a:solidFill>
                  <a:srgbClr val="FF0000"/>
                </a:solidFill>
              </a:rPr>
              <a:t>Text</a:t>
            </a:r>
            <a:r>
              <a:rPr lang="en-US" sz="2200">
                <a:solidFill>
                  <a:srgbClr val="0000FF"/>
                </a:solidFill>
              </a:rPr>
              <a:t>="Show logo" </a:t>
            </a:r>
            <a:r>
              <a:rPr lang="en-US" sz="2200">
                <a:solidFill>
                  <a:srgbClr val="FF0000"/>
                </a:solidFill>
              </a:rPr>
              <a:t>ID</a:t>
            </a:r>
            <a:r>
              <a:rPr lang="en-US" sz="2200">
                <a:solidFill>
                  <a:srgbClr val="0000FF"/>
                </a:solidFill>
              </a:rPr>
              <a:t>="Hyperlink1"/&gt;&lt;</a:t>
            </a:r>
            <a:r>
              <a:rPr lang="en-US" sz="2200">
                <a:solidFill>
                  <a:srgbClr val="A31515"/>
                </a:solidFill>
              </a:rPr>
              <a:t>br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&lt;</a:t>
            </a:r>
            <a:r>
              <a:rPr lang="en-US" sz="2200">
                <a:solidFill>
                  <a:srgbClr val="A31515"/>
                </a:solidFill>
              </a:rPr>
              <a:t>input </a:t>
            </a:r>
            <a:r>
              <a:rPr lang="en-US" sz="2200">
                <a:solidFill>
                  <a:srgbClr val="FF0000"/>
                </a:solidFill>
              </a:rPr>
              <a:t>type</a:t>
            </a:r>
            <a:r>
              <a:rPr lang="en-US" sz="2200">
                <a:solidFill>
                  <a:srgbClr val="0000FF"/>
                </a:solidFill>
              </a:rPr>
              <a:t>="hidden" </a:t>
            </a:r>
            <a:r>
              <a:rPr lang="en-US" sz="2200">
                <a:solidFill>
                  <a:srgbClr val="FF0000"/>
                </a:solidFill>
              </a:rPr>
              <a:t>runat</a:t>
            </a:r>
            <a:r>
              <a:rPr lang="en-US" sz="2200">
                <a:solidFill>
                  <a:srgbClr val="0000FF"/>
                </a:solidFill>
              </a:rPr>
              <a:t>="server" </a:t>
            </a:r>
            <a:r>
              <a:rPr lang="en-US" sz="2200">
                <a:solidFill>
                  <a:srgbClr val="FF0000"/>
                </a:solidFill>
              </a:rPr>
              <a:t>ID</a:t>
            </a:r>
            <a:r>
              <a:rPr lang="en-US" sz="2200">
                <a:solidFill>
                  <a:srgbClr val="0000FF"/>
                </a:solidFill>
              </a:rPr>
              <a:t>="</a:t>
            </a:r>
            <a:r>
              <a:rPr lang="en-US" sz="2200" u="sng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LogoPath</a:t>
            </a:r>
            <a:r>
              <a:rPr lang="en-US" sz="2200">
                <a:solidFill>
                  <a:srgbClr val="0000FF"/>
                </a:solidFill>
              </a:rPr>
              <a:t>" </a:t>
            </a:r>
            <a:r>
              <a:rPr lang="en-US" sz="2200">
                <a:solidFill>
                  <a:srgbClr val="FF0000"/>
                </a:solidFill>
              </a:rPr>
              <a:t>value</a:t>
            </a:r>
            <a:r>
              <a:rPr lang="en-US" sz="2200">
                <a:solidFill>
                  <a:srgbClr val="0000FF"/>
                </a:solidFill>
              </a:rPr>
              <a:t>="apress.gif" </a:t>
            </a:r>
            <a:r>
              <a:rPr lang="en-US" sz="2200">
                <a:solidFill>
                  <a:srgbClr val="FF0000"/>
                </a:solidFill>
              </a:rPr>
              <a:t>NAME</a:t>
            </a:r>
            <a:r>
              <a:rPr lang="en-US" sz="2200">
                <a:solidFill>
                  <a:srgbClr val="0000FF"/>
                </a:solidFill>
              </a:rPr>
              <a:t>="LogoPath"&gt;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		&lt;</a:t>
            </a:r>
            <a:r>
              <a:rPr lang="en-US" sz="2200">
                <a:solidFill>
                  <a:srgbClr val="A31515"/>
                </a:solidFill>
              </a:rPr>
              <a:t>b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			&lt;%# FilePath %&gt;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		&lt;/</a:t>
            </a:r>
            <a:r>
              <a:rPr lang="en-US" sz="2200">
                <a:solidFill>
                  <a:srgbClr val="A31515"/>
                </a:solidFill>
              </a:rPr>
              <a:t>b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		&lt;</a:t>
            </a:r>
            <a:r>
              <a:rPr lang="en-US" sz="2200">
                <a:solidFill>
                  <a:srgbClr val="A31515"/>
                </a:solidFill>
              </a:rPr>
              <a:t>br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			&lt;</a:t>
            </a:r>
            <a:r>
              <a:rPr lang="en-US" sz="2200">
                <a:solidFill>
                  <a:srgbClr val="A31515"/>
                </a:solidFill>
              </a:rPr>
              <a:t>img </a:t>
            </a:r>
            <a:r>
              <a:rPr lang="en-US" sz="2200">
                <a:solidFill>
                  <a:srgbClr val="FF0000"/>
                </a:solidFill>
              </a:rPr>
              <a:t>src</a:t>
            </a:r>
            <a:r>
              <a:rPr lang="en-US" sz="2200">
                <a:solidFill>
                  <a:srgbClr val="0000FF"/>
                </a:solidFill>
              </a:rPr>
              <a:t>="&lt;%# GetFilePath() %&gt;"&gt;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200">
                <a:solidFill>
                  <a:srgbClr val="0000FF"/>
                </a:solidFill>
              </a:rPr>
              <a:t>    &lt;/</a:t>
            </a:r>
            <a:r>
              <a:rPr lang="en-US" sz="2200">
                <a:solidFill>
                  <a:srgbClr val="A31515"/>
                </a:solidFill>
              </a:rPr>
              <a:t>div</a:t>
            </a:r>
            <a:r>
              <a:rPr lang="en-US" sz="2200">
                <a:solidFill>
                  <a:srgbClr val="0000FF"/>
                </a:solidFill>
              </a:rPr>
              <a:t>&gt;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144000" cy="8620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</a:rPr>
              <a:t>Результат выполнения файла</a:t>
            </a:r>
            <a:r>
              <a:rPr lang="pl-PL" sz="2800" b="1">
                <a:solidFill>
                  <a:srgbClr val="0033CC"/>
                </a:solidFill>
              </a:rPr>
              <a:t> *.aspx </a:t>
            </a:r>
            <a:r>
              <a:rPr lang="ru-RU" sz="2800" b="1">
                <a:solidFill>
                  <a:srgbClr val="0033CC"/>
                </a:solidFill>
              </a:rPr>
              <a:t>в браузере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0" y="765175"/>
          <a:ext cx="9144000" cy="6092825"/>
        </p:xfrm>
        <a:graphic>
          <a:graphicData uri="http://schemas.openxmlformats.org/presentationml/2006/ole">
            <p:oleObj spid="_x0000_s25602" r:id="rId4" imgW="8059275" imgH="4753639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0992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099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82550"/>
            <a:ext cx="9144000" cy="8620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</a:rPr>
              <a:t>Возможности использования объекта</a:t>
            </a:r>
            <a:r>
              <a:rPr lang="pl-PL" sz="2800" b="1">
                <a:solidFill>
                  <a:srgbClr val="0033CC"/>
                </a:solidFill>
              </a:rPr>
              <a:t> </a:t>
            </a:r>
            <a:r>
              <a:rPr lang="pl-PL" sz="2800" b="1" i="1" u="sng">
                <a:solidFill>
                  <a:srgbClr val="0033CC"/>
                </a:solidFill>
              </a:rPr>
              <a:t>DataGrid</a:t>
            </a:r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606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&lt;asp:datagrid ID="datagrid1" runat="server„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  </a:t>
            </a:r>
            <a:r>
              <a:rPr lang="pl-PL" sz="2800">
                <a:solidFill>
                  <a:srgbClr val="0033CC"/>
                </a:solidFill>
              </a:rPr>
              <a:t>‘  </a:t>
            </a:r>
            <a:r>
              <a:rPr lang="ru-RU" sz="2800">
                <a:solidFill>
                  <a:srgbClr val="0033CC"/>
                </a:solidFill>
              </a:rPr>
              <a:t>и т. д.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33CC"/>
                </a:solidFill>
              </a:rPr>
              <a:t>     ‘  </a:t>
            </a:r>
            <a:r>
              <a:rPr lang="ru-RU" sz="2800">
                <a:solidFill>
                  <a:srgbClr val="0033CC"/>
                </a:solidFill>
              </a:rPr>
              <a:t>не показывать автоматически все столбцы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autoGenerateColumns="false"&gt;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&lt;Columns&gt;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  </a:t>
            </a:r>
            <a:r>
              <a:rPr lang="pl-PL" sz="2800">
                <a:solidFill>
                  <a:srgbClr val="0033CC"/>
                </a:solidFill>
              </a:rPr>
              <a:t>‘ </a:t>
            </a:r>
            <a:r>
              <a:rPr lang="ru-RU" sz="2800">
                <a:solidFill>
                  <a:srgbClr val="0033CC"/>
                </a:solidFill>
              </a:rPr>
              <a:t>столбец гиперссылок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&lt;asp:HyperLinkColumn headerText="Strona WWW"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  </a:t>
            </a:r>
            <a:r>
              <a:rPr lang="en-US" sz="2800">
                <a:solidFill>
                  <a:srgbClr val="006666"/>
                </a:solidFill>
              </a:rPr>
              <a:t>text=" </a:t>
            </a:r>
            <a:r>
              <a:rPr lang="ru-RU" sz="2800">
                <a:solidFill>
                  <a:srgbClr val="006666"/>
                </a:solidFill>
              </a:rPr>
              <a:t>посмотри</a:t>
            </a:r>
            <a:r>
              <a:rPr lang="en-US" sz="2800">
                <a:solidFill>
                  <a:srgbClr val="006666"/>
                </a:solidFill>
              </a:rPr>
              <a:t>" NavigateURL="WebForm1.aspx"/&gt;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  </a:t>
            </a:r>
            <a:r>
              <a:rPr lang="pl-PL" sz="2800">
                <a:solidFill>
                  <a:srgbClr val="0033CC"/>
                </a:solidFill>
              </a:rPr>
              <a:t>‘ </a:t>
            </a:r>
            <a:r>
              <a:rPr lang="ru-RU" sz="2800">
                <a:solidFill>
                  <a:srgbClr val="0033CC"/>
                </a:solidFill>
              </a:rPr>
              <a:t>генерация нового столбца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&lt;asp:TemplateColumn headerText="</a:t>
            </a:r>
            <a:r>
              <a:rPr lang="ru-RU" sz="2800">
                <a:solidFill>
                  <a:srgbClr val="006666"/>
                </a:solidFill>
              </a:rPr>
              <a:t>Имя и фамилия</a:t>
            </a:r>
            <a:r>
              <a:rPr lang="en-US" sz="2800">
                <a:solidFill>
                  <a:srgbClr val="006666"/>
                </a:solidFill>
              </a:rPr>
              <a:t>"&gt;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&lt;asp:Label id="Name" runat=server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text='&lt;%# Container.DataItem("Fname")&amp; _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   </a:t>
            </a:r>
            <a:r>
              <a:rPr lang="en-US" sz="2800">
                <a:solidFill>
                  <a:srgbClr val="006666"/>
                </a:solidFill>
              </a:rPr>
              <a:t>"," &amp; Container.DataItem("Sname") %&gt;'/&gt;</a:t>
            </a:r>
            <a:r>
              <a:rPr lang="pl-PL" sz="2800">
                <a:solidFill>
                  <a:srgbClr val="006666"/>
                </a:solidFill>
              </a:rPr>
              <a:t>     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094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09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9715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>
                <a:solidFill>
                  <a:srgbClr val="0033CC"/>
                </a:solidFill>
              </a:rPr>
              <a:t>Возможности использования объекта</a:t>
            </a:r>
            <a:r>
              <a:rPr lang="pl-PL" sz="3200" b="1">
                <a:solidFill>
                  <a:srgbClr val="0033CC"/>
                </a:solidFill>
              </a:rPr>
              <a:t> </a:t>
            </a:r>
            <a:r>
              <a:rPr lang="pl-PL" sz="3200" b="1" i="1" u="sng">
                <a:solidFill>
                  <a:srgbClr val="0033CC"/>
                </a:solidFill>
              </a:rPr>
              <a:t>DataGrid</a:t>
            </a:r>
            <a:r>
              <a:rPr lang="ru-RU" sz="3200" b="1" i="1" u="sng">
                <a:solidFill>
                  <a:srgbClr val="0033CC"/>
                </a:solidFill>
              </a:rPr>
              <a:t> </a:t>
            </a:r>
            <a:r>
              <a:rPr lang="pl-PL" sz="2800">
                <a:solidFill>
                  <a:srgbClr val="0033CC"/>
                </a:solidFill>
              </a:rPr>
              <a:t>(</a:t>
            </a:r>
            <a:r>
              <a:rPr lang="ru-RU" sz="2800">
                <a:solidFill>
                  <a:srgbClr val="0033CC"/>
                </a:solidFill>
              </a:rPr>
              <a:t>продолжение</a:t>
            </a:r>
            <a:r>
              <a:rPr lang="pl-PL" sz="2800">
                <a:solidFill>
                  <a:srgbClr val="0033CC"/>
                </a:solidFill>
              </a:rPr>
              <a:t> 1)</a:t>
            </a: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0" y="1341438"/>
            <a:ext cx="9144000" cy="543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&lt;/ItemTemplate&gt;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&lt;/asp:TemplateColumn&gt;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6666"/>
                </a:solidFill>
              </a:rPr>
              <a:t>   </a:t>
            </a:r>
            <a:r>
              <a:rPr lang="pl-PL" sz="2800">
                <a:solidFill>
                  <a:srgbClr val="0033CC"/>
                </a:solidFill>
              </a:rPr>
              <a:t>‘ </a:t>
            </a:r>
            <a:r>
              <a:rPr lang="ru-RU" sz="2800">
                <a:solidFill>
                  <a:srgbClr val="0033CC"/>
                </a:solidFill>
              </a:rPr>
              <a:t>обычные столбцы</a:t>
            </a:r>
            <a:r>
              <a:rPr lang="pl-PL" sz="2800">
                <a:solidFill>
                  <a:srgbClr val="006666"/>
                </a:solidFill>
              </a:rPr>
              <a:t>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&lt;asp:BoundColumn HeaderText= "</a:t>
            </a:r>
            <a:r>
              <a:rPr lang="ru-RU" sz="2800">
                <a:solidFill>
                  <a:srgbClr val="006666"/>
                </a:solidFill>
              </a:rPr>
              <a:t>Место рождения</a:t>
            </a:r>
            <a:r>
              <a:rPr lang="en-US" sz="2800">
                <a:solidFill>
                  <a:srgbClr val="006666"/>
                </a:solidFill>
              </a:rPr>
              <a:t>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DataField="Birthstate"/&gt;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&lt;asp:BoundColumn HeaderText= "</a:t>
            </a:r>
            <a:r>
              <a:rPr lang="ru-RU" sz="2800">
                <a:solidFill>
                  <a:srgbClr val="006666"/>
                </a:solidFill>
              </a:rPr>
              <a:t>Страна</a:t>
            </a:r>
            <a:r>
              <a:rPr lang="en-US" sz="2800">
                <a:solidFill>
                  <a:srgbClr val="006666"/>
                </a:solidFill>
              </a:rPr>
              <a:t>"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   DataField="Birthcity"/&gt;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&lt;/Columns&gt;  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&lt;/asp:datagrid&gt;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&lt;/body&gt;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&lt;/HTML&gt;</a:t>
            </a:r>
          </a:p>
          <a:p>
            <a:pPr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196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19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10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</a:rPr>
              <a:t>Результат выполнения файла</a:t>
            </a:r>
            <a:r>
              <a:rPr lang="pl-PL" sz="2800" b="1">
                <a:solidFill>
                  <a:srgbClr val="0033CC"/>
                </a:solidFill>
              </a:rPr>
              <a:t> *.aspx </a:t>
            </a:r>
            <a:r>
              <a:rPr lang="ru-RU" sz="2800" b="1">
                <a:solidFill>
                  <a:srgbClr val="0033CC"/>
                </a:solidFill>
              </a:rPr>
              <a:t>в браузере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74625" y="935038"/>
          <a:ext cx="8794750" cy="5922962"/>
        </p:xfrm>
        <a:graphic>
          <a:graphicData uri="http://schemas.openxmlformats.org/presentationml/2006/ole">
            <p:oleObj spid="_x0000_s26626" r:id="rId4" imgW="4638095" imgH="4048690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299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299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>
                <a:solidFill>
                  <a:srgbClr val="0033CC"/>
                </a:solidFill>
              </a:rPr>
              <a:t>Возможности использования объекта</a:t>
            </a:r>
            <a:r>
              <a:rPr lang="pl-PL" sz="3200" b="1">
                <a:solidFill>
                  <a:srgbClr val="0033CC"/>
                </a:solidFill>
              </a:rPr>
              <a:t> </a:t>
            </a:r>
            <a:r>
              <a:rPr lang="pl-PL" sz="3200" b="1" i="1" u="sng">
                <a:solidFill>
                  <a:srgbClr val="0033CC"/>
                </a:solidFill>
              </a:rPr>
              <a:t>DataGrid</a:t>
            </a:r>
            <a:r>
              <a:rPr lang="ru-RU" sz="3200" b="1" i="1" u="sng">
                <a:solidFill>
                  <a:srgbClr val="0033CC"/>
                </a:solidFill>
              </a:rPr>
              <a:t> </a:t>
            </a:r>
            <a:r>
              <a:rPr lang="ru-RU" sz="3200" b="1">
                <a:solidFill>
                  <a:srgbClr val="0033CC"/>
                </a:solidFill>
              </a:rPr>
              <a:t> </a:t>
            </a:r>
            <a:r>
              <a:rPr lang="pl-PL" sz="2800">
                <a:solidFill>
                  <a:srgbClr val="0033CC"/>
                </a:solidFill>
              </a:rPr>
              <a:t>(</a:t>
            </a:r>
            <a:r>
              <a:rPr lang="ru-RU" sz="2800">
                <a:solidFill>
                  <a:srgbClr val="0033CC"/>
                </a:solidFill>
              </a:rPr>
              <a:t>продолжение</a:t>
            </a:r>
            <a:r>
              <a:rPr lang="pl-PL" sz="2800">
                <a:solidFill>
                  <a:srgbClr val="0033CC"/>
                </a:solidFill>
              </a:rPr>
              <a:t> </a:t>
            </a:r>
            <a:r>
              <a:rPr lang="ru-RU" sz="2800">
                <a:solidFill>
                  <a:srgbClr val="0033CC"/>
                </a:solidFill>
              </a:rPr>
              <a:t>2</a:t>
            </a:r>
            <a:r>
              <a:rPr lang="pl-PL" sz="28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2160588"/>
          </a:xfrm>
        </p:spPr>
        <p:txBody>
          <a:bodyPr/>
          <a:lstStyle/>
          <a:p>
            <a:pPr eaLnBrk="1" hangingPunct="1"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800" smtClean="0">
                <a:solidFill>
                  <a:srgbClr val="0033CC"/>
                </a:solidFill>
              </a:rPr>
              <a:t>      ‘</a:t>
            </a:r>
            <a:r>
              <a:rPr lang="ru-RU" sz="2800" smtClean="0">
                <a:solidFill>
                  <a:srgbClr val="0033CC"/>
                </a:solidFill>
              </a:rPr>
              <a:t>Удаление записей</a:t>
            </a:r>
            <a:r>
              <a:rPr lang="en-US" smtClean="0"/>
              <a:t> 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006666"/>
                </a:solidFill>
              </a:rPr>
              <a:t>&lt;asp:ButtonColumn HeaderText=«</a:t>
            </a:r>
            <a:r>
              <a:rPr lang="ru-RU" sz="2800" smtClean="0">
                <a:solidFill>
                  <a:srgbClr val="006666"/>
                </a:solidFill>
              </a:rPr>
              <a:t>Удалить</a:t>
            </a:r>
            <a:r>
              <a:rPr lang="en-US" sz="2800" smtClean="0">
                <a:solidFill>
                  <a:srgbClr val="006666"/>
                </a:solidFill>
              </a:rPr>
              <a:t>?"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006666"/>
                </a:solidFill>
              </a:rPr>
              <a:t>	 text="X" CommandName="delete"</a:t>
            </a:r>
          </a:p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2800" smtClean="0">
                <a:solidFill>
                  <a:srgbClr val="006666"/>
                </a:solidFill>
              </a:rPr>
              <a:t>     </a:t>
            </a:r>
            <a:r>
              <a:rPr lang="en-US" sz="2800" smtClean="0">
                <a:solidFill>
                  <a:srgbClr val="006666"/>
                </a:solidFill>
              </a:rPr>
              <a:t>ButtonType="PushButton"/&gt; 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0" y="5805488"/>
            <a:ext cx="9144000" cy="947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>
                <a:solidFill>
                  <a:srgbClr val="0033CC"/>
                </a:solidFill>
              </a:rPr>
              <a:t>Запись не будет удалена автоматически</a:t>
            </a:r>
            <a:r>
              <a:rPr lang="pl-PL" sz="2800">
                <a:solidFill>
                  <a:srgbClr val="0033CC"/>
                </a:solidFill>
              </a:rPr>
              <a:t>, </a:t>
            </a:r>
            <a:r>
              <a:rPr lang="ru-RU" sz="2800">
                <a:solidFill>
                  <a:srgbClr val="0033CC"/>
                </a:solidFill>
              </a:rPr>
              <a:t>необходима обработка события</a:t>
            </a:r>
            <a:r>
              <a:rPr lang="pl-PL" sz="2800">
                <a:solidFill>
                  <a:srgbClr val="0033CC"/>
                </a:solidFill>
              </a:rPr>
              <a:t>. 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68275" y="3248025"/>
          <a:ext cx="8975725" cy="2519363"/>
        </p:xfrm>
        <a:graphic>
          <a:graphicData uri="http://schemas.openxmlformats.org/presentationml/2006/ole">
            <p:oleObj spid="_x0000_s27650" r:id="rId4" imgW="4466667" imgH="1838095" progId="PBrush">
              <p:embed/>
            </p:oleObj>
          </a:graphicData>
        </a:graphic>
      </p:graphicFrame>
      <p:sp>
        <p:nvSpPr>
          <p:cNvPr id="36870" name="AutoShape 5"/>
          <p:cNvSpPr>
            <a:spLocks noChangeArrowheads="1"/>
          </p:cNvSpPr>
          <p:nvPr/>
        </p:nvSpPr>
        <p:spPr bwMode="auto">
          <a:xfrm rot="3000000">
            <a:off x="6226969" y="2436019"/>
            <a:ext cx="2271712" cy="1079500"/>
          </a:xfrm>
          <a:prstGeom prst="rightArrow">
            <a:avLst>
              <a:gd name="adj1" fmla="val 44407"/>
              <a:gd name="adj2" fmla="val 53965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4017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40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>
                <a:solidFill>
                  <a:srgbClr val="0033CC"/>
                </a:solidFill>
              </a:rPr>
              <a:t>Возможности использования объекта</a:t>
            </a:r>
            <a:r>
              <a:rPr lang="pl-PL" sz="3200" b="1">
                <a:solidFill>
                  <a:srgbClr val="0033CC"/>
                </a:solidFill>
              </a:rPr>
              <a:t> </a:t>
            </a:r>
            <a:r>
              <a:rPr lang="pl-PL" sz="3200" b="1" i="1" u="sng">
                <a:solidFill>
                  <a:srgbClr val="0033CC"/>
                </a:solidFill>
              </a:rPr>
              <a:t>DataGrid</a:t>
            </a:r>
            <a:r>
              <a:rPr lang="ru-RU" sz="3200" b="1" i="1" u="sng">
                <a:solidFill>
                  <a:srgbClr val="0033CC"/>
                </a:solidFill>
              </a:rPr>
              <a:t> </a:t>
            </a:r>
            <a:r>
              <a:rPr lang="ru-RU" sz="3200" b="1">
                <a:solidFill>
                  <a:srgbClr val="0033CC"/>
                </a:solidFill>
              </a:rPr>
              <a:t> </a:t>
            </a:r>
            <a:r>
              <a:rPr lang="pl-PL" sz="2800">
                <a:solidFill>
                  <a:srgbClr val="0033CC"/>
                </a:solidFill>
              </a:rPr>
              <a:t>(</a:t>
            </a:r>
            <a:r>
              <a:rPr lang="en-US" sz="2800">
                <a:solidFill>
                  <a:srgbClr val="0033CC"/>
                </a:solidFill>
              </a:rPr>
              <a:t>VB</a:t>
            </a:r>
            <a:r>
              <a:rPr lang="pl-PL" sz="28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37571" name="Text Box 2"/>
          <p:cNvSpPr txBox="1">
            <a:spLocks noChangeArrowheads="1"/>
          </p:cNvSpPr>
          <p:nvPr/>
        </p:nvSpPr>
        <p:spPr bwMode="auto">
          <a:xfrm>
            <a:off x="0" y="1268413"/>
            <a:ext cx="9144000" cy="435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33CC"/>
                </a:solidFill>
              </a:rPr>
              <a:t>    ‘</a:t>
            </a:r>
            <a:r>
              <a:rPr lang="ru-RU" sz="2800">
                <a:solidFill>
                  <a:srgbClr val="0033CC"/>
                </a:solidFill>
              </a:rPr>
              <a:t>добавить к определению</a:t>
            </a:r>
            <a:r>
              <a:rPr lang="pl-PL" sz="2800">
                <a:solidFill>
                  <a:srgbClr val="0033CC"/>
                </a:solidFill>
              </a:rPr>
              <a:t> DataGrid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OnEditCommand="DataGrid1_Edit"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OnCancelCommand="DataGrid1_Cancel" OnUpdateCommand="DataGrid1_Update„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>
                <a:solidFill>
                  <a:srgbClr val="0033CC"/>
                </a:solidFill>
              </a:rPr>
              <a:t>  ‘ </a:t>
            </a:r>
            <a:r>
              <a:rPr lang="ru-RU" sz="2800">
                <a:solidFill>
                  <a:srgbClr val="0033CC"/>
                </a:solidFill>
              </a:rPr>
              <a:t>добавить к коду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sub DataGrid1_Edit(obj as object,e as datagridcommandeventargs)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datagrid1.edititemindex=e.item.itemindex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datagrid1.databind()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sub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504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50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b="1">
                <a:solidFill>
                  <a:srgbClr val="0033CC"/>
                </a:solidFill>
              </a:rPr>
              <a:t>Возможности использования объекта</a:t>
            </a:r>
            <a:r>
              <a:rPr lang="pl-PL" sz="3200" b="1">
                <a:solidFill>
                  <a:srgbClr val="0033CC"/>
                </a:solidFill>
              </a:rPr>
              <a:t> </a:t>
            </a:r>
            <a:r>
              <a:rPr lang="pl-PL" sz="3200" b="1" i="1" u="sng">
                <a:solidFill>
                  <a:srgbClr val="0033CC"/>
                </a:solidFill>
              </a:rPr>
              <a:t>DataGrid</a:t>
            </a:r>
            <a:r>
              <a:rPr lang="ru-RU" sz="3200" b="1" i="1" u="sng">
                <a:solidFill>
                  <a:srgbClr val="0033CC"/>
                </a:solidFill>
              </a:rPr>
              <a:t> </a:t>
            </a:r>
            <a:r>
              <a:rPr lang="ru-RU" sz="3200" b="1">
                <a:solidFill>
                  <a:srgbClr val="0033CC"/>
                </a:solidFill>
              </a:rPr>
              <a:t> </a:t>
            </a:r>
            <a:r>
              <a:rPr lang="pl-PL" sz="2800">
                <a:solidFill>
                  <a:srgbClr val="0033CC"/>
                </a:solidFill>
              </a:rPr>
              <a:t>(</a:t>
            </a:r>
            <a:r>
              <a:rPr lang="en-US" sz="2800">
                <a:solidFill>
                  <a:srgbClr val="0033CC"/>
                </a:solidFill>
              </a:rPr>
              <a:t>VB</a:t>
            </a:r>
            <a:r>
              <a:rPr lang="pl-PL" sz="28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38595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8893175" cy="435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sub DataGrid1_Update(obj as object,</a:t>
            </a:r>
            <a:r>
              <a:rPr lang="pl-PL" sz="2800">
                <a:solidFill>
                  <a:srgbClr val="006666"/>
                </a:solidFill>
              </a:rPr>
              <a:t> </a:t>
            </a:r>
            <a:r>
              <a:rPr lang="en-US" sz="2800">
                <a:solidFill>
                  <a:srgbClr val="006666"/>
                </a:solidFill>
              </a:rPr>
              <a:t>e as datagridcommandeventargs)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</a:t>
            </a:r>
            <a:r>
              <a:rPr lang="en-US" sz="2800">
                <a:solidFill>
                  <a:srgbClr val="0033CC"/>
                </a:solidFill>
              </a:rPr>
              <a:t>‘</a:t>
            </a:r>
            <a:r>
              <a:rPr lang="ru-RU" sz="2800">
                <a:solidFill>
                  <a:srgbClr val="0033CC"/>
                </a:solidFill>
              </a:rPr>
              <a:t>Добавление</a:t>
            </a:r>
            <a:r>
              <a:rPr lang="pl-PL" sz="2800">
                <a:solidFill>
                  <a:srgbClr val="0033CC"/>
                </a:solidFill>
              </a:rPr>
              <a:t> (</a:t>
            </a:r>
            <a:r>
              <a:rPr lang="ru-RU" sz="2800">
                <a:solidFill>
                  <a:srgbClr val="0033CC"/>
                </a:solidFill>
              </a:rPr>
              <a:t>посредством запроса</a:t>
            </a:r>
            <a:r>
              <a:rPr lang="pl-PL" sz="2800">
                <a:solidFill>
                  <a:srgbClr val="0033CC"/>
                </a:solidFill>
              </a:rPr>
              <a:t>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datagrid1.databind()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sub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sub DataGrid1_Cancel(obj as object,e as datagridcommandeventargs)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datagrid1.edititemindex=-1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  datagrid1.databind()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6666"/>
                </a:solidFill>
              </a:rPr>
              <a:t>end sub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606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60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0" y="188913"/>
            <a:ext cx="8964613" cy="947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b="1">
                <a:solidFill>
                  <a:srgbClr val="0033CC"/>
                </a:solidFill>
                <a:latin typeface="Verdana" pitchFamily="34" charset="0"/>
              </a:rPr>
              <a:t>Результат выполнения файла</a:t>
            </a:r>
            <a:r>
              <a:rPr lang="pl-PL" sz="2800" b="1">
                <a:solidFill>
                  <a:srgbClr val="0033CC"/>
                </a:solidFill>
                <a:latin typeface="Verdana" pitchFamily="34" charset="0"/>
              </a:rPr>
              <a:t> *.aspx </a:t>
            </a:r>
            <a:r>
              <a:rPr lang="ru-RU" sz="2800" b="1">
                <a:solidFill>
                  <a:srgbClr val="0033CC"/>
                </a:solidFill>
                <a:latin typeface="Verdana" pitchFamily="34" charset="0"/>
              </a:rPr>
              <a:t>в браузере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1131888"/>
          <a:ext cx="9144000" cy="5726112"/>
        </p:xfrm>
        <a:graphic>
          <a:graphicData uri="http://schemas.openxmlformats.org/presentationml/2006/ole">
            <p:oleObj spid="_x0000_s28674" r:id="rId4" imgW="5866667" imgH="3638095" progId="PBrush">
              <p:embed/>
            </p:oleObj>
          </a:graphicData>
        </a:graphic>
      </p:graphicFrame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"/>
          <p:cNvGraphicFramePr>
            <a:graphicFrameLocks noChangeAspect="1"/>
          </p:cNvGraphicFramePr>
          <p:nvPr/>
        </p:nvGraphicFramePr>
        <p:xfrm>
          <a:off x="0" y="927100"/>
          <a:ext cx="9144000" cy="5930900"/>
        </p:xfrm>
        <a:graphic>
          <a:graphicData uri="http://schemas.openxmlformats.org/presentationml/2006/ole">
            <p:oleObj spid="_x0000_s29698" r:id="rId4" imgW="6466667" imgH="3734321" progId="PBrush">
              <p:embed/>
            </p:oleObj>
          </a:graphicData>
        </a:graphic>
      </p:graphicFrame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10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800" b="1">
                <a:solidFill>
                  <a:srgbClr val="0033CC"/>
                </a:solidFill>
              </a:rPr>
              <a:t>Результат выполнения файла</a:t>
            </a:r>
            <a:r>
              <a:rPr lang="pl-PL" sz="2800" b="1">
                <a:solidFill>
                  <a:srgbClr val="0033CC"/>
                </a:solidFill>
              </a:rPr>
              <a:t> *.aspx </a:t>
            </a:r>
            <a:r>
              <a:rPr lang="ru-RU" sz="2800" b="1">
                <a:solidFill>
                  <a:srgbClr val="0033CC"/>
                </a:solidFill>
              </a:rPr>
              <a:t>в браузере</a:t>
            </a:r>
          </a:p>
        </p:txBody>
      </p:sp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4787900" y="908050"/>
            <a:ext cx="3168650" cy="792163"/>
          </a:xfrm>
          <a:prstGeom prst="wedgeRectCallout">
            <a:avLst>
              <a:gd name="adj1" fmla="val -44889"/>
              <a:gd name="adj2" fmla="val 151204"/>
            </a:avLst>
          </a:prstGeom>
          <a:solidFill>
            <a:srgbClr val="EDFAD2"/>
          </a:solidFill>
          <a:ln w="9360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859338" y="1052513"/>
            <a:ext cx="303053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b="1">
                <a:solidFill>
                  <a:srgbClr val="006699"/>
                </a:solidFill>
              </a:rPr>
              <a:t>Можно редактировать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68" decel="1000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8" dur="768" decel="100000" fill="hold"/>
                                        <p:tgtEl>
                                          <p:spTgt spid="2181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9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10" dur="768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11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12" dur="768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13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754063"/>
            <a:ext cx="9144000" cy="5872162"/>
          </a:xfrm>
          <a:noFill/>
        </p:spPr>
        <p:txBody>
          <a:bodyPr anchor="t"/>
          <a:lstStyle/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public partial class </a:t>
            </a:r>
            <a:r>
              <a:rPr lang="en-US" sz="2400">
                <a:solidFill>
                  <a:srgbClr val="2B91AF"/>
                </a:solidFill>
                <a:effectLst/>
              </a:rPr>
              <a:t>SingleValueBinding : System.Web.UI.Page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2B91AF"/>
                </a:solidFill>
                <a:effectLst/>
              </a:rPr>
              <a:t>{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2B91AF"/>
                </a:solidFill>
                <a:effectLst/>
              </a:rPr>
              <a:t>    </a:t>
            </a:r>
            <a:r>
              <a:rPr lang="en-US" sz="2400">
                <a:solidFill>
                  <a:srgbClr val="0000FF"/>
                </a:solidFill>
                <a:effectLst/>
              </a:rPr>
              <a:t>protected void </a:t>
            </a:r>
            <a:r>
              <a:rPr lang="en-US" sz="2400">
                <a:solidFill>
                  <a:srgbClr val="2B91AF"/>
                </a:solidFill>
                <a:effectLst/>
              </a:rPr>
              <a:t>Page_Load(object sender,</a:t>
            </a:r>
            <a:r>
              <a:rPr lang="en-US" sz="2400">
                <a:solidFill>
                  <a:srgbClr val="0000FF"/>
                </a:solidFill>
                <a:effectLst/>
              </a:rPr>
              <a:t> </a:t>
            </a:r>
            <a:r>
              <a:rPr lang="en-US" sz="2400">
                <a:solidFill>
                  <a:srgbClr val="2B91AF"/>
                </a:solidFill>
                <a:effectLst/>
              </a:rPr>
              <a:t>EventArgs e)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2B91AF"/>
                </a:solidFill>
                <a:effectLst/>
              </a:rPr>
              <a:t>    {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2B91AF"/>
                </a:solidFill>
                <a:effectLst/>
              </a:rPr>
              <a:t>		this.DataBind();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    </a:t>
            </a:r>
            <a:r>
              <a:rPr lang="en-US" sz="2400">
                <a:solidFill>
                  <a:srgbClr val="2B91AF"/>
                </a:solidFill>
                <a:effectLst/>
              </a:rPr>
              <a:t>}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	protected string </a:t>
            </a:r>
            <a:r>
              <a:rPr lang="en-US" sz="2400">
                <a:solidFill>
                  <a:srgbClr val="2B91AF"/>
                </a:solidFill>
                <a:effectLst/>
              </a:rPr>
              <a:t>GetFilePath()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	</a:t>
            </a:r>
            <a:r>
              <a:rPr lang="en-US" sz="2400">
                <a:solidFill>
                  <a:srgbClr val="2B91AF"/>
                </a:solidFill>
                <a:effectLst/>
              </a:rPr>
              <a:t>{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		return </a:t>
            </a:r>
            <a:r>
              <a:rPr lang="en-US" sz="2400">
                <a:solidFill>
                  <a:srgbClr val="A31515"/>
                </a:solidFill>
                <a:effectLst/>
              </a:rPr>
              <a:t>"apress.gif";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A31515"/>
                </a:solidFill>
                <a:effectLst/>
              </a:rPr>
              <a:t>	</a:t>
            </a:r>
            <a:r>
              <a:rPr lang="en-US" sz="2400">
                <a:solidFill>
                  <a:srgbClr val="2B91AF"/>
                </a:solidFill>
                <a:effectLst/>
              </a:rPr>
              <a:t>}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A31515"/>
                </a:solidFill>
                <a:effectLst/>
              </a:rPr>
              <a:t>	</a:t>
            </a:r>
            <a:r>
              <a:rPr lang="en-US" sz="2400">
                <a:solidFill>
                  <a:srgbClr val="0000FF"/>
                </a:solidFill>
                <a:effectLst/>
              </a:rPr>
              <a:t>protected string </a:t>
            </a:r>
            <a:r>
              <a:rPr lang="en-US" sz="2400">
                <a:solidFill>
                  <a:srgbClr val="2B91AF"/>
                </a:solidFill>
                <a:effectLst/>
              </a:rPr>
              <a:t>FilePath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	</a:t>
            </a:r>
            <a:r>
              <a:rPr lang="en-US" sz="2400">
                <a:solidFill>
                  <a:srgbClr val="2B91AF"/>
                </a:solidFill>
                <a:effectLst/>
              </a:rPr>
              <a:t>{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0000FF"/>
                </a:solidFill>
                <a:effectLst/>
              </a:rPr>
              <a:t>		get </a:t>
            </a:r>
            <a:r>
              <a:rPr lang="en-US" sz="2400">
                <a:solidFill>
                  <a:srgbClr val="2B91AF"/>
                </a:solidFill>
                <a:effectLst/>
              </a:rPr>
              <a:t>{</a:t>
            </a:r>
            <a:r>
              <a:rPr lang="en-US" sz="2400">
                <a:solidFill>
                  <a:srgbClr val="0000FF"/>
                </a:solidFill>
                <a:effectLst/>
              </a:rPr>
              <a:t> return </a:t>
            </a:r>
            <a:r>
              <a:rPr lang="en-US" sz="2400">
                <a:solidFill>
                  <a:srgbClr val="A31515"/>
                </a:solidFill>
                <a:effectLst/>
              </a:rPr>
              <a:t>"apress.gif"; </a:t>
            </a:r>
            <a:r>
              <a:rPr lang="en-US" sz="2400">
                <a:solidFill>
                  <a:srgbClr val="2B91AF"/>
                </a:solidFill>
                <a:effectLst/>
              </a:rPr>
              <a:t>}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A31515"/>
                </a:solidFill>
                <a:effectLst/>
              </a:rPr>
              <a:t>	</a:t>
            </a:r>
            <a:r>
              <a:rPr lang="en-US" sz="2400">
                <a:solidFill>
                  <a:srgbClr val="2B91AF"/>
                </a:solidFill>
                <a:effectLst/>
              </a:rPr>
              <a:t>}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>
                <a:solidFill>
                  <a:srgbClr val="2B91AF"/>
                </a:solidFill>
                <a:effectLst/>
              </a:rPr>
              <a:t>}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42913" y="103188"/>
            <a:ext cx="8243887" cy="590550"/>
          </a:xfrm>
          <a:noFill/>
        </p:spPr>
        <p:txBody>
          <a:bodyPr lIns="91440" tIns="45720" rIns="91440" bIns="45720" anchor="b"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Привязка одного значения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3009900" y="2389188"/>
          <a:ext cx="3124200" cy="2876550"/>
        </p:xfrm>
        <a:graphic>
          <a:graphicData uri="http://schemas.openxmlformats.org/presentationml/2006/ole">
            <p:oleObj spid="_x0000_s3074" r:id="rId4" imgW="3123810" imgH="2876190" progId="PBrush">
              <p:embed/>
            </p:oleObj>
          </a:graphicData>
        </a:graphic>
      </p:graphicFrame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657225"/>
          </a:xfrm>
        </p:spPr>
        <p:txBody>
          <a:bodyPr lIns="91440" tIns="45720" rIns="91440" bIns="4572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/>
              <a:t>Привязка одного значения</a:t>
            </a:r>
          </a:p>
        </p:txBody>
      </p:sp>
    </p:spTree>
  </p:cSld>
  <p:clrMapOvr>
    <a:masterClrMapping/>
  </p:clrMapOvr>
  <p:transition advTm="10240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3916</Words>
  <Application>Microsoft Office PowerPoint</Application>
  <PresentationFormat>Экран (4:3)</PresentationFormat>
  <Paragraphs>552</Paragraphs>
  <Slides>78</Slides>
  <Notes>70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Office Theme</vt:lpstr>
      <vt:lpstr>Слайд 1</vt:lpstr>
      <vt:lpstr>План </vt:lpstr>
      <vt:lpstr>Привязка данных</vt:lpstr>
      <vt:lpstr>Привязка данных</vt:lpstr>
      <vt:lpstr>Привязка данных (VB)</vt:lpstr>
      <vt:lpstr>Привязка данных (VB)</vt:lpstr>
      <vt:lpstr>Привязка одного значения</vt:lpstr>
      <vt:lpstr>Привязка одного значения</vt:lpstr>
      <vt:lpstr>Привязка одного значения</vt:lpstr>
      <vt:lpstr>Слайд 10</vt:lpstr>
      <vt:lpstr>Расширенные (списковые) элементы управления</vt:lpstr>
      <vt:lpstr>Слайд 12</vt:lpstr>
      <vt:lpstr>Слайд 13</vt:lpstr>
      <vt:lpstr>Привязка множественных значений</vt:lpstr>
      <vt:lpstr>Привязка множественных значений</vt:lpstr>
      <vt:lpstr>Элементы управления источниками данных</vt:lpstr>
      <vt:lpstr>Визуализация таблицы БД с помощью GridView и источника данных</vt:lpstr>
      <vt:lpstr>Конфигурируем источник данных</vt:lpstr>
      <vt:lpstr>Конфигурируем источник данных</vt:lpstr>
      <vt:lpstr>Конфигурируем источник данных</vt:lpstr>
      <vt:lpstr>*.aspx</vt:lpstr>
      <vt:lpstr>Слайд 22</vt:lpstr>
      <vt:lpstr>Визуализация таблицы БД с помощью GridView и источника данных – второй способ</vt:lpstr>
      <vt:lpstr>*.aspx</vt:lpstr>
      <vt:lpstr>«Доработка» GridView</vt:lpstr>
      <vt:lpstr>Форматирование вывода</vt:lpstr>
      <vt:lpstr>Форматирование вывода</vt:lpstr>
      <vt:lpstr>Изменения в GridView для редактирования данных</vt:lpstr>
      <vt:lpstr>Изменения в GridView для редактирования данных</vt:lpstr>
      <vt:lpstr>GridView:</vt:lpstr>
      <vt:lpstr>&lt;asp:GridView ID="GridView1" runat="server" AutoGenerateColumns="False"              CellPadding="4" DataKeyNames="playerid" DataSourceID="AccessDataSource1"              ForeColor="#333333" GridLines="None" AllowSorting="True"&gt;             &lt;FooterStyle BackColor="#5D7B9D" Font-Bold="True" ForeColor="White" /&gt;</vt:lpstr>
      <vt:lpstr>Разбиение на страницы и выделение строки</vt:lpstr>
      <vt:lpstr>Форматирование вывода</vt:lpstr>
      <vt:lpstr>Пример использования источника данных для визуального редактирования данных</vt:lpstr>
      <vt:lpstr>Пример использования источника данных для визуального редактирования данных</vt:lpstr>
      <vt:lpstr>Конфигурирование  источника данных для визуального редактирования данных</vt:lpstr>
      <vt:lpstr>Конфигурирование источника данных</vt:lpstr>
      <vt:lpstr>Конфигурирование источника данных</vt:lpstr>
      <vt:lpstr>Конфигурирование источника данных</vt:lpstr>
      <vt:lpstr>Конфигурирование источника данных</vt:lpstr>
      <vt:lpstr>Конфигурирование источника данных</vt:lpstr>
      <vt:lpstr>Конфигурирование источника данных</vt:lpstr>
      <vt:lpstr>Конфигурирование ListView</vt:lpstr>
      <vt:lpstr>Конфигурирование ListView</vt:lpstr>
      <vt:lpstr>Конфигурирование ListView</vt:lpstr>
      <vt:lpstr>Конфигурирование ListView</vt:lpstr>
      <vt:lpstr>ListView – вид в браузере</vt:lpstr>
      <vt:lpstr>Недостатки SqlDataSource и других источников данных</vt:lpstr>
      <vt:lpstr>Возможная схема разработки Web-приложения, взаимодействующего с БД</vt:lpstr>
      <vt:lpstr>FormView и DetailsView</vt:lpstr>
      <vt:lpstr>FormView</vt:lpstr>
      <vt:lpstr>FormView – просмотр, редактирование и удаление записей</vt:lpstr>
      <vt:lpstr>DetailsView – просмотр, редактирование и удаление записей</vt:lpstr>
      <vt:lpstr>Использование привязки и обработки событий в «старых» расширенных элементах управления</vt:lpstr>
      <vt:lpstr>Использование объекта Repeater для отображения значений, содержащихся в DataSet (VB)</vt:lpstr>
      <vt:lpstr>Использование объекта Repeater для отображения значений, содержащихся в таблицах базы данных (VB)(продолжение 1) </vt:lpstr>
      <vt:lpstr>Вид таблицы Roster в браузере</vt:lpstr>
      <vt:lpstr>Другие возможности визуализации с помощью объекта Repeater</vt:lpstr>
      <vt:lpstr>Другие возможности визуализации с помощью объекта Repeater (продолжение 1) </vt:lpstr>
      <vt:lpstr>Вид таблицы Roster в браузере</vt:lpstr>
      <vt:lpstr>Использование привязки и обработки событий в расширенных элементах управления</vt:lpstr>
      <vt:lpstr>Использование шаблона &lt;SelectedItemTemplate&gt; объекта DataList</vt:lpstr>
      <vt:lpstr>Использование шаблона &lt;SelectedItemTemplate&gt; объекта DataList (продолжение)</vt:lpstr>
      <vt:lpstr>Использование шаблона &lt;SelectedItemTemplate&gt; объекта DataList (продолжение)</vt:lpstr>
      <vt:lpstr>Использование шаблона &lt;SelectedItemTemplate&gt; объекта DataList  (вид таблицы Roster в браузере)</vt:lpstr>
      <vt:lpstr>Слайд 66</vt:lpstr>
      <vt:lpstr>*.aspx- файл, отображающий содержимое объекта DataSet с помощью объекта DataGrid (значения свойств установлены по умолчанию)</vt:lpstr>
      <vt:lpstr>Результат выполнения файла *.aspx в браузере</vt:lpstr>
      <vt:lpstr>Установление значений свойств объекта DataGrid</vt:lpstr>
      <vt:lpstr>Результат выполнения файла *.aspx в браузере</vt:lpstr>
      <vt:lpstr>Возможности использования объекта DataGrid</vt:lpstr>
      <vt:lpstr>Возможности использования объекта DataGrid (продолжение 1)</vt:lpstr>
      <vt:lpstr>Результат выполнения файла *.aspx в браузере</vt:lpstr>
      <vt:lpstr>Возможности использования объекта DataGrid  (продолжение 2)</vt:lpstr>
      <vt:lpstr>Возможности использования объекта DataGrid  (VB)</vt:lpstr>
      <vt:lpstr>Возможности использования объекта DataGrid  (VB)</vt:lpstr>
      <vt:lpstr>Слайд 77</vt:lpstr>
      <vt:lpstr>Результат выполнения файла *.aspx в браузере</vt:lpstr>
    </vt:vector>
  </TitlesOfParts>
  <Company>bsu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прол</cp:lastModifiedBy>
  <cp:revision>4</cp:revision>
  <dcterms:created xsi:type="dcterms:W3CDTF">2015-03-25T11:34:21Z</dcterms:created>
  <dcterms:modified xsi:type="dcterms:W3CDTF">2016-03-10T09:01:53Z</dcterms:modified>
</cp:coreProperties>
</file>