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1" r:id="rId9"/>
    <p:sldId id="271" r:id="rId10"/>
    <p:sldId id="272" r:id="rId11"/>
    <p:sldId id="269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>
        <p:scale>
          <a:sx n="72" d="100"/>
          <a:sy n="72" d="100"/>
        </p:scale>
        <p:origin x="140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БЕЛОРУССКИЙ ГОСУДАРСТВЕННЫЙ УНИВЕРСИТЕТ"/>
          <p:cNvSpPr txBox="1"/>
          <p:nvPr/>
        </p:nvSpPr>
        <p:spPr>
          <a:xfrm>
            <a:off x="1998672" y="219137"/>
            <a:ext cx="10311805" cy="55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defRPr sz="3200" b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БЕЛОРУССКИЙ ГОСУДАРСТВЕННЫЙ УНИВЕРСИТЕТ</a:t>
            </a:r>
          </a:p>
        </p:txBody>
      </p:sp>
      <p:sp>
        <p:nvSpPr>
          <p:cNvPr id="120" name="Факультет Прикладной Математики и Информатики"/>
          <p:cNvSpPr txBox="1"/>
          <p:nvPr/>
        </p:nvSpPr>
        <p:spPr>
          <a:xfrm>
            <a:off x="2153156" y="512203"/>
            <a:ext cx="10028386" cy="106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500"/>
              </a:lnSpc>
              <a:defRPr sz="320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Ф</a:t>
            </a:r>
            <a:r>
              <a:rPr dirty="0" smtClean="0"/>
              <a:t>акультет</a:t>
            </a:r>
            <a:r>
              <a:rPr lang="ru-RU" dirty="0" smtClean="0"/>
              <a:t> п</a:t>
            </a:r>
            <a:r>
              <a:rPr dirty="0" smtClean="0"/>
              <a:t>рикладной </a:t>
            </a:r>
            <a:r>
              <a:rPr lang="ru-RU" dirty="0" smtClean="0"/>
              <a:t>м</a:t>
            </a:r>
            <a:r>
              <a:rPr dirty="0" smtClean="0"/>
              <a:t>атематики </a:t>
            </a:r>
            <a:r>
              <a:rPr dirty="0"/>
              <a:t>и </a:t>
            </a:r>
            <a:r>
              <a:rPr lang="ru-RU" dirty="0" smtClean="0"/>
              <a:t>и</a:t>
            </a:r>
            <a:r>
              <a:rPr dirty="0" smtClean="0"/>
              <a:t>нформатики</a:t>
            </a:r>
            <a:endParaRPr dirty="0"/>
          </a:p>
        </p:txBody>
      </p:sp>
      <p:sp>
        <p:nvSpPr>
          <p:cNvPr id="121" name="Кафедра технологий программирования"/>
          <p:cNvSpPr txBox="1"/>
          <p:nvPr/>
        </p:nvSpPr>
        <p:spPr>
          <a:xfrm>
            <a:off x="3341995" y="1526574"/>
            <a:ext cx="7625160" cy="76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7600"/>
              </a:lnSpc>
              <a:defRPr sz="320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Кафедра технологий программирования</a:t>
            </a:r>
            <a:endParaRPr sz="1200" b="0" dirty="0">
              <a:solidFill>
                <a:srgbClr val="000000"/>
              </a:solidFill>
            </a:endParaRPr>
          </a:p>
        </p:txBody>
      </p:sp>
      <p:sp>
        <p:nvSpPr>
          <p:cNvPr id="122" name="Муравейко Даниил Олегович"/>
          <p:cNvSpPr txBox="1"/>
          <p:nvPr/>
        </p:nvSpPr>
        <p:spPr>
          <a:xfrm>
            <a:off x="2958969" y="2911433"/>
            <a:ext cx="7086876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1200"/>
              </a:lnSpc>
              <a:defRPr sz="4000" b="0">
                <a:solidFill>
                  <a:srgbClr val="07070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err="1" smtClean="0"/>
              <a:t>Шелег</a:t>
            </a:r>
            <a:r>
              <a:rPr lang="ru-RU" dirty="0" smtClean="0"/>
              <a:t> Владислава Михайловна</a:t>
            </a:r>
            <a:endParaRPr dirty="0"/>
          </a:p>
        </p:txBody>
      </p:sp>
      <p:sp>
        <p:nvSpPr>
          <p:cNvPr id="123" name="ПОДСИСТЕМА ЛОГИРОВАНИЯ СИСТЕМНЫХ РЕСУРСОВ:…"/>
          <p:cNvSpPr txBox="1"/>
          <p:nvPr/>
        </p:nvSpPr>
        <p:spPr>
          <a:xfrm>
            <a:off x="1618852" y="4810740"/>
            <a:ext cx="976709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ru-RU" sz="3200" dirty="0"/>
              <a:t>Разработка и защита </a:t>
            </a:r>
            <a:r>
              <a:rPr lang="ru-RU" sz="3200" dirty="0" smtClean="0"/>
              <a:t>веб-приложений</a:t>
            </a:r>
          </a:p>
          <a:p>
            <a:r>
              <a:rPr lang="ru-RU" sz="3200" dirty="0" smtClean="0"/>
              <a:t> </a:t>
            </a:r>
            <a:r>
              <a:rPr lang="ru-RU" sz="3200" dirty="0"/>
              <a:t>сервис-ориентированной архитектуры</a:t>
            </a:r>
            <a:r>
              <a:rPr lang="ru-RU" sz="3200" dirty="0" smtClean="0"/>
              <a:t>,</a:t>
            </a:r>
          </a:p>
          <a:p>
            <a:r>
              <a:rPr lang="ru-RU" sz="3200" dirty="0" smtClean="0"/>
              <a:t> основанных </a:t>
            </a:r>
            <a:r>
              <a:rPr lang="ru-RU" sz="3200" dirty="0"/>
              <a:t>на использовании </a:t>
            </a:r>
            <a:r>
              <a:rPr lang="en-US" sz="3200" dirty="0"/>
              <a:t>REST</a:t>
            </a:r>
            <a:r>
              <a:rPr lang="ru-RU" sz="3200" dirty="0"/>
              <a:t> сервисов</a:t>
            </a:r>
            <a:endParaRPr lang="en-US" sz="3200" dirty="0"/>
          </a:p>
        </p:txBody>
      </p:sp>
      <p:sp>
        <p:nvSpPr>
          <p:cNvPr id="124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dirty="0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sp>
        <p:nvSpPr>
          <p:cNvPr id="125" name="Shape 131"/>
          <p:cNvSpPr txBox="1"/>
          <p:nvPr/>
        </p:nvSpPr>
        <p:spPr>
          <a:xfrm>
            <a:off x="7746269" y="7994414"/>
            <a:ext cx="486251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334961" indent="-487361" defTabSz="9144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Научный руководитель</a:t>
            </a:r>
            <a:endParaRPr dirty="0"/>
          </a:p>
          <a:p>
            <a:pPr marL="334961" indent="-487361" defTabSz="914400">
              <a:defRPr b="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Войтешенко</a:t>
            </a:r>
            <a:r>
              <a:rPr lang="ru-RU" dirty="0" smtClean="0"/>
              <a:t> Иосиф Станиславович</a:t>
            </a:r>
            <a:endParaRPr lang="ru-RU" dirty="0"/>
          </a:p>
          <a:p>
            <a:pPr marL="334961" indent="-487361" defTabSz="914400">
              <a:defRPr b="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/>
              <a:t>доцент кафедры ТП </a:t>
            </a:r>
            <a:endParaRPr dirty="0"/>
          </a:p>
        </p:txBody>
      </p:sp>
      <p:pic>
        <p:nvPicPr>
          <p:cNvPr id="126" name="Shape 134" descr="Shape 1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7" y="8023"/>
            <a:ext cx="2065852" cy="2798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12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551057" y="1930977"/>
            <a:ext cx="5936615" cy="200596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487672" y="3936942"/>
            <a:ext cx="5936615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72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Заключение"/>
          <p:cNvSpPr txBox="1"/>
          <p:nvPr/>
        </p:nvSpPr>
        <p:spPr>
          <a:xfrm>
            <a:off x="5624327" y="2429217"/>
            <a:ext cx="237725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3200" dirty="0"/>
              <a:t>Заключение</a:t>
            </a:r>
            <a:endParaRPr dirty="0"/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593" y="3897948"/>
            <a:ext cx="9717741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ru-RU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Реализовано </a:t>
            </a: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API</a:t>
            </a:r>
            <a:r>
              <a:rPr kumimoji="0" lang="ru-RU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,</a:t>
            </a:r>
            <a:r>
              <a:rPr kumimoji="0" lang="ru-RU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 предоставляющее доступ к информации о ресторанах Беларуси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ru-RU" sz="2800" b="0" baseline="0" dirty="0" smtClean="0">
                <a:latin typeface="Times New Roman" charset="0"/>
                <a:ea typeface="Times New Roman" charset="0"/>
                <a:cs typeface="Times New Roman" charset="0"/>
              </a:rPr>
              <a:t>Реализован</a:t>
            </a:r>
            <a:r>
              <a:rPr lang="ru-RU" sz="2800" b="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2800" b="0" dirty="0" smtClean="0">
                <a:latin typeface="Times New Roman" charset="0"/>
                <a:ea typeface="Times New Roman" charset="0"/>
                <a:cs typeface="Times New Roman" charset="0"/>
              </a:rPr>
              <a:t>пользовательский интерфейс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ru-RU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В</a:t>
            </a:r>
            <a:r>
              <a:rPr kumimoji="0" lang="ru-RU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Neue"/>
              </a:rPr>
              <a:t> дальнейшем планируется вплотную заняться обеспечением безопасности уже реализованного </a:t>
            </a:r>
            <a:r>
              <a:rPr 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API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45"/>
          <p:cNvSpPr txBox="1"/>
          <p:nvPr/>
        </p:nvSpPr>
        <p:spPr>
          <a:xfrm>
            <a:off x="2108993" y="2043641"/>
            <a:ext cx="8786814" cy="93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Перечень вопросов, подлежащих разработке, </a:t>
            </a:r>
          </a:p>
          <a:p>
            <a: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краткое содержание работы</a:t>
            </a:r>
            <a:r>
              <a:rPr b="0" dirty="0"/>
              <a:t> </a:t>
            </a:r>
          </a:p>
        </p:txBody>
      </p:sp>
      <p:sp>
        <p:nvSpPr>
          <p:cNvPr id="131" name="Кольцевые базы данных…"/>
          <p:cNvSpPr txBox="1">
            <a:spLocks noGrp="1"/>
          </p:cNvSpPr>
          <p:nvPr>
            <p:ph type="body" sz="half" idx="4294967295"/>
          </p:nvPr>
        </p:nvSpPr>
        <p:spPr>
          <a:xfrm>
            <a:off x="1533584" y="3895418"/>
            <a:ext cx="9937631" cy="4152231"/>
          </a:xfrm>
          <a:prstGeom prst="rect">
            <a:avLst/>
          </a:prstGeom>
        </p:spPr>
        <p:txBody>
          <a:bodyPr lIns="45699" tIns="45699" rIns="45699" bIns="45699" anchor="t">
            <a:norm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600" dirty="0" smtClean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/>
              <a:t>Проектирование </a:t>
            </a:r>
            <a:r>
              <a:rPr lang="en-US" sz="2400" dirty="0" smtClean="0"/>
              <a:t>API</a:t>
            </a:r>
            <a:r>
              <a:rPr lang="ru-RU" sz="2400" dirty="0" smtClean="0"/>
              <a:t>, предоставляющего пользователю информацию о ресторанах Беларуси</a:t>
            </a:r>
            <a:endParaRPr lang="ru-RU" sz="2400" dirty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/>
              <a:t>Реализация </a:t>
            </a:r>
            <a:r>
              <a:rPr lang="en-US" sz="2400" dirty="0" smtClean="0"/>
              <a:t>API</a:t>
            </a:r>
            <a:endParaRPr lang="ru-RU" sz="2400" dirty="0"/>
          </a:p>
          <a:p>
            <a:pPr marL="342900" indent="-342900" defTabSz="914400">
              <a:spcBef>
                <a:spcPts val="400"/>
              </a:spcBef>
              <a:buClr>
                <a:srgbClr val="000000"/>
              </a:buClr>
              <a:buSzPts val="2400"/>
              <a:buFont typeface="Arial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2400" dirty="0" smtClean="0"/>
              <a:t>Реализация</a:t>
            </a:r>
            <a:r>
              <a:rPr lang="en-US" sz="2400" dirty="0"/>
              <a:t> </a:t>
            </a:r>
            <a:r>
              <a:rPr lang="ru-RU" sz="2400" smtClean="0"/>
              <a:t>пользовательского интерфейса</a:t>
            </a:r>
            <a:r>
              <a:rPr lang="ru-RU" sz="2400" smtClean="0"/>
              <a:t>. </a:t>
            </a:r>
            <a:endParaRPr lang="ru-RU" sz="2400" dirty="0"/>
          </a:p>
        </p:txBody>
      </p:sp>
      <p:sp>
        <p:nvSpPr>
          <p:cNvPr id="132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Структура БД"/>
          <p:cNvSpPr txBox="1"/>
          <p:nvPr/>
        </p:nvSpPr>
        <p:spPr>
          <a:xfrm>
            <a:off x="5687275" y="1783739"/>
            <a:ext cx="163025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Web API</a:t>
            </a:r>
            <a:endParaRPr dirty="0"/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2" y="3175747"/>
            <a:ext cx="9942576" cy="47853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Консолидация данных"/>
          <p:cNvSpPr txBox="1"/>
          <p:nvPr/>
        </p:nvSpPr>
        <p:spPr>
          <a:xfrm>
            <a:off x="3972432" y="2023463"/>
            <a:ext cx="568104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Клиент-серверная архитектура </a:t>
            </a:r>
            <a:endParaRPr dirty="0"/>
          </a:p>
        </p:txBody>
      </p:sp>
      <p:sp>
        <p:nvSpPr>
          <p:cNvPr id="143" name="average — среднее значение…"/>
          <p:cNvSpPr txBox="1"/>
          <p:nvPr/>
        </p:nvSpPr>
        <p:spPr>
          <a:xfrm>
            <a:off x="4109918" y="3343261"/>
            <a:ext cx="43922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 defTabSz="914400">
              <a:spcBef>
                <a:spcPts val="400"/>
              </a:spcBef>
              <a:buSzPct val="1450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0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12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064" y="3815185"/>
            <a:ext cx="8830340" cy="335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Интерполяция данных"/>
          <p:cNvSpPr txBox="1"/>
          <p:nvPr/>
        </p:nvSpPr>
        <p:spPr>
          <a:xfrm>
            <a:off x="4251358" y="2358028"/>
            <a:ext cx="512319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Архитектурный стиль </a:t>
            </a:r>
            <a:r>
              <a:rPr lang="en-US" dirty="0" smtClean="0"/>
              <a:t>REST</a:t>
            </a:r>
            <a:endParaRPr dirty="0"/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922286" y="3759171"/>
            <a:ext cx="6502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l">
              <a:buFont typeface="Arial" charset="0"/>
              <a:buChar char="•"/>
            </a:pPr>
            <a:r>
              <a:rPr lang="en-US" dirty="0" err="1"/>
              <a:t>Модель</a:t>
            </a:r>
            <a:r>
              <a:rPr lang="en-US" dirty="0"/>
              <a:t> </a:t>
            </a:r>
            <a:r>
              <a:rPr lang="en-US" dirty="0" err="1"/>
              <a:t>клиент-сервер</a:t>
            </a:r>
            <a:endParaRPr lang="en-US" sz="2000" dirty="0"/>
          </a:p>
          <a:p>
            <a:pPr marL="342900" lvl="0" indent="-342900" algn="l">
              <a:buFont typeface="Arial" charset="0"/>
              <a:buChar char="•"/>
            </a:pPr>
            <a:r>
              <a:rPr lang="en-US" dirty="0" err="1"/>
              <a:t>Отсутствие</a:t>
            </a:r>
            <a:r>
              <a:rPr lang="en-US" dirty="0"/>
              <a:t> </a:t>
            </a:r>
            <a:r>
              <a:rPr lang="en-US" dirty="0" err="1"/>
              <a:t>состояния</a:t>
            </a:r>
            <a:endParaRPr lang="en-US" sz="2000" dirty="0"/>
          </a:p>
          <a:p>
            <a:pPr marL="342900" lvl="0" indent="-342900" algn="l">
              <a:buFont typeface="Arial" charset="0"/>
              <a:buChar char="•"/>
            </a:pPr>
            <a:r>
              <a:rPr lang="en-US" dirty="0" err="1"/>
              <a:t>Кэширование</a:t>
            </a:r>
            <a:endParaRPr lang="en-US" sz="2000" dirty="0"/>
          </a:p>
          <a:p>
            <a:pPr marL="342900" lvl="0" indent="-342900" algn="l">
              <a:buFont typeface="Arial" charset="0"/>
              <a:buChar char="•"/>
            </a:pPr>
            <a:r>
              <a:rPr lang="en-US" dirty="0" err="1"/>
              <a:t>Единообразие</a:t>
            </a:r>
            <a:r>
              <a:rPr lang="en-US" dirty="0"/>
              <a:t> </a:t>
            </a:r>
            <a:r>
              <a:rPr lang="en-US" dirty="0" err="1"/>
              <a:t>интерфейса</a:t>
            </a:r>
            <a:endParaRPr lang="en-US" sz="2000" dirty="0"/>
          </a:p>
          <a:p>
            <a:pPr marL="342900" lvl="0" indent="-342900" algn="l">
              <a:buFont typeface="Arial" charset="0"/>
              <a:buChar char="•"/>
            </a:pPr>
            <a:r>
              <a:rPr lang="en-US" dirty="0" err="1"/>
              <a:t>Слоевая</a:t>
            </a:r>
            <a:r>
              <a:rPr lang="en-US" dirty="0"/>
              <a:t> </a:t>
            </a:r>
            <a:r>
              <a:rPr lang="en-US" dirty="0" err="1"/>
              <a:t>архитектура</a:t>
            </a:r>
            <a:endParaRPr lang="en-US" sz="2000" dirty="0"/>
          </a:p>
          <a:p>
            <a:pPr marL="342900" lvl="0" indent="-342900" algn="l">
              <a:buFont typeface="Arial" charset="0"/>
              <a:buChar char="•"/>
            </a:pPr>
            <a:r>
              <a:rPr lang="ru-RU" dirty="0"/>
              <a:t>Код по </a:t>
            </a:r>
            <a:r>
              <a:rPr lang="ru-RU" dirty="0" smtClean="0"/>
              <a:t>требованию</a:t>
            </a:r>
            <a:endParaRPr lang="en-US" sz="20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Интерполяция данных"/>
          <p:cNvSpPr txBox="1"/>
          <p:nvPr/>
        </p:nvSpPr>
        <p:spPr>
          <a:xfrm>
            <a:off x="5656388" y="2303817"/>
            <a:ext cx="231313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 smtClean="0"/>
              <a:t>RESTful API</a:t>
            </a:r>
            <a:endParaRPr dirty="0"/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 bwMode="auto">
          <a:xfrm>
            <a:off x="2346700" y="3214540"/>
            <a:ext cx="8932508" cy="46865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4382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Диаграмма классов библиотеки"/>
          <p:cNvSpPr txBox="1"/>
          <p:nvPr/>
        </p:nvSpPr>
        <p:spPr>
          <a:xfrm>
            <a:off x="5092560" y="1775209"/>
            <a:ext cx="281968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Задачи проекта</a:t>
            </a:r>
            <a:endParaRPr dirty="0"/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7764" y="3030071"/>
            <a:ext cx="7596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 fontAlgn="base">
              <a:buFont typeface="Arial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ru-RU" b="0" dirty="0">
                <a:latin typeface="Times New Roman" charset="0"/>
                <a:ea typeface="Times New Roman" charset="0"/>
                <a:cs typeface="Times New Roman" charset="0"/>
              </a:rPr>
              <a:t>разработка структуры базы данных, необходимой для дальнейшей работы, и заполнение ее с использованием информацию о ресторанах и их меню с сайта https://carte.by/; </a:t>
            </a: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 algn="just" fontAlgn="base">
              <a:buFont typeface="Arial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ru-RU" b="0" dirty="0">
                <a:latin typeface="Times New Roman" charset="0"/>
                <a:ea typeface="Times New Roman" charset="0"/>
                <a:cs typeface="Times New Roman" charset="0"/>
              </a:rPr>
              <a:t>реализация 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API</a:t>
            </a:r>
            <a:r>
              <a:rPr lang="ru-RU" b="0" dirty="0">
                <a:latin typeface="Times New Roman" charset="0"/>
                <a:ea typeface="Times New Roman" charset="0"/>
                <a:cs typeface="Times New Roman" charset="0"/>
              </a:rPr>
              <a:t> для предоставления информации о ресторанах по запросу пользователя;</a:t>
            </a: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42950" lvl="1" indent="-285750" algn="just" fontAlgn="base">
              <a:buFont typeface="Arial" charset="0"/>
              <a:buChar char="•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ru-RU" b="0" dirty="0">
                <a:latin typeface="Times New Roman" charset="0"/>
                <a:ea typeface="Times New Roman" charset="0"/>
                <a:cs typeface="Times New Roman" charset="0"/>
              </a:rPr>
              <a:t>реализация </a:t>
            </a:r>
            <a:r>
              <a:rPr lang="ru-RU" b="0" dirty="0" err="1">
                <a:latin typeface="Times New Roman" charset="0"/>
                <a:ea typeface="Times New Roman" charset="0"/>
                <a:cs typeface="Times New Roman" charset="0"/>
              </a:rPr>
              <a:t>front-end</a:t>
            </a:r>
            <a:r>
              <a:rPr lang="ru-RU" b="0" dirty="0">
                <a:latin typeface="Times New Roman" charset="0"/>
                <a:ea typeface="Times New Roman" charset="0"/>
                <a:cs typeface="Times New Roman" charset="0"/>
              </a:rPr>
              <a:t> части, работающей на основе данных </a:t>
            </a:r>
            <a:r>
              <a:rPr lang="en-US" b="0" dirty="0">
                <a:latin typeface="Times New Roman" charset="0"/>
                <a:ea typeface="Times New Roman" charset="0"/>
                <a:cs typeface="Times New Roman" charset="0"/>
              </a:rPr>
              <a:t>API</a:t>
            </a:r>
            <a:r>
              <a:rPr lang="ru-RU" b="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Разработка требований"/>
          <p:cNvSpPr txBox="1"/>
          <p:nvPr/>
        </p:nvSpPr>
        <p:spPr>
          <a:xfrm>
            <a:off x="3953630" y="1783739"/>
            <a:ext cx="509755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 smtClean="0"/>
              <a:t>Диаграмма моделей проекта</a:t>
            </a:r>
            <a:endParaRPr dirty="0"/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9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235056" y="3051417"/>
            <a:ext cx="9155796" cy="44251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261" y="306823"/>
            <a:ext cx="856143" cy="135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Диаграмма классов библиотеки"/>
          <p:cNvSpPr txBox="1"/>
          <p:nvPr/>
        </p:nvSpPr>
        <p:spPr>
          <a:xfrm>
            <a:off x="2361415" y="6840952"/>
            <a:ext cx="890307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95300" indent="-647700" defTabSz="914400"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Фрагмент JSON, полученного по запросу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ru-RU" dirty="0" err="1" smtClean="0">
                <a:latin typeface="Times New Roman" charset="0"/>
                <a:ea typeface="Times New Roman" charset="0"/>
                <a:cs typeface="Times New Roman" charset="0"/>
              </a:rPr>
              <a:t>http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://localhost:3000/</a:t>
            </a:r>
            <a:r>
              <a:rPr lang="ru-RU" dirty="0" err="1">
                <a:latin typeface="Times New Roman" charset="0"/>
                <a:ea typeface="Times New Roman" charset="0"/>
                <a:cs typeface="Times New Roman" charset="0"/>
              </a:rPr>
              <a:t>regions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/1/</a:t>
            </a:r>
            <a:r>
              <a:rPr lang="ru-RU" dirty="0" err="1">
                <a:latin typeface="Times New Roman" charset="0"/>
                <a:ea typeface="Times New Roman" charset="0"/>
                <a:cs typeface="Times New Roman" charset="0"/>
              </a:rPr>
              <a:t>cities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/1/</a:t>
            </a:r>
            <a:r>
              <a:rPr lang="ru-RU" dirty="0" err="1">
                <a:latin typeface="Times New Roman" charset="0"/>
                <a:ea typeface="Times New Roman" charset="0"/>
                <a:cs typeface="Times New Roman" charset="0"/>
              </a:rPr>
              <a:t>restaurants</a:t>
            </a:r>
            <a:r>
              <a:rPr lang="ru-RU" dirty="0">
                <a:latin typeface="Times New Roman" charset="0"/>
                <a:ea typeface="Times New Roman" charset="0"/>
                <a:cs typeface="Times New Roman" charset="0"/>
              </a:rPr>
              <a:t>/22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Shape 223"/>
          <p:cNvSpPr txBox="1"/>
          <p:nvPr/>
        </p:nvSpPr>
        <p:spPr>
          <a:xfrm>
            <a:off x="1013800" y="100332"/>
            <a:ext cx="11598308" cy="1384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r>
              <a:rPr lang="ru-RU" sz="2800" dirty="0"/>
              <a:t>Разработка и защита веб-приложений</a:t>
            </a:r>
          </a:p>
          <a:p>
            <a:r>
              <a:rPr lang="ru-RU" sz="2800" dirty="0"/>
              <a:t> сервис-ориентированной архитектуры,</a:t>
            </a:r>
          </a:p>
          <a:p>
            <a:r>
              <a:rPr lang="ru-RU" sz="2800" dirty="0"/>
              <a:t> основанных на использовании </a:t>
            </a:r>
            <a:r>
              <a:rPr lang="en-US" sz="2800" dirty="0"/>
              <a:t>REST</a:t>
            </a:r>
            <a:r>
              <a:rPr lang="ru-RU" sz="2800" dirty="0"/>
              <a:t> сервисов</a:t>
            </a:r>
            <a:endParaRPr lang="en-US" sz="2800" dirty="0"/>
          </a:p>
        </p:txBody>
      </p:sp>
      <p:sp>
        <p:nvSpPr>
          <p:cNvPr id="17" name="Shape 127"/>
          <p:cNvSpPr txBox="1"/>
          <p:nvPr/>
        </p:nvSpPr>
        <p:spPr>
          <a:xfrm>
            <a:off x="404764" y="8394566"/>
            <a:ext cx="3114601" cy="7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err="1" smtClean="0"/>
              <a:t>Шелег</a:t>
            </a:r>
            <a:r>
              <a:rPr lang="ru-RU" smtClean="0"/>
              <a:t> В.М.</a:t>
            </a:r>
            <a:endParaRPr dirty="0"/>
          </a:p>
          <a:p>
            <a:pPr marL="469900" indent="-596900" algn="l" defTabSz="914400">
              <a:defRPr sz="20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Курсовой проект 2017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897597" y="2725269"/>
            <a:ext cx="9366896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1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377</Words>
  <Application>Microsoft Macintosh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Helvetica Light</vt:lpstr>
      <vt:lpstr>Helvetica Neue</vt:lpstr>
      <vt:lpstr>Helvetica Neue Light</vt:lpstr>
      <vt:lpstr>Helvetica Neue Medium</vt:lpstr>
      <vt:lpstr>Helvetica Neue Thin</vt:lpstr>
      <vt:lpstr>Times New Roman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22</cp:revision>
  <dcterms:modified xsi:type="dcterms:W3CDTF">2017-12-19T06:58:38Z</dcterms:modified>
</cp:coreProperties>
</file>