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58" r:id="rId2"/>
    <p:sldId id="359" r:id="rId3"/>
    <p:sldId id="360" r:id="rId4"/>
    <p:sldId id="323" r:id="rId5"/>
    <p:sldId id="361" r:id="rId6"/>
    <p:sldId id="325" r:id="rId7"/>
    <p:sldId id="326" r:id="rId8"/>
    <p:sldId id="363" r:id="rId9"/>
    <p:sldId id="362" r:id="rId10"/>
    <p:sldId id="330" r:id="rId11"/>
    <p:sldId id="349" r:id="rId12"/>
    <p:sldId id="331" r:id="rId13"/>
    <p:sldId id="350" r:id="rId14"/>
    <p:sldId id="351" r:id="rId15"/>
    <p:sldId id="344"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3A84"/>
    <a:srgbClr val="DD2BE1"/>
    <a:srgbClr val="CC3CA3"/>
    <a:srgbClr val="C741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68442" autoAdjust="0"/>
  </p:normalViewPr>
  <p:slideViewPr>
    <p:cSldViewPr snapToGrid="0">
      <p:cViewPr varScale="1">
        <p:scale>
          <a:sx n="132" d="100"/>
          <a:sy n="132"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49985-9BBF-4A22-A6FB-32B189AD316E}" type="datetimeFigureOut">
              <a:rPr lang="en-IN" smtClean="0"/>
              <a:t>06/09/21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78E01-8189-4124-979C-402657251063}" type="slidenum">
              <a:rPr lang="en-IN" smtClean="0"/>
              <a:t>‹#›</a:t>
            </a:fld>
            <a:endParaRPr lang="en-IN"/>
          </a:p>
        </p:txBody>
      </p:sp>
    </p:spTree>
    <p:extLst>
      <p:ext uri="{BB962C8B-B14F-4D97-AF65-F5344CB8AC3E}">
        <p14:creationId xmlns:p14="http://schemas.microsoft.com/office/powerpoint/2010/main" val="374304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Welcome to the first week of the NPTEL lecture series on Quantum Computing.</a:t>
            </a:r>
          </a:p>
          <a:p>
            <a:r>
              <a:rPr lang="en-IN" dirty="0"/>
              <a:t>I am Ramakrishna, your lecturer. I am a senior researcher and quantum ambassador at the IBM Research Lab in Bangalore.</a:t>
            </a:r>
          </a:p>
          <a:p>
            <a:r>
              <a:rPr lang="en-IN" dirty="0"/>
              <a:t>This week we will cover the basics of quantum computing</a:t>
            </a:r>
          </a:p>
          <a:p>
            <a:r>
              <a:rPr lang="en-IN" dirty="0"/>
              <a:t>In these modules, we will discuss ideas from quantum mechanics and mathematics that will give you a solid foundation to understand QC. The lessons you learn this week will also lay the basis for subsequent lectures, where you will understand how to develop quantum algorithms and learn to program on real quantum computers.</a:t>
            </a:r>
          </a:p>
        </p:txBody>
      </p:sp>
      <p:sp>
        <p:nvSpPr>
          <p:cNvPr id="4" name="Slide Number Placeholder 3"/>
          <p:cNvSpPr>
            <a:spLocks noGrp="1"/>
          </p:cNvSpPr>
          <p:nvPr>
            <p:ph type="sldNum" sz="quarter" idx="5"/>
          </p:nvPr>
        </p:nvSpPr>
        <p:spPr/>
        <p:txBody>
          <a:bodyPr/>
          <a:lstStyle/>
          <a:p>
            <a:fld id="{08E78E01-8189-4124-979C-402657251063}" type="slidenum">
              <a:rPr lang="en-IN" smtClean="0"/>
              <a:t>1</a:t>
            </a:fld>
            <a:endParaRPr lang="en-IN" dirty="0"/>
          </a:p>
        </p:txBody>
      </p:sp>
    </p:spTree>
    <p:extLst>
      <p:ext uri="{BB962C8B-B14F-4D97-AF65-F5344CB8AC3E}">
        <p14:creationId xmlns:p14="http://schemas.microsoft.com/office/powerpoint/2010/main" val="354636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Mention orthonormal basis states (and standard basis). - DONE</a:t>
            </a:r>
          </a:p>
          <a:p>
            <a:r>
              <a:rPr lang="en-US" dirty="0"/>
              <a:t>Define Hilbert space: complex multidimensional space where inner product is defined. - DONE</a:t>
            </a:r>
          </a:p>
          <a:p>
            <a:endParaRPr lang="en-US" dirty="0"/>
          </a:p>
          <a:p>
            <a:r>
              <a:rPr lang="en-US" dirty="0"/>
              <a:t>Dirac notation, vector equivalent, </a:t>
            </a:r>
            <a:r>
              <a:rPr lang="en-US" dirty="0" err="1"/>
              <a:t>ket</a:t>
            </a:r>
            <a:r>
              <a:rPr lang="en-US" dirty="0"/>
              <a:t>, bra.</a:t>
            </a:r>
          </a:p>
          <a:p>
            <a:r>
              <a:rPr lang="en-US" dirty="0"/>
              <a:t>Mention why we are using the term basis states for |0&gt; and |1&gt;; because they are orthonormal bases in a complex 2D vector space.</a:t>
            </a:r>
          </a:p>
          <a:p>
            <a:endParaRPr lang="en-US" dirty="0"/>
          </a:p>
          <a:p>
            <a:r>
              <a:rPr lang="en-US" dirty="0"/>
              <a:t>Think of the bra as a function or an operator.</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10</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3712576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Mention orthonormal basis states (and standard basis). 0 and 1 are bases for a vector space. – DONE in previous slide</a:t>
            </a:r>
          </a:p>
          <a:p>
            <a:endParaRPr lang="en-US" dirty="0"/>
          </a:p>
          <a:p>
            <a:r>
              <a:rPr lang="en-US" dirty="0"/>
              <a:t>Inner product (bra-</a:t>
            </a:r>
            <a:r>
              <a:rPr lang="en-US" dirty="0" err="1"/>
              <a:t>ket</a:t>
            </a:r>
            <a:r>
              <a:rPr lang="en-US" dirty="0"/>
              <a:t>), outer product (</a:t>
            </a:r>
            <a:r>
              <a:rPr lang="en-US" dirty="0" err="1"/>
              <a:t>ket</a:t>
            </a:r>
            <a:r>
              <a:rPr lang="en-US" dirty="0"/>
              <a:t>-bra)</a:t>
            </a:r>
          </a:p>
          <a:p>
            <a:r>
              <a:rPr lang="en-US" dirty="0"/>
              <a:t>Discuss inner product of orthogonal vectors (is zero) while identical vectors is 1.</a:t>
            </a:r>
          </a:p>
          <a:p>
            <a:endParaRPr lang="en-US" dirty="0"/>
          </a:p>
          <a:p>
            <a:r>
              <a:rPr lang="en-US" dirty="0"/>
              <a:t>The bra-</a:t>
            </a:r>
            <a:r>
              <a:rPr lang="en-US" dirty="0" err="1"/>
              <a:t>ket</a:t>
            </a:r>
            <a:r>
              <a:rPr lang="en-US" dirty="0"/>
              <a:t> is an operation to map a </a:t>
            </a:r>
            <a:r>
              <a:rPr lang="en-US" dirty="0" err="1"/>
              <a:t>ket</a:t>
            </a:r>
            <a:r>
              <a:rPr lang="en-US" dirty="0"/>
              <a:t> to a scalar.</a:t>
            </a:r>
          </a:p>
          <a:p>
            <a:endParaRPr lang="en-US" dirty="0"/>
          </a:p>
          <a:p>
            <a:r>
              <a:rPr lang="en-US" dirty="0"/>
              <a:t>The </a:t>
            </a:r>
            <a:r>
              <a:rPr lang="en-US" dirty="0" err="1"/>
              <a:t>ket</a:t>
            </a:r>
            <a:r>
              <a:rPr lang="en-US" dirty="0"/>
              <a:t>-bra is an operator for linear transformations, to map one </a:t>
            </a:r>
            <a:r>
              <a:rPr lang="en-US" dirty="0" err="1"/>
              <a:t>ket</a:t>
            </a:r>
            <a:r>
              <a:rPr lang="en-US" dirty="0"/>
              <a:t> to another. This will come in handy as you will see in a later module.</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11</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30035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Sum of coefficients-squared adds to 1 (because of probabilities): comes from physical requirement (Prabha’s lecture) - DONE</a:t>
            </a:r>
          </a:p>
          <a:p>
            <a:r>
              <a:rPr lang="en-US" dirty="0"/>
              <a:t>Don’t mention the word “measurement” at all here; say “probability of qubit being in either basis state”. - DONE</a:t>
            </a:r>
          </a:p>
          <a:p>
            <a:r>
              <a:rPr lang="en-US" dirty="0"/>
              <a:t>Alpha, beta are not probabilities; they are probability amplitudes (put in slide). - DONE</a:t>
            </a:r>
          </a:p>
          <a:p>
            <a:endParaRPr lang="en-US" dirty="0"/>
          </a:p>
          <a:p>
            <a:r>
              <a:rPr lang="en-US" dirty="0"/>
              <a:t>Mathematical representation</a:t>
            </a:r>
          </a:p>
          <a:p>
            <a:r>
              <a:rPr lang="en-US" dirty="0"/>
              <a:t>Orthogonal basis states: |0&gt;, |1&gt;. Inner product is zero. Vector representations, matrix representation</a:t>
            </a:r>
          </a:p>
          <a:p>
            <a:endParaRPr lang="en-US" dirty="0"/>
          </a:p>
          <a:p>
            <a:r>
              <a:rPr lang="en-US" dirty="0"/>
              <a:t>Talk about measurement and normalization</a:t>
            </a:r>
          </a:p>
          <a:p>
            <a:r>
              <a:rPr lang="en-US" dirty="0"/>
              <a:t>Born rule</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12</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802710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representation (Bloch sphere)</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13</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686513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representation (Bloch sphere)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Bloch vector, angles twice as large in Bloch sphere as in Hilbert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that phase rotation, just like superposition, has no analogue in classical computing -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Relative phase: difference in phase between the 0 and 1 basis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choose how to orient our sphere, or set its frame of reference, and every qubit will be positioned relative to the sphere’s orientation.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understand more about the Bloch sphere and the quantum physical intuition behind the angles in a qubit representation in subsequent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dirty="0">
                    <a:ea typeface="Cambria Math" panose="02040503050406030204" pitchFamily="18" charset="0"/>
                    <a:cs typeface="Times New Roman" panose="02020603050405020304" pitchFamily="18" charset="0"/>
                  </a:rPr>
                  <a:t>Exercise</a:t>
                </a:r>
                <a:r>
                  <a:rPr lang="en-IN" sz="1200" dirty="0">
                    <a:ea typeface="Cambria Math" panose="02040503050406030204" pitchFamily="18" charset="0"/>
                    <a:cs typeface="Times New Roman" panose="02020603050405020304" pitchFamily="18" charset="0"/>
                  </a:rPr>
                  <a:t>: determine (X,Y,Z) coordinates for </a:t>
                </a:r>
                <a14:m>
                  <m:oMath xmlns:m="http://schemas.openxmlformats.org/officeDocument/2006/math">
                    <m:d>
                      <m:dPr>
                        <m:begChr m:val=""/>
                        <m:endChr m:val="⟩"/>
                        <m:ctrlPr>
                          <a:rPr lang="en-IN" sz="1200" b="1" i="1">
                            <a:latin typeface="Cambria Math" panose="02040503050406030204" pitchFamily="18" charset="0"/>
                            <a:ea typeface="Cambria Math" panose="02040503050406030204" pitchFamily="18" charset="0"/>
                            <a:cs typeface="Times New Roman" panose="02020603050405020304" pitchFamily="18" charset="0"/>
                          </a:rPr>
                        </m:ctrlPr>
                      </m:dPr>
                      <m:e>
                        <m:r>
                          <a:rPr lang="en-IN" sz="1200" b="1" i="1">
                            <a:latin typeface="Cambria Math" panose="02040503050406030204" pitchFamily="18" charset="0"/>
                            <a:ea typeface="Cambria Math" panose="02040503050406030204" pitchFamily="18" charset="0"/>
                            <a:cs typeface="Times New Roman" panose="02020603050405020304" pitchFamily="18" charset="0"/>
                          </a:rPr>
                          <m:t>|</m:t>
                        </m:r>
                        <m:r>
                          <a:rPr lang="en-IN" sz="1200" b="1" i="1">
                            <a:latin typeface="Cambria Math" panose="02040503050406030204" pitchFamily="18" charset="0"/>
                            <a:ea typeface="Cambria Math" panose="02040503050406030204" pitchFamily="18" charset="0"/>
                            <a:cs typeface="Times New Roman" panose="02020603050405020304" pitchFamily="18" charset="0"/>
                          </a:rPr>
                          <m:t>𝒒</m:t>
                        </m:r>
                      </m:e>
                    </m:d>
                  </m:oMath>
                </a14:m>
                <a:r>
                  <a:rPr lang="en-IN" sz="1200" dirty="0">
                    <a:ea typeface="Cambria Math" panose="02040503050406030204" pitchFamily="18" charset="0"/>
                    <a:cs typeface="Times New Roman" panose="02020603050405020304" pitchFamily="18" charset="0"/>
                  </a:rPr>
                  <a:t> in terms of </a:t>
                </a:r>
                <a14:m>
                  <m:oMath xmlns:m="http://schemas.openxmlformats.org/officeDocument/2006/math">
                    <m:r>
                      <a:rPr lang="en-IN" sz="1200" b="1" i="1" smtClean="0">
                        <a:latin typeface="Cambria Math" panose="02040503050406030204" pitchFamily="18" charset="0"/>
                        <a:ea typeface="Cambria Math" panose="02040503050406030204" pitchFamily="18" charset="0"/>
                        <a:cs typeface="Times New Roman" panose="02020603050405020304" pitchFamily="18" charset="0"/>
                      </a:rPr>
                      <m:t>𝜽</m:t>
                    </m:r>
                  </m:oMath>
                </a14:m>
                <a:r>
                  <a:rPr lang="en-IN" sz="1200" b="1" dirty="0">
                    <a:latin typeface="Times New Roman" panose="02020603050405020304" pitchFamily="18" charset="0"/>
                    <a:ea typeface="Cambria Math" panose="02040503050406030204" pitchFamily="18" charset="0"/>
                    <a:cs typeface="Times New Roman" panose="02020603050405020304" pitchFamily="18" charset="0"/>
                  </a:rPr>
                  <a:t> </a:t>
                </a:r>
                <a:r>
                  <a:rPr lang="en-IN" sz="1200" dirty="0">
                    <a:ea typeface="Cambria Math" panose="02040503050406030204" pitchFamily="18" charset="0"/>
                    <a:cs typeface="Times New Roman" panose="02020603050405020304" pitchFamily="18" charset="0"/>
                  </a:rPr>
                  <a:t>and </a:t>
                </a:r>
                <a14:m>
                  <m:oMath xmlns:m="http://schemas.openxmlformats.org/officeDocument/2006/math">
                    <m:r>
                      <a:rPr lang="en-IN" sz="1200" b="1" i="1" smtClean="0">
                        <a:latin typeface="Cambria Math" panose="02040503050406030204" pitchFamily="18" charset="0"/>
                        <a:ea typeface="Cambria Math" panose="02040503050406030204" pitchFamily="18" charset="0"/>
                        <a:cs typeface="Times New Roman" panose="02020603050405020304" pitchFamily="18" charset="0"/>
                      </a:rPr>
                      <m:t>𝝋</m:t>
                    </m:r>
                  </m:oMath>
                </a14:m>
                <a:endParaRPr lang="en-IN" sz="1200" b="1" dirty="0">
                  <a:latin typeface="Times New Roman" panose="02020603050405020304" pitchFamily="18" charset="0"/>
                  <a:ea typeface="IBM Plex Sans"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representation (Bloch sphere)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Bloch vector, angles twice as large in Bloch sphere as in Hilbert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that phase rotation, just like superposition, has no analogue in classical computing -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dirty="0">
                    <a:ea typeface="Cambria Math" panose="02040503050406030204" pitchFamily="18" charset="0"/>
                    <a:cs typeface="Times New Roman" panose="02020603050405020304" pitchFamily="18" charset="0"/>
                  </a:rPr>
                  <a:t>Exercise</a:t>
                </a:r>
                <a:r>
                  <a:rPr lang="en-IN" sz="1200" dirty="0">
                    <a:ea typeface="Cambria Math" panose="02040503050406030204" pitchFamily="18" charset="0"/>
                    <a:cs typeface="Times New Roman" panose="02020603050405020304" pitchFamily="18" charset="0"/>
                  </a:rPr>
                  <a:t>: determine (X,Y,Z) coordinates for </a:t>
                </a:r>
                <a:r>
                  <a:rPr lang="en-IN" sz="1200" b="1" i="0">
                    <a:latin typeface="Cambria Math" panose="02040503050406030204" pitchFamily="18" charset="0"/>
                    <a:ea typeface="Cambria Math" panose="02040503050406030204" pitchFamily="18" charset="0"/>
                    <a:cs typeface="Times New Roman" panose="02020603050405020304" pitchFamily="18" charset="0"/>
                  </a:rPr>
                  <a:t>├ |𝒒⟩</a:t>
                </a:r>
                <a:r>
                  <a:rPr lang="en-IN" sz="1200" dirty="0">
                    <a:ea typeface="Cambria Math" panose="02040503050406030204" pitchFamily="18" charset="0"/>
                    <a:cs typeface="Times New Roman" panose="02020603050405020304" pitchFamily="18" charset="0"/>
                  </a:rPr>
                  <a:t> in terms of </a:t>
                </a:r>
                <a:r>
                  <a:rPr lang="en-IN" sz="1200" b="1" i="0">
                    <a:latin typeface="Cambria Math" panose="02040503050406030204" pitchFamily="18" charset="0"/>
                    <a:ea typeface="Cambria Math" panose="02040503050406030204" pitchFamily="18" charset="0"/>
                    <a:cs typeface="Times New Roman" panose="02020603050405020304" pitchFamily="18" charset="0"/>
                  </a:rPr>
                  <a:t>𝜽</a:t>
                </a:r>
                <a:r>
                  <a:rPr lang="en-IN" sz="1200" b="1" dirty="0">
                    <a:latin typeface="Times New Roman" panose="02020603050405020304" pitchFamily="18" charset="0"/>
                    <a:ea typeface="Cambria Math" panose="02040503050406030204" pitchFamily="18" charset="0"/>
                    <a:cs typeface="Times New Roman" panose="02020603050405020304" pitchFamily="18" charset="0"/>
                  </a:rPr>
                  <a:t> </a:t>
                </a:r>
                <a:r>
                  <a:rPr lang="en-IN" sz="1200" dirty="0">
                    <a:ea typeface="Cambria Math" panose="02040503050406030204" pitchFamily="18" charset="0"/>
                    <a:cs typeface="Times New Roman" panose="02020603050405020304" pitchFamily="18" charset="0"/>
                  </a:rPr>
                  <a:t>and </a:t>
                </a:r>
                <a:r>
                  <a:rPr lang="en-IN" sz="1200" b="1" i="0">
                    <a:latin typeface="Cambria Math" panose="02040503050406030204" pitchFamily="18" charset="0"/>
                    <a:ea typeface="Cambria Math" panose="02040503050406030204" pitchFamily="18" charset="0"/>
                    <a:cs typeface="Times New Roman" panose="02020603050405020304" pitchFamily="18" charset="0"/>
                  </a:rPr>
                  <a:t>𝝋</a:t>
                </a:r>
                <a:endParaRPr lang="en-IN" sz="1200" b="1" dirty="0">
                  <a:latin typeface="Times New Roman" panose="02020603050405020304" pitchFamily="18" charset="0"/>
                  <a:ea typeface="IBM Plex Sans"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14</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379889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END here: this was abstract mathematical representation; for the physical intuition (or physical basis; QM), Prabha will continue. (Put a title chart; what’s the </a:t>
            </a:r>
            <a:r>
              <a:rPr lang="en-US"/>
              <a:t>physical basis?)</a:t>
            </a:r>
            <a:endParaRPr lang="en-US" dirty="0"/>
          </a:p>
          <a:p>
            <a:endParaRPr lang="en-US" dirty="0"/>
          </a:p>
          <a:p>
            <a:r>
              <a:rPr lang="en-US" dirty="0"/>
              <a:t>0,1    +-     </a:t>
            </a:r>
            <a:r>
              <a:rPr lang="en-US" dirty="0" err="1"/>
              <a:t>i</a:t>
            </a:r>
            <a:r>
              <a:rPr lang="en-US" dirty="0"/>
              <a:t>,-I</a:t>
            </a:r>
          </a:p>
          <a:p>
            <a:endParaRPr lang="en-US" dirty="0"/>
          </a:p>
          <a:p>
            <a:r>
              <a:rPr lang="en-US" dirty="0"/>
              <a:t>Talk about: Z-measurement is what we do. X-measurement is equivalent mathematically but not possible physically.</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15</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369718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Replace with “Next, we’ll demonstrate all the qubit gates and circuits in practice, using IBM-Q and </a:t>
            </a:r>
            <a:r>
              <a:rPr lang="en-US" dirty="0" err="1"/>
              <a:t>Qiskit</a:t>
            </a:r>
            <a:r>
              <a:rPr lang="en-US" dirty="0"/>
              <a:t>.”</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16</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200651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In this module, we will be learning about the basic computation units of quantum computing, namely quantum bits or qubits.</a:t>
            </a:r>
          </a:p>
          <a:p>
            <a:r>
              <a:rPr lang="en-US" dirty="0"/>
              <a:t>But before diving into the concepts, we will briefly discuss why quantum computing promises to be a game changer in the field of computing, and what makes this such an exciting subject.</a:t>
            </a:r>
          </a:p>
          <a:p>
            <a:r>
              <a:rPr lang="en-US" dirty="0"/>
              <a:t>We will compare quantum computing to the classical computing that many of you may be very familiar with as programmers, and provide a brief background in linear algebra, which is the mathematical framework that quantum computing and algorithms are built on.</a:t>
            </a:r>
          </a:p>
          <a:p>
            <a:r>
              <a:rPr lang="en-US" dirty="0"/>
              <a:t>The rest of this lecture will then be devoted to qubits and their representations, both mathematically and visually.</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rPr>
              <a:t>Group Name / DOC ID / Month XX, 2019 / © 2019 IBM Corporation</a:t>
            </a:r>
          </a:p>
        </p:txBody>
      </p:sp>
    </p:spTree>
    <p:extLst>
      <p:ext uri="{BB962C8B-B14F-4D97-AF65-F5344CB8AC3E}">
        <p14:creationId xmlns:p14="http://schemas.microsoft.com/office/powerpoint/2010/main" val="62903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rPr>
              <a:t>Group Name / DOC ID / Month XX, 2019 / © 2019 IBM Corporation</a:t>
            </a:r>
          </a:p>
        </p:txBody>
      </p:sp>
    </p:spTree>
    <p:extLst>
      <p:ext uri="{BB962C8B-B14F-4D97-AF65-F5344CB8AC3E}">
        <p14:creationId xmlns:p14="http://schemas.microsoft.com/office/powerpoint/2010/main" val="67917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performance of a computer algorithm or program, as many of you may be familiar with, is measured by its complexity, which is a nothing but a function of how much time or memory is consumed by the program as the size of the input increases.</a:t>
            </a:r>
          </a:p>
          <a:p>
            <a:r>
              <a:rPr lang="en-IN" dirty="0"/>
              <a:t>Consider the functions you see on the screen. The linear function increases fairly gently whereas that quadratic function increases at a much faster rate. </a:t>
            </a:r>
            <a:r>
              <a:rPr lang="en-IN" dirty="0" err="1"/>
              <a:t>NlogN</a:t>
            </a:r>
            <a:r>
              <a:rPr lang="en-IN" dirty="0"/>
              <a:t>, which is slower than linear but faster than quadratic, is somewhere in between.</a:t>
            </a:r>
          </a:p>
          <a:p>
            <a:r>
              <a:rPr lang="en-IN" dirty="0"/>
              <a:t>But these are polynomial functions with low degrees. Let us compare them to polynomials of higher degree and with exponential functions.</a:t>
            </a:r>
          </a:p>
        </p:txBody>
      </p:sp>
      <p:sp>
        <p:nvSpPr>
          <p:cNvPr id="4" name="Slide Number Placeholder 3"/>
          <p:cNvSpPr>
            <a:spLocks noGrp="1"/>
          </p:cNvSpPr>
          <p:nvPr>
            <p:ph type="sldNum" sz="quarter" idx="5"/>
          </p:nvPr>
        </p:nvSpPr>
        <p:spPr/>
        <p:txBody>
          <a:bodyPr/>
          <a:lstStyle/>
          <a:p>
            <a:fld id="{08E78E01-8189-4124-979C-402657251063}" type="slidenum">
              <a:rPr lang="en-IN" smtClean="0"/>
              <a:t>4</a:t>
            </a:fld>
            <a:endParaRPr lang="en-IN"/>
          </a:p>
        </p:txBody>
      </p:sp>
    </p:spTree>
    <p:extLst>
      <p:ext uri="{BB962C8B-B14F-4D97-AF65-F5344CB8AC3E}">
        <p14:creationId xmlns:p14="http://schemas.microsoft.com/office/powerpoint/2010/main" val="148935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23165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6</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295563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184466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110005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3320418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A395-58C7-4C6B-A96F-91D0C95D8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EFFE49-3179-44DF-83B5-EBE4886C0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3708E1-2305-40C5-8CB8-BFA536445779}"/>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5" name="Footer Placeholder 4">
            <a:extLst>
              <a:ext uri="{FF2B5EF4-FFF2-40B4-BE49-F238E27FC236}">
                <a16:creationId xmlns:a16="http://schemas.microsoft.com/office/drawing/2014/main" id="{E779D0E4-C483-43A3-A4D5-88DA074DB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68DB4-F9E7-4082-BD6B-02F38E43AC30}"/>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10" name="Picture 9" descr="Logo&#10;&#10;Description automatically generated">
            <a:extLst>
              <a:ext uri="{FF2B5EF4-FFF2-40B4-BE49-F238E27FC236}">
                <a16:creationId xmlns:a16="http://schemas.microsoft.com/office/drawing/2014/main" id="{11E7369F-9C1F-47E5-8D81-0B4674783D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0890" y="5355418"/>
            <a:ext cx="1316362" cy="1316362"/>
          </a:xfrm>
          <a:prstGeom prst="rect">
            <a:avLst/>
          </a:prstGeom>
        </p:spPr>
      </p:pic>
      <p:pic>
        <p:nvPicPr>
          <p:cNvPr id="11" name="Picture 10" descr="Logo, company name&#10;&#10;Description automatically generated">
            <a:extLst>
              <a:ext uri="{FF2B5EF4-FFF2-40B4-BE49-F238E27FC236}">
                <a16:creationId xmlns:a16="http://schemas.microsoft.com/office/drawing/2014/main" id="{AFC9AF9F-8C0B-4F4C-8347-88EF1E91B09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0272" t="5798" r="29243" b="3453"/>
          <a:stretch/>
        </p:blipFill>
        <p:spPr>
          <a:xfrm>
            <a:off x="5469834" y="21174"/>
            <a:ext cx="1252331" cy="1579026"/>
          </a:xfrm>
          <a:prstGeom prst="rect">
            <a:avLst/>
          </a:prstGeom>
        </p:spPr>
      </p:pic>
      <p:pic>
        <p:nvPicPr>
          <p:cNvPr id="12" name="Picture 2" descr="IBM Research | Tethys">
            <a:extLst>
              <a:ext uri="{FF2B5EF4-FFF2-40B4-BE49-F238E27FC236}">
                <a16:creationId xmlns:a16="http://schemas.microsoft.com/office/drawing/2014/main" id="{1697C7C0-207A-4C31-8684-541DCA86245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97976" y="5495855"/>
            <a:ext cx="2324451" cy="122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7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38B8-C5E4-4201-8357-26B8AAC8D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4DE35C-8CB5-4DE5-90EA-0AACBD800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5C716-0984-44EF-98A9-277B40268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447D7-6F85-48C7-A1C8-690441452F6A}"/>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6" name="Footer Placeholder 5">
            <a:extLst>
              <a:ext uri="{FF2B5EF4-FFF2-40B4-BE49-F238E27FC236}">
                <a16:creationId xmlns:a16="http://schemas.microsoft.com/office/drawing/2014/main" id="{6B8679FE-5141-47A2-8853-65FDBDEFA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66195-11B2-4D40-B7AA-737D1DB1F382}"/>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E3A95C3F-409A-4266-93B8-6A007C2145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9" name="Picture 8" descr="Logo, company name&#10;&#10;Description automatically generated">
            <a:extLst>
              <a:ext uri="{FF2B5EF4-FFF2-40B4-BE49-F238E27FC236}">
                <a16:creationId xmlns:a16="http://schemas.microsoft.com/office/drawing/2014/main" id="{2568234C-947A-4B92-836C-AD7F14DF08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0" name="Picture 2" descr="IBM Research | Tethys">
            <a:extLst>
              <a:ext uri="{FF2B5EF4-FFF2-40B4-BE49-F238E27FC236}">
                <a16:creationId xmlns:a16="http://schemas.microsoft.com/office/drawing/2014/main" id="{789A7AD5-B82F-4D27-98C6-23E25E37AC1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8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2E10-F09C-402D-BF83-5343321E51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F0E275-7A2A-42F6-8CCB-09B216986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51A59-6C69-4DF4-B475-2E1089D15D74}"/>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5" name="Footer Placeholder 4">
            <a:extLst>
              <a:ext uri="{FF2B5EF4-FFF2-40B4-BE49-F238E27FC236}">
                <a16:creationId xmlns:a16="http://schemas.microsoft.com/office/drawing/2014/main" id="{EC6D4C47-316D-47E9-ACB4-D4C63D65F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4A117-6348-4989-94D7-E1A92F0A49C3}"/>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7" name="Picture 6" descr="Logo&#10;&#10;Description automatically generated">
            <a:extLst>
              <a:ext uri="{FF2B5EF4-FFF2-40B4-BE49-F238E27FC236}">
                <a16:creationId xmlns:a16="http://schemas.microsoft.com/office/drawing/2014/main" id="{A0E173F5-A543-4DA0-9AF8-E8097216A7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8" name="Picture 7" descr="Logo, company name&#10;&#10;Description automatically generated">
            <a:extLst>
              <a:ext uri="{FF2B5EF4-FFF2-40B4-BE49-F238E27FC236}">
                <a16:creationId xmlns:a16="http://schemas.microsoft.com/office/drawing/2014/main" id="{09AD8885-DEC9-45D5-849F-F65DE508466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9" name="Picture 2" descr="IBM Research | Tethys">
            <a:extLst>
              <a:ext uri="{FF2B5EF4-FFF2-40B4-BE49-F238E27FC236}">
                <a16:creationId xmlns:a16="http://schemas.microsoft.com/office/drawing/2014/main" id="{4D6219D7-110A-41A1-AC9C-084E36C496D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7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1759A-7983-45BE-8CCE-7F4B27B461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B4640-94AD-4748-9DBD-98B93F531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B9589-2AC8-4DBD-BDCD-BC31619CDE3E}"/>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5" name="Footer Placeholder 4">
            <a:extLst>
              <a:ext uri="{FF2B5EF4-FFF2-40B4-BE49-F238E27FC236}">
                <a16:creationId xmlns:a16="http://schemas.microsoft.com/office/drawing/2014/main" id="{7782EE42-93F9-4366-ACBA-A6C4B44B6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8C9BE3-7CBF-45B0-BAA1-07F8AD69B293}"/>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7" name="Picture 6" descr="Logo&#10;&#10;Description automatically generated">
            <a:extLst>
              <a:ext uri="{FF2B5EF4-FFF2-40B4-BE49-F238E27FC236}">
                <a16:creationId xmlns:a16="http://schemas.microsoft.com/office/drawing/2014/main" id="{82C37792-48FE-427E-91B7-905D24F047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8" name="Picture 7" descr="Logo, company name&#10;&#10;Description automatically generated">
            <a:extLst>
              <a:ext uri="{FF2B5EF4-FFF2-40B4-BE49-F238E27FC236}">
                <a16:creationId xmlns:a16="http://schemas.microsoft.com/office/drawing/2014/main" id="{592A350C-38E4-46AF-BE95-5B7262EBD4F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9" name="Picture 2" descr="IBM Research | Tethys">
            <a:extLst>
              <a:ext uri="{FF2B5EF4-FFF2-40B4-BE49-F238E27FC236}">
                <a16:creationId xmlns:a16="http://schemas.microsoft.com/office/drawing/2014/main" id="{790A8D44-31BF-4396-B060-2F08114B475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8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80416" y="268225"/>
            <a:ext cx="5522976" cy="1813036"/>
          </a:xfrm>
        </p:spPr>
        <p:txBody>
          <a:bodyPr/>
          <a:lstStyle/>
          <a:p>
            <a:r>
              <a:rPr lang="en-US" dirty="0"/>
              <a:t>Click to edit Master title style (3 sizes for title text available) - with footer</a:t>
            </a:r>
          </a:p>
        </p:txBody>
      </p:sp>
      <p:pic>
        <p:nvPicPr>
          <p:cNvPr id="7" name="Picture 6">
            <a:extLst>
              <a:ext uri="{FF2B5EF4-FFF2-40B4-BE49-F238E27FC236}">
                <a16:creationId xmlns:a16="http://schemas.microsoft.com/office/drawing/2014/main" id="{42D2E41E-4947-9F4A-A22A-FAB43A2DE943}"/>
              </a:ext>
            </a:extLst>
          </p:cNvPr>
          <p:cNvPicPr>
            <a:picLocks noChangeAspect="1"/>
          </p:cNvPicPr>
          <p:nvPr userDrawn="1"/>
        </p:nvPicPr>
        <p:blipFill>
          <a:blip r:embed="rId2"/>
          <a:stretch>
            <a:fillRect/>
          </a:stretch>
        </p:blipFill>
        <p:spPr>
          <a:xfrm>
            <a:off x="10073094" y="-4293"/>
            <a:ext cx="2140373" cy="822344"/>
          </a:xfrm>
          <a:prstGeom prst="rect">
            <a:avLst/>
          </a:prstGeom>
        </p:spPr>
      </p:pic>
      <p:pic>
        <p:nvPicPr>
          <p:cNvPr id="10" name="Picture 9" descr="Logo&#10;&#10;Description automatically generated">
            <a:extLst>
              <a:ext uri="{FF2B5EF4-FFF2-40B4-BE49-F238E27FC236}">
                <a16:creationId xmlns:a16="http://schemas.microsoft.com/office/drawing/2014/main" id="{DDA8460A-01C1-43B6-8C9F-2C767271F8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11" name="Picture 10" descr="Logo, company name&#10;&#10;Description automatically generated">
            <a:extLst>
              <a:ext uri="{FF2B5EF4-FFF2-40B4-BE49-F238E27FC236}">
                <a16:creationId xmlns:a16="http://schemas.microsoft.com/office/drawing/2014/main" id="{F175A77F-9568-4D73-9668-383C554E3C2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2" name="Picture 2" descr="IBM Research | Tethys">
            <a:extLst>
              <a:ext uri="{FF2B5EF4-FFF2-40B4-BE49-F238E27FC236}">
                <a16:creationId xmlns:a16="http://schemas.microsoft.com/office/drawing/2014/main" id="{5ABB3D4D-4A08-46F2-AF41-B99CA34FC11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36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FAC4EC2A-3331-2F49-83D7-3DCDA8B9B9FE}"/>
              </a:ext>
            </a:extLst>
          </p:cNvPr>
          <p:cNvPicPr>
            <a:picLocks noChangeAspect="1"/>
          </p:cNvPicPr>
          <p:nvPr userDrawn="1"/>
        </p:nvPicPr>
        <p:blipFill>
          <a:blip r:embed="rId2"/>
          <a:stretch>
            <a:fillRect/>
          </a:stretch>
        </p:blipFill>
        <p:spPr>
          <a:xfrm>
            <a:off x="10073094" y="-4293"/>
            <a:ext cx="2140373" cy="822344"/>
          </a:xfrm>
          <a:prstGeom prst="rect">
            <a:avLst/>
          </a:prstGeom>
        </p:spPr>
      </p:pic>
      <p:pic>
        <p:nvPicPr>
          <p:cNvPr id="8" name="Picture 7" descr="Logo&#10;&#10;Description automatically generated">
            <a:extLst>
              <a:ext uri="{FF2B5EF4-FFF2-40B4-BE49-F238E27FC236}">
                <a16:creationId xmlns:a16="http://schemas.microsoft.com/office/drawing/2014/main" id="{C44C19FB-DCDD-4E88-8E3E-09A1880981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9" name="Picture 8" descr="Logo, company name&#10;&#10;Description automatically generated">
            <a:extLst>
              <a:ext uri="{FF2B5EF4-FFF2-40B4-BE49-F238E27FC236}">
                <a16:creationId xmlns:a16="http://schemas.microsoft.com/office/drawing/2014/main" id="{D3525388-7051-4D4A-8561-49B965025DA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0" name="Picture 2" descr="IBM Research | Tethys">
            <a:extLst>
              <a:ext uri="{FF2B5EF4-FFF2-40B4-BE49-F238E27FC236}">
                <a16:creationId xmlns:a16="http://schemas.microsoft.com/office/drawing/2014/main" id="{18A7C9ED-22E8-44A9-84B9-D2246E38839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6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116E-F92E-4574-BA98-876760FE7E92}"/>
              </a:ext>
            </a:extLst>
          </p:cNvPr>
          <p:cNvSpPr>
            <a:spLocks noGrp="1"/>
          </p:cNvSpPr>
          <p:nvPr>
            <p:ph type="title" hasCustomPrompt="1"/>
          </p:nvPr>
        </p:nvSpPr>
        <p:spPr/>
        <p:txBody>
          <a:bodyPr/>
          <a:lstStyle>
            <a:lvl1pPr>
              <a:defRPr/>
            </a:lvl1pPr>
          </a:lstStyle>
          <a:p>
            <a:r>
              <a:rPr lang="en-US" dirty="0"/>
              <a:t>Speaker</a:t>
            </a:r>
            <a:endParaRPr lang="en-IN" dirty="0"/>
          </a:p>
        </p:txBody>
      </p:sp>
      <p:sp>
        <p:nvSpPr>
          <p:cNvPr id="3" name="Slide Number Placeholder 2">
            <a:extLst>
              <a:ext uri="{FF2B5EF4-FFF2-40B4-BE49-F238E27FC236}">
                <a16:creationId xmlns:a16="http://schemas.microsoft.com/office/drawing/2014/main" id="{87373934-3850-4AB7-881F-AB902AF0FBB0}"/>
              </a:ext>
            </a:extLst>
          </p:cNvPr>
          <p:cNvSpPr>
            <a:spLocks noGrp="1"/>
          </p:cNvSpPr>
          <p:nvPr>
            <p:ph type="sldNum" sz="quarter" idx="10"/>
          </p:nvPr>
        </p:nvSpPr>
        <p:spPr/>
        <p:txBody>
          <a:bodyPr/>
          <a:lstStyle/>
          <a:p>
            <a:fld id="{9E9A47FF-2A8F-4AA7-9FDB-53B65097DCE9}" type="slidenum">
              <a:rPr lang="en-IN" smtClean="0"/>
              <a:t>‹#›</a:t>
            </a:fld>
            <a:endParaRPr lang="en-IN" dirty="0"/>
          </a:p>
        </p:txBody>
      </p:sp>
      <p:sp>
        <p:nvSpPr>
          <p:cNvPr id="5" name="Picture Placeholder 4">
            <a:extLst>
              <a:ext uri="{FF2B5EF4-FFF2-40B4-BE49-F238E27FC236}">
                <a16:creationId xmlns:a16="http://schemas.microsoft.com/office/drawing/2014/main" id="{16291142-3F6A-48D4-98B8-D9D914530FAA}"/>
              </a:ext>
            </a:extLst>
          </p:cNvPr>
          <p:cNvSpPr>
            <a:spLocks noGrp="1"/>
          </p:cNvSpPr>
          <p:nvPr>
            <p:ph type="pic" sz="quarter" idx="11" hasCustomPrompt="1"/>
          </p:nvPr>
        </p:nvSpPr>
        <p:spPr>
          <a:xfrm>
            <a:off x="1038225" y="2133600"/>
            <a:ext cx="3314700" cy="2981325"/>
          </a:xfrm>
        </p:spPr>
        <p:txBody>
          <a:bodyPr/>
          <a:lstStyle>
            <a:lvl1pPr>
              <a:defRPr/>
            </a:lvl1pPr>
          </a:lstStyle>
          <a:p>
            <a:r>
              <a:rPr lang="en-US" dirty="0"/>
              <a:t>Speaker Pic</a:t>
            </a:r>
            <a:endParaRPr lang="en-IN" dirty="0"/>
          </a:p>
        </p:txBody>
      </p:sp>
      <p:sp>
        <p:nvSpPr>
          <p:cNvPr id="7" name="Text Placeholder 6">
            <a:extLst>
              <a:ext uri="{FF2B5EF4-FFF2-40B4-BE49-F238E27FC236}">
                <a16:creationId xmlns:a16="http://schemas.microsoft.com/office/drawing/2014/main" id="{BE7AD143-9EAC-4888-9D3E-5780D624FCE7}"/>
              </a:ext>
            </a:extLst>
          </p:cNvPr>
          <p:cNvSpPr>
            <a:spLocks noGrp="1"/>
          </p:cNvSpPr>
          <p:nvPr>
            <p:ph type="body" sz="quarter" idx="12" hasCustomPrompt="1"/>
          </p:nvPr>
        </p:nvSpPr>
        <p:spPr>
          <a:xfrm>
            <a:off x="6096000" y="2133600"/>
            <a:ext cx="4057650" cy="2981325"/>
          </a:xfrm>
        </p:spPr>
        <p:txBody>
          <a:bodyPr/>
          <a:lstStyle>
            <a:lvl1pPr>
              <a:defRPr/>
            </a:lvl1pPr>
          </a:lstStyle>
          <a:p>
            <a:pPr lvl="0"/>
            <a:r>
              <a:rPr lang="en-US" dirty="0"/>
              <a:t>Name</a:t>
            </a:r>
          </a:p>
          <a:p>
            <a:pPr lvl="0"/>
            <a:r>
              <a:rPr lang="en-US" dirty="0"/>
              <a:t>Brief Bio</a:t>
            </a:r>
          </a:p>
        </p:txBody>
      </p:sp>
      <p:pic>
        <p:nvPicPr>
          <p:cNvPr id="6" name="Picture 5" descr="Logo&#10;&#10;Description automatically generated">
            <a:extLst>
              <a:ext uri="{FF2B5EF4-FFF2-40B4-BE49-F238E27FC236}">
                <a16:creationId xmlns:a16="http://schemas.microsoft.com/office/drawing/2014/main" id="{7B203C6F-6265-47E4-8375-2BCA11C6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8" name="Picture 7" descr="Logo, company name&#10;&#10;Description automatically generated">
            <a:extLst>
              <a:ext uri="{FF2B5EF4-FFF2-40B4-BE49-F238E27FC236}">
                <a16:creationId xmlns:a16="http://schemas.microsoft.com/office/drawing/2014/main" id="{C413B9EF-5428-4657-BC8D-0FB83BF7EBA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9" name="Picture 2" descr="IBM Research | Tethys">
            <a:extLst>
              <a:ext uri="{FF2B5EF4-FFF2-40B4-BE49-F238E27FC236}">
                <a16:creationId xmlns:a16="http://schemas.microsoft.com/office/drawing/2014/main" id="{5B392C60-132C-46FA-9E76-B0E78E5FA08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7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DD50-EA83-4EA1-A0A2-E43BF414DE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8A9ADC-6917-4206-B606-ACF9C5A04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868E1-026F-4A56-86C3-1335F69FEF57}"/>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5" name="Footer Placeholder 4">
            <a:extLst>
              <a:ext uri="{FF2B5EF4-FFF2-40B4-BE49-F238E27FC236}">
                <a16:creationId xmlns:a16="http://schemas.microsoft.com/office/drawing/2014/main" id="{97F44A10-7716-4876-8C41-B2B5C04B5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459C1-CA51-494D-AA23-03B932D58234}"/>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10" name="Picture 9" descr="Logo&#10;&#10;Description automatically generated">
            <a:extLst>
              <a:ext uri="{FF2B5EF4-FFF2-40B4-BE49-F238E27FC236}">
                <a16:creationId xmlns:a16="http://schemas.microsoft.com/office/drawing/2014/main" id="{5122D0B3-7722-4738-B6A4-C46F89866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11" name="Picture 10" descr="Logo, company name&#10;&#10;Description automatically generated">
            <a:extLst>
              <a:ext uri="{FF2B5EF4-FFF2-40B4-BE49-F238E27FC236}">
                <a16:creationId xmlns:a16="http://schemas.microsoft.com/office/drawing/2014/main" id="{87D4C5A3-BE0D-46EC-B901-9326AE13480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2" name="Picture 2" descr="IBM Research | Tethys">
            <a:extLst>
              <a:ext uri="{FF2B5EF4-FFF2-40B4-BE49-F238E27FC236}">
                <a16:creationId xmlns:a16="http://schemas.microsoft.com/office/drawing/2014/main" id="{46CC818D-575E-4980-80D9-8CA779CABC4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6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6643-76F6-4ED4-8613-32631DBE0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6CE718-47F8-425B-B0FE-CB3D4B63B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B2C66-0061-40F5-92A6-68400F478A4D}"/>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5" name="Footer Placeholder 4">
            <a:extLst>
              <a:ext uri="{FF2B5EF4-FFF2-40B4-BE49-F238E27FC236}">
                <a16:creationId xmlns:a16="http://schemas.microsoft.com/office/drawing/2014/main" id="{AF88F544-DE0C-4ABF-BC28-D2975183C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1FC60-57AB-4423-9AD5-BC2FA1A3F123}"/>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7" name="Picture 6" descr="Logo&#10;&#10;Description automatically generated">
            <a:extLst>
              <a:ext uri="{FF2B5EF4-FFF2-40B4-BE49-F238E27FC236}">
                <a16:creationId xmlns:a16="http://schemas.microsoft.com/office/drawing/2014/main" id="{4AA34A2F-DB9C-4E7F-969E-DF52A09578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0890" y="5355418"/>
            <a:ext cx="1316362" cy="1316362"/>
          </a:xfrm>
          <a:prstGeom prst="rect">
            <a:avLst/>
          </a:prstGeom>
        </p:spPr>
      </p:pic>
      <p:pic>
        <p:nvPicPr>
          <p:cNvPr id="8" name="Picture 7" descr="Logo, company name&#10;&#10;Description automatically generated">
            <a:extLst>
              <a:ext uri="{FF2B5EF4-FFF2-40B4-BE49-F238E27FC236}">
                <a16:creationId xmlns:a16="http://schemas.microsoft.com/office/drawing/2014/main" id="{C7D9B268-2F30-41EB-8FDA-76C0C26AB1E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0272" t="5798" r="29243" b="3453"/>
          <a:stretch/>
        </p:blipFill>
        <p:spPr>
          <a:xfrm>
            <a:off x="5469834" y="21174"/>
            <a:ext cx="1252331" cy="1579026"/>
          </a:xfrm>
          <a:prstGeom prst="rect">
            <a:avLst/>
          </a:prstGeom>
        </p:spPr>
      </p:pic>
      <p:pic>
        <p:nvPicPr>
          <p:cNvPr id="9" name="Picture 2" descr="IBM Research | Tethys">
            <a:extLst>
              <a:ext uri="{FF2B5EF4-FFF2-40B4-BE49-F238E27FC236}">
                <a16:creationId xmlns:a16="http://schemas.microsoft.com/office/drawing/2014/main" id="{1D068464-38AA-48F6-B890-CF747A3101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97976" y="5495855"/>
            <a:ext cx="2324451" cy="122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14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50C9-56FF-4077-AFD0-BC83333B8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B73AD4-B3EB-478F-AC0F-3401805A5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BE70F2-227D-4458-89FF-0ED0DD86AD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94A080-5E20-40E3-9C32-D3353D5ADD5C}"/>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6" name="Footer Placeholder 5">
            <a:extLst>
              <a:ext uri="{FF2B5EF4-FFF2-40B4-BE49-F238E27FC236}">
                <a16:creationId xmlns:a16="http://schemas.microsoft.com/office/drawing/2014/main" id="{3B1C61D6-40D8-4E01-88CC-0BDED8C67F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4300A-91FF-464A-B86D-8A202EC933BB}"/>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C5943461-72B4-437B-BD7E-388EF54E83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9" name="Picture 8" descr="Logo, company name&#10;&#10;Description automatically generated">
            <a:extLst>
              <a:ext uri="{FF2B5EF4-FFF2-40B4-BE49-F238E27FC236}">
                <a16:creationId xmlns:a16="http://schemas.microsoft.com/office/drawing/2014/main" id="{81AAF5B1-B4A8-46D8-9B31-88CF889EEEA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0" name="Picture 2" descr="IBM Research | Tethys">
            <a:extLst>
              <a:ext uri="{FF2B5EF4-FFF2-40B4-BE49-F238E27FC236}">
                <a16:creationId xmlns:a16="http://schemas.microsoft.com/office/drawing/2014/main" id="{DC94D9F8-2B15-46D2-8CC4-2A4DF39C63F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96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E598-2118-47F0-835B-A411414DA2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ECA5A-F256-4EDF-A7EB-25B8B5A0D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C5A00-2F6E-43CB-AB2A-685930F88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8DEA1A-C0DF-4598-B7AE-2B2EB2DD1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060FE-B370-46DE-BE1A-1DAF56919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A7411-6917-4AEE-A824-DF9EC6AD963D}"/>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8" name="Footer Placeholder 7">
            <a:extLst>
              <a:ext uri="{FF2B5EF4-FFF2-40B4-BE49-F238E27FC236}">
                <a16:creationId xmlns:a16="http://schemas.microsoft.com/office/drawing/2014/main" id="{6DF7A84E-5FB5-4834-BCA7-368B465EE7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EE3538-16A4-432F-A76F-7EA96B924F65}"/>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10" name="Picture 9" descr="Logo&#10;&#10;Description automatically generated">
            <a:extLst>
              <a:ext uri="{FF2B5EF4-FFF2-40B4-BE49-F238E27FC236}">
                <a16:creationId xmlns:a16="http://schemas.microsoft.com/office/drawing/2014/main" id="{60E930AB-0D7F-4CC4-AF35-6382E51E39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11" name="Picture 10" descr="Logo, company name&#10;&#10;Description automatically generated">
            <a:extLst>
              <a:ext uri="{FF2B5EF4-FFF2-40B4-BE49-F238E27FC236}">
                <a16:creationId xmlns:a16="http://schemas.microsoft.com/office/drawing/2014/main" id="{62EBC2C5-44AC-438A-A46A-DFA8726D85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2" name="Picture 2" descr="IBM Research | Tethys">
            <a:extLst>
              <a:ext uri="{FF2B5EF4-FFF2-40B4-BE49-F238E27FC236}">
                <a16:creationId xmlns:a16="http://schemas.microsoft.com/office/drawing/2014/main" id="{EE5D9A50-0508-4FB2-A2B2-064340A8556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54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1A00-BFDD-45EC-9DF7-1D0B385887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535B52-517E-4692-94BC-2C60FD511842}"/>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4" name="Footer Placeholder 3">
            <a:extLst>
              <a:ext uri="{FF2B5EF4-FFF2-40B4-BE49-F238E27FC236}">
                <a16:creationId xmlns:a16="http://schemas.microsoft.com/office/drawing/2014/main" id="{274CA410-4584-4CB9-B8F9-677542193E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844047-7A59-4478-A670-C6F0F95FDDFC}"/>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12" name="Picture 11" descr="Logo&#10;&#10;Description automatically generated">
            <a:extLst>
              <a:ext uri="{FF2B5EF4-FFF2-40B4-BE49-F238E27FC236}">
                <a16:creationId xmlns:a16="http://schemas.microsoft.com/office/drawing/2014/main" id="{AA085255-1829-4706-9C42-6E49DE2BDC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13" name="Picture 12" descr="Logo, company name&#10;&#10;Description automatically generated">
            <a:extLst>
              <a:ext uri="{FF2B5EF4-FFF2-40B4-BE49-F238E27FC236}">
                <a16:creationId xmlns:a16="http://schemas.microsoft.com/office/drawing/2014/main" id="{71C8C874-EE9C-4347-915C-6A8BD602076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4" name="Picture 2" descr="IBM Research | Tethys">
            <a:extLst>
              <a:ext uri="{FF2B5EF4-FFF2-40B4-BE49-F238E27FC236}">
                <a16:creationId xmlns:a16="http://schemas.microsoft.com/office/drawing/2014/main" id="{8146FB1B-7D3A-4561-8A54-CF5D20FB41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07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6F00E-DEBE-4847-B8C9-1592004EE401}"/>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3" name="Footer Placeholder 2">
            <a:extLst>
              <a:ext uri="{FF2B5EF4-FFF2-40B4-BE49-F238E27FC236}">
                <a16:creationId xmlns:a16="http://schemas.microsoft.com/office/drawing/2014/main" id="{E29B2764-8CF8-4667-8B75-CFA5BA79E9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3AE186-1847-438E-B93F-00717C779559}"/>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2BABA852-902D-4ABC-9790-38685B7C1C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9" name="Picture 8" descr="Logo, company name&#10;&#10;Description automatically generated">
            <a:extLst>
              <a:ext uri="{FF2B5EF4-FFF2-40B4-BE49-F238E27FC236}">
                <a16:creationId xmlns:a16="http://schemas.microsoft.com/office/drawing/2014/main" id="{8F1B3D42-7EAD-41CB-9DDF-35C2E23300B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0" name="Picture 2" descr="IBM Research | Tethys">
            <a:extLst>
              <a:ext uri="{FF2B5EF4-FFF2-40B4-BE49-F238E27FC236}">
                <a16:creationId xmlns:a16="http://schemas.microsoft.com/office/drawing/2014/main" id="{62F8A55F-6873-4237-A5FF-4ADCAC830C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3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1FFF-48F0-4134-BFDC-1C3966512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2B9308-B386-447D-9AA2-DCE6C6531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6E4B5C-5D50-4BA3-A6B1-7E82A2EF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DE380-D462-47E0-A4AD-659BCA8E96E4}"/>
              </a:ext>
            </a:extLst>
          </p:cNvPr>
          <p:cNvSpPr>
            <a:spLocks noGrp="1"/>
          </p:cNvSpPr>
          <p:nvPr>
            <p:ph type="dt" sz="half" idx="10"/>
          </p:nvPr>
        </p:nvSpPr>
        <p:spPr/>
        <p:txBody>
          <a:bodyPr/>
          <a:lstStyle/>
          <a:p>
            <a:fld id="{67B35E61-B912-4A57-94CC-466D2AD777FC}" type="datetimeFigureOut">
              <a:rPr lang="en-IN" smtClean="0"/>
              <a:t>06/09/21</a:t>
            </a:fld>
            <a:endParaRPr lang="en-IN"/>
          </a:p>
        </p:txBody>
      </p:sp>
      <p:sp>
        <p:nvSpPr>
          <p:cNvPr id="6" name="Footer Placeholder 5">
            <a:extLst>
              <a:ext uri="{FF2B5EF4-FFF2-40B4-BE49-F238E27FC236}">
                <a16:creationId xmlns:a16="http://schemas.microsoft.com/office/drawing/2014/main" id="{8067227A-C5CD-423A-B0B4-EA4AA5873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815D8-DAE2-45B2-AEE2-4A9E552BB50B}"/>
              </a:ext>
            </a:extLst>
          </p:cNvPr>
          <p:cNvSpPr>
            <a:spLocks noGrp="1"/>
          </p:cNvSpPr>
          <p:nvPr>
            <p:ph type="sldNum" sz="quarter" idx="12"/>
          </p:nvPr>
        </p:nvSpPr>
        <p:spPr/>
        <p:txBody>
          <a:bodyPr/>
          <a:lstStyle/>
          <a:p>
            <a:fld id="{4C124D88-A35A-47B9-9AF6-D0E0D2133FC5}"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CC90B8EA-65DB-4B6F-A739-8C24CDE49C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70" y="6016280"/>
            <a:ext cx="805070" cy="805070"/>
          </a:xfrm>
          <a:prstGeom prst="rect">
            <a:avLst/>
          </a:prstGeom>
        </p:spPr>
      </p:pic>
      <p:pic>
        <p:nvPicPr>
          <p:cNvPr id="9" name="Picture 8" descr="Logo, company name&#10;&#10;Description automatically generated">
            <a:extLst>
              <a:ext uri="{FF2B5EF4-FFF2-40B4-BE49-F238E27FC236}">
                <a16:creationId xmlns:a16="http://schemas.microsoft.com/office/drawing/2014/main" id="{99984994-F9AB-48BC-83FC-C32D740AED2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8160" r="25136"/>
          <a:stretch/>
        </p:blipFill>
        <p:spPr>
          <a:xfrm>
            <a:off x="11343861" y="42414"/>
            <a:ext cx="805070" cy="969610"/>
          </a:xfrm>
          <a:prstGeom prst="rect">
            <a:avLst/>
          </a:prstGeom>
        </p:spPr>
      </p:pic>
      <p:pic>
        <p:nvPicPr>
          <p:cNvPr id="10" name="Picture 2" descr="IBM Research | Tethys">
            <a:extLst>
              <a:ext uri="{FF2B5EF4-FFF2-40B4-BE49-F238E27FC236}">
                <a16:creationId xmlns:a16="http://schemas.microsoft.com/office/drawing/2014/main" id="{6F7A5B9A-F619-48D0-8028-36D63C9AE64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32569" y="6127268"/>
            <a:ext cx="1316362" cy="69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5F817-286B-4A26-A869-1F48FA9D8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03EDE7-276C-4DF8-8B7A-5A53AA161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7C28F-1A35-469C-B3A4-9031B2E84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35E61-B912-4A57-94CC-466D2AD777FC}" type="datetimeFigureOut">
              <a:rPr lang="en-IN" smtClean="0"/>
              <a:t>06/09/21</a:t>
            </a:fld>
            <a:endParaRPr lang="en-IN"/>
          </a:p>
        </p:txBody>
      </p:sp>
      <p:sp>
        <p:nvSpPr>
          <p:cNvPr id="5" name="Footer Placeholder 4">
            <a:extLst>
              <a:ext uri="{FF2B5EF4-FFF2-40B4-BE49-F238E27FC236}">
                <a16:creationId xmlns:a16="http://schemas.microsoft.com/office/drawing/2014/main" id="{D680F251-F6B1-417F-9E54-02F83982C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F6EE2E-B908-4041-945D-29C44AC835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24D88-A35A-47B9-9AF6-D0E0D2133FC5}" type="slidenum">
              <a:rPr lang="en-IN" smtClean="0"/>
              <a:t>‹#›</a:t>
            </a:fld>
            <a:endParaRPr lang="en-IN"/>
          </a:p>
        </p:txBody>
      </p:sp>
      <p:pic>
        <p:nvPicPr>
          <p:cNvPr id="8" name="Picture 7">
            <a:extLst>
              <a:ext uri="{FF2B5EF4-FFF2-40B4-BE49-F238E27FC236}">
                <a16:creationId xmlns:a16="http://schemas.microsoft.com/office/drawing/2014/main" id="{38CCBEBB-AE09-1C43-B59E-81CE9B5B46C5}"/>
              </a:ext>
            </a:extLst>
          </p:cNvPr>
          <p:cNvPicPr>
            <a:picLocks noChangeAspect="1"/>
          </p:cNvPicPr>
          <p:nvPr userDrawn="1"/>
        </p:nvPicPr>
        <p:blipFill>
          <a:blip r:embed="rId16">
            <a:alphaModFix amt="20000"/>
            <a:extLst>
              <a:ext uri="{28A0092B-C50C-407E-A947-70E740481C1C}">
                <a14:useLocalDpi xmlns:a14="http://schemas.microsoft.com/office/drawing/2010/main" val="0"/>
              </a:ext>
            </a:extLst>
          </a:blip>
          <a:stretch>
            <a:fillRect/>
          </a:stretch>
        </p:blipFill>
        <p:spPr>
          <a:xfrm>
            <a:off x="3069020" y="0"/>
            <a:ext cx="6053959" cy="6858000"/>
          </a:xfrm>
          <a:prstGeom prst="rect">
            <a:avLst/>
          </a:prstGeom>
        </p:spPr>
      </p:pic>
    </p:spTree>
    <p:extLst>
      <p:ext uri="{BB962C8B-B14F-4D97-AF65-F5344CB8AC3E}">
        <p14:creationId xmlns:p14="http://schemas.microsoft.com/office/powerpoint/2010/main" val="54510933"/>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210.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22.png"/><Relationship Id="rId4" Type="http://schemas.openxmlformats.org/officeDocument/2006/relationships/image" Target="../media/image37.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0.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4.xml"/><Relationship Id="rId10" Type="http://schemas.openxmlformats.org/officeDocument/2006/relationships/image" Target="../media/image230.png"/><Relationship Id="rId9" Type="http://schemas.openxmlformats.org/officeDocument/2006/relationships/image" Target="../media/image2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2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260.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26.png"/><Relationship Id="rId7" Type="http://schemas.openxmlformats.org/officeDocument/2006/relationships/image" Target="../media/image40.pn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28.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41.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70.png"/><Relationship Id="rId4" Type="http://schemas.openxmlformats.org/officeDocument/2006/relationships/image" Target="../media/image13.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176557-7018-4EEE-87A8-52BA45AD3BD2}"/>
              </a:ext>
            </a:extLst>
          </p:cNvPr>
          <p:cNvSpPr>
            <a:spLocks noGrp="1"/>
          </p:cNvSpPr>
          <p:nvPr>
            <p:ph type="ctrTitle"/>
          </p:nvPr>
        </p:nvSpPr>
        <p:spPr>
          <a:xfrm>
            <a:off x="1524000" y="1475062"/>
            <a:ext cx="9144000" cy="1265995"/>
          </a:xfrm>
        </p:spPr>
        <p:txBody>
          <a:bodyPr/>
          <a:lstStyle/>
          <a:p>
            <a:r>
              <a:rPr lang="en-IN" dirty="0"/>
              <a:t>Quantum Computing Basics</a:t>
            </a:r>
          </a:p>
        </p:txBody>
      </p:sp>
      <p:sp>
        <p:nvSpPr>
          <p:cNvPr id="4" name="Subtitle 3">
            <a:extLst>
              <a:ext uri="{FF2B5EF4-FFF2-40B4-BE49-F238E27FC236}">
                <a16:creationId xmlns:a16="http://schemas.microsoft.com/office/drawing/2014/main" id="{B17FEDE9-DEAF-4E29-A054-14EABEF596D0}"/>
              </a:ext>
            </a:extLst>
          </p:cNvPr>
          <p:cNvSpPr>
            <a:spLocks noGrp="1"/>
          </p:cNvSpPr>
          <p:nvPr>
            <p:ph type="subTitle" idx="1"/>
          </p:nvPr>
        </p:nvSpPr>
        <p:spPr>
          <a:xfrm>
            <a:off x="1524000" y="3193866"/>
            <a:ext cx="9144000" cy="2971800"/>
          </a:xfrm>
        </p:spPr>
        <p:txBody>
          <a:bodyPr>
            <a:normAutofit/>
          </a:bodyPr>
          <a:lstStyle/>
          <a:p>
            <a:r>
              <a:rPr lang="en-IN" sz="2800" dirty="0"/>
              <a:t>NPTEL Course on Quantum Computing: Week 1: Module 1</a:t>
            </a:r>
          </a:p>
          <a:p>
            <a:endParaRPr lang="en-IN" sz="2000" dirty="0"/>
          </a:p>
          <a:p>
            <a:r>
              <a:rPr lang="en-IN" sz="2800" i="1" dirty="0"/>
              <a:t>Lecturer</a:t>
            </a:r>
            <a:r>
              <a:rPr lang="en-IN" sz="2800" dirty="0"/>
              <a:t>: V. Ramakrishna</a:t>
            </a:r>
          </a:p>
          <a:p>
            <a:r>
              <a:rPr lang="en-IN" sz="2800" dirty="0"/>
              <a:t>Senior Researcher and Quantum Ambassador</a:t>
            </a:r>
          </a:p>
          <a:p>
            <a:r>
              <a:rPr lang="en-IN" sz="2800" dirty="0"/>
              <a:t>IBM Research—India</a:t>
            </a:r>
          </a:p>
        </p:txBody>
      </p:sp>
    </p:spTree>
    <p:extLst>
      <p:ext uri="{BB962C8B-B14F-4D97-AF65-F5344CB8AC3E}">
        <p14:creationId xmlns:p14="http://schemas.microsoft.com/office/powerpoint/2010/main" val="353742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Notation</a:t>
            </a:r>
          </a:p>
        </p:txBody>
      </p:sp>
      <p:pic>
        <p:nvPicPr>
          <p:cNvPr id="25" name="Picture 24">
            <a:extLst>
              <a:ext uri="{FF2B5EF4-FFF2-40B4-BE49-F238E27FC236}">
                <a16:creationId xmlns:a16="http://schemas.microsoft.com/office/drawing/2014/main" id="{6CD82E25-2F30-4C80-BCED-8B74D121BA8C}"/>
              </a:ext>
            </a:extLst>
          </p:cNvPr>
          <p:cNvPicPr>
            <a:picLocks noChangeAspect="1"/>
          </p:cNvPicPr>
          <p:nvPr/>
        </p:nvPicPr>
        <p:blipFill>
          <a:blip r:embed="rId3"/>
          <a:stretch>
            <a:fillRect/>
          </a:stretch>
        </p:blipFill>
        <p:spPr>
          <a:xfrm>
            <a:off x="7825992" y="1926543"/>
            <a:ext cx="3543300" cy="1079500"/>
          </a:xfrm>
          <a:prstGeom prst="rect">
            <a:avLst/>
          </a:prstGeom>
        </p:spPr>
      </p:pic>
      <p:sp>
        <p:nvSpPr>
          <p:cNvPr id="34" name="TextBox 33">
            <a:extLst>
              <a:ext uri="{FF2B5EF4-FFF2-40B4-BE49-F238E27FC236}">
                <a16:creationId xmlns:a16="http://schemas.microsoft.com/office/drawing/2014/main" id="{7B402041-3ADB-4776-BB88-4E967598C3E7}"/>
              </a:ext>
            </a:extLst>
          </p:cNvPr>
          <p:cNvSpPr txBox="1"/>
          <p:nvPr/>
        </p:nvSpPr>
        <p:spPr>
          <a:xfrm>
            <a:off x="47735" y="1253331"/>
            <a:ext cx="5025591" cy="45346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b="1" dirty="0">
                <a:latin typeface="Arial Black" panose="020B0A04020102020204" pitchFamily="34" charset="0"/>
                <a:cs typeface="Times New Roman" panose="02020603050405020304" pitchFamily="18" charset="0"/>
              </a:rPr>
              <a:t>Dirac (Bra-</a:t>
            </a:r>
            <a:r>
              <a:rPr lang="en-IN" sz="2800" b="1" dirty="0" err="1">
                <a:latin typeface="Arial Black" panose="020B0A04020102020204" pitchFamily="34" charset="0"/>
                <a:cs typeface="Times New Roman" panose="02020603050405020304" pitchFamily="18" charset="0"/>
              </a:rPr>
              <a:t>Ket</a:t>
            </a:r>
            <a:r>
              <a:rPr lang="en-IN" sz="2800" b="1" dirty="0">
                <a:latin typeface="Arial Black" panose="020B0A04020102020204" pitchFamily="34" charset="0"/>
                <a:cs typeface="Times New Roman" panose="02020603050405020304" pitchFamily="18" charset="0"/>
              </a:rPr>
              <a:t>) Notation</a:t>
            </a:r>
            <a:endParaRPr lang="en-IN" sz="2800" b="1" dirty="0">
              <a:latin typeface="Arial Black" panose="020B0A04020102020204" pitchFamily="34" charset="0"/>
              <a:ea typeface="IBM Plex Sans" charset="0"/>
              <a:cs typeface="Times New Roman" panose="02020603050405020304" pitchFamily="18" charset="0"/>
            </a:endParaRPr>
          </a:p>
        </p:txBody>
      </p:sp>
      <p:sp>
        <p:nvSpPr>
          <p:cNvPr id="36" name="TextBox 35">
            <a:extLst>
              <a:ext uri="{FF2B5EF4-FFF2-40B4-BE49-F238E27FC236}">
                <a16:creationId xmlns:a16="http://schemas.microsoft.com/office/drawing/2014/main" id="{31568776-5637-44BC-8744-08B5CCDF823B}"/>
              </a:ext>
            </a:extLst>
          </p:cNvPr>
          <p:cNvSpPr txBox="1"/>
          <p:nvPr/>
        </p:nvSpPr>
        <p:spPr>
          <a:xfrm>
            <a:off x="661896" y="2198972"/>
            <a:ext cx="1018663" cy="43960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i="1" dirty="0" err="1">
                <a:latin typeface="Times New Roman" panose="02020603050405020304" pitchFamily="18" charset="0"/>
                <a:ea typeface="IBM Plex Sans" charset="0"/>
                <a:cs typeface="Times New Roman" panose="02020603050405020304" pitchFamily="18" charset="0"/>
              </a:rPr>
              <a:t>ket</a:t>
            </a:r>
            <a:endParaRPr lang="en-IN" sz="2800" i="1" dirty="0">
              <a:latin typeface="Times New Roman" panose="02020603050405020304" pitchFamily="18" charset="0"/>
              <a:ea typeface="IBM Plex Sans" charset="0"/>
              <a:cs typeface="Times New Roman" panose="02020603050405020304" pitchFamily="18" charset="0"/>
            </a:endParaRPr>
          </a:p>
        </p:txBody>
      </p:sp>
      <p:sp>
        <p:nvSpPr>
          <p:cNvPr id="43" name="TextBox 42">
            <a:extLst>
              <a:ext uri="{FF2B5EF4-FFF2-40B4-BE49-F238E27FC236}">
                <a16:creationId xmlns:a16="http://schemas.microsoft.com/office/drawing/2014/main" id="{57F96163-3A21-4046-8BFC-EA0A3113FE76}"/>
              </a:ext>
            </a:extLst>
          </p:cNvPr>
          <p:cNvSpPr txBox="1"/>
          <p:nvPr/>
        </p:nvSpPr>
        <p:spPr>
          <a:xfrm>
            <a:off x="4752095" y="1254999"/>
            <a:ext cx="2954667" cy="450123"/>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dirty="0">
                <a:latin typeface="Arial Black" panose="020B0A04020102020204" pitchFamily="34" charset="0"/>
                <a:cs typeface="Times New Roman" panose="02020603050405020304" pitchFamily="18" charset="0"/>
              </a:rPr>
              <a:t>Vectors</a:t>
            </a:r>
            <a:endParaRPr lang="en-IN" sz="2800" dirty="0">
              <a:latin typeface="Arial Black" panose="020B0A04020102020204" pitchFamily="34" charset="0"/>
              <a:ea typeface="IBM Plex Sans"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806DB6A-7875-4308-A5D1-B5D26E5C7B05}"/>
                  </a:ext>
                </a:extLst>
              </p:cNvPr>
              <p:cNvSpPr txBox="1"/>
              <p:nvPr/>
            </p:nvSpPr>
            <p:spPr>
              <a:xfrm>
                <a:off x="5316267" y="2096192"/>
                <a:ext cx="1860302"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acc>
                        <m:accPr>
                          <m:chr m:val="̂"/>
                          <m:ctrlPr>
                            <a:rPr lang="en-IN" sz="3200" b="0" i="1" smtClean="0">
                              <a:latin typeface="Cambria Math" panose="02040503050406030204" pitchFamily="18" charset="0"/>
                              <a:cs typeface="Times New Roman" panose="02020603050405020304" pitchFamily="18" charset="0"/>
                            </a:rPr>
                          </m:ctrlPr>
                        </m:accPr>
                        <m:e>
                          <m:r>
                            <a:rPr lang="en-IN" sz="3200" b="0" i="1" smtClean="0">
                              <a:latin typeface="Cambria Math" panose="02040503050406030204" pitchFamily="18" charset="0"/>
                              <a:cs typeface="Times New Roman" panose="02020603050405020304" pitchFamily="18" charset="0"/>
                            </a:rPr>
                            <m:t>𝑖</m:t>
                          </m:r>
                        </m:e>
                      </m:acc>
                      <m:r>
                        <a:rPr lang="en-IN" sz="3200" b="0" i="1" smtClean="0">
                          <a:latin typeface="Cambria Math" panose="02040503050406030204" pitchFamily="18" charset="0"/>
                          <a:ea typeface="IBM Plex Sans" charset="0"/>
                          <a:cs typeface="Times New Roman" panose="02020603050405020304" pitchFamily="18" charset="0"/>
                        </a:rPr>
                        <m:t>     </m:t>
                      </m:r>
                      <m:acc>
                        <m:accPr>
                          <m:chr m:val="̂"/>
                          <m:ctrlPr>
                            <a:rPr lang="en-IN" sz="3200" b="0" i="1" smtClean="0">
                              <a:latin typeface="Cambria Math" panose="02040503050406030204" pitchFamily="18" charset="0"/>
                              <a:cs typeface="Times New Roman" panose="02020603050405020304" pitchFamily="18" charset="0"/>
                            </a:rPr>
                          </m:ctrlPr>
                        </m:accPr>
                        <m:e>
                          <m:r>
                            <a:rPr lang="en-IN" sz="3200" b="0" i="1" smtClean="0">
                              <a:latin typeface="Cambria Math" panose="02040503050406030204" pitchFamily="18" charset="0"/>
                              <a:cs typeface="Times New Roman" panose="02020603050405020304" pitchFamily="18" charset="0"/>
                            </a:rPr>
                            <m:t>𝑗</m:t>
                          </m:r>
                        </m:e>
                      </m:acc>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E806DB6A-7875-4308-A5D1-B5D26E5C7B05}"/>
                  </a:ext>
                </a:extLst>
              </p:cNvPr>
              <p:cNvSpPr txBox="1">
                <a:spLocks noRot="1" noChangeAspect="1" noMove="1" noResize="1" noEditPoints="1" noAdjustHandles="1" noChangeArrowheads="1" noChangeShapeType="1" noTextEdit="1"/>
              </p:cNvSpPr>
              <p:nvPr/>
            </p:nvSpPr>
            <p:spPr>
              <a:xfrm>
                <a:off x="5316267" y="2096192"/>
                <a:ext cx="1860302" cy="54168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50D8F6A-1E1A-43FD-8BD7-5E9F5B0DAE3A}"/>
                  </a:ext>
                </a:extLst>
              </p:cNvPr>
              <p:cNvSpPr txBox="1"/>
              <p:nvPr/>
            </p:nvSpPr>
            <p:spPr>
              <a:xfrm>
                <a:off x="5537271" y="2903759"/>
                <a:ext cx="1860301"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ea typeface="Cambria Math" panose="02040503050406030204" pitchFamily="18" charset="0"/>
                          <a:cs typeface="Times New Roman" panose="02020603050405020304" pitchFamily="18" charset="0"/>
                        </a:rPr>
                        <m:t>𝛼</m:t>
                      </m:r>
                      <m:acc>
                        <m:accPr>
                          <m: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𝑖</m:t>
                          </m:r>
                        </m:e>
                      </m:acc>
                      <m:r>
                        <a:rPr lang="en-IN" sz="3200" b="0" i="1" smtClean="0">
                          <a:latin typeface="Cambria Math" panose="02040503050406030204" pitchFamily="18" charset="0"/>
                          <a:ea typeface="IBM Plex Sans"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acc>
                        <m:accPr>
                          <m:chr m:val="̂"/>
                          <m:ctrlPr>
                            <a:rPr lang="en-IN" sz="3200" b="0" i="1" smtClean="0">
                              <a:latin typeface="Cambria Math" panose="02040503050406030204" pitchFamily="18" charset="0"/>
                              <a:cs typeface="Times New Roman" panose="02020603050405020304" pitchFamily="18" charset="0"/>
                            </a:rPr>
                          </m:ctrlPr>
                        </m:accPr>
                        <m:e>
                          <m:r>
                            <a:rPr lang="en-IN" sz="3200" b="0" i="1" smtClean="0">
                              <a:latin typeface="Cambria Math" panose="02040503050406030204" pitchFamily="18" charset="0"/>
                              <a:cs typeface="Times New Roman" panose="02020603050405020304" pitchFamily="18" charset="0"/>
                            </a:rPr>
                            <m:t>𝑗</m:t>
                          </m:r>
                        </m:e>
                      </m:acc>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C50D8F6A-1E1A-43FD-8BD7-5E9F5B0DAE3A}"/>
                  </a:ext>
                </a:extLst>
              </p:cNvPr>
              <p:cNvSpPr txBox="1">
                <a:spLocks noRot="1" noChangeAspect="1" noMove="1" noResize="1" noEditPoints="1" noAdjustHandles="1" noChangeArrowheads="1" noChangeShapeType="1" noTextEdit="1"/>
              </p:cNvSpPr>
              <p:nvPr/>
            </p:nvSpPr>
            <p:spPr>
              <a:xfrm>
                <a:off x="5537271" y="2903759"/>
                <a:ext cx="1860301" cy="541687"/>
              </a:xfrm>
              <a:prstGeom prst="rect">
                <a:avLst/>
              </a:prstGeom>
              <a:blipFill>
                <a:blip r:embed="rId5"/>
                <a:stretch>
                  <a:fillRect/>
                </a:stretch>
              </a:blipFill>
            </p:spPr>
            <p:txBody>
              <a:bodyPr/>
              <a:lstStyle/>
              <a:p>
                <a:r>
                  <a:rPr lang="en-IN">
                    <a:noFill/>
                  </a:rPr>
                  <a:t> </a:t>
                </a:r>
              </a:p>
            </p:txBody>
          </p:sp>
        </mc:Fallback>
      </mc:AlternateContent>
      <p:sp>
        <p:nvSpPr>
          <p:cNvPr id="50" name="TextBox 49">
            <a:extLst>
              <a:ext uri="{FF2B5EF4-FFF2-40B4-BE49-F238E27FC236}">
                <a16:creationId xmlns:a16="http://schemas.microsoft.com/office/drawing/2014/main" id="{256C2DBB-30A8-4C4D-B73D-3A4A39D97D60}"/>
              </a:ext>
            </a:extLst>
          </p:cNvPr>
          <p:cNvSpPr txBox="1"/>
          <p:nvPr/>
        </p:nvSpPr>
        <p:spPr>
          <a:xfrm>
            <a:off x="7379448" y="1260604"/>
            <a:ext cx="4571991" cy="450123"/>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dirty="0">
                <a:latin typeface="Arial Black" panose="020B0A04020102020204" pitchFamily="34" charset="0"/>
                <a:cs typeface="Times New Roman" panose="02020603050405020304" pitchFamily="18" charset="0"/>
              </a:rPr>
              <a:t>Matrix (Linear Algebra)</a:t>
            </a:r>
            <a:endParaRPr lang="en-IN" sz="2800" dirty="0">
              <a:latin typeface="Arial Black" panose="020B0A04020102020204" pitchFamily="34" charset="0"/>
              <a:ea typeface="IBM Plex Sans"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19C7972-361E-4FC5-832E-7E95740356C4}"/>
                  </a:ext>
                </a:extLst>
              </p:cNvPr>
              <p:cNvSpPr txBox="1"/>
              <p:nvPr/>
            </p:nvSpPr>
            <p:spPr>
              <a:xfrm>
                <a:off x="7729983" y="2976773"/>
                <a:ext cx="1860304" cy="96411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
                    </m:oMathParaPr>
                    <m:oMath xmlns:m="http://schemas.openxmlformats.org/officeDocument/2006/math">
                      <m:d>
                        <m:dPr>
                          <m:begChr m:val="["/>
                          <m:endChr m:val="]"/>
                          <m:ctrlPr>
                            <a:rPr lang="en-IN" sz="3200" b="0" i="1" smtClean="0">
                              <a:latin typeface="Cambria Math" panose="02040503050406030204" pitchFamily="18" charset="0"/>
                              <a:cs typeface="Times New Roman" panose="02020603050405020304" pitchFamily="18" charset="0"/>
                            </a:rPr>
                          </m:ctrlPr>
                        </m:dPr>
                        <m:e>
                          <m:eqArr>
                            <m:eqArrPr>
                              <m:ctrlPr>
                                <a:rPr lang="en-IN" sz="32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𝛼</m:t>
                              </m:r>
                            </m:e>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e>
                          </m:eqAr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C19C7972-361E-4FC5-832E-7E95740356C4}"/>
                  </a:ext>
                </a:extLst>
              </p:cNvPr>
              <p:cNvSpPr txBox="1">
                <a:spLocks noRot="1" noChangeAspect="1" noMove="1" noResize="1" noEditPoints="1" noAdjustHandles="1" noChangeArrowheads="1" noChangeShapeType="1" noTextEdit="1"/>
              </p:cNvSpPr>
              <p:nvPr/>
            </p:nvSpPr>
            <p:spPr>
              <a:xfrm>
                <a:off x="7729983" y="2976773"/>
                <a:ext cx="1860304" cy="964110"/>
              </a:xfrm>
              <a:prstGeom prst="rect">
                <a:avLst/>
              </a:prstGeom>
              <a:blipFill>
                <a:blip r:embed="rId6"/>
                <a:stretch>
                  <a:fillRect/>
                </a:stretch>
              </a:blipFill>
            </p:spPr>
            <p:txBody>
              <a:bodyPr/>
              <a:lstStyle/>
              <a:p>
                <a:r>
                  <a:rPr lang="en-IN">
                    <a:noFill/>
                  </a:rPr>
                  <a:t> </a:t>
                </a:r>
              </a:p>
            </p:txBody>
          </p:sp>
        </mc:Fallback>
      </mc:AlternateContent>
      <p:grpSp>
        <p:nvGrpSpPr>
          <p:cNvPr id="4" name="Group 3">
            <a:extLst>
              <a:ext uri="{FF2B5EF4-FFF2-40B4-BE49-F238E27FC236}">
                <a16:creationId xmlns:a16="http://schemas.microsoft.com/office/drawing/2014/main" id="{81D5A471-3F2E-4B4F-9D85-1B297D6708F5}"/>
              </a:ext>
            </a:extLst>
          </p:cNvPr>
          <p:cNvGrpSpPr/>
          <p:nvPr/>
        </p:nvGrpSpPr>
        <p:grpSpPr>
          <a:xfrm>
            <a:off x="1480193" y="4194842"/>
            <a:ext cx="1476736" cy="584775"/>
            <a:chOff x="1480193" y="4194842"/>
            <a:chExt cx="1476736" cy="584775"/>
          </a:xfrm>
        </p:grpSpPr>
        <p:sp>
          <p:nvSpPr>
            <p:cNvPr id="63" name="Rectangle 62">
              <a:extLst>
                <a:ext uri="{FF2B5EF4-FFF2-40B4-BE49-F238E27FC236}">
                  <a16:creationId xmlns:a16="http://schemas.microsoft.com/office/drawing/2014/main" id="{B8F343DB-63C5-45C4-8BF9-715464D7F0A6}"/>
                </a:ext>
              </a:extLst>
            </p:cNvPr>
            <p:cNvSpPr/>
            <p:nvPr/>
          </p:nvSpPr>
          <p:spPr>
            <a:xfrm>
              <a:off x="1480193" y="4194842"/>
              <a:ext cx="783398" cy="584775"/>
            </a:xfrm>
            <a:prstGeom prst="rect">
              <a:avLst/>
            </a:prstGeom>
          </p:spPr>
          <p:txBody>
            <a:bodyPr wrap="square">
              <a:spAutoFit/>
            </a:bodyPr>
            <a:lstStyle/>
            <a:p>
              <a:r>
                <a:rPr lang="en-IN" sz="3200" dirty="0"/>
                <a:t>⟨0|</a:t>
              </a:r>
            </a:p>
          </p:txBody>
        </p:sp>
        <p:sp>
          <p:nvSpPr>
            <p:cNvPr id="65" name="Rectangle 64">
              <a:extLst>
                <a:ext uri="{FF2B5EF4-FFF2-40B4-BE49-F238E27FC236}">
                  <a16:creationId xmlns:a16="http://schemas.microsoft.com/office/drawing/2014/main" id="{B02EFA1F-3661-4A3C-B6B6-950C75B89D22}"/>
                </a:ext>
              </a:extLst>
            </p:cNvPr>
            <p:cNvSpPr/>
            <p:nvPr/>
          </p:nvSpPr>
          <p:spPr>
            <a:xfrm>
              <a:off x="2173531" y="4194842"/>
              <a:ext cx="783398" cy="584775"/>
            </a:xfrm>
            <a:prstGeom prst="rect">
              <a:avLst/>
            </a:prstGeom>
          </p:spPr>
          <p:txBody>
            <a:bodyPr wrap="square">
              <a:spAutoFit/>
            </a:bodyPr>
            <a:lstStyle/>
            <a:p>
              <a:r>
                <a:rPr lang="en-IN" sz="3200" dirty="0"/>
                <a:t>⟨1|</a:t>
              </a:r>
            </a:p>
          </p:txBody>
        </p:sp>
      </p:grpSp>
      <p:sp>
        <p:nvSpPr>
          <p:cNvPr id="66" name="TextBox 65">
            <a:extLst>
              <a:ext uri="{FF2B5EF4-FFF2-40B4-BE49-F238E27FC236}">
                <a16:creationId xmlns:a16="http://schemas.microsoft.com/office/drawing/2014/main" id="{48388B82-3530-433C-9BCC-CB01416438FF}"/>
              </a:ext>
            </a:extLst>
          </p:cNvPr>
          <p:cNvSpPr txBox="1"/>
          <p:nvPr/>
        </p:nvSpPr>
        <p:spPr>
          <a:xfrm>
            <a:off x="534064" y="4261555"/>
            <a:ext cx="1018663" cy="43960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i="1" dirty="0">
                <a:latin typeface="Times New Roman" panose="02020603050405020304" pitchFamily="18" charset="0"/>
                <a:ea typeface="IBM Plex Sans" charset="0"/>
                <a:cs typeface="Times New Roman" panose="02020603050405020304" pitchFamily="18" charset="0"/>
              </a:rPr>
              <a:t>bra</a:t>
            </a:r>
          </a:p>
        </p:txBody>
      </p:sp>
      <p:sp>
        <p:nvSpPr>
          <p:cNvPr id="67" name="TextBox 66">
            <a:extLst>
              <a:ext uri="{FF2B5EF4-FFF2-40B4-BE49-F238E27FC236}">
                <a16:creationId xmlns:a16="http://schemas.microsoft.com/office/drawing/2014/main" id="{660DC949-42A9-4263-9200-FE6095A4975C}"/>
              </a:ext>
            </a:extLst>
          </p:cNvPr>
          <p:cNvSpPr txBox="1"/>
          <p:nvPr/>
        </p:nvSpPr>
        <p:spPr>
          <a:xfrm>
            <a:off x="2898046" y="4296646"/>
            <a:ext cx="3619755" cy="37683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i="1" dirty="0">
                <a:latin typeface="Times New Roman" panose="02020603050405020304" pitchFamily="18" charset="0"/>
                <a:ea typeface="IBM Plex Sans" charset="0"/>
                <a:cs typeface="Times New Roman" panose="02020603050405020304" pitchFamily="18" charset="0"/>
              </a:rPr>
              <a:t>conjugate transpose of a </a:t>
            </a:r>
            <a:r>
              <a:rPr lang="en-IN" sz="2400" i="1" dirty="0" err="1">
                <a:latin typeface="Times New Roman" panose="02020603050405020304" pitchFamily="18" charset="0"/>
                <a:ea typeface="IBM Plex Sans" charset="0"/>
                <a:cs typeface="Times New Roman" panose="02020603050405020304" pitchFamily="18" charset="0"/>
              </a:rPr>
              <a:t>ket</a:t>
            </a:r>
            <a:r>
              <a:rPr lang="en-IN" sz="2400" i="1" dirty="0">
                <a:latin typeface="Times New Roman" panose="02020603050405020304" pitchFamily="18" charset="0"/>
                <a:ea typeface="IBM Plex Sans" charset="0"/>
                <a:cs typeface="Times New Roman" panose="02020603050405020304" pitchFamily="18" charset="0"/>
              </a:rPr>
              <a:t> </a:t>
            </a:r>
          </a:p>
        </p:txBody>
      </p:sp>
      <p:sp>
        <p:nvSpPr>
          <p:cNvPr id="70" name="TextBox 69">
            <a:extLst>
              <a:ext uri="{FF2B5EF4-FFF2-40B4-BE49-F238E27FC236}">
                <a16:creationId xmlns:a16="http://schemas.microsoft.com/office/drawing/2014/main" id="{3320A5EE-4A42-4469-A3FE-53B5D206147F}"/>
              </a:ext>
            </a:extLst>
          </p:cNvPr>
          <p:cNvSpPr txBox="1"/>
          <p:nvPr/>
        </p:nvSpPr>
        <p:spPr>
          <a:xfrm>
            <a:off x="8795263" y="3113132"/>
            <a:ext cx="3081020" cy="783099"/>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Element in a complex Hilbert (vector) space</a:t>
            </a:r>
            <a:endParaRPr lang="en-IN" sz="2400" dirty="0">
              <a:latin typeface="Times New Roman" panose="02020603050405020304" pitchFamily="18" charset="0"/>
              <a:ea typeface="IBM Plex Sans"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DBBED78-2621-411E-BF43-9145F3BED821}"/>
                  </a:ext>
                </a:extLst>
              </p:cNvPr>
              <p:cNvSpPr txBox="1"/>
              <p:nvPr/>
            </p:nvSpPr>
            <p:spPr>
              <a:xfrm>
                <a:off x="4721452" y="5155093"/>
                <a:ext cx="7204935" cy="1234991"/>
              </a:xfrm>
              <a:prstGeom prst="rect">
                <a:avLst/>
              </a:prstGeom>
              <a:solidFill>
                <a:schemeClr val="bg1">
                  <a:lumMod val="95000"/>
                </a:schemeClr>
              </a:solidFill>
              <a:ln>
                <a:solidFill>
                  <a:schemeClr val="tx1"/>
                </a:solidFill>
              </a:ln>
            </p:spPr>
            <p:txBody>
              <a:bodyPr wrap="square" lIns="0" tIns="0" rIns="0" bIns="0" rtlCol="0" anchor="ctr" anchorCtr="0">
                <a:noAutofit/>
              </a:bodyPr>
              <a:lstStyle/>
              <a:p>
                <a:pPr algn="ctr">
                  <a:lnSpc>
                    <a:spcPct val="110000"/>
                  </a:lnSpc>
                  <a:spcBef>
                    <a:spcPts val="100"/>
                  </a:spcBef>
                  <a:buClr>
                    <a:srgbClr val="E0E0E0"/>
                  </a:buClr>
                  <a:buSzPct val="80000"/>
                </a:pPr>
                <a:r>
                  <a:rPr lang="en-IN" sz="2800" dirty="0">
                    <a:latin typeface="Times New Roman" panose="02020603050405020304" pitchFamily="18" charset="0"/>
                    <a:cs typeface="Times New Roman" panose="02020603050405020304" pitchFamily="18" charset="0"/>
                  </a:rPr>
                  <a:t>Complex conjugate:   </a:t>
                </a:r>
                <a14:m>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𝛼</m:t>
                    </m:r>
                    <m:r>
                      <a:rPr lang="en-IN"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ea typeface="IBM Plex Sans" charset="0"/>
                    <a:cs typeface="Times New Roman" panose="02020603050405020304" pitchFamily="18" charset="0"/>
                  </a:rPr>
                  <a:t>= </a:t>
                </a:r>
                <a14:m>
                  <m:oMath xmlns:m="http://schemas.openxmlformats.org/officeDocument/2006/math">
                    <m:r>
                      <a:rPr lang="en-IN" sz="2800" i="1" dirty="0">
                        <a:latin typeface="Cambria Math" panose="02040503050406030204" pitchFamily="18" charset="0"/>
                      </a:rPr>
                      <m:t>𝑎</m:t>
                    </m:r>
                  </m:oMath>
                </a14:m>
                <a:r>
                  <a:rPr lang="en-IN" sz="2800" dirty="0">
                    <a:latin typeface="Times New Roman" panose="02020603050405020304" pitchFamily="18" charset="0"/>
                    <a:ea typeface="IBM Plex Sans" charset="0"/>
                    <a:cs typeface="Times New Roman" panose="02020603050405020304" pitchFamily="18" charset="0"/>
                  </a:rPr>
                  <a:t> + </a:t>
                </a:r>
                <a:r>
                  <a:rPr lang="en-IN" sz="2800" i="1" dirty="0" err="1">
                    <a:latin typeface="Times New Roman" panose="02020603050405020304" pitchFamily="18" charset="0"/>
                    <a:ea typeface="IBM Plex Sans" charset="0"/>
                    <a:cs typeface="Times New Roman" panose="02020603050405020304" pitchFamily="18" charset="0"/>
                  </a:rPr>
                  <a:t>i</a:t>
                </a:r>
                <a14:m>
                  <m:oMath xmlns:m="http://schemas.openxmlformats.org/officeDocument/2006/math">
                    <m:r>
                      <a:rPr lang="en-IN" sz="2800" i="1" dirty="0">
                        <a:latin typeface="Cambria Math" panose="02040503050406030204" pitchFamily="18" charset="0"/>
                      </a:rPr>
                      <m:t>𝑏</m:t>
                    </m:r>
                  </m:oMath>
                </a14:m>
                <a:r>
                  <a:rPr lang="en-IN" sz="2800" dirty="0">
                    <a:latin typeface="Times New Roman" panose="02020603050405020304" pitchFamily="18" charset="0"/>
                    <a:ea typeface="IBM Plex Sans" charset="0"/>
                    <a:cs typeface="Times New Roman" panose="02020603050405020304" pitchFamily="18" charset="0"/>
                  </a:rPr>
                  <a:t>  →  </a:t>
                </a:r>
                <a14:m>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IN" sz="2800" dirty="0">
                    <a:latin typeface="Times New Roman" panose="02020603050405020304" pitchFamily="18" charset="0"/>
                    <a:ea typeface="IBM Plex Sans" charset="0"/>
                    <a:cs typeface="Times New Roman" panose="02020603050405020304" pitchFamily="18" charset="0"/>
                  </a:rPr>
                  <a:t>* = </a:t>
                </a:r>
                <a14:m>
                  <m:oMath xmlns:m="http://schemas.openxmlformats.org/officeDocument/2006/math">
                    <m:r>
                      <a:rPr lang="en-IN" sz="2800" i="1" dirty="0">
                        <a:latin typeface="Cambria Math" panose="02040503050406030204" pitchFamily="18" charset="0"/>
                      </a:rPr>
                      <m:t>𝑎</m:t>
                    </m:r>
                  </m:oMath>
                </a14:m>
                <a:r>
                  <a:rPr lang="en-IN" sz="2800" dirty="0">
                    <a:latin typeface="Times New Roman" panose="02020603050405020304" pitchFamily="18" charset="0"/>
                    <a:ea typeface="IBM Plex Sans" charset="0"/>
                    <a:cs typeface="Times New Roman" panose="02020603050405020304" pitchFamily="18" charset="0"/>
                  </a:rPr>
                  <a:t> – </a:t>
                </a:r>
                <a:r>
                  <a:rPr lang="en-IN" sz="2800" i="1" dirty="0" err="1">
                    <a:latin typeface="Times New Roman" panose="02020603050405020304" pitchFamily="18" charset="0"/>
                    <a:ea typeface="IBM Plex Sans" charset="0"/>
                    <a:cs typeface="Times New Roman" panose="02020603050405020304" pitchFamily="18" charset="0"/>
                  </a:rPr>
                  <a:t>i</a:t>
                </a:r>
                <a14:m>
                  <m:oMath xmlns:m="http://schemas.openxmlformats.org/officeDocument/2006/math">
                    <m:r>
                      <a:rPr lang="en-IN" sz="2800" i="1" dirty="0">
                        <a:latin typeface="Cambria Math" panose="02040503050406030204" pitchFamily="18" charset="0"/>
                      </a:rPr>
                      <m:t>𝑏</m:t>
                    </m:r>
                  </m:oMath>
                </a14:m>
                <a:endParaRPr lang="en-IN" sz="2800" dirty="0">
                  <a:latin typeface="Times New Roman" panose="02020603050405020304" pitchFamily="18" charset="0"/>
                  <a:ea typeface="IBM Plex Sans" charset="0"/>
                  <a:cs typeface="Times New Roman" panose="02020603050405020304" pitchFamily="18" charset="0"/>
                </a:endParaRPr>
              </a:p>
              <a:p>
                <a:pPr algn="ctr">
                  <a:lnSpc>
                    <a:spcPct val="110000"/>
                  </a:lnSpc>
                  <a:spcBef>
                    <a:spcPts val="100"/>
                  </a:spcBef>
                  <a:buClr>
                    <a:srgbClr val="E0E0E0"/>
                  </a:buClr>
                  <a:buSzPct val="80000"/>
                </a:pPr>
                <a:r>
                  <a:rPr lang="en-IN" sz="2800" dirty="0">
                    <a:latin typeface="Times New Roman" panose="02020603050405020304" pitchFamily="18" charset="0"/>
                    <a:ea typeface="IBM Plex Sans" charset="0"/>
                    <a:cs typeface="Times New Roman" panose="02020603050405020304" pitchFamily="18" charset="0"/>
                  </a:rPr>
                  <a:t>Conjugate transpose:        </a:t>
                </a:r>
                <a14:m>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𝐴</m:t>
                    </m:r>
                    <m:r>
                      <m:rPr>
                        <m:nor/>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IN" sz="2800" dirty="0">
                        <a:latin typeface="Times New Roman" panose="02020603050405020304" pitchFamily="18" charset="0"/>
                        <a:ea typeface="IBM Plex Sans" charset="0"/>
                        <a:cs typeface="Times New Roman" panose="02020603050405020304" pitchFamily="18" charset="0"/>
                      </a:rPr>
                      <m:t>→</m:t>
                    </m:r>
                    <m:r>
                      <a:rPr lang="en-IN" sz="2800" b="0" i="1" dirty="0" smtClean="0">
                        <a:latin typeface="Cambria Math" panose="02040503050406030204" pitchFamily="18" charset="0"/>
                        <a:ea typeface="IBM Plex Sans" charset="0"/>
                        <a:cs typeface="Times New Roman" panose="02020603050405020304" pitchFamily="18" charset="0"/>
                      </a:rPr>
                      <m:t>  </m:t>
                    </m:r>
                    <m:sSup>
                      <m:sSupPr>
                        <m:ctrlPr>
                          <a:rPr lang="en-IN" sz="2800" b="0" i="1" dirty="0" smtClean="0">
                            <a:latin typeface="Cambria Math" panose="02040503050406030204" pitchFamily="18" charset="0"/>
                            <a:cs typeface="Times New Roman" panose="02020603050405020304" pitchFamily="18" charset="0"/>
                          </a:rPr>
                        </m:ctrlPr>
                      </m:sSupPr>
                      <m:e>
                        <m:r>
                          <a:rPr lang="en-IN" sz="2800" b="0" i="1" dirty="0" smtClean="0">
                            <a:latin typeface="Cambria Math" panose="02040503050406030204" pitchFamily="18" charset="0"/>
                            <a:cs typeface="Times New Roman" panose="02020603050405020304" pitchFamily="18" charset="0"/>
                          </a:rPr>
                          <m:t>𝐴</m:t>
                        </m:r>
                      </m:e>
                      <m:sup>
                        <m:r>
                          <m:rPr>
                            <m:nor/>
                          </m:rPr>
                          <a:rPr lang="el-GR" sz="2800" dirty="0"/>
                          <m:t>†</m:t>
                        </m:r>
                      </m:sup>
                    </m:sSup>
                    <m:r>
                      <a:rPr lang="en-IN" sz="2800" b="0" i="1" dirty="0" smtClean="0">
                        <a:latin typeface="Cambria Math" panose="02040503050406030204" pitchFamily="18" charset="0"/>
                      </a:rPr>
                      <m:t>=</m:t>
                    </m:r>
                    <m:acc>
                      <m:accPr>
                        <m: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accPr>
                      <m:e>
                        <m:r>
                          <a:rPr lang="en-IN" sz="2800"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𝐴</m:t>
                            </m:r>
                          </m:e>
                          <m:sup>
                            <m:r>
                              <a:rPr lang="en-IN" sz="2800" i="1">
                                <a:latin typeface="Cambria Math" panose="02040503050406030204" pitchFamily="18" charset="0"/>
                                <a:ea typeface="Cambria Math" panose="02040503050406030204" pitchFamily="18" charset="0"/>
                                <a:cs typeface="Times New Roman" panose="02020603050405020304" pitchFamily="18" charset="0"/>
                              </a:rPr>
                              <m:t>𝑇</m:t>
                            </m:r>
                          </m:sup>
                        </m:sSup>
                      </m:e>
                    </m:acc>
                  </m:oMath>
                </a14:m>
                <a:endParaRPr lang="en-IN" sz="2800" dirty="0">
                  <a:latin typeface="Times New Roman" panose="02020603050405020304" pitchFamily="18" charset="0"/>
                  <a:ea typeface="IBM Plex Sans" charset="0"/>
                  <a:cs typeface="Times New Roman" panose="02020603050405020304" pitchFamily="18" charset="0"/>
                </a:endParaRPr>
              </a:p>
            </p:txBody>
          </p:sp>
        </mc:Choice>
        <mc:Fallback xmlns="">
          <p:sp>
            <p:nvSpPr>
              <p:cNvPr id="73" name="TextBox 72">
                <a:extLst>
                  <a:ext uri="{FF2B5EF4-FFF2-40B4-BE49-F238E27FC236}">
                    <a16:creationId xmlns:a16="http://schemas.microsoft.com/office/drawing/2014/main" id="{DDBBED78-2621-411E-BF43-9145F3BED821}"/>
                  </a:ext>
                </a:extLst>
              </p:cNvPr>
              <p:cNvSpPr txBox="1">
                <a:spLocks noRot="1" noChangeAspect="1" noMove="1" noResize="1" noEditPoints="1" noAdjustHandles="1" noChangeArrowheads="1" noChangeShapeType="1" noTextEdit="1"/>
              </p:cNvSpPr>
              <p:nvPr/>
            </p:nvSpPr>
            <p:spPr>
              <a:xfrm>
                <a:off x="4721452" y="5155093"/>
                <a:ext cx="7204935" cy="1234991"/>
              </a:xfrm>
              <a:prstGeom prst="rect">
                <a:avLst/>
              </a:prstGeom>
              <a:blipFill>
                <a:blip r:embed="rId7"/>
                <a:stretch>
                  <a:fillRect l="-1268" b="-6863"/>
                </a:stretch>
              </a:blipFill>
              <a:ln>
                <a:solidFill>
                  <a:schemeClr val="tx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43EEC7E7-DE54-4305-96EE-E468EB7AA9E3}"/>
              </a:ext>
            </a:extLst>
          </p:cNvPr>
          <p:cNvGrpSpPr/>
          <p:nvPr/>
        </p:nvGrpSpPr>
        <p:grpSpPr>
          <a:xfrm>
            <a:off x="265826" y="4855310"/>
            <a:ext cx="4137014" cy="1721684"/>
            <a:chOff x="265826" y="4855310"/>
            <a:chExt cx="4137014" cy="1721684"/>
          </a:xfrm>
        </p:grpSpPr>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AD5A7F5-FF0D-4C1C-B4BF-56A53ADDBD0D}"/>
                    </a:ext>
                  </a:extLst>
                </p:cNvPr>
                <p:cNvSpPr txBox="1"/>
                <p:nvPr/>
              </p:nvSpPr>
              <p:spPr>
                <a:xfrm>
                  <a:off x="1170245" y="4855310"/>
                  <a:ext cx="3228580" cy="96411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
                      </m:oMathParaPr>
                      <m:oMath xmlns:m="http://schemas.openxmlformats.org/officeDocument/2006/math">
                        <m:d>
                          <m:dPr>
                            <m:begChr m:val="["/>
                            <m:endChr m:val="]"/>
                            <m:ctrlPr>
                              <a:rPr lang="en-IN" sz="3200" b="0" i="1" smtClean="0">
                                <a:latin typeface="Cambria Math" panose="02040503050406030204" pitchFamily="18" charset="0"/>
                                <a:cs typeface="Times New Roman" panose="02020603050405020304" pitchFamily="18" charset="0"/>
                              </a:rPr>
                            </m:ctrlPr>
                          </m:dPr>
                          <m:e>
                            <m:eqArr>
                              <m:eqArrPr>
                                <m:ctrlPr>
                                  <a:rPr lang="en-IN" sz="32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𝛼</m:t>
                                </m:r>
                              </m:e>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e>
                            </m:eqArr>
                          </m:e>
                        </m:d>
                        <m:r>
                          <m:rPr>
                            <m:nor/>
                          </m:rPr>
                          <a:rPr lang="en-IN" sz="3200" b="0" i="0" smtClean="0">
                            <a:latin typeface="Cambria Math" panose="02040503050406030204" pitchFamily="18" charset="0"/>
                            <a:cs typeface="Times New Roman" panose="02020603050405020304" pitchFamily="18" charset="0"/>
                          </a:rPr>
                          <m:t>    </m:t>
                        </m:r>
                        <m:r>
                          <m:rPr>
                            <m:nor/>
                          </m:rPr>
                          <a:rPr lang="en-IN" sz="3200" dirty="0">
                            <a:latin typeface="Times New Roman" panose="02020603050405020304" pitchFamily="18" charset="0"/>
                            <a:ea typeface="IBM Plex Sans" charset="0"/>
                            <a:cs typeface="Times New Roman" panose="02020603050405020304" pitchFamily="18" charset="0"/>
                          </a:rPr>
                          <m:t>→</m:t>
                        </m:r>
                        <m:r>
                          <m:rPr>
                            <m:nor/>
                          </m:rPr>
                          <a:rPr lang="en-IN" sz="3200" b="0" i="0" dirty="0" smtClean="0">
                            <a:latin typeface="Times New Roman" panose="02020603050405020304" pitchFamily="18" charset="0"/>
                            <a:ea typeface="IBM Plex Sans" charset="0"/>
                            <a:cs typeface="Times New Roman" panose="02020603050405020304" pitchFamily="18" charset="0"/>
                          </a:rPr>
                          <m:t>    </m:t>
                        </m:r>
                        <m:d>
                          <m:dPr>
                            <m:begChr m:val="["/>
                            <m:endChr m:val="]"/>
                            <m:ctrlPr>
                              <a:rPr lang="en-IN" sz="3200" i="1" dirty="0" smtClean="0">
                                <a:latin typeface="Cambria Math" panose="02040503050406030204" pitchFamily="18" charset="0"/>
                                <a:cs typeface="Times New Roman" panose="02020603050405020304" pitchFamily="18" charset="0"/>
                              </a:rPr>
                            </m:ctrlPr>
                          </m:dPr>
                          <m:e>
                            <m:sSup>
                              <m:sSup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3200" i="1">
                                    <a:latin typeface="Cambria Math" panose="02040503050406030204" pitchFamily="18" charset="0"/>
                                    <a:ea typeface="Cambria Math" panose="02040503050406030204" pitchFamily="18" charset="0"/>
                                    <a:cs typeface="Times New Roman" panose="02020603050405020304" pitchFamily="18" charset="0"/>
                                  </a:rPr>
                                  <m:t>𝛼</m:t>
                                </m:r>
                              </m:e>
                              <m:sup>
                                <m:r>
                                  <a:rPr lang="en-IN" sz="3200" i="1">
                                    <a:latin typeface="Cambria Math" panose="02040503050406030204" pitchFamily="18" charset="0"/>
                                    <a:ea typeface="Cambria Math" panose="02040503050406030204" pitchFamily="18" charset="0"/>
                                    <a:cs typeface="Times New Roman" panose="02020603050405020304" pitchFamily="18" charset="0"/>
                                  </a:rPr>
                                  <m:t>∗</m:t>
                                </m:r>
                              </m:sup>
                            </m:sSup>
                            <m:sSup>
                              <m:sSup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3200" i="1">
                                    <a:latin typeface="Cambria Math" panose="02040503050406030204" pitchFamily="18" charset="0"/>
                                    <a:ea typeface="Cambria Math" panose="02040503050406030204" pitchFamily="18" charset="0"/>
                                    <a:cs typeface="Times New Roman" panose="02020603050405020304" pitchFamily="18" charset="0"/>
                                  </a:rPr>
                                  <m:t>𝛽</m:t>
                                </m:r>
                              </m:e>
                              <m:sup>
                                <m:r>
                                  <a:rPr lang="en-IN" sz="3200" i="1">
                                    <a:latin typeface="Cambria Math" panose="02040503050406030204" pitchFamily="18" charset="0"/>
                                    <a:ea typeface="Cambria Math" panose="02040503050406030204" pitchFamily="18" charset="0"/>
                                    <a:cs typeface="Times New Roman" panose="02020603050405020304" pitchFamily="18" charset="0"/>
                                  </a:rPr>
                                  <m:t>∗</m:t>
                                </m:r>
                              </m:sup>
                            </m:sSup>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75" name="TextBox 74">
                  <a:extLst>
                    <a:ext uri="{FF2B5EF4-FFF2-40B4-BE49-F238E27FC236}">
                      <a16:creationId xmlns:a16="http://schemas.microsoft.com/office/drawing/2014/main" id="{6AD5A7F5-FF0D-4C1C-B4BF-56A53ADDBD0D}"/>
                    </a:ext>
                  </a:extLst>
                </p:cNvPr>
                <p:cNvSpPr txBox="1">
                  <a:spLocks noRot="1" noChangeAspect="1" noMove="1" noResize="1" noEditPoints="1" noAdjustHandles="1" noChangeArrowheads="1" noChangeShapeType="1" noTextEdit="1"/>
                </p:cNvSpPr>
                <p:nvPr/>
              </p:nvSpPr>
              <p:spPr>
                <a:xfrm>
                  <a:off x="1170245" y="4855310"/>
                  <a:ext cx="3228580" cy="964110"/>
                </a:xfrm>
                <a:prstGeom prst="rect">
                  <a:avLst/>
                </a:prstGeom>
                <a:blipFill>
                  <a:blip r:embed="rId8"/>
                  <a:stretch>
                    <a:fillRect/>
                  </a:stretch>
                </a:blipFill>
              </p:spPr>
              <p:txBody>
                <a:bodyPr/>
                <a:lstStyle/>
                <a:p>
                  <a:r>
                    <a:rPr lang="en-IN">
                      <a:noFill/>
                    </a:rPr>
                    <a:t> </a:t>
                  </a:r>
                </a:p>
              </p:txBody>
            </p:sp>
          </mc:Fallback>
        </mc:AlternateContent>
        <p:sp>
          <p:nvSpPr>
            <p:cNvPr id="76" name="TextBox 75">
              <a:extLst>
                <a:ext uri="{FF2B5EF4-FFF2-40B4-BE49-F238E27FC236}">
                  <a16:creationId xmlns:a16="http://schemas.microsoft.com/office/drawing/2014/main" id="{EEED1DA9-3A0B-4E5D-B235-3DF7B8225876}"/>
                </a:ext>
              </a:extLst>
            </p:cNvPr>
            <p:cNvSpPr txBox="1"/>
            <p:nvPr/>
          </p:nvSpPr>
          <p:spPr>
            <a:xfrm>
              <a:off x="265826" y="5779180"/>
              <a:ext cx="2363981" cy="795924"/>
            </a:xfrm>
            <a:prstGeom prst="rect">
              <a:avLst/>
            </a:prstGeom>
            <a:solidFill>
              <a:schemeClr val="bg1"/>
            </a:solidFill>
          </p:spPr>
          <p:txBody>
            <a:bodyPr wrap="square" lIns="0" tIns="0" rIns="0" bIns="0" rtlCol="0">
              <a:spAutoFit/>
            </a:bodyPr>
            <a:lstStyle/>
            <a:p>
              <a:pPr algn="ctr">
                <a:lnSpc>
                  <a:spcPct val="110000"/>
                </a:lnSpc>
                <a:spcBef>
                  <a:spcPts val="100"/>
                </a:spcBef>
                <a:buClr>
                  <a:srgbClr val="E0E0E0"/>
                </a:buClr>
                <a:buSzPct val="80000"/>
              </a:pPr>
              <a:r>
                <a:rPr lang="en-IN" sz="2400" i="1" dirty="0" err="1">
                  <a:latin typeface="Times New Roman" panose="02020603050405020304" pitchFamily="18" charset="0"/>
                  <a:ea typeface="IBM Plex Sans" charset="0"/>
                  <a:cs typeface="Times New Roman" panose="02020603050405020304" pitchFamily="18" charset="0"/>
                </a:rPr>
                <a:t>ket</a:t>
              </a:r>
              <a:endParaRPr lang="en-IN" sz="2400" i="1" dirty="0">
                <a:latin typeface="Times New Roman" panose="02020603050405020304" pitchFamily="18" charset="0"/>
                <a:ea typeface="IBM Plex Sans" charset="0"/>
                <a:cs typeface="Times New Roman" panose="02020603050405020304" pitchFamily="18" charset="0"/>
              </a:endParaRPr>
            </a:p>
            <a:p>
              <a:pPr algn="ctr">
                <a:lnSpc>
                  <a:spcPct val="110000"/>
                </a:lnSpc>
                <a:spcBef>
                  <a:spcPts val="100"/>
                </a:spcBef>
                <a:buClr>
                  <a:srgbClr val="E0E0E0"/>
                </a:buClr>
                <a:buSzPct val="80000"/>
              </a:pPr>
              <a:r>
                <a:rPr lang="en-IN" sz="2400" i="1" dirty="0">
                  <a:latin typeface="Times New Roman" panose="02020603050405020304" pitchFamily="18" charset="0"/>
                  <a:ea typeface="IBM Plex Sans" charset="0"/>
                  <a:cs typeface="Times New Roman" panose="02020603050405020304" pitchFamily="18" charset="0"/>
                </a:rPr>
                <a:t>(column vector)</a:t>
              </a:r>
            </a:p>
          </p:txBody>
        </p:sp>
        <p:sp>
          <p:nvSpPr>
            <p:cNvPr id="77" name="TextBox 76">
              <a:extLst>
                <a:ext uri="{FF2B5EF4-FFF2-40B4-BE49-F238E27FC236}">
                  <a16:creationId xmlns:a16="http://schemas.microsoft.com/office/drawing/2014/main" id="{F51D6611-AC19-40EC-9B4C-C39EEC66E7CE}"/>
                </a:ext>
              </a:extLst>
            </p:cNvPr>
            <p:cNvSpPr txBox="1"/>
            <p:nvPr/>
          </p:nvSpPr>
          <p:spPr>
            <a:xfrm>
              <a:off x="2798106" y="5781070"/>
              <a:ext cx="1604734" cy="79592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i="1" dirty="0">
                  <a:latin typeface="Times New Roman" panose="02020603050405020304" pitchFamily="18" charset="0"/>
                  <a:ea typeface="IBM Plex Sans" charset="0"/>
                  <a:cs typeface="Times New Roman" panose="02020603050405020304" pitchFamily="18" charset="0"/>
                </a:rPr>
                <a:t>bra</a:t>
              </a:r>
            </a:p>
            <a:p>
              <a:pPr algn="ctr">
                <a:lnSpc>
                  <a:spcPct val="110000"/>
                </a:lnSpc>
                <a:spcBef>
                  <a:spcPts val="100"/>
                </a:spcBef>
                <a:buClr>
                  <a:srgbClr val="E0E0E0"/>
                </a:buClr>
                <a:buSzPct val="80000"/>
              </a:pPr>
              <a:r>
                <a:rPr lang="en-IN" sz="2400" i="1" dirty="0">
                  <a:latin typeface="Times New Roman" panose="02020603050405020304" pitchFamily="18" charset="0"/>
                  <a:ea typeface="IBM Plex Sans" charset="0"/>
                  <a:cs typeface="Times New Roman" panose="02020603050405020304" pitchFamily="18" charset="0"/>
                </a:rPr>
                <a:t>(row vector)</a:t>
              </a:r>
            </a:p>
          </p:txBody>
        </p:sp>
      </p:grpSp>
      <p:grpSp>
        <p:nvGrpSpPr>
          <p:cNvPr id="2" name="Group 1">
            <a:extLst>
              <a:ext uri="{FF2B5EF4-FFF2-40B4-BE49-F238E27FC236}">
                <a16:creationId xmlns:a16="http://schemas.microsoft.com/office/drawing/2014/main" id="{F5D9BC42-51D5-4E23-8F92-244E86A4D464}"/>
              </a:ext>
            </a:extLst>
          </p:cNvPr>
          <p:cNvGrpSpPr/>
          <p:nvPr/>
        </p:nvGrpSpPr>
        <p:grpSpPr>
          <a:xfrm>
            <a:off x="4282879" y="2413081"/>
            <a:ext cx="2404146" cy="717889"/>
            <a:chOff x="4282879" y="2413081"/>
            <a:chExt cx="2404146" cy="717889"/>
          </a:xfrm>
        </p:grpSpPr>
        <p:sp>
          <p:nvSpPr>
            <p:cNvPr id="27" name="TextBox 26">
              <a:extLst>
                <a:ext uri="{FF2B5EF4-FFF2-40B4-BE49-F238E27FC236}">
                  <a16:creationId xmlns:a16="http://schemas.microsoft.com/office/drawing/2014/main" id="{07C85AC6-2032-497E-88C8-46F9F67C331C}"/>
                </a:ext>
              </a:extLst>
            </p:cNvPr>
            <p:cNvSpPr txBox="1"/>
            <p:nvPr/>
          </p:nvSpPr>
          <p:spPr>
            <a:xfrm>
              <a:off x="4282879" y="2413081"/>
              <a:ext cx="1573658" cy="717889"/>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200" dirty="0">
                  <a:latin typeface="Times New Roman" panose="02020603050405020304" pitchFamily="18" charset="0"/>
                  <a:cs typeface="Times New Roman" panose="02020603050405020304" pitchFamily="18" charset="0"/>
                </a:rPr>
                <a:t>Complex Numbers</a:t>
              </a:r>
              <a:endParaRPr lang="en-IN" sz="2200" dirty="0">
                <a:latin typeface="Times New Roman" panose="02020603050405020304" pitchFamily="18" charset="0"/>
                <a:ea typeface="IBM Plex Sans"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A2189247-B00B-40AD-8D09-7BE3C1F417F6}"/>
                </a:ext>
              </a:extLst>
            </p:cNvPr>
            <p:cNvCxnSpPr>
              <a:cxnSpLocks/>
            </p:cNvCxnSpPr>
            <p:nvPr/>
          </p:nvCxnSpPr>
          <p:spPr>
            <a:xfrm>
              <a:off x="5573571" y="2739683"/>
              <a:ext cx="1113454" cy="266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A407283-BC99-47D2-A8F9-E7DFA1C6F3F0}"/>
                </a:ext>
              </a:extLst>
            </p:cNvPr>
            <p:cNvCxnSpPr>
              <a:cxnSpLocks/>
            </p:cNvCxnSpPr>
            <p:nvPr/>
          </p:nvCxnSpPr>
          <p:spPr>
            <a:xfrm>
              <a:off x="5573571" y="2754463"/>
              <a:ext cx="328058" cy="299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ABB358E4-0032-4868-BA6B-E6F66E969AC6}"/>
                  </a:ext>
                </a:extLst>
              </p:cNvPr>
              <p:cNvSpPr txBox="1"/>
              <p:nvPr/>
            </p:nvSpPr>
            <p:spPr>
              <a:xfrm>
                <a:off x="417600" y="2804479"/>
                <a:ext cx="3618620"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i="1">
                              <a:latin typeface="Cambria Math" panose="02040503050406030204" pitchFamily="18" charset="0"/>
                              <a:ea typeface="Cambria Math" panose="02040503050406030204" pitchFamily="18" charset="0"/>
                              <a:cs typeface="Times New Roman" panose="02020603050405020304" pitchFamily="18" charset="0"/>
                            </a:rPr>
                            <m:t>𝜓</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 </m:t>
                      </m:r>
                      <m:r>
                        <a:rPr lang="en-IN" sz="3200" i="1" smtClean="0">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3200" b="0" i="1" smtClean="0">
                          <a:latin typeface="Cambria Math" panose="02040503050406030204" pitchFamily="18" charset="0"/>
                          <a:ea typeface="IBM Plex Sans"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90" name="TextBox 89">
                <a:extLst>
                  <a:ext uri="{FF2B5EF4-FFF2-40B4-BE49-F238E27FC236}">
                    <a16:creationId xmlns:a16="http://schemas.microsoft.com/office/drawing/2014/main" id="{ABB358E4-0032-4868-BA6B-E6F66E969AC6}"/>
                  </a:ext>
                </a:extLst>
              </p:cNvPr>
              <p:cNvSpPr txBox="1">
                <a:spLocks noRot="1" noChangeAspect="1" noMove="1" noResize="1" noEditPoints="1" noAdjustHandles="1" noChangeArrowheads="1" noChangeShapeType="1" noTextEdit="1"/>
              </p:cNvSpPr>
              <p:nvPr/>
            </p:nvSpPr>
            <p:spPr>
              <a:xfrm>
                <a:off x="417600" y="2804479"/>
                <a:ext cx="3618620" cy="54168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BEF171F1-88EF-446A-A492-E04D0E153C51}"/>
                  </a:ext>
                </a:extLst>
              </p:cNvPr>
              <p:cNvSpPr txBox="1"/>
              <p:nvPr/>
            </p:nvSpPr>
            <p:spPr>
              <a:xfrm>
                <a:off x="913969" y="2162776"/>
                <a:ext cx="3028664" cy="51200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 xmlns:m="http://schemas.openxmlformats.org/officeDocument/2006/math">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0</m:t>
                        </m:r>
                      </m:e>
                    </m:d>
                  </m:oMath>
                </a14:m>
                <a:r>
                  <a:rPr lang="en-IN" sz="3200" dirty="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e>
                    </m:d>
                  </m:oMath>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91" name="TextBox 90">
                <a:extLst>
                  <a:ext uri="{FF2B5EF4-FFF2-40B4-BE49-F238E27FC236}">
                    <a16:creationId xmlns:a16="http://schemas.microsoft.com/office/drawing/2014/main" id="{BEF171F1-88EF-446A-A492-E04D0E153C51}"/>
                  </a:ext>
                </a:extLst>
              </p:cNvPr>
              <p:cNvSpPr txBox="1">
                <a:spLocks noRot="1" noChangeAspect="1" noMove="1" noResize="1" noEditPoints="1" noAdjustHandles="1" noChangeArrowheads="1" noChangeShapeType="1" noTextEdit="1"/>
              </p:cNvSpPr>
              <p:nvPr/>
            </p:nvSpPr>
            <p:spPr>
              <a:xfrm>
                <a:off x="913969" y="2162776"/>
                <a:ext cx="3028664" cy="512000"/>
              </a:xfrm>
              <a:prstGeom prst="rect">
                <a:avLst/>
              </a:prstGeom>
              <a:blipFill>
                <a:blip r:embed="rId10"/>
                <a:stretch>
                  <a:fillRect/>
                </a:stretch>
              </a:blipFill>
            </p:spPr>
            <p:txBody>
              <a:bodyPr/>
              <a:lstStyle/>
              <a:p>
                <a:r>
                  <a:rPr lang="en-IN">
                    <a:noFill/>
                  </a:rPr>
                  <a:t> </a:t>
                </a:r>
              </a:p>
            </p:txBody>
          </p:sp>
        </mc:Fallback>
      </mc:AlternateContent>
      <p:grpSp>
        <p:nvGrpSpPr>
          <p:cNvPr id="31" name="Group 30">
            <a:extLst>
              <a:ext uri="{FF2B5EF4-FFF2-40B4-BE49-F238E27FC236}">
                <a16:creationId xmlns:a16="http://schemas.microsoft.com/office/drawing/2014/main" id="{3C85FBD7-0B53-4C4E-8B25-64D897CF8884}"/>
              </a:ext>
            </a:extLst>
          </p:cNvPr>
          <p:cNvGrpSpPr/>
          <p:nvPr/>
        </p:nvGrpSpPr>
        <p:grpSpPr>
          <a:xfrm>
            <a:off x="4113655" y="1627101"/>
            <a:ext cx="2256290" cy="717889"/>
            <a:chOff x="4282879" y="2347766"/>
            <a:chExt cx="2256290" cy="758314"/>
          </a:xfrm>
        </p:grpSpPr>
        <p:sp>
          <p:nvSpPr>
            <p:cNvPr id="32" name="TextBox 31">
              <a:extLst>
                <a:ext uri="{FF2B5EF4-FFF2-40B4-BE49-F238E27FC236}">
                  <a16:creationId xmlns:a16="http://schemas.microsoft.com/office/drawing/2014/main" id="{AB289916-7B5B-4720-B6A7-126BDC715056}"/>
                </a:ext>
              </a:extLst>
            </p:cNvPr>
            <p:cNvSpPr txBox="1"/>
            <p:nvPr/>
          </p:nvSpPr>
          <p:spPr>
            <a:xfrm>
              <a:off x="4282879" y="2347766"/>
              <a:ext cx="1573658" cy="75831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200" dirty="0">
                  <a:latin typeface="Times New Roman" panose="02020603050405020304" pitchFamily="18" charset="0"/>
                  <a:cs typeface="Times New Roman" panose="02020603050405020304" pitchFamily="18" charset="0"/>
                </a:rPr>
                <a:t>Orthogonal unit vectors</a:t>
              </a:r>
              <a:endParaRPr lang="en-IN" sz="2200" dirty="0">
                <a:latin typeface="Times New Roman" panose="02020603050405020304" pitchFamily="18" charset="0"/>
                <a:ea typeface="IBM Plex Sans"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6B08471B-2185-4355-9C76-964320324EEA}"/>
                </a:ext>
              </a:extLst>
            </p:cNvPr>
            <p:cNvCxnSpPr>
              <a:cxnSpLocks/>
            </p:cNvCxnSpPr>
            <p:nvPr/>
          </p:nvCxnSpPr>
          <p:spPr>
            <a:xfrm>
              <a:off x="5706495" y="2726719"/>
              <a:ext cx="832674" cy="218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1C9D76-7324-415C-B285-FEA542A563FB}"/>
                </a:ext>
              </a:extLst>
            </p:cNvPr>
            <p:cNvCxnSpPr>
              <a:cxnSpLocks/>
            </p:cNvCxnSpPr>
            <p:nvPr/>
          </p:nvCxnSpPr>
          <p:spPr>
            <a:xfrm>
              <a:off x="5706495" y="2723786"/>
              <a:ext cx="195134" cy="302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B7BC67A5-600D-44FD-AD50-D468F5F8BF39}"/>
              </a:ext>
            </a:extLst>
          </p:cNvPr>
          <p:cNvGrpSpPr/>
          <p:nvPr/>
        </p:nvGrpSpPr>
        <p:grpSpPr>
          <a:xfrm>
            <a:off x="6903617" y="3968678"/>
            <a:ext cx="3464681" cy="1044515"/>
            <a:chOff x="8603432" y="3982219"/>
            <a:chExt cx="3464681" cy="1044515"/>
          </a:xfrm>
        </p:grpSpPr>
        <p:sp>
          <p:nvSpPr>
            <p:cNvPr id="46" name="TextBox 45">
              <a:extLst>
                <a:ext uri="{FF2B5EF4-FFF2-40B4-BE49-F238E27FC236}">
                  <a16:creationId xmlns:a16="http://schemas.microsoft.com/office/drawing/2014/main" id="{8E0CA55B-B490-41A4-B2C1-413DCE0CF72E}"/>
                </a:ext>
              </a:extLst>
            </p:cNvPr>
            <p:cNvSpPr txBox="1"/>
            <p:nvPr/>
          </p:nvSpPr>
          <p:spPr>
            <a:xfrm>
              <a:off x="8603432" y="4243635"/>
              <a:ext cx="3464681" cy="783099"/>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Linear combination of orthonormal basis states</a:t>
              </a:r>
              <a:endParaRPr lang="en-IN" sz="2400" dirty="0">
                <a:latin typeface="Times New Roman" panose="02020603050405020304" pitchFamily="18" charset="0"/>
                <a:ea typeface="IBM Plex Sans"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2AA3C29E-3FC6-4948-B07F-6FD5EBBAE8C1}"/>
                </a:ext>
              </a:extLst>
            </p:cNvPr>
            <p:cNvCxnSpPr>
              <a:cxnSpLocks/>
            </p:cNvCxnSpPr>
            <p:nvPr/>
          </p:nvCxnSpPr>
          <p:spPr>
            <a:xfrm flipV="1">
              <a:off x="10335773" y="3982219"/>
              <a:ext cx="0" cy="295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364B078-A4B6-4048-AF04-BD7D5BB6BF23}"/>
                  </a:ext>
                </a:extLst>
              </p:cNvPr>
              <p:cNvSpPr txBox="1"/>
              <p:nvPr/>
            </p:nvSpPr>
            <p:spPr>
              <a:xfrm>
                <a:off x="118800" y="5054400"/>
                <a:ext cx="11951291" cy="1678417"/>
              </a:xfrm>
              <a:prstGeom prst="rect">
                <a:avLst/>
              </a:prstGeom>
              <a:solidFill>
                <a:schemeClr val="bg1">
                  <a:lumMod val="95000"/>
                </a:schemeClr>
              </a:solidFill>
              <a:ln>
                <a:solidFill>
                  <a:schemeClr val="tx1"/>
                </a:solidFill>
              </a:ln>
            </p:spPr>
            <p:txBody>
              <a:bodyPr wrap="square" lIns="0" tIns="0" rIns="0" bIns="0" rtlCol="0" anchor="ctr" anchorCtr="0">
                <a:noAutofit/>
              </a:bodyPr>
              <a:lstStyle/>
              <a:p>
                <a:pPr algn="ctr">
                  <a:lnSpc>
                    <a:spcPct val="110000"/>
                  </a:lnSpc>
                  <a:spcBef>
                    <a:spcPts val="100"/>
                  </a:spcBef>
                  <a:buClr>
                    <a:srgbClr val="E0E0E0"/>
                  </a:buClr>
                  <a:buSzPct val="80000"/>
                </a:pPr>
                <a:r>
                  <a:rPr lang="en-IN" sz="2400" b="1" dirty="0">
                    <a:latin typeface="Times New Roman" panose="02020603050405020304" pitchFamily="18" charset="0"/>
                    <a:cs typeface="Times New Roman" panose="02020603050405020304" pitchFamily="18" charset="0"/>
                  </a:rPr>
                  <a:t>Hilbert Space</a:t>
                </a:r>
                <a:r>
                  <a:rPr lang="en-IN" sz="2400"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complex multidimensional vector space where inner product of any pair of elements is defined </a:t>
                </a:r>
                <a:r>
                  <a:rPr lang="en-IN" sz="2300" dirty="0">
                    <a:latin typeface="Times New Roman" panose="02020603050405020304" pitchFamily="18" charset="0"/>
                    <a:cs typeface="Times New Roman" panose="02020603050405020304" pitchFamily="18" charset="0"/>
                    <a:sym typeface="Wingdings" panose="05000000000000000000" pitchFamily="2" charset="2"/>
                  </a:rPr>
                  <a:t> </a:t>
                </a:r>
                <a:r>
                  <a:rPr lang="en-IN" sz="2300" dirty="0">
                    <a:latin typeface="Times New Roman" panose="02020603050405020304" pitchFamily="18" charset="0"/>
                    <a:cs typeface="Times New Roman" panose="02020603050405020304" pitchFamily="18" charset="0"/>
                  </a:rPr>
                  <a:t>extrapolation of a 2D space to n-dimensions and complex coefficients</a:t>
                </a:r>
              </a:p>
              <a:p>
                <a:pPr algn="ctr">
                  <a:lnSpc>
                    <a:spcPct val="110000"/>
                  </a:lnSpc>
                  <a:spcBef>
                    <a:spcPts val="100"/>
                  </a:spcBef>
                  <a:buClr>
                    <a:srgbClr val="E0E0E0"/>
                  </a:buClr>
                  <a:buSzPct val="80000"/>
                </a:pPr>
                <a:endParaRPr lang="en-IN" sz="1200" dirty="0">
                  <a:latin typeface="Times New Roman" panose="02020603050405020304" pitchFamily="18" charset="0"/>
                  <a:cs typeface="Times New Roman" panose="02020603050405020304" pitchFamily="18" charset="0"/>
                </a:endParaRPr>
              </a:p>
              <a:p>
                <a:pPr algn="ctr">
                  <a:lnSpc>
                    <a:spcPct val="110000"/>
                  </a:lnSpc>
                  <a:spcBef>
                    <a:spcPts val="100"/>
                  </a:spcBef>
                  <a:buClr>
                    <a:srgbClr val="E0E0E0"/>
                  </a:buClr>
                  <a:buSzPct val="80000"/>
                </a:pPr>
                <a:r>
                  <a:rPr lang="en-IN" sz="2400" b="1" dirty="0">
                    <a:latin typeface="Times New Roman" panose="02020603050405020304" pitchFamily="18" charset="0"/>
                    <a:ea typeface="IBM Plex Sans" charset="0"/>
                    <a:cs typeface="Times New Roman" panose="02020603050405020304" pitchFamily="18" charset="0"/>
                  </a:rPr>
                  <a:t>Standard Basis</a:t>
                </a:r>
                <a:r>
                  <a:rPr lang="en-IN" sz="2400" dirty="0">
                    <a:latin typeface="Times New Roman" panose="02020603050405020304" pitchFamily="18" charset="0"/>
                    <a:ea typeface="IBM Plex Sans" charset="0"/>
                    <a:cs typeface="Times New Roman" panose="02020603050405020304" pitchFamily="18" charset="0"/>
                  </a:rPr>
                  <a:t>: </a:t>
                </a:r>
                <a14:m>
                  <m:oMath xmlns:m="http://schemas.openxmlformats.org/officeDocument/2006/math">
                    <m:r>
                      <a:rPr lang="en-IN" sz="2400" b="0" i="0"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400" i="1">
                            <a:latin typeface="Cambria Math" panose="02040503050406030204" pitchFamily="18" charset="0"/>
                            <a:ea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400" i="1">
                            <a:latin typeface="Cambria Math" panose="02040503050406030204" pitchFamily="18" charset="0"/>
                            <a:ea typeface="Cambria Math" panose="02040503050406030204" pitchFamily="18" charset="0"/>
                            <a:cs typeface="Times New Roman" panose="02020603050405020304" pitchFamily="18" charset="0"/>
                          </a:rPr>
                          <m:t>|0</m:t>
                        </m:r>
                      </m:e>
                    </m:d>
                  </m:oMath>
                </a14:m>
                <a:r>
                  <a:rPr lang="en-IN" sz="2400" dirty="0">
                    <a:ea typeface="Cambria Math" panose="02040503050406030204" pitchFamily="18" charset="0"/>
                    <a:cs typeface="Times New Roman" panose="02020603050405020304" pitchFamily="18" charset="0"/>
                  </a:rPr>
                  <a:t>,</a:t>
                </a:r>
                <a14:m>
                  <m:oMath xmlns:m="http://schemas.openxmlformats.org/officeDocument/2006/math">
                    <m:r>
                      <a:rPr lang="en-IN" sz="2400" b="0" i="0"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400" i="1">
                            <a:latin typeface="Cambria Math" panose="02040503050406030204" pitchFamily="18" charset="0"/>
                            <a:ea typeface="Cambria Math" panose="02040503050406030204" pitchFamily="18" charset="0"/>
                            <a:cs typeface="Times New Roman" panose="02020603050405020304" pitchFamily="18" charset="0"/>
                          </a:rPr>
                        </m:ctrlPr>
                      </m:dPr>
                      <m:e>
                        <m:r>
                          <a:rPr lang="en-IN" sz="2400" i="1">
                            <a:latin typeface="Cambria Math" panose="02040503050406030204" pitchFamily="18" charset="0"/>
                            <a:ea typeface="Cambria Math" panose="02040503050406030204" pitchFamily="18" charset="0"/>
                            <a:cs typeface="Times New Roman" panose="02020603050405020304" pitchFamily="18" charset="0"/>
                          </a:rPr>
                          <m:t>|1</m:t>
                        </m:r>
                      </m:e>
                    </m:d>
                    <m:r>
                      <a:rPr lang="en-IN"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ea typeface="IBM Plex Sans" charset="0"/>
                    <a:cs typeface="Times New Roman" panose="02020603050405020304" pitchFamily="18" charset="0"/>
                  </a:rPr>
                  <a:t> </a:t>
                </a:r>
                <a:r>
                  <a:rPr lang="en-IN" sz="2400" i="1" dirty="0">
                    <a:latin typeface="Times New Roman" panose="02020603050405020304" pitchFamily="18" charset="0"/>
                    <a:ea typeface="IBM Plex Sans" charset="0"/>
                    <a:cs typeface="Times New Roman" panose="02020603050405020304" pitchFamily="18" charset="0"/>
                  </a:rPr>
                  <a:t>orthonormal basis states</a:t>
                </a:r>
              </a:p>
            </p:txBody>
          </p:sp>
        </mc:Choice>
        <mc:Fallback xmlns="">
          <p:sp>
            <p:nvSpPr>
              <p:cNvPr id="51" name="TextBox 50">
                <a:extLst>
                  <a:ext uri="{FF2B5EF4-FFF2-40B4-BE49-F238E27FC236}">
                    <a16:creationId xmlns:a16="http://schemas.microsoft.com/office/drawing/2014/main" id="{3364B078-A4B6-4048-AF04-BD7D5BB6BF23}"/>
                  </a:ext>
                </a:extLst>
              </p:cNvPr>
              <p:cNvSpPr txBox="1">
                <a:spLocks noRot="1" noChangeAspect="1" noMove="1" noResize="1" noEditPoints="1" noAdjustHandles="1" noChangeArrowheads="1" noChangeShapeType="1" noTextEdit="1"/>
              </p:cNvSpPr>
              <p:nvPr/>
            </p:nvSpPr>
            <p:spPr>
              <a:xfrm>
                <a:off x="118800" y="5054400"/>
                <a:ext cx="11951291" cy="1678417"/>
              </a:xfrm>
              <a:prstGeom prst="rect">
                <a:avLst/>
              </a:prstGeom>
              <a:blipFill>
                <a:blip r:embed="rId11"/>
                <a:stretch>
                  <a:fillRect l="-713" r="-1477" b="-4801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9939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51">
                                            <p:bg/>
                                          </p:spTgt>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51">
                                            <p:txEl>
                                              <p:pRg st="0" end="0"/>
                                            </p:txEl>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51">
                                            <p:txEl>
                                              <p:pRg st="0" end="0"/>
                                            </p:txEl>
                                          </p:spTgt>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1">
                                            <p:txEl>
                                              <p:pRg st="2" end="2"/>
                                            </p:txEl>
                                          </p:spTgt>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51">
                                            <p:bg/>
                                          </p:spTgt>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500"/>
                                  </p:stCondLst>
                                  <p:childTnLst>
                                    <p:set>
                                      <p:cBhvr>
                                        <p:cTn id="77" dur="1" fill="hold">
                                          <p:stCondLst>
                                            <p:cond delay="0"/>
                                          </p:stCondLst>
                                        </p:cTn>
                                        <p:tgtEl>
                                          <p:spTgt spid="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43" grpId="0"/>
      <p:bldP spid="47" grpId="0"/>
      <p:bldP spid="48" grpId="0"/>
      <p:bldP spid="50" grpId="0"/>
      <p:bldP spid="52" grpId="0"/>
      <p:bldP spid="66" grpId="0"/>
      <p:bldP spid="67" grpId="0"/>
      <p:bldP spid="70" grpId="0"/>
      <p:bldP spid="73" grpId="0" animBg="1"/>
      <p:bldP spid="90" grpId="0"/>
      <p:bldP spid="91" grpId="0"/>
      <p:bldP spid="51" grpId="0" uiExpand="1" build="allAtOnce" animBg="1"/>
      <p:bldP spid="51" grpId="1" uiExpand="1"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Notation (continued)</a:t>
            </a:r>
          </a:p>
        </p:txBody>
      </p:sp>
      <p:grpSp>
        <p:nvGrpSpPr>
          <p:cNvPr id="2" name="Group 1">
            <a:extLst>
              <a:ext uri="{FF2B5EF4-FFF2-40B4-BE49-F238E27FC236}">
                <a16:creationId xmlns:a16="http://schemas.microsoft.com/office/drawing/2014/main" id="{413E485C-1173-4EFA-82A3-84C318679711}"/>
              </a:ext>
            </a:extLst>
          </p:cNvPr>
          <p:cNvGrpSpPr/>
          <p:nvPr/>
        </p:nvGrpSpPr>
        <p:grpSpPr>
          <a:xfrm>
            <a:off x="797125" y="909983"/>
            <a:ext cx="3854302" cy="1995611"/>
            <a:chOff x="797125" y="909983"/>
            <a:chExt cx="3854302" cy="1995611"/>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81672AE-0D0C-4A8E-B739-D3C6187AE3B3}"/>
                    </a:ext>
                  </a:extLst>
                </p:cNvPr>
                <p:cNvSpPr txBox="1"/>
                <p:nvPr/>
              </p:nvSpPr>
              <p:spPr>
                <a:xfrm>
                  <a:off x="1032807" y="909983"/>
                  <a:ext cx="3618620" cy="1995611"/>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i="1">
                                <a:latin typeface="Cambria Math" panose="02040503050406030204" pitchFamily="18" charset="0"/>
                                <a:ea typeface="Cambria Math" panose="02040503050406030204" pitchFamily="18" charset="0"/>
                                <a:cs typeface="Times New Roman" panose="02020603050405020304" pitchFamily="18" charset="0"/>
                              </a:rPr>
                              <m:t>𝜓</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3200" i="1">
                                <a:latin typeface="Cambria Math" panose="02040503050406030204" pitchFamily="18" charset="0"/>
                                <a:cs typeface="Times New Roman" panose="02020603050405020304" pitchFamily="18" charset="0"/>
                              </a:rPr>
                            </m:ctrlPr>
                          </m:dPr>
                          <m:e>
                            <m:eqArr>
                              <m:eqArrPr>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r>
                                  <a:rPr lang="en-IN" sz="3200" i="1" smtClean="0">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𝑁</m:t>
                                    </m:r>
                                  </m:sub>
                                </m:sSub>
                              </m:e>
                            </m:eqAr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281672AE-0D0C-4A8E-B739-D3C6187AE3B3}"/>
                    </a:ext>
                  </a:extLst>
                </p:cNvPr>
                <p:cNvSpPr txBox="1">
                  <a:spLocks noRot="1" noChangeAspect="1" noMove="1" noResize="1" noEditPoints="1" noAdjustHandles="1" noChangeArrowheads="1" noChangeShapeType="1" noTextEdit="1"/>
                </p:cNvSpPr>
                <p:nvPr/>
              </p:nvSpPr>
              <p:spPr>
                <a:xfrm>
                  <a:off x="1032807" y="909983"/>
                  <a:ext cx="3618620" cy="1995611"/>
                </a:xfrm>
                <a:prstGeom prst="rect">
                  <a:avLst/>
                </a:prstGeom>
                <a:blipFill>
                  <a:blip r:embed="rId3"/>
                  <a:stretch>
                    <a:fillRect/>
                  </a:stretch>
                </a:blipFill>
              </p:spPr>
              <p:txBody>
                <a:bodyPr/>
                <a:lstStyle/>
                <a:p>
                  <a:r>
                    <a:rPr lang="en-IN">
                      <a:noFill/>
                    </a:rPr>
                    <a:t> </a:t>
                  </a:r>
                </a:p>
              </p:txBody>
            </p:sp>
          </mc:Fallback>
        </mc:AlternateContent>
        <p:sp>
          <p:nvSpPr>
            <p:cNvPr id="39" name="TextBox 38">
              <a:extLst>
                <a:ext uri="{FF2B5EF4-FFF2-40B4-BE49-F238E27FC236}">
                  <a16:creationId xmlns:a16="http://schemas.microsoft.com/office/drawing/2014/main" id="{20A3ED5C-27DA-4CF5-A9D8-CE4135E3DB31}"/>
                </a:ext>
              </a:extLst>
            </p:cNvPr>
            <p:cNvSpPr txBox="1"/>
            <p:nvPr/>
          </p:nvSpPr>
          <p:spPr>
            <a:xfrm>
              <a:off x="797125" y="1792831"/>
              <a:ext cx="1018663" cy="43960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i="1" dirty="0" err="1">
                  <a:latin typeface="Times New Roman" panose="02020603050405020304" pitchFamily="18" charset="0"/>
                  <a:ea typeface="IBM Plex Sans" charset="0"/>
                  <a:cs typeface="Times New Roman" panose="02020603050405020304" pitchFamily="18" charset="0"/>
                </a:rPr>
                <a:t>ket</a:t>
              </a:r>
              <a:endParaRPr lang="en-IN" sz="2800" i="1" dirty="0">
                <a:latin typeface="Times New Roman" panose="02020603050405020304" pitchFamily="18" charset="0"/>
                <a:ea typeface="IBM Plex Sans"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8976518A-6137-405D-8BA7-D03E06F1B0BE}"/>
              </a:ext>
            </a:extLst>
          </p:cNvPr>
          <p:cNvGrpSpPr/>
          <p:nvPr/>
        </p:nvGrpSpPr>
        <p:grpSpPr>
          <a:xfrm>
            <a:off x="5321109" y="1521987"/>
            <a:ext cx="4780872" cy="541687"/>
            <a:chOff x="5321109" y="1521987"/>
            <a:chExt cx="4780872" cy="541687"/>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F69252F-F67A-4C06-AE41-0CE6C966DA55}"/>
                    </a:ext>
                  </a:extLst>
                </p:cNvPr>
                <p:cNvSpPr txBox="1"/>
                <p:nvPr/>
              </p:nvSpPr>
              <p:spPr>
                <a:xfrm>
                  <a:off x="6483361" y="1521987"/>
                  <a:ext cx="3618620"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smtClean="0">
                                <a:latin typeface="Cambria Math" panose="02040503050406030204" pitchFamily="18" charset="0"/>
                                <a:ea typeface="Cambria Math" panose="02040503050406030204" pitchFamily="18" charset="0"/>
                                <a:cs typeface="Times New Roman" panose="02020603050405020304" pitchFamily="18" charset="0"/>
                              </a:rPr>
                              <m:t>𝜑</m:t>
                            </m:r>
                            <m:r>
                              <a:rPr lang="en-IN" sz="3200" i="1">
                                <a:latin typeface="Cambria Math" panose="02040503050406030204" pitchFamily="18" charset="0"/>
                                <a:ea typeface="Cambria Math" panose="02040503050406030204" pitchFamily="18" charset="0"/>
                                <a:cs typeface="Times New Roman" panose="02020603050405020304" pitchFamily="18" charset="0"/>
                              </a:rPr>
                              <m:t>|</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3200" i="1">
                                <a:latin typeface="Cambria Math" panose="02040503050406030204" pitchFamily="18" charset="0"/>
                                <a:cs typeface="Times New Roman" panose="02020603050405020304" pitchFamily="18" charset="0"/>
                              </a:rPr>
                            </m:ctrlPr>
                          </m:dPr>
                          <m:e>
                            <m:sSubSup>
                              <m:sSubSupPr>
                                <m:ctrlPr>
                                  <a:rPr lang="en-IN" sz="3200" i="1" smtClean="0">
                                    <a:latin typeface="Cambria Math" panose="02040503050406030204" pitchFamily="18" charset="0"/>
                                    <a:cs typeface="Times New Roman" panose="02020603050405020304" pitchFamily="18" charset="0"/>
                                  </a:rPr>
                                </m:ctrlPr>
                              </m:sSubSupPr>
                              <m:e>
                                <m:r>
                                  <a:rPr lang="en-IN" sz="3200" b="0" i="1" smtClean="0">
                                    <a:latin typeface="Cambria Math" panose="02040503050406030204" pitchFamily="18" charset="0"/>
                                    <a:cs typeface="Times New Roman" panose="02020603050405020304" pitchFamily="18" charset="0"/>
                                  </a:rPr>
                                  <m:t>𝑏</m:t>
                                </m:r>
                              </m:e>
                              <m:sub>
                                <m:r>
                                  <a:rPr lang="en-IN" sz="3200" b="0" i="1" smtClean="0">
                                    <a:latin typeface="Cambria Math" panose="02040503050406030204" pitchFamily="18" charset="0"/>
                                    <a:cs typeface="Times New Roman" panose="02020603050405020304" pitchFamily="18" charset="0"/>
                                  </a:rPr>
                                  <m:t>1</m:t>
                                </m:r>
                              </m:sub>
                              <m:sup>
                                <m:r>
                                  <a:rPr lang="en-IN" sz="3200" b="0" i="1" smtClean="0">
                                    <a:latin typeface="Cambria Math" panose="02040503050406030204" pitchFamily="18" charset="0"/>
                                    <a:cs typeface="Times New Roman" panose="02020603050405020304" pitchFamily="18" charset="0"/>
                                  </a:rPr>
                                  <m:t>∗</m:t>
                                </m:r>
                              </m:sup>
                            </m:sSubSup>
                            <m:sSubSup>
                              <m:sSubSupPr>
                                <m:ctrlPr>
                                  <a:rPr lang="en-IN" sz="3200" i="1">
                                    <a:latin typeface="Cambria Math" panose="02040503050406030204" pitchFamily="18" charset="0"/>
                                    <a:cs typeface="Times New Roman" panose="02020603050405020304" pitchFamily="18" charset="0"/>
                                  </a:rPr>
                                </m:ctrlPr>
                              </m:sSubSupPr>
                              <m:e>
                                <m:r>
                                  <a:rPr lang="en-IN" sz="3200" b="0" i="1" smtClean="0">
                                    <a:latin typeface="Cambria Math" panose="02040503050406030204" pitchFamily="18" charset="0"/>
                                    <a:cs typeface="Times New Roman" panose="02020603050405020304" pitchFamily="18" charset="0"/>
                                  </a:rPr>
                                  <m:t> </m:t>
                                </m:r>
                                <m:r>
                                  <a:rPr lang="en-IN" sz="3200" b="0" i="1" smtClean="0">
                                    <a:latin typeface="Cambria Math" panose="02040503050406030204" pitchFamily="18" charset="0"/>
                                    <a:cs typeface="Times New Roman" panose="02020603050405020304" pitchFamily="18" charset="0"/>
                                  </a:rPr>
                                  <m:t>𝑏</m:t>
                                </m:r>
                              </m:e>
                              <m:sub>
                                <m:r>
                                  <a:rPr lang="en-IN" sz="3200" b="0" i="1" smtClean="0">
                                    <a:latin typeface="Cambria Math" panose="02040503050406030204" pitchFamily="18" charset="0"/>
                                    <a:cs typeface="Times New Roman" panose="02020603050405020304" pitchFamily="18" charset="0"/>
                                  </a:rPr>
                                  <m:t>2</m:t>
                                </m:r>
                              </m:sub>
                              <m:sup>
                                <m:r>
                                  <a:rPr lang="en-IN" sz="3200" i="1">
                                    <a:latin typeface="Cambria Math" panose="02040503050406030204" pitchFamily="18" charset="0"/>
                                    <a:cs typeface="Times New Roman" panose="02020603050405020304" pitchFamily="18" charset="0"/>
                                  </a:rPr>
                                  <m:t>∗</m:t>
                                </m:r>
                              </m:sup>
                            </m:sSubSup>
                            <m:r>
                              <a:rPr lang="en-IN" sz="3200" b="0" i="1" smtClean="0">
                                <a:latin typeface="Cambria Math" panose="02040503050406030204" pitchFamily="18" charset="0"/>
                                <a:cs typeface="Times New Roman" panose="02020603050405020304" pitchFamily="18" charset="0"/>
                              </a:rPr>
                              <m:t> </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IN" sz="3200" i="1">
                                    <a:latin typeface="Cambria Math" panose="02040503050406030204" pitchFamily="18" charset="0"/>
                                    <a:cs typeface="Times New Roman" panose="02020603050405020304" pitchFamily="18" charset="0"/>
                                  </a:rPr>
                                </m:ctrlPr>
                              </m:sSubSupPr>
                              <m:e>
                                <m:r>
                                  <a:rPr lang="en-IN" sz="3200" b="0" i="1" smtClean="0">
                                    <a:latin typeface="Cambria Math" panose="02040503050406030204" pitchFamily="18" charset="0"/>
                                    <a:cs typeface="Times New Roman" panose="02020603050405020304" pitchFamily="18" charset="0"/>
                                  </a:rPr>
                                  <m:t>𝑏</m:t>
                                </m:r>
                              </m:e>
                              <m:sub>
                                <m:r>
                                  <a:rPr lang="en-IN" sz="3200" b="0" i="1" smtClean="0">
                                    <a:latin typeface="Cambria Math" panose="02040503050406030204" pitchFamily="18" charset="0"/>
                                    <a:cs typeface="Times New Roman" panose="02020603050405020304" pitchFamily="18" charset="0"/>
                                  </a:rPr>
                                  <m:t>𝑁</m:t>
                                </m:r>
                              </m:sub>
                              <m:sup>
                                <m:r>
                                  <a:rPr lang="en-IN" sz="3200" i="1">
                                    <a:latin typeface="Cambria Math" panose="02040503050406030204" pitchFamily="18" charset="0"/>
                                    <a:cs typeface="Times New Roman" panose="02020603050405020304" pitchFamily="18" charset="0"/>
                                  </a:rPr>
                                  <m:t>∗</m:t>
                                </m:r>
                              </m:sup>
                            </m:sSubSup>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7F69252F-F67A-4C06-AE41-0CE6C966DA55}"/>
                    </a:ext>
                  </a:extLst>
                </p:cNvPr>
                <p:cNvSpPr txBox="1">
                  <a:spLocks noRot="1" noChangeAspect="1" noMove="1" noResize="1" noEditPoints="1" noAdjustHandles="1" noChangeArrowheads="1" noChangeShapeType="1" noTextEdit="1"/>
                </p:cNvSpPr>
                <p:nvPr/>
              </p:nvSpPr>
              <p:spPr>
                <a:xfrm>
                  <a:off x="6483361" y="1521987"/>
                  <a:ext cx="3618620" cy="541687"/>
                </a:xfrm>
                <a:prstGeom prst="rect">
                  <a:avLst/>
                </a:prstGeom>
                <a:blipFill>
                  <a:blip r:embed="rId4"/>
                  <a:stretch>
                    <a:fillRect/>
                  </a:stretch>
                </a:blipFill>
              </p:spPr>
              <p:txBody>
                <a:bodyPr/>
                <a:lstStyle/>
                <a:p>
                  <a:r>
                    <a:rPr lang="en-IN">
                      <a:noFill/>
                    </a:rPr>
                    <a:t> </a:t>
                  </a:r>
                </a:p>
              </p:txBody>
            </p:sp>
          </mc:Fallback>
        </mc:AlternateContent>
        <p:sp>
          <p:nvSpPr>
            <p:cNvPr id="41" name="TextBox 40">
              <a:extLst>
                <a:ext uri="{FF2B5EF4-FFF2-40B4-BE49-F238E27FC236}">
                  <a16:creationId xmlns:a16="http://schemas.microsoft.com/office/drawing/2014/main" id="{D046D330-85FE-4ADC-9519-FE34999A165D}"/>
                </a:ext>
              </a:extLst>
            </p:cNvPr>
            <p:cNvSpPr txBox="1"/>
            <p:nvPr/>
          </p:nvSpPr>
          <p:spPr>
            <a:xfrm>
              <a:off x="5321109" y="1573027"/>
              <a:ext cx="1018663" cy="43960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i="1" dirty="0">
                  <a:latin typeface="Times New Roman" panose="02020603050405020304" pitchFamily="18" charset="0"/>
                  <a:ea typeface="IBM Plex Sans" charset="0"/>
                  <a:cs typeface="Times New Roman" panose="02020603050405020304" pitchFamily="18" charset="0"/>
                </a:rPr>
                <a:t>bra</a:t>
              </a:r>
            </a:p>
          </p:txBody>
        </p:sp>
      </p:grpSp>
      <p:sp>
        <p:nvSpPr>
          <p:cNvPr id="46" name="TextBox 45">
            <a:extLst>
              <a:ext uri="{FF2B5EF4-FFF2-40B4-BE49-F238E27FC236}">
                <a16:creationId xmlns:a16="http://schemas.microsoft.com/office/drawing/2014/main" id="{3AC0F22E-B994-465A-A5EA-C65478DA01D8}"/>
              </a:ext>
            </a:extLst>
          </p:cNvPr>
          <p:cNvSpPr txBox="1"/>
          <p:nvPr/>
        </p:nvSpPr>
        <p:spPr>
          <a:xfrm>
            <a:off x="390126" y="3128806"/>
            <a:ext cx="1505741" cy="43960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i="1" dirty="0">
                <a:latin typeface="Times New Roman" panose="02020603050405020304" pitchFamily="18" charset="0"/>
                <a:ea typeface="IBM Plex Sans" charset="0"/>
                <a:cs typeface="Times New Roman" panose="02020603050405020304" pitchFamily="18" charset="0"/>
              </a:rPr>
              <a:t>bra-</a:t>
            </a:r>
            <a:r>
              <a:rPr lang="en-IN" sz="2800" i="1" dirty="0" err="1">
                <a:latin typeface="Times New Roman" panose="02020603050405020304" pitchFamily="18" charset="0"/>
                <a:ea typeface="IBM Plex Sans" charset="0"/>
                <a:cs typeface="Times New Roman" panose="02020603050405020304" pitchFamily="18" charset="0"/>
              </a:rPr>
              <a:t>ket</a:t>
            </a:r>
            <a:endParaRPr lang="en-IN" sz="2800" i="1" dirty="0">
              <a:latin typeface="Times New Roman" panose="02020603050405020304" pitchFamily="18" charset="0"/>
              <a:ea typeface="IBM Plex Sans"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99A692F-0DBC-43D3-B136-8C80D0515706}"/>
                  </a:ext>
                </a:extLst>
              </p:cNvPr>
              <p:cNvSpPr txBox="1"/>
              <p:nvPr/>
            </p:nvSpPr>
            <p:spPr>
              <a:xfrm>
                <a:off x="2052984" y="3071488"/>
                <a:ext cx="1578551"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𝜑</m:t>
                          </m:r>
                        </m:e>
                        <m:e>
                          <m:r>
                            <a:rPr lang="en-IN" sz="3200" i="1">
                              <a:latin typeface="Cambria Math" panose="02040503050406030204" pitchFamily="18" charset="0"/>
                              <a:ea typeface="Cambria Math" panose="02040503050406030204" pitchFamily="18" charset="0"/>
                              <a:cs typeface="Times New Roman" panose="02020603050405020304" pitchFamily="18" charset="0"/>
                            </a:rPr>
                            <m:t>𝜓</m:t>
                          </m: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51" name="TextBox 50">
                <a:extLst>
                  <a:ext uri="{FF2B5EF4-FFF2-40B4-BE49-F238E27FC236}">
                    <a16:creationId xmlns:a16="http://schemas.microsoft.com/office/drawing/2014/main" id="{599A692F-0DBC-43D3-B136-8C80D0515706}"/>
                  </a:ext>
                </a:extLst>
              </p:cNvPr>
              <p:cNvSpPr txBox="1">
                <a:spLocks noRot="1" noChangeAspect="1" noMove="1" noResize="1" noEditPoints="1" noAdjustHandles="1" noChangeArrowheads="1" noChangeShapeType="1" noTextEdit="1"/>
              </p:cNvSpPr>
              <p:nvPr/>
            </p:nvSpPr>
            <p:spPr>
              <a:xfrm>
                <a:off x="2052984" y="3071488"/>
                <a:ext cx="1578551" cy="541687"/>
              </a:xfrm>
              <a:prstGeom prst="rect">
                <a:avLst/>
              </a:prstGeom>
              <a:blipFill>
                <a:blip r:embed="rId5"/>
                <a:stretch>
                  <a:fillRect/>
                </a:stretch>
              </a:blipFill>
            </p:spPr>
            <p:txBody>
              <a:bodyPr/>
              <a:lstStyle/>
              <a:p>
                <a:r>
                  <a:rPr lang="en-IN">
                    <a:noFill/>
                  </a:rPr>
                  <a:t> </a:t>
                </a:r>
              </a:p>
            </p:txBody>
          </p:sp>
        </mc:Fallback>
      </mc:AlternateContent>
      <p:sp>
        <p:nvSpPr>
          <p:cNvPr id="53" name="TextBox 52">
            <a:extLst>
              <a:ext uri="{FF2B5EF4-FFF2-40B4-BE49-F238E27FC236}">
                <a16:creationId xmlns:a16="http://schemas.microsoft.com/office/drawing/2014/main" id="{679ED1A8-1263-40A4-8C00-D218F5BD3124}"/>
              </a:ext>
            </a:extLst>
          </p:cNvPr>
          <p:cNvSpPr txBox="1"/>
          <p:nvPr/>
        </p:nvSpPr>
        <p:spPr>
          <a:xfrm>
            <a:off x="390126" y="3595240"/>
            <a:ext cx="5048834" cy="79592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Inner product (single complex number)</a:t>
            </a:r>
          </a:p>
          <a:p>
            <a:pPr algn="ctr">
              <a:lnSpc>
                <a:spcPct val="110000"/>
              </a:lnSpc>
              <a:spcBef>
                <a:spcPts val="100"/>
              </a:spcBef>
              <a:buClr>
                <a:srgbClr val="E0E0E0"/>
              </a:buClr>
              <a:buSzPct val="80000"/>
            </a:pPr>
            <a:r>
              <a:rPr lang="en-IN" sz="2400" i="1" dirty="0">
                <a:latin typeface="Times New Roman" panose="02020603050405020304" pitchFamily="18" charset="0"/>
                <a:cs typeface="Times New Roman" panose="02020603050405020304" pitchFamily="18" charset="0"/>
              </a:rPr>
              <a:t>l</a:t>
            </a:r>
            <a:r>
              <a:rPr lang="en-IN" sz="2400" i="1" dirty="0">
                <a:latin typeface="Times New Roman" panose="02020603050405020304" pitchFamily="18" charset="0"/>
                <a:ea typeface="IBM Plex Sans" charset="0"/>
                <a:cs typeface="Times New Roman" panose="02020603050405020304" pitchFamily="18" charset="0"/>
              </a:rPr>
              <a:t>ike vector dot product</a:t>
            </a:r>
          </a:p>
        </p:txBody>
      </p:sp>
      <p:sp>
        <p:nvSpPr>
          <p:cNvPr id="54" name="TextBox 53">
            <a:extLst>
              <a:ext uri="{FF2B5EF4-FFF2-40B4-BE49-F238E27FC236}">
                <a16:creationId xmlns:a16="http://schemas.microsoft.com/office/drawing/2014/main" id="{8C118B5A-4E54-4AB1-B6BB-E52A8E2E6635}"/>
              </a:ext>
            </a:extLst>
          </p:cNvPr>
          <p:cNvSpPr txBox="1"/>
          <p:nvPr/>
        </p:nvSpPr>
        <p:spPr>
          <a:xfrm>
            <a:off x="1032807" y="5157836"/>
            <a:ext cx="1505741" cy="43960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800" i="1" dirty="0" err="1">
                <a:latin typeface="Times New Roman" panose="02020603050405020304" pitchFamily="18" charset="0"/>
                <a:ea typeface="IBM Plex Sans" charset="0"/>
                <a:cs typeface="Times New Roman" panose="02020603050405020304" pitchFamily="18" charset="0"/>
              </a:rPr>
              <a:t>ket</a:t>
            </a:r>
            <a:r>
              <a:rPr lang="en-IN" sz="2800" i="1" dirty="0">
                <a:latin typeface="Times New Roman" panose="02020603050405020304" pitchFamily="18" charset="0"/>
                <a:ea typeface="IBM Plex Sans" charset="0"/>
                <a:cs typeface="Times New Roman" panose="02020603050405020304" pitchFamily="18" charset="0"/>
              </a:rPr>
              <a:t>-bra</a:t>
            </a:r>
          </a:p>
        </p:txBody>
      </p:sp>
      <p:sp>
        <p:nvSpPr>
          <p:cNvPr id="55" name="TextBox 54">
            <a:extLst>
              <a:ext uri="{FF2B5EF4-FFF2-40B4-BE49-F238E27FC236}">
                <a16:creationId xmlns:a16="http://schemas.microsoft.com/office/drawing/2014/main" id="{B086B422-8889-4BA9-B024-72C09CE21D93}"/>
              </a:ext>
            </a:extLst>
          </p:cNvPr>
          <p:cNvSpPr txBox="1"/>
          <p:nvPr/>
        </p:nvSpPr>
        <p:spPr>
          <a:xfrm>
            <a:off x="157687" y="5657331"/>
            <a:ext cx="4094273" cy="783099"/>
          </a:xfrm>
          <a:prstGeom prst="rect">
            <a:avLst/>
          </a:prstGeom>
          <a:solidFill>
            <a:schemeClr val="bg1"/>
          </a:solid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Outer product (N-by-N matrix) </a:t>
            </a:r>
            <a:r>
              <a:rPr lang="en-IN" sz="2400" i="1" dirty="0">
                <a:latin typeface="Times New Roman" panose="02020603050405020304" pitchFamily="18" charset="0"/>
                <a:cs typeface="Times New Roman" panose="02020603050405020304" pitchFamily="18" charset="0"/>
              </a:rPr>
              <a:t>linear transformation operator</a:t>
            </a:r>
            <a:endParaRPr lang="en-IN" sz="2400" i="1" dirty="0">
              <a:latin typeface="Times New Roman" panose="02020603050405020304" pitchFamily="18" charset="0"/>
              <a:ea typeface="IBM Plex Sans"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8638DE5-EF23-4CD4-A691-87F2E5D2942B}"/>
                  </a:ext>
                </a:extLst>
              </p:cNvPr>
              <p:cNvSpPr txBox="1"/>
              <p:nvPr/>
            </p:nvSpPr>
            <p:spPr>
              <a:xfrm>
                <a:off x="1621274" y="4259000"/>
                <a:ext cx="10413039" cy="1995611"/>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i="1">
                            <a:latin typeface="Cambria Math" panose="02040503050406030204" pitchFamily="18" charset="0"/>
                            <a:ea typeface="Cambria Math" panose="02040503050406030204" pitchFamily="18" charset="0"/>
                            <a:cs typeface="Times New Roman" panose="02020603050405020304" pitchFamily="18" charset="0"/>
                          </a:rPr>
                          <m:t>𝜓</m:t>
                        </m:r>
                      </m:e>
                    </m:d>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𝜑</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200" i="1">
                            <a:latin typeface="Cambria Math" panose="02040503050406030204" pitchFamily="18" charset="0"/>
                            <a:cs typeface="Times New Roman" panose="02020603050405020304" pitchFamily="18" charset="0"/>
                          </a:rPr>
                        </m:ctrlPr>
                      </m:dPr>
                      <m:e>
                        <m:eqArr>
                          <m:eqArrPr>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r>
                              <a:rPr lang="en-IN" sz="3200" i="1" smtClean="0">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𝑁</m:t>
                                </m:r>
                              </m:sub>
                            </m:sSub>
                          </m:e>
                        </m:eqArr>
                      </m:e>
                    </m:d>
                  </m:oMath>
                </a14:m>
                <a:r>
                  <a:rPr lang="en-IN" sz="3200" dirty="0">
                    <a:cs typeface="Times New Roman" panose="02020603050405020304" pitchFamily="18" charset="0"/>
                  </a:rPr>
                  <a:t> </a:t>
                </a:r>
                <a14:m>
                  <m:oMath xmlns:m="http://schemas.openxmlformats.org/officeDocument/2006/math">
                    <m:d>
                      <m:dPr>
                        <m:begChr m:val="["/>
                        <m:endChr m:val="]"/>
                        <m:ctrlPr>
                          <a:rPr lang="en-IN" sz="3200" i="1">
                            <a:latin typeface="Cambria Math" panose="02040503050406030204" pitchFamily="18" charset="0"/>
                            <a:cs typeface="Times New Roman" panose="02020603050405020304" pitchFamily="18" charset="0"/>
                          </a:rPr>
                        </m:ctrlPr>
                      </m:dPr>
                      <m:e>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1</m:t>
                            </m:r>
                          </m:sub>
                          <m:sup>
                            <m:r>
                              <a:rPr lang="en-IN" sz="3200" i="1">
                                <a:latin typeface="Cambria Math" panose="02040503050406030204" pitchFamily="18" charset="0"/>
                                <a:cs typeface="Times New Roman" panose="02020603050405020304" pitchFamily="18" charset="0"/>
                              </a:rPr>
                              <m:t>∗</m:t>
                            </m:r>
                          </m:sup>
                        </m:sSubSup>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 </m:t>
                            </m:r>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2</m:t>
                            </m:r>
                          </m:sub>
                          <m:sup>
                            <m:r>
                              <a:rPr lang="en-IN" sz="3200" i="1">
                                <a:latin typeface="Cambria Math" panose="02040503050406030204" pitchFamily="18" charset="0"/>
                                <a:cs typeface="Times New Roman" panose="02020603050405020304" pitchFamily="18" charset="0"/>
                              </a:rPr>
                              <m:t>∗</m:t>
                            </m:r>
                          </m:sup>
                        </m:sSubSup>
                        <m:r>
                          <a:rPr lang="en-IN" sz="3200" i="1">
                            <a:latin typeface="Cambria Math" panose="02040503050406030204" pitchFamily="18" charset="0"/>
                            <a:cs typeface="Times New Roman" panose="02020603050405020304" pitchFamily="18" charset="0"/>
                          </a:rPr>
                          <m:t> </m:t>
                        </m:r>
                        <m:r>
                          <a:rPr lang="en-IN" sz="3200" i="1">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𝑁</m:t>
                            </m:r>
                          </m:sub>
                          <m:sup>
                            <m:r>
                              <a:rPr lang="en-IN" sz="3200" i="1">
                                <a:latin typeface="Cambria Math" panose="02040503050406030204" pitchFamily="18" charset="0"/>
                                <a:cs typeface="Times New Roman" panose="02020603050405020304" pitchFamily="18" charset="0"/>
                              </a:rPr>
                              <m:t>∗</m:t>
                            </m:r>
                          </m:sup>
                        </m:sSubSup>
                      </m:e>
                    </m:d>
                  </m:oMath>
                </a14:m>
                <a:r>
                  <a:rPr lang="en-IN" sz="3200" dirty="0">
                    <a:latin typeface="Times New Roman" panose="02020603050405020304" pitchFamily="18" charset="0"/>
                    <a:ea typeface="IBM Plex Sans" charset="0"/>
                    <a:cs typeface="Times New Roman" panose="02020603050405020304" pitchFamily="18" charset="0"/>
                  </a:rPr>
                  <a:t> =</a:t>
                </a:r>
                <a:r>
                  <a:rPr lang="en-IN" sz="3200" dirty="0">
                    <a:cs typeface="Times New Roman" panose="02020603050405020304" pitchFamily="18" charset="0"/>
                  </a:rPr>
                  <a:t> </a:t>
                </a:r>
                <a14:m>
                  <m:oMath xmlns:m="http://schemas.openxmlformats.org/officeDocument/2006/math">
                    <m:d>
                      <m:dPr>
                        <m:begChr m:val="["/>
                        <m:endChr m:val="]"/>
                        <m:ctrlPr>
                          <a:rPr lang="en-IN" sz="3200" i="1">
                            <a:latin typeface="Cambria Math" panose="02040503050406030204" pitchFamily="18" charset="0"/>
                            <a:cs typeface="Times New Roman" panose="02020603050405020304" pitchFamily="18" charset="0"/>
                          </a:rPr>
                        </m:ctrlPr>
                      </m:dPr>
                      <m:e>
                        <m:m>
                          <m:mPr>
                            <m:mcs>
                              <m:mc>
                                <m:mcPr>
                                  <m:count m:val="2"/>
                                  <m:mcJc m:val="center"/>
                                </m:mcPr>
                              </m:mc>
                            </m:mcs>
                            <m:ctrlPr>
                              <a:rPr lang="en-IN" sz="3200" i="1">
                                <a:latin typeface="Cambria Math" panose="02040503050406030204" pitchFamily="18" charset="0"/>
                                <a:cs typeface="Times New Roman" panose="02020603050405020304" pitchFamily="18" charset="0"/>
                              </a:rPr>
                            </m:ctrlPr>
                          </m:mPr>
                          <m:mr>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1</m:t>
                                  </m:r>
                                </m:sub>
                                <m:sup>
                                  <m:r>
                                    <a:rPr lang="en-IN" sz="3200" i="1">
                                      <a:latin typeface="Cambria Math" panose="02040503050406030204" pitchFamily="18" charset="0"/>
                                      <a:cs typeface="Times New Roman" panose="02020603050405020304" pitchFamily="18" charset="0"/>
                                    </a:rPr>
                                    <m:t>∗</m:t>
                                  </m:r>
                                </m:sup>
                              </m:sSubSup>
                            </m:e>
                            <m:e>
                              <m:r>
                                <a:rPr lang="en-IN" sz="32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𝑁</m:t>
                                  </m:r>
                                </m:sub>
                                <m:sup>
                                  <m:r>
                                    <a:rPr lang="en-IN" sz="3200" i="1">
                                      <a:latin typeface="Cambria Math" panose="02040503050406030204" pitchFamily="18" charset="0"/>
                                      <a:cs typeface="Times New Roman" panose="02020603050405020304" pitchFamily="18" charset="0"/>
                                    </a:rPr>
                                    <m:t>∗</m:t>
                                  </m:r>
                                </m:sup>
                              </m:sSubSup>
                            </m:e>
                          </m:mr>
                          <m:mr>
                            <m:e>
                              <m:eqArr>
                                <m:eqArr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eqArrPr>
                                <m:e>
                                  <m:r>
                                    <a:rPr lang="en-IN" sz="3200"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𝑁</m:t>
                                      </m:r>
                                    </m:sub>
                                  </m:sSub>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1</m:t>
                                      </m:r>
                                    </m:sub>
                                    <m:sup>
                                      <m:r>
                                        <a:rPr lang="en-IN" sz="3200" i="1">
                                          <a:latin typeface="Cambria Math" panose="02040503050406030204" pitchFamily="18" charset="0"/>
                                          <a:cs typeface="Times New Roman" panose="02020603050405020304" pitchFamily="18" charset="0"/>
                                        </a:rPr>
                                        <m:t>∗</m:t>
                                      </m:r>
                                    </m:sup>
                                  </m:sSubSup>
                                </m:e>
                              </m:eqArr>
                            </m:e>
                            <m:e>
                              <m:eqArr>
                                <m:eqArrPr>
                                  <m:ctrlPr>
                                    <a:rPr lang="en-IN" sz="3200" i="1">
                                      <a:latin typeface="Cambria Math" panose="02040503050406030204" pitchFamily="18" charset="0"/>
                                      <a:cs typeface="Times New Roman" panose="02020603050405020304" pitchFamily="18" charset="0"/>
                                    </a:rPr>
                                  </m:ctrlPr>
                                </m:eqArrPr>
                                <m:e>
                                  <m:r>
                                    <a:rPr lang="en-IN" sz="3200" i="1">
                                      <a:latin typeface="Cambria Math" panose="02040503050406030204" pitchFamily="18" charset="0"/>
                                      <a:cs typeface="Times New Roman" panose="02020603050405020304" pitchFamily="18" charset="0"/>
                                    </a:rPr>
                                    <m:t>        </m:t>
                                  </m:r>
                                  <m:r>
                                    <a:rPr lang="en-IN" sz="3200"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   </m:t>
                                      </m:r>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𝑁</m:t>
                                      </m:r>
                                    </m:sub>
                                  </m:sSub>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𝑁</m:t>
                                      </m:r>
                                    </m:sub>
                                    <m:sup>
                                      <m:r>
                                        <a:rPr lang="en-IN" sz="3200" i="1">
                                          <a:latin typeface="Cambria Math" panose="02040503050406030204" pitchFamily="18" charset="0"/>
                                          <a:cs typeface="Times New Roman" panose="02020603050405020304" pitchFamily="18" charset="0"/>
                                        </a:rPr>
                                        <m:t>∗</m:t>
                                      </m:r>
                                    </m:sup>
                                  </m:sSubSup>
                                </m:e>
                              </m:eqArr>
                            </m:e>
                          </m:mr>
                        </m:m>
                      </m:e>
                    </m:d>
                  </m:oMath>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98638DE5-EF23-4CD4-A691-87F2E5D2942B}"/>
                  </a:ext>
                </a:extLst>
              </p:cNvPr>
              <p:cNvSpPr txBox="1">
                <a:spLocks noRot="1" noChangeAspect="1" noMove="1" noResize="1" noEditPoints="1" noAdjustHandles="1" noChangeArrowheads="1" noChangeShapeType="1" noTextEdit="1"/>
              </p:cNvSpPr>
              <p:nvPr/>
            </p:nvSpPr>
            <p:spPr>
              <a:xfrm>
                <a:off x="1621274" y="4259000"/>
                <a:ext cx="10413039" cy="1995611"/>
              </a:xfrm>
              <a:prstGeom prst="rect">
                <a:avLst/>
              </a:prstGeom>
              <a:blipFill>
                <a:blip r:embed="rId6"/>
                <a:stretch>
                  <a:fillRect/>
                </a:stretch>
              </a:blipFill>
            </p:spPr>
            <p:txBody>
              <a:bodyPr/>
              <a:lstStyle/>
              <a:p>
                <a:r>
                  <a:rPr lang="en-IN">
                    <a:noFill/>
                  </a:rPr>
                  <a:t> </a:t>
                </a:r>
              </a:p>
            </p:txBody>
          </p:sp>
        </mc:Fallback>
      </mc:AlternateContent>
      <p:sp>
        <p:nvSpPr>
          <p:cNvPr id="19" name="Rectangle 18">
            <a:extLst>
              <a:ext uri="{FF2B5EF4-FFF2-40B4-BE49-F238E27FC236}">
                <a16:creationId xmlns:a16="http://schemas.microsoft.com/office/drawing/2014/main" id="{C52D5752-EF83-4902-A802-293B40312DC8}"/>
              </a:ext>
            </a:extLst>
          </p:cNvPr>
          <p:cNvSpPr/>
          <p:nvPr/>
        </p:nvSpPr>
        <p:spPr>
          <a:xfrm>
            <a:off x="4983480" y="5100920"/>
            <a:ext cx="2400410" cy="543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3D3CBFC-F5C5-4AA5-A8A7-3F6025E528F3}"/>
              </a:ext>
            </a:extLst>
          </p:cNvPr>
          <p:cNvSpPr/>
          <p:nvPr/>
        </p:nvSpPr>
        <p:spPr>
          <a:xfrm>
            <a:off x="7467599" y="4421595"/>
            <a:ext cx="3691593" cy="183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35C2B7D5-F612-459D-B2AF-34DCA8ADE496}"/>
              </a:ext>
            </a:extLst>
          </p:cNvPr>
          <p:cNvGrpSpPr/>
          <p:nvPr/>
        </p:nvGrpSpPr>
        <p:grpSpPr>
          <a:xfrm>
            <a:off x="3694977" y="4432903"/>
            <a:ext cx="1288503" cy="1839582"/>
            <a:chOff x="3694977" y="4432903"/>
            <a:chExt cx="1288503" cy="1839582"/>
          </a:xfrm>
        </p:grpSpPr>
        <p:sp>
          <p:nvSpPr>
            <p:cNvPr id="20" name="Rectangle 19">
              <a:extLst>
                <a:ext uri="{FF2B5EF4-FFF2-40B4-BE49-F238E27FC236}">
                  <a16:creationId xmlns:a16="http://schemas.microsoft.com/office/drawing/2014/main" id="{1A928AF5-13E4-444E-8C5F-F03F3F012ED3}"/>
                </a:ext>
              </a:extLst>
            </p:cNvPr>
            <p:cNvSpPr/>
            <p:nvPr/>
          </p:nvSpPr>
          <p:spPr>
            <a:xfrm>
              <a:off x="4238755" y="4432903"/>
              <a:ext cx="744725" cy="1839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6114B75-3D9D-4806-8047-0A263DC2F5F0}"/>
                </a:ext>
              </a:extLst>
            </p:cNvPr>
            <p:cNvSpPr/>
            <p:nvPr/>
          </p:nvSpPr>
          <p:spPr>
            <a:xfrm>
              <a:off x="3694977" y="5184816"/>
              <a:ext cx="386585" cy="276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A2A867B-92E6-4162-A4A2-1B80552E79BC}"/>
                  </a:ext>
                </a:extLst>
              </p:cNvPr>
              <p:cNvSpPr txBox="1"/>
              <p:nvPr/>
            </p:nvSpPr>
            <p:spPr>
              <a:xfrm>
                <a:off x="3693600" y="2836800"/>
                <a:ext cx="8339336" cy="96411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0</m:t>
                        </m:r>
                      </m:e>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200" i="1">
                            <a:latin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cs typeface="Times New Roman" panose="02020603050405020304" pitchFamily="18" charset="0"/>
                          </a:rPr>
                          <m:t>1  0</m:t>
                        </m:r>
                      </m:e>
                    </m:d>
                    <m:d>
                      <m:dPr>
                        <m:begChr m:val="["/>
                        <m:endChr m:val="]"/>
                        <m:ctrlPr>
                          <a:rPr lang="en-IN" sz="3200" i="1">
                            <a:latin typeface="Cambria Math" panose="02040503050406030204" pitchFamily="18" charset="0"/>
                            <a:cs typeface="Times New Roman" panose="02020603050405020304" pitchFamily="18" charset="0"/>
                          </a:rPr>
                        </m:ctrlPr>
                      </m:dPr>
                      <m:e>
                        <m:eqArr>
                          <m:eqArrPr>
                            <m:ctrlPr>
                              <a:rPr lang="en-IN" sz="3200" b="0" i="1" smtClean="0">
                                <a:latin typeface="Cambria Math" panose="02040503050406030204" pitchFamily="18" charset="0"/>
                                <a:cs typeface="Times New Roman" panose="02020603050405020304" pitchFamily="18" charset="0"/>
                              </a:rPr>
                            </m:ctrlPr>
                          </m:eqArrPr>
                          <m:e>
                            <m:r>
                              <a:rPr lang="en-IN" sz="3200" b="0" i="1" smtClean="0">
                                <a:latin typeface="Cambria Math" panose="02040503050406030204" pitchFamily="18" charset="0"/>
                                <a:cs typeface="Times New Roman" panose="02020603050405020304" pitchFamily="18" charset="0"/>
                              </a:rPr>
                              <m:t>1</m:t>
                            </m:r>
                          </m:e>
                          <m:e>
                            <m:r>
                              <a:rPr lang="en-IN" sz="3200" b="0" i="1" smtClean="0">
                                <a:latin typeface="Cambria Math" panose="02040503050406030204" pitchFamily="18" charset="0"/>
                                <a:cs typeface="Times New Roman" panose="02020603050405020304" pitchFamily="18" charset="0"/>
                              </a:rPr>
                              <m:t>0</m:t>
                            </m:r>
                          </m:e>
                        </m:eqArr>
                      </m:e>
                    </m:d>
                  </m:oMath>
                </a14:m>
                <a:r>
                  <a:rPr lang="en-IN" sz="3200" dirty="0">
                    <a:latin typeface="Times New Roman" panose="02020603050405020304" pitchFamily="18" charset="0"/>
                    <a:ea typeface="IBM Plex Sans" charset="0"/>
                    <a:cs typeface="Times New Roman" panose="02020603050405020304" pitchFamily="18" charset="0"/>
                  </a:rPr>
                  <a:t> = </a:t>
                </a:r>
                <a14:m>
                  <m:oMath xmlns:m="http://schemas.openxmlformats.org/officeDocument/2006/math">
                    <m:r>
                      <a:rPr lang="en-IN" sz="3200" i="1" smtClean="0">
                        <a:latin typeface="Cambria Math" panose="02040503050406030204" pitchFamily="18" charset="0"/>
                        <a:cs typeface="Times New Roman" panose="02020603050405020304" pitchFamily="18" charset="0"/>
                      </a:rPr>
                      <m:t>1</m:t>
                    </m:r>
                    <m:r>
                      <a:rPr lang="en-IN" sz="3200" b="0" i="1" smtClean="0">
                        <a:latin typeface="Cambria Math" panose="02040503050406030204" pitchFamily="18" charset="0"/>
                        <a:cs typeface="Times New Roman" panose="02020603050405020304" pitchFamily="18" charset="0"/>
                      </a:rPr>
                      <m:t>         </m:t>
                    </m:r>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IN" sz="3200" i="1">
                            <a:latin typeface="Cambria Math" panose="02040503050406030204" pitchFamily="18" charset="0"/>
                            <a:ea typeface="Cambria Math" panose="02040503050406030204" pitchFamily="18" charset="0"/>
                            <a:cs typeface="Times New Roman" panose="02020603050405020304" pitchFamily="18" charset="0"/>
                          </a:rPr>
                          <m:t>0</m:t>
                        </m:r>
                      </m:e>
                    </m:d>
                    <m:r>
                      <a:rPr lang="en-IN" sz="32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200" i="1">
                            <a:latin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cs typeface="Times New Roman" panose="02020603050405020304" pitchFamily="18" charset="0"/>
                          </a:rPr>
                          <m:t>0</m:t>
                        </m:r>
                        <m:r>
                          <a:rPr lang="en-IN" sz="3200" i="1">
                            <a:latin typeface="Cambria Math" panose="02040503050406030204" pitchFamily="18" charset="0"/>
                            <a:cs typeface="Times New Roman" panose="02020603050405020304" pitchFamily="18" charset="0"/>
                          </a:rPr>
                          <m:t>  </m:t>
                        </m:r>
                        <m:r>
                          <a:rPr lang="en-IN" sz="3200" b="0" i="1" smtClean="0">
                            <a:latin typeface="Cambria Math" panose="02040503050406030204" pitchFamily="18" charset="0"/>
                            <a:cs typeface="Times New Roman" panose="02020603050405020304" pitchFamily="18" charset="0"/>
                          </a:rPr>
                          <m:t>1</m:t>
                        </m:r>
                      </m:e>
                    </m:d>
                    <m:d>
                      <m:dPr>
                        <m:begChr m:val="["/>
                        <m:endChr m:val="]"/>
                        <m:ctrlPr>
                          <a:rPr lang="en-IN" sz="3200" i="1">
                            <a:latin typeface="Cambria Math" panose="02040503050406030204" pitchFamily="18" charset="0"/>
                            <a:cs typeface="Times New Roman" panose="02020603050405020304" pitchFamily="18" charset="0"/>
                          </a:rPr>
                        </m:ctrlPr>
                      </m:dPr>
                      <m:e>
                        <m:eqArr>
                          <m:eqArrPr>
                            <m:ctrlPr>
                              <a:rPr lang="en-IN" sz="3200" i="1">
                                <a:latin typeface="Cambria Math" panose="02040503050406030204" pitchFamily="18" charset="0"/>
                                <a:cs typeface="Times New Roman" panose="02020603050405020304" pitchFamily="18" charset="0"/>
                              </a:rPr>
                            </m:ctrlPr>
                          </m:eqArrPr>
                          <m:e>
                            <m:r>
                              <a:rPr lang="en-IN" sz="3200" i="1">
                                <a:latin typeface="Cambria Math" panose="02040503050406030204" pitchFamily="18" charset="0"/>
                                <a:cs typeface="Times New Roman" panose="02020603050405020304" pitchFamily="18" charset="0"/>
                              </a:rPr>
                              <m:t>1</m:t>
                            </m:r>
                          </m:e>
                          <m:e>
                            <m:r>
                              <a:rPr lang="en-IN" sz="3200" i="1">
                                <a:latin typeface="Cambria Math" panose="02040503050406030204" pitchFamily="18" charset="0"/>
                                <a:cs typeface="Times New Roman" panose="02020603050405020304" pitchFamily="18" charset="0"/>
                              </a:rPr>
                              <m:t>0</m:t>
                            </m:r>
                          </m:e>
                        </m:eqArr>
                      </m:e>
                    </m:d>
                    <m:r>
                      <m:rPr>
                        <m:nor/>
                      </m:rPr>
                      <a:rPr lang="en-IN" sz="3200" dirty="0">
                        <a:latin typeface="Times New Roman" panose="02020603050405020304" pitchFamily="18" charset="0"/>
                        <a:ea typeface="IBM Plex Sans" charset="0"/>
                        <a:cs typeface="Times New Roman" panose="02020603050405020304" pitchFamily="18" charset="0"/>
                      </a:rPr>
                      <m:t> = </m:t>
                    </m:r>
                    <m:r>
                      <a:rPr lang="en-IN" sz="3200" b="0" i="1" smtClean="0">
                        <a:latin typeface="Cambria Math" panose="02040503050406030204" pitchFamily="18" charset="0"/>
                        <a:cs typeface="Times New Roman" panose="02020603050405020304" pitchFamily="18" charset="0"/>
                      </a:rPr>
                      <m:t>0</m:t>
                    </m:r>
                  </m:oMath>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1A2A867B-92E6-4162-A4A2-1B80552E79BC}"/>
                  </a:ext>
                </a:extLst>
              </p:cNvPr>
              <p:cNvSpPr txBox="1">
                <a:spLocks noRot="1" noChangeAspect="1" noMove="1" noResize="1" noEditPoints="1" noAdjustHandles="1" noChangeArrowheads="1" noChangeShapeType="1" noTextEdit="1"/>
              </p:cNvSpPr>
              <p:nvPr/>
            </p:nvSpPr>
            <p:spPr>
              <a:xfrm>
                <a:off x="3693600" y="2836800"/>
                <a:ext cx="8339336" cy="964110"/>
              </a:xfrm>
              <a:prstGeom prst="rect">
                <a:avLst/>
              </a:prstGeom>
              <a:blipFill>
                <a:blip r:embed="rId7"/>
                <a:stretch>
                  <a:fillRect b="-37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E8ABD64-7BE3-4B20-8145-E7328EB965A5}"/>
                  </a:ext>
                </a:extLst>
              </p:cNvPr>
              <p:cNvSpPr txBox="1"/>
              <p:nvPr/>
            </p:nvSpPr>
            <p:spPr>
              <a:xfrm>
                <a:off x="6993452" y="3128806"/>
                <a:ext cx="4899862" cy="502445"/>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 xmlns:m="http://schemas.openxmlformats.org/officeDocument/2006/math">
                    <m:r>
                      <a:rPr lang="en-IN" sz="3200" b="0" i="0" smtClean="0">
                        <a:latin typeface="Cambria Math" panose="02040503050406030204" pitchFamily="18" charset="0"/>
                        <a:cs typeface="Times New Roman" panose="02020603050405020304" pitchFamily="18" charset="0"/>
                      </a:rPr>
                      <m:t>=</m:t>
                    </m:r>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1</m:t>
                        </m:r>
                      </m:sub>
                      <m:sup>
                        <m:r>
                          <a:rPr lang="en-IN" sz="3200" i="1">
                            <a:latin typeface="Cambria Math" panose="02040503050406030204" pitchFamily="18" charset="0"/>
                            <a:cs typeface="Times New Roman" panose="02020603050405020304" pitchFamily="18" charset="0"/>
                          </a:rPr>
                          <m:t>∗</m:t>
                        </m:r>
                      </m:sup>
                    </m:sSubSup>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IN" sz="3200" dirty="0">
                    <a:latin typeface="Times New Roman" panose="02020603050405020304" pitchFamily="18" charset="0"/>
                    <a:ea typeface="IBM Plex Sans" charset="0"/>
                    <a:cs typeface="Times New Roman" panose="02020603050405020304" pitchFamily="18" charset="0"/>
                  </a:rPr>
                  <a:t> + </a:t>
                </a:r>
                <a14:m>
                  <m:oMath xmlns:m="http://schemas.openxmlformats.org/officeDocument/2006/math">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b="0" i="1" smtClean="0">
                            <a:latin typeface="Cambria Math" panose="02040503050406030204" pitchFamily="18" charset="0"/>
                            <a:cs typeface="Times New Roman" panose="02020603050405020304" pitchFamily="18" charset="0"/>
                          </a:rPr>
                          <m:t>2</m:t>
                        </m:r>
                      </m:sub>
                      <m:sup>
                        <m:r>
                          <a:rPr lang="en-IN" sz="3200" i="1">
                            <a:latin typeface="Cambria Math" panose="02040503050406030204" pitchFamily="18" charset="0"/>
                            <a:cs typeface="Times New Roman" panose="02020603050405020304" pitchFamily="18" charset="0"/>
                          </a:rPr>
                          <m:t>∗</m:t>
                        </m:r>
                      </m:sup>
                    </m:sSubSup>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b="0" i="1" smtClean="0">
                            <a:latin typeface="Cambria Math" panose="02040503050406030204" pitchFamily="18" charset="0"/>
                            <a:cs typeface="Times New Roman" panose="02020603050405020304" pitchFamily="18" charset="0"/>
                          </a:rPr>
                          <m:t>𝑁</m:t>
                        </m:r>
                      </m:sub>
                      <m:sup>
                        <m:r>
                          <a:rPr lang="en-IN" sz="3200" i="1">
                            <a:latin typeface="Cambria Math" panose="02040503050406030204" pitchFamily="18" charset="0"/>
                            <a:cs typeface="Times New Roman" panose="02020603050405020304" pitchFamily="18" charset="0"/>
                          </a:rPr>
                          <m:t>∗</m:t>
                        </m:r>
                      </m:sup>
                    </m:sSubSup>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𝑁</m:t>
                        </m:r>
                      </m:sub>
                    </m:sSub>
                  </m:oMath>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9E8ABD64-7BE3-4B20-8145-E7328EB965A5}"/>
                  </a:ext>
                </a:extLst>
              </p:cNvPr>
              <p:cNvSpPr txBox="1">
                <a:spLocks noRot="1" noChangeAspect="1" noMove="1" noResize="1" noEditPoints="1" noAdjustHandles="1" noChangeArrowheads="1" noChangeShapeType="1" noTextEdit="1"/>
              </p:cNvSpPr>
              <p:nvPr/>
            </p:nvSpPr>
            <p:spPr>
              <a:xfrm>
                <a:off x="6993452" y="3128806"/>
                <a:ext cx="4899862" cy="502445"/>
              </a:xfrm>
              <a:prstGeom prst="rect">
                <a:avLst/>
              </a:prstGeom>
              <a:blipFill>
                <a:blip r:embed="rId8"/>
                <a:stretch>
                  <a:fillRect t="-22892" b="-469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B9E93B1-6002-4CEF-BE8E-1A045994FCAF}"/>
                  </a:ext>
                </a:extLst>
              </p:cNvPr>
              <p:cNvSpPr txBox="1"/>
              <p:nvPr/>
            </p:nvSpPr>
            <p:spPr>
              <a:xfrm>
                <a:off x="3181116" y="2267525"/>
                <a:ext cx="4117555" cy="1995611"/>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200" i="1">
                              <a:latin typeface="Cambria Math" panose="02040503050406030204" pitchFamily="18" charset="0"/>
                              <a:cs typeface="Times New Roman" panose="02020603050405020304" pitchFamily="18" charset="0"/>
                            </a:rPr>
                          </m:ctrlPr>
                        </m:dPr>
                        <m:e>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1</m:t>
                              </m:r>
                            </m:sub>
                            <m:sup>
                              <m:r>
                                <a:rPr lang="en-IN" sz="3200" i="1">
                                  <a:latin typeface="Cambria Math" panose="02040503050406030204" pitchFamily="18" charset="0"/>
                                  <a:cs typeface="Times New Roman" panose="02020603050405020304" pitchFamily="18" charset="0"/>
                                </a:rPr>
                                <m:t>∗</m:t>
                              </m:r>
                            </m:sup>
                          </m:sSubSup>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 </m:t>
                              </m:r>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2</m:t>
                              </m:r>
                            </m:sub>
                            <m:sup>
                              <m:r>
                                <a:rPr lang="en-IN" sz="3200" i="1">
                                  <a:latin typeface="Cambria Math" panose="02040503050406030204" pitchFamily="18" charset="0"/>
                                  <a:cs typeface="Times New Roman" panose="02020603050405020304" pitchFamily="18" charset="0"/>
                                </a:rPr>
                                <m:t>∗</m:t>
                              </m:r>
                            </m:sup>
                          </m:sSubSup>
                          <m:r>
                            <a:rPr lang="en-IN" sz="3200" i="1">
                              <a:latin typeface="Cambria Math" panose="02040503050406030204" pitchFamily="18" charset="0"/>
                              <a:cs typeface="Times New Roman" panose="02020603050405020304" pitchFamily="18" charset="0"/>
                            </a:rPr>
                            <m:t> </m:t>
                          </m:r>
                          <m:r>
                            <a:rPr lang="en-IN" sz="3200" i="1">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IN" sz="3200" i="1">
                                  <a:latin typeface="Cambria Math" panose="02040503050406030204" pitchFamily="18" charset="0"/>
                                  <a:cs typeface="Times New Roman" panose="02020603050405020304" pitchFamily="18" charset="0"/>
                                </a:rPr>
                              </m:ctrlPr>
                            </m:sSubSupPr>
                            <m:e>
                              <m:r>
                                <a:rPr lang="en-IN" sz="3200" i="1">
                                  <a:latin typeface="Cambria Math" panose="02040503050406030204" pitchFamily="18" charset="0"/>
                                  <a:cs typeface="Times New Roman" panose="02020603050405020304" pitchFamily="18" charset="0"/>
                                </a:rPr>
                                <m:t>𝑏</m:t>
                              </m:r>
                            </m:e>
                            <m:sub>
                              <m:r>
                                <a:rPr lang="en-IN" sz="3200" i="1">
                                  <a:latin typeface="Cambria Math" panose="02040503050406030204" pitchFamily="18" charset="0"/>
                                  <a:cs typeface="Times New Roman" panose="02020603050405020304" pitchFamily="18" charset="0"/>
                                </a:rPr>
                                <m:t>𝑁</m:t>
                              </m:r>
                            </m:sub>
                            <m:sup>
                              <m:r>
                                <a:rPr lang="en-IN" sz="3200" i="1">
                                  <a:latin typeface="Cambria Math" panose="02040503050406030204" pitchFamily="18" charset="0"/>
                                  <a:cs typeface="Times New Roman" panose="02020603050405020304" pitchFamily="18" charset="0"/>
                                </a:rPr>
                                <m:t>∗</m:t>
                              </m:r>
                            </m:sup>
                          </m:sSubSup>
                        </m:e>
                      </m:d>
                      <m:d>
                        <m:dPr>
                          <m:begChr m:val="["/>
                          <m:endChr m:val="]"/>
                          <m:ctrlPr>
                            <a:rPr lang="en-IN" sz="3200" i="1">
                              <a:latin typeface="Cambria Math" panose="02040503050406030204" pitchFamily="18" charset="0"/>
                              <a:cs typeface="Times New Roman" panose="02020603050405020304" pitchFamily="18" charset="0"/>
                            </a:rPr>
                          </m:ctrlPr>
                        </m:dPr>
                        <m:e>
                          <m:eqArr>
                            <m:eqArr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2</m:t>
                                  </m:r>
                                </m:sub>
                              </m:sSub>
                            </m:e>
                            <m:e>
                              <m:r>
                                <a:rPr lang="en-IN" sz="3200"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𝑎</m:t>
                                  </m:r>
                                </m:e>
                                <m:sub>
                                  <m:r>
                                    <a:rPr lang="en-IN" sz="3200" i="1">
                                      <a:latin typeface="Cambria Math" panose="02040503050406030204" pitchFamily="18" charset="0"/>
                                      <a:ea typeface="Cambria Math" panose="02040503050406030204" pitchFamily="18" charset="0"/>
                                      <a:cs typeface="Times New Roman" panose="02020603050405020304" pitchFamily="18" charset="0"/>
                                    </a:rPr>
                                    <m:t>𝑁</m:t>
                                  </m:r>
                                </m:sub>
                              </m:sSub>
                            </m:e>
                          </m:eqAr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BB9E93B1-6002-4CEF-BE8E-1A045994FCAF}"/>
                  </a:ext>
                </a:extLst>
              </p:cNvPr>
              <p:cNvSpPr txBox="1">
                <a:spLocks noRot="1" noChangeAspect="1" noMove="1" noResize="1" noEditPoints="1" noAdjustHandles="1" noChangeArrowheads="1" noChangeShapeType="1" noTextEdit="1"/>
              </p:cNvSpPr>
              <p:nvPr/>
            </p:nvSpPr>
            <p:spPr>
              <a:xfrm>
                <a:off x="3181116" y="2267525"/>
                <a:ext cx="4117555" cy="1995611"/>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8655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P spid="53" grpId="0"/>
      <p:bldP spid="54" grpId="0"/>
      <p:bldP spid="55" grpId="0" animBg="1"/>
      <p:bldP spid="56" grpId="0"/>
      <p:bldP spid="19" grpId="0" animBg="1"/>
      <p:bldP spid="21" grpId="0" animBg="1"/>
      <p:bldP spid="25" grpId="0"/>
      <p:bldP spid="26" grpId="0"/>
      <p:bldP spid="26" grpId="1"/>
      <p:bldP spid="27" grpId="0"/>
      <p:bldP spid="2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Single Qubits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40DA0F9-0296-4B23-8654-828A86556109}"/>
                  </a:ext>
                </a:extLst>
              </p:cNvPr>
              <p:cNvSpPr txBox="1"/>
              <p:nvPr/>
            </p:nvSpPr>
            <p:spPr>
              <a:xfrm>
                <a:off x="5060513" y="2070203"/>
                <a:ext cx="6371721" cy="502445"/>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 </m:t>
                    </m:r>
                    <m:r>
                      <a:rPr lang="en-IN" sz="3200" i="1" smtClean="0">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3200" b="0" i="1" smtClean="0">
                        <a:latin typeface="Cambria Math" panose="02040503050406030204" pitchFamily="18" charset="0"/>
                        <a:ea typeface="IBM Plex Sans"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 </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ℂ</m:t>
                    </m:r>
                  </m:oMath>
                </a14:m>
                <a:r>
                  <a:rPr lang="en-IN" sz="3200" dirty="0">
                    <a:latin typeface="Times New Roman" panose="02020603050405020304" pitchFamily="18" charset="0"/>
                    <a:ea typeface="IBM Plex Sans" charset="0"/>
                    <a:cs typeface="Times New Roman" panose="02020603050405020304" pitchFamily="18" charset="0"/>
                  </a:rPr>
                  <a:t>       </a:t>
                </a:r>
              </a:p>
            </p:txBody>
          </p:sp>
        </mc:Choice>
        <mc:Fallback xmlns="">
          <p:sp>
            <p:nvSpPr>
              <p:cNvPr id="33" name="TextBox 32">
                <a:extLst>
                  <a:ext uri="{FF2B5EF4-FFF2-40B4-BE49-F238E27FC236}">
                    <a16:creationId xmlns:a16="http://schemas.microsoft.com/office/drawing/2014/main" id="{940DA0F9-0296-4B23-8654-828A86556109}"/>
                  </a:ext>
                </a:extLst>
              </p:cNvPr>
              <p:cNvSpPr txBox="1">
                <a:spLocks noRot="1" noChangeAspect="1" noMove="1" noResize="1" noEditPoints="1" noAdjustHandles="1" noChangeArrowheads="1" noChangeShapeType="1" noTextEdit="1"/>
              </p:cNvSpPr>
              <p:nvPr/>
            </p:nvSpPr>
            <p:spPr>
              <a:xfrm>
                <a:off x="5060513" y="2070203"/>
                <a:ext cx="6371721" cy="502445"/>
              </a:xfrm>
              <a:prstGeom prst="rect">
                <a:avLst/>
              </a:prstGeom>
              <a:blipFill>
                <a:blip r:embed="rId3"/>
                <a:stretch>
                  <a:fillRect/>
                </a:stretch>
              </a:blipFill>
            </p:spPr>
            <p:txBody>
              <a:bodyPr/>
              <a:lstStyle/>
              <a:p>
                <a:r>
                  <a:rPr lang="en-IN">
                    <a:noFill/>
                  </a:rPr>
                  <a:t> </a:t>
                </a:r>
              </a:p>
            </p:txBody>
          </p:sp>
        </mc:Fallback>
      </mc:AlternateContent>
      <p:sp>
        <p:nvSpPr>
          <p:cNvPr id="34" name="TextBox 33">
            <a:extLst>
              <a:ext uri="{FF2B5EF4-FFF2-40B4-BE49-F238E27FC236}">
                <a16:creationId xmlns:a16="http://schemas.microsoft.com/office/drawing/2014/main" id="{63CC1AEE-4B84-4BBE-8D5E-6D68EF862185}"/>
              </a:ext>
            </a:extLst>
          </p:cNvPr>
          <p:cNvSpPr txBox="1"/>
          <p:nvPr/>
        </p:nvSpPr>
        <p:spPr>
          <a:xfrm>
            <a:off x="391484" y="2102535"/>
            <a:ext cx="4669029" cy="423962"/>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700" dirty="0">
                <a:latin typeface="Times New Roman" panose="02020603050405020304" pitchFamily="18" charset="0"/>
                <a:cs typeface="Times New Roman" panose="02020603050405020304" pitchFamily="18" charset="0"/>
              </a:rPr>
              <a:t>General qubit state (</a:t>
            </a:r>
            <a:r>
              <a:rPr lang="en-IN" sz="2700" i="1" dirty="0">
                <a:latin typeface="Times New Roman" panose="02020603050405020304" pitchFamily="18" charset="0"/>
                <a:cs typeface="Times New Roman" panose="02020603050405020304" pitchFamily="18" charset="0"/>
              </a:rPr>
              <a:t>state vector</a:t>
            </a:r>
            <a:r>
              <a:rPr lang="en-IN" sz="2700" dirty="0">
                <a:latin typeface="Times New Roman" panose="02020603050405020304" pitchFamily="18" charset="0"/>
                <a:cs typeface="Times New Roman" panose="02020603050405020304" pitchFamily="18" charset="0"/>
              </a:rPr>
              <a:t>)</a:t>
            </a:r>
            <a:endParaRPr lang="en-IN" sz="2700" dirty="0">
              <a:latin typeface="Times New Roman" panose="02020603050405020304" pitchFamily="18" charset="0"/>
              <a:ea typeface="IBM Plex Sans" charset="0"/>
              <a:cs typeface="Times New Roman" panose="02020603050405020304" pitchFamily="18" charset="0"/>
            </a:endParaRPr>
          </a:p>
        </p:txBody>
      </p:sp>
      <p:sp>
        <p:nvSpPr>
          <p:cNvPr id="35" name="TextBox 34">
            <a:extLst>
              <a:ext uri="{FF2B5EF4-FFF2-40B4-BE49-F238E27FC236}">
                <a16:creationId xmlns:a16="http://schemas.microsoft.com/office/drawing/2014/main" id="{556A64B7-F608-479D-B407-599F137CA500}"/>
              </a:ext>
            </a:extLst>
          </p:cNvPr>
          <p:cNvSpPr txBox="1"/>
          <p:nvPr/>
        </p:nvSpPr>
        <p:spPr>
          <a:xfrm>
            <a:off x="381965" y="1274094"/>
            <a:ext cx="11449975" cy="450123"/>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2800" dirty="0">
                <a:latin typeface="Arial Black" panose="020B0A04020102020204" pitchFamily="34" charset="0"/>
              </a:rPr>
              <a:t>A vector in complex two-dimensional Hilbert space</a:t>
            </a:r>
          </a:p>
        </p:txBody>
      </p:sp>
      <p:sp>
        <p:nvSpPr>
          <p:cNvPr id="36" name="TextBox 35">
            <a:extLst>
              <a:ext uri="{FF2B5EF4-FFF2-40B4-BE49-F238E27FC236}">
                <a16:creationId xmlns:a16="http://schemas.microsoft.com/office/drawing/2014/main" id="{917666EF-F01A-47EF-965E-AF04E6726816}"/>
              </a:ext>
            </a:extLst>
          </p:cNvPr>
          <p:cNvSpPr txBox="1"/>
          <p:nvPr/>
        </p:nvSpPr>
        <p:spPr>
          <a:xfrm>
            <a:off x="5852269" y="2897573"/>
            <a:ext cx="5579965" cy="37683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Orthonormal basis states </a:t>
            </a:r>
            <a:r>
              <a:rPr lang="en-IN" sz="2400" dirty="0">
                <a:latin typeface="Times New Roman" panose="02020603050405020304" pitchFamily="18" charset="0"/>
                <a:ea typeface="IBM Plex Sans" charset="0"/>
                <a:cs typeface="Times New Roman" panose="02020603050405020304" pitchFamily="18" charset="0"/>
              </a:rPr>
              <a:t>(</a:t>
            </a:r>
            <a:r>
              <a:rPr lang="en-IN" sz="2400" i="1" dirty="0">
                <a:latin typeface="Times New Roman" panose="02020603050405020304" pitchFamily="18" charset="0"/>
                <a:ea typeface="IBM Plex Sans" charset="0"/>
                <a:cs typeface="Times New Roman" panose="02020603050405020304" pitchFamily="18" charset="0"/>
              </a:rPr>
              <a:t>Inner product = 0</a:t>
            </a:r>
            <a:r>
              <a:rPr lang="en-IN" sz="2400" dirty="0">
                <a:latin typeface="Times New Roman" panose="02020603050405020304" pitchFamily="18" charset="0"/>
                <a:ea typeface="IBM Plex Sans" charset="0"/>
                <a:cs typeface="Times New Roman" panose="02020603050405020304" pitchFamily="18" charset="0"/>
              </a:rPr>
              <a:t>)</a:t>
            </a:r>
          </a:p>
        </p:txBody>
      </p:sp>
      <p:cxnSp>
        <p:nvCxnSpPr>
          <p:cNvPr id="38" name="Straight Arrow Connector 37">
            <a:extLst>
              <a:ext uri="{FF2B5EF4-FFF2-40B4-BE49-F238E27FC236}">
                <a16:creationId xmlns:a16="http://schemas.microsoft.com/office/drawing/2014/main" id="{1B0AD2DA-B08B-495A-BFBA-6A0DF58CFD2F}"/>
              </a:ext>
            </a:extLst>
          </p:cNvPr>
          <p:cNvCxnSpPr>
            <a:cxnSpLocks/>
          </p:cNvCxnSpPr>
          <p:nvPr/>
        </p:nvCxnSpPr>
        <p:spPr>
          <a:xfrm flipV="1">
            <a:off x="8342334" y="2572648"/>
            <a:ext cx="0" cy="348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CA48F5-A671-449C-A4B1-9A42C67BEDA1}"/>
              </a:ext>
            </a:extLst>
          </p:cNvPr>
          <p:cNvCxnSpPr>
            <a:cxnSpLocks/>
          </p:cNvCxnSpPr>
          <p:nvPr/>
        </p:nvCxnSpPr>
        <p:spPr>
          <a:xfrm flipV="1">
            <a:off x="7091819" y="2566150"/>
            <a:ext cx="0" cy="348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129D587-1B3C-4969-A5DA-CFF767E370A1}"/>
              </a:ext>
            </a:extLst>
          </p:cNvPr>
          <p:cNvSpPr txBox="1"/>
          <p:nvPr/>
        </p:nvSpPr>
        <p:spPr>
          <a:xfrm>
            <a:off x="370556" y="3691047"/>
            <a:ext cx="11449975" cy="450123"/>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2800" dirty="0">
                <a:latin typeface="Arial Black" panose="020B0A04020102020204" pitchFamily="34" charset="0"/>
              </a:rPr>
              <a:t>Qubit probabilistically collapses to a basis state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EB75EC9-F87D-4271-9122-19795551FCB6}"/>
                  </a:ext>
                </a:extLst>
              </p:cNvPr>
              <p:cNvSpPr txBox="1"/>
              <p:nvPr/>
            </p:nvSpPr>
            <p:spPr>
              <a:xfrm>
                <a:off x="3991965" y="2557947"/>
                <a:ext cx="1860304" cy="96411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
                    </m:oMathParaPr>
                    <m:oMath xmlns:m="http://schemas.openxmlformats.org/officeDocument/2006/math">
                      <m:d>
                        <m:dPr>
                          <m:begChr m:val="["/>
                          <m:endChr m:val="]"/>
                          <m:ctrlPr>
                            <a:rPr lang="en-IN" sz="3200" b="0" i="1" smtClean="0">
                              <a:latin typeface="Cambria Math" panose="02040503050406030204" pitchFamily="18" charset="0"/>
                              <a:cs typeface="Times New Roman" panose="02020603050405020304" pitchFamily="18" charset="0"/>
                            </a:rPr>
                          </m:ctrlPr>
                        </m:dPr>
                        <m:e>
                          <m:eqArr>
                            <m:eqArrPr>
                              <m:ctrlPr>
                                <a:rPr lang="en-IN" sz="32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𝛼</m:t>
                              </m:r>
                            </m:e>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𝛽</m:t>
                              </m:r>
                            </m:e>
                          </m:eqAr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7EB75EC9-F87D-4271-9122-19795551FCB6}"/>
                  </a:ext>
                </a:extLst>
              </p:cNvPr>
              <p:cNvSpPr txBox="1">
                <a:spLocks noRot="1" noChangeAspect="1" noMove="1" noResize="1" noEditPoints="1" noAdjustHandles="1" noChangeArrowheads="1" noChangeShapeType="1" noTextEdit="1"/>
              </p:cNvSpPr>
              <p:nvPr/>
            </p:nvSpPr>
            <p:spPr>
              <a:xfrm>
                <a:off x="3991965" y="2557947"/>
                <a:ext cx="1860304" cy="964110"/>
              </a:xfrm>
              <a:prstGeom prst="rect">
                <a:avLst/>
              </a:prstGeom>
              <a:blipFill>
                <a:blip r:embed="rId7"/>
                <a:stretch>
                  <a:fillRect/>
                </a:stretch>
              </a:blipFill>
            </p:spPr>
            <p:txBody>
              <a:bodyPr/>
              <a:lstStyle/>
              <a:p>
                <a:r>
                  <a:rPr lang="en-IN">
                    <a:noFill/>
                  </a:rPr>
                  <a:t> </a:t>
                </a:r>
              </a:p>
            </p:txBody>
          </p:sp>
        </mc:Fallback>
      </mc:AlternateContent>
      <p:cxnSp>
        <p:nvCxnSpPr>
          <p:cNvPr id="14" name="Straight Arrow Connector 13">
            <a:extLst>
              <a:ext uri="{FF2B5EF4-FFF2-40B4-BE49-F238E27FC236}">
                <a16:creationId xmlns:a16="http://schemas.microsoft.com/office/drawing/2014/main" id="{C27A2242-21E6-445B-8356-5D2EC077298A}"/>
              </a:ext>
            </a:extLst>
          </p:cNvPr>
          <p:cNvCxnSpPr>
            <a:cxnSpLocks/>
          </p:cNvCxnSpPr>
          <p:nvPr/>
        </p:nvCxnSpPr>
        <p:spPr>
          <a:xfrm flipH="1">
            <a:off x="5225507" y="2581226"/>
            <a:ext cx="303239" cy="4891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9D1D9BB-AC20-47BA-A005-F69C2EE24598}"/>
                  </a:ext>
                </a:extLst>
              </p:cNvPr>
              <p:cNvSpPr txBox="1"/>
              <p:nvPr/>
            </p:nvSpPr>
            <p:spPr>
              <a:xfrm>
                <a:off x="5877227" y="2599110"/>
                <a:ext cx="6021935" cy="1086949"/>
              </a:xfrm>
              <a:prstGeom prst="rect">
                <a:avLst/>
              </a:prstGeom>
              <a:solidFill>
                <a:schemeClr val="bg1">
                  <a:lumMod val="65000"/>
                </a:schemeClr>
              </a:solidFill>
              <a:ln>
                <a:solidFill>
                  <a:schemeClr val="tx1"/>
                </a:solidFill>
              </a:ln>
            </p:spPr>
            <p:txBody>
              <a:bodyPr wrap="square" lIns="0" tIns="0" rIns="0" bIns="0" rtlCol="0" anchor="ctr" anchorCtr="0">
                <a:noAutofit/>
              </a:bodyPr>
              <a:lstStyle/>
              <a:p>
                <a:pPr algn="ctr">
                  <a:lnSpc>
                    <a:spcPct val="110000"/>
                  </a:lnSpc>
                  <a:spcBef>
                    <a:spcPts val="100"/>
                  </a:spcBef>
                  <a:buClr>
                    <a:srgbClr val="E0E0E0"/>
                  </a:buClr>
                  <a:buSzPct val="80000"/>
                </a:pPr>
                <a:r>
                  <a:rPr lang="en-IN" sz="2800" i="1" dirty="0">
                    <a:solidFill>
                      <a:schemeClr val="bg1"/>
                    </a:solidFill>
                    <a:latin typeface="Times New Roman" panose="02020603050405020304" pitchFamily="18" charset="0"/>
                    <a:cs typeface="Times New Roman" panose="02020603050405020304" pitchFamily="18" charset="0"/>
                  </a:rPr>
                  <a:t>Complex number</a:t>
                </a:r>
                <a:r>
                  <a:rPr lang="en-IN" sz="28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IN" sz="28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𝛼</m:t>
                    </m:r>
                    <m:r>
                      <a:rPr lang="en-IN" sz="28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solidFill>
                      <a:schemeClr val="bg1"/>
                    </a:solidFill>
                    <a:latin typeface="Times New Roman" panose="02020603050405020304" pitchFamily="18" charset="0"/>
                    <a:ea typeface="IBM Plex Sans" charset="0"/>
                    <a:cs typeface="Times New Roman" panose="02020603050405020304" pitchFamily="18" charset="0"/>
                  </a:rPr>
                  <a:t>= </a:t>
                </a:r>
                <a14:m>
                  <m:oMath xmlns:m="http://schemas.openxmlformats.org/officeDocument/2006/math">
                    <m:r>
                      <a:rPr lang="en-IN" sz="2800" i="1" dirty="0">
                        <a:solidFill>
                          <a:schemeClr val="bg1"/>
                        </a:solidFill>
                        <a:latin typeface="Cambria Math" panose="02040503050406030204" pitchFamily="18" charset="0"/>
                      </a:rPr>
                      <m:t>𝑎</m:t>
                    </m:r>
                  </m:oMath>
                </a14:m>
                <a:r>
                  <a:rPr lang="en-IN" sz="2800" dirty="0">
                    <a:solidFill>
                      <a:schemeClr val="bg1"/>
                    </a:solidFill>
                    <a:latin typeface="Times New Roman" panose="02020603050405020304" pitchFamily="18" charset="0"/>
                    <a:ea typeface="IBM Plex Sans" charset="0"/>
                    <a:cs typeface="Times New Roman" panose="02020603050405020304" pitchFamily="18" charset="0"/>
                  </a:rPr>
                  <a:t> + </a:t>
                </a:r>
                <a:r>
                  <a:rPr lang="en-IN" sz="2800" i="1" dirty="0" err="1">
                    <a:solidFill>
                      <a:schemeClr val="bg1"/>
                    </a:solidFill>
                    <a:latin typeface="Times New Roman" panose="02020603050405020304" pitchFamily="18" charset="0"/>
                    <a:ea typeface="IBM Plex Sans" charset="0"/>
                    <a:cs typeface="Times New Roman" panose="02020603050405020304" pitchFamily="18" charset="0"/>
                  </a:rPr>
                  <a:t>i</a:t>
                </a:r>
                <a14:m>
                  <m:oMath xmlns:m="http://schemas.openxmlformats.org/officeDocument/2006/math">
                    <m:r>
                      <a:rPr lang="en-IN" sz="2800" i="1" dirty="0">
                        <a:solidFill>
                          <a:schemeClr val="bg1"/>
                        </a:solidFill>
                        <a:latin typeface="Cambria Math" panose="02040503050406030204" pitchFamily="18" charset="0"/>
                      </a:rPr>
                      <m:t>𝑏</m:t>
                    </m:r>
                  </m:oMath>
                </a14:m>
                <a:r>
                  <a:rPr lang="en-IN" sz="2800" dirty="0">
                    <a:solidFill>
                      <a:schemeClr val="bg1"/>
                    </a:solidFill>
                    <a:latin typeface="Times New Roman" panose="02020603050405020304" pitchFamily="18" charset="0"/>
                    <a:ea typeface="IBM Plex Sans" charset="0"/>
                    <a:cs typeface="Times New Roman" panose="02020603050405020304" pitchFamily="18" charset="0"/>
                  </a:rPr>
                  <a:t>  OR  </a:t>
                </a:r>
                <a14:m>
                  <m:oMath xmlns:m="http://schemas.openxmlformats.org/officeDocument/2006/math">
                    <m:r>
                      <a:rPr lang="en-IN" sz="28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sSup>
                      <m:sSupPr>
                        <m:ctrlPr>
                          <a:rPr lang="en-IN" sz="28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𝑖</m:t>
                        </m:r>
                        <m:r>
                          <a:rPr lang="en-IN" sz="28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sup>
                    </m:sSup>
                  </m:oMath>
                </a14:m>
                <a:endParaRPr lang="en-IN" sz="2800" dirty="0">
                  <a:solidFill>
                    <a:schemeClr val="bg1"/>
                  </a:solidFill>
                  <a:latin typeface="Times New Roman" panose="02020603050405020304" pitchFamily="18" charset="0"/>
                  <a:ea typeface="IBM Plex Sans" charset="0"/>
                  <a:cs typeface="Times New Roman" panose="02020603050405020304" pitchFamily="18" charset="0"/>
                </a:endParaRPr>
              </a:p>
              <a:p>
                <a:pPr algn="ctr">
                  <a:lnSpc>
                    <a:spcPct val="110000"/>
                  </a:lnSpc>
                  <a:spcBef>
                    <a:spcPts val="100"/>
                  </a:spcBef>
                  <a:buClr>
                    <a:srgbClr val="E0E0E0"/>
                  </a:buClr>
                  <a:buSzPct val="80000"/>
                </a:pPr>
                <a:r>
                  <a:rPr lang="en-IN" sz="2800" i="1" dirty="0">
                    <a:solidFill>
                      <a:schemeClr val="bg1"/>
                    </a:solidFill>
                    <a:latin typeface="Times New Roman" panose="02020603050405020304" pitchFamily="18" charset="0"/>
                    <a:ea typeface="IBM Plex Sans" charset="0"/>
                    <a:cs typeface="Times New Roman" panose="02020603050405020304" pitchFamily="18" charset="0"/>
                  </a:rPr>
                  <a:t>Modulus</a:t>
                </a:r>
                <a:r>
                  <a:rPr lang="en-IN" sz="2800" dirty="0">
                    <a:solidFill>
                      <a:schemeClr val="bg1"/>
                    </a:solidFill>
                    <a:latin typeface="Times New Roman" panose="02020603050405020304" pitchFamily="18" charset="0"/>
                    <a:ea typeface="IBM Plex Sans" charset="0"/>
                    <a:cs typeface="Times New Roman" panose="02020603050405020304" pitchFamily="18" charset="0"/>
                  </a:rPr>
                  <a:t>:   </a:t>
                </a:r>
                <a14:m>
                  <m:oMath xmlns:m="http://schemas.openxmlformats.org/officeDocument/2006/math">
                    <m:r>
                      <a:rPr lang="en-IN" sz="28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IN" sz="28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𝛼</m:t>
                    </m:r>
                    <m:r>
                      <a:rPr lang="en-IN" sz="28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IN" sz="2800" b="0" i="1" dirty="0" smtClean="0">
                        <a:solidFill>
                          <a:schemeClr val="bg1"/>
                        </a:solidFill>
                        <a:latin typeface="Cambria Math" panose="02040503050406030204" pitchFamily="18" charset="0"/>
                      </a:rPr>
                      <m:t>=</m:t>
                    </m:r>
                    <m:rad>
                      <m:radPr>
                        <m:degHide m:val="on"/>
                        <m:ctrlPr>
                          <a:rPr lang="en-IN" sz="2800" b="0" i="1" dirty="0" smtClean="0">
                            <a:solidFill>
                              <a:schemeClr val="bg1"/>
                            </a:solidFill>
                            <a:latin typeface="Cambria Math" panose="02040503050406030204" pitchFamily="18" charset="0"/>
                          </a:rPr>
                        </m:ctrlPr>
                      </m:radPr>
                      <m:deg/>
                      <m:e>
                        <m:sSup>
                          <m:sSupPr>
                            <m:ctrlPr>
                              <a:rPr lang="en-IN" sz="2800" b="0" i="1" dirty="0" smtClean="0">
                                <a:solidFill>
                                  <a:schemeClr val="bg1"/>
                                </a:solidFill>
                                <a:latin typeface="Cambria Math" panose="02040503050406030204" pitchFamily="18" charset="0"/>
                              </a:rPr>
                            </m:ctrlPr>
                          </m:sSupPr>
                          <m:e>
                            <m:r>
                              <a:rPr lang="en-IN" sz="2800" b="0" i="1" dirty="0" smtClean="0">
                                <a:solidFill>
                                  <a:schemeClr val="bg1"/>
                                </a:solidFill>
                                <a:latin typeface="Cambria Math" panose="02040503050406030204" pitchFamily="18" charset="0"/>
                              </a:rPr>
                              <m:t>𝑎</m:t>
                            </m:r>
                          </m:e>
                          <m:sup>
                            <m:r>
                              <a:rPr lang="en-IN" sz="2800" b="0" i="1" dirty="0" smtClean="0">
                                <a:solidFill>
                                  <a:schemeClr val="bg1"/>
                                </a:solidFill>
                                <a:latin typeface="Cambria Math" panose="02040503050406030204" pitchFamily="18" charset="0"/>
                              </a:rPr>
                              <m:t>2</m:t>
                            </m:r>
                          </m:sup>
                        </m:sSup>
                        <m:r>
                          <a:rPr lang="en-IN" sz="2800" b="0" i="1" dirty="0" smtClean="0">
                            <a:solidFill>
                              <a:schemeClr val="bg1"/>
                            </a:solidFill>
                            <a:latin typeface="Cambria Math" panose="02040503050406030204" pitchFamily="18" charset="0"/>
                          </a:rPr>
                          <m:t>+</m:t>
                        </m:r>
                        <m:sSup>
                          <m:sSupPr>
                            <m:ctrlPr>
                              <a:rPr lang="en-IN" sz="2800" b="0" i="1" dirty="0" smtClean="0">
                                <a:solidFill>
                                  <a:schemeClr val="bg1"/>
                                </a:solidFill>
                                <a:latin typeface="Cambria Math" panose="02040503050406030204" pitchFamily="18" charset="0"/>
                              </a:rPr>
                            </m:ctrlPr>
                          </m:sSupPr>
                          <m:e>
                            <m:r>
                              <a:rPr lang="en-IN" sz="2800" b="0" i="1" dirty="0" smtClean="0">
                                <a:solidFill>
                                  <a:schemeClr val="bg1"/>
                                </a:solidFill>
                                <a:latin typeface="Cambria Math" panose="02040503050406030204" pitchFamily="18" charset="0"/>
                              </a:rPr>
                              <m:t>𝑏</m:t>
                            </m:r>
                          </m:e>
                          <m:sup>
                            <m:r>
                              <a:rPr lang="en-IN" sz="2800" b="0" i="1" dirty="0" smtClean="0">
                                <a:solidFill>
                                  <a:schemeClr val="bg1"/>
                                </a:solidFill>
                                <a:latin typeface="Cambria Math" panose="02040503050406030204" pitchFamily="18" charset="0"/>
                              </a:rPr>
                              <m:t>2</m:t>
                            </m:r>
                          </m:sup>
                        </m:sSup>
                      </m:e>
                    </m:rad>
                  </m:oMath>
                </a14:m>
                <a:r>
                  <a:rPr lang="en-IN" sz="2800" dirty="0">
                    <a:solidFill>
                      <a:schemeClr val="bg1"/>
                    </a:solidFill>
                    <a:latin typeface="Times New Roman" panose="02020603050405020304" pitchFamily="18" charset="0"/>
                    <a:ea typeface="IBM Plex Sans" charset="0"/>
                    <a:cs typeface="Times New Roman" panose="02020603050405020304" pitchFamily="18" charset="0"/>
                  </a:rPr>
                  <a:t> OR </a:t>
                </a:r>
                <a14:m>
                  <m:oMath xmlns:m="http://schemas.openxmlformats.org/officeDocument/2006/math">
                    <m:r>
                      <a:rPr lang="en-IN" sz="28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oMath>
                </a14:m>
                <a:endParaRPr lang="en-IN" sz="2800" dirty="0">
                  <a:solidFill>
                    <a:schemeClr val="bg1"/>
                  </a:solidFill>
                  <a:latin typeface="Times New Roman" panose="02020603050405020304" pitchFamily="18" charset="0"/>
                  <a:ea typeface="IBM Plex Sans"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F9D1D9BB-AC20-47BA-A005-F69C2EE24598}"/>
                  </a:ext>
                </a:extLst>
              </p:cNvPr>
              <p:cNvSpPr txBox="1">
                <a:spLocks noRot="1" noChangeAspect="1" noMove="1" noResize="1" noEditPoints="1" noAdjustHandles="1" noChangeArrowheads="1" noChangeShapeType="1" noTextEdit="1"/>
              </p:cNvSpPr>
              <p:nvPr/>
            </p:nvSpPr>
            <p:spPr>
              <a:xfrm>
                <a:off x="5877227" y="2599110"/>
                <a:ext cx="6021935" cy="1086949"/>
              </a:xfrm>
              <a:prstGeom prst="rect">
                <a:avLst/>
              </a:prstGeom>
              <a:blipFill>
                <a:blip r:embed="rId8"/>
                <a:stretch>
                  <a:fillRect l="-1414" t="-2210" b="-14365"/>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AD1195D-14D1-43DB-846D-9C36FCBE1AAB}"/>
                  </a:ext>
                </a:extLst>
              </p:cNvPr>
              <p:cNvSpPr txBox="1"/>
              <p:nvPr/>
            </p:nvSpPr>
            <p:spPr>
              <a:xfrm>
                <a:off x="205200" y="4262400"/>
                <a:ext cx="11832609" cy="2473032"/>
              </a:xfrm>
              <a:prstGeom prst="rect">
                <a:avLst/>
              </a:prstGeom>
              <a:solidFill>
                <a:schemeClr val="bg1">
                  <a:lumMod val="95000"/>
                </a:schemeClr>
              </a:solidFill>
              <a:ln>
                <a:solidFill>
                  <a:schemeClr val="tx1"/>
                </a:solidFill>
              </a:ln>
            </p:spPr>
            <p:txBody>
              <a:bodyPr wrap="square" lIns="0" tIns="0" rIns="0" bIns="0" rtlCol="0" anchor="ctr" anchorCtr="0">
                <a:noAutofit/>
              </a:bodyPr>
              <a:lstStyle/>
              <a:p>
                <a:pPr algn="ctr">
                  <a:lnSpc>
                    <a:spcPct val="110000"/>
                  </a:lnSpc>
                  <a:spcBef>
                    <a:spcPts val="100"/>
                  </a:spcBef>
                  <a:buClr>
                    <a:srgbClr val="E0E0E0"/>
                  </a:buClr>
                  <a:buSzPct val="80000"/>
                </a:pPr>
                <a:r>
                  <a:rPr lang="en-IN" sz="2800" b="1" dirty="0">
                    <a:latin typeface="Times New Roman" panose="02020603050405020304" pitchFamily="18" charset="0"/>
                    <a:cs typeface="Times New Roman" panose="02020603050405020304" pitchFamily="18" charset="0"/>
                  </a:rPr>
                  <a:t>Probability of qubit in the standard basis </a:t>
                </a:r>
                <a14:m>
                  <m:oMath xmlns:m="http://schemas.openxmlformats.org/officeDocument/2006/math">
                    <m:r>
                      <a:rPr lang="en-IN" sz="2800" b="1" i="0"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e>
                    </m:d>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𝟏</m:t>
                        </m:r>
                      </m:e>
                    </m:d>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b="1" dirty="0">
                    <a:latin typeface="Times New Roman" panose="02020603050405020304" pitchFamily="18" charset="0"/>
                    <a:ea typeface="IBM Plex Sans" charset="0"/>
                    <a:cs typeface="Times New Roman" panose="02020603050405020304" pitchFamily="18" charset="0"/>
                  </a:rPr>
                  <a:t> </a:t>
                </a:r>
              </a:p>
              <a:p>
                <a:pPr algn="ctr">
                  <a:lnSpc>
                    <a:spcPct val="110000"/>
                  </a:lnSpc>
                  <a:spcBef>
                    <a:spcPts val="100"/>
                  </a:spcBef>
                  <a:buClr>
                    <a:srgbClr val="E0E0E0"/>
                  </a:buClr>
                  <a:buSzPct val="80000"/>
                </a:pPr>
                <a:endParaRPr lang="en-IN" sz="800" b="1" dirty="0">
                  <a:latin typeface="Times New Roman" panose="02020603050405020304" pitchFamily="18" charset="0"/>
                  <a:ea typeface="IBM Plex Sans" charset="0"/>
                  <a:cs typeface="Times New Roman" panose="02020603050405020304" pitchFamily="18" charset="0"/>
                </a:endParaRPr>
              </a:p>
              <a:p>
                <a:pPr marL="450850" lvl="1">
                  <a:lnSpc>
                    <a:spcPct val="110000"/>
                  </a:lnSpc>
                  <a:spcBef>
                    <a:spcPts val="100"/>
                  </a:spcBef>
                  <a:buClr>
                    <a:srgbClr val="E0E0E0"/>
                  </a:buClr>
                  <a:buSzPct val="80000"/>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𝑞</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d>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e>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baseline="30000" smtClean="0">
                          <a:latin typeface="Cambria Math" panose="02040503050406030204" pitchFamily="18" charset="0"/>
                          <a:ea typeface="Cambria Math" panose="02040503050406030204" pitchFamily="18" charset="0"/>
                          <a:cs typeface="Times New Roman" panose="02020603050405020304" pitchFamily="18" charset="0"/>
                        </a:rPr>
                        <m:t>2</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d>
                          <m:r>
                            <a:rPr lang="en-IN" sz="2800" i="1">
                              <a:latin typeface="Cambria Math" panose="02040503050406030204" pitchFamily="18" charset="0"/>
                              <a:ea typeface="IBM Plex Sans"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|1</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i="1" baseline="30000">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d>
                      <m:r>
                        <a:rPr lang="en-IN" sz="2800" i="1">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e>
                          <m:r>
                            <a:rPr lang="en-IN" sz="2800" i="1">
                              <a:latin typeface="Cambria Math" panose="02040503050406030204" pitchFamily="18" charset="0"/>
                              <a:ea typeface="Cambria Math" panose="02040503050406030204" pitchFamily="18" charset="0"/>
                              <a:cs typeface="Times New Roman" panose="02020603050405020304" pitchFamily="18" charset="0"/>
                            </a:rPr>
                            <m:t>1</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baseline="30000" smtClean="0">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baseline="30000" smtClean="0">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n-IN" sz="2800" baseline="30000" dirty="0">
                  <a:latin typeface="Times New Roman" panose="02020603050405020304" pitchFamily="18" charset="0"/>
                  <a:ea typeface="IBM Plex Sans" charset="0"/>
                  <a:cs typeface="Times New Roman" panose="02020603050405020304" pitchFamily="18" charset="0"/>
                </a:endParaRPr>
              </a:p>
              <a:p>
                <a:pPr marL="450850" lvl="1">
                  <a:lnSpc>
                    <a:spcPct val="110000"/>
                  </a:lnSpc>
                  <a:spcBef>
                    <a:spcPts val="100"/>
                  </a:spcBef>
                  <a:buClr>
                    <a:srgbClr val="E0E0E0"/>
                  </a:buClr>
                  <a:buSzPct val="80000"/>
                </a:pPr>
                <a14:m>
                  <m:oMathPara xmlns:m="http://schemas.openxmlformats.org/officeDocument/2006/math">
                    <m:oMathParaPr>
                      <m:jc m:val="left"/>
                    </m:oMathParaPr>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𝑞</m:t>
                              </m:r>
                            </m:e>
                          </m:d>
                          <m:r>
                            <a:rPr lang="en-IN" sz="28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e>
                          </m:d>
                        </m:e>
                      </m:d>
                      <m:r>
                        <a:rPr lang="en-IN" sz="28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IN" sz="2800" i="1">
                              <a:latin typeface="Cambria Math" panose="02040503050406030204" pitchFamily="18" charset="0"/>
                              <a:ea typeface="Cambria Math" panose="02040503050406030204" pitchFamily="18" charset="0"/>
                              <a:cs typeface="Times New Roman" panose="02020603050405020304" pitchFamily="18" charset="0"/>
                            </a:rPr>
                            <m:t>𝑞</m:t>
                          </m:r>
                        </m:e>
                      </m:d>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baseline="30000">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d>
                          <m:r>
                            <a:rPr lang="en-IN" sz="2800" i="1">
                              <a:latin typeface="Cambria Math" panose="02040503050406030204" pitchFamily="18" charset="0"/>
                              <a:ea typeface="IBM Plex Sans"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|1</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baseline="30000">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d>
                      <m:r>
                        <a:rPr lang="en-IN" sz="2800" i="1">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IN" sz="2800" i="1">
                              <a:latin typeface="Cambria Math" panose="02040503050406030204" pitchFamily="18" charset="0"/>
                              <a:ea typeface="Cambria Math" panose="02040503050406030204" pitchFamily="18" charset="0"/>
                              <a:cs typeface="Times New Roman" panose="02020603050405020304" pitchFamily="18" charset="0"/>
                            </a:rPr>
                            <m:t>1</m:t>
                          </m:r>
                        </m:e>
                      </m:d>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baseline="30000">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smtClean="0">
                                  <a:latin typeface="Cambria Math" panose="02040503050406030204" pitchFamily="18" charset="0"/>
                                  <a:ea typeface="Cambria Math" panose="02040503050406030204" pitchFamily="18" charset="0"/>
                                  <a:cs typeface="Times New Roman" panose="02020603050405020304" pitchFamily="18" charset="0"/>
                                </a:rPr>
                                <m:t>𝛽</m:t>
                              </m:r>
                            </m:e>
                          </m:d>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IN" sz="2800" baseline="30000" dirty="0">
                  <a:latin typeface="Times New Roman" panose="02020603050405020304" pitchFamily="18" charset="0"/>
                  <a:ea typeface="IBM Plex Sans" charset="0"/>
                  <a:cs typeface="Times New Roman" panose="02020603050405020304" pitchFamily="18" charset="0"/>
                </a:endParaRPr>
              </a:p>
              <a:p>
                <a:pPr marL="450850" lvl="1">
                  <a:lnSpc>
                    <a:spcPct val="110000"/>
                  </a:lnSpc>
                  <a:spcBef>
                    <a:spcPts val="100"/>
                  </a:spcBef>
                  <a:buClr>
                    <a:srgbClr val="E0E0E0"/>
                  </a:buClr>
                  <a:buSzPct val="80000"/>
                </a:pPr>
                <a:endParaRPr lang="en-IN" sz="1200" i="1" dirty="0">
                  <a:latin typeface="Cambria Math" panose="02040503050406030204" pitchFamily="18" charset="0"/>
                  <a:ea typeface="Cambria Math" panose="02040503050406030204" pitchFamily="18" charset="0"/>
                  <a:cs typeface="Times New Roman" panose="02020603050405020304" pitchFamily="18" charset="0"/>
                </a:endParaRPr>
              </a:p>
              <a:p>
                <a:pPr marL="450850" lvl="1" algn="ctr">
                  <a:lnSpc>
                    <a:spcPct val="110000"/>
                  </a:lnSpc>
                  <a:spcBef>
                    <a:spcPts val="100"/>
                  </a:spcBef>
                  <a:buClr>
                    <a:srgbClr val="E0E0E0"/>
                  </a:buClr>
                  <a:buSzPct val="80000"/>
                </a:pPr>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baseline="30000" smtClean="0">
                        <a:latin typeface="Cambria Math" panose="02040503050406030204" pitchFamily="18" charset="0"/>
                        <a:ea typeface="Cambria Math" panose="02040503050406030204" pitchFamily="18" charset="0"/>
                        <a:cs typeface="Times New Roman" panose="02020603050405020304" pitchFamily="18" charset="0"/>
                      </a:rPr>
                      <m:t>𝟐</m:t>
                    </m:r>
                  </m:oMath>
                </a14:m>
                <a:r>
                  <a:rPr lang="en-IN" sz="2800" b="1" dirty="0">
                    <a:ea typeface="Cambria Math" panose="02040503050406030204" pitchFamily="18" charset="0"/>
                    <a:cs typeface="Times New Roman" panose="02020603050405020304" pitchFamily="18" charset="0"/>
                  </a:rPr>
                  <a:t>  </a:t>
                </a:r>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800" b="1"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b="1" i="1">
                            <a:latin typeface="Cambria Math" panose="02040503050406030204" pitchFamily="18" charset="0"/>
                            <a:ea typeface="Cambria Math" panose="02040503050406030204" pitchFamily="18" charset="0"/>
                            <a:cs typeface="Times New Roman" panose="02020603050405020304" pitchFamily="18" charset="0"/>
                          </a:rPr>
                          <m:t>𝜷</m:t>
                        </m:r>
                      </m:e>
                    </m:d>
                    <m:r>
                      <a:rPr lang="en-IN" sz="2800" b="1" i="1" baseline="30000">
                        <a:latin typeface="Cambria Math" panose="02040503050406030204" pitchFamily="18" charset="0"/>
                        <a:ea typeface="Cambria Math" panose="02040503050406030204" pitchFamily="18" charset="0"/>
                        <a:cs typeface="Times New Roman" panose="02020603050405020304" pitchFamily="18" charset="0"/>
                      </a:rPr>
                      <m:t>𝟐</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𝟏</m:t>
                    </m:r>
                  </m:oMath>
                </a14:m>
                <a:endParaRPr lang="en-IN" sz="2800" b="1" baseline="30000" dirty="0">
                  <a:latin typeface="Times New Roman" panose="02020603050405020304" pitchFamily="18" charset="0"/>
                  <a:ea typeface="IBM Plex Sans"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8AD1195D-14D1-43DB-846D-9C36FCBE1AAB}"/>
                  </a:ext>
                </a:extLst>
              </p:cNvPr>
              <p:cNvSpPr txBox="1">
                <a:spLocks noRot="1" noChangeAspect="1" noMove="1" noResize="1" noEditPoints="1" noAdjustHandles="1" noChangeArrowheads="1" noChangeShapeType="1" noTextEdit="1"/>
              </p:cNvSpPr>
              <p:nvPr/>
            </p:nvSpPr>
            <p:spPr>
              <a:xfrm>
                <a:off x="205200" y="4262400"/>
                <a:ext cx="11832609" cy="2473032"/>
              </a:xfrm>
              <a:prstGeom prst="rect">
                <a:avLst/>
              </a:prstGeom>
              <a:blipFill>
                <a:blip r:embed="rId9"/>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Speech Bubble: Rectangle with Corners Rounded 1">
                <a:extLst>
                  <a:ext uri="{FF2B5EF4-FFF2-40B4-BE49-F238E27FC236}">
                    <a16:creationId xmlns:a16="http://schemas.microsoft.com/office/drawing/2014/main" id="{63BEE6B7-1A9F-4753-8C0C-124A351E0C13}"/>
                  </a:ext>
                </a:extLst>
              </p:cNvPr>
              <p:cNvSpPr/>
              <p:nvPr/>
            </p:nvSpPr>
            <p:spPr>
              <a:xfrm>
                <a:off x="8182406" y="4518081"/>
                <a:ext cx="3249828" cy="1251592"/>
              </a:xfrm>
              <a:prstGeom prst="wedgeRoundRectCallout">
                <a:avLst>
                  <a:gd name="adj1" fmla="val -68742"/>
                  <a:gd name="adj2" fmla="val 95080"/>
                  <a:gd name="adj3" fmla="val 16667"/>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𝑞</m:t>
                          </m:r>
                        </m:e>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IN" sz="2800" dirty="0"/>
              </a:p>
              <a:p>
                <a:pPr algn="ctr"/>
                <a:endParaRPr lang="en-IN" i="1" dirty="0"/>
              </a:p>
              <a:p>
                <a:pPr algn="ctr"/>
                <a:r>
                  <a:rPr lang="en-IN" sz="2800" b="1" i="1" dirty="0"/>
                  <a:t>Normalized state</a:t>
                </a:r>
              </a:p>
            </p:txBody>
          </p:sp>
        </mc:Choice>
        <mc:Fallback xmlns="">
          <p:sp>
            <p:nvSpPr>
              <p:cNvPr id="2" name="Speech Bubble: Rectangle with Corners Rounded 1">
                <a:extLst>
                  <a:ext uri="{FF2B5EF4-FFF2-40B4-BE49-F238E27FC236}">
                    <a16:creationId xmlns:a16="http://schemas.microsoft.com/office/drawing/2014/main" id="{63BEE6B7-1A9F-4753-8C0C-124A351E0C13}"/>
                  </a:ext>
                </a:extLst>
              </p:cNvPr>
              <p:cNvSpPr>
                <a:spLocks noRot="1" noChangeAspect="1" noMove="1" noResize="1" noEditPoints="1" noAdjustHandles="1" noChangeArrowheads="1" noChangeShapeType="1" noTextEdit="1"/>
              </p:cNvSpPr>
              <p:nvPr/>
            </p:nvSpPr>
            <p:spPr>
              <a:xfrm>
                <a:off x="8182406" y="4518081"/>
                <a:ext cx="3249828" cy="1251592"/>
              </a:xfrm>
              <a:prstGeom prst="wedgeRoundRectCallout">
                <a:avLst>
                  <a:gd name="adj1" fmla="val -68742"/>
                  <a:gd name="adj2" fmla="val 95080"/>
                  <a:gd name="adj3" fmla="val 16667"/>
                </a:avLst>
              </a:prstGeom>
              <a:blipFill>
                <a:blip r:embed="rId10"/>
                <a:stretch>
                  <a:fillRect/>
                </a:stretch>
              </a:blipFill>
              <a:ln>
                <a:solidFill>
                  <a:schemeClr val="tx1"/>
                </a:solidFill>
              </a:ln>
            </p:spPr>
            <p:txBody>
              <a:bodyPr/>
              <a:lstStyle/>
              <a:p>
                <a:r>
                  <a:rPr lang="en-IN">
                    <a:noFill/>
                  </a:rPr>
                  <a:t> </a:t>
                </a:r>
              </a:p>
            </p:txBody>
          </p:sp>
        </mc:Fallback>
      </mc:AlternateContent>
      <p:sp>
        <p:nvSpPr>
          <p:cNvPr id="16" name="Speech Bubble: Rectangle with Corners Rounded 15">
            <a:extLst>
              <a:ext uri="{FF2B5EF4-FFF2-40B4-BE49-F238E27FC236}">
                <a16:creationId xmlns:a16="http://schemas.microsoft.com/office/drawing/2014/main" id="{17A90EFE-5053-430D-B68B-687F66D2A250}"/>
              </a:ext>
            </a:extLst>
          </p:cNvPr>
          <p:cNvSpPr/>
          <p:nvPr/>
        </p:nvSpPr>
        <p:spPr>
          <a:xfrm>
            <a:off x="355805" y="2153684"/>
            <a:ext cx="6032920" cy="2241446"/>
          </a:xfrm>
          <a:prstGeom prst="wedgeRoundRectCallout">
            <a:avLst>
              <a:gd name="adj1" fmla="val 42366"/>
              <a:gd name="adj2" fmla="val 131659"/>
              <a:gd name="adj3" fmla="val 16667"/>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i="1" dirty="0"/>
              <a:t>Probabilities summing to 1 follows from Quantum physical requirements</a:t>
            </a:r>
          </a:p>
          <a:p>
            <a:pPr algn="ctr"/>
            <a:endParaRPr lang="en-IN" sz="2800" i="1" dirty="0"/>
          </a:p>
          <a:p>
            <a:pPr algn="ctr"/>
            <a:r>
              <a:rPr lang="en-IN" sz="2800" dirty="0">
                <a:latin typeface="Cambria Math" panose="02040503050406030204" pitchFamily="18" charset="0"/>
                <a:ea typeface="Cambria Math" panose="02040503050406030204" pitchFamily="18" charset="0"/>
                <a:cs typeface="Times New Roman" panose="02020603050405020304" pitchFamily="18" charset="0"/>
              </a:rPr>
              <a:t>𝛼 </a:t>
            </a:r>
            <a:r>
              <a:rPr lang="en-IN" sz="2800" i="1" dirty="0">
                <a:latin typeface="Cambria Math" panose="02040503050406030204" pitchFamily="18" charset="0"/>
                <a:ea typeface="Cambria Math" panose="02040503050406030204" pitchFamily="18" charset="0"/>
                <a:cs typeface="Times New Roman" panose="02020603050405020304" pitchFamily="18" charset="0"/>
              </a:rPr>
              <a:t>and</a:t>
            </a:r>
            <a:r>
              <a:rPr lang="en-IN" sz="2800" dirty="0">
                <a:latin typeface="Cambria Math" panose="02040503050406030204" pitchFamily="18" charset="0"/>
                <a:ea typeface="Cambria Math" panose="02040503050406030204" pitchFamily="18" charset="0"/>
                <a:cs typeface="Times New Roman" panose="02020603050405020304" pitchFamily="18" charset="0"/>
              </a:rPr>
              <a:t> 𝛽 </a:t>
            </a:r>
            <a:r>
              <a:rPr lang="en-IN" sz="2800" i="1" dirty="0">
                <a:latin typeface="Cambria Math" panose="02040503050406030204" pitchFamily="18" charset="0"/>
                <a:ea typeface="Cambria Math" panose="02040503050406030204" pitchFamily="18" charset="0"/>
                <a:cs typeface="Times New Roman" panose="02020603050405020304" pitchFamily="18" charset="0"/>
              </a:rPr>
              <a:t>are </a:t>
            </a:r>
            <a:r>
              <a:rPr lang="en-IN" sz="2800" b="1" i="1" dirty="0">
                <a:latin typeface="Cambria Math" panose="02040503050406030204" pitchFamily="18" charset="0"/>
                <a:ea typeface="Cambria Math" panose="02040503050406030204" pitchFamily="18" charset="0"/>
                <a:cs typeface="Times New Roman" panose="02020603050405020304" pitchFamily="18" charset="0"/>
              </a:rPr>
              <a:t>probability amplitudes</a:t>
            </a:r>
            <a:endParaRPr lang="en-IN" sz="2800" b="1" i="1" dirty="0"/>
          </a:p>
        </p:txBody>
      </p:sp>
    </p:spTree>
    <p:extLst>
      <p:ext uri="{BB962C8B-B14F-4D97-AF65-F5344CB8AC3E}">
        <p14:creationId xmlns:p14="http://schemas.microsoft.com/office/powerpoint/2010/main" val="28368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13" grpId="0"/>
      <p:bldP spid="18" grpId="0" animBg="1"/>
      <p:bldP spid="54" grpId="0" animBg="1"/>
      <p:bldP spid="2"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Qubit Representation</a:t>
            </a:r>
          </a:p>
        </p:txBody>
      </p:sp>
      <p:pic>
        <p:nvPicPr>
          <p:cNvPr id="1026" name="Picture 2">
            <a:extLst>
              <a:ext uri="{FF2B5EF4-FFF2-40B4-BE49-F238E27FC236}">
                <a16:creationId xmlns:a16="http://schemas.microsoft.com/office/drawing/2014/main" id="{C62474FF-785F-4170-A9FE-10917B17A9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56" t="11054" r="5177" b="7612"/>
          <a:stretch/>
        </p:blipFill>
        <p:spPr bwMode="auto">
          <a:xfrm>
            <a:off x="3359046" y="1065757"/>
            <a:ext cx="5472995" cy="566845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36BEB748-587B-45CE-B69E-F571504D2B36}"/>
              </a:ext>
            </a:extLst>
          </p:cNvPr>
          <p:cNvCxnSpPr>
            <a:cxnSpLocks/>
          </p:cNvCxnSpPr>
          <p:nvPr/>
        </p:nvCxnSpPr>
        <p:spPr>
          <a:xfrm>
            <a:off x="5985164" y="1842655"/>
            <a:ext cx="0" cy="4045527"/>
          </a:xfrm>
          <a:prstGeom prst="line">
            <a:avLst/>
          </a:prstGeom>
          <a:ln w="88900">
            <a:solidFill>
              <a:srgbClr val="CE3A84">
                <a:alpha val="3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690B68-6EF4-455B-8ACA-20851399CBE9}"/>
              </a:ext>
            </a:extLst>
          </p:cNvPr>
          <p:cNvSpPr txBox="1"/>
          <p:nvPr/>
        </p:nvSpPr>
        <p:spPr>
          <a:xfrm>
            <a:off x="793266" y="1506790"/>
            <a:ext cx="3072152" cy="62805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4000" i="1" dirty="0">
                <a:latin typeface="Times New Roman" panose="02020603050405020304" pitchFamily="18" charset="0"/>
                <a:cs typeface="Times New Roman" panose="02020603050405020304" pitchFamily="18" charset="0"/>
              </a:rPr>
              <a:t>Bloch Sphere</a:t>
            </a:r>
            <a:endParaRPr lang="en-IN" sz="4000" i="1" dirty="0">
              <a:latin typeface="Times New Roman" panose="02020603050405020304" pitchFamily="18" charset="0"/>
              <a:ea typeface="IBM Plex Sans" charset="0"/>
              <a:cs typeface="Times New Roman" panose="02020603050405020304" pitchFamily="18" charset="0"/>
            </a:endParaRPr>
          </a:p>
        </p:txBody>
      </p:sp>
      <p:sp>
        <p:nvSpPr>
          <p:cNvPr id="13" name="TextBox 12">
            <a:extLst>
              <a:ext uri="{FF2B5EF4-FFF2-40B4-BE49-F238E27FC236}">
                <a16:creationId xmlns:a16="http://schemas.microsoft.com/office/drawing/2014/main" id="{98DF7452-DA98-4A0A-8408-E7D3DC31CA32}"/>
              </a:ext>
            </a:extLst>
          </p:cNvPr>
          <p:cNvSpPr txBox="1"/>
          <p:nvPr/>
        </p:nvSpPr>
        <p:spPr>
          <a:xfrm>
            <a:off x="4339113" y="2357454"/>
            <a:ext cx="1881579" cy="502445"/>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Z-axis</a:t>
            </a:r>
            <a:endParaRPr lang="en-IN" sz="3200" dirty="0">
              <a:latin typeface="Times New Roman" panose="02020603050405020304" pitchFamily="18" charset="0"/>
              <a:ea typeface="IBM Plex Sans" charset="0"/>
              <a:cs typeface="Times New Roman" panose="02020603050405020304" pitchFamily="18" charset="0"/>
            </a:endParaRPr>
          </a:p>
        </p:txBody>
      </p:sp>
      <p:sp>
        <p:nvSpPr>
          <p:cNvPr id="14" name="TextBox 13">
            <a:extLst>
              <a:ext uri="{FF2B5EF4-FFF2-40B4-BE49-F238E27FC236}">
                <a16:creationId xmlns:a16="http://schemas.microsoft.com/office/drawing/2014/main" id="{ED7B1D97-C1F5-4F29-9867-54E2A0A51264}"/>
              </a:ext>
            </a:extLst>
          </p:cNvPr>
          <p:cNvSpPr txBox="1"/>
          <p:nvPr/>
        </p:nvSpPr>
        <p:spPr>
          <a:xfrm>
            <a:off x="6670391" y="3806823"/>
            <a:ext cx="1881579" cy="502445"/>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Y-axis</a:t>
            </a:r>
            <a:endParaRPr lang="en-IN" sz="3200" dirty="0">
              <a:latin typeface="Times New Roman" panose="02020603050405020304" pitchFamily="18" charset="0"/>
              <a:ea typeface="IBM Plex Sans" charset="0"/>
              <a:cs typeface="Times New Roman" panose="02020603050405020304" pitchFamily="18" charset="0"/>
            </a:endParaRPr>
          </a:p>
        </p:txBody>
      </p:sp>
      <p:sp>
        <p:nvSpPr>
          <p:cNvPr id="15" name="TextBox 14">
            <a:extLst>
              <a:ext uri="{FF2B5EF4-FFF2-40B4-BE49-F238E27FC236}">
                <a16:creationId xmlns:a16="http://schemas.microsoft.com/office/drawing/2014/main" id="{D43DB619-BA63-4459-B802-5598F93265BE}"/>
              </a:ext>
            </a:extLst>
          </p:cNvPr>
          <p:cNvSpPr txBox="1"/>
          <p:nvPr/>
        </p:nvSpPr>
        <p:spPr>
          <a:xfrm>
            <a:off x="3779930" y="4058046"/>
            <a:ext cx="1881579" cy="502445"/>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X-axis</a:t>
            </a:r>
            <a:endParaRPr lang="en-IN" sz="3200" dirty="0">
              <a:latin typeface="Times New Roman" panose="02020603050405020304" pitchFamily="18" charset="0"/>
              <a:ea typeface="IBM Plex Sans"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1ACC6707-CD00-4DC8-95CC-BCD409C0824E}"/>
              </a:ext>
            </a:extLst>
          </p:cNvPr>
          <p:cNvCxnSpPr>
            <a:cxnSpLocks noChangeAspect="1"/>
          </p:cNvCxnSpPr>
          <p:nvPr/>
        </p:nvCxnSpPr>
        <p:spPr>
          <a:xfrm flipH="1">
            <a:off x="4720720" y="2990158"/>
            <a:ext cx="2400885" cy="2036618"/>
          </a:xfrm>
          <a:prstGeom prst="line">
            <a:avLst/>
          </a:prstGeom>
          <a:ln w="88900">
            <a:solidFill>
              <a:srgbClr val="CE3A84">
                <a:alpha val="3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1698D0-E7FB-4C4E-8CE3-FB94A2D15143}"/>
              </a:ext>
            </a:extLst>
          </p:cNvPr>
          <p:cNvCxnSpPr>
            <a:cxnSpLocks noChangeAspect="1"/>
          </p:cNvCxnSpPr>
          <p:nvPr/>
        </p:nvCxnSpPr>
        <p:spPr>
          <a:xfrm flipH="1" flipV="1">
            <a:off x="3969982" y="3401291"/>
            <a:ext cx="4123387" cy="1159200"/>
          </a:xfrm>
          <a:prstGeom prst="line">
            <a:avLst/>
          </a:prstGeom>
          <a:ln w="88900">
            <a:solidFill>
              <a:srgbClr val="CE3A84">
                <a:alpha val="3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98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Qubit Representation</a:t>
            </a:r>
          </a:p>
        </p:txBody>
      </p:sp>
      <p:grpSp>
        <p:nvGrpSpPr>
          <p:cNvPr id="28" name="Group 27">
            <a:extLst>
              <a:ext uri="{FF2B5EF4-FFF2-40B4-BE49-F238E27FC236}">
                <a16:creationId xmlns:a16="http://schemas.microsoft.com/office/drawing/2014/main" id="{CDD26300-6B0F-4FBD-B587-41363C22D515}"/>
              </a:ext>
            </a:extLst>
          </p:cNvPr>
          <p:cNvGrpSpPr/>
          <p:nvPr/>
        </p:nvGrpSpPr>
        <p:grpSpPr>
          <a:xfrm>
            <a:off x="262258" y="1109183"/>
            <a:ext cx="5430855" cy="5616000"/>
            <a:chOff x="262258" y="1109183"/>
            <a:chExt cx="5430855" cy="5616000"/>
          </a:xfrm>
        </p:grpSpPr>
        <p:pic>
          <p:nvPicPr>
            <p:cNvPr id="20" name="Picture 2">
              <a:extLst>
                <a:ext uri="{FF2B5EF4-FFF2-40B4-BE49-F238E27FC236}">
                  <a16:creationId xmlns:a16="http://schemas.microsoft.com/office/drawing/2014/main" id="{E0CD9AFE-FC99-49A1-9062-96E46A636C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07" t="11462" r="5155" b="7850"/>
            <a:stretch/>
          </p:blipFill>
          <p:spPr bwMode="auto">
            <a:xfrm>
              <a:off x="262258" y="1109183"/>
              <a:ext cx="5430855" cy="561600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25B17DB7-CF9F-4E03-BD55-D3331FC11A18}"/>
                </a:ext>
              </a:extLst>
            </p:cNvPr>
            <p:cNvCxnSpPr>
              <a:cxnSpLocks/>
            </p:cNvCxnSpPr>
            <p:nvPr/>
          </p:nvCxnSpPr>
          <p:spPr>
            <a:xfrm>
              <a:off x="2853344" y="1842655"/>
              <a:ext cx="0" cy="4045527"/>
            </a:xfrm>
            <a:prstGeom prst="line">
              <a:avLst/>
            </a:prstGeom>
            <a:ln w="88900">
              <a:solidFill>
                <a:srgbClr val="CE3A84">
                  <a:alpha val="3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E4935F-A6B1-463D-B3C1-2C4B1B26D74D}"/>
                </a:ext>
              </a:extLst>
            </p:cNvPr>
            <p:cNvCxnSpPr>
              <a:cxnSpLocks noChangeAspect="1"/>
            </p:cNvCxnSpPr>
            <p:nvPr/>
          </p:nvCxnSpPr>
          <p:spPr>
            <a:xfrm flipH="1">
              <a:off x="1588900" y="2990158"/>
              <a:ext cx="2400885" cy="2036618"/>
            </a:xfrm>
            <a:prstGeom prst="line">
              <a:avLst/>
            </a:prstGeom>
            <a:ln w="88900">
              <a:solidFill>
                <a:srgbClr val="CE3A84">
                  <a:alpha val="3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C229E0-26A3-4569-8F9A-ECD9095604D1}"/>
                </a:ext>
              </a:extLst>
            </p:cNvPr>
            <p:cNvCxnSpPr>
              <a:cxnSpLocks noChangeAspect="1"/>
            </p:cNvCxnSpPr>
            <p:nvPr/>
          </p:nvCxnSpPr>
          <p:spPr>
            <a:xfrm flipH="1" flipV="1">
              <a:off x="838162" y="3401291"/>
              <a:ext cx="4123387" cy="1159200"/>
            </a:xfrm>
            <a:prstGeom prst="line">
              <a:avLst/>
            </a:prstGeom>
            <a:ln w="88900">
              <a:solidFill>
                <a:srgbClr val="CE3A84">
                  <a:alpha val="30000"/>
                </a:srgbClr>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4B1A0636-3559-416E-B060-B4D4D7CF8880}"/>
              </a:ext>
            </a:extLst>
          </p:cNvPr>
          <p:cNvCxnSpPr>
            <a:cxnSpLocks/>
          </p:cNvCxnSpPr>
          <p:nvPr/>
        </p:nvCxnSpPr>
        <p:spPr>
          <a:xfrm>
            <a:off x="3670761" y="3103417"/>
            <a:ext cx="0" cy="1565565"/>
          </a:xfrm>
          <a:prstGeom prst="line">
            <a:avLst/>
          </a:prstGeom>
          <a:ln w="63500">
            <a:solidFill>
              <a:srgbClr val="CE3A84">
                <a:alpha val="3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4FCEB8-EBDC-4492-AAC8-50D5D3C39221}"/>
              </a:ext>
            </a:extLst>
          </p:cNvPr>
          <p:cNvCxnSpPr>
            <a:cxnSpLocks/>
          </p:cNvCxnSpPr>
          <p:nvPr/>
        </p:nvCxnSpPr>
        <p:spPr>
          <a:xfrm>
            <a:off x="2853344" y="3948545"/>
            <a:ext cx="817417" cy="720437"/>
          </a:xfrm>
          <a:prstGeom prst="line">
            <a:avLst/>
          </a:prstGeom>
          <a:ln w="63500">
            <a:solidFill>
              <a:srgbClr val="CE3A84">
                <a:alpha val="30000"/>
              </a:srgb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9A9EBA1-DA9F-4D61-9082-7A847B5ABA34}"/>
                  </a:ext>
                </a:extLst>
              </p:cNvPr>
              <p:cNvSpPr txBox="1"/>
              <p:nvPr/>
            </p:nvSpPr>
            <p:spPr>
              <a:xfrm>
                <a:off x="6498889" y="1233257"/>
                <a:ext cx="4338170" cy="609398"/>
              </a:xfrm>
              <a:prstGeom prst="rect">
                <a:avLst/>
              </a:prstGeom>
              <a:solidFill>
                <a:schemeClr val="bg1">
                  <a:lumMod val="85000"/>
                </a:schemeClr>
              </a:solid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6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IN" sz="3600" b="0" i="1" smtClean="0">
                          <a:latin typeface="Cambria Math" panose="02040503050406030204" pitchFamily="18" charset="0"/>
                          <a:ea typeface="Cambria Math" panose="02040503050406030204" pitchFamily="18" charset="0"/>
                          <a:cs typeface="Times New Roman" panose="02020603050405020304" pitchFamily="18" charset="0"/>
                        </a:rPr>
                        <m:t> = </m:t>
                      </m:r>
                      <m:r>
                        <a:rPr lang="en-IN" sz="3600" i="1" smtClean="0">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3600" i="1">
                              <a:latin typeface="Cambria Math" panose="02040503050406030204" pitchFamily="18" charset="0"/>
                              <a:ea typeface="Cambria Math" panose="02040503050406030204" pitchFamily="18" charset="0"/>
                              <a:cs typeface="Times New Roman" panose="02020603050405020304" pitchFamily="18" charset="0"/>
                            </a:rPr>
                          </m:ctrlPr>
                        </m:dPr>
                        <m:e>
                          <m:r>
                            <a:rPr lang="en-IN" sz="3600" i="1">
                              <a:latin typeface="Cambria Math" panose="02040503050406030204" pitchFamily="18" charset="0"/>
                              <a:ea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3600" b="0" i="1" smtClean="0">
                          <a:latin typeface="Cambria Math" panose="02040503050406030204" pitchFamily="18" charset="0"/>
                          <a:ea typeface="IBM Plex Sans" charset="0"/>
                          <a:cs typeface="Times New Roman" panose="02020603050405020304" pitchFamily="18" charset="0"/>
                        </a:rPr>
                        <m:t>+</m:t>
                      </m:r>
                      <m:r>
                        <a:rPr lang="en-IN" sz="3600" b="0" i="1" smtClean="0">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3600" i="1">
                              <a:latin typeface="Cambria Math" panose="02040503050406030204" pitchFamily="18" charset="0"/>
                              <a:ea typeface="Cambria Math" panose="02040503050406030204" pitchFamily="18" charset="0"/>
                              <a:cs typeface="Times New Roman" panose="02020603050405020304" pitchFamily="18" charset="0"/>
                            </a:rPr>
                          </m:ctrlPr>
                        </m:dPr>
                        <m:e>
                          <m:r>
                            <a:rPr lang="en-IN" sz="3600" i="1">
                              <a:latin typeface="Cambria Math" panose="02040503050406030204" pitchFamily="18" charset="0"/>
                              <a:ea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39A9EBA1-DA9F-4D61-9082-7A847B5ABA34}"/>
                  </a:ext>
                </a:extLst>
              </p:cNvPr>
              <p:cNvSpPr txBox="1">
                <a:spLocks noRot="1" noChangeAspect="1" noMove="1" noResize="1" noEditPoints="1" noAdjustHandles="1" noChangeArrowheads="1" noChangeShapeType="1" noTextEdit="1"/>
              </p:cNvSpPr>
              <p:nvPr/>
            </p:nvSpPr>
            <p:spPr>
              <a:xfrm>
                <a:off x="6498889" y="1233257"/>
                <a:ext cx="4338170" cy="60939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D6E66AA-0C02-4C15-A0B2-03D54C368503}"/>
                  </a:ext>
                </a:extLst>
              </p:cNvPr>
              <p:cNvSpPr txBox="1"/>
              <p:nvPr/>
            </p:nvSpPr>
            <p:spPr>
              <a:xfrm>
                <a:off x="3769070" y="2718057"/>
                <a:ext cx="532880" cy="609398"/>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600"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6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ea typeface="Cambria Math" panose="02040503050406030204" pitchFamily="18" charset="0"/>
                              <a:cs typeface="Times New Roman" panose="02020603050405020304" pitchFamily="18" charset="0"/>
                            </a:rPr>
                            <m:t>𝒒</m:t>
                          </m:r>
                        </m:e>
                      </m:d>
                    </m:oMath>
                  </m:oMathPara>
                </a14:m>
                <a:endParaRPr lang="en-IN" sz="3600" b="1" dirty="0">
                  <a:latin typeface="Times New Roman" panose="02020603050405020304" pitchFamily="18" charset="0"/>
                  <a:ea typeface="IBM Plex Sans"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2D6E66AA-0C02-4C15-A0B2-03D54C368503}"/>
                  </a:ext>
                </a:extLst>
              </p:cNvPr>
              <p:cNvSpPr txBox="1">
                <a:spLocks noRot="1" noChangeAspect="1" noMove="1" noResize="1" noEditPoints="1" noAdjustHandles="1" noChangeArrowheads="1" noChangeShapeType="1" noTextEdit="1"/>
              </p:cNvSpPr>
              <p:nvPr/>
            </p:nvSpPr>
            <p:spPr>
              <a:xfrm>
                <a:off x="3769070" y="2718057"/>
                <a:ext cx="532880" cy="609398"/>
              </a:xfrm>
              <a:prstGeom prst="rect">
                <a:avLst/>
              </a:prstGeom>
              <a:blipFill>
                <a:blip r:embed="rId5"/>
                <a:stretch>
                  <a:fillRect l="-56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4D1D1C8-377B-40E2-952C-A41AC4C3FB40}"/>
                  </a:ext>
                </a:extLst>
              </p:cNvPr>
              <p:cNvSpPr txBox="1"/>
              <p:nvPr/>
            </p:nvSpPr>
            <p:spPr>
              <a:xfrm>
                <a:off x="6059306" y="2270775"/>
                <a:ext cx="5375970" cy="58811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ea typeface="Cambria Math" panose="02040503050406030204" pitchFamily="18" charset="0"/>
                          <a:cs typeface="Times New Roman" panose="02020603050405020304" pitchFamily="18" charset="0"/>
                        </a:rPr>
                        <m:t>𝛼</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sSup>
                        <m:sSupPr>
                          <m:ctrlPr>
                            <a:rPr lang="en-IN" sz="3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𝑖</m:t>
                          </m:r>
                          <m:sSub>
                            <m:sSubPr>
                              <m:ctrlPr>
                                <a:rPr lang="en-IN"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sup>
                      </m:sSup>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3200" i="1" smtClean="0">
                          <a:latin typeface="Cambria Math" panose="02040503050406030204" pitchFamily="18" charset="0"/>
                          <a:ea typeface="Cambria Math" panose="02040503050406030204" pitchFamily="18" charset="0"/>
                          <a:cs typeface="Times New Roman" panose="02020603050405020304" pitchFamily="18" charset="0"/>
                        </a:rPr>
                        <m:t>𝛽</m:t>
                      </m:r>
                      <m:r>
                        <a:rPr lang="en-I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𝑟</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sSup>
                        <m:sSup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32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3200" i="1">
                              <a:latin typeface="Cambria Math" panose="02040503050406030204" pitchFamily="18" charset="0"/>
                              <a:ea typeface="Cambria Math" panose="02040503050406030204" pitchFamily="18" charset="0"/>
                              <a:cs typeface="Times New Roman" panose="02020603050405020304" pitchFamily="18" charset="0"/>
                            </a:rPr>
                            <m:t>𝑖</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sup>
                      </m:sSup>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54D1D1C8-377B-40E2-952C-A41AC4C3FB40}"/>
                  </a:ext>
                </a:extLst>
              </p:cNvPr>
              <p:cNvSpPr txBox="1">
                <a:spLocks noRot="1" noChangeAspect="1" noMove="1" noResize="1" noEditPoints="1" noAdjustHandles="1" noChangeArrowheads="1" noChangeShapeType="1" noTextEdit="1"/>
              </p:cNvSpPr>
              <p:nvPr/>
            </p:nvSpPr>
            <p:spPr>
              <a:xfrm>
                <a:off x="6059306" y="2270775"/>
                <a:ext cx="5375970" cy="58811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0837C49-21FA-488D-AA17-61482523B26E}"/>
                  </a:ext>
                </a:extLst>
              </p:cNvPr>
              <p:cNvSpPr txBox="1"/>
              <p:nvPr/>
            </p:nvSpPr>
            <p:spPr>
              <a:xfrm>
                <a:off x="6059306" y="2971654"/>
                <a:ext cx="5375970"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sSub>
                        <m:sSubPr>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𝑟</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3200" b="0" i="1" baseline="30000" smtClean="0">
                          <a:latin typeface="Cambria Math" panose="02040503050406030204" pitchFamily="18" charset="0"/>
                          <a:ea typeface="Cambria Math" panose="02040503050406030204" pitchFamily="18" charset="0"/>
                          <a:cs typeface="Times New Roman" panose="02020603050405020304" pitchFamily="18" charset="0"/>
                        </a:rPr>
                        <m:t>2</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 </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𝑟</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IN" sz="3200" i="1" baseline="30000">
                          <a:latin typeface="Cambria Math" panose="02040503050406030204" pitchFamily="18" charset="0"/>
                          <a:ea typeface="Cambria Math" panose="02040503050406030204" pitchFamily="18" charset="0"/>
                          <a:cs typeface="Times New Roman" panose="02020603050405020304" pitchFamily="18" charset="0"/>
                        </a:rPr>
                        <m:t>2</m:t>
                      </m:r>
                      <m:r>
                        <a:rPr lang="en-IN" sz="3200" b="0" i="1" baseline="30000" smtClean="0">
                          <a:latin typeface="Cambria Math" panose="02040503050406030204" pitchFamily="18" charset="0"/>
                          <a:ea typeface="Cambria Math" panose="02040503050406030204" pitchFamily="18" charset="0"/>
                          <a:cs typeface="Times New Roman" panose="02020603050405020304" pitchFamily="18" charset="0"/>
                        </a:rPr>
                        <m:t> </m:t>
                      </m:r>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i="1"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A0837C49-21FA-488D-AA17-61482523B26E}"/>
                  </a:ext>
                </a:extLst>
              </p:cNvPr>
              <p:cNvSpPr txBox="1">
                <a:spLocks noRot="1" noChangeAspect="1" noMove="1" noResize="1" noEditPoints="1" noAdjustHandles="1" noChangeArrowheads="1" noChangeShapeType="1" noTextEdit="1"/>
              </p:cNvSpPr>
              <p:nvPr/>
            </p:nvSpPr>
            <p:spPr>
              <a:xfrm>
                <a:off x="6059306" y="2971654"/>
                <a:ext cx="5375970" cy="54168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B10F70B-BE7C-4C2E-A375-968F0C769FCA}"/>
                  </a:ext>
                </a:extLst>
              </p:cNvPr>
              <p:cNvSpPr txBox="1"/>
              <p:nvPr/>
            </p:nvSpPr>
            <p:spPr>
              <a:xfrm>
                <a:off x="6786453" y="3609512"/>
                <a:ext cx="4210626" cy="1047150"/>
              </a:xfrm>
              <a:prstGeom prst="rect">
                <a:avLst/>
              </a:prstGeom>
              <a:solidFill>
                <a:schemeClr val="bg1">
                  <a:lumMod val="85000"/>
                </a:schemeClr>
              </a:solidFill>
            </p:spPr>
            <p:txBody>
              <a:bodyPr wrap="square" lIns="0" tIns="0" rIns="0" bIns="0" rtlCol="0">
                <a:norm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ea typeface="Cambria Math" panose="02040503050406030204" pitchFamily="18" charset="0"/>
                              <a:cs typeface="Times New Roman" panose="02020603050405020304" pitchFamily="18" charset="0"/>
                            </a:rPr>
                            <m:t>𝑟</m:t>
                          </m:r>
                        </m:e>
                        <m:sub>
                          <m:r>
                            <a:rPr lang="en-IN" sz="28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cos</m:t>
                          </m:r>
                        </m:fName>
                        <m:e>
                          <m:f>
                            <m:f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𝜃</m:t>
                              </m:r>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den>
                          </m:f>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e>
                      </m:func>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ea typeface="Cambria Math" panose="02040503050406030204" pitchFamily="18" charset="0"/>
                              <a:cs typeface="Times New Roman" panose="02020603050405020304" pitchFamily="18" charset="0"/>
                            </a:rPr>
                            <m:t>𝑟</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IN" sz="28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uncPr>
                        <m:fName>
                          <m:func>
                            <m:func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IN" sz="2800" i="0" smtClean="0">
                                  <a:latin typeface="Cambria Math" panose="02040503050406030204" pitchFamily="18" charset="0"/>
                                  <a:ea typeface="Cambria Math" panose="02040503050406030204" pitchFamily="18" charset="0"/>
                                  <a:cs typeface="Times New Roman" panose="02020603050405020304" pitchFamily="18" charset="0"/>
                                </a:rPr>
                                <m:t>sin</m:t>
                              </m:r>
                            </m:fName>
                            <m:e>
                              <m:f>
                                <m:f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smtClean="0">
                                      <a:latin typeface="Cambria Math" panose="02040503050406030204" pitchFamily="18" charset="0"/>
                                      <a:ea typeface="Cambria Math" panose="02040503050406030204" pitchFamily="18" charset="0"/>
                                      <a:cs typeface="Times New Roman" panose="02020603050405020304" pitchFamily="18" charset="0"/>
                                    </a:rPr>
                                    <m:t>𝜃</m:t>
                                  </m:r>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den>
                              </m:f>
                            </m:e>
                          </m:func>
                        </m:fName>
                        <m:e>
                          <m:r>
                            <a:rPr lang="en-IN" sz="2800" i="1" smtClean="0">
                              <a:latin typeface="Cambria Math" panose="02040503050406030204" pitchFamily="18" charset="0"/>
                              <a:ea typeface="Cambria Math" panose="02040503050406030204" pitchFamily="18" charset="0"/>
                              <a:cs typeface="Times New Roman" panose="02020603050405020304" pitchFamily="18" charset="0"/>
                            </a:rPr>
                            <m:t> </m:t>
                          </m:r>
                        </m:e>
                      </m:func>
                    </m:oMath>
                  </m:oMathPara>
                </a14:m>
                <a:endParaRPr lang="en-IN" sz="2800" dirty="0">
                  <a:latin typeface="Times New Roman" panose="02020603050405020304" pitchFamily="18" charset="0"/>
                  <a:ea typeface="IBM Plex Sans"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9B10F70B-BE7C-4C2E-A375-968F0C769FCA}"/>
                  </a:ext>
                </a:extLst>
              </p:cNvPr>
              <p:cNvSpPr txBox="1">
                <a:spLocks noRot="1" noChangeAspect="1" noMove="1" noResize="1" noEditPoints="1" noAdjustHandles="1" noChangeArrowheads="1" noChangeShapeType="1" noTextEdit="1"/>
              </p:cNvSpPr>
              <p:nvPr/>
            </p:nvSpPr>
            <p:spPr>
              <a:xfrm>
                <a:off x="6786453" y="3609512"/>
                <a:ext cx="4210626" cy="104715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Speech Bubble: Rectangle with Corners Rounded 36">
                <a:extLst>
                  <a:ext uri="{FF2B5EF4-FFF2-40B4-BE49-F238E27FC236}">
                    <a16:creationId xmlns:a16="http://schemas.microsoft.com/office/drawing/2014/main" id="{07AD0232-E034-4721-A1DE-F28F2B8F5965}"/>
                  </a:ext>
                </a:extLst>
              </p:cNvPr>
              <p:cNvSpPr/>
              <p:nvPr/>
            </p:nvSpPr>
            <p:spPr>
              <a:xfrm>
                <a:off x="4913875" y="1399312"/>
                <a:ext cx="4123387" cy="776804"/>
              </a:xfrm>
              <a:prstGeom prst="wedgeRoundRectCallout">
                <a:avLst>
                  <a:gd name="adj1" fmla="val 34315"/>
                  <a:gd name="adj2" fmla="val 166947"/>
                  <a:gd name="adj3" fmla="val 16667"/>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i="1" dirty="0">
                    <a:ea typeface="Cambria Math" panose="02040503050406030204" pitchFamily="18" charset="0"/>
                    <a:cs typeface="Times New Roman" panose="02020603050405020304" pitchFamily="18" charset="0"/>
                  </a:rPr>
                  <a:t>Note</a:t>
                </a:r>
                <a:r>
                  <a:rPr lang="en-IN" sz="2400" dirty="0">
                    <a:ea typeface="Cambria Math" panose="02040503050406030204" pitchFamily="18" charset="0"/>
                    <a:cs typeface="Times New Roman" panose="02020603050405020304" pitchFamily="18" charset="0"/>
                  </a:rPr>
                  <a:t>: independent of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IN"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I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𝑜𝑟</m:t>
                    </m:r>
                    <m:sSub>
                      <m:sSubPr>
                        <m:ctrlPr>
                          <a:rPr lang="en-I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4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400" dirty="0"/>
                  <a:t> </a:t>
                </a:r>
              </a:p>
            </p:txBody>
          </p:sp>
        </mc:Choice>
        <mc:Fallback xmlns="">
          <p:sp>
            <p:nvSpPr>
              <p:cNvPr id="37" name="Speech Bubble: Rectangle with Corners Rounded 36">
                <a:extLst>
                  <a:ext uri="{FF2B5EF4-FFF2-40B4-BE49-F238E27FC236}">
                    <a16:creationId xmlns:a16="http://schemas.microsoft.com/office/drawing/2014/main" id="{07AD0232-E034-4721-A1DE-F28F2B8F5965}"/>
                  </a:ext>
                </a:extLst>
              </p:cNvPr>
              <p:cNvSpPr>
                <a:spLocks noRot="1" noChangeAspect="1" noMove="1" noResize="1" noEditPoints="1" noAdjustHandles="1" noChangeArrowheads="1" noChangeShapeType="1" noTextEdit="1"/>
              </p:cNvSpPr>
              <p:nvPr/>
            </p:nvSpPr>
            <p:spPr>
              <a:xfrm>
                <a:off x="4913875" y="1399312"/>
                <a:ext cx="4123387" cy="776804"/>
              </a:xfrm>
              <a:prstGeom prst="wedgeRoundRectCallout">
                <a:avLst>
                  <a:gd name="adj1" fmla="val 34315"/>
                  <a:gd name="adj2" fmla="val 166947"/>
                  <a:gd name="adj3" fmla="val 16667"/>
                </a:avLst>
              </a:prstGeom>
              <a:blipFill>
                <a:blip r:embed="rId9"/>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C89106D-90A7-4646-A07B-B026C85A873A}"/>
                  </a:ext>
                </a:extLst>
              </p:cNvPr>
              <p:cNvSpPr txBox="1"/>
              <p:nvPr/>
            </p:nvSpPr>
            <p:spPr>
              <a:xfrm>
                <a:off x="6786453" y="4755932"/>
                <a:ext cx="4569506"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sSub>
                        <m:sSubPr>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I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i="1" smtClean="0">
                          <a:latin typeface="Cambria Math" panose="02040503050406030204" pitchFamily="18" charset="0"/>
                          <a:ea typeface="Cambria Math" panose="02040503050406030204" pitchFamily="18" charset="0"/>
                          <a:cs typeface="Times New Roman" panose="02020603050405020304" pitchFamily="18" charset="0"/>
                        </a:rPr>
                        <m:t>𝜑</m:t>
                      </m:r>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5C89106D-90A7-4646-A07B-B026C85A873A}"/>
                  </a:ext>
                </a:extLst>
              </p:cNvPr>
              <p:cNvSpPr txBox="1">
                <a:spLocks noRot="1" noChangeAspect="1" noMove="1" noResize="1" noEditPoints="1" noAdjustHandles="1" noChangeArrowheads="1" noChangeShapeType="1" noTextEdit="1"/>
              </p:cNvSpPr>
              <p:nvPr/>
            </p:nvSpPr>
            <p:spPr>
              <a:xfrm>
                <a:off x="6786453" y="4755932"/>
                <a:ext cx="4569506" cy="54168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Speech Bubble: Rectangle with Corners Rounded 38">
                <a:extLst>
                  <a:ext uri="{FF2B5EF4-FFF2-40B4-BE49-F238E27FC236}">
                    <a16:creationId xmlns:a16="http://schemas.microsoft.com/office/drawing/2014/main" id="{2DCF0565-101B-454B-953A-7E3F3CF09423}"/>
                  </a:ext>
                </a:extLst>
              </p:cNvPr>
              <p:cNvSpPr/>
              <p:nvPr/>
            </p:nvSpPr>
            <p:spPr>
              <a:xfrm>
                <a:off x="7806355" y="5704755"/>
                <a:ext cx="4123387" cy="776804"/>
              </a:xfrm>
              <a:prstGeom prst="wedgeRoundRectCallout">
                <a:avLst>
                  <a:gd name="adj1" fmla="val 3546"/>
                  <a:gd name="adj2" fmla="val -112621"/>
                  <a:gd name="adj3" fmla="val 16667"/>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i="1" dirty="0">
                    <a:ea typeface="Cambria Math" panose="02040503050406030204" pitchFamily="18" charset="0"/>
                    <a:cs typeface="Times New Roman" panose="02020603050405020304" pitchFamily="18" charset="0"/>
                  </a:rPr>
                  <a:t>Note</a:t>
                </a:r>
                <a:r>
                  <a:rPr lang="en-IN" sz="2400" dirty="0">
                    <a:ea typeface="Cambria Math" panose="02040503050406030204" pitchFamily="18" charset="0"/>
                    <a:cs typeface="Times New Roman" panose="02020603050405020304" pitchFamily="18" charset="0"/>
                  </a:rPr>
                  <a:t>: only relative phase </a:t>
                </a:r>
                <a14:m>
                  <m:oMath xmlns:m="http://schemas.openxmlformats.org/officeDocument/2006/math">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𝜑</m:t>
                    </m:r>
                  </m:oMath>
                </a14:m>
                <a:r>
                  <a:rPr lang="en-IN" sz="2400" dirty="0"/>
                  <a:t> matters</a:t>
                </a:r>
              </a:p>
            </p:txBody>
          </p:sp>
        </mc:Choice>
        <mc:Fallback xmlns="">
          <p:sp>
            <p:nvSpPr>
              <p:cNvPr id="39" name="Speech Bubble: Rectangle with Corners Rounded 38">
                <a:extLst>
                  <a:ext uri="{FF2B5EF4-FFF2-40B4-BE49-F238E27FC236}">
                    <a16:creationId xmlns:a16="http://schemas.microsoft.com/office/drawing/2014/main" id="{2DCF0565-101B-454B-953A-7E3F3CF09423}"/>
                  </a:ext>
                </a:extLst>
              </p:cNvPr>
              <p:cNvSpPr>
                <a:spLocks noRot="1" noChangeAspect="1" noMove="1" noResize="1" noEditPoints="1" noAdjustHandles="1" noChangeArrowheads="1" noChangeShapeType="1" noTextEdit="1"/>
              </p:cNvSpPr>
              <p:nvPr/>
            </p:nvSpPr>
            <p:spPr>
              <a:xfrm>
                <a:off x="7806355" y="5704755"/>
                <a:ext cx="4123387" cy="776804"/>
              </a:xfrm>
              <a:prstGeom prst="wedgeRoundRectCallout">
                <a:avLst>
                  <a:gd name="adj1" fmla="val 3546"/>
                  <a:gd name="adj2" fmla="val -112621"/>
                  <a:gd name="adj3" fmla="val 16667"/>
                </a:avLst>
              </a:prstGeom>
              <a:blipFill>
                <a:blip r:embed="rId11"/>
                <a:stretch>
                  <a:fillRect b="-12381"/>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1CAE7D6-4ABA-43CF-8EB9-D5D28345EEDC}"/>
                  </a:ext>
                </a:extLst>
              </p:cNvPr>
              <p:cNvSpPr txBox="1"/>
              <p:nvPr/>
            </p:nvSpPr>
            <p:spPr>
              <a:xfrm>
                <a:off x="5980449" y="5428724"/>
                <a:ext cx="5822633" cy="1275528"/>
              </a:xfrm>
              <a:prstGeom prst="rect">
                <a:avLst/>
              </a:prstGeom>
              <a:solidFill>
                <a:schemeClr val="bg1">
                  <a:lumMod val="85000"/>
                </a:schemeClr>
              </a:solidFill>
              <a:ln>
                <a:solidFill>
                  <a:schemeClr val="tx1"/>
                </a:solidFill>
              </a:ln>
            </p:spPr>
            <p:txBody>
              <a:bodyPr wrap="square" lIns="0" tIns="0" rIns="0" bIns="0" rtlCol="0">
                <a:norm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IN" sz="3200" b="0" i="1" smtClean="0">
                          <a:latin typeface="Cambria Math" panose="02040503050406030204" pitchFamily="18" charset="0"/>
                          <a:ea typeface="Cambria Math" panose="02040503050406030204" pitchFamily="18" charset="0"/>
                          <a:cs typeface="Times New Roman" panose="02020603050405020304" pitchFamily="18" charset="0"/>
                        </a:rPr>
                        <m:t> =</m:t>
                      </m:r>
                      <m:func>
                        <m:func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IN" sz="3200">
                              <a:latin typeface="Cambria Math" panose="02040503050406030204" pitchFamily="18" charset="0"/>
                              <a:ea typeface="Cambria Math" panose="02040503050406030204" pitchFamily="18" charset="0"/>
                              <a:cs typeface="Times New Roman" panose="02020603050405020304" pitchFamily="18" charset="0"/>
                            </a:rPr>
                            <m:t>cos</m:t>
                          </m:r>
                        </m:fName>
                        <m:e>
                          <m:f>
                            <m:f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fPr>
                            <m:num>
                              <m:r>
                                <a:rPr lang="en-IN" sz="3200" i="1">
                                  <a:latin typeface="Cambria Math" panose="02040503050406030204" pitchFamily="18" charset="0"/>
                                  <a:ea typeface="Cambria Math" panose="02040503050406030204" pitchFamily="18" charset="0"/>
                                  <a:cs typeface="Times New Roman" panose="02020603050405020304" pitchFamily="18" charset="0"/>
                                </a:rPr>
                                <m:t>𝜃</m:t>
                              </m:r>
                            </m:num>
                            <m:den>
                              <m:r>
                                <a:rPr lang="en-IN" sz="3200" i="1">
                                  <a:latin typeface="Cambria Math" panose="02040503050406030204" pitchFamily="18" charset="0"/>
                                  <a:ea typeface="Cambria Math" panose="02040503050406030204" pitchFamily="18" charset="0"/>
                                  <a:cs typeface="Times New Roman" panose="02020603050405020304" pitchFamily="18" charset="0"/>
                                </a:rPr>
                                <m:t>2</m:t>
                              </m:r>
                            </m:den>
                          </m:f>
                        </m:e>
                      </m:func>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3200" b="0" i="1" smtClean="0">
                          <a:latin typeface="Cambria Math" panose="02040503050406030204" pitchFamily="18" charset="0"/>
                          <a:ea typeface="IBM Plex Sans" charset="0"/>
                          <a:cs typeface="Times New Roman" panose="02020603050405020304" pitchFamily="18" charset="0"/>
                        </a:rPr>
                        <m:t>+</m:t>
                      </m:r>
                      <m:sSup>
                        <m:sSup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32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3200" i="1">
                              <a:latin typeface="Cambria Math" panose="02040503050406030204" pitchFamily="18" charset="0"/>
                              <a:ea typeface="Cambria Math" panose="02040503050406030204" pitchFamily="18" charset="0"/>
                              <a:cs typeface="Times New Roman" panose="02020603050405020304" pitchFamily="18" charset="0"/>
                            </a:rPr>
                            <m:t>𝑖</m:t>
                          </m:r>
                          <m:r>
                            <a:rPr lang="en-IN" sz="3200" i="1" smtClean="0">
                              <a:latin typeface="Cambria Math" panose="02040503050406030204" pitchFamily="18" charset="0"/>
                              <a:ea typeface="Cambria Math" panose="02040503050406030204" pitchFamily="18" charset="0"/>
                              <a:cs typeface="Times New Roman" panose="02020603050405020304" pitchFamily="18" charset="0"/>
                            </a:rPr>
                            <m:t>𝜑</m:t>
                          </m:r>
                        </m:sup>
                      </m:sSup>
                      <m:func>
                        <m:func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IN" sz="3200">
                              <a:latin typeface="Cambria Math" panose="02040503050406030204" pitchFamily="18" charset="0"/>
                              <a:ea typeface="Cambria Math" panose="02040503050406030204" pitchFamily="18" charset="0"/>
                              <a:cs typeface="Times New Roman" panose="02020603050405020304" pitchFamily="18" charset="0"/>
                            </a:rPr>
                            <m:t>sin</m:t>
                          </m:r>
                        </m:fName>
                        <m:e>
                          <m:f>
                            <m:f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fPr>
                            <m:num>
                              <m:r>
                                <a:rPr lang="en-IN" sz="3200" i="1">
                                  <a:latin typeface="Cambria Math" panose="02040503050406030204" pitchFamily="18" charset="0"/>
                                  <a:ea typeface="Cambria Math" panose="02040503050406030204" pitchFamily="18" charset="0"/>
                                  <a:cs typeface="Times New Roman" panose="02020603050405020304" pitchFamily="18" charset="0"/>
                                </a:rPr>
                                <m:t>𝜃</m:t>
                              </m:r>
                            </m:num>
                            <m:den>
                              <m:r>
                                <a:rPr lang="en-IN" sz="3200" i="1">
                                  <a:latin typeface="Cambria Math" panose="02040503050406030204" pitchFamily="18" charset="0"/>
                                  <a:ea typeface="Cambria Math" panose="02040503050406030204" pitchFamily="18" charset="0"/>
                                  <a:cs typeface="Times New Roman" panose="02020603050405020304" pitchFamily="18" charset="0"/>
                                </a:rPr>
                                <m:t>2</m:t>
                              </m:r>
                            </m:den>
                          </m:f>
                        </m:e>
                      </m:func>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IN" sz="2800" dirty="0">
                  <a:latin typeface="Times New Roman" panose="02020603050405020304" pitchFamily="18" charset="0"/>
                  <a:ea typeface="IBM Plex Sans"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31CAE7D6-4ABA-43CF-8EB9-D5D28345EEDC}"/>
                  </a:ext>
                </a:extLst>
              </p:cNvPr>
              <p:cNvSpPr txBox="1">
                <a:spLocks noRot="1" noChangeAspect="1" noMove="1" noResize="1" noEditPoints="1" noAdjustHandles="1" noChangeArrowheads="1" noChangeShapeType="1" noTextEdit="1"/>
              </p:cNvSpPr>
              <p:nvPr/>
            </p:nvSpPr>
            <p:spPr>
              <a:xfrm>
                <a:off x="5980449" y="5428724"/>
                <a:ext cx="5822633" cy="1275528"/>
              </a:xfrm>
              <a:prstGeom prst="rect">
                <a:avLst/>
              </a:prstGeom>
              <a:blipFill>
                <a:blip r:embed="rId12"/>
                <a:stretch>
                  <a:fillRect/>
                </a:stretch>
              </a:blipFill>
              <a:ln>
                <a:solidFill>
                  <a:schemeClr val="tx1"/>
                </a:solidFill>
              </a:ln>
            </p:spPr>
            <p:txBody>
              <a:bodyPr/>
              <a:lstStyle/>
              <a:p>
                <a:r>
                  <a:rPr lang="en-IN">
                    <a:noFill/>
                  </a:rPr>
                  <a:t> </a:t>
                </a:r>
              </a:p>
            </p:txBody>
          </p:sp>
        </mc:Fallback>
      </mc:AlternateContent>
      <p:grpSp>
        <p:nvGrpSpPr>
          <p:cNvPr id="30" name="Group 29">
            <a:extLst>
              <a:ext uri="{FF2B5EF4-FFF2-40B4-BE49-F238E27FC236}">
                <a16:creationId xmlns:a16="http://schemas.microsoft.com/office/drawing/2014/main" id="{CE73D7BC-B6EA-4358-B6B5-7C477382839F}"/>
              </a:ext>
            </a:extLst>
          </p:cNvPr>
          <p:cNvGrpSpPr/>
          <p:nvPr/>
        </p:nvGrpSpPr>
        <p:grpSpPr>
          <a:xfrm>
            <a:off x="2509925" y="3842142"/>
            <a:ext cx="674811" cy="981618"/>
            <a:chOff x="2509925" y="3842142"/>
            <a:chExt cx="674811" cy="981618"/>
          </a:xfrm>
        </p:grpSpPr>
        <p:sp>
          <p:nvSpPr>
            <p:cNvPr id="31" name="Arc 30">
              <a:extLst>
                <a:ext uri="{FF2B5EF4-FFF2-40B4-BE49-F238E27FC236}">
                  <a16:creationId xmlns:a16="http://schemas.microsoft.com/office/drawing/2014/main" id="{C2FE7FAB-7467-44A4-B4C7-4B01FC91B547}"/>
                </a:ext>
              </a:extLst>
            </p:cNvPr>
            <p:cNvSpPr/>
            <p:nvPr/>
          </p:nvSpPr>
          <p:spPr>
            <a:xfrm rot="838016">
              <a:off x="2509925" y="3842142"/>
              <a:ext cx="652344" cy="581890"/>
            </a:xfrm>
            <a:prstGeom prst="arc">
              <a:avLst>
                <a:gd name="adj1" fmla="val 21453457"/>
                <a:gd name="adj2" fmla="val 8898507"/>
              </a:avLst>
            </a:prstGeom>
            <a:ln w="63500">
              <a:solidFill>
                <a:srgbClr val="CE3A84">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B702E8A-87C5-4B40-95B6-8719471E474F}"/>
                    </a:ext>
                  </a:extLst>
                </p:cNvPr>
                <p:cNvSpPr txBox="1"/>
                <p:nvPr/>
              </p:nvSpPr>
              <p:spPr>
                <a:xfrm>
                  <a:off x="2635249" y="4282073"/>
                  <a:ext cx="549487"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ea typeface="Cambria Math" panose="02040503050406030204" pitchFamily="18" charset="0"/>
                            <a:cs typeface="Times New Roman" panose="02020603050405020304" pitchFamily="18" charset="0"/>
                          </a:rPr>
                          <m:t>𝜑</m:t>
                        </m:r>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BB702E8A-87C5-4B40-95B6-8719471E474F}"/>
                    </a:ext>
                  </a:extLst>
                </p:cNvPr>
                <p:cNvSpPr txBox="1">
                  <a:spLocks noRot="1" noChangeAspect="1" noMove="1" noResize="1" noEditPoints="1" noAdjustHandles="1" noChangeArrowheads="1" noChangeShapeType="1" noTextEdit="1"/>
                </p:cNvSpPr>
                <p:nvPr/>
              </p:nvSpPr>
              <p:spPr>
                <a:xfrm>
                  <a:off x="2635249" y="4282073"/>
                  <a:ext cx="549487" cy="541687"/>
                </a:xfrm>
                <a:prstGeom prst="rect">
                  <a:avLst/>
                </a:prstGeom>
                <a:blipFill>
                  <a:blip r:embed="rId13"/>
                  <a:stretch>
                    <a:fillRect/>
                  </a:stretch>
                </a:blipFill>
              </p:spPr>
              <p:txBody>
                <a:bodyPr/>
                <a:lstStyle/>
                <a:p>
                  <a:r>
                    <a:rPr lang="en-IN">
                      <a:noFill/>
                    </a:rPr>
                    <a:t> </a:t>
                  </a:r>
                </a:p>
              </p:txBody>
            </p:sp>
          </mc:Fallback>
        </mc:AlternateContent>
      </p:grpSp>
      <p:grpSp>
        <p:nvGrpSpPr>
          <p:cNvPr id="29" name="Group 28">
            <a:extLst>
              <a:ext uri="{FF2B5EF4-FFF2-40B4-BE49-F238E27FC236}">
                <a16:creationId xmlns:a16="http://schemas.microsoft.com/office/drawing/2014/main" id="{A083CFD2-5EC2-4A15-8A5F-B2D526503F0B}"/>
              </a:ext>
            </a:extLst>
          </p:cNvPr>
          <p:cNvGrpSpPr/>
          <p:nvPr/>
        </p:nvGrpSpPr>
        <p:grpSpPr>
          <a:xfrm>
            <a:off x="2487151" y="2793269"/>
            <a:ext cx="1007130" cy="976737"/>
            <a:chOff x="2487151" y="2793269"/>
            <a:chExt cx="1007130" cy="976737"/>
          </a:xfrm>
        </p:grpSpPr>
        <p:sp>
          <p:nvSpPr>
            <p:cNvPr id="26" name="Arc 25">
              <a:extLst>
                <a:ext uri="{FF2B5EF4-FFF2-40B4-BE49-F238E27FC236}">
                  <a16:creationId xmlns:a16="http://schemas.microsoft.com/office/drawing/2014/main" id="{16571632-66E4-4B95-9325-3BC8B42A9F36}"/>
                </a:ext>
              </a:extLst>
            </p:cNvPr>
            <p:cNvSpPr/>
            <p:nvPr/>
          </p:nvSpPr>
          <p:spPr>
            <a:xfrm>
              <a:off x="2487151" y="3220406"/>
              <a:ext cx="761047" cy="549600"/>
            </a:xfrm>
            <a:prstGeom prst="arc">
              <a:avLst/>
            </a:prstGeom>
            <a:ln w="63500">
              <a:solidFill>
                <a:srgbClr val="CE3A84">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2201F82-1670-4781-8185-94DA27787EA9}"/>
                    </a:ext>
                  </a:extLst>
                </p:cNvPr>
                <p:cNvSpPr txBox="1"/>
                <p:nvPr/>
              </p:nvSpPr>
              <p:spPr>
                <a:xfrm>
                  <a:off x="2944794" y="2793269"/>
                  <a:ext cx="549487" cy="541687"/>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ea typeface="Cambria Math" panose="02040503050406030204" pitchFamily="18" charset="0"/>
                            <a:cs typeface="Times New Roman" panose="02020603050405020304" pitchFamily="18" charset="0"/>
                          </a:rPr>
                          <m:t>𝜃</m:t>
                        </m:r>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42" name="TextBox 41">
                  <a:extLst>
                    <a:ext uri="{FF2B5EF4-FFF2-40B4-BE49-F238E27FC236}">
                      <a16:creationId xmlns:a16="http://schemas.microsoft.com/office/drawing/2014/main" id="{82201F82-1670-4781-8185-94DA27787EA9}"/>
                    </a:ext>
                  </a:extLst>
                </p:cNvPr>
                <p:cNvSpPr txBox="1">
                  <a:spLocks noRot="1" noChangeAspect="1" noMove="1" noResize="1" noEditPoints="1" noAdjustHandles="1" noChangeArrowheads="1" noChangeShapeType="1" noTextEdit="1"/>
                </p:cNvSpPr>
                <p:nvPr/>
              </p:nvSpPr>
              <p:spPr>
                <a:xfrm>
                  <a:off x="2944794" y="2793269"/>
                  <a:ext cx="549487" cy="541687"/>
                </a:xfrm>
                <a:prstGeom prst="rect">
                  <a:avLst/>
                </a:prstGeom>
                <a:blipFill>
                  <a:blip r:embed="rId14"/>
                  <a:stretch>
                    <a:fillRect/>
                  </a:stretch>
                </a:blipFill>
              </p:spPr>
              <p:txBody>
                <a:bodyPr/>
                <a:lstStyle/>
                <a:p>
                  <a:r>
                    <a:rPr lang="en-IN">
                      <a:noFill/>
                    </a:rPr>
                    <a:t> </a:t>
                  </a:r>
                </a:p>
              </p:txBody>
            </p:sp>
          </mc:Fallback>
        </mc:AlternateContent>
      </p:grpSp>
      <p:sp>
        <p:nvSpPr>
          <p:cNvPr id="43" name="Speech Bubble: Rectangle with Corners Rounded 42">
            <a:extLst>
              <a:ext uri="{FF2B5EF4-FFF2-40B4-BE49-F238E27FC236}">
                <a16:creationId xmlns:a16="http://schemas.microsoft.com/office/drawing/2014/main" id="{D36619A8-2137-432F-8751-0AFF8671258F}"/>
              </a:ext>
            </a:extLst>
          </p:cNvPr>
          <p:cNvSpPr/>
          <p:nvPr/>
        </p:nvSpPr>
        <p:spPr>
          <a:xfrm>
            <a:off x="3257344" y="979709"/>
            <a:ext cx="3811200" cy="1275528"/>
          </a:xfrm>
          <a:prstGeom prst="wedgeRoundRectCallout">
            <a:avLst>
              <a:gd name="adj1" fmla="val -48944"/>
              <a:gd name="adj2" fmla="val 100830"/>
              <a:gd name="adj3" fmla="val 16667"/>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i="1" dirty="0">
                <a:ea typeface="Cambria Math" panose="02040503050406030204" pitchFamily="18" charset="0"/>
                <a:cs typeface="Times New Roman" panose="02020603050405020304" pitchFamily="18" charset="0"/>
              </a:rPr>
              <a:t>Note</a:t>
            </a:r>
            <a:r>
              <a:rPr lang="en-IN" sz="2400" dirty="0">
                <a:ea typeface="Cambria Math" panose="02040503050406030204" pitchFamily="18" charset="0"/>
                <a:cs typeface="Times New Roman" panose="02020603050405020304" pitchFamily="18" charset="0"/>
              </a:rPr>
              <a:t>: angle between qubit and basis vectors twice as large as in Hilbert space</a:t>
            </a:r>
            <a:r>
              <a:rPr lang="en-IN" sz="2400" dirty="0"/>
              <a:t> </a:t>
            </a:r>
          </a:p>
        </p:txBody>
      </p:sp>
      <p:sp>
        <p:nvSpPr>
          <p:cNvPr id="46" name="Speech Bubble: Rectangle with Corners Rounded 45">
            <a:extLst>
              <a:ext uri="{FF2B5EF4-FFF2-40B4-BE49-F238E27FC236}">
                <a16:creationId xmlns:a16="http://schemas.microsoft.com/office/drawing/2014/main" id="{DEA2B592-E4D6-4E21-890F-B75DAA0AC3BC}"/>
              </a:ext>
            </a:extLst>
          </p:cNvPr>
          <p:cNvSpPr/>
          <p:nvPr/>
        </p:nvSpPr>
        <p:spPr>
          <a:xfrm>
            <a:off x="618623" y="5428724"/>
            <a:ext cx="5201828" cy="1256651"/>
          </a:xfrm>
          <a:prstGeom prst="wedgeRoundRectCallout">
            <a:avLst>
              <a:gd name="adj1" fmla="val -9415"/>
              <a:gd name="adj2" fmla="val -99134"/>
              <a:gd name="adj3" fmla="val 16667"/>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ea typeface="Cambria Math" panose="02040503050406030204" pitchFamily="18" charset="0"/>
                <a:cs typeface="Times New Roman" panose="02020603050405020304" pitchFamily="18" charset="0"/>
              </a:rPr>
              <a:t>Qubit relative phase (rotation around Z-axis) has no analogue in classical computing (like superposition)</a:t>
            </a:r>
            <a:endParaRPr lang="en-IN" sz="2400" dirty="0"/>
          </a:p>
        </p:txBody>
      </p:sp>
    </p:spTree>
    <p:extLst>
      <p:ext uri="{BB962C8B-B14F-4D97-AF65-F5344CB8AC3E}">
        <p14:creationId xmlns:p14="http://schemas.microsoft.com/office/powerpoint/2010/main" val="325752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37"/>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3"/>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39"/>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24"/>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500"/>
                                  </p:stCondLst>
                                  <p:childTnLst>
                                    <p:set>
                                      <p:cBhvr>
                                        <p:cTn id="62" dur="1" fill="hold">
                                          <p:stCondLst>
                                            <p:cond delay="0"/>
                                          </p:stCondLst>
                                        </p:cTn>
                                        <p:tgtEl>
                                          <p:spTgt spid="27"/>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nodeType="afterEffect">
                                  <p:stCondLst>
                                    <p:cond delay="50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p:bldP spid="36" grpId="0" animBg="1"/>
      <p:bldP spid="37" grpId="0" animBg="1"/>
      <p:bldP spid="37" grpId="1" animBg="1"/>
      <p:bldP spid="38" grpId="0"/>
      <p:bldP spid="39" grpId="0" animBg="1"/>
      <p:bldP spid="39" grpId="1" animBg="1"/>
      <p:bldP spid="40" grpId="0" animBg="1"/>
      <p:bldP spid="43" grpId="0" animBg="1"/>
      <p:bldP spid="43" grpId="1"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a:t>Notable Examples of Single Qubits</a:t>
            </a:r>
            <a:endParaRPr lang="en-IN" dirty="0"/>
          </a:p>
        </p:txBody>
      </p:sp>
      <p:pic>
        <p:nvPicPr>
          <p:cNvPr id="18" name="Picture 2">
            <a:extLst>
              <a:ext uri="{FF2B5EF4-FFF2-40B4-BE49-F238E27FC236}">
                <a16:creationId xmlns:a16="http://schemas.microsoft.com/office/drawing/2014/main" id="{CD0923F3-A199-409D-B350-1E6D4BA88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56" t="11054" r="5177" b="7612"/>
          <a:stretch/>
        </p:blipFill>
        <p:spPr bwMode="auto">
          <a:xfrm>
            <a:off x="233438" y="1066838"/>
            <a:ext cx="5472995" cy="56684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D07A1A2-3744-4FE5-B56C-3C8DDBE12E59}"/>
                  </a:ext>
                </a:extLst>
              </p:cNvPr>
              <p:cNvSpPr txBox="1"/>
              <p:nvPr/>
            </p:nvSpPr>
            <p:spPr>
              <a:xfrm>
                <a:off x="5888105" y="987713"/>
                <a:ext cx="2268668" cy="1190341"/>
              </a:xfrm>
              <a:prstGeom prst="rect">
                <a:avLst/>
              </a:prstGeom>
              <a:noFill/>
            </p:spPr>
            <p:txBody>
              <a:bodyPr wrap="square" lIns="0" tIns="0" rIns="0" bIns="0" rtlCol="0">
                <a:norm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0</m:t>
                              </m:r>
                            </m:e>
                          </m:eqArr>
                        </m:e>
                      </m:d>
                    </m:oMath>
                  </m:oMathPara>
                </a14:m>
                <a:endParaRPr lang="en-IN" sz="3000" dirty="0">
                  <a:latin typeface="Times New Roman" panose="02020603050405020304" pitchFamily="18" charset="0"/>
                  <a:ea typeface="IBM Plex Sans"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4D07A1A2-3744-4FE5-B56C-3C8DDBE12E59}"/>
                  </a:ext>
                </a:extLst>
              </p:cNvPr>
              <p:cNvSpPr txBox="1">
                <a:spLocks noRot="1" noChangeAspect="1" noMove="1" noResize="1" noEditPoints="1" noAdjustHandles="1" noChangeArrowheads="1" noChangeShapeType="1" noTextEdit="1"/>
              </p:cNvSpPr>
              <p:nvPr/>
            </p:nvSpPr>
            <p:spPr>
              <a:xfrm>
                <a:off x="5888105" y="987713"/>
                <a:ext cx="2268668" cy="119034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9FB71D9-6950-40C3-90A8-417A0743C284}"/>
                  </a:ext>
                </a:extLst>
              </p:cNvPr>
              <p:cNvSpPr txBox="1"/>
              <p:nvPr/>
            </p:nvSpPr>
            <p:spPr>
              <a:xfrm>
                <a:off x="8385837" y="987712"/>
                <a:ext cx="2295099" cy="1190341"/>
              </a:xfrm>
              <a:prstGeom prst="rect">
                <a:avLst/>
              </a:prstGeom>
              <a:noFill/>
            </p:spPr>
            <p:txBody>
              <a:bodyPr wrap="square" lIns="0" tIns="0" rIns="0" bIns="0" rtlCol="0">
                <a:norm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3000" i="1">
                                  <a:latin typeface="Cambria Math" panose="02040503050406030204" pitchFamily="18" charset="0"/>
                                  <a:ea typeface="Cambria Math" panose="02040503050406030204" pitchFamily="18" charset="0"/>
                                  <a:cs typeface="Times New Roman" panose="02020603050405020304" pitchFamily="18" charset="0"/>
                                </a:rPr>
                              </m:ctrlPr>
                            </m:eqArr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0</m:t>
                              </m:r>
                            </m:e>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e>
                          </m:eqArr>
                        </m:e>
                      </m:d>
                    </m:oMath>
                  </m:oMathPara>
                </a14:m>
                <a:endParaRPr lang="en-IN" sz="3000" dirty="0">
                  <a:latin typeface="Times New Roman" panose="02020603050405020304" pitchFamily="18" charset="0"/>
                  <a:ea typeface="IBM Plex Sans"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59FB71D9-6950-40C3-90A8-417A0743C284}"/>
                  </a:ext>
                </a:extLst>
              </p:cNvPr>
              <p:cNvSpPr txBox="1">
                <a:spLocks noRot="1" noChangeAspect="1" noMove="1" noResize="1" noEditPoints="1" noAdjustHandles="1" noChangeArrowheads="1" noChangeShapeType="1" noTextEdit="1"/>
              </p:cNvSpPr>
              <p:nvPr/>
            </p:nvSpPr>
            <p:spPr>
              <a:xfrm>
                <a:off x="8385837" y="987712"/>
                <a:ext cx="2295099" cy="1190341"/>
              </a:xfrm>
              <a:prstGeom prst="rect">
                <a:avLst/>
              </a:prstGeom>
              <a:blipFill>
                <a:blip r:embed="rId5"/>
                <a:stretch>
                  <a:fillRect/>
                </a:stretch>
              </a:blipFill>
            </p:spPr>
            <p:txBody>
              <a:bodyPr/>
              <a:lstStyle/>
              <a:p>
                <a:r>
                  <a:rPr lang="en-IN">
                    <a:noFill/>
                  </a:rPr>
                  <a:t> </a:t>
                </a:r>
              </a:p>
            </p:txBody>
          </p:sp>
        </mc:Fallback>
      </mc:AlternateContent>
      <p:pic>
        <p:nvPicPr>
          <p:cNvPr id="3074" name="Picture 2">
            <a:extLst>
              <a:ext uri="{FF2B5EF4-FFF2-40B4-BE49-F238E27FC236}">
                <a16:creationId xmlns:a16="http://schemas.microsoft.com/office/drawing/2014/main" id="{0C7E19A4-1599-45AA-8B37-A09FD25D36E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729" t="10880" r="4716" b="8108"/>
          <a:stretch/>
        </p:blipFill>
        <p:spPr bwMode="auto">
          <a:xfrm>
            <a:off x="307500" y="1048250"/>
            <a:ext cx="5438408" cy="565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071674B-CC91-46E3-B6DB-20070421348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139" t="11260" r="5029" b="7886"/>
          <a:stretch/>
        </p:blipFill>
        <p:spPr bwMode="auto">
          <a:xfrm>
            <a:off x="253500" y="1066837"/>
            <a:ext cx="5472995" cy="56578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1C8FDAB-33C5-4407-8D5B-F3444505BA1F}"/>
                  </a:ext>
                </a:extLst>
              </p:cNvPr>
              <p:cNvSpPr txBox="1"/>
              <p:nvPr/>
            </p:nvSpPr>
            <p:spPr>
              <a:xfrm>
                <a:off x="6104242" y="2066802"/>
                <a:ext cx="5438408" cy="1287392"/>
              </a:xfrm>
              <a:prstGeom prst="rect">
                <a:avLst/>
              </a:prstGeom>
              <a:noFill/>
            </p:spPr>
            <p:txBody>
              <a:bodyPr wrap="square" lIns="0" tIns="0" rIns="0" bIns="0" rtlCol="0">
                <a:no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i="1">
                              <a:latin typeface="Cambria Math" panose="02040503050406030204" pitchFamily="18" charset="0"/>
                              <a:ea typeface="Cambria Math" panose="02040503050406030204" pitchFamily="18" charset="0"/>
                              <a:cs typeface="Times New Roman" panose="02020603050405020304" pitchFamily="18" charset="0"/>
                            </a:rPr>
                            <m:t>|0</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|1</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eqArrPr>
                            <m:e>
                              <m:f>
                                <m:fPr>
                                  <m:type m:val="li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e>
                            <m:e>
                              <m:f>
                                <m:fPr>
                                  <m:type m:val="lin"/>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i="1">
                                          <a:latin typeface="Cambria Math" panose="02040503050406030204" pitchFamily="18" charset="0"/>
                                          <a:ea typeface="Cambria Math" panose="02040503050406030204" pitchFamily="18" charset="0"/>
                                          <a:cs typeface="Times New Roman" panose="02020603050405020304" pitchFamily="18" charset="0"/>
                                        </a:rPr>
                                        <m:t>2</m:t>
                                      </m:r>
                                    </m:e>
                                  </m:rad>
                                </m:den>
                              </m:f>
                            </m:e>
                          </m:eqArr>
                        </m:e>
                      </m:d>
                    </m:oMath>
                  </m:oMathPara>
                </a14:m>
                <a:endParaRPr lang="en-IN" sz="3000" dirty="0">
                  <a:latin typeface="Times New Roman" panose="02020603050405020304" pitchFamily="18" charset="0"/>
                  <a:ea typeface="IBM Plex Sans"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A1C8FDAB-33C5-4407-8D5B-F3444505BA1F}"/>
                  </a:ext>
                </a:extLst>
              </p:cNvPr>
              <p:cNvSpPr txBox="1">
                <a:spLocks noRot="1" noChangeAspect="1" noMove="1" noResize="1" noEditPoints="1" noAdjustHandles="1" noChangeArrowheads="1" noChangeShapeType="1" noTextEdit="1"/>
              </p:cNvSpPr>
              <p:nvPr/>
            </p:nvSpPr>
            <p:spPr>
              <a:xfrm>
                <a:off x="6104242" y="2066802"/>
                <a:ext cx="5438408" cy="1287392"/>
              </a:xfrm>
              <a:prstGeom prst="rect">
                <a:avLst/>
              </a:prstGeom>
              <a:blipFill>
                <a:blip r:embed="rId8"/>
                <a:stretch>
                  <a:fillRect/>
                </a:stretch>
              </a:blipFill>
            </p:spPr>
            <p:txBody>
              <a:bodyPr/>
              <a:lstStyle/>
              <a:p>
                <a:r>
                  <a:rPr lang="en-IN">
                    <a:noFill/>
                  </a:rPr>
                  <a:t> </a:t>
                </a:r>
              </a:p>
            </p:txBody>
          </p:sp>
        </mc:Fallback>
      </mc:AlternateContent>
      <p:pic>
        <p:nvPicPr>
          <p:cNvPr id="3078" name="Picture 6">
            <a:extLst>
              <a:ext uri="{FF2B5EF4-FFF2-40B4-BE49-F238E27FC236}">
                <a16:creationId xmlns:a16="http://schemas.microsoft.com/office/drawing/2014/main" id="{541C6508-AD57-4A61-AAE8-5BB4C2FF5A4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2122" t="11188" r="3839" b="7678"/>
          <a:stretch/>
        </p:blipFill>
        <p:spPr bwMode="auto">
          <a:xfrm>
            <a:off x="271500" y="1066836"/>
            <a:ext cx="5527843" cy="565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55EDDC-2D13-4F5E-A831-742F5174861C}"/>
                  </a:ext>
                </a:extLst>
              </p:cNvPr>
              <p:cNvSpPr txBox="1"/>
              <p:nvPr/>
            </p:nvSpPr>
            <p:spPr>
              <a:xfrm>
                <a:off x="6102925" y="3122144"/>
                <a:ext cx="5736008" cy="1287392"/>
              </a:xfrm>
              <a:prstGeom prst="rect">
                <a:avLst/>
              </a:prstGeom>
              <a:noFill/>
            </p:spPr>
            <p:txBody>
              <a:bodyPr wrap="square" lIns="0" tIns="0" rIns="0" bIns="0" rtlCol="0">
                <a:no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i="1">
                              <a:latin typeface="Cambria Math" panose="02040503050406030204" pitchFamily="18" charset="0"/>
                              <a:ea typeface="Cambria Math" panose="02040503050406030204" pitchFamily="18" charset="0"/>
                              <a:cs typeface="Times New Roman" panose="02020603050405020304" pitchFamily="18" charset="0"/>
                            </a:rPr>
                            <m:t>|0</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|1</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3000" i="1">
                                  <a:latin typeface="Cambria Math" panose="02040503050406030204" pitchFamily="18" charset="0"/>
                                  <a:ea typeface="Cambria Math" panose="02040503050406030204" pitchFamily="18" charset="0"/>
                                  <a:cs typeface="Times New Roman" panose="02020603050405020304" pitchFamily="18" charset="0"/>
                                </a:rPr>
                              </m:ctrlPr>
                            </m:eqArrPr>
                            <m:e>
                              <m:f>
                                <m:fPr>
                                  <m:type m:val="lin"/>
                                  <m:ctrlPr>
                                    <a:rPr lang="en-IN" sz="3000" i="1">
                                      <a:latin typeface="Cambria Math" panose="02040503050406030204" pitchFamily="18" charset="0"/>
                                      <a:ea typeface="Cambria Math" panose="02040503050406030204" pitchFamily="18" charset="0"/>
                                      <a:cs typeface="Times New Roman" panose="02020603050405020304" pitchFamily="18" charset="0"/>
                                    </a:rPr>
                                  </m:ctrlPr>
                                </m:fPr>
                                <m:num>
                                  <m:r>
                                    <a:rPr lang="en-IN" sz="30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i="1">
                                          <a:latin typeface="Cambria Math" panose="02040503050406030204" pitchFamily="18" charset="0"/>
                                          <a:ea typeface="Cambria Math" panose="02040503050406030204" pitchFamily="18" charset="0"/>
                                          <a:cs typeface="Times New Roman" panose="02020603050405020304" pitchFamily="18" charset="0"/>
                                        </a:rPr>
                                        <m:t>2</m:t>
                                      </m:r>
                                    </m:e>
                                  </m:rad>
                                </m:den>
                              </m:f>
                            </m:e>
                            <m:e>
                              <m:f>
                                <m:fPr>
                                  <m:type m:val="lin"/>
                                  <m:ctrlPr>
                                    <a:rPr lang="en-IN" sz="3000" i="1">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i="1">
                                          <a:latin typeface="Cambria Math" panose="02040503050406030204" pitchFamily="18" charset="0"/>
                                          <a:ea typeface="Cambria Math" panose="02040503050406030204" pitchFamily="18" charset="0"/>
                                          <a:cs typeface="Times New Roman" panose="02020603050405020304" pitchFamily="18" charset="0"/>
                                        </a:rPr>
                                        <m:t>2</m:t>
                                      </m:r>
                                    </m:e>
                                  </m:rad>
                                </m:den>
                              </m:f>
                            </m:e>
                          </m:eqArr>
                        </m:e>
                      </m:d>
                    </m:oMath>
                  </m:oMathPara>
                </a14:m>
                <a:endParaRPr lang="en-IN" sz="3000" dirty="0">
                  <a:latin typeface="Times New Roman" panose="02020603050405020304" pitchFamily="18" charset="0"/>
                  <a:ea typeface="IBM Plex Sans"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E155EDDC-2D13-4F5E-A831-742F5174861C}"/>
                  </a:ext>
                </a:extLst>
              </p:cNvPr>
              <p:cNvSpPr txBox="1">
                <a:spLocks noRot="1" noChangeAspect="1" noMove="1" noResize="1" noEditPoints="1" noAdjustHandles="1" noChangeArrowheads="1" noChangeShapeType="1" noTextEdit="1"/>
              </p:cNvSpPr>
              <p:nvPr/>
            </p:nvSpPr>
            <p:spPr>
              <a:xfrm>
                <a:off x="6102925" y="3122144"/>
                <a:ext cx="5736008" cy="1287392"/>
              </a:xfrm>
              <a:prstGeom prst="rect">
                <a:avLst/>
              </a:prstGeom>
              <a:blipFill>
                <a:blip r:embed="rId10"/>
                <a:stretch>
                  <a:fillRect/>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75EBCCE2-C61E-4289-B0EF-E13EA707217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171" t="11829" r="5332" b="8552"/>
          <a:stretch/>
        </p:blipFill>
        <p:spPr bwMode="auto">
          <a:xfrm>
            <a:off x="275100" y="1105850"/>
            <a:ext cx="5434505" cy="555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1968794-B051-4FF7-A1CD-9B5AEF724C96}"/>
                  </a:ext>
                </a:extLst>
              </p:cNvPr>
              <p:cNvSpPr txBox="1"/>
              <p:nvPr/>
            </p:nvSpPr>
            <p:spPr>
              <a:xfrm>
                <a:off x="6314311" y="4389786"/>
                <a:ext cx="5438408" cy="1287392"/>
              </a:xfrm>
              <a:prstGeom prst="rect">
                <a:avLst/>
              </a:prstGeom>
              <a:noFill/>
            </p:spPr>
            <p:txBody>
              <a:bodyPr wrap="square" lIns="0" tIns="0" rIns="0" bIns="0" rtlCol="0">
                <a:no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𝑖</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i="1">
                              <a:latin typeface="Cambria Math" panose="02040503050406030204" pitchFamily="18" charset="0"/>
                              <a:ea typeface="Cambria Math" panose="02040503050406030204" pitchFamily="18" charset="0"/>
                              <a:cs typeface="Times New Roman" panose="02020603050405020304" pitchFamily="18" charset="0"/>
                            </a:rPr>
                            <m:t>|0</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IN" sz="3000" i="1">
                              <a:latin typeface="Cambria Math" panose="02040503050406030204" pitchFamily="18" charset="0"/>
                              <a:ea typeface="Cambria Math" panose="02040503050406030204" pitchFamily="18" charset="0"/>
                              <a:cs typeface="Times New Roman" panose="02020603050405020304" pitchFamily="18" charset="0"/>
                            </a:rPr>
                            <m:t>|1</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eqArrPr>
                            <m:e>
                              <m:f>
                                <m:fPr>
                                  <m:type m:val="li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e>
                            <m:e>
                              <m:f>
                                <m:fPr>
                                  <m:type m:val="lin"/>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𝑖</m:t>
                                  </m:r>
                                </m:num>
                                <m:den>
                                  <m:rad>
                                    <m:radPr>
                                      <m:degHide m:val="on"/>
                                      <m:ctrlPr>
                                        <a:rPr lang="en-IN" sz="3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i="1">
                                          <a:latin typeface="Cambria Math" panose="02040503050406030204" pitchFamily="18" charset="0"/>
                                          <a:ea typeface="Cambria Math" panose="02040503050406030204" pitchFamily="18" charset="0"/>
                                          <a:cs typeface="Times New Roman" panose="02020603050405020304" pitchFamily="18" charset="0"/>
                                        </a:rPr>
                                        <m:t>2</m:t>
                                      </m:r>
                                    </m:e>
                                  </m:rad>
                                </m:den>
                              </m:f>
                            </m:e>
                          </m:eqArr>
                        </m:e>
                      </m:d>
                    </m:oMath>
                  </m:oMathPara>
                </a14:m>
                <a:endParaRPr lang="en-IN" sz="3000" dirty="0">
                  <a:latin typeface="Times New Roman" panose="02020603050405020304" pitchFamily="18" charset="0"/>
                  <a:ea typeface="IBM Plex Sans"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1968794-B051-4FF7-A1CD-9B5AEF724C96}"/>
                  </a:ext>
                </a:extLst>
              </p:cNvPr>
              <p:cNvSpPr txBox="1">
                <a:spLocks noRot="1" noChangeAspect="1" noMove="1" noResize="1" noEditPoints="1" noAdjustHandles="1" noChangeArrowheads="1" noChangeShapeType="1" noTextEdit="1"/>
              </p:cNvSpPr>
              <p:nvPr/>
            </p:nvSpPr>
            <p:spPr>
              <a:xfrm>
                <a:off x="6314311" y="4389786"/>
                <a:ext cx="5438408" cy="128739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4665C6-6F52-452A-BCED-2BFC8A88E4D2}"/>
                  </a:ext>
                </a:extLst>
              </p:cNvPr>
              <p:cNvSpPr txBox="1"/>
              <p:nvPr/>
            </p:nvSpPr>
            <p:spPr>
              <a:xfrm>
                <a:off x="6250159" y="5451858"/>
                <a:ext cx="5830459" cy="1287392"/>
              </a:xfrm>
              <a:prstGeom prst="rect">
                <a:avLst/>
              </a:prstGeom>
              <a:noFill/>
            </p:spPr>
            <p:txBody>
              <a:bodyPr wrap="square" lIns="0" tIns="0" rIns="0" bIns="0" rtlCol="0">
                <a:no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000" i="1">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b="0" i="1" smtClean="0">
                              <a:latin typeface="Cambria Math" panose="02040503050406030204" pitchFamily="18" charset="0"/>
                              <a:ea typeface="Cambria Math" panose="02040503050406030204" pitchFamily="18" charset="0"/>
                              <a:cs typeface="Times New Roman" panose="02020603050405020304" pitchFamily="18" charset="0"/>
                            </a:rPr>
                            <m:t>𝑖</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3000" i="1">
                              <a:latin typeface="Cambria Math" panose="02040503050406030204" pitchFamily="18" charset="0"/>
                              <a:ea typeface="Cambria Math" panose="02040503050406030204" pitchFamily="18" charset="0"/>
                              <a:cs typeface="Times New Roman" panose="02020603050405020304" pitchFamily="18" charset="0"/>
                            </a:rPr>
                            <m:t>|0</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i="1">
                              <a:latin typeface="Cambria Math" panose="02040503050406030204" pitchFamily="18" charset="0"/>
                              <a:ea typeface="Cambria Math" panose="02040503050406030204" pitchFamily="18" charset="0"/>
                              <a:cs typeface="Times New Roman" panose="02020603050405020304" pitchFamily="18" charset="0"/>
                            </a:rPr>
                          </m:ctrlPr>
                        </m:dPr>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IN" sz="3000" i="1">
                              <a:latin typeface="Cambria Math" panose="02040503050406030204" pitchFamily="18" charset="0"/>
                              <a:ea typeface="Cambria Math" panose="02040503050406030204" pitchFamily="18" charset="0"/>
                              <a:cs typeface="Times New Roman" panose="02020603050405020304" pitchFamily="18" charset="0"/>
                            </a:rPr>
                            <m:t>|1</m:t>
                          </m:r>
                        </m:e>
                      </m:d>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eqArrPr>
                            <m:e>
                              <m:f>
                                <m:fPr>
                                  <m:type m:val="li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3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2</m:t>
                                      </m:r>
                                    </m:e>
                                  </m:rad>
                                </m:den>
                              </m:f>
                            </m:e>
                            <m:e>
                              <m:r>
                                <a:rPr lang="en-IN" sz="3000" b="0" i="1" smtClean="0">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en-IN" sz="3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3000" b="0" i="1" smtClean="0">
                                      <a:latin typeface="Cambria Math" panose="02040503050406030204" pitchFamily="18" charset="0"/>
                                      <a:ea typeface="Cambria Math" panose="02040503050406030204" pitchFamily="18" charset="0"/>
                                      <a:cs typeface="Times New Roman" panose="02020603050405020304" pitchFamily="18" charset="0"/>
                                    </a:rPr>
                                    <m:t>𝑖</m:t>
                                  </m:r>
                                </m:num>
                                <m:den>
                                  <m:rad>
                                    <m:radPr>
                                      <m:degHide m:val="on"/>
                                      <m:ctrlPr>
                                        <a:rPr lang="en-IN" sz="3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3000" i="1">
                                          <a:latin typeface="Cambria Math" panose="02040503050406030204" pitchFamily="18" charset="0"/>
                                          <a:ea typeface="Cambria Math" panose="02040503050406030204" pitchFamily="18" charset="0"/>
                                          <a:cs typeface="Times New Roman" panose="02020603050405020304" pitchFamily="18" charset="0"/>
                                        </a:rPr>
                                        <m:t>2</m:t>
                                      </m:r>
                                    </m:e>
                                  </m:rad>
                                </m:den>
                              </m:f>
                            </m:e>
                          </m:eqArr>
                        </m:e>
                      </m:d>
                    </m:oMath>
                  </m:oMathPara>
                </a14:m>
                <a:endParaRPr lang="en-IN" sz="3000" dirty="0">
                  <a:latin typeface="Times New Roman" panose="02020603050405020304" pitchFamily="18" charset="0"/>
                  <a:ea typeface="IBM Plex Sans"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FA4665C6-6F52-452A-BCED-2BFC8A88E4D2}"/>
                  </a:ext>
                </a:extLst>
              </p:cNvPr>
              <p:cNvSpPr txBox="1">
                <a:spLocks noRot="1" noChangeAspect="1" noMove="1" noResize="1" noEditPoints="1" noAdjustHandles="1" noChangeArrowheads="1" noChangeShapeType="1" noTextEdit="1"/>
              </p:cNvSpPr>
              <p:nvPr/>
            </p:nvSpPr>
            <p:spPr>
              <a:xfrm>
                <a:off x="6250159" y="5451858"/>
                <a:ext cx="5830459" cy="1287392"/>
              </a:xfrm>
              <a:prstGeom prst="rect">
                <a:avLst/>
              </a:prstGeom>
              <a:blipFill>
                <a:blip r:embed="rId13"/>
                <a:stretch>
                  <a:fillRect/>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B6C2B0B4-A216-4447-BD1B-2885BC65355D}"/>
              </a:ext>
            </a:extLst>
          </p:cNvPr>
          <p:cNvSpPr/>
          <p:nvPr/>
        </p:nvSpPr>
        <p:spPr>
          <a:xfrm>
            <a:off x="6095544" y="916464"/>
            <a:ext cx="4319116" cy="1114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092316D-F621-4940-8EF6-A721553EF8FB}"/>
              </a:ext>
            </a:extLst>
          </p:cNvPr>
          <p:cNvSpPr/>
          <p:nvPr/>
        </p:nvSpPr>
        <p:spPr>
          <a:xfrm>
            <a:off x="6095544" y="2142426"/>
            <a:ext cx="5646456" cy="2219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06EC370B-9790-41E7-9129-F297E0A44E5F}"/>
              </a:ext>
            </a:extLst>
          </p:cNvPr>
          <p:cNvSpPr/>
          <p:nvPr/>
        </p:nvSpPr>
        <p:spPr>
          <a:xfrm>
            <a:off x="6095544" y="4476142"/>
            <a:ext cx="5985074" cy="2219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a:extLst>
              <a:ext uri="{FF2B5EF4-FFF2-40B4-BE49-F238E27FC236}">
                <a16:creationId xmlns:a16="http://schemas.microsoft.com/office/drawing/2014/main" id="{35A59326-3AD4-4425-8E97-A939E9277941}"/>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1418" t="11454" r="4514" b="7929"/>
          <a:stretch/>
        </p:blipFill>
        <p:spPr bwMode="auto">
          <a:xfrm>
            <a:off x="234000" y="1080000"/>
            <a:ext cx="5527843" cy="561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44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p:bldP spid="26" grpId="0"/>
      <p:bldP spid="13" grpId="0"/>
      <p:bldP spid="14" grpId="0"/>
      <p:bldP spid="2"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Summary and Preview of Next Lesson</a:t>
            </a:r>
          </a:p>
        </p:txBody>
      </p:sp>
      <p:sp>
        <p:nvSpPr>
          <p:cNvPr id="3" name="Content Placeholder 1">
            <a:extLst>
              <a:ext uri="{FF2B5EF4-FFF2-40B4-BE49-F238E27FC236}">
                <a16:creationId xmlns:a16="http://schemas.microsoft.com/office/drawing/2014/main" id="{C9179D6E-D2AD-4F1A-B7BE-B4324E0F0763}"/>
              </a:ext>
            </a:extLst>
          </p:cNvPr>
          <p:cNvSpPr txBox="1">
            <a:spLocks/>
          </p:cNvSpPr>
          <p:nvPr/>
        </p:nvSpPr>
        <p:spPr>
          <a:xfrm>
            <a:off x="838199" y="1825625"/>
            <a:ext cx="10519612"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600" dirty="0"/>
              <a:t>Thus far, you have learned about</a:t>
            </a:r>
          </a:p>
          <a:p>
            <a:pPr lvl="1"/>
            <a:r>
              <a:rPr lang="en-IN" sz="3200" dirty="0"/>
              <a:t>The key differences between quantum and classical computing</a:t>
            </a:r>
          </a:p>
          <a:p>
            <a:pPr lvl="1"/>
            <a:r>
              <a:rPr lang="en-IN" sz="3200" dirty="0"/>
              <a:t>Qubits, the linear algebraic concepts underlying them, and their visual representations</a:t>
            </a:r>
          </a:p>
          <a:p>
            <a:endParaRPr lang="en-IN" sz="3600" dirty="0"/>
          </a:p>
          <a:p>
            <a:r>
              <a:rPr lang="en-IN" sz="3600" dirty="0"/>
              <a:t>Next, you will learn about</a:t>
            </a:r>
            <a:endParaRPr lang="en-US" sz="3600" dirty="0"/>
          </a:p>
          <a:p>
            <a:pPr lvl="1"/>
            <a:r>
              <a:rPr lang="en-IN" sz="3200" dirty="0"/>
              <a:t>The quantum physical basis of qubits, more mathematical details about quantum states and basis states, and measurements of quantum superposition states</a:t>
            </a:r>
            <a:endParaRPr lang="en-IN" sz="2800" dirty="0"/>
          </a:p>
        </p:txBody>
      </p:sp>
    </p:spTree>
    <p:extLst>
      <p:ext uri="{BB962C8B-B14F-4D97-AF65-F5344CB8AC3E}">
        <p14:creationId xmlns:p14="http://schemas.microsoft.com/office/powerpoint/2010/main" val="172127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Outline</a:t>
            </a:r>
          </a:p>
        </p:txBody>
      </p:sp>
      <p:sp>
        <p:nvSpPr>
          <p:cNvPr id="54" name="Content Placeholder 1">
            <a:extLst>
              <a:ext uri="{FF2B5EF4-FFF2-40B4-BE49-F238E27FC236}">
                <a16:creationId xmlns:a16="http://schemas.microsoft.com/office/drawing/2014/main" id="{34F8C886-11DE-4777-B8AD-CDBF1B5BBE5B}"/>
              </a:ext>
            </a:extLst>
          </p:cNvPr>
          <p:cNvSpPr txBox="1">
            <a:spLocks/>
          </p:cNvSpPr>
          <p:nvPr/>
        </p:nvSpPr>
        <p:spPr>
          <a:xfrm>
            <a:off x="838199" y="1825625"/>
            <a:ext cx="10519612"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600" dirty="0"/>
              <a:t>Motivation: why quantum computing</a:t>
            </a:r>
          </a:p>
          <a:p>
            <a:endParaRPr lang="en-IN" sz="3600" dirty="0"/>
          </a:p>
          <a:p>
            <a:r>
              <a:rPr lang="en-IN" sz="3600" dirty="0"/>
              <a:t>Classical computing vs quantum computing</a:t>
            </a:r>
          </a:p>
          <a:p>
            <a:endParaRPr lang="en-IN" sz="3600" dirty="0"/>
          </a:p>
          <a:p>
            <a:r>
              <a:rPr lang="en-IN" sz="3600" dirty="0"/>
              <a:t>Background: linear algebra and notation</a:t>
            </a:r>
          </a:p>
          <a:p>
            <a:endParaRPr lang="en-IN" sz="3600" dirty="0"/>
          </a:p>
          <a:p>
            <a:r>
              <a:rPr lang="en-IN" sz="3600" dirty="0"/>
              <a:t>Quantum bits or qubits</a:t>
            </a:r>
          </a:p>
        </p:txBody>
      </p:sp>
    </p:spTree>
    <p:extLst>
      <p:ext uri="{BB962C8B-B14F-4D97-AF65-F5344CB8AC3E}">
        <p14:creationId xmlns:p14="http://schemas.microsoft.com/office/powerpoint/2010/main" val="51134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CD5EBD1F-D50D-4427-9293-28AABCFBC6F4}"/>
              </a:ext>
            </a:extLst>
          </p:cNvPr>
          <p:cNvSpPr txBox="1"/>
          <p:nvPr/>
        </p:nvSpPr>
        <p:spPr>
          <a:xfrm>
            <a:off x="1082616" y="2430393"/>
            <a:ext cx="10026767" cy="1997213"/>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000" dirty="0">
                <a:latin typeface="Arial Black" panose="020B0A04020102020204" pitchFamily="34" charset="0"/>
              </a:rPr>
              <a:t>Motivation: there are intrinsically hard problems that today’s computers cannot handle</a:t>
            </a:r>
            <a:endParaRPr lang="en-IN" sz="6600" dirty="0">
              <a:latin typeface="Arial Black" panose="020B0A04020102020204" pitchFamily="34" charset="0"/>
              <a:ea typeface="IBM Plex Sans" charset="0"/>
              <a:cs typeface="Times New Roman" panose="02020603050405020304" pitchFamily="18" charset="0"/>
            </a:endParaRPr>
          </a:p>
        </p:txBody>
      </p:sp>
    </p:spTree>
    <p:extLst>
      <p:ext uri="{BB962C8B-B14F-4D97-AF65-F5344CB8AC3E}">
        <p14:creationId xmlns:p14="http://schemas.microsoft.com/office/powerpoint/2010/main" val="732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C22F8-7DA4-4E62-BB49-D640490D79C5}"/>
              </a:ext>
            </a:extLst>
          </p:cNvPr>
          <p:cNvSpPr>
            <a:spLocks noGrp="1"/>
          </p:cNvSpPr>
          <p:nvPr>
            <p:ph type="title"/>
          </p:nvPr>
        </p:nvSpPr>
        <p:spPr>
          <a:xfrm>
            <a:off x="1510152" y="123784"/>
            <a:ext cx="9170784" cy="776804"/>
          </a:xfrm>
        </p:spPr>
        <p:txBody>
          <a:bodyPr/>
          <a:lstStyle/>
          <a:p>
            <a:pPr algn="ctr"/>
            <a:r>
              <a:rPr lang="en-IN" dirty="0"/>
              <a:t>Comparing Easy and Hard Problems</a:t>
            </a:r>
          </a:p>
        </p:txBody>
      </p:sp>
      <p:grpSp>
        <p:nvGrpSpPr>
          <p:cNvPr id="10" name="Group 9">
            <a:extLst>
              <a:ext uri="{FF2B5EF4-FFF2-40B4-BE49-F238E27FC236}">
                <a16:creationId xmlns:a16="http://schemas.microsoft.com/office/drawing/2014/main" id="{439814A0-174F-4F8D-AAB4-F21400A7D76B}"/>
              </a:ext>
            </a:extLst>
          </p:cNvPr>
          <p:cNvGrpSpPr>
            <a:grpSpLocks noChangeAspect="1"/>
          </p:cNvGrpSpPr>
          <p:nvPr/>
        </p:nvGrpSpPr>
        <p:grpSpPr>
          <a:xfrm>
            <a:off x="1296001" y="902400"/>
            <a:ext cx="9599087" cy="5456624"/>
            <a:chOff x="1499349" y="825094"/>
            <a:chExt cx="6145301" cy="3493311"/>
          </a:xfrm>
        </p:grpSpPr>
        <p:pic>
          <p:nvPicPr>
            <p:cNvPr id="8" name="Picture 7">
              <a:extLst>
                <a:ext uri="{FF2B5EF4-FFF2-40B4-BE49-F238E27FC236}">
                  <a16:creationId xmlns:a16="http://schemas.microsoft.com/office/drawing/2014/main" id="{58997FA0-3FC8-4578-92BC-3098828C1DEF}"/>
                </a:ext>
              </a:extLst>
            </p:cNvPr>
            <p:cNvPicPr>
              <a:picLocks noChangeAspect="1"/>
            </p:cNvPicPr>
            <p:nvPr/>
          </p:nvPicPr>
          <p:blipFill>
            <a:blip r:embed="rId3"/>
            <a:stretch>
              <a:fillRect/>
            </a:stretch>
          </p:blipFill>
          <p:spPr>
            <a:xfrm>
              <a:off x="1499349" y="825094"/>
              <a:ext cx="6145301" cy="3493311"/>
            </a:xfrm>
            <a:prstGeom prst="rect">
              <a:avLst/>
            </a:prstGeom>
          </p:spPr>
        </p:pic>
        <p:sp>
          <p:nvSpPr>
            <p:cNvPr id="9" name="TextBox 8">
              <a:extLst>
                <a:ext uri="{FF2B5EF4-FFF2-40B4-BE49-F238E27FC236}">
                  <a16:creationId xmlns:a16="http://schemas.microsoft.com/office/drawing/2014/main" id="{27956170-35C1-49BD-A755-DA422523DEC0}"/>
                </a:ext>
              </a:extLst>
            </p:cNvPr>
            <p:cNvSpPr txBox="1"/>
            <p:nvPr/>
          </p:nvSpPr>
          <p:spPr>
            <a:xfrm>
              <a:off x="6983272" y="2724659"/>
              <a:ext cx="195985" cy="192235"/>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grpSp>
      <p:grpSp>
        <p:nvGrpSpPr>
          <p:cNvPr id="24" name="Group 23">
            <a:extLst>
              <a:ext uri="{FF2B5EF4-FFF2-40B4-BE49-F238E27FC236}">
                <a16:creationId xmlns:a16="http://schemas.microsoft.com/office/drawing/2014/main" id="{C9A4FA75-7172-474A-9CF6-0DEA7058AA22}"/>
              </a:ext>
            </a:extLst>
          </p:cNvPr>
          <p:cNvGrpSpPr/>
          <p:nvPr/>
        </p:nvGrpSpPr>
        <p:grpSpPr>
          <a:xfrm>
            <a:off x="1296001" y="902400"/>
            <a:ext cx="9599087" cy="5456624"/>
            <a:chOff x="972342" y="675262"/>
            <a:chExt cx="7199315" cy="4092468"/>
          </a:xfrm>
        </p:grpSpPr>
        <p:pic>
          <p:nvPicPr>
            <p:cNvPr id="13" name="Picture 12">
              <a:extLst>
                <a:ext uri="{FF2B5EF4-FFF2-40B4-BE49-F238E27FC236}">
                  <a16:creationId xmlns:a16="http://schemas.microsoft.com/office/drawing/2014/main" id="{05772942-5C58-4D64-BFC7-C01F1E83755D}"/>
                </a:ext>
              </a:extLst>
            </p:cNvPr>
            <p:cNvPicPr>
              <a:picLocks noChangeAspect="1"/>
            </p:cNvPicPr>
            <p:nvPr/>
          </p:nvPicPr>
          <p:blipFill>
            <a:blip r:embed="rId4"/>
            <a:stretch>
              <a:fillRect/>
            </a:stretch>
          </p:blipFill>
          <p:spPr>
            <a:xfrm>
              <a:off x="972342" y="675262"/>
              <a:ext cx="7199315" cy="4092468"/>
            </a:xfrm>
            <a:prstGeom prst="rect">
              <a:avLst/>
            </a:prstGeom>
          </p:spPr>
        </p:pic>
        <p:grpSp>
          <p:nvGrpSpPr>
            <p:cNvPr id="18" name="Group 17">
              <a:extLst>
                <a:ext uri="{FF2B5EF4-FFF2-40B4-BE49-F238E27FC236}">
                  <a16:creationId xmlns:a16="http://schemas.microsoft.com/office/drawing/2014/main" id="{E5399352-0875-4B4E-B9B7-0307B01F2620}"/>
                </a:ext>
              </a:extLst>
            </p:cNvPr>
            <p:cNvGrpSpPr/>
            <p:nvPr/>
          </p:nvGrpSpPr>
          <p:grpSpPr>
            <a:xfrm>
              <a:off x="7389180" y="2442859"/>
              <a:ext cx="238266" cy="1137089"/>
              <a:chOff x="7389180" y="2442859"/>
              <a:chExt cx="238266" cy="1137089"/>
            </a:xfrm>
          </p:grpSpPr>
          <p:sp>
            <p:nvSpPr>
              <p:cNvPr id="11" name="TextBox 10">
                <a:extLst>
                  <a:ext uri="{FF2B5EF4-FFF2-40B4-BE49-F238E27FC236}">
                    <a16:creationId xmlns:a16="http://schemas.microsoft.com/office/drawing/2014/main" id="{AEE93C88-D86A-4992-B548-BD1276646A00}"/>
                  </a:ext>
                </a:extLst>
              </p:cNvPr>
              <p:cNvSpPr txBox="1"/>
              <p:nvPr/>
            </p:nvSpPr>
            <p:spPr>
              <a:xfrm>
                <a:off x="7389181" y="2442859"/>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sp>
            <p:nvSpPr>
              <p:cNvPr id="14" name="TextBox 13">
                <a:extLst>
                  <a:ext uri="{FF2B5EF4-FFF2-40B4-BE49-F238E27FC236}">
                    <a16:creationId xmlns:a16="http://schemas.microsoft.com/office/drawing/2014/main" id="{D3D22217-7D2C-4C3E-9724-7193EABDD71A}"/>
                  </a:ext>
                </a:extLst>
              </p:cNvPr>
              <p:cNvSpPr txBox="1"/>
              <p:nvPr/>
            </p:nvSpPr>
            <p:spPr>
              <a:xfrm>
                <a:off x="7396842" y="2737824"/>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5</a:t>
                </a:r>
              </a:p>
            </p:txBody>
          </p:sp>
          <p:sp>
            <p:nvSpPr>
              <p:cNvPr id="15" name="TextBox 14">
                <a:extLst>
                  <a:ext uri="{FF2B5EF4-FFF2-40B4-BE49-F238E27FC236}">
                    <a16:creationId xmlns:a16="http://schemas.microsoft.com/office/drawing/2014/main" id="{09F19ECC-0D4D-47CA-BF4E-7D307F32812B}"/>
                  </a:ext>
                </a:extLst>
              </p:cNvPr>
              <p:cNvSpPr txBox="1"/>
              <p:nvPr/>
            </p:nvSpPr>
            <p:spPr>
              <a:xfrm>
                <a:off x="7397847" y="3354742"/>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5</a:t>
                </a:r>
                <a:r>
                  <a:rPr lang="en-IN" sz="1867" baseline="30000" dirty="0">
                    <a:solidFill>
                      <a:srgbClr val="595959"/>
                    </a:solidFill>
                    <a:ea typeface="IBM Plex Sans" charset="0"/>
                    <a:cs typeface="IBM Plex Sans" charset="0"/>
                  </a:rPr>
                  <a:t>N</a:t>
                </a:r>
              </a:p>
            </p:txBody>
          </p:sp>
          <p:sp>
            <p:nvSpPr>
              <p:cNvPr id="16" name="TextBox 15">
                <a:extLst>
                  <a:ext uri="{FF2B5EF4-FFF2-40B4-BE49-F238E27FC236}">
                    <a16:creationId xmlns:a16="http://schemas.microsoft.com/office/drawing/2014/main" id="{EE3D4891-A7E8-4E04-8002-77C55E7CB527}"/>
                  </a:ext>
                </a:extLst>
              </p:cNvPr>
              <p:cNvSpPr txBox="1"/>
              <p:nvPr/>
            </p:nvSpPr>
            <p:spPr>
              <a:xfrm>
                <a:off x="7389180" y="3051613"/>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2</a:t>
                </a:r>
                <a:r>
                  <a:rPr lang="en-IN" sz="1867" baseline="30000" dirty="0">
                    <a:solidFill>
                      <a:srgbClr val="595959"/>
                    </a:solidFill>
                    <a:ea typeface="IBM Plex Sans" charset="0"/>
                    <a:cs typeface="IBM Plex Sans" charset="0"/>
                  </a:rPr>
                  <a:t>N</a:t>
                </a:r>
              </a:p>
            </p:txBody>
          </p:sp>
        </p:grpSp>
      </p:grpSp>
      <p:grpSp>
        <p:nvGrpSpPr>
          <p:cNvPr id="46" name="Group 45">
            <a:extLst>
              <a:ext uri="{FF2B5EF4-FFF2-40B4-BE49-F238E27FC236}">
                <a16:creationId xmlns:a16="http://schemas.microsoft.com/office/drawing/2014/main" id="{3F1F22DD-29CD-48AE-A332-726752AAF051}"/>
              </a:ext>
            </a:extLst>
          </p:cNvPr>
          <p:cNvGrpSpPr/>
          <p:nvPr/>
        </p:nvGrpSpPr>
        <p:grpSpPr>
          <a:xfrm>
            <a:off x="1296000" y="902400"/>
            <a:ext cx="9600000" cy="5457600"/>
            <a:chOff x="972000" y="676800"/>
            <a:chExt cx="7185538" cy="4084636"/>
          </a:xfrm>
        </p:grpSpPr>
        <p:pic>
          <p:nvPicPr>
            <p:cNvPr id="45" name="Picture 44">
              <a:extLst>
                <a:ext uri="{FF2B5EF4-FFF2-40B4-BE49-F238E27FC236}">
                  <a16:creationId xmlns:a16="http://schemas.microsoft.com/office/drawing/2014/main" id="{26833604-FF71-4477-8650-DF4394219463}"/>
                </a:ext>
              </a:extLst>
            </p:cNvPr>
            <p:cNvPicPr>
              <a:picLocks noChangeAspect="1"/>
            </p:cNvPicPr>
            <p:nvPr/>
          </p:nvPicPr>
          <p:blipFill>
            <a:blip r:embed="rId5"/>
            <a:stretch>
              <a:fillRect/>
            </a:stretch>
          </p:blipFill>
          <p:spPr>
            <a:xfrm>
              <a:off x="972000" y="676800"/>
              <a:ext cx="7185538" cy="4084636"/>
            </a:xfrm>
            <a:prstGeom prst="rect">
              <a:avLst/>
            </a:prstGeom>
          </p:spPr>
        </p:pic>
        <p:grpSp>
          <p:nvGrpSpPr>
            <p:cNvPr id="25" name="Group 24">
              <a:extLst>
                <a:ext uri="{FF2B5EF4-FFF2-40B4-BE49-F238E27FC236}">
                  <a16:creationId xmlns:a16="http://schemas.microsoft.com/office/drawing/2014/main" id="{EB78DFAD-792C-4B19-8B9C-F0E3955B9E01}"/>
                </a:ext>
              </a:extLst>
            </p:cNvPr>
            <p:cNvGrpSpPr/>
            <p:nvPr/>
          </p:nvGrpSpPr>
          <p:grpSpPr>
            <a:xfrm>
              <a:off x="7390181" y="2451023"/>
              <a:ext cx="238266" cy="1136618"/>
              <a:chOff x="7389180" y="2442859"/>
              <a:chExt cx="238266" cy="1136618"/>
            </a:xfrm>
          </p:grpSpPr>
          <p:sp>
            <p:nvSpPr>
              <p:cNvPr id="26" name="TextBox 25">
                <a:extLst>
                  <a:ext uri="{FF2B5EF4-FFF2-40B4-BE49-F238E27FC236}">
                    <a16:creationId xmlns:a16="http://schemas.microsoft.com/office/drawing/2014/main" id="{92CA16D5-9D03-4FC8-8A38-396A3134C24F}"/>
                  </a:ext>
                </a:extLst>
              </p:cNvPr>
              <p:cNvSpPr txBox="1"/>
              <p:nvPr/>
            </p:nvSpPr>
            <p:spPr>
              <a:xfrm>
                <a:off x="7389181" y="2442859"/>
                <a:ext cx="229599" cy="224735"/>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sp>
            <p:nvSpPr>
              <p:cNvPr id="27" name="TextBox 26">
                <a:extLst>
                  <a:ext uri="{FF2B5EF4-FFF2-40B4-BE49-F238E27FC236}">
                    <a16:creationId xmlns:a16="http://schemas.microsoft.com/office/drawing/2014/main" id="{FFB34C11-9DA8-4488-88D4-B630B0240217}"/>
                  </a:ext>
                </a:extLst>
              </p:cNvPr>
              <p:cNvSpPr txBox="1"/>
              <p:nvPr/>
            </p:nvSpPr>
            <p:spPr>
              <a:xfrm>
                <a:off x="7396842" y="2737824"/>
                <a:ext cx="229599" cy="224735"/>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5</a:t>
                </a:r>
              </a:p>
            </p:txBody>
          </p:sp>
          <p:sp>
            <p:nvSpPr>
              <p:cNvPr id="28" name="TextBox 27">
                <a:extLst>
                  <a:ext uri="{FF2B5EF4-FFF2-40B4-BE49-F238E27FC236}">
                    <a16:creationId xmlns:a16="http://schemas.microsoft.com/office/drawing/2014/main" id="{55ECC008-50EA-406B-8A11-B2159491AAEC}"/>
                  </a:ext>
                </a:extLst>
              </p:cNvPr>
              <p:cNvSpPr txBox="1"/>
              <p:nvPr/>
            </p:nvSpPr>
            <p:spPr>
              <a:xfrm>
                <a:off x="7397847" y="3354742"/>
                <a:ext cx="229599" cy="224735"/>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5</a:t>
                </a:r>
                <a:r>
                  <a:rPr lang="en-IN" sz="1867" baseline="30000" dirty="0">
                    <a:solidFill>
                      <a:srgbClr val="595959"/>
                    </a:solidFill>
                    <a:ea typeface="IBM Plex Sans" charset="0"/>
                    <a:cs typeface="IBM Plex Sans" charset="0"/>
                  </a:rPr>
                  <a:t>N</a:t>
                </a:r>
              </a:p>
            </p:txBody>
          </p:sp>
          <p:sp>
            <p:nvSpPr>
              <p:cNvPr id="29" name="TextBox 28">
                <a:extLst>
                  <a:ext uri="{FF2B5EF4-FFF2-40B4-BE49-F238E27FC236}">
                    <a16:creationId xmlns:a16="http://schemas.microsoft.com/office/drawing/2014/main" id="{CFD51019-30B0-482A-BFFB-C9147F113E86}"/>
                  </a:ext>
                </a:extLst>
              </p:cNvPr>
              <p:cNvSpPr txBox="1"/>
              <p:nvPr/>
            </p:nvSpPr>
            <p:spPr>
              <a:xfrm>
                <a:off x="7389180" y="3051613"/>
                <a:ext cx="229599" cy="224735"/>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2</a:t>
                </a:r>
                <a:r>
                  <a:rPr lang="en-IN" sz="1867" baseline="30000" dirty="0">
                    <a:solidFill>
                      <a:srgbClr val="595959"/>
                    </a:solidFill>
                    <a:ea typeface="IBM Plex Sans" charset="0"/>
                    <a:cs typeface="IBM Plex Sans" charset="0"/>
                  </a:rPr>
                  <a:t>N</a:t>
                </a:r>
              </a:p>
            </p:txBody>
          </p:sp>
        </p:grpSp>
      </p:grpSp>
      <p:grpSp>
        <p:nvGrpSpPr>
          <p:cNvPr id="48" name="Group 47">
            <a:extLst>
              <a:ext uri="{FF2B5EF4-FFF2-40B4-BE49-F238E27FC236}">
                <a16:creationId xmlns:a16="http://schemas.microsoft.com/office/drawing/2014/main" id="{D27A2C9A-E6E5-4242-B892-0D04ACF27F9C}"/>
              </a:ext>
            </a:extLst>
          </p:cNvPr>
          <p:cNvGrpSpPr/>
          <p:nvPr/>
        </p:nvGrpSpPr>
        <p:grpSpPr>
          <a:xfrm>
            <a:off x="1296000" y="902401"/>
            <a:ext cx="9600000" cy="5458940"/>
            <a:chOff x="972000" y="676800"/>
            <a:chExt cx="7202371" cy="4094205"/>
          </a:xfrm>
        </p:grpSpPr>
        <p:pic>
          <p:nvPicPr>
            <p:cNvPr id="47" name="Picture 46">
              <a:extLst>
                <a:ext uri="{FF2B5EF4-FFF2-40B4-BE49-F238E27FC236}">
                  <a16:creationId xmlns:a16="http://schemas.microsoft.com/office/drawing/2014/main" id="{9672127A-7857-4A53-A7C1-EE7F5B96A908}"/>
                </a:ext>
              </a:extLst>
            </p:cNvPr>
            <p:cNvPicPr>
              <a:picLocks noChangeAspect="1"/>
            </p:cNvPicPr>
            <p:nvPr/>
          </p:nvPicPr>
          <p:blipFill>
            <a:blip r:embed="rId6"/>
            <a:stretch>
              <a:fillRect/>
            </a:stretch>
          </p:blipFill>
          <p:spPr>
            <a:xfrm>
              <a:off x="972000" y="676800"/>
              <a:ext cx="7202371" cy="4094205"/>
            </a:xfrm>
            <a:prstGeom prst="rect">
              <a:avLst/>
            </a:prstGeom>
          </p:spPr>
        </p:pic>
        <p:grpSp>
          <p:nvGrpSpPr>
            <p:cNvPr id="19" name="Group 18">
              <a:extLst>
                <a:ext uri="{FF2B5EF4-FFF2-40B4-BE49-F238E27FC236}">
                  <a16:creationId xmlns:a16="http://schemas.microsoft.com/office/drawing/2014/main" id="{94BFE98C-E638-4F25-90EA-1B146F2F6384}"/>
                </a:ext>
              </a:extLst>
            </p:cNvPr>
            <p:cNvGrpSpPr/>
            <p:nvPr/>
          </p:nvGrpSpPr>
          <p:grpSpPr>
            <a:xfrm>
              <a:off x="7390800" y="2451600"/>
              <a:ext cx="238266" cy="1137089"/>
              <a:chOff x="7389180" y="2442859"/>
              <a:chExt cx="238266" cy="1137089"/>
            </a:xfrm>
          </p:grpSpPr>
          <p:sp>
            <p:nvSpPr>
              <p:cNvPr id="20" name="TextBox 19">
                <a:extLst>
                  <a:ext uri="{FF2B5EF4-FFF2-40B4-BE49-F238E27FC236}">
                    <a16:creationId xmlns:a16="http://schemas.microsoft.com/office/drawing/2014/main" id="{21B5A4E4-973D-486D-97C5-E1C1D15D2C87}"/>
                  </a:ext>
                </a:extLst>
              </p:cNvPr>
              <p:cNvSpPr txBox="1"/>
              <p:nvPr/>
            </p:nvSpPr>
            <p:spPr>
              <a:xfrm>
                <a:off x="7389181" y="2442859"/>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sp>
            <p:nvSpPr>
              <p:cNvPr id="21" name="TextBox 20">
                <a:extLst>
                  <a:ext uri="{FF2B5EF4-FFF2-40B4-BE49-F238E27FC236}">
                    <a16:creationId xmlns:a16="http://schemas.microsoft.com/office/drawing/2014/main" id="{44AE5125-C142-4174-B464-10F156AE2FF9}"/>
                  </a:ext>
                </a:extLst>
              </p:cNvPr>
              <p:cNvSpPr txBox="1"/>
              <p:nvPr/>
            </p:nvSpPr>
            <p:spPr>
              <a:xfrm>
                <a:off x="7396842" y="2737824"/>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5</a:t>
                </a:r>
              </a:p>
            </p:txBody>
          </p:sp>
          <p:sp>
            <p:nvSpPr>
              <p:cNvPr id="22" name="TextBox 21">
                <a:extLst>
                  <a:ext uri="{FF2B5EF4-FFF2-40B4-BE49-F238E27FC236}">
                    <a16:creationId xmlns:a16="http://schemas.microsoft.com/office/drawing/2014/main" id="{1A49B223-78BC-4306-928F-6EFA7216D5D8}"/>
                  </a:ext>
                </a:extLst>
              </p:cNvPr>
              <p:cNvSpPr txBox="1"/>
              <p:nvPr/>
            </p:nvSpPr>
            <p:spPr>
              <a:xfrm>
                <a:off x="7397847" y="3354742"/>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5</a:t>
                </a:r>
                <a:r>
                  <a:rPr lang="en-IN" sz="1867" baseline="30000" dirty="0">
                    <a:solidFill>
                      <a:srgbClr val="595959"/>
                    </a:solidFill>
                    <a:ea typeface="IBM Plex Sans" charset="0"/>
                    <a:cs typeface="IBM Plex Sans" charset="0"/>
                  </a:rPr>
                  <a:t>N</a:t>
                </a:r>
              </a:p>
            </p:txBody>
          </p:sp>
          <p:sp>
            <p:nvSpPr>
              <p:cNvPr id="23" name="TextBox 22">
                <a:extLst>
                  <a:ext uri="{FF2B5EF4-FFF2-40B4-BE49-F238E27FC236}">
                    <a16:creationId xmlns:a16="http://schemas.microsoft.com/office/drawing/2014/main" id="{FE3F2054-8709-41FB-BB07-4D21A2AB1224}"/>
                  </a:ext>
                </a:extLst>
              </p:cNvPr>
              <p:cNvSpPr txBox="1"/>
              <p:nvPr/>
            </p:nvSpPr>
            <p:spPr>
              <a:xfrm>
                <a:off x="7389180" y="3051613"/>
                <a:ext cx="229599" cy="225206"/>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2</a:t>
                </a:r>
                <a:r>
                  <a:rPr lang="en-IN" sz="1867" baseline="30000" dirty="0">
                    <a:solidFill>
                      <a:srgbClr val="595959"/>
                    </a:solidFill>
                    <a:ea typeface="IBM Plex Sans" charset="0"/>
                    <a:cs typeface="IBM Plex Sans" charset="0"/>
                  </a:rPr>
                  <a:t>N</a:t>
                </a:r>
              </a:p>
            </p:txBody>
          </p:sp>
        </p:grpSp>
      </p:grpSp>
      <p:grpSp>
        <p:nvGrpSpPr>
          <p:cNvPr id="50" name="Group 49">
            <a:extLst>
              <a:ext uri="{FF2B5EF4-FFF2-40B4-BE49-F238E27FC236}">
                <a16:creationId xmlns:a16="http://schemas.microsoft.com/office/drawing/2014/main" id="{75BE7CFE-9483-4880-8B36-BAB1C36ED110}"/>
              </a:ext>
            </a:extLst>
          </p:cNvPr>
          <p:cNvGrpSpPr/>
          <p:nvPr/>
        </p:nvGrpSpPr>
        <p:grpSpPr>
          <a:xfrm>
            <a:off x="1296000" y="902400"/>
            <a:ext cx="9600000" cy="5457600"/>
            <a:chOff x="972342" y="676800"/>
            <a:chExt cx="7196610" cy="4090930"/>
          </a:xfrm>
        </p:grpSpPr>
        <p:pic>
          <p:nvPicPr>
            <p:cNvPr id="49" name="Picture 48">
              <a:extLst>
                <a:ext uri="{FF2B5EF4-FFF2-40B4-BE49-F238E27FC236}">
                  <a16:creationId xmlns:a16="http://schemas.microsoft.com/office/drawing/2014/main" id="{87AC07A8-0292-4F27-964C-86BDF0ACED99}"/>
                </a:ext>
              </a:extLst>
            </p:cNvPr>
            <p:cNvPicPr>
              <a:picLocks noChangeAspect="1"/>
            </p:cNvPicPr>
            <p:nvPr/>
          </p:nvPicPr>
          <p:blipFill>
            <a:blip r:embed="rId7"/>
            <a:stretch>
              <a:fillRect/>
            </a:stretch>
          </p:blipFill>
          <p:spPr>
            <a:xfrm>
              <a:off x="972342" y="676800"/>
              <a:ext cx="7196610" cy="4090930"/>
            </a:xfrm>
            <a:prstGeom prst="rect">
              <a:avLst/>
            </a:prstGeom>
          </p:spPr>
        </p:pic>
        <p:grpSp>
          <p:nvGrpSpPr>
            <p:cNvPr id="40" name="Group 39">
              <a:extLst>
                <a:ext uri="{FF2B5EF4-FFF2-40B4-BE49-F238E27FC236}">
                  <a16:creationId xmlns:a16="http://schemas.microsoft.com/office/drawing/2014/main" id="{9BA89B8C-EFE2-4D2E-9D72-6BD032DE1A9A}"/>
                </a:ext>
              </a:extLst>
            </p:cNvPr>
            <p:cNvGrpSpPr/>
            <p:nvPr/>
          </p:nvGrpSpPr>
          <p:grpSpPr>
            <a:xfrm>
              <a:off x="7390800" y="2451600"/>
              <a:ext cx="238266" cy="1136964"/>
              <a:chOff x="7389180" y="2442859"/>
              <a:chExt cx="238266" cy="1136964"/>
            </a:xfrm>
          </p:grpSpPr>
          <p:sp>
            <p:nvSpPr>
              <p:cNvPr id="41" name="TextBox 40">
                <a:extLst>
                  <a:ext uri="{FF2B5EF4-FFF2-40B4-BE49-F238E27FC236}">
                    <a16:creationId xmlns:a16="http://schemas.microsoft.com/office/drawing/2014/main" id="{340890A1-011A-430C-A0A0-0A1C765C881C}"/>
                  </a:ext>
                </a:extLst>
              </p:cNvPr>
              <p:cNvSpPr txBox="1"/>
              <p:nvPr/>
            </p:nvSpPr>
            <p:spPr>
              <a:xfrm>
                <a:off x="7389181" y="2442859"/>
                <a:ext cx="229599" cy="225081"/>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sp>
            <p:nvSpPr>
              <p:cNvPr id="42" name="TextBox 41">
                <a:extLst>
                  <a:ext uri="{FF2B5EF4-FFF2-40B4-BE49-F238E27FC236}">
                    <a16:creationId xmlns:a16="http://schemas.microsoft.com/office/drawing/2014/main" id="{5D34A59A-0226-4C7B-A209-9CD11CD599E8}"/>
                  </a:ext>
                </a:extLst>
              </p:cNvPr>
              <p:cNvSpPr txBox="1"/>
              <p:nvPr/>
            </p:nvSpPr>
            <p:spPr>
              <a:xfrm>
                <a:off x="7396842" y="2737824"/>
                <a:ext cx="229599" cy="225081"/>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5</a:t>
                </a:r>
              </a:p>
            </p:txBody>
          </p:sp>
          <p:sp>
            <p:nvSpPr>
              <p:cNvPr id="43" name="TextBox 42">
                <a:extLst>
                  <a:ext uri="{FF2B5EF4-FFF2-40B4-BE49-F238E27FC236}">
                    <a16:creationId xmlns:a16="http://schemas.microsoft.com/office/drawing/2014/main" id="{9A845D95-B6A0-467F-A018-64F9B32BF65F}"/>
                  </a:ext>
                </a:extLst>
              </p:cNvPr>
              <p:cNvSpPr txBox="1"/>
              <p:nvPr/>
            </p:nvSpPr>
            <p:spPr>
              <a:xfrm>
                <a:off x="7397847" y="3354742"/>
                <a:ext cx="229599" cy="225081"/>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5</a:t>
                </a:r>
                <a:r>
                  <a:rPr lang="en-IN" sz="1867" baseline="30000" dirty="0">
                    <a:solidFill>
                      <a:srgbClr val="595959"/>
                    </a:solidFill>
                    <a:ea typeface="IBM Plex Sans" charset="0"/>
                    <a:cs typeface="IBM Plex Sans" charset="0"/>
                  </a:rPr>
                  <a:t>N</a:t>
                </a:r>
              </a:p>
            </p:txBody>
          </p:sp>
          <p:sp>
            <p:nvSpPr>
              <p:cNvPr id="44" name="TextBox 43">
                <a:extLst>
                  <a:ext uri="{FF2B5EF4-FFF2-40B4-BE49-F238E27FC236}">
                    <a16:creationId xmlns:a16="http://schemas.microsoft.com/office/drawing/2014/main" id="{0A67F27F-45BD-4B8C-A1EF-C37BB96D41D7}"/>
                  </a:ext>
                </a:extLst>
              </p:cNvPr>
              <p:cNvSpPr txBox="1"/>
              <p:nvPr/>
            </p:nvSpPr>
            <p:spPr>
              <a:xfrm>
                <a:off x="7389180" y="3051613"/>
                <a:ext cx="229599" cy="225081"/>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2</a:t>
                </a:r>
                <a:r>
                  <a:rPr lang="en-IN" sz="1867" baseline="30000" dirty="0">
                    <a:solidFill>
                      <a:srgbClr val="595959"/>
                    </a:solidFill>
                    <a:ea typeface="IBM Plex Sans" charset="0"/>
                    <a:cs typeface="IBM Plex Sans" charset="0"/>
                  </a:rPr>
                  <a:t>N</a:t>
                </a:r>
              </a:p>
            </p:txBody>
          </p:sp>
        </p:grpSp>
      </p:grpSp>
      <p:grpSp>
        <p:nvGrpSpPr>
          <p:cNvPr id="52" name="Group 51">
            <a:extLst>
              <a:ext uri="{FF2B5EF4-FFF2-40B4-BE49-F238E27FC236}">
                <a16:creationId xmlns:a16="http://schemas.microsoft.com/office/drawing/2014/main" id="{BADFC654-FD5B-4038-9172-1D2195EAD9C6}"/>
              </a:ext>
            </a:extLst>
          </p:cNvPr>
          <p:cNvGrpSpPr/>
          <p:nvPr/>
        </p:nvGrpSpPr>
        <p:grpSpPr>
          <a:xfrm>
            <a:off x="1296000" y="902400"/>
            <a:ext cx="9600000" cy="5457601"/>
            <a:chOff x="972000" y="676800"/>
            <a:chExt cx="7211645" cy="4099477"/>
          </a:xfrm>
        </p:grpSpPr>
        <p:pic>
          <p:nvPicPr>
            <p:cNvPr id="51" name="Picture 50">
              <a:extLst>
                <a:ext uri="{FF2B5EF4-FFF2-40B4-BE49-F238E27FC236}">
                  <a16:creationId xmlns:a16="http://schemas.microsoft.com/office/drawing/2014/main" id="{BEEB85E9-1127-4E09-85F5-64DFF21A0281}"/>
                </a:ext>
              </a:extLst>
            </p:cNvPr>
            <p:cNvPicPr>
              <a:picLocks noChangeAspect="1"/>
            </p:cNvPicPr>
            <p:nvPr/>
          </p:nvPicPr>
          <p:blipFill>
            <a:blip r:embed="rId8"/>
            <a:stretch>
              <a:fillRect/>
            </a:stretch>
          </p:blipFill>
          <p:spPr>
            <a:xfrm>
              <a:off x="972000" y="676800"/>
              <a:ext cx="7211645" cy="4099477"/>
            </a:xfrm>
            <a:prstGeom prst="rect">
              <a:avLst/>
            </a:prstGeom>
          </p:spPr>
        </p:pic>
        <p:grpSp>
          <p:nvGrpSpPr>
            <p:cNvPr id="35" name="Group 34">
              <a:extLst>
                <a:ext uri="{FF2B5EF4-FFF2-40B4-BE49-F238E27FC236}">
                  <a16:creationId xmlns:a16="http://schemas.microsoft.com/office/drawing/2014/main" id="{7E92E6EC-36E9-4079-B48D-7C28B8EAE538}"/>
                </a:ext>
              </a:extLst>
            </p:cNvPr>
            <p:cNvGrpSpPr/>
            <p:nvPr/>
          </p:nvGrpSpPr>
          <p:grpSpPr>
            <a:xfrm>
              <a:off x="7390800" y="2451600"/>
              <a:ext cx="238266" cy="1137435"/>
              <a:chOff x="7389180" y="2442859"/>
              <a:chExt cx="238266" cy="1137435"/>
            </a:xfrm>
          </p:grpSpPr>
          <p:sp>
            <p:nvSpPr>
              <p:cNvPr id="36" name="TextBox 35">
                <a:extLst>
                  <a:ext uri="{FF2B5EF4-FFF2-40B4-BE49-F238E27FC236}">
                    <a16:creationId xmlns:a16="http://schemas.microsoft.com/office/drawing/2014/main" id="{FFCE109C-946A-4493-AF0E-A9155B7B958B}"/>
                  </a:ext>
                </a:extLst>
              </p:cNvPr>
              <p:cNvSpPr txBox="1"/>
              <p:nvPr/>
            </p:nvSpPr>
            <p:spPr>
              <a:xfrm>
                <a:off x="7389181" y="2442859"/>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sp>
            <p:nvSpPr>
              <p:cNvPr id="37" name="TextBox 36">
                <a:extLst>
                  <a:ext uri="{FF2B5EF4-FFF2-40B4-BE49-F238E27FC236}">
                    <a16:creationId xmlns:a16="http://schemas.microsoft.com/office/drawing/2014/main" id="{4CE884ED-9E79-4BB9-996F-7DDFA0B64111}"/>
                  </a:ext>
                </a:extLst>
              </p:cNvPr>
              <p:cNvSpPr txBox="1"/>
              <p:nvPr/>
            </p:nvSpPr>
            <p:spPr>
              <a:xfrm>
                <a:off x="7396842" y="2737824"/>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5</a:t>
                </a:r>
              </a:p>
            </p:txBody>
          </p:sp>
          <p:sp>
            <p:nvSpPr>
              <p:cNvPr id="38" name="TextBox 37">
                <a:extLst>
                  <a:ext uri="{FF2B5EF4-FFF2-40B4-BE49-F238E27FC236}">
                    <a16:creationId xmlns:a16="http://schemas.microsoft.com/office/drawing/2014/main" id="{A5D32867-E167-4311-A3C4-5F56A3BE21FA}"/>
                  </a:ext>
                </a:extLst>
              </p:cNvPr>
              <p:cNvSpPr txBox="1"/>
              <p:nvPr/>
            </p:nvSpPr>
            <p:spPr>
              <a:xfrm>
                <a:off x="7397847" y="3354742"/>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5</a:t>
                </a:r>
                <a:r>
                  <a:rPr lang="en-IN" sz="1867" baseline="30000" dirty="0">
                    <a:solidFill>
                      <a:srgbClr val="595959"/>
                    </a:solidFill>
                    <a:ea typeface="IBM Plex Sans" charset="0"/>
                    <a:cs typeface="IBM Plex Sans" charset="0"/>
                  </a:rPr>
                  <a:t>N</a:t>
                </a:r>
              </a:p>
            </p:txBody>
          </p:sp>
          <p:sp>
            <p:nvSpPr>
              <p:cNvPr id="39" name="TextBox 38">
                <a:extLst>
                  <a:ext uri="{FF2B5EF4-FFF2-40B4-BE49-F238E27FC236}">
                    <a16:creationId xmlns:a16="http://schemas.microsoft.com/office/drawing/2014/main" id="{329823E8-939D-4998-B0F5-5DE49F5CEC2D}"/>
                  </a:ext>
                </a:extLst>
              </p:cNvPr>
              <p:cNvSpPr txBox="1"/>
              <p:nvPr/>
            </p:nvSpPr>
            <p:spPr>
              <a:xfrm>
                <a:off x="7389180" y="3051613"/>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2</a:t>
                </a:r>
                <a:r>
                  <a:rPr lang="en-IN" sz="1867" baseline="30000" dirty="0">
                    <a:solidFill>
                      <a:srgbClr val="595959"/>
                    </a:solidFill>
                    <a:ea typeface="IBM Plex Sans" charset="0"/>
                    <a:cs typeface="IBM Plex Sans" charset="0"/>
                  </a:rPr>
                  <a:t>N</a:t>
                </a:r>
              </a:p>
            </p:txBody>
          </p:sp>
        </p:grpSp>
      </p:grpSp>
      <p:grpSp>
        <p:nvGrpSpPr>
          <p:cNvPr id="6" name="Group 5">
            <a:extLst>
              <a:ext uri="{FF2B5EF4-FFF2-40B4-BE49-F238E27FC236}">
                <a16:creationId xmlns:a16="http://schemas.microsoft.com/office/drawing/2014/main" id="{EA9BD6DD-053B-481E-8E44-506F64044FE6}"/>
              </a:ext>
            </a:extLst>
          </p:cNvPr>
          <p:cNvGrpSpPr/>
          <p:nvPr/>
        </p:nvGrpSpPr>
        <p:grpSpPr>
          <a:xfrm>
            <a:off x="1296000" y="903600"/>
            <a:ext cx="9601200" cy="5457600"/>
            <a:chOff x="1296000" y="903600"/>
            <a:chExt cx="9601200" cy="5457600"/>
          </a:xfrm>
        </p:grpSpPr>
        <p:pic>
          <p:nvPicPr>
            <p:cNvPr id="5" name="Picture 4">
              <a:extLst>
                <a:ext uri="{FF2B5EF4-FFF2-40B4-BE49-F238E27FC236}">
                  <a16:creationId xmlns:a16="http://schemas.microsoft.com/office/drawing/2014/main" id="{8FE3D0BD-F800-41E6-A3C7-C574A35E4878}"/>
                </a:ext>
              </a:extLst>
            </p:cNvPr>
            <p:cNvPicPr>
              <a:picLocks noChangeAspect="1"/>
            </p:cNvPicPr>
            <p:nvPr/>
          </p:nvPicPr>
          <p:blipFill>
            <a:blip r:embed="rId9"/>
            <a:stretch>
              <a:fillRect/>
            </a:stretch>
          </p:blipFill>
          <p:spPr>
            <a:xfrm>
              <a:off x="1296000" y="903600"/>
              <a:ext cx="9601200" cy="5457600"/>
            </a:xfrm>
            <a:prstGeom prst="rect">
              <a:avLst/>
            </a:prstGeom>
          </p:spPr>
        </p:pic>
        <p:grpSp>
          <p:nvGrpSpPr>
            <p:cNvPr id="58" name="Group 57">
              <a:extLst>
                <a:ext uri="{FF2B5EF4-FFF2-40B4-BE49-F238E27FC236}">
                  <a16:creationId xmlns:a16="http://schemas.microsoft.com/office/drawing/2014/main" id="{E02B4CBB-13D0-4034-B361-FE7FB6D80F8F}"/>
                </a:ext>
              </a:extLst>
            </p:cNvPr>
            <p:cNvGrpSpPr/>
            <p:nvPr/>
          </p:nvGrpSpPr>
          <p:grpSpPr>
            <a:xfrm>
              <a:off x="9842400" y="3265200"/>
              <a:ext cx="317175" cy="1514258"/>
              <a:chOff x="7389180" y="2442859"/>
              <a:chExt cx="238266" cy="1137435"/>
            </a:xfrm>
          </p:grpSpPr>
          <p:sp>
            <p:nvSpPr>
              <p:cNvPr id="59" name="TextBox 58">
                <a:extLst>
                  <a:ext uri="{FF2B5EF4-FFF2-40B4-BE49-F238E27FC236}">
                    <a16:creationId xmlns:a16="http://schemas.microsoft.com/office/drawing/2014/main" id="{764BE213-C820-49A9-999D-CD5E957F1E60}"/>
                  </a:ext>
                </a:extLst>
              </p:cNvPr>
              <p:cNvSpPr txBox="1"/>
              <p:nvPr/>
            </p:nvSpPr>
            <p:spPr>
              <a:xfrm>
                <a:off x="7389181" y="2442859"/>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2</a:t>
                </a:r>
              </a:p>
            </p:txBody>
          </p:sp>
          <p:sp>
            <p:nvSpPr>
              <p:cNvPr id="60" name="TextBox 59">
                <a:extLst>
                  <a:ext uri="{FF2B5EF4-FFF2-40B4-BE49-F238E27FC236}">
                    <a16:creationId xmlns:a16="http://schemas.microsoft.com/office/drawing/2014/main" id="{445F74C8-B22D-47A2-AAD3-2DF8259024DE}"/>
                  </a:ext>
                </a:extLst>
              </p:cNvPr>
              <p:cNvSpPr txBox="1"/>
              <p:nvPr/>
            </p:nvSpPr>
            <p:spPr>
              <a:xfrm>
                <a:off x="7396842" y="2737824"/>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N</a:t>
                </a:r>
                <a:r>
                  <a:rPr lang="en-IN" sz="1867" baseline="30000" dirty="0">
                    <a:solidFill>
                      <a:srgbClr val="595959"/>
                    </a:solidFill>
                    <a:ea typeface="IBM Plex Sans" charset="0"/>
                    <a:cs typeface="IBM Plex Sans" charset="0"/>
                  </a:rPr>
                  <a:t>5</a:t>
                </a:r>
              </a:p>
            </p:txBody>
          </p:sp>
          <p:sp>
            <p:nvSpPr>
              <p:cNvPr id="61" name="TextBox 60">
                <a:extLst>
                  <a:ext uri="{FF2B5EF4-FFF2-40B4-BE49-F238E27FC236}">
                    <a16:creationId xmlns:a16="http://schemas.microsoft.com/office/drawing/2014/main" id="{A67AFF89-63E4-4A54-BE13-D2333E4F6906}"/>
                  </a:ext>
                </a:extLst>
              </p:cNvPr>
              <p:cNvSpPr txBox="1"/>
              <p:nvPr/>
            </p:nvSpPr>
            <p:spPr>
              <a:xfrm>
                <a:off x="7397847" y="3354742"/>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5</a:t>
                </a:r>
                <a:r>
                  <a:rPr lang="en-IN" sz="1867" baseline="30000" dirty="0">
                    <a:solidFill>
                      <a:srgbClr val="595959"/>
                    </a:solidFill>
                    <a:ea typeface="IBM Plex Sans" charset="0"/>
                    <a:cs typeface="IBM Plex Sans" charset="0"/>
                  </a:rPr>
                  <a:t>N</a:t>
                </a:r>
              </a:p>
            </p:txBody>
          </p:sp>
          <p:sp>
            <p:nvSpPr>
              <p:cNvPr id="62" name="TextBox 61">
                <a:extLst>
                  <a:ext uri="{FF2B5EF4-FFF2-40B4-BE49-F238E27FC236}">
                    <a16:creationId xmlns:a16="http://schemas.microsoft.com/office/drawing/2014/main" id="{50755063-D370-40A2-BE8D-0EA8015A48A3}"/>
                  </a:ext>
                </a:extLst>
              </p:cNvPr>
              <p:cNvSpPr txBox="1"/>
              <p:nvPr/>
            </p:nvSpPr>
            <p:spPr>
              <a:xfrm>
                <a:off x="7389180" y="3051613"/>
                <a:ext cx="229599" cy="225552"/>
              </a:xfrm>
              <a:prstGeom prst="rect">
                <a:avLst/>
              </a:prstGeom>
              <a:solidFill>
                <a:srgbClr val="FFFFFF"/>
              </a:solidFill>
            </p:spPr>
            <p:txBody>
              <a:bodyPr wrap="square" lIns="0" tIns="0" rIns="0" bIns="0" rtlCol="0">
                <a:spAutoFit/>
              </a:bodyPr>
              <a:lstStyle/>
              <a:p>
                <a:pPr algn="ctr">
                  <a:lnSpc>
                    <a:spcPct val="110000"/>
                  </a:lnSpc>
                  <a:spcBef>
                    <a:spcPts val="1467"/>
                  </a:spcBef>
                  <a:buClr>
                    <a:srgbClr val="E0E0E0"/>
                  </a:buClr>
                  <a:buSzPct val="80000"/>
                </a:pPr>
                <a:r>
                  <a:rPr lang="en-IN" sz="1867" dirty="0">
                    <a:solidFill>
                      <a:srgbClr val="595959"/>
                    </a:solidFill>
                    <a:ea typeface="IBM Plex Sans" charset="0"/>
                    <a:cs typeface="IBM Plex Sans" charset="0"/>
                  </a:rPr>
                  <a:t>2</a:t>
                </a:r>
                <a:r>
                  <a:rPr lang="en-IN" sz="1867" baseline="30000" dirty="0">
                    <a:solidFill>
                      <a:srgbClr val="595959"/>
                    </a:solidFill>
                    <a:ea typeface="IBM Plex Sans" charset="0"/>
                    <a:cs typeface="IBM Plex Sans" charset="0"/>
                  </a:rPr>
                  <a:t>N</a:t>
                </a:r>
              </a:p>
            </p:txBody>
          </p:sp>
        </p:grpSp>
      </p:grpSp>
      <p:sp>
        <p:nvSpPr>
          <p:cNvPr id="7" name="Oval 6">
            <a:extLst>
              <a:ext uri="{FF2B5EF4-FFF2-40B4-BE49-F238E27FC236}">
                <a16:creationId xmlns:a16="http://schemas.microsoft.com/office/drawing/2014/main" id="{F3EDA531-820D-4D4B-9250-42BA5FAABAEA}"/>
              </a:ext>
            </a:extLst>
          </p:cNvPr>
          <p:cNvSpPr>
            <a:spLocks noChangeAspect="1"/>
          </p:cNvSpPr>
          <p:nvPr/>
        </p:nvSpPr>
        <p:spPr>
          <a:xfrm>
            <a:off x="3287209" y="3779470"/>
            <a:ext cx="504000" cy="504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a:extLst>
              <a:ext uri="{FF2B5EF4-FFF2-40B4-BE49-F238E27FC236}">
                <a16:creationId xmlns:a16="http://schemas.microsoft.com/office/drawing/2014/main" id="{335A77A4-639E-4846-B027-9326C4556CBE}"/>
              </a:ext>
            </a:extLst>
          </p:cNvPr>
          <p:cNvSpPr>
            <a:spLocks noChangeAspect="1"/>
          </p:cNvSpPr>
          <p:nvPr/>
        </p:nvSpPr>
        <p:spPr>
          <a:xfrm>
            <a:off x="7247680" y="2519759"/>
            <a:ext cx="504000" cy="504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6922DCE2-7192-4404-96C2-1EF3753080F2}"/>
              </a:ext>
            </a:extLst>
          </p:cNvPr>
          <p:cNvSpPr txBox="1"/>
          <p:nvPr/>
        </p:nvSpPr>
        <p:spPr>
          <a:xfrm>
            <a:off x="2988196" y="1598724"/>
            <a:ext cx="4259484" cy="646331"/>
          </a:xfrm>
          <a:prstGeom prst="rect">
            <a:avLst/>
          </a:prstGeom>
          <a:solidFill>
            <a:schemeClr val="bg1"/>
          </a:solidFill>
        </p:spPr>
        <p:txBody>
          <a:bodyPr wrap="square" rtlCol="0">
            <a:spAutoFit/>
          </a:bodyPr>
          <a:lstStyle/>
          <a:p>
            <a:pPr algn="ctr"/>
            <a:r>
              <a:rPr lang="en-IN" dirty="0"/>
              <a:t>Only at lower input sizes:</a:t>
            </a:r>
          </a:p>
          <a:p>
            <a:pPr algn="ctr"/>
            <a:r>
              <a:rPr lang="en-IN" dirty="0"/>
              <a:t>Polynomial growth &gt; Exponential growth</a:t>
            </a:r>
          </a:p>
        </p:txBody>
      </p:sp>
      <p:cxnSp>
        <p:nvCxnSpPr>
          <p:cNvPr id="30" name="Straight Arrow Connector 29">
            <a:extLst>
              <a:ext uri="{FF2B5EF4-FFF2-40B4-BE49-F238E27FC236}">
                <a16:creationId xmlns:a16="http://schemas.microsoft.com/office/drawing/2014/main" id="{7B4F0C29-E25C-4082-95F7-18472FE7F61E}"/>
              </a:ext>
            </a:extLst>
          </p:cNvPr>
          <p:cNvCxnSpPr>
            <a:cxnSpLocks/>
          </p:cNvCxnSpPr>
          <p:nvPr/>
        </p:nvCxnSpPr>
        <p:spPr>
          <a:xfrm flipH="1">
            <a:off x="3539210" y="2245055"/>
            <a:ext cx="583978" cy="1774642"/>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AFE9033-7E6D-434E-B921-59B7CD77E1BA}"/>
              </a:ext>
            </a:extLst>
          </p:cNvPr>
          <p:cNvCxnSpPr>
            <a:cxnSpLocks/>
          </p:cNvCxnSpPr>
          <p:nvPr/>
        </p:nvCxnSpPr>
        <p:spPr>
          <a:xfrm>
            <a:off x="6095544" y="2243856"/>
            <a:ext cx="1404136" cy="527903"/>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6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1000"/>
                                  </p:stCondLst>
                                  <p:childTnLst>
                                    <p:set>
                                      <p:cBhvr>
                                        <p:cTn id="39" dur="1" fill="hold">
                                          <p:stCondLst>
                                            <p:cond delay="0"/>
                                          </p:stCondLst>
                                        </p:cTn>
                                        <p:tgtEl>
                                          <p:spTgt spid="12"/>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3"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CD5EBD1F-D50D-4427-9293-28AABCFBC6F4}"/>
              </a:ext>
            </a:extLst>
          </p:cNvPr>
          <p:cNvSpPr txBox="1"/>
          <p:nvPr/>
        </p:nvSpPr>
        <p:spPr>
          <a:xfrm>
            <a:off x="1082616" y="2230691"/>
            <a:ext cx="10026767" cy="239661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800" dirty="0">
                <a:latin typeface="Arial Black" panose="020B0A04020102020204" pitchFamily="34" charset="0"/>
                <a:ea typeface="IBM Plex Sans" charset="0"/>
                <a:cs typeface="Times New Roman" panose="02020603050405020304" pitchFamily="18" charset="0"/>
              </a:rPr>
              <a:t>Comparing Quantum Computing with Classical Computing</a:t>
            </a:r>
            <a:endParaRPr lang="en-IN" sz="8000" dirty="0">
              <a:latin typeface="Arial Black" panose="020B0A04020102020204" pitchFamily="34" charset="0"/>
              <a:ea typeface="IBM Plex Sans" charset="0"/>
              <a:cs typeface="Times New Roman" panose="02020603050405020304" pitchFamily="18" charset="0"/>
            </a:endParaRPr>
          </a:p>
        </p:txBody>
      </p:sp>
    </p:spTree>
    <p:extLst>
      <p:ext uri="{BB962C8B-B14F-4D97-AF65-F5344CB8AC3E}">
        <p14:creationId xmlns:p14="http://schemas.microsoft.com/office/powerpoint/2010/main" val="31376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E94FCFA-5BA1-4CBB-A605-1F3B0BDA8E0D}"/>
              </a:ext>
            </a:extLst>
          </p:cNvPr>
          <p:cNvGrpSpPr/>
          <p:nvPr/>
        </p:nvGrpSpPr>
        <p:grpSpPr>
          <a:xfrm>
            <a:off x="2027758" y="2676637"/>
            <a:ext cx="1238411" cy="876397"/>
            <a:chOff x="2694925" y="2108305"/>
            <a:chExt cx="928808" cy="657297"/>
          </a:xfrm>
        </p:grpSpPr>
        <p:sp>
          <p:nvSpPr>
            <p:cNvPr id="39" name="Rectangle 38">
              <a:extLst>
                <a:ext uri="{FF2B5EF4-FFF2-40B4-BE49-F238E27FC236}">
                  <a16:creationId xmlns:a16="http://schemas.microsoft.com/office/drawing/2014/main" id="{67585252-79B7-43BA-94DF-F8CB30C6FFC5}"/>
                </a:ext>
              </a:extLst>
            </p:cNvPr>
            <p:cNvSpPr/>
            <p:nvPr/>
          </p:nvSpPr>
          <p:spPr bwMode="auto">
            <a:xfrm>
              <a:off x="2694925" y="2108305"/>
              <a:ext cx="928807" cy="491098"/>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IN" sz="1867" dirty="0">
                <a:solidFill>
                  <a:schemeClr val="tx1"/>
                </a:solidFill>
                <a:latin typeface="IBM Plex Sans" charset="0"/>
                <a:ea typeface="IBM Plex Sans" charset="0"/>
                <a:cs typeface="IBM Plex Sans" charset="0"/>
              </a:endParaRPr>
            </a:p>
          </p:txBody>
        </p:sp>
        <p:sp>
          <p:nvSpPr>
            <p:cNvPr id="40" name="TextBox 39">
              <a:extLst>
                <a:ext uri="{FF2B5EF4-FFF2-40B4-BE49-F238E27FC236}">
                  <a16:creationId xmlns:a16="http://schemas.microsoft.com/office/drawing/2014/main" id="{E5D841AB-12E1-4B93-B7E0-F77D29437F14}"/>
                </a:ext>
              </a:extLst>
            </p:cNvPr>
            <p:cNvSpPr txBox="1"/>
            <p:nvPr/>
          </p:nvSpPr>
          <p:spPr>
            <a:xfrm>
              <a:off x="2694926" y="2163611"/>
              <a:ext cx="928807" cy="601991"/>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5000" dirty="0"/>
                <a:t>0   1</a:t>
              </a:r>
              <a:endParaRPr lang="en-IN" sz="5000" dirty="0">
                <a:latin typeface="IBM Plex Sans" charset="0"/>
                <a:ea typeface="IBM Plex Sans"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D4F4B2EA-3CAE-4941-97BB-F50C731DF7AB}"/>
              </a:ext>
            </a:extLst>
          </p:cNvPr>
          <p:cNvGrpSpPr/>
          <p:nvPr/>
        </p:nvGrpSpPr>
        <p:grpSpPr>
          <a:xfrm>
            <a:off x="5720895" y="2639585"/>
            <a:ext cx="2003919" cy="954124"/>
            <a:chOff x="5720895" y="2639585"/>
            <a:chExt cx="2003919" cy="954124"/>
          </a:xfrm>
        </p:grpSpPr>
        <p:pic>
          <p:nvPicPr>
            <p:cNvPr id="37" name="Picture 36">
              <a:extLst>
                <a:ext uri="{FF2B5EF4-FFF2-40B4-BE49-F238E27FC236}">
                  <a16:creationId xmlns:a16="http://schemas.microsoft.com/office/drawing/2014/main" id="{7CDC069B-2B3A-4DED-A389-32BBBBBE3339}"/>
                </a:ext>
              </a:extLst>
            </p:cNvPr>
            <p:cNvPicPr>
              <a:picLocks noChangeAspect="1"/>
            </p:cNvPicPr>
            <p:nvPr/>
          </p:nvPicPr>
          <p:blipFill>
            <a:blip r:embed="rId3"/>
            <a:stretch>
              <a:fillRect/>
            </a:stretch>
          </p:blipFill>
          <p:spPr>
            <a:xfrm>
              <a:off x="5720895" y="2680376"/>
              <a:ext cx="636082" cy="890516"/>
            </a:xfrm>
            <a:prstGeom prst="rect">
              <a:avLst/>
            </a:prstGeom>
          </p:spPr>
        </p:pic>
        <p:pic>
          <p:nvPicPr>
            <p:cNvPr id="36" name="Picture 35">
              <a:extLst>
                <a:ext uri="{FF2B5EF4-FFF2-40B4-BE49-F238E27FC236}">
                  <a16:creationId xmlns:a16="http://schemas.microsoft.com/office/drawing/2014/main" id="{60A6332C-8F1D-4697-ADD4-CD1A9A3BB977}"/>
                </a:ext>
              </a:extLst>
            </p:cNvPr>
            <p:cNvPicPr>
              <a:picLocks noChangeAspect="1"/>
            </p:cNvPicPr>
            <p:nvPr/>
          </p:nvPicPr>
          <p:blipFill>
            <a:blip r:embed="rId4"/>
            <a:stretch>
              <a:fillRect/>
            </a:stretch>
          </p:blipFill>
          <p:spPr>
            <a:xfrm>
              <a:off x="7025123" y="2639585"/>
              <a:ext cx="699691" cy="954124"/>
            </a:xfrm>
            <a:prstGeom prst="rect">
              <a:avLst/>
            </a:prstGeom>
          </p:spPr>
        </p:pic>
      </p:grpSp>
      <p:grpSp>
        <p:nvGrpSpPr>
          <p:cNvPr id="13" name="Group 12">
            <a:extLst>
              <a:ext uri="{FF2B5EF4-FFF2-40B4-BE49-F238E27FC236}">
                <a16:creationId xmlns:a16="http://schemas.microsoft.com/office/drawing/2014/main" id="{2BCAC697-7F02-49BA-B63B-D15A0CE3999D}"/>
              </a:ext>
            </a:extLst>
          </p:cNvPr>
          <p:cNvGrpSpPr/>
          <p:nvPr/>
        </p:nvGrpSpPr>
        <p:grpSpPr>
          <a:xfrm>
            <a:off x="8228006" y="2616777"/>
            <a:ext cx="3004606" cy="958763"/>
            <a:chOff x="3998631" y="3265658"/>
            <a:chExt cx="1349772" cy="430709"/>
          </a:xfrm>
        </p:grpSpPr>
        <p:pic>
          <p:nvPicPr>
            <p:cNvPr id="41" name="Picture 40">
              <a:extLst>
                <a:ext uri="{FF2B5EF4-FFF2-40B4-BE49-F238E27FC236}">
                  <a16:creationId xmlns:a16="http://schemas.microsoft.com/office/drawing/2014/main" id="{0A893938-F4C8-4D1C-BA38-8B0954DABF2D}"/>
                </a:ext>
              </a:extLst>
            </p:cNvPr>
            <p:cNvPicPr>
              <a:picLocks noChangeAspect="1"/>
            </p:cNvPicPr>
            <p:nvPr/>
          </p:nvPicPr>
          <p:blipFill>
            <a:blip r:embed="rId4"/>
            <a:stretch>
              <a:fillRect/>
            </a:stretch>
          </p:blipFill>
          <p:spPr>
            <a:xfrm>
              <a:off x="5034078" y="3265658"/>
              <a:ext cx="314325" cy="428625"/>
            </a:xfrm>
            <a:prstGeom prst="rect">
              <a:avLst/>
            </a:prstGeom>
          </p:spPr>
        </p:pic>
        <p:pic>
          <p:nvPicPr>
            <p:cNvPr id="43" name="Picture 42">
              <a:extLst>
                <a:ext uri="{FF2B5EF4-FFF2-40B4-BE49-F238E27FC236}">
                  <a16:creationId xmlns:a16="http://schemas.microsoft.com/office/drawing/2014/main" id="{F8308BB1-DD46-4E76-9E0C-8858ABA243DF}"/>
                </a:ext>
              </a:extLst>
            </p:cNvPr>
            <p:cNvPicPr>
              <a:picLocks noChangeAspect="1"/>
            </p:cNvPicPr>
            <p:nvPr/>
          </p:nvPicPr>
          <p:blipFill>
            <a:blip r:embed="rId3"/>
            <a:stretch>
              <a:fillRect/>
            </a:stretch>
          </p:blipFill>
          <p:spPr>
            <a:xfrm>
              <a:off x="4346035" y="3296317"/>
              <a:ext cx="285750" cy="400050"/>
            </a:xfrm>
            <a:prstGeom prst="rect">
              <a:avLst/>
            </a:prstGeom>
          </p:spPr>
        </p:pic>
        <p:sp>
          <p:nvSpPr>
            <p:cNvPr id="45" name="TextBox 44">
              <a:extLst>
                <a:ext uri="{FF2B5EF4-FFF2-40B4-BE49-F238E27FC236}">
                  <a16:creationId xmlns:a16="http://schemas.microsoft.com/office/drawing/2014/main" id="{1A710814-F3E2-4402-86FA-8AF7040C3F6E}"/>
                </a:ext>
              </a:extLst>
            </p:cNvPr>
            <p:cNvSpPr txBox="1"/>
            <p:nvPr/>
          </p:nvSpPr>
          <p:spPr>
            <a:xfrm>
              <a:off x="3998631" y="3309930"/>
              <a:ext cx="1236254" cy="346149"/>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l-GR" sz="4800" dirty="0"/>
                <a:t>α</a:t>
              </a:r>
              <a:r>
                <a:rPr lang="en-IN" sz="4800" dirty="0"/>
                <a:t>      </a:t>
              </a:r>
              <a:r>
                <a:rPr lang="el-GR" sz="4800" dirty="0"/>
                <a:t>+</a:t>
              </a:r>
              <a:r>
                <a:rPr lang="en-IN" sz="4800" dirty="0"/>
                <a:t> </a:t>
              </a:r>
              <a:r>
                <a:rPr lang="el-GR" sz="4800" dirty="0"/>
                <a:t>β</a:t>
              </a:r>
              <a:endParaRPr lang="en-IN" sz="8000" dirty="0">
                <a:latin typeface="IBM Plex Sans" charset="0"/>
                <a:ea typeface="IBM Plex Sans" charset="0"/>
                <a:cs typeface="Times New Roman" panose="02020603050405020304" pitchFamily="18" charset="0"/>
              </a:endParaRPr>
            </a:p>
          </p:txBody>
        </p:sp>
      </p:grpSp>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1510152" y="123784"/>
            <a:ext cx="9170784" cy="776804"/>
          </a:xfrm>
        </p:spPr>
        <p:txBody>
          <a:bodyPr/>
          <a:lstStyle/>
          <a:p>
            <a:pPr algn="ctr"/>
            <a:r>
              <a:rPr lang="en-IN" dirty="0"/>
              <a:t>Comparing Units of Computation</a:t>
            </a:r>
          </a:p>
        </p:txBody>
      </p:sp>
      <p:sp>
        <p:nvSpPr>
          <p:cNvPr id="38" name="TextBox 37">
            <a:extLst>
              <a:ext uri="{FF2B5EF4-FFF2-40B4-BE49-F238E27FC236}">
                <a16:creationId xmlns:a16="http://schemas.microsoft.com/office/drawing/2014/main" id="{CD5EBD1F-D50D-4427-9293-28AABCFBC6F4}"/>
              </a:ext>
            </a:extLst>
          </p:cNvPr>
          <p:cNvSpPr txBox="1"/>
          <p:nvPr/>
        </p:nvSpPr>
        <p:spPr>
          <a:xfrm>
            <a:off x="454714" y="1274094"/>
            <a:ext cx="4777505"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Arial Black" panose="020B0A04020102020204" pitchFamily="34" charset="0"/>
              </a:rPr>
              <a:t>Classical Computing</a:t>
            </a:r>
            <a:endParaRPr lang="en-IN" sz="5867" dirty="0">
              <a:latin typeface="Arial Black" panose="020B0A04020102020204" pitchFamily="34" charset="0"/>
              <a:ea typeface="IBM Plex Sans" charset="0"/>
              <a:cs typeface="Times New Roman" panose="02020603050405020304" pitchFamily="18" charset="0"/>
            </a:endParaRPr>
          </a:p>
        </p:txBody>
      </p:sp>
      <p:sp>
        <p:nvSpPr>
          <p:cNvPr id="46" name="TextBox 45">
            <a:extLst>
              <a:ext uri="{FF2B5EF4-FFF2-40B4-BE49-F238E27FC236}">
                <a16:creationId xmlns:a16="http://schemas.microsoft.com/office/drawing/2014/main" id="{B89F28ED-CE52-454A-A9FE-8EA34F1C3E89}"/>
              </a:ext>
            </a:extLst>
          </p:cNvPr>
          <p:cNvSpPr txBox="1"/>
          <p:nvPr/>
        </p:nvSpPr>
        <p:spPr>
          <a:xfrm>
            <a:off x="6099046" y="1274094"/>
            <a:ext cx="4777505"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Arial Black" panose="020B0A04020102020204" pitchFamily="34" charset="0"/>
              </a:rPr>
              <a:t>Quantum Computing</a:t>
            </a:r>
            <a:endParaRPr lang="en-IN" sz="5867" dirty="0">
              <a:latin typeface="Arial Black" panose="020B0A04020102020204" pitchFamily="34" charset="0"/>
              <a:ea typeface="IBM Plex Sans" charset="0"/>
              <a:cs typeface="Times New Roman" panose="02020603050405020304" pitchFamily="18" charset="0"/>
            </a:endParaRPr>
          </a:p>
        </p:txBody>
      </p:sp>
      <p:sp>
        <p:nvSpPr>
          <p:cNvPr id="47" name="TextBox 46">
            <a:extLst>
              <a:ext uri="{FF2B5EF4-FFF2-40B4-BE49-F238E27FC236}">
                <a16:creationId xmlns:a16="http://schemas.microsoft.com/office/drawing/2014/main" id="{6BC8318B-8CB5-4E2A-B2FD-FF300EE04884}"/>
              </a:ext>
            </a:extLst>
          </p:cNvPr>
          <p:cNvSpPr txBox="1"/>
          <p:nvPr/>
        </p:nvSpPr>
        <p:spPr>
          <a:xfrm>
            <a:off x="1994304" y="1936460"/>
            <a:ext cx="1238410" cy="69089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400" u="sng" dirty="0">
                <a:latin typeface="Times New Roman" panose="02020603050405020304" pitchFamily="18" charset="0"/>
                <a:cs typeface="Times New Roman" panose="02020603050405020304" pitchFamily="18" charset="0"/>
              </a:rPr>
              <a:t>Bits</a:t>
            </a:r>
            <a:endParaRPr lang="en-IN" sz="4400" u="sng" dirty="0">
              <a:latin typeface="Times New Roman" panose="02020603050405020304" pitchFamily="18" charset="0"/>
              <a:ea typeface="IBM Plex Sans" charset="0"/>
              <a:cs typeface="Times New Roman" panose="02020603050405020304" pitchFamily="18" charset="0"/>
            </a:endParaRPr>
          </a:p>
        </p:txBody>
      </p:sp>
      <p:sp>
        <p:nvSpPr>
          <p:cNvPr id="48" name="TextBox 47">
            <a:extLst>
              <a:ext uri="{FF2B5EF4-FFF2-40B4-BE49-F238E27FC236}">
                <a16:creationId xmlns:a16="http://schemas.microsoft.com/office/drawing/2014/main" id="{66EF43F5-F2E7-4D16-A0F8-432B15E335E4}"/>
              </a:ext>
            </a:extLst>
          </p:cNvPr>
          <p:cNvSpPr txBox="1"/>
          <p:nvPr/>
        </p:nvSpPr>
        <p:spPr>
          <a:xfrm>
            <a:off x="7543449" y="1936460"/>
            <a:ext cx="1587277" cy="69089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400" u="sng" dirty="0">
                <a:latin typeface="Times New Roman" panose="02020603050405020304" pitchFamily="18" charset="0"/>
                <a:cs typeface="Times New Roman" panose="02020603050405020304" pitchFamily="18" charset="0"/>
              </a:rPr>
              <a:t>Qubits</a:t>
            </a:r>
            <a:endParaRPr lang="en-IN" sz="4400" u="sng" dirty="0">
              <a:latin typeface="Times New Roman" panose="02020603050405020304" pitchFamily="18" charset="0"/>
              <a:ea typeface="IBM Plex Sans" charset="0"/>
              <a:cs typeface="Times New Roman" panose="02020603050405020304" pitchFamily="18" charset="0"/>
            </a:endParaRPr>
          </a:p>
        </p:txBody>
      </p:sp>
      <p:grpSp>
        <p:nvGrpSpPr>
          <p:cNvPr id="70" name="Group 69">
            <a:extLst>
              <a:ext uri="{FF2B5EF4-FFF2-40B4-BE49-F238E27FC236}">
                <a16:creationId xmlns:a16="http://schemas.microsoft.com/office/drawing/2014/main" id="{D9D0B261-7E1A-4DC7-9459-7187E3CB8AD8}"/>
              </a:ext>
            </a:extLst>
          </p:cNvPr>
          <p:cNvGrpSpPr/>
          <p:nvPr/>
        </p:nvGrpSpPr>
        <p:grpSpPr>
          <a:xfrm>
            <a:off x="1759638" y="3468862"/>
            <a:ext cx="1774650" cy="939173"/>
            <a:chOff x="1759638" y="3468862"/>
            <a:chExt cx="1774650" cy="939173"/>
          </a:xfrm>
        </p:grpSpPr>
        <p:sp>
          <p:nvSpPr>
            <p:cNvPr id="50" name="TextBox 49">
              <a:extLst>
                <a:ext uri="{FF2B5EF4-FFF2-40B4-BE49-F238E27FC236}">
                  <a16:creationId xmlns:a16="http://schemas.microsoft.com/office/drawing/2014/main" id="{D4766642-6C5D-4A85-94AB-B1AAB9E99364}"/>
                </a:ext>
              </a:extLst>
            </p:cNvPr>
            <p:cNvSpPr txBox="1"/>
            <p:nvPr/>
          </p:nvSpPr>
          <p:spPr>
            <a:xfrm>
              <a:off x="1759638" y="3905590"/>
              <a:ext cx="1774650" cy="50244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Times New Roman" panose="02020603050405020304" pitchFamily="18" charset="0"/>
                  <a:cs typeface="Times New Roman" panose="02020603050405020304" pitchFamily="18" charset="0"/>
                </a:rPr>
                <a:t>States</a:t>
              </a:r>
              <a:endParaRPr lang="en-IN" sz="3200" dirty="0">
                <a:latin typeface="Times New Roman" panose="02020603050405020304" pitchFamily="18" charset="0"/>
                <a:ea typeface="IBM Plex Sans"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6C187B7C-91ED-4F69-8D25-B93F64FF1218}"/>
                </a:ext>
              </a:extLst>
            </p:cNvPr>
            <p:cNvCxnSpPr>
              <a:cxnSpLocks/>
            </p:cNvCxnSpPr>
            <p:nvPr/>
          </p:nvCxnSpPr>
          <p:spPr>
            <a:xfrm flipH="1" flipV="1">
              <a:off x="2308303" y="3468862"/>
              <a:ext cx="78058" cy="470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D2DC703-3442-4F4D-A52B-B6BF0A1E7C45}"/>
                </a:ext>
              </a:extLst>
            </p:cNvPr>
            <p:cNvCxnSpPr>
              <a:cxnSpLocks/>
            </p:cNvCxnSpPr>
            <p:nvPr/>
          </p:nvCxnSpPr>
          <p:spPr>
            <a:xfrm flipV="1">
              <a:off x="2905290" y="3483866"/>
              <a:ext cx="103726" cy="455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F776CFCC-A11F-4710-ABC9-557C0DF222F8}"/>
              </a:ext>
            </a:extLst>
          </p:cNvPr>
          <p:cNvGrpSpPr/>
          <p:nvPr/>
        </p:nvGrpSpPr>
        <p:grpSpPr>
          <a:xfrm>
            <a:off x="4910631" y="3483866"/>
            <a:ext cx="3528629" cy="1439633"/>
            <a:chOff x="4910631" y="3483866"/>
            <a:chExt cx="3528629" cy="1439633"/>
          </a:xfrm>
        </p:grpSpPr>
        <p:sp>
          <p:nvSpPr>
            <p:cNvPr id="49" name="TextBox 48">
              <a:extLst>
                <a:ext uri="{FF2B5EF4-FFF2-40B4-BE49-F238E27FC236}">
                  <a16:creationId xmlns:a16="http://schemas.microsoft.com/office/drawing/2014/main" id="{033C6BB4-C97B-4837-B4AA-D1C294480FB4}"/>
                </a:ext>
              </a:extLst>
            </p:cNvPr>
            <p:cNvSpPr txBox="1"/>
            <p:nvPr/>
          </p:nvSpPr>
          <p:spPr>
            <a:xfrm>
              <a:off x="4910631" y="3866543"/>
              <a:ext cx="3528629" cy="1056956"/>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States</a:t>
              </a:r>
            </a:p>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(Unit Vectors)</a:t>
              </a:r>
              <a:endParaRPr lang="en-IN" sz="3200" dirty="0">
                <a:latin typeface="Times New Roman" panose="02020603050405020304" pitchFamily="18" charset="0"/>
                <a:ea typeface="IBM Plex Sans"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24003137-3D03-46F4-8A3B-283025001632}"/>
                </a:ext>
              </a:extLst>
            </p:cNvPr>
            <p:cNvCxnSpPr>
              <a:cxnSpLocks/>
            </p:cNvCxnSpPr>
            <p:nvPr/>
          </p:nvCxnSpPr>
          <p:spPr>
            <a:xfrm flipV="1">
              <a:off x="6905660" y="3483866"/>
              <a:ext cx="385993" cy="455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3E769BB-4CD2-41F2-88E2-0B93664517C6}"/>
                </a:ext>
              </a:extLst>
            </p:cNvPr>
            <p:cNvCxnSpPr>
              <a:cxnSpLocks/>
            </p:cNvCxnSpPr>
            <p:nvPr/>
          </p:nvCxnSpPr>
          <p:spPr>
            <a:xfrm flipH="1" flipV="1">
              <a:off x="6023289" y="3523769"/>
              <a:ext cx="379179" cy="381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86821800-7C25-4533-A14D-DFC08F508B08}"/>
              </a:ext>
            </a:extLst>
          </p:cNvPr>
          <p:cNvGrpSpPr/>
          <p:nvPr/>
        </p:nvGrpSpPr>
        <p:grpSpPr>
          <a:xfrm>
            <a:off x="8175595" y="3409361"/>
            <a:ext cx="3689163" cy="1514138"/>
            <a:chOff x="8175595" y="3409361"/>
            <a:chExt cx="3689163" cy="1514138"/>
          </a:xfrm>
        </p:grpSpPr>
        <p:sp>
          <p:nvSpPr>
            <p:cNvPr id="57" name="TextBox 56">
              <a:extLst>
                <a:ext uri="{FF2B5EF4-FFF2-40B4-BE49-F238E27FC236}">
                  <a16:creationId xmlns:a16="http://schemas.microsoft.com/office/drawing/2014/main" id="{1B80AA5D-1C19-4799-882F-A21A26C45419}"/>
                </a:ext>
              </a:extLst>
            </p:cNvPr>
            <p:cNvSpPr txBox="1"/>
            <p:nvPr/>
          </p:nvSpPr>
          <p:spPr>
            <a:xfrm>
              <a:off x="8175595" y="3866543"/>
              <a:ext cx="3689163" cy="1056956"/>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Superposition</a:t>
              </a:r>
            </a:p>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(Linear Combination)</a:t>
              </a:r>
              <a:endParaRPr lang="en-IN" sz="3200" dirty="0">
                <a:latin typeface="Times New Roman" panose="02020603050405020304" pitchFamily="18" charset="0"/>
                <a:ea typeface="IBM Plex Sans"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58E2023A-0E3A-46AB-ABD5-112DAEC96137}"/>
                </a:ext>
              </a:extLst>
            </p:cNvPr>
            <p:cNvCxnSpPr>
              <a:cxnSpLocks/>
            </p:cNvCxnSpPr>
            <p:nvPr/>
          </p:nvCxnSpPr>
          <p:spPr>
            <a:xfrm flipV="1">
              <a:off x="9966051" y="3409361"/>
              <a:ext cx="0" cy="529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2CC1244C-FE03-4926-93F1-1ABE1FB8669C}"/>
              </a:ext>
            </a:extLst>
          </p:cNvPr>
          <p:cNvGrpSpPr/>
          <p:nvPr/>
        </p:nvGrpSpPr>
        <p:grpSpPr>
          <a:xfrm>
            <a:off x="6257445" y="5197838"/>
            <a:ext cx="4572000" cy="1199403"/>
            <a:chOff x="6261904" y="5406714"/>
            <a:chExt cx="4572000" cy="1199403"/>
          </a:xfrm>
        </p:grpSpPr>
        <p:sp>
          <p:nvSpPr>
            <p:cNvPr id="64" name="TextBox 63">
              <a:extLst>
                <a:ext uri="{FF2B5EF4-FFF2-40B4-BE49-F238E27FC236}">
                  <a16:creationId xmlns:a16="http://schemas.microsoft.com/office/drawing/2014/main" id="{A2CFBF4B-669D-4702-8363-AAB16C3E437C}"/>
                </a:ext>
              </a:extLst>
            </p:cNvPr>
            <p:cNvSpPr txBox="1"/>
            <p:nvPr/>
          </p:nvSpPr>
          <p:spPr>
            <a:xfrm>
              <a:off x="9645551" y="5406714"/>
              <a:ext cx="1131283" cy="57791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600" dirty="0"/>
                <a:t>: |</a:t>
              </a:r>
              <a:r>
                <a:rPr lang="el-GR" sz="3600" dirty="0"/>
                <a:t>α</a:t>
              </a:r>
              <a:r>
                <a:rPr lang="en-IN" sz="3600" dirty="0"/>
                <a:t>|</a:t>
              </a:r>
              <a:r>
                <a:rPr lang="en-IN" sz="3600" baseline="30000" dirty="0"/>
                <a:t>2</a:t>
              </a:r>
              <a:endParaRPr lang="en-IN" sz="6000" dirty="0">
                <a:latin typeface="IBM Plex Sans" charset="0"/>
                <a:ea typeface="IBM Plex Sans" charset="0"/>
                <a:cs typeface="Times New Roman" panose="02020603050405020304" pitchFamily="18" charset="0"/>
              </a:endParaRPr>
            </a:p>
          </p:txBody>
        </p:sp>
        <p:pic>
          <p:nvPicPr>
            <p:cNvPr id="66" name="Picture 65">
              <a:extLst>
                <a:ext uri="{FF2B5EF4-FFF2-40B4-BE49-F238E27FC236}">
                  <a16:creationId xmlns:a16="http://schemas.microsoft.com/office/drawing/2014/main" id="{D197465B-31C3-4503-B209-D7715E2C903E}"/>
                </a:ext>
              </a:extLst>
            </p:cNvPr>
            <p:cNvPicPr>
              <a:picLocks noChangeAspect="1"/>
            </p:cNvPicPr>
            <p:nvPr/>
          </p:nvPicPr>
          <p:blipFill>
            <a:blip r:embed="rId3"/>
            <a:stretch>
              <a:fillRect/>
            </a:stretch>
          </p:blipFill>
          <p:spPr>
            <a:xfrm>
              <a:off x="9233946" y="5417295"/>
              <a:ext cx="435592" cy="609829"/>
            </a:xfrm>
            <a:prstGeom prst="rect">
              <a:avLst/>
            </a:prstGeom>
          </p:spPr>
        </p:pic>
        <p:sp>
          <p:nvSpPr>
            <p:cNvPr id="63" name="TextBox 62">
              <a:extLst>
                <a:ext uri="{FF2B5EF4-FFF2-40B4-BE49-F238E27FC236}">
                  <a16:creationId xmlns:a16="http://schemas.microsoft.com/office/drawing/2014/main" id="{25549883-708B-4BAE-9FF9-32355404CB93}"/>
                </a:ext>
              </a:extLst>
            </p:cNvPr>
            <p:cNvSpPr txBox="1"/>
            <p:nvPr/>
          </p:nvSpPr>
          <p:spPr>
            <a:xfrm>
              <a:off x="6348436" y="5482715"/>
              <a:ext cx="2821174" cy="1044132"/>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State is Probabilistic</a:t>
              </a:r>
              <a:endParaRPr lang="en-IN" sz="3200" dirty="0">
                <a:latin typeface="Times New Roman" panose="02020603050405020304" pitchFamily="18" charset="0"/>
                <a:ea typeface="IBM Plex Sans" charset="0"/>
                <a:cs typeface="Times New Roman" panose="02020603050405020304" pitchFamily="18" charset="0"/>
              </a:endParaRPr>
            </a:p>
          </p:txBody>
        </p:sp>
        <p:sp>
          <p:nvSpPr>
            <p:cNvPr id="65" name="TextBox 64">
              <a:extLst>
                <a:ext uri="{FF2B5EF4-FFF2-40B4-BE49-F238E27FC236}">
                  <a16:creationId xmlns:a16="http://schemas.microsoft.com/office/drawing/2014/main" id="{E6DFBC3B-02FB-4A38-A9CB-9941FF497467}"/>
                </a:ext>
              </a:extLst>
            </p:cNvPr>
            <p:cNvSpPr txBox="1"/>
            <p:nvPr/>
          </p:nvSpPr>
          <p:spPr>
            <a:xfrm>
              <a:off x="9625914" y="5914501"/>
              <a:ext cx="1174069" cy="57791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600" dirty="0"/>
                <a:t>: |</a:t>
              </a:r>
              <a:r>
                <a:rPr lang="el-GR" sz="3600" dirty="0"/>
                <a:t>β</a:t>
              </a:r>
              <a:r>
                <a:rPr lang="en-IN" sz="3600" dirty="0"/>
                <a:t>|</a:t>
              </a:r>
              <a:r>
                <a:rPr lang="en-IN" sz="3600" baseline="30000" dirty="0"/>
                <a:t>2</a:t>
              </a:r>
              <a:endParaRPr lang="en-IN" sz="6000" dirty="0">
                <a:latin typeface="IBM Plex Sans" charset="0"/>
                <a:ea typeface="IBM Plex Sans" charset="0"/>
                <a:cs typeface="Times New Roman" panose="02020603050405020304" pitchFamily="18" charset="0"/>
              </a:endParaRPr>
            </a:p>
          </p:txBody>
        </p:sp>
        <p:pic>
          <p:nvPicPr>
            <p:cNvPr id="67" name="Picture 66">
              <a:extLst>
                <a:ext uri="{FF2B5EF4-FFF2-40B4-BE49-F238E27FC236}">
                  <a16:creationId xmlns:a16="http://schemas.microsoft.com/office/drawing/2014/main" id="{AA65F9F8-E8EE-44AF-8A6B-F4D16FA45C67}"/>
                </a:ext>
              </a:extLst>
            </p:cNvPr>
            <p:cNvPicPr>
              <a:picLocks noChangeAspect="1"/>
            </p:cNvPicPr>
            <p:nvPr/>
          </p:nvPicPr>
          <p:blipFill>
            <a:blip r:embed="rId4"/>
            <a:stretch>
              <a:fillRect/>
            </a:stretch>
          </p:blipFill>
          <p:spPr>
            <a:xfrm>
              <a:off x="9222371" y="5888431"/>
              <a:ext cx="470068" cy="641002"/>
            </a:xfrm>
            <a:prstGeom prst="rect">
              <a:avLst/>
            </a:prstGeom>
          </p:spPr>
        </p:pic>
        <p:sp>
          <p:nvSpPr>
            <p:cNvPr id="68" name="Rectangle 67">
              <a:extLst>
                <a:ext uri="{FF2B5EF4-FFF2-40B4-BE49-F238E27FC236}">
                  <a16:creationId xmlns:a16="http://schemas.microsoft.com/office/drawing/2014/main" id="{85DC07BC-5672-4287-8EF2-0385148D6FE0}"/>
                </a:ext>
              </a:extLst>
            </p:cNvPr>
            <p:cNvSpPr/>
            <p:nvPr/>
          </p:nvSpPr>
          <p:spPr>
            <a:xfrm>
              <a:off x="6261904" y="5406714"/>
              <a:ext cx="4572000" cy="1199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606A8439-FEC7-4830-ACB5-6109F428AA22}"/>
              </a:ext>
            </a:extLst>
          </p:cNvPr>
          <p:cNvGrpSpPr/>
          <p:nvPr/>
        </p:nvGrpSpPr>
        <p:grpSpPr>
          <a:xfrm>
            <a:off x="8811703" y="1993409"/>
            <a:ext cx="3139718" cy="961288"/>
            <a:chOff x="8811703" y="1993409"/>
            <a:chExt cx="3139718" cy="961288"/>
          </a:xfrm>
        </p:grpSpPr>
        <p:sp>
          <p:nvSpPr>
            <p:cNvPr id="55" name="TextBox 54">
              <a:extLst>
                <a:ext uri="{FF2B5EF4-FFF2-40B4-BE49-F238E27FC236}">
                  <a16:creationId xmlns:a16="http://schemas.microsoft.com/office/drawing/2014/main" id="{956ED0DC-D4E8-4AEF-B62F-8B48F996CC52}"/>
                </a:ext>
              </a:extLst>
            </p:cNvPr>
            <p:cNvSpPr txBox="1"/>
            <p:nvPr/>
          </p:nvSpPr>
          <p:spPr>
            <a:xfrm>
              <a:off x="9634077" y="1993409"/>
              <a:ext cx="2317344" cy="37683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Complex Numbers</a:t>
              </a:r>
              <a:endParaRPr lang="en-IN" sz="2400" dirty="0">
                <a:latin typeface="Times New Roman" panose="02020603050405020304" pitchFamily="18" charset="0"/>
                <a:ea typeface="IBM Plex Sans" charset="0"/>
                <a:cs typeface="Times New Roman" panose="02020603050405020304" pitchFamily="18" charset="0"/>
              </a:endParaRPr>
            </a:p>
          </p:txBody>
        </p:sp>
        <p:cxnSp>
          <p:nvCxnSpPr>
            <p:cNvPr id="56" name="Straight Arrow Connector 55">
              <a:extLst>
                <a:ext uri="{FF2B5EF4-FFF2-40B4-BE49-F238E27FC236}">
                  <a16:creationId xmlns:a16="http://schemas.microsoft.com/office/drawing/2014/main" id="{7E2DA0F0-0520-403C-AD8C-25D2C1173B4F}"/>
                </a:ext>
              </a:extLst>
            </p:cNvPr>
            <p:cNvCxnSpPr>
              <a:cxnSpLocks/>
            </p:cNvCxnSpPr>
            <p:nvPr/>
          </p:nvCxnSpPr>
          <p:spPr>
            <a:xfrm flipH="1">
              <a:off x="8811703" y="2344434"/>
              <a:ext cx="885892" cy="610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D7D0C9E-439C-41EB-8EBB-5FDE5FE9EB7E}"/>
                </a:ext>
              </a:extLst>
            </p:cNvPr>
            <p:cNvCxnSpPr>
              <a:cxnSpLocks/>
            </p:cNvCxnSpPr>
            <p:nvPr/>
          </p:nvCxnSpPr>
          <p:spPr>
            <a:xfrm>
              <a:off x="10428790" y="2370243"/>
              <a:ext cx="0" cy="51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21" name="Picture 20">
            <a:extLst>
              <a:ext uri="{FF2B5EF4-FFF2-40B4-BE49-F238E27FC236}">
                <a16:creationId xmlns:a16="http://schemas.microsoft.com/office/drawing/2014/main" id="{5B72F8DF-7647-4EAD-9916-D2D63D7C7CFD}"/>
              </a:ext>
            </a:extLst>
          </p:cNvPr>
          <p:cNvPicPr>
            <a:picLocks noChangeAspect="1"/>
          </p:cNvPicPr>
          <p:nvPr/>
        </p:nvPicPr>
        <p:blipFill>
          <a:blip r:embed="rId5"/>
          <a:stretch>
            <a:fillRect/>
          </a:stretch>
        </p:blipFill>
        <p:spPr>
          <a:xfrm>
            <a:off x="6604978" y="3334385"/>
            <a:ext cx="4072977" cy="836913"/>
          </a:xfrm>
          <a:prstGeom prst="rect">
            <a:avLst/>
          </a:prstGeom>
        </p:spPr>
      </p:pic>
      <p:sp>
        <p:nvSpPr>
          <p:cNvPr id="60" name="TextBox 59">
            <a:extLst>
              <a:ext uri="{FF2B5EF4-FFF2-40B4-BE49-F238E27FC236}">
                <a16:creationId xmlns:a16="http://schemas.microsoft.com/office/drawing/2014/main" id="{8F7B2CC5-9C0B-4496-B010-9E04BECB8350}"/>
              </a:ext>
            </a:extLst>
          </p:cNvPr>
          <p:cNvSpPr txBox="1"/>
          <p:nvPr/>
        </p:nvSpPr>
        <p:spPr>
          <a:xfrm>
            <a:off x="1402500" y="3271992"/>
            <a:ext cx="2571066" cy="77053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800" dirty="0"/>
              <a:t>b = {0, 1}</a:t>
            </a:r>
            <a:endParaRPr lang="en-IN" sz="4800" dirty="0">
              <a:latin typeface="IBM Plex Sans" charset="0"/>
              <a:ea typeface="IBM Plex Sans" charset="0"/>
              <a:cs typeface="Times New Roman" panose="02020603050405020304" pitchFamily="18" charset="0"/>
            </a:endParaRPr>
          </a:p>
        </p:txBody>
      </p:sp>
      <p:grpSp>
        <p:nvGrpSpPr>
          <p:cNvPr id="4" name="Group 3">
            <a:extLst>
              <a:ext uri="{FF2B5EF4-FFF2-40B4-BE49-F238E27FC236}">
                <a16:creationId xmlns:a16="http://schemas.microsoft.com/office/drawing/2014/main" id="{312BA676-FBE0-4952-87AF-5EA20559E110}"/>
              </a:ext>
            </a:extLst>
          </p:cNvPr>
          <p:cNvGrpSpPr/>
          <p:nvPr/>
        </p:nvGrpSpPr>
        <p:grpSpPr>
          <a:xfrm>
            <a:off x="1091820" y="5197838"/>
            <a:ext cx="3234519" cy="1199403"/>
            <a:chOff x="1173708" y="5197838"/>
            <a:chExt cx="3234519" cy="1199403"/>
          </a:xfrm>
        </p:grpSpPr>
        <p:sp>
          <p:nvSpPr>
            <p:cNvPr id="54" name="TextBox 53">
              <a:extLst>
                <a:ext uri="{FF2B5EF4-FFF2-40B4-BE49-F238E27FC236}">
                  <a16:creationId xmlns:a16="http://schemas.microsoft.com/office/drawing/2014/main" id="{CB7E6158-E741-47D2-9670-FF7BE1551563}"/>
                </a:ext>
              </a:extLst>
            </p:cNvPr>
            <p:cNvSpPr txBox="1"/>
            <p:nvPr/>
          </p:nvSpPr>
          <p:spPr>
            <a:xfrm>
              <a:off x="1396476" y="5257999"/>
              <a:ext cx="2821174" cy="1044132"/>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3200" dirty="0">
                  <a:latin typeface="Times New Roman" panose="02020603050405020304" pitchFamily="18" charset="0"/>
                  <a:cs typeface="Times New Roman" panose="02020603050405020304" pitchFamily="18" charset="0"/>
                </a:rPr>
                <a:t>State is Deterministic</a:t>
              </a:r>
              <a:endParaRPr lang="en-IN" sz="3200" dirty="0">
                <a:latin typeface="Times New Roman" panose="02020603050405020304" pitchFamily="18" charset="0"/>
                <a:ea typeface="IBM Plex Sans" charset="0"/>
                <a:cs typeface="Times New Roman" panose="02020603050405020304" pitchFamily="18" charset="0"/>
              </a:endParaRPr>
            </a:p>
          </p:txBody>
        </p:sp>
        <p:sp>
          <p:nvSpPr>
            <p:cNvPr id="87" name="Rectangle 86">
              <a:extLst>
                <a:ext uri="{FF2B5EF4-FFF2-40B4-BE49-F238E27FC236}">
                  <a16:creationId xmlns:a16="http://schemas.microsoft.com/office/drawing/2014/main" id="{C74A2166-57A1-49C5-BC16-9B1A1833BA12}"/>
                </a:ext>
              </a:extLst>
            </p:cNvPr>
            <p:cNvSpPr/>
            <p:nvPr/>
          </p:nvSpPr>
          <p:spPr>
            <a:xfrm>
              <a:off x="1173708" y="5197838"/>
              <a:ext cx="3234519" cy="1199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18832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7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70"/>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48"/>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48" grpId="0"/>
      <p:bldP spid="48" grpId="1"/>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885077" y="123784"/>
            <a:ext cx="10629916" cy="776804"/>
          </a:xfrm>
        </p:spPr>
        <p:txBody>
          <a:bodyPr>
            <a:normAutofit/>
          </a:bodyPr>
          <a:lstStyle/>
          <a:p>
            <a:pPr algn="ctr"/>
            <a:r>
              <a:rPr lang="en-IN" dirty="0"/>
              <a:t>Comparing Gates and Computational Methods</a:t>
            </a:r>
          </a:p>
        </p:txBody>
      </p:sp>
      <p:sp>
        <p:nvSpPr>
          <p:cNvPr id="38" name="TextBox 37">
            <a:extLst>
              <a:ext uri="{FF2B5EF4-FFF2-40B4-BE49-F238E27FC236}">
                <a16:creationId xmlns:a16="http://schemas.microsoft.com/office/drawing/2014/main" id="{CD5EBD1F-D50D-4427-9293-28AABCFBC6F4}"/>
              </a:ext>
            </a:extLst>
          </p:cNvPr>
          <p:cNvSpPr txBox="1"/>
          <p:nvPr/>
        </p:nvSpPr>
        <p:spPr>
          <a:xfrm>
            <a:off x="454714" y="1274094"/>
            <a:ext cx="4777505"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Arial Black" panose="020B0A04020102020204" pitchFamily="34" charset="0"/>
              </a:rPr>
              <a:t>Classical Computing</a:t>
            </a:r>
            <a:endParaRPr lang="en-IN" sz="5867" dirty="0">
              <a:latin typeface="Arial Black" panose="020B0A04020102020204" pitchFamily="34" charset="0"/>
              <a:ea typeface="IBM Plex Sans" charset="0"/>
              <a:cs typeface="Times New Roman" panose="02020603050405020304" pitchFamily="18" charset="0"/>
            </a:endParaRPr>
          </a:p>
        </p:txBody>
      </p:sp>
      <p:sp>
        <p:nvSpPr>
          <p:cNvPr id="46" name="TextBox 45">
            <a:extLst>
              <a:ext uri="{FF2B5EF4-FFF2-40B4-BE49-F238E27FC236}">
                <a16:creationId xmlns:a16="http://schemas.microsoft.com/office/drawing/2014/main" id="{B89F28ED-CE52-454A-A9FE-8EA34F1C3E89}"/>
              </a:ext>
            </a:extLst>
          </p:cNvPr>
          <p:cNvSpPr txBox="1"/>
          <p:nvPr/>
        </p:nvSpPr>
        <p:spPr>
          <a:xfrm>
            <a:off x="6099046" y="1274094"/>
            <a:ext cx="4777505"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Arial Black" panose="020B0A04020102020204" pitchFamily="34" charset="0"/>
              </a:rPr>
              <a:t>Quantum Computing</a:t>
            </a:r>
            <a:endParaRPr lang="en-IN" sz="5867" dirty="0">
              <a:latin typeface="Arial Black" panose="020B0A04020102020204" pitchFamily="34" charset="0"/>
              <a:ea typeface="IBM Plex Sans" charset="0"/>
              <a:cs typeface="Times New Roman" panose="02020603050405020304" pitchFamily="18" charset="0"/>
            </a:endParaRPr>
          </a:p>
        </p:txBody>
      </p:sp>
      <p:grpSp>
        <p:nvGrpSpPr>
          <p:cNvPr id="69" name="Group 68">
            <a:extLst>
              <a:ext uri="{FF2B5EF4-FFF2-40B4-BE49-F238E27FC236}">
                <a16:creationId xmlns:a16="http://schemas.microsoft.com/office/drawing/2014/main" id="{18741A4E-873A-4699-A660-46AB197BEBAF}"/>
              </a:ext>
            </a:extLst>
          </p:cNvPr>
          <p:cNvGrpSpPr/>
          <p:nvPr/>
        </p:nvGrpSpPr>
        <p:grpSpPr>
          <a:xfrm>
            <a:off x="2046551" y="4417447"/>
            <a:ext cx="1887175" cy="654797"/>
            <a:chOff x="1205515" y="2031668"/>
            <a:chExt cx="1415381" cy="491098"/>
          </a:xfrm>
        </p:grpSpPr>
        <p:sp>
          <p:nvSpPr>
            <p:cNvPr id="74" name="Rectangle 73">
              <a:extLst>
                <a:ext uri="{FF2B5EF4-FFF2-40B4-BE49-F238E27FC236}">
                  <a16:creationId xmlns:a16="http://schemas.microsoft.com/office/drawing/2014/main" id="{E6586178-7FC6-4285-83D0-D0221F5EA133}"/>
                </a:ext>
              </a:extLst>
            </p:cNvPr>
            <p:cNvSpPr/>
            <p:nvPr/>
          </p:nvSpPr>
          <p:spPr bwMode="auto">
            <a:xfrm>
              <a:off x="1205515" y="2031668"/>
              <a:ext cx="1415380" cy="491098"/>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IN" sz="1867" dirty="0">
                <a:solidFill>
                  <a:schemeClr val="tx1"/>
                </a:solidFill>
                <a:latin typeface="IBM Plex Sans" charset="0"/>
                <a:ea typeface="IBM Plex Sans" charset="0"/>
                <a:cs typeface="IBM Plex Sans" charset="0"/>
              </a:endParaRPr>
            </a:p>
          </p:txBody>
        </p:sp>
        <p:sp>
          <p:nvSpPr>
            <p:cNvPr id="75" name="TextBox 74">
              <a:extLst>
                <a:ext uri="{FF2B5EF4-FFF2-40B4-BE49-F238E27FC236}">
                  <a16:creationId xmlns:a16="http://schemas.microsoft.com/office/drawing/2014/main" id="{284DF0C4-6C27-46D5-86F4-36F52E61F2BF}"/>
                </a:ext>
              </a:extLst>
            </p:cNvPr>
            <p:cNvSpPr txBox="1"/>
            <p:nvPr/>
          </p:nvSpPr>
          <p:spPr>
            <a:xfrm>
              <a:off x="1205516" y="2086974"/>
              <a:ext cx="1415380" cy="38529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i="1" dirty="0"/>
                <a:t>NOT</a:t>
              </a:r>
              <a:r>
                <a:rPr lang="en-IN" sz="3200" dirty="0"/>
                <a:t> 0 = 1</a:t>
              </a:r>
              <a:endParaRPr lang="en-IN" sz="5867" dirty="0">
                <a:latin typeface="IBM Plex Sans" charset="0"/>
                <a:ea typeface="IBM Plex Sans"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3BF56FEC-4BDC-4F3C-AB3A-A4523D2E8224}"/>
              </a:ext>
            </a:extLst>
          </p:cNvPr>
          <p:cNvGrpSpPr/>
          <p:nvPr/>
        </p:nvGrpSpPr>
        <p:grpSpPr>
          <a:xfrm>
            <a:off x="2046551" y="5178934"/>
            <a:ext cx="1887175" cy="654797"/>
            <a:chOff x="1205515" y="2031668"/>
            <a:chExt cx="1415381" cy="491098"/>
          </a:xfrm>
        </p:grpSpPr>
        <p:sp>
          <p:nvSpPr>
            <p:cNvPr id="77" name="Rectangle 76">
              <a:extLst>
                <a:ext uri="{FF2B5EF4-FFF2-40B4-BE49-F238E27FC236}">
                  <a16:creationId xmlns:a16="http://schemas.microsoft.com/office/drawing/2014/main" id="{11110547-E4F7-4753-9208-A94B28971B64}"/>
                </a:ext>
              </a:extLst>
            </p:cNvPr>
            <p:cNvSpPr/>
            <p:nvPr/>
          </p:nvSpPr>
          <p:spPr bwMode="auto">
            <a:xfrm>
              <a:off x="1205515" y="2031668"/>
              <a:ext cx="1415380" cy="491098"/>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IN" sz="1867" dirty="0">
                <a:solidFill>
                  <a:schemeClr val="tx1"/>
                </a:solidFill>
                <a:latin typeface="IBM Plex Sans" charset="0"/>
                <a:ea typeface="IBM Plex Sans" charset="0"/>
                <a:cs typeface="IBM Plex Sans" charset="0"/>
              </a:endParaRPr>
            </a:p>
          </p:txBody>
        </p:sp>
        <p:sp>
          <p:nvSpPr>
            <p:cNvPr id="78" name="TextBox 77">
              <a:extLst>
                <a:ext uri="{FF2B5EF4-FFF2-40B4-BE49-F238E27FC236}">
                  <a16:creationId xmlns:a16="http://schemas.microsoft.com/office/drawing/2014/main" id="{DE2EEE05-20F7-4107-9349-A8B4E655A809}"/>
                </a:ext>
              </a:extLst>
            </p:cNvPr>
            <p:cNvSpPr txBox="1"/>
            <p:nvPr/>
          </p:nvSpPr>
          <p:spPr>
            <a:xfrm>
              <a:off x="1205516" y="2086974"/>
              <a:ext cx="1415380" cy="38529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i="1" dirty="0"/>
                <a:t>NOT</a:t>
              </a:r>
              <a:r>
                <a:rPr lang="en-IN" sz="3200" dirty="0"/>
                <a:t> 1 = 0</a:t>
              </a:r>
              <a:endParaRPr lang="en-IN" sz="5867" dirty="0">
                <a:latin typeface="IBM Plex Sans" charset="0"/>
                <a:ea typeface="IBM Plex Sans" charset="0"/>
                <a:cs typeface="Times New Roman" panose="02020603050405020304" pitchFamily="18" charset="0"/>
              </a:endParaRPr>
            </a:p>
          </p:txBody>
        </p:sp>
      </p:grpSp>
      <p:sp>
        <p:nvSpPr>
          <p:cNvPr id="79" name="TextBox 78">
            <a:extLst>
              <a:ext uri="{FF2B5EF4-FFF2-40B4-BE49-F238E27FC236}">
                <a16:creationId xmlns:a16="http://schemas.microsoft.com/office/drawing/2014/main" id="{9CE09ED0-312F-4F22-958A-32B79E7802CA}"/>
              </a:ext>
            </a:extLst>
          </p:cNvPr>
          <p:cNvSpPr txBox="1"/>
          <p:nvPr/>
        </p:nvSpPr>
        <p:spPr>
          <a:xfrm>
            <a:off x="885077" y="3540604"/>
            <a:ext cx="4334926" cy="69089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400" dirty="0">
                <a:latin typeface="Times New Roman" panose="02020603050405020304" pitchFamily="18" charset="0"/>
                <a:cs typeface="Times New Roman" panose="02020603050405020304" pitchFamily="18" charset="0"/>
              </a:rPr>
              <a:t>Boolean Algebra</a:t>
            </a:r>
            <a:endParaRPr lang="en-IN" sz="4400" dirty="0">
              <a:latin typeface="Times New Roman" panose="02020603050405020304" pitchFamily="18" charset="0"/>
              <a:ea typeface="IBM Plex Sans" charset="0"/>
              <a:cs typeface="Times New Roman" panose="02020603050405020304" pitchFamily="18" charset="0"/>
            </a:endParaRPr>
          </a:p>
        </p:txBody>
      </p:sp>
      <p:sp>
        <p:nvSpPr>
          <p:cNvPr id="80" name="TextBox 79">
            <a:extLst>
              <a:ext uri="{FF2B5EF4-FFF2-40B4-BE49-F238E27FC236}">
                <a16:creationId xmlns:a16="http://schemas.microsoft.com/office/drawing/2014/main" id="{4349C894-5C0F-46D0-A315-8BDCB82A8F43}"/>
              </a:ext>
            </a:extLst>
          </p:cNvPr>
          <p:cNvSpPr txBox="1"/>
          <p:nvPr/>
        </p:nvSpPr>
        <p:spPr>
          <a:xfrm>
            <a:off x="6390088" y="3540604"/>
            <a:ext cx="4334926" cy="690895"/>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400" dirty="0">
                <a:latin typeface="Times New Roman" panose="02020603050405020304" pitchFamily="18" charset="0"/>
                <a:cs typeface="Times New Roman" panose="02020603050405020304" pitchFamily="18" charset="0"/>
              </a:rPr>
              <a:t>Linear Algebra</a:t>
            </a:r>
            <a:endParaRPr lang="en-IN" sz="4400" dirty="0">
              <a:latin typeface="Times New Roman" panose="02020603050405020304" pitchFamily="18" charset="0"/>
              <a:ea typeface="IBM Plex Sans" charset="0"/>
              <a:cs typeface="Times New Roman" panose="02020603050405020304" pitchFamily="18" charset="0"/>
            </a:endParaRPr>
          </a:p>
        </p:txBody>
      </p:sp>
      <p:pic>
        <p:nvPicPr>
          <p:cNvPr id="81" name="Picture 80">
            <a:extLst>
              <a:ext uri="{FF2B5EF4-FFF2-40B4-BE49-F238E27FC236}">
                <a16:creationId xmlns:a16="http://schemas.microsoft.com/office/drawing/2014/main" id="{FC01DC09-176D-4F81-AF73-14677210F418}"/>
              </a:ext>
            </a:extLst>
          </p:cNvPr>
          <p:cNvPicPr>
            <a:picLocks noChangeAspect="1"/>
          </p:cNvPicPr>
          <p:nvPr/>
        </p:nvPicPr>
        <p:blipFill>
          <a:blip r:embed="rId3"/>
          <a:stretch>
            <a:fillRect/>
          </a:stretch>
        </p:blipFill>
        <p:spPr>
          <a:xfrm>
            <a:off x="6110925" y="4213667"/>
            <a:ext cx="4869180" cy="1005840"/>
          </a:xfrm>
          <a:prstGeom prst="rect">
            <a:avLst/>
          </a:prstGeom>
        </p:spPr>
      </p:pic>
      <p:grpSp>
        <p:nvGrpSpPr>
          <p:cNvPr id="82" name="Group 81">
            <a:extLst>
              <a:ext uri="{FF2B5EF4-FFF2-40B4-BE49-F238E27FC236}">
                <a16:creationId xmlns:a16="http://schemas.microsoft.com/office/drawing/2014/main" id="{4E18F7B2-FBEF-4F9D-A66A-1A8B6B92F86C}"/>
              </a:ext>
            </a:extLst>
          </p:cNvPr>
          <p:cNvGrpSpPr>
            <a:grpSpLocks noChangeAspect="1"/>
          </p:cNvGrpSpPr>
          <p:nvPr/>
        </p:nvGrpSpPr>
        <p:grpSpPr>
          <a:xfrm>
            <a:off x="6104205" y="5226331"/>
            <a:ext cx="4869180" cy="1005840"/>
            <a:chOff x="442233" y="1752649"/>
            <a:chExt cx="4057650" cy="838200"/>
          </a:xfrm>
        </p:grpSpPr>
        <p:pic>
          <p:nvPicPr>
            <p:cNvPr id="83" name="Picture 82">
              <a:extLst>
                <a:ext uri="{FF2B5EF4-FFF2-40B4-BE49-F238E27FC236}">
                  <a16:creationId xmlns:a16="http://schemas.microsoft.com/office/drawing/2014/main" id="{2ACD4F9C-CE06-45EE-BA61-621328F7AA5F}"/>
                </a:ext>
              </a:extLst>
            </p:cNvPr>
            <p:cNvPicPr>
              <a:picLocks noChangeAspect="1"/>
            </p:cNvPicPr>
            <p:nvPr/>
          </p:nvPicPr>
          <p:blipFill>
            <a:blip r:embed="rId3"/>
            <a:stretch>
              <a:fillRect/>
            </a:stretch>
          </p:blipFill>
          <p:spPr>
            <a:xfrm>
              <a:off x="442233" y="1752649"/>
              <a:ext cx="4057650" cy="838200"/>
            </a:xfrm>
            <a:prstGeom prst="rect">
              <a:avLst/>
            </a:prstGeom>
          </p:spPr>
        </p:pic>
        <p:pic>
          <p:nvPicPr>
            <p:cNvPr id="84" name="Picture 83">
              <a:extLst>
                <a:ext uri="{FF2B5EF4-FFF2-40B4-BE49-F238E27FC236}">
                  <a16:creationId xmlns:a16="http://schemas.microsoft.com/office/drawing/2014/main" id="{81675E0B-79BC-4E4C-A6DC-421CB3D2B842}"/>
                </a:ext>
              </a:extLst>
            </p:cNvPr>
            <p:cNvPicPr>
              <a:picLocks noChangeAspect="1"/>
            </p:cNvPicPr>
            <p:nvPr/>
          </p:nvPicPr>
          <p:blipFill>
            <a:blip r:embed="rId4"/>
            <a:stretch>
              <a:fillRect/>
            </a:stretch>
          </p:blipFill>
          <p:spPr>
            <a:xfrm>
              <a:off x="4088951" y="1960806"/>
              <a:ext cx="285750" cy="400050"/>
            </a:xfrm>
            <a:prstGeom prst="rect">
              <a:avLst/>
            </a:prstGeom>
          </p:spPr>
        </p:pic>
        <p:pic>
          <p:nvPicPr>
            <p:cNvPr id="85" name="Picture 84">
              <a:extLst>
                <a:ext uri="{FF2B5EF4-FFF2-40B4-BE49-F238E27FC236}">
                  <a16:creationId xmlns:a16="http://schemas.microsoft.com/office/drawing/2014/main" id="{2741FE24-BEDD-4FBC-9C12-786CB9CF1775}"/>
                </a:ext>
              </a:extLst>
            </p:cNvPr>
            <p:cNvPicPr>
              <a:picLocks noChangeAspect="1"/>
            </p:cNvPicPr>
            <p:nvPr/>
          </p:nvPicPr>
          <p:blipFill>
            <a:blip r:embed="rId5"/>
            <a:stretch>
              <a:fillRect/>
            </a:stretch>
          </p:blipFill>
          <p:spPr>
            <a:xfrm>
              <a:off x="754516" y="1930191"/>
              <a:ext cx="314325" cy="428625"/>
            </a:xfrm>
            <a:prstGeom prst="rect">
              <a:avLst/>
            </a:prstGeom>
          </p:spPr>
        </p:pic>
        <p:pic>
          <p:nvPicPr>
            <p:cNvPr id="86" name="Picture 85">
              <a:extLst>
                <a:ext uri="{FF2B5EF4-FFF2-40B4-BE49-F238E27FC236}">
                  <a16:creationId xmlns:a16="http://schemas.microsoft.com/office/drawing/2014/main" id="{480F24E1-67AB-4076-A765-0911802696BB}"/>
                </a:ext>
              </a:extLst>
            </p:cNvPr>
            <p:cNvPicPr>
              <a:picLocks noChangeAspect="1"/>
            </p:cNvPicPr>
            <p:nvPr/>
          </p:nvPicPr>
          <p:blipFill>
            <a:blip r:embed="rId6"/>
            <a:stretch>
              <a:fillRect/>
            </a:stretch>
          </p:blipFill>
          <p:spPr>
            <a:xfrm>
              <a:off x="2369917" y="1803538"/>
              <a:ext cx="466725" cy="771525"/>
            </a:xfrm>
            <a:prstGeom prst="rect">
              <a:avLst/>
            </a:prstGeom>
          </p:spPr>
        </p:pic>
        <p:pic>
          <p:nvPicPr>
            <p:cNvPr id="87" name="Picture 86">
              <a:extLst>
                <a:ext uri="{FF2B5EF4-FFF2-40B4-BE49-F238E27FC236}">
                  <a16:creationId xmlns:a16="http://schemas.microsoft.com/office/drawing/2014/main" id="{430D9D0C-07C9-4F49-9275-FE08F8528CB0}"/>
                </a:ext>
              </a:extLst>
            </p:cNvPr>
            <p:cNvPicPr>
              <a:picLocks noChangeAspect="1"/>
            </p:cNvPicPr>
            <p:nvPr/>
          </p:nvPicPr>
          <p:blipFill>
            <a:blip r:embed="rId7"/>
            <a:stretch>
              <a:fillRect/>
            </a:stretch>
          </p:blipFill>
          <p:spPr>
            <a:xfrm>
              <a:off x="3247349" y="1761450"/>
              <a:ext cx="438150" cy="771525"/>
            </a:xfrm>
            <a:prstGeom prst="rect">
              <a:avLst/>
            </a:prstGeom>
          </p:spPr>
        </p:pic>
      </p:grpSp>
      <p:pic>
        <p:nvPicPr>
          <p:cNvPr id="88" name="Picture 87">
            <a:extLst>
              <a:ext uri="{FF2B5EF4-FFF2-40B4-BE49-F238E27FC236}">
                <a16:creationId xmlns:a16="http://schemas.microsoft.com/office/drawing/2014/main" id="{31648425-02D7-486A-9639-223CDDFD8F87}"/>
              </a:ext>
            </a:extLst>
          </p:cNvPr>
          <p:cNvPicPr>
            <a:picLocks noChangeAspect="1"/>
          </p:cNvPicPr>
          <p:nvPr/>
        </p:nvPicPr>
        <p:blipFill>
          <a:blip r:embed="rId8"/>
          <a:stretch>
            <a:fillRect/>
          </a:stretch>
        </p:blipFill>
        <p:spPr>
          <a:xfrm>
            <a:off x="9444893" y="2036662"/>
            <a:ext cx="2070100" cy="1092200"/>
          </a:xfrm>
          <a:prstGeom prst="rect">
            <a:avLst/>
          </a:prstGeom>
        </p:spPr>
      </p:pic>
      <p:grpSp>
        <p:nvGrpSpPr>
          <p:cNvPr id="4" name="Group 3">
            <a:extLst>
              <a:ext uri="{FF2B5EF4-FFF2-40B4-BE49-F238E27FC236}">
                <a16:creationId xmlns:a16="http://schemas.microsoft.com/office/drawing/2014/main" id="{F62001D2-6CDF-407A-9E6F-D537AE5AAF97}"/>
              </a:ext>
            </a:extLst>
          </p:cNvPr>
          <p:cNvGrpSpPr/>
          <p:nvPr/>
        </p:nvGrpSpPr>
        <p:grpSpPr>
          <a:xfrm>
            <a:off x="1510152" y="1990068"/>
            <a:ext cx="3025421" cy="1230587"/>
            <a:chOff x="1510152" y="1990068"/>
            <a:chExt cx="3025421" cy="1230587"/>
          </a:xfrm>
        </p:grpSpPr>
        <p:sp>
          <p:nvSpPr>
            <p:cNvPr id="55" name="Rectangle 54">
              <a:extLst>
                <a:ext uri="{FF2B5EF4-FFF2-40B4-BE49-F238E27FC236}">
                  <a16:creationId xmlns:a16="http://schemas.microsoft.com/office/drawing/2014/main" id="{B225751D-6855-4723-9A9A-CEB7DA2A4381}"/>
                </a:ext>
              </a:extLst>
            </p:cNvPr>
            <p:cNvSpPr/>
            <p:nvPr/>
          </p:nvSpPr>
          <p:spPr bwMode="auto">
            <a:xfrm>
              <a:off x="1510152" y="1990068"/>
              <a:ext cx="3025421" cy="1230587"/>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IN" sz="1867" dirty="0">
                <a:solidFill>
                  <a:schemeClr val="tx1"/>
                </a:solidFill>
                <a:latin typeface="IBM Plex Sans" charset="0"/>
                <a:ea typeface="IBM Plex Sans" charset="0"/>
                <a:cs typeface="IBM Plex Sans" charset="0"/>
              </a:endParaRPr>
            </a:p>
          </p:txBody>
        </p:sp>
        <p:cxnSp>
          <p:nvCxnSpPr>
            <p:cNvPr id="56" name="Straight Connector 55">
              <a:extLst>
                <a:ext uri="{FF2B5EF4-FFF2-40B4-BE49-F238E27FC236}">
                  <a16:creationId xmlns:a16="http://schemas.microsoft.com/office/drawing/2014/main" id="{76D09D32-6ED5-4F0E-9BBD-2B9E0BE59ADB}"/>
                </a:ext>
              </a:extLst>
            </p:cNvPr>
            <p:cNvCxnSpPr/>
            <p:nvPr/>
          </p:nvCxnSpPr>
          <p:spPr bwMode="auto">
            <a:xfrm>
              <a:off x="2164717" y="2594083"/>
              <a:ext cx="2099733"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59" name="Isosceles Triangle 58">
              <a:extLst>
                <a:ext uri="{FF2B5EF4-FFF2-40B4-BE49-F238E27FC236}">
                  <a16:creationId xmlns:a16="http://schemas.microsoft.com/office/drawing/2014/main" id="{06B9CD10-07D6-437E-A8BE-8139F9747D6F}"/>
                </a:ext>
              </a:extLst>
            </p:cNvPr>
            <p:cNvSpPr/>
            <p:nvPr/>
          </p:nvSpPr>
          <p:spPr bwMode="auto">
            <a:xfrm rot="5400000">
              <a:off x="2814412" y="2180340"/>
              <a:ext cx="891823" cy="827489"/>
            </a:xfrm>
            <a:prstGeom prst="triangle">
              <a:avLst/>
            </a:prstGeom>
            <a:solidFill>
              <a:srgbClr val="FFFFFF"/>
            </a:solid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IN" sz="1867" dirty="0">
                <a:solidFill>
                  <a:schemeClr val="tx1"/>
                </a:solidFill>
                <a:latin typeface="IBM Plex Sans" charset="0"/>
                <a:ea typeface="IBM Plex Sans" charset="0"/>
                <a:cs typeface="IBM Plex Sans" charset="0"/>
              </a:endParaRPr>
            </a:p>
          </p:txBody>
        </p:sp>
        <p:sp>
          <p:nvSpPr>
            <p:cNvPr id="60" name="Oval 59">
              <a:extLst>
                <a:ext uri="{FF2B5EF4-FFF2-40B4-BE49-F238E27FC236}">
                  <a16:creationId xmlns:a16="http://schemas.microsoft.com/office/drawing/2014/main" id="{6AECD02E-3272-4D6C-AE7F-DE6B2202407D}"/>
                </a:ext>
              </a:extLst>
            </p:cNvPr>
            <p:cNvSpPr>
              <a:spLocks noChangeAspect="1"/>
            </p:cNvSpPr>
            <p:nvPr/>
          </p:nvSpPr>
          <p:spPr bwMode="auto">
            <a:xfrm>
              <a:off x="3673148" y="2508521"/>
              <a:ext cx="192000" cy="192000"/>
            </a:xfrm>
            <a:prstGeom prst="ellipse">
              <a:avLst/>
            </a:prstGeom>
            <a:solidFill>
              <a:srgbClr val="FFFFFF"/>
            </a:solid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defTabSz="914621"/>
              <a:endParaRPr lang="en-IN" sz="1867" dirty="0">
                <a:solidFill>
                  <a:schemeClr val="tx1"/>
                </a:solidFill>
                <a:latin typeface="IBM Plex Sans" charset="0"/>
                <a:ea typeface="IBM Plex Sans" charset="0"/>
                <a:cs typeface="IBM Plex Sans" charset="0"/>
              </a:endParaRPr>
            </a:p>
          </p:txBody>
        </p:sp>
        <p:sp>
          <p:nvSpPr>
            <p:cNvPr id="61" name="TextBox 60">
              <a:extLst>
                <a:ext uri="{FF2B5EF4-FFF2-40B4-BE49-F238E27FC236}">
                  <a16:creationId xmlns:a16="http://schemas.microsoft.com/office/drawing/2014/main" id="{DF85DD16-5867-451D-A69F-B29F9FFFE337}"/>
                </a:ext>
              </a:extLst>
            </p:cNvPr>
            <p:cNvSpPr txBox="1"/>
            <p:nvPr/>
          </p:nvSpPr>
          <p:spPr>
            <a:xfrm>
              <a:off x="1640151" y="2285020"/>
              <a:ext cx="406400" cy="595484"/>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733" dirty="0">
                  <a:latin typeface="IBM Plex Sans" charset="0"/>
                  <a:ea typeface="IBM Plex Sans" charset="0"/>
                  <a:cs typeface="IBM Plex Sans" charset="0"/>
                </a:rPr>
                <a:t>b</a:t>
              </a:r>
            </a:p>
          </p:txBody>
        </p:sp>
        <p:cxnSp>
          <p:nvCxnSpPr>
            <p:cNvPr id="35" name="Straight Connector 34">
              <a:extLst>
                <a:ext uri="{FF2B5EF4-FFF2-40B4-BE49-F238E27FC236}">
                  <a16:creationId xmlns:a16="http://schemas.microsoft.com/office/drawing/2014/main" id="{33EF364A-791C-4C8D-9BFB-792B3025ACA4}"/>
                </a:ext>
              </a:extLst>
            </p:cNvPr>
            <p:cNvCxnSpPr>
              <a:cxnSpLocks/>
            </p:cNvCxnSpPr>
            <p:nvPr/>
          </p:nvCxnSpPr>
          <p:spPr bwMode="auto">
            <a:xfrm>
              <a:off x="2164717" y="2595600"/>
              <a:ext cx="681862"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18A8A16-A13B-443E-A55E-A9BE9F9C383F}"/>
              </a:ext>
            </a:extLst>
          </p:cNvPr>
          <p:cNvGrpSpPr/>
          <p:nvPr/>
        </p:nvGrpSpPr>
        <p:grpSpPr>
          <a:xfrm>
            <a:off x="3377125" y="2750156"/>
            <a:ext cx="1774650" cy="641210"/>
            <a:chOff x="3397136" y="2757087"/>
            <a:chExt cx="1774650" cy="641210"/>
          </a:xfrm>
        </p:grpSpPr>
        <p:sp>
          <p:nvSpPr>
            <p:cNvPr id="90" name="TextBox 89">
              <a:extLst>
                <a:ext uri="{FF2B5EF4-FFF2-40B4-BE49-F238E27FC236}">
                  <a16:creationId xmlns:a16="http://schemas.microsoft.com/office/drawing/2014/main" id="{F1F5C7C2-2CB6-49D9-932E-592966A2ECA1}"/>
                </a:ext>
              </a:extLst>
            </p:cNvPr>
            <p:cNvSpPr txBox="1"/>
            <p:nvPr/>
          </p:nvSpPr>
          <p:spPr>
            <a:xfrm>
              <a:off x="3397136" y="2958689"/>
              <a:ext cx="1774650" cy="43960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2800" dirty="0">
                  <a:latin typeface="Times New Roman" panose="02020603050405020304" pitchFamily="18" charset="0"/>
                  <a:cs typeface="Times New Roman" panose="02020603050405020304" pitchFamily="18" charset="0"/>
                </a:rPr>
                <a:t>NOT Gate</a:t>
              </a:r>
              <a:endParaRPr lang="en-IN" sz="2800" dirty="0">
                <a:latin typeface="Times New Roman" panose="02020603050405020304" pitchFamily="18" charset="0"/>
                <a:ea typeface="IBM Plex Sans"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AA833759-F9AC-43F4-9A0A-06BF5DFFB3CF}"/>
                </a:ext>
              </a:extLst>
            </p:cNvPr>
            <p:cNvCxnSpPr>
              <a:cxnSpLocks/>
            </p:cNvCxnSpPr>
            <p:nvPr/>
          </p:nvCxnSpPr>
          <p:spPr>
            <a:xfrm flipH="1" flipV="1">
              <a:off x="3496810" y="2757087"/>
              <a:ext cx="272339" cy="228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FC1E2025-9A7A-49DE-B711-C410D06863E3}"/>
              </a:ext>
            </a:extLst>
          </p:cNvPr>
          <p:cNvGrpSpPr/>
          <p:nvPr/>
        </p:nvGrpSpPr>
        <p:grpSpPr>
          <a:xfrm>
            <a:off x="7070798" y="1873521"/>
            <a:ext cx="2235200" cy="1270000"/>
            <a:chOff x="7070798" y="1873521"/>
            <a:chExt cx="2235200" cy="1270000"/>
          </a:xfrm>
        </p:grpSpPr>
        <p:pic>
          <p:nvPicPr>
            <p:cNvPr id="62" name="Picture 61">
              <a:extLst>
                <a:ext uri="{FF2B5EF4-FFF2-40B4-BE49-F238E27FC236}">
                  <a16:creationId xmlns:a16="http://schemas.microsoft.com/office/drawing/2014/main" id="{60B7B8F9-23E5-4F57-AD09-A5B44573F8E0}"/>
                </a:ext>
              </a:extLst>
            </p:cNvPr>
            <p:cNvPicPr>
              <a:picLocks noChangeAspect="1"/>
            </p:cNvPicPr>
            <p:nvPr/>
          </p:nvPicPr>
          <p:blipFill>
            <a:blip r:embed="rId9"/>
            <a:stretch>
              <a:fillRect/>
            </a:stretch>
          </p:blipFill>
          <p:spPr>
            <a:xfrm>
              <a:off x="7070798" y="1873521"/>
              <a:ext cx="2235200" cy="1270000"/>
            </a:xfrm>
            <a:prstGeom prst="rect">
              <a:avLst/>
            </a:prstGeom>
          </p:spPr>
        </p:pic>
        <p:cxnSp>
          <p:nvCxnSpPr>
            <p:cNvPr id="39" name="Straight Connector 38">
              <a:extLst>
                <a:ext uri="{FF2B5EF4-FFF2-40B4-BE49-F238E27FC236}">
                  <a16:creationId xmlns:a16="http://schemas.microsoft.com/office/drawing/2014/main" id="{69207D1E-CCB7-40CB-8BEF-1EF7D8E4B80B}"/>
                </a:ext>
              </a:extLst>
            </p:cNvPr>
            <p:cNvCxnSpPr>
              <a:cxnSpLocks/>
            </p:cNvCxnSpPr>
            <p:nvPr/>
          </p:nvCxnSpPr>
          <p:spPr bwMode="auto">
            <a:xfrm>
              <a:off x="7585200" y="2541600"/>
              <a:ext cx="414000" cy="0"/>
            </a:xfrm>
            <a:prstGeom prst="line">
              <a:avLst/>
            </a:prstGeom>
            <a:ln w="571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8803AAB-157C-4CB1-85C8-9BA48C30450A}"/>
                </a:ext>
              </a:extLst>
            </p:cNvPr>
            <p:cNvCxnSpPr>
              <a:cxnSpLocks/>
            </p:cNvCxnSpPr>
            <p:nvPr/>
          </p:nvCxnSpPr>
          <p:spPr bwMode="auto">
            <a:xfrm>
              <a:off x="8742927" y="2541600"/>
              <a:ext cx="468000" cy="0"/>
            </a:xfrm>
            <a:prstGeom prst="line">
              <a:avLst/>
            </a:prstGeom>
            <a:ln w="571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020545A7-214C-439F-8A41-2119DC5B10FE}"/>
              </a:ext>
            </a:extLst>
          </p:cNvPr>
          <p:cNvGrpSpPr/>
          <p:nvPr/>
        </p:nvGrpSpPr>
        <p:grpSpPr>
          <a:xfrm>
            <a:off x="5872000" y="2741368"/>
            <a:ext cx="2026021" cy="636122"/>
            <a:chOff x="5872000" y="2741368"/>
            <a:chExt cx="2026021" cy="636122"/>
          </a:xfrm>
        </p:grpSpPr>
        <p:sp>
          <p:nvSpPr>
            <p:cNvPr id="93" name="TextBox 92">
              <a:extLst>
                <a:ext uri="{FF2B5EF4-FFF2-40B4-BE49-F238E27FC236}">
                  <a16:creationId xmlns:a16="http://schemas.microsoft.com/office/drawing/2014/main" id="{1274F7BF-AADB-4341-8850-237EE977F485}"/>
                </a:ext>
              </a:extLst>
            </p:cNvPr>
            <p:cNvSpPr txBox="1"/>
            <p:nvPr/>
          </p:nvSpPr>
          <p:spPr>
            <a:xfrm>
              <a:off x="5872000" y="2937882"/>
              <a:ext cx="2026021" cy="43960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2800" dirty="0">
                  <a:latin typeface="Times New Roman" panose="02020603050405020304" pitchFamily="18" charset="0"/>
                  <a:cs typeface="Times New Roman" panose="02020603050405020304" pitchFamily="18" charset="0"/>
                </a:rPr>
                <a:t>Pauli-X Gate</a:t>
              </a:r>
              <a:endParaRPr lang="en-IN" sz="2800" dirty="0">
                <a:latin typeface="Times New Roman" panose="02020603050405020304" pitchFamily="18" charset="0"/>
                <a:ea typeface="IBM Plex Sans" charset="0"/>
                <a:cs typeface="Times New Roman" panose="02020603050405020304" pitchFamily="18" charset="0"/>
              </a:endParaRPr>
            </a:p>
          </p:txBody>
        </p:sp>
        <p:cxnSp>
          <p:nvCxnSpPr>
            <p:cNvPr id="94" name="Straight Arrow Connector 93">
              <a:extLst>
                <a:ext uri="{FF2B5EF4-FFF2-40B4-BE49-F238E27FC236}">
                  <a16:creationId xmlns:a16="http://schemas.microsoft.com/office/drawing/2014/main" id="{51FFBE40-C010-4FBD-90FF-1F6BAA787283}"/>
                </a:ext>
              </a:extLst>
            </p:cNvPr>
            <p:cNvCxnSpPr>
              <a:cxnSpLocks/>
            </p:cNvCxnSpPr>
            <p:nvPr/>
          </p:nvCxnSpPr>
          <p:spPr>
            <a:xfrm flipV="1">
              <a:off x="7454096" y="2741368"/>
              <a:ext cx="443925" cy="266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E511CAC-BA4C-4D56-A616-220B4064F7BD}"/>
                  </a:ext>
                </a:extLst>
              </p:cNvPr>
              <p:cNvSpPr txBox="1"/>
              <p:nvPr/>
            </p:nvSpPr>
            <p:spPr>
              <a:xfrm>
                <a:off x="6082961" y="6260240"/>
                <a:ext cx="5090082" cy="473976"/>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𝑋</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smtClean="0">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IN" sz="2800" b="0" i="1" smtClean="0">
                              <a:latin typeface="Cambria Math" panose="02040503050406030204" pitchFamily="18" charset="0"/>
                              <a:ea typeface="IBM Plex Sans"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e>
                          </m:d>
                        </m:e>
                      </m:d>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𝛽</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|0</m:t>
                          </m:r>
                        </m:e>
                      </m:d>
                      <m:r>
                        <a:rPr lang="en-IN" sz="2800" i="1">
                          <a:latin typeface="Cambria Math" panose="02040503050406030204" pitchFamily="18" charset="0"/>
                          <a:ea typeface="IBM Plex Sans"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IN" sz="2800" dirty="0">
                  <a:latin typeface="Times New Roman" panose="02020603050405020304" pitchFamily="18" charset="0"/>
                  <a:ea typeface="IBM Plex Sans" charset="0"/>
                  <a:cs typeface="Times New Roman" panose="02020603050405020304" pitchFamily="18" charset="0"/>
                </a:endParaRPr>
              </a:p>
            </p:txBody>
          </p:sp>
        </mc:Choice>
        <mc:Fallback xmlns="">
          <p:sp>
            <p:nvSpPr>
              <p:cNvPr id="42" name="TextBox 41">
                <a:extLst>
                  <a:ext uri="{FF2B5EF4-FFF2-40B4-BE49-F238E27FC236}">
                    <a16:creationId xmlns:a16="http://schemas.microsoft.com/office/drawing/2014/main" id="{FE511CAC-BA4C-4D56-A616-220B4064F7BD}"/>
                  </a:ext>
                </a:extLst>
              </p:cNvPr>
              <p:cNvSpPr txBox="1">
                <a:spLocks noRot="1" noChangeAspect="1" noMove="1" noResize="1" noEditPoints="1" noAdjustHandles="1" noChangeArrowheads="1" noChangeShapeType="1" noTextEdit="1"/>
              </p:cNvSpPr>
              <p:nvPr/>
            </p:nvSpPr>
            <p:spPr>
              <a:xfrm>
                <a:off x="6082961" y="6260240"/>
                <a:ext cx="5090082" cy="473976"/>
              </a:xfrm>
              <a:prstGeom prst="rect">
                <a:avLst/>
              </a:prstGeom>
              <a:blipFill>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4532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CA141642-2765-40CC-BF34-EBC5A297A94D}"/>
              </a:ext>
            </a:extLst>
          </p:cNvPr>
          <p:cNvSpPr>
            <a:spLocks noGrp="1"/>
          </p:cNvSpPr>
          <p:nvPr>
            <p:ph type="title"/>
          </p:nvPr>
        </p:nvSpPr>
        <p:spPr>
          <a:xfrm>
            <a:off x="885077" y="123784"/>
            <a:ext cx="10629916" cy="776804"/>
          </a:xfrm>
        </p:spPr>
        <p:txBody>
          <a:bodyPr>
            <a:normAutofit/>
          </a:bodyPr>
          <a:lstStyle/>
          <a:p>
            <a:pPr algn="ctr"/>
            <a:r>
              <a:rPr lang="en-IN" dirty="0"/>
              <a:t>Comparing Gates and Computational Methods</a:t>
            </a:r>
          </a:p>
        </p:txBody>
      </p:sp>
      <p:sp>
        <p:nvSpPr>
          <p:cNvPr id="38" name="TextBox 37">
            <a:extLst>
              <a:ext uri="{FF2B5EF4-FFF2-40B4-BE49-F238E27FC236}">
                <a16:creationId xmlns:a16="http://schemas.microsoft.com/office/drawing/2014/main" id="{CD5EBD1F-D50D-4427-9293-28AABCFBC6F4}"/>
              </a:ext>
            </a:extLst>
          </p:cNvPr>
          <p:cNvSpPr txBox="1"/>
          <p:nvPr/>
        </p:nvSpPr>
        <p:spPr>
          <a:xfrm>
            <a:off x="779572" y="1274094"/>
            <a:ext cx="4777505"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Arial Black" panose="020B0A04020102020204" pitchFamily="34" charset="0"/>
              </a:rPr>
              <a:t>Classical Computing</a:t>
            </a:r>
            <a:endParaRPr lang="en-IN" sz="5867" dirty="0">
              <a:latin typeface="Arial Black" panose="020B0A04020102020204" pitchFamily="34" charset="0"/>
              <a:ea typeface="IBM Plex Sans" charset="0"/>
              <a:cs typeface="Times New Roman" panose="02020603050405020304" pitchFamily="18" charset="0"/>
            </a:endParaRPr>
          </a:p>
        </p:txBody>
      </p:sp>
      <p:sp>
        <p:nvSpPr>
          <p:cNvPr id="46" name="TextBox 45">
            <a:extLst>
              <a:ext uri="{FF2B5EF4-FFF2-40B4-BE49-F238E27FC236}">
                <a16:creationId xmlns:a16="http://schemas.microsoft.com/office/drawing/2014/main" id="{B89F28ED-CE52-454A-A9FE-8EA34F1C3E89}"/>
              </a:ext>
            </a:extLst>
          </p:cNvPr>
          <p:cNvSpPr txBox="1"/>
          <p:nvPr/>
        </p:nvSpPr>
        <p:spPr>
          <a:xfrm>
            <a:off x="6423904" y="1274094"/>
            <a:ext cx="4777505"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Arial Black" panose="020B0A04020102020204" pitchFamily="34" charset="0"/>
              </a:rPr>
              <a:t>Quantum Computing</a:t>
            </a:r>
            <a:endParaRPr lang="en-IN" sz="5867" dirty="0">
              <a:latin typeface="Arial Black" panose="020B0A04020102020204" pitchFamily="34" charset="0"/>
              <a:ea typeface="IBM Plex Sans" charset="0"/>
              <a:cs typeface="Times New Roman" panose="02020603050405020304" pitchFamily="18" charset="0"/>
            </a:endParaRPr>
          </a:p>
        </p:txBody>
      </p:sp>
      <p:grpSp>
        <p:nvGrpSpPr>
          <p:cNvPr id="22" name="Group 21">
            <a:extLst>
              <a:ext uri="{FF2B5EF4-FFF2-40B4-BE49-F238E27FC236}">
                <a16:creationId xmlns:a16="http://schemas.microsoft.com/office/drawing/2014/main" id="{8B6ADD1D-D723-40ED-A6A1-39A55CB7EE7B}"/>
              </a:ext>
            </a:extLst>
          </p:cNvPr>
          <p:cNvGrpSpPr/>
          <p:nvPr/>
        </p:nvGrpSpPr>
        <p:grpSpPr>
          <a:xfrm>
            <a:off x="2894712" y="2084573"/>
            <a:ext cx="1774650" cy="599902"/>
            <a:chOff x="2894712" y="2084573"/>
            <a:chExt cx="1774650" cy="599902"/>
          </a:xfrm>
        </p:grpSpPr>
        <p:sp>
          <p:nvSpPr>
            <p:cNvPr id="45" name="TextBox 44">
              <a:extLst>
                <a:ext uri="{FF2B5EF4-FFF2-40B4-BE49-F238E27FC236}">
                  <a16:creationId xmlns:a16="http://schemas.microsoft.com/office/drawing/2014/main" id="{876BC884-424F-4418-B1FE-31E84F583703}"/>
                </a:ext>
              </a:extLst>
            </p:cNvPr>
            <p:cNvSpPr txBox="1"/>
            <p:nvPr/>
          </p:nvSpPr>
          <p:spPr>
            <a:xfrm>
              <a:off x="2894712" y="2084573"/>
              <a:ext cx="1774650" cy="43960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2800" dirty="0">
                  <a:latin typeface="Times New Roman" panose="02020603050405020304" pitchFamily="18" charset="0"/>
                  <a:cs typeface="Times New Roman" panose="02020603050405020304" pitchFamily="18" charset="0"/>
                </a:rPr>
                <a:t>AND Gate</a:t>
              </a:r>
              <a:endParaRPr lang="en-IN" sz="2800" dirty="0">
                <a:latin typeface="Times New Roman" panose="02020603050405020304" pitchFamily="18" charset="0"/>
                <a:ea typeface="IBM Plex Sans"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32602E5F-6760-48E6-8FCF-1B6AC7F6FCE0}"/>
                </a:ext>
              </a:extLst>
            </p:cNvPr>
            <p:cNvCxnSpPr>
              <a:cxnSpLocks/>
            </p:cNvCxnSpPr>
            <p:nvPr/>
          </p:nvCxnSpPr>
          <p:spPr>
            <a:xfrm flipH="1">
              <a:off x="3271420" y="2504475"/>
              <a:ext cx="215463"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560B297-8F71-4F1F-817F-812B1A8072CC}"/>
              </a:ext>
            </a:extLst>
          </p:cNvPr>
          <p:cNvGrpSpPr/>
          <p:nvPr/>
        </p:nvGrpSpPr>
        <p:grpSpPr>
          <a:xfrm>
            <a:off x="1209935" y="2569940"/>
            <a:ext cx="3943443" cy="1034381"/>
            <a:chOff x="1209935" y="2569940"/>
            <a:chExt cx="3943443" cy="1034381"/>
          </a:xfrm>
        </p:grpSpPr>
        <p:sp>
          <p:nvSpPr>
            <p:cNvPr id="2" name="Flowchart: Delay 1">
              <a:extLst>
                <a:ext uri="{FF2B5EF4-FFF2-40B4-BE49-F238E27FC236}">
                  <a16:creationId xmlns:a16="http://schemas.microsoft.com/office/drawing/2014/main" id="{A14FA2B9-89DE-4307-9CD2-5B21B980572C}"/>
                </a:ext>
              </a:extLst>
            </p:cNvPr>
            <p:cNvSpPr/>
            <p:nvPr/>
          </p:nvSpPr>
          <p:spPr>
            <a:xfrm>
              <a:off x="2521864" y="2690448"/>
              <a:ext cx="914400" cy="890516"/>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a:extLst>
                <a:ext uri="{FF2B5EF4-FFF2-40B4-BE49-F238E27FC236}">
                  <a16:creationId xmlns:a16="http://schemas.microsoft.com/office/drawing/2014/main" id="{4E774EAC-B598-40B1-B211-3CADBB3C3134}"/>
                </a:ext>
              </a:extLst>
            </p:cNvPr>
            <p:cNvCxnSpPr>
              <a:cxnSpLocks/>
            </p:cNvCxnSpPr>
            <p:nvPr/>
          </p:nvCxnSpPr>
          <p:spPr bwMode="auto">
            <a:xfrm>
              <a:off x="1785874" y="2878736"/>
              <a:ext cx="735990"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6A0A85A-FDC0-4FFA-AA1D-CD9A0AAB55AC}"/>
                </a:ext>
              </a:extLst>
            </p:cNvPr>
            <p:cNvCxnSpPr>
              <a:cxnSpLocks/>
            </p:cNvCxnSpPr>
            <p:nvPr/>
          </p:nvCxnSpPr>
          <p:spPr bwMode="auto">
            <a:xfrm>
              <a:off x="1784398" y="3352867"/>
              <a:ext cx="735990"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CFDAD11-F4CE-41B6-B8AC-875CDF031364}"/>
                </a:ext>
              </a:extLst>
            </p:cNvPr>
            <p:cNvCxnSpPr>
              <a:cxnSpLocks/>
            </p:cNvCxnSpPr>
            <p:nvPr/>
          </p:nvCxnSpPr>
          <p:spPr bwMode="auto">
            <a:xfrm>
              <a:off x="3456056" y="3115800"/>
              <a:ext cx="735990"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F968C57-0519-4F37-8F28-EC2248A8ACC3}"/>
                </a:ext>
              </a:extLst>
            </p:cNvPr>
            <p:cNvSpPr txBox="1"/>
            <p:nvPr/>
          </p:nvSpPr>
          <p:spPr>
            <a:xfrm>
              <a:off x="1209935" y="2569940"/>
              <a:ext cx="618001" cy="510461"/>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IBM Plex Sans" charset="0"/>
                  <a:ea typeface="IBM Plex Sans" charset="0"/>
                  <a:cs typeface="IBM Plex Sans" charset="0"/>
                </a:rPr>
                <a:t>b</a:t>
              </a:r>
              <a:r>
                <a:rPr lang="en-IN" sz="3200" baseline="-25000" dirty="0">
                  <a:latin typeface="IBM Plex Sans" charset="0"/>
                  <a:ea typeface="IBM Plex Sans" charset="0"/>
                  <a:cs typeface="IBM Plex Sans" charset="0"/>
                </a:rPr>
                <a:t>1</a:t>
              </a:r>
            </a:p>
          </p:txBody>
        </p:sp>
        <p:sp>
          <p:nvSpPr>
            <p:cNvPr id="52" name="TextBox 51">
              <a:extLst>
                <a:ext uri="{FF2B5EF4-FFF2-40B4-BE49-F238E27FC236}">
                  <a16:creationId xmlns:a16="http://schemas.microsoft.com/office/drawing/2014/main" id="{C6885D98-5B60-4BDF-A05A-A31B97C79606}"/>
                </a:ext>
              </a:extLst>
            </p:cNvPr>
            <p:cNvSpPr txBox="1"/>
            <p:nvPr/>
          </p:nvSpPr>
          <p:spPr>
            <a:xfrm>
              <a:off x="1209935" y="3093860"/>
              <a:ext cx="618001" cy="510461"/>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IBM Plex Sans" charset="0"/>
                  <a:ea typeface="IBM Plex Sans" charset="0"/>
                  <a:cs typeface="IBM Plex Sans" charset="0"/>
                </a:rPr>
                <a:t>b</a:t>
              </a:r>
              <a:r>
                <a:rPr lang="en-IN" sz="3200" baseline="-25000" dirty="0">
                  <a:latin typeface="IBM Plex Sans" charset="0"/>
                  <a:ea typeface="IBM Plex Sans" charset="0"/>
                  <a:cs typeface="IBM Plex Sans" charset="0"/>
                </a:rPr>
                <a:t>2</a:t>
              </a:r>
            </a:p>
          </p:txBody>
        </p:sp>
        <p:sp>
          <p:nvSpPr>
            <p:cNvPr id="53" name="TextBox 52">
              <a:extLst>
                <a:ext uri="{FF2B5EF4-FFF2-40B4-BE49-F238E27FC236}">
                  <a16:creationId xmlns:a16="http://schemas.microsoft.com/office/drawing/2014/main" id="{A4D73B20-2D38-405C-BE54-BED59FCF6853}"/>
                </a:ext>
              </a:extLst>
            </p:cNvPr>
            <p:cNvSpPr txBox="1"/>
            <p:nvPr/>
          </p:nvSpPr>
          <p:spPr>
            <a:xfrm>
              <a:off x="4113259" y="2878736"/>
              <a:ext cx="1040119" cy="514372"/>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latin typeface="IBM Plex Sans" charset="0"/>
                  <a:ea typeface="IBM Plex Sans" charset="0"/>
                  <a:cs typeface="IBM Plex Sans" charset="0"/>
                </a:rPr>
                <a:t>b</a:t>
              </a:r>
              <a:r>
                <a:rPr lang="en-IN" sz="3200" baseline="-25000" dirty="0">
                  <a:latin typeface="IBM Plex Sans" charset="0"/>
                  <a:ea typeface="IBM Plex Sans" charset="0"/>
                  <a:cs typeface="IBM Plex Sans" charset="0"/>
                </a:rPr>
                <a:t>out</a:t>
              </a:r>
            </a:p>
          </p:txBody>
        </p:sp>
      </p:grpSp>
      <p:sp>
        <p:nvSpPr>
          <p:cNvPr id="89" name="TextBox 88">
            <a:extLst>
              <a:ext uri="{FF2B5EF4-FFF2-40B4-BE49-F238E27FC236}">
                <a16:creationId xmlns:a16="http://schemas.microsoft.com/office/drawing/2014/main" id="{6F2F7710-6D9A-4F0B-9829-6B745D9BB5FF}"/>
              </a:ext>
            </a:extLst>
          </p:cNvPr>
          <p:cNvSpPr txBox="1"/>
          <p:nvPr/>
        </p:nvSpPr>
        <p:spPr>
          <a:xfrm>
            <a:off x="2878995" y="3627250"/>
            <a:ext cx="371513" cy="508794"/>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3200" dirty="0">
                <a:solidFill>
                  <a:srgbClr val="FF0000"/>
                </a:solidFill>
                <a:latin typeface="Calibri" panose="020F0502020204030204" pitchFamily="34" charset="0"/>
                <a:ea typeface="IBM Plex Sans" charset="0"/>
                <a:cs typeface="Calibri" panose="020F0502020204030204" pitchFamily="34" charset="0"/>
                <a:sym typeface="Wingdings" panose="05000000000000000000" pitchFamily="2" charset="2"/>
              </a:rPr>
              <a:t>×</a:t>
            </a:r>
            <a:endParaRPr lang="en-IN" sz="3200" dirty="0">
              <a:solidFill>
                <a:srgbClr val="FF0000"/>
              </a:solidFill>
              <a:latin typeface="Times New Roman" panose="02020603050405020304" pitchFamily="18" charset="0"/>
              <a:ea typeface="IBM Plex Sans" charset="0"/>
              <a:cs typeface="Times New Roman" panose="02020603050405020304" pitchFamily="18" charset="0"/>
            </a:endParaRPr>
          </a:p>
        </p:txBody>
      </p:sp>
      <p:sp>
        <p:nvSpPr>
          <p:cNvPr id="92" name="TextBox 91">
            <a:extLst>
              <a:ext uri="{FF2B5EF4-FFF2-40B4-BE49-F238E27FC236}">
                <a16:creationId xmlns:a16="http://schemas.microsoft.com/office/drawing/2014/main" id="{F97036B8-BA34-48D0-BB5C-3F65CA106849}"/>
              </a:ext>
            </a:extLst>
          </p:cNvPr>
          <p:cNvSpPr txBox="1"/>
          <p:nvPr/>
        </p:nvSpPr>
        <p:spPr>
          <a:xfrm>
            <a:off x="8646609" y="3981702"/>
            <a:ext cx="331833" cy="376450"/>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2400" dirty="0">
                <a:solidFill>
                  <a:schemeClr val="accent6"/>
                </a:solidFill>
                <a:latin typeface="Times New Roman" panose="02020603050405020304" pitchFamily="18" charset="0"/>
                <a:ea typeface="IBM Plex Sans" charset="0"/>
                <a:cs typeface="Times New Roman" panose="02020603050405020304" pitchFamily="18" charset="0"/>
                <a:sym typeface="Wingdings" panose="05000000000000000000" pitchFamily="2" charset="2"/>
              </a:rPr>
              <a:t></a:t>
            </a:r>
            <a:endParaRPr lang="en-IN" sz="2400" dirty="0">
              <a:solidFill>
                <a:schemeClr val="accent6"/>
              </a:solidFill>
              <a:latin typeface="Times New Roman" panose="02020603050405020304" pitchFamily="18" charset="0"/>
              <a:ea typeface="IBM Plex Sans" charset="0"/>
              <a:cs typeface="Times New Roman" panose="02020603050405020304" pitchFamily="18" charset="0"/>
            </a:endParaRPr>
          </a:p>
        </p:txBody>
      </p:sp>
      <p:grpSp>
        <p:nvGrpSpPr>
          <p:cNvPr id="95" name="Group 94">
            <a:extLst>
              <a:ext uri="{FF2B5EF4-FFF2-40B4-BE49-F238E27FC236}">
                <a16:creationId xmlns:a16="http://schemas.microsoft.com/office/drawing/2014/main" id="{9C22A3B1-73F8-4DBD-82DE-A9D5BE1FE73A}"/>
              </a:ext>
            </a:extLst>
          </p:cNvPr>
          <p:cNvGrpSpPr/>
          <p:nvPr/>
        </p:nvGrpSpPr>
        <p:grpSpPr>
          <a:xfrm>
            <a:off x="1458868" y="4391146"/>
            <a:ext cx="3234519" cy="508795"/>
            <a:chOff x="1173708" y="5197838"/>
            <a:chExt cx="3234519" cy="1199403"/>
          </a:xfrm>
        </p:grpSpPr>
        <p:sp>
          <p:nvSpPr>
            <p:cNvPr id="96" name="TextBox 95">
              <a:extLst>
                <a:ext uri="{FF2B5EF4-FFF2-40B4-BE49-F238E27FC236}">
                  <a16:creationId xmlns:a16="http://schemas.microsoft.com/office/drawing/2014/main" id="{DD78748C-C47E-45CD-8C21-43799D8F2FAF}"/>
                </a:ext>
              </a:extLst>
            </p:cNvPr>
            <p:cNvSpPr txBox="1"/>
            <p:nvPr/>
          </p:nvSpPr>
          <p:spPr>
            <a:xfrm>
              <a:off x="1396476" y="5257999"/>
              <a:ext cx="2821174" cy="376834"/>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Operation irreversible</a:t>
              </a:r>
              <a:endParaRPr lang="en-IN" sz="2400" dirty="0">
                <a:latin typeface="Times New Roman" panose="02020603050405020304" pitchFamily="18" charset="0"/>
                <a:ea typeface="IBM Plex Sans" charset="0"/>
                <a:cs typeface="Times New Roman" panose="02020603050405020304" pitchFamily="18" charset="0"/>
              </a:endParaRPr>
            </a:p>
          </p:txBody>
        </p:sp>
        <p:sp>
          <p:nvSpPr>
            <p:cNvPr id="97" name="Rectangle 96">
              <a:extLst>
                <a:ext uri="{FF2B5EF4-FFF2-40B4-BE49-F238E27FC236}">
                  <a16:creationId xmlns:a16="http://schemas.microsoft.com/office/drawing/2014/main" id="{2B46CC59-AA80-40A2-A985-B0B2AB5531C8}"/>
                </a:ext>
              </a:extLst>
            </p:cNvPr>
            <p:cNvSpPr/>
            <p:nvPr/>
          </p:nvSpPr>
          <p:spPr>
            <a:xfrm>
              <a:off x="1173708" y="5197838"/>
              <a:ext cx="3234519" cy="1199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 name="Group 98">
            <a:extLst>
              <a:ext uri="{FF2B5EF4-FFF2-40B4-BE49-F238E27FC236}">
                <a16:creationId xmlns:a16="http://schemas.microsoft.com/office/drawing/2014/main" id="{D559526C-840A-4E62-86C0-FEB4360B132E}"/>
              </a:ext>
            </a:extLst>
          </p:cNvPr>
          <p:cNvGrpSpPr/>
          <p:nvPr/>
        </p:nvGrpSpPr>
        <p:grpSpPr>
          <a:xfrm>
            <a:off x="7211923" y="4391146"/>
            <a:ext cx="3234519" cy="508795"/>
            <a:chOff x="1173708" y="5197838"/>
            <a:chExt cx="3234519" cy="1199403"/>
          </a:xfrm>
        </p:grpSpPr>
        <p:sp>
          <p:nvSpPr>
            <p:cNvPr id="100" name="TextBox 99">
              <a:extLst>
                <a:ext uri="{FF2B5EF4-FFF2-40B4-BE49-F238E27FC236}">
                  <a16:creationId xmlns:a16="http://schemas.microsoft.com/office/drawing/2014/main" id="{D41320C5-880C-442A-9DC3-CB7F2DABB1C2}"/>
                </a:ext>
              </a:extLst>
            </p:cNvPr>
            <p:cNvSpPr txBox="1"/>
            <p:nvPr/>
          </p:nvSpPr>
          <p:spPr>
            <a:xfrm>
              <a:off x="1396476" y="5258000"/>
              <a:ext cx="2821174" cy="888326"/>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r>
                <a:rPr lang="en-IN" sz="2400" dirty="0">
                  <a:latin typeface="Times New Roman" panose="02020603050405020304" pitchFamily="18" charset="0"/>
                  <a:cs typeface="Times New Roman" panose="02020603050405020304" pitchFamily="18" charset="0"/>
                </a:rPr>
                <a:t>Operation reversible</a:t>
              </a:r>
              <a:endParaRPr lang="en-IN" sz="2400" dirty="0">
                <a:latin typeface="Times New Roman" panose="02020603050405020304" pitchFamily="18" charset="0"/>
                <a:ea typeface="IBM Plex Sans" charset="0"/>
                <a:cs typeface="Times New Roman" panose="02020603050405020304" pitchFamily="18" charset="0"/>
              </a:endParaRPr>
            </a:p>
          </p:txBody>
        </p:sp>
        <p:sp>
          <p:nvSpPr>
            <p:cNvPr id="101" name="Rectangle 100">
              <a:extLst>
                <a:ext uri="{FF2B5EF4-FFF2-40B4-BE49-F238E27FC236}">
                  <a16:creationId xmlns:a16="http://schemas.microsoft.com/office/drawing/2014/main" id="{C074EB36-5E66-4F43-AB4C-41593880D085}"/>
                </a:ext>
              </a:extLst>
            </p:cNvPr>
            <p:cNvSpPr/>
            <p:nvPr/>
          </p:nvSpPr>
          <p:spPr>
            <a:xfrm>
              <a:off x="1173708" y="5197838"/>
              <a:ext cx="3234519" cy="1199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EB74ED45-2479-4BBE-A57C-23A782BC4027}"/>
              </a:ext>
            </a:extLst>
          </p:cNvPr>
          <p:cNvGrpSpPr/>
          <p:nvPr/>
        </p:nvGrpSpPr>
        <p:grpSpPr>
          <a:xfrm>
            <a:off x="1519028" y="3452400"/>
            <a:ext cx="3045772" cy="432000"/>
            <a:chOff x="1519028" y="3452400"/>
            <a:chExt cx="3045772" cy="432000"/>
          </a:xfrm>
        </p:grpSpPr>
        <p:cxnSp>
          <p:nvCxnSpPr>
            <p:cNvPr id="29" name="Straight Connector 28">
              <a:extLst>
                <a:ext uri="{FF2B5EF4-FFF2-40B4-BE49-F238E27FC236}">
                  <a16:creationId xmlns:a16="http://schemas.microsoft.com/office/drawing/2014/main" id="{68592EF9-1E28-407C-9806-C9CFBB5A7F61}"/>
                </a:ext>
              </a:extLst>
            </p:cNvPr>
            <p:cNvCxnSpPr>
              <a:cxnSpLocks/>
            </p:cNvCxnSpPr>
            <p:nvPr/>
          </p:nvCxnSpPr>
          <p:spPr>
            <a:xfrm>
              <a:off x="4564800" y="3452400"/>
              <a:ext cx="0" cy="43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1AE499E-E626-4C73-B43A-9568D9AB0F5D}"/>
                </a:ext>
              </a:extLst>
            </p:cNvPr>
            <p:cNvCxnSpPr>
              <a:cxnSpLocks/>
            </p:cNvCxnSpPr>
            <p:nvPr/>
          </p:nvCxnSpPr>
          <p:spPr>
            <a:xfrm>
              <a:off x="1519200" y="3596400"/>
              <a:ext cx="0" cy="2880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8FE2111-CFCF-42EA-90BB-25CC5CA21A6A}"/>
                </a:ext>
              </a:extLst>
            </p:cNvPr>
            <p:cNvCxnSpPr>
              <a:cxnSpLocks/>
            </p:cNvCxnSpPr>
            <p:nvPr/>
          </p:nvCxnSpPr>
          <p:spPr>
            <a:xfrm>
              <a:off x="1519028" y="3883456"/>
              <a:ext cx="30439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785E3C41-5AE6-4A49-9E34-A7AF2CF3A1D7}"/>
              </a:ext>
            </a:extLst>
          </p:cNvPr>
          <p:cNvGrpSpPr/>
          <p:nvPr/>
        </p:nvGrpSpPr>
        <p:grpSpPr>
          <a:xfrm>
            <a:off x="6954244" y="2242770"/>
            <a:ext cx="3716563" cy="1640689"/>
            <a:chOff x="6954244" y="2242770"/>
            <a:chExt cx="3716563" cy="1640689"/>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AD50DCD-373C-49C7-B990-F35B790D36C3}"/>
                    </a:ext>
                  </a:extLst>
                </p:cNvPr>
                <p:cNvSpPr txBox="1"/>
                <p:nvPr/>
              </p:nvSpPr>
              <p:spPr>
                <a:xfrm>
                  <a:off x="6954244" y="2258399"/>
                  <a:ext cx="775039" cy="162506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𝑞</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e>
                        </m:d>
                      </m:oMath>
                    </m:oMathPara>
                  </a14:m>
                  <a:endParaRPr lang="en-IN" sz="3200" b="0" i="1" dirty="0">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3200" b="0" i="1" dirty="0">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𝑞</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𝑛</m:t>
                                </m:r>
                              </m:sub>
                            </m:sSub>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1AD50DCD-373C-49C7-B990-F35B790D36C3}"/>
                    </a:ext>
                  </a:extLst>
                </p:cNvPr>
                <p:cNvSpPr txBox="1">
                  <a:spLocks noRot="1" noChangeAspect="1" noMove="1" noResize="1" noEditPoints="1" noAdjustHandles="1" noChangeArrowheads="1" noChangeShapeType="1" noTextEdit="1"/>
                </p:cNvSpPr>
                <p:nvPr/>
              </p:nvSpPr>
              <p:spPr>
                <a:xfrm>
                  <a:off x="6954244" y="2258399"/>
                  <a:ext cx="775039" cy="16250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B558B52-BAEE-496C-BF75-D44918A7F685}"/>
                    </a:ext>
                  </a:extLst>
                </p:cNvPr>
                <p:cNvSpPr txBox="1"/>
                <p:nvPr/>
              </p:nvSpPr>
              <p:spPr>
                <a:xfrm>
                  <a:off x="9895768" y="2258398"/>
                  <a:ext cx="775039" cy="1625060"/>
                </a:xfrm>
                <a:prstGeom prst="rect">
                  <a:avLst/>
                </a:prstGeom>
                <a:noFill/>
              </p:spPr>
              <p:txBody>
                <a:bodyPr wrap="square" lIns="0" tIns="0" rIns="0" bIns="0" rtlCol="0">
                  <a:spAutoFit/>
                </a:bodyPr>
                <a:lstStyle/>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𝑞</m:t>
                                </m:r>
                              </m:e>
                              <m:sub>
                                <m:r>
                                  <a:rPr lang="en-IN" sz="32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IN" sz="3200" b="0" i="1" dirty="0">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3200" b="0" i="1" dirty="0">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10000"/>
                    </a:lnSpc>
                    <a:spcBef>
                      <a:spcPts val="100"/>
                    </a:spcBef>
                    <a:buClr>
                      <a:srgbClr val="E0E0E0"/>
                    </a:buClr>
                    <a:buSzPct val="80000"/>
                  </a:pPr>
                  <a14:m>
                    <m:oMathPara xmlns:m="http://schemas.openxmlformats.org/officeDocument/2006/math">
                      <m:oMathParaPr>
                        <m:jc m:val="centerGroup"/>
                      </m:oMathParaPr>
                      <m:oMath xmlns:m="http://schemas.openxmlformats.org/officeDocument/2006/math">
                        <m:d>
                          <m:dPr>
                            <m:begChr m:val=""/>
                            <m:endChr m:val="⟩"/>
                            <m:ctrlPr>
                              <a:rPr lang="en-IN" sz="3200" i="1">
                                <a:latin typeface="Cambria Math" panose="02040503050406030204" pitchFamily="18" charset="0"/>
                                <a:ea typeface="Cambria Math" panose="02040503050406030204" pitchFamily="18" charset="0"/>
                                <a:cs typeface="Times New Roman" panose="02020603050405020304" pitchFamily="18" charset="0"/>
                              </a:rPr>
                            </m:ctrlPr>
                          </m:dPr>
                          <m:e>
                            <m:r>
                              <a:rPr lang="en-I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3200" i="1">
                                    <a:latin typeface="Cambria Math" panose="02040503050406030204" pitchFamily="18" charset="0"/>
                                    <a:ea typeface="Cambria Math" panose="02040503050406030204" pitchFamily="18" charset="0"/>
                                    <a:cs typeface="Times New Roman" panose="02020603050405020304" pitchFamily="18" charset="0"/>
                                  </a:rPr>
                                  <m:t>𝑞</m:t>
                                </m:r>
                              </m:e>
                              <m: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𝑛</m:t>
                                </m:r>
                              </m:sub>
                            </m:sSub>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IN" sz="3200" dirty="0">
                    <a:latin typeface="Times New Roman" panose="02020603050405020304" pitchFamily="18" charset="0"/>
                    <a:ea typeface="IBM Plex Sans" charset="0"/>
                    <a:cs typeface="Times New Roman" panose="02020603050405020304" pitchFamily="18" charset="0"/>
                  </a:endParaRPr>
                </a:p>
              </p:txBody>
            </p:sp>
          </mc:Choice>
          <mc:Fallback xmlns="">
            <p:sp>
              <p:nvSpPr>
                <p:cNvPr id="66" name="TextBox 65">
                  <a:extLst>
                    <a:ext uri="{FF2B5EF4-FFF2-40B4-BE49-F238E27FC236}">
                      <a16:creationId xmlns:a16="http://schemas.microsoft.com/office/drawing/2014/main" id="{CB558B52-BAEE-496C-BF75-D44918A7F685}"/>
                    </a:ext>
                  </a:extLst>
                </p:cNvPr>
                <p:cNvSpPr txBox="1">
                  <a:spLocks noRot="1" noChangeAspect="1" noMove="1" noResize="1" noEditPoints="1" noAdjustHandles="1" noChangeArrowheads="1" noChangeShapeType="1" noTextEdit="1"/>
                </p:cNvSpPr>
                <p:nvPr/>
              </p:nvSpPr>
              <p:spPr>
                <a:xfrm>
                  <a:off x="9895768" y="2258398"/>
                  <a:ext cx="775039" cy="1625060"/>
                </a:xfrm>
                <a:prstGeom prst="rect">
                  <a:avLst/>
                </a:prstGeom>
                <a:blipFill>
                  <a:blip r:embed="rId4"/>
                  <a:stretch>
                    <a:fillRect l="-2362"/>
                  </a:stretch>
                </a:blipFill>
              </p:spPr>
              <p:txBody>
                <a:bodyPr/>
                <a:lstStyle/>
                <a:p>
                  <a:r>
                    <a:rPr lang="en-IN">
                      <a:noFill/>
                    </a:rPr>
                    <a:t> </a:t>
                  </a:r>
                </a:p>
              </p:txBody>
            </p:sp>
          </mc:Fallback>
        </mc:AlternateContent>
        <p:grpSp>
          <p:nvGrpSpPr>
            <p:cNvPr id="23" name="Group 22">
              <a:extLst>
                <a:ext uri="{FF2B5EF4-FFF2-40B4-BE49-F238E27FC236}">
                  <a16:creationId xmlns:a16="http://schemas.microsoft.com/office/drawing/2014/main" id="{126F435C-6B3D-4A76-9D4E-32A73C042D89}"/>
                </a:ext>
              </a:extLst>
            </p:cNvPr>
            <p:cNvGrpSpPr/>
            <p:nvPr/>
          </p:nvGrpSpPr>
          <p:grpSpPr>
            <a:xfrm>
              <a:off x="7729284" y="2242770"/>
              <a:ext cx="2007282" cy="1640686"/>
              <a:chOff x="7729284" y="2242770"/>
              <a:chExt cx="2007282" cy="1640686"/>
            </a:xfrm>
          </p:grpSpPr>
          <p:grpSp>
            <p:nvGrpSpPr>
              <p:cNvPr id="58" name="Group 57">
                <a:extLst>
                  <a:ext uri="{FF2B5EF4-FFF2-40B4-BE49-F238E27FC236}">
                    <a16:creationId xmlns:a16="http://schemas.microsoft.com/office/drawing/2014/main" id="{E65E4D92-F3A5-4DFF-A736-3CD31244A8E2}"/>
                  </a:ext>
                </a:extLst>
              </p:cNvPr>
              <p:cNvGrpSpPr/>
              <p:nvPr/>
            </p:nvGrpSpPr>
            <p:grpSpPr>
              <a:xfrm>
                <a:off x="7729284" y="2242770"/>
                <a:ext cx="2007282" cy="1640686"/>
                <a:chOff x="4998123" y="3679138"/>
                <a:chExt cx="2007282" cy="1640686"/>
              </a:xfrm>
            </p:grpSpPr>
            <p:cxnSp>
              <p:nvCxnSpPr>
                <p:cNvPr id="63" name="Straight Connector 62">
                  <a:extLst>
                    <a:ext uri="{FF2B5EF4-FFF2-40B4-BE49-F238E27FC236}">
                      <a16:creationId xmlns:a16="http://schemas.microsoft.com/office/drawing/2014/main" id="{4F539214-88FA-4FF2-AD43-EEFDA6629754}"/>
                    </a:ext>
                  </a:extLst>
                </p:cNvPr>
                <p:cNvCxnSpPr/>
                <p:nvPr/>
              </p:nvCxnSpPr>
              <p:spPr>
                <a:xfrm flipV="1">
                  <a:off x="4998123" y="5037324"/>
                  <a:ext cx="2007282" cy="2"/>
                </a:xfrm>
                <a:prstGeom prst="line">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EC5655-DA01-4429-973F-9D9104F8B66F}"/>
                    </a:ext>
                  </a:extLst>
                </p:cNvPr>
                <p:cNvCxnSpPr>
                  <a:cxnSpLocks/>
                </p:cNvCxnSpPr>
                <p:nvPr/>
              </p:nvCxnSpPr>
              <p:spPr>
                <a:xfrm flipV="1">
                  <a:off x="4998123" y="3977641"/>
                  <a:ext cx="2007282" cy="2"/>
                </a:xfrm>
                <a:prstGeom prst="line">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0808116F-B98A-4020-9B86-78F716B66235}"/>
                    </a:ext>
                  </a:extLst>
                </p:cNvPr>
                <p:cNvSpPr>
                  <a:spLocks noChangeAspect="1"/>
                </p:cNvSpPr>
                <p:nvPr/>
              </p:nvSpPr>
              <p:spPr>
                <a:xfrm>
                  <a:off x="5495873" y="3679138"/>
                  <a:ext cx="1023587" cy="16406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A</a:t>
                  </a:r>
                  <a:endParaRPr lang="en-IN" sz="6000" dirty="0"/>
                </a:p>
              </p:txBody>
            </p:sp>
          </p:grpSp>
          <p:cxnSp>
            <p:nvCxnSpPr>
              <p:cNvPr id="102" name="Straight Connector 101">
                <a:extLst>
                  <a:ext uri="{FF2B5EF4-FFF2-40B4-BE49-F238E27FC236}">
                    <a16:creationId xmlns:a16="http://schemas.microsoft.com/office/drawing/2014/main" id="{11977D8C-69B8-41A4-A95D-9E0457ED034A}"/>
                  </a:ext>
                </a:extLst>
              </p:cNvPr>
              <p:cNvCxnSpPr>
                <a:cxnSpLocks/>
              </p:cNvCxnSpPr>
              <p:nvPr/>
            </p:nvCxnSpPr>
            <p:spPr bwMode="auto">
              <a:xfrm>
                <a:off x="7753347" y="3600493"/>
                <a:ext cx="504000"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6960ECB7-98BF-45E5-AA19-30BC2DA6248D}"/>
                  </a:ext>
                </a:extLst>
              </p:cNvPr>
              <p:cNvCxnSpPr>
                <a:cxnSpLocks/>
              </p:cNvCxnSpPr>
              <p:nvPr/>
            </p:nvCxnSpPr>
            <p:spPr bwMode="auto">
              <a:xfrm>
                <a:off x="7753264" y="2536074"/>
                <a:ext cx="504000" cy="0"/>
              </a:xfrm>
              <a:prstGeom prst="line">
                <a:avLst/>
              </a:prstGeom>
              <a:ln w="44450">
                <a:solidFill>
                  <a:schemeClr val="tx1"/>
                </a:solidFill>
                <a:headEnd type="none" w="med" len="med"/>
                <a:tailEnd type="triangle" w="med" len="med"/>
              </a:ln>
              <a:effectLst/>
            </p:spPr>
            <p:style>
              <a:lnRef idx="1">
                <a:schemeClr val="dk1"/>
              </a:lnRef>
              <a:fillRef idx="0">
                <a:schemeClr val="dk1"/>
              </a:fillRef>
              <a:effectRef idx="0">
                <a:schemeClr val="dk1"/>
              </a:effectRef>
              <a:fontRef idx="minor">
                <a:schemeClr val="tx1"/>
              </a:fontRef>
            </p:style>
          </p:cxnSp>
        </p:grpSp>
      </p:grpSp>
      <p:grpSp>
        <p:nvGrpSpPr>
          <p:cNvPr id="68" name="Group 67">
            <a:extLst>
              <a:ext uri="{FF2B5EF4-FFF2-40B4-BE49-F238E27FC236}">
                <a16:creationId xmlns:a16="http://schemas.microsoft.com/office/drawing/2014/main" id="{D246CC3B-2239-474A-8DE8-919915615FD6}"/>
              </a:ext>
            </a:extLst>
          </p:cNvPr>
          <p:cNvGrpSpPr/>
          <p:nvPr/>
        </p:nvGrpSpPr>
        <p:grpSpPr>
          <a:xfrm>
            <a:off x="7237515" y="3906000"/>
            <a:ext cx="3045772" cy="252000"/>
            <a:chOff x="7237515" y="3906000"/>
            <a:chExt cx="3045772" cy="252000"/>
          </a:xfrm>
        </p:grpSpPr>
        <p:cxnSp>
          <p:nvCxnSpPr>
            <p:cNvPr id="107" name="Straight Connector 106">
              <a:extLst>
                <a:ext uri="{FF2B5EF4-FFF2-40B4-BE49-F238E27FC236}">
                  <a16:creationId xmlns:a16="http://schemas.microsoft.com/office/drawing/2014/main" id="{35E17459-F7CC-48E9-8C18-431DEEF0D4AC}"/>
                </a:ext>
              </a:extLst>
            </p:cNvPr>
            <p:cNvCxnSpPr>
              <a:cxnSpLocks/>
            </p:cNvCxnSpPr>
            <p:nvPr/>
          </p:nvCxnSpPr>
          <p:spPr>
            <a:xfrm>
              <a:off x="10283287" y="3906000"/>
              <a:ext cx="0" cy="25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B1BE8EB-E189-4A69-8DB7-7C7E47218C57}"/>
                </a:ext>
              </a:extLst>
            </p:cNvPr>
            <p:cNvCxnSpPr>
              <a:cxnSpLocks/>
            </p:cNvCxnSpPr>
            <p:nvPr/>
          </p:nvCxnSpPr>
          <p:spPr>
            <a:xfrm>
              <a:off x="7237687" y="3906000"/>
              <a:ext cx="0" cy="2520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421C105-1FCB-4AB8-9BD1-8BA62DDBEFDC}"/>
                </a:ext>
              </a:extLst>
            </p:cNvPr>
            <p:cNvCxnSpPr>
              <a:cxnSpLocks/>
            </p:cNvCxnSpPr>
            <p:nvPr/>
          </p:nvCxnSpPr>
          <p:spPr>
            <a:xfrm>
              <a:off x="7237515" y="4157705"/>
              <a:ext cx="30439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6747E33C-0CEA-4272-AA91-D4DC11603A89}"/>
              </a:ext>
            </a:extLst>
          </p:cNvPr>
          <p:cNvSpPr txBox="1"/>
          <p:nvPr/>
        </p:nvSpPr>
        <p:spPr>
          <a:xfrm>
            <a:off x="1230874" y="5322824"/>
            <a:ext cx="3722698" cy="1150310"/>
          </a:xfrm>
          <a:prstGeom prst="rect">
            <a:avLst/>
          </a:prstGeom>
          <a:solidFill>
            <a:schemeClr val="bg1">
              <a:lumMod val="95000"/>
            </a:schemeClr>
          </a:solidFill>
          <a:ln>
            <a:solidFill>
              <a:schemeClr val="tx1"/>
            </a:solidFill>
          </a:ln>
        </p:spPr>
        <p:txBody>
          <a:bodyPr wrap="square" lIns="0" tIns="0" rIns="0" bIns="0" rtlCol="0" anchor="ctr" anchorCtr="0">
            <a:noAutofit/>
          </a:bodyPr>
          <a:lstStyle/>
          <a:p>
            <a:pPr algn="ctr">
              <a:lnSpc>
                <a:spcPct val="110000"/>
              </a:lnSpc>
              <a:spcBef>
                <a:spcPts val="100"/>
              </a:spcBef>
              <a:buClr>
                <a:srgbClr val="E0E0E0"/>
              </a:buClr>
              <a:buSzPct val="80000"/>
            </a:pPr>
            <a:r>
              <a:rPr lang="en-IN" sz="2800" b="1" dirty="0">
                <a:latin typeface="Times New Roman" panose="02020603050405020304" pitchFamily="18" charset="0"/>
                <a:cs typeface="Times New Roman" panose="02020603050405020304" pitchFamily="18" charset="0"/>
              </a:rPr>
              <a:t>State Space Size: </a:t>
            </a:r>
            <a:r>
              <a:rPr lang="en-IN" sz="2800" b="1" i="1" dirty="0">
                <a:latin typeface="Times New Roman" panose="02020603050405020304" pitchFamily="18" charset="0"/>
                <a:cs typeface="Times New Roman" panose="02020603050405020304" pitchFamily="18" charset="0"/>
              </a:rPr>
              <a:t>N</a:t>
            </a:r>
          </a:p>
          <a:p>
            <a:pPr algn="ctr">
              <a:lnSpc>
                <a:spcPct val="110000"/>
              </a:lnSpc>
              <a:spcBef>
                <a:spcPts val="100"/>
              </a:spcBef>
              <a:buClr>
                <a:srgbClr val="E0E0E0"/>
              </a:buClr>
              <a:buSzPct val="80000"/>
            </a:pPr>
            <a:r>
              <a:rPr lang="en-IN" sz="2800" dirty="0">
                <a:latin typeface="Times New Roman" panose="02020603050405020304" pitchFamily="18" charset="0"/>
                <a:ea typeface="IBM Plex Sans" charset="0"/>
                <a:cs typeface="Times New Roman" panose="02020603050405020304" pitchFamily="18" charset="0"/>
              </a:rPr>
              <a:t>Linear in size of input</a:t>
            </a:r>
          </a:p>
        </p:txBody>
      </p:sp>
      <p:sp>
        <p:nvSpPr>
          <p:cNvPr id="114" name="TextBox 113">
            <a:extLst>
              <a:ext uri="{FF2B5EF4-FFF2-40B4-BE49-F238E27FC236}">
                <a16:creationId xmlns:a16="http://schemas.microsoft.com/office/drawing/2014/main" id="{5A411CA3-CF87-48D1-9166-7E326869167F}"/>
              </a:ext>
            </a:extLst>
          </p:cNvPr>
          <p:cNvSpPr txBox="1"/>
          <p:nvPr/>
        </p:nvSpPr>
        <p:spPr>
          <a:xfrm>
            <a:off x="6650686" y="5322824"/>
            <a:ext cx="4349818" cy="1150310"/>
          </a:xfrm>
          <a:prstGeom prst="rect">
            <a:avLst/>
          </a:prstGeom>
          <a:solidFill>
            <a:schemeClr val="bg1">
              <a:lumMod val="95000"/>
            </a:schemeClr>
          </a:solidFill>
          <a:ln>
            <a:solidFill>
              <a:schemeClr val="tx1"/>
            </a:solidFill>
          </a:ln>
        </p:spPr>
        <p:txBody>
          <a:bodyPr wrap="square" lIns="0" tIns="0" rIns="0" bIns="0" rtlCol="0" anchor="ctr" anchorCtr="0">
            <a:noAutofit/>
          </a:bodyPr>
          <a:lstStyle/>
          <a:p>
            <a:pPr algn="ctr">
              <a:lnSpc>
                <a:spcPct val="110000"/>
              </a:lnSpc>
              <a:spcBef>
                <a:spcPts val="100"/>
              </a:spcBef>
              <a:buClr>
                <a:srgbClr val="E0E0E0"/>
              </a:buClr>
              <a:buSzPct val="80000"/>
            </a:pPr>
            <a:r>
              <a:rPr lang="en-IN" sz="2800" b="1" dirty="0">
                <a:latin typeface="Times New Roman" panose="02020603050405020304" pitchFamily="18" charset="0"/>
                <a:cs typeface="Times New Roman" panose="02020603050405020304" pitchFamily="18" charset="0"/>
              </a:rPr>
              <a:t>State Space Size: </a:t>
            </a:r>
            <a:r>
              <a:rPr lang="en-IN" sz="2800" b="1" i="1" dirty="0">
                <a:latin typeface="Times New Roman" panose="02020603050405020304" pitchFamily="18" charset="0"/>
                <a:cs typeface="Times New Roman" panose="02020603050405020304" pitchFamily="18" charset="0"/>
              </a:rPr>
              <a:t>2</a:t>
            </a:r>
            <a:r>
              <a:rPr lang="en-IN" sz="2800" b="1" i="1" baseline="30000" dirty="0">
                <a:latin typeface="Times New Roman" panose="02020603050405020304" pitchFamily="18" charset="0"/>
                <a:cs typeface="Times New Roman" panose="02020603050405020304" pitchFamily="18" charset="0"/>
              </a:rPr>
              <a:t>N</a:t>
            </a:r>
          </a:p>
          <a:p>
            <a:pPr algn="ctr">
              <a:lnSpc>
                <a:spcPct val="110000"/>
              </a:lnSpc>
              <a:spcBef>
                <a:spcPts val="100"/>
              </a:spcBef>
              <a:buClr>
                <a:srgbClr val="E0E0E0"/>
              </a:buClr>
              <a:buSzPct val="80000"/>
            </a:pPr>
            <a:r>
              <a:rPr lang="en-IN" sz="2800" dirty="0">
                <a:latin typeface="Times New Roman" panose="02020603050405020304" pitchFamily="18" charset="0"/>
                <a:ea typeface="IBM Plex Sans" charset="0"/>
                <a:cs typeface="Times New Roman" panose="02020603050405020304" pitchFamily="18" charset="0"/>
              </a:rPr>
              <a:t>Exponential in size of input</a:t>
            </a:r>
          </a:p>
        </p:txBody>
      </p:sp>
    </p:spTree>
    <p:extLst>
      <p:ext uri="{BB962C8B-B14F-4D97-AF65-F5344CB8AC3E}">
        <p14:creationId xmlns:p14="http://schemas.microsoft.com/office/powerpoint/2010/main" val="209944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8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50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92"/>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50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2" grpId="0"/>
      <p:bldP spid="113" grpId="0" animBg="1"/>
      <p:bldP spid="1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CD5EBD1F-D50D-4427-9293-28AABCFBC6F4}"/>
              </a:ext>
            </a:extLst>
          </p:cNvPr>
          <p:cNvSpPr txBox="1"/>
          <p:nvPr/>
        </p:nvSpPr>
        <p:spPr>
          <a:xfrm>
            <a:off x="1082616" y="3043221"/>
            <a:ext cx="10026767" cy="771558"/>
          </a:xfrm>
          <a:prstGeom prst="rect">
            <a:avLst/>
          </a:prstGeom>
          <a:noFill/>
        </p:spPr>
        <p:txBody>
          <a:bodyPr wrap="square" lIns="0" tIns="0" rIns="0" bIns="0" rtlCol="0">
            <a:spAutoFit/>
          </a:bodyPr>
          <a:lstStyle/>
          <a:p>
            <a:pPr algn="ctr">
              <a:lnSpc>
                <a:spcPct val="110000"/>
              </a:lnSpc>
              <a:spcBef>
                <a:spcPts val="1467"/>
              </a:spcBef>
              <a:buClr>
                <a:srgbClr val="E0E0E0"/>
              </a:buClr>
              <a:buSzPct val="80000"/>
            </a:pPr>
            <a:r>
              <a:rPr lang="en-IN" sz="4800" dirty="0">
                <a:latin typeface="Arial Black" panose="020B0A04020102020204" pitchFamily="34" charset="0"/>
                <a:ea typeface="IBM Plex Sans" charset="0"/>
                <a:cs typeface="Times New Roman" panose="02020603050405020304" pitchFamily="18" charset="0"/>
              </a:rPr>
              <a:t>Quantum Computing Basics</a:t>
            </a:r>
            <a:endParaRPr lang="en-IN" sz="8000" dirty="0">
              <a:latin typeface="Arial Black" panose="020B0A04020102020204" pitchFamily="34" charset="0"/>
              <a:ea typeface="IBM Plex Sans" charset="0"/>
              <a:cs typeface="Times New Roman" panose="02020603050405020304" pitchFamily="18" charset="0"/>
            </a:endParaRPr>
          </a:p>
        </p:txBody>
      </p:sp>
    </p:spTree>
    <p:extLst>
      <p:ext uri="{BB962C8B-B14F-4D97-AF65-F5344CB8AC3E}">
        <p14:creationId xmlns:p14="http://schemas.microsoft.com/office/powerpoint/2010/main" val="134863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5234</TotalTime>
  <Words>1840</Words>
  <Application>Microsoft Macintosh PowerPoint</Application>
  <PresentationFormat>Widescreen</PresentationFormat>
  <Paragraphs>276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Calibri Light</vt:lpstr>
      <vt:lpstr>Cambria Math</vt:lpstr>
      <vt:lpstr>IBM Plex Sans</vt:lpstr>
      <vt:lpstr>Times New Roman</vt:lpstr>
      <vt:lpstr>Office Theme</vt:lpstr>
      <vt:lpstr>Quantum Computing Basics</vt:lpstr>
      <vt:lpstr>Outline</vt:lpstr>
      <vt:lpstr>PowerPoint Presentation</vt:lpstr>
      <vt:lpstr>Comparing Easy and Hard Problems</vt:lpstr>
      <vt:lpstr>PowerPoint Presentation</vt:lpstr>
      <vt:lpstr>Comparing Units of Computation</vt:lpstr>
      <vt:lpstr>Comparing Gates and Computational Methods</vt:lpstr>
      <vt:lpstr>Comparing Gates and Computational Methods</vt:lpstr>
      <vt:lpstr>PowerPoint Presentation</vt:lpstr>
      <vt:lpstr>Notation</vt:lpstr>
      <vt:lpstr>Notation (continued)</vt:lpstr>
      <vt:lpstr>Single Qubits</vt:lpstr>
      <vt:lpstr>Qubit Representation</vt:lpstr>
      <vt:lpstr>Qubit Representation</vt:lpstr>
      <vt:lpstr>Notable Examples of Single Qubits</vt:lpstr>
      <vt:lpstr>Summary and Preview of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Easy and Hard Problems</dc:title>
  <dc:creator>VENKATRAMAN RAMAKRISHNA</dc:creator>
  <cp:lastModifiedBy>Microsoft Office User</cp:lastModifiedBy>
  <cp:revision>513</cp:revision>
  <dcterms:created xsi:type="dcterms:W3CDTF">2021-01-28T16:49:55Z</dcterms:created>
  <dcterms:modified xsi:type="dcterms:W3CDTF">2021-09-06T04:24:10Z</dcterms:modified>
</cp:coreProperties>
</file>