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8" r:id="rId2"/>
    <p:sldId id="369" r:id="rId3"/>
    <p:sldId id="370" r:id="rId4"/>
    <p:sldId id="332" r:id="rId5"/>
    <p:sldId id="363" r:id="rId6"/>
    <p:sldId id="353" r:id="rId7"/>
    <p:sldId id="345" r:id="rId8"/>
    <p:sldId id="354" r:id="rId9"/>
    <p:sldId id="364" r:id="rId10"/>
    <p:sldId id="355" r:id="rId11"/>
    <p:sldId id="356" r:id="rId12"/>
    <p:sldId id="334" r:id="rId13"/>
    <p:sldId id="336" r:id="rId14"/>
    <p:sldId id="341" r:id="rId15"/>
    <p:sldId id="365" r:id="rId16"/>
    <p:sldId id="346" r:id="rId17"/>
    <p:sldId id="367" r:id="rId18"/>
    <p:sldId id="366" r:id="rId19"/>
    <p:sldId id="3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A84"/>
    <a:srgbClr val="DD2BE1"/>
    <a:srgbClr val="CC3CA3"/>
    <a:srgbClr val="C74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1FBA3-E6C9-465E-8AF7-3A259E8AB84C}" v="12" dt="2021-07-12T07:49:20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6631" autoAdjust="0"/>
  </p:normalViewPr>
  <p:slideViewPr>
    <p:cSldViewPr snapToGrid="0">
      <p:cViewPr varScale="1">
        <p:scale>
          <a:sx n="132" d="100"/>
          <a:sy n="132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pama Ray" clId="Web-{AA51FBA3-E6C9-465E-8AF7-3A259E8AB84C}"/>
    <pc:docChg chg="modSld">
      <pc:chgData name="Anupama Ray" userId="" providerId="" clId="Web-{AA51FBA3-E6C9-465E-8AF7-3A259E8AB84C}" dt="2021-07-12T07:49:20.237" v="5" actId="20577"/>
      <pc:docMkLst>
        <pc:docMk/>
      </pc:docMkLst>
      <pc:sldChg chg="modSp">
        <pc:chgData name="Anupama Ray" userId="" providerId="" clId="Web-{AA51FBA3-E6C9-465E-8AF7-3A259E8AB84C}" dt="2021-07-12T07:49:20.237" v="5" actId="20577"/>
        <pc:sldMkLst>
          <pc:docMk/>
          <pc:sldMk cId="2316758123" sldId="368"/>
        </pc:sldMkLst>
        <pc:spChg chg="mod">
          <ac:chgData name="Anupama Ray" userId="" providerId="" clId="Web-{AA51FBA3-E6C9-465E-8AF7-3A259E8AB84C}" dt="2021-07-12T07:49:20.237" v="5" actId="20577"/>
          <ac:spMkLst>
            <pc:docMk/>
            <pc:sldMk cId="2316758123" sldId="368"/>
            <ac:spMk id="3" creationId="{FB176557-7018-4EEE-87A8-52BA45AD3B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49985-9BBF-4A22-A6FB-32B189AD316E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78E01-8189-4124-979C-402657251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4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Welcome back to the NPTEL lecture </a:t>
            </a:r>
            <a:r>
              <a:rPr lang="en-IN"/>
              <a:t>on QC </a:t>
            </a:r>
            <a:r>
              <a:rPr lang="en-IN" dirty="0"/>
              <a:t>basics.</a:t>
            </a:r>
          </a:p>
          <a:p>
            <a:r>
              <a:rPr lang="en-IN" dirty="0"/>
              <a:t>Thus far you have learned all about quantum states, both mathematically and drawing on ideas from quantum mechanics.</a:t>
            </a:r>
          </a:p>
          <a:p>
            <a:r>
              <a:rPr lang="en-IN" dirty="0"/>
              <a:t>In the last module of this week’s lecture series, you will learn to perform operations on quantum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78E01-8189-4124-979C-40265725106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743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vs entangled states (don’t talk about pure/mixed states). - DONE</a:t>
            </a:r>
          </a:p>
          <a:p>
            <a:endParaRPr lang="en-US" dirty="0"/>
          </a:p>
          <a:p>
            <a:r>
              <a:rPr lang="en-US" dirty="0"/>
              <a:t>Uncorrelated, correlated, entangled states</a:t>
            </a:r>
          </a:p>
          <a:p>
            <a:endParaRPr lang="en-US" dirty="0"/>
          </a:p>
          <a:p>
            <a:r>
              <a:rPr lang="en-US" dirty="0"/>
              <a:t>Allude to pure vs mixed states (can’t be expressed as a </a:t>
            </a:r>
            <a:r>
              <a:rPr lang="en-US" dirty="0" err="1"/>
              <a:t>ket</a:t>
            </a:r>
            <a:r>
              <a:rPr lang="en-US" dirty="0"/>
              <a:t> with a coherent superposition of 0 and 1 because of decoherence; lies within the Bloch sphere)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21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this will be covered in the next (</a:t>
            </a:r>
            <a:r>
              <a:rPr lang="en-US" dirty="0" err="1"/>
              <a:t>Qiskit</a:t>
            </a:r>
            <a:r>
              <a:rPr lang="en-US" dirty="0"/>
              <a:t>/Q-Exp) lecture.</a:t>
            </a:r>
          </a:p>
          <a:p>
            <a:endParaRPr lang="en-US" dirty="0"/>
          </a:p>
          <a:p>
            <a:r>
              <a:rPr lang="en-US" dirty="0"/>
              <a:t>Representation as circuits,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4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Representation as circuits, examples</a:t>
            </a:r>
          </a:p>
          <a:p>
            <a:endParaRPr lang="en-US" dirty="0"/>
          </a:p>
          <a:p>
            <a:r>
              <a:rPr lang="en-US" dirty="0"/>
              <a:t>Refer to tensor product of matrices (gates), with parallel Hadamard as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98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9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mention them without going into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05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Hadamard circuit and Hadamard power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58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Related to classical circuits: NAND and NOR are universal gates, forming building blocks for any logic circuit.</a:t>
            </a:r>
          </a:p>
          <a:p>
            <a:r>
              <a:rPr lang="en-US" dirty="0"/>
              <a:t>Here we have equivalents: H, T, and CNOT gates together form a universal gate set. (or H plus Toffoli)</a:t>
            </a:r>
          </a:p>
          <a:p>
            <a:r>
              <a:rPr lang="en-US" dirty="0"/>
              <a:t>In QC, we need to be able to implement any possible unitary matrix with such a gate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74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go from one to the other. - MENTION</a:t>
            </a:r>
          </a:p>
          <a:p>
            <a:r>
              <a:rPr lang="en-US" dirty="0"/>
              <a:t>(Mention IBM Q; has CX but not CZ). Varies across hardware. Also, for efficiency reasons, some gates are available as basic gates and others not. - MENTION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45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Say, states are decomposed as (not “represented”) - MENTION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277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1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03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outer product mention.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04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unitary matrix here.</a:t>
            </a:r>
          </a:p>
          <a:p>
            <a:r>
              <a:rPr lang="en-US" dirty="0"/>
              <a:t>Emphasize outer product representation (can get each element using outer product) - THERE</a:t>
            </a:r>
          </a:p>
          <a:p>
            <a:r>
              <a:rPr lang="en-US" dirty="0"/>
              <a:t>Expand on one of the outer products above (in the Dirac representation). – DONE</a:t>
            </a:r>
          </a:p>
          <a:p>
            <a:endParaRPr lang="en-US" dirty="0"/>
          </a:p>
          <a:p>
            <a:r>
              <a:rPr lang="en-US" dirty="0"/>
              <a:t>A is a linear combination of the outer products of basis vectors.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Quantum theory is unitary</a:t>
            </a:r>
          </a:p>
          <a:p>
            <a:r>
              <a:rPr lang="en-IN" sz="12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Therefore, matrices representing gates are also unitary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597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Transformations on Bloch sphere representing gate operations, Also show the matrix multiplication equivalents.</a:t>
            </a:r>
          </a:p>
          <a:p>
            <a:r>
              <a:rPr lang="en-US" dirty="0"/>
              <a:t>Pauli-X,Y,Z gates. Hadamard gate, S-gate.</a:t>
            </a:r>
          </a:p>
          <a:p>
            <a:endParaRPr lang="en-US" dirty="0"/>
          </a:p>
          <a:p>
            <a:r>
              <a:rPr lang="en-US" dirty="0"/>
              <a:t>Mention: NOT (X) gate can also act on superposition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38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Mention that this is a recall from Prabha’s lecture. - MENTION</a:t>
            </a:r>
          </a:p>
          <a:p>
            <a:r>
              <a:rPr lang="en-IN" dirty="0"/>
              <a:t>To measure on X-basis: apply H and do a Z-measurement</a:t>
            </a:r>
          </a:p>
          <a:p>
            <a:r>
              <a:rPr lang="en-IN" dirty="0"/>
              <a:t>To measure on Y-basis, apply SH and Z-measurement</a:t>
            </a:r>
          </a:p>
          <a:p>
            <a:endParaRPr lang="en-IN" dirty="0"/>
          </a:p>
          <a:p>
            <a:r>
              <a:rPr lang="en-IN" dirty="0"/>
              <a:t>Assignment: rotation gates: decomposing standard gates as rotation gates.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E78E01-8189-4124-979C-40265725106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59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of unitary matrices is a unitary matrix; combination of LTs is an LT. - DONE</a:t>
            </a:r>
          </a:p>
          <a:p>
            <a:r>
              <a:rPr lang="en-US" dirty="0"/>
              <a:t>Pictures: show time flows from left to right. - DONE</a:t>
            </a:r>
          </a:p>
          <a:p>
            <a:endParaRPr lang="en-US" dirty="0"/>
          </a:p>
          <a:p>
            <a:r>
              <a:rPr lang="en-US" dirty="0"/>
              <a:t>Sequence of building blocks (gates) that carry out elementary computations</a:t>
            </a:r>
          </a:p>
          <a:p>
            <a:r>
              <a:rPr lang="en-US" dirty="0"/>
              <a:t>Show symbols for circuit lines and measurement lines, and different operators</a:t>
            </a:r>
          </a:p>
          <a:p>
            <a:endParaRPr lang="en-US" dirty="0"/>
          </a:p>
          <a:p>
            <a:r>
              <a:rPr lang="en-US" dirty="0"/>
              <a:t>Matrix multiplication order: reverse of gate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56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of building blocks (gates) that carry out elementary computations</a:t>
            </a:r>
          </a:p>
          <a:p>
            <a:r>
              <a:rPr lang="en-US" dirty="0"/>
              <a:t>Show symbols for circuit lines and measurement lines, and different operators</a:t>
            </a:r>
          </a:p>
          <a:p>
            <a:endParaRPr lang="en-US" dirty="0"/>
          </a:p>
          <a:p>
            <a:r>
              <a:rPr lang="en-US" dirty="0"/>
              <a:t>Matrix multiplication order: reverse of gate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1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state on multiple qubits</a:t>
            </a:r>
          </a:p>
          <a:p>
            <a:r>
              <a:rPr lang="en-US" dirty="0"/>
              <a:t>Representation from 2 to n, tensor product, visual representation in Q-sphere</a:t>
            </a:r>
          </a:p>
          <a:p>
            <a:r>
              <a:rPr lang="en-US" dirty="0"/>
              <a:t>Dirac notation, vector (matrix) notation</a:t>
            </a:r>
          </a:p>
          <a:p>
            <a:r>
              <a:rPr lang="en-US" dirty="0"/>
              <a:t>Mention why the output has 2^n states.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pPr marL="0" marR="0" lvl="0" indent="0" algn="l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Group Name / DOC ID / Month XX, 2019 / © 2019 IBM Corporation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5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A395-58C7-4C6B-A96F-91D0C95D8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FFE49-3179-44DF-83B5-EBE4886C0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08E1-2305-40C5-8CB8-BFA53644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D0E4-C483-43A3-A4D5-88DA07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8DB4-F9E7-4082-BD6B-02F38E43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2786946-34FD-424B-9E65-56E58A21CD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0" y="5355418"/>
            <a:ext cx="1316362" cy="1316362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584FE95-2DF9-45CD-B798-5852516267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5798" r="29243" b="3453"/>
          <a:stretch/>
        </p:blipFill>
        <p:spPr>
          <a:xfrm>
            <a:off x="5469834" y="21174"/>
            <a:ext cx="1252331" cy="1579026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975A406E-F652-43D6-8A85-8A9D45E0A6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76" y="5495855"/>
            <a:ext cx="2324451" cy="12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7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38B8-C5E4-4201-8357-26B8AAC8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DE35C-8CB5-4DE5-90EA-0AACBD800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5C716-0984-44EF-98A9-277B40268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447D7-6F85-48C7-A1C8-69044145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679FE-5141-47A2-8853-65FDBDEF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66195-11B2-4D40-B7AA-737D1DB1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49FFF1C8-0C96-4F3D-8C6F-B7FCDD58E6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F3A4806-5736-48EA-B700-C43985455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23557C7F-67A9-46F4-A3CB-EA4201D1BD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8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2E10-F09C-402D-BF83-5343321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0E275-7A2A-42F6-8CCB-09B216986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51A59-6C69-4DF4-B475-2E1089D1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4C47-316D-47E9-ACB4-D4C63D65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4A117-6348-4989-94D7-E1A92F0A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F8E7C45-6221-497B-ADEC-2405C53E54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409B9D6-27CC-4BF4-BEED-9EFF755215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F52D72DA-8446-4293-9AF7-354196BCEE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7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1759A-7983-45BE-8CCE-7F4B27B46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B4640-94AD-4748-9DBD-98B93F531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9589-2AC8-4DBD-BDCD-BC31619C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EE42-93F9-4366-ACBA-A6C4B44B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C9BE3-7CBF-45B0-BAA1-07F8AD69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7DCF879-9202-4FFA-8381-209A3FA3FA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586E8ED-853D-42F4-92F4-C5CB011252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FFBA278C-EE8E-4E2B-B8DD-A57DD09137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8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0416" y="268224"/>
            <a:ext cx="8583497" cy="10728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+ 1 column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9" y="1658112"/>
            <a:ext cx="11607025" cy="4336288"/>
          </a:xfrm>
        </p:spPr>
        <p:txBody>
          <a:bodyPr/>
          <a:lstStyle>
            <a:lvl5pPr marL="1220368" indent="-380990">
              <a:defRPr lang="en-US" sz="1867" dirty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Quantum / © 2021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4EC2A-3331-2F49-83D7-3DCDA8B9B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3094" y="-4293"/>
            <a:ext cx="2140373" cy="822344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139EE19-673D-4460-B319-B196359B7C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F6B2B71-E978-4EB9-832E-20902EB91A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528EDFE5-2230-4736-9E4F-941649E68E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66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116E-F92E-4574-BA98-876760FE7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Speaker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373934-3850-4AB7-881F-AB902AF0F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47FF-2A8F-4AA7-9FDB-53B65097DCE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6291142-3F6A-48D4-98B8-D9D914530F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38225" y="2133600"/>
            <a:ext cx="3314700" cy="29813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Speaker Pic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7AD143-9EAC-4888-9D3E-5780D624FC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133600"/>
            <a:ext cx="4057650" cy="29813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Brief Bio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203C6F-6265-47E4-8375-2BCA11C6BE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C413B9EF-5428-4657-BC8D-0FB83BF7EB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5B392C60-132C-46FA-9E76-B0E78E5FA0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D50-EA83-4EA1-A0A2-E43BF414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9ADC-6917-4206-B606-ACF9C5A0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68E1-026F-4A56-86C3-1335F69F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4A10-7716-4876-8C41-B2B5C04B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459C1-CA51-494D-AA23-03B932D5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B37925A-8F54-4D0C-8973-1D2AFDA8DC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0DBC2D1-B2CC-4F92-9D25-DDAD07E46D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D62F1F8F-45AC-4726-A378-4E9676664D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36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6643-76F6-4ED4-8613-32631DBE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CE718-47F8-425B-B0FE-CB3D4B63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2C66-0061-40F5-92A6-68400F47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8F544-DE0C-4ABF-BC28-D2975183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FC60-57AB-4423-9AD5-BC2FA1A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3DBA55D-FF3E-4ABA-AE0C-90329D70A7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0" y="5355418"/>
            <a:ext cx="1316362" cy="1316362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EDC4DE0A-04FD-465F-9D92-70651271E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5798" r="29243" b="3453"/>
          <a:stretch/>
        </p:blipFill>
        <p:spPr>
          <a:xfrm>
            <a:off x="5469834" y="21174"/>
            <a:ext cx="1252331" cy="1579026"/>
          </a:xfrm>
          <a:prstGeom prst="rect">
            <a:avLst/>
          </a:prstGeom>
        </p:spPr>
      </p:pic>
      <p:pic>
        <p:nvPicPr>
          <p:cNvPr id="9" name="Picture 2" descr="IBM Research | Tethys">
            <a:extLst>
              <a:ext uri="{FF2B5EF4-FFF2-40B4-BE49-F238E27FC236}">
                <a16:creationId xmlns:a16="http://schemas.microsoft.com/office/drawing/2014/main" id="{5B91C918-C610-48B8-A10F-8563C3322C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76" y="5495855"/>
            <a:ext cx="2324451" cy="122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1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50C9-56FF-4077-AFD0-BC83333B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3AD4-B3EB-478F-AC0F-3401805A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70F2-227D-4458-89FF-0ED0DD86A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4A080-5E20-40E3-9C32-D3353D5A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C61D6-40D8-4E01-88CC-0BDED8C6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4300A-91FF-464A-B86D-8A202EC9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ACB55C8-8B19-4FF7-AF55-A6B5865D37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344D018-5E67-410E-B1BC-D9DB3FC1FA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2F371B21-BD33-4920-9691-8CA7AB2174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96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E598-2118-47F0-835B-A411414D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ECA5A-F256-4EDF-A7EB-25B8B5A0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C5A00-2F6E-43CB-AB2A-685930F88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DEA1A-C0DF-4598-B7AE-2B2EB2DD1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060FE-B370-46DE-BE1A-1DAF56919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A7411-6917-4AEE-A824-DF9EC6AD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7A84E-5FB5-4834-BCA7-368B465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E3538-16A4-432F-A76F-7EA96B92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AE9DCD2-9BA0-4EF6-B26C-0555A2CC3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61DF5464-0B4E-4A4A-AEBA-AE8BB7951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2" name="Picture 2" descr="IBM Research | Tethys">
            <a:extLst>
              <a:ext uri="{FF2B5EF4-FFF2-40B4-BE49-F238E27FC236}">
                <a16:creationId xmlns:a16="http://schemas.microsoft.com/office/drawing/2014/main" id="{536FF5BD-FB26-4B67-A670-E599BDAEB1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1A00-BFDD-45EC-9DF7-1D0B3858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35B52-517E-4692-94BC-2C60FD51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CA410-4584-4CB9-B8F9-67754219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44047-7A59-4478-A670-C6F0F95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6520BBA-A047-4409-A2D9-1A4DC0A2DB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5DFA2FD-E146-4B33-B9FC-D6E5E04CA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8" name="Picture 2" descr="IBM Research | Tethys">
            <a:extLst>
              <a:ext uri="{FF2B5EF4-FFF2-40B4-BE49-F238E27FC236}">
                <a16:creationId xmlns:a16="http://schemas.microsoft.com/office/drawing/2014/main" id="{0449FE5A-2B7C-4F36-8EC0-A4A42D66D1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7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6F00E-DEBE-4847-B8C9-1592004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B2764-8CF8-4667-8B75-CFA5BA79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AE186-1847-438E-B93F-00717C77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BE5E449-0AEC-4EB7-8E3A-469295EB4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DCE6B0FB-3F04-45A4-B890-C7868F454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7" name="Picture 2" descr="IBM Research | Tethys">
            <a:extLst>
              <a:ext uri="{FF2B5EF4-FFF2-40B4-BE49-F238E27FC236}">
                <a16:creationId xmlns:a16="http://schemas.microsoft.com/office/drawing/2014/main" id="{A7234C2A-A2CD-4B6D-A357-342B5E721C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73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1FFF-48F0-4134-BFDC-1C396651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9308-B386-447D-9AA2-DCE6C653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4B5C-5D50-4BA3-A6B1-7E82A2EF9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DE380-D462-47E0-A4AD-659BCA8E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7227A-C5CD-423A-B0B4-EA4AA587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815D8-DAE2-45B2-AEE2-4A9E552B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556DA11-0428-4E02-B91B-644AAFF7D3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" y="6016280"/>
            <a:ext cx="805070" cy="805070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99542351-991C-439D-8392-DBAC1318FE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0" r="25136"/>
          <a:stretch/>
        </p:blipFill>
        <p:spPr>
          <a:xfrm>
            <a:off x="11343861" y="42414"/>
            <a:ext cx="805070" cy="969610"/>
          </a:xfrm>
          <a:prstGeom prst="rect">
            <a:avLst/>
          </a:prstGeom>
        </p:spPr>
      </p:pic>
      <p:pic>
        <p:nvPicPr>
          <p:cNvPr id="10" name="Picture 2" descr="IBM Research | Tethys">
            <a:extLst>
              <a:ext uri="{FF2B5EF4-FFF2-40B4-BE49-F238E27FC236}">
                <a16:creationId xmlns:a16="http://schemas.microsoft.com/office/drawing/2014/main" id="{1232A63B-24D1-4C0D-BF53-064A871A5B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69" y="6127268"/>
            <a:ext cx="1316362" cy="69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8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5F817-286B-4A26-A869-1F48FA9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3EDE7-276C-4DF8-8B7A-5A53AA16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C28F-1A35-469C-B3A4-9031B2E8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35E61-B912-4A57-94CC-466D2AD777FC}" type="datetimeFigureOut">
              <a:rPr lang="en-IN" smtClean="0"/>
              <a:t>06/09/21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F251-F6B1-417F-9E54-02F83982C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EE2E-B908-4041-945D-29C44AC83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24D88-A35A-47B9-9AF6-D0E0D2133FC5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F5678-E3D1-B747-8304-D0E4A82966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20" y="0"/>
            <a:ext cx="6053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0.png"/><Relationship Id="rId4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29.png"/><Relationship Id="rId7" Type="http://schemas.openxmlformats.org/officeDocument/2006/relationships/image" Target="../media/image145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148.png"/><Relationship Id="rId4" Type="http://schemas.openxmlformats.org/officeDocument/2006/relationships/image" Target="../media/image30.png"/><Relationship Id="rId9" Type="http://schemas.openxmlformats.org/officeDocument/2006/relationships/image" Target="../media/image14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52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8" Type="http://schemas.openxmlformats.org/officeDocument/2006/relationships/image" Target="../media/image390.png"/><Relationship Id="rId3" Type="http://schemas.openxmlformats.org/officeDocument/2006/relationships/image" Target="../media/image37.png"/><Relationship Id="rId7" Type="http://schemas.openxmlformats.org/officeDocument/2006/relationships/image" Target="../media/image160.png"/><Relationship Id="rId12" Type="http://schemas.openxmlformats.org/officeDocument/2006/relationships/image" Target="../media/image38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9.png"/><Relationship Id="rId20" Type="http://schemas.openxmlformats.org/officeDocument/2006/relationships/image" Target="../media/image14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19" Type="http://schemas.openxmlformats.org/officeDocument/2006/relationships/image" Target="../media/image40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8" Type="http://schemas.openxmlformats.org/officeDocument/2006/relationships/image" Target="../media/image195.png"/><Relationship Id="rId26" Type="http://schemas.openxmlformats.org/officeDocument/2006/relationships/image" Target="../media/image44.png"/><Relationship Id="rId3" Type="http://schemas.openxmlformats.org/officeDocument/2006/relationships/image" Target="../media/image1420.png"/><Relationship Id="rId21" Type="http://schemas.openxmlformats.org/officeDocument/2006/relationships/image" Target="../media/image198.png"/><Relationship Id="rId7" Type="http://schemas.openxmlformats.org/officeDocument/2006/relationships/image" Target="../media/image157.png"/><Relationship Id="rId17" Type="http://schemas.openxmlformats.org/officeDocument/2006/relationships/image" Target="../media/image194.png"/><Relationship Id="rId12" Type="http://schemas.openxmlformats.org/officeDocument/2006/relationships/image" Target="../media/image189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93.png"/><Relationship Id="rId20" Type="http://schemas.openxmlformats.org/officeDocument/2006/relationships/image" Target="../media/image197.png"/><Relationship Id="rId1" Type="http://schemas.openxmlformats.org/officeDocument/2006/relationships/slideLayout" Target="../slideLayouts/slideLayout13.xml"/><Relationship Id="rId24" Type="http://schemas.openxmlformats.org/officeDocument/2006/relationships/image" Target="../media/image42.png"/><Relationship Id="rId15" Type="http://schemas.openxmlformats.org/officeDocument/2006/relationships/image" Target="../media/image192.png"/><Relationship Id="rId5" Type="http://schemas.openxmlformats.org/officeDocument/2006/relationships/image" Target="../media/image149.png"/><Relationship Id="rId23" Type="http://schemas.openxmlformats.org/officeDocument/2006/relationships/image" Target="../media/image41.png"/><Relationship Id="rId10" Type="http://schemas.openxmlformats.org/officeDocument/2006/relationships/image" Target="../media/image187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Relationship Id="rId2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9.png"/><Relationship Id="rId8" Type="http://schemas.openxmlformats.org/officeDocument/2006/relationships/image" Target="../media/image203.png"/><Relationship Id="rId12" Type="http://schemas.openxmlformats.org/officeDocument/2006/relationships/image" Target="../media/image45.png"/><Relationship Id="rId7" Type="http://schemas.openxmlformats.org/officeDocument/2006/relationships/image" Target="../media/image202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11" Type="http://schemas.openxmlformats.org/officeDocument/2006/relationships/image" Target="../media/image207.png"/><Relationship Id="rId6" Type="http://schemas.openxmlformats.org/officeDocument/2006/relationships/image" Target="../media/image201.png"/><Relationship Id="rId15" Type="http://schemas.openxmlformats.org/officeDocument/2006/relationships/image" Target="../media/image39.png"/><Relationship Id="rId5" Type="http://schemas.openxmlformats.org/officeDocument/2006/relationships/image" Target="../media/image200.png"/><Relationship Id="rId10" Type="http://schemas.openxmlformats.org/officeDocument/2006/relationships/image" Target="../media/image205.png"/><Relationship Id="rId9" Type="http://schemas.openxmlformats.org/officeDocument/2006/relationships/image" Target="../media/image204.png"/><Relationship Id="rId14" Type="http://schemas.openxmlformats.org/officeDocument/2006/relationships/image" Target="../media/image211.png"/><Relationship Id="rId4" Type="http://schemas.openxmlformats.org/officeDocument/2006/relationships/image" Target="../media/image199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3.png"/><Relationship Id="rId8" Type="http://schemas.openxmlformats.org/officeDocument/2006/relationships/image" Target="../media/image217.png"/><Relationship Id="rId18" Type="http://schemas.openxmlformats.org/officeDocument/2006/relationships/image" Target="../media/image228.png"/><Relationship Id="rId3" Type="http://schemas.openxmlformats.org/officeDocument/2006/relationships/image" Target="../media/image212.png"/><Relationship Id="rId21" Type="http://schemas.openxmlformats.org/officeDocument/2006/relationships/image" Target="../media/image46.png"/><Relationship Id="rId12" Type="http://schemas.openxmlformats.org/officeDocument/2006/relationships/image" Target="../media/image222.png"/><Relationship Id="rId7" Type="http://schemas.openxmlformats.org/officeDocument/2006/relationships/image" Target="../media/image216.png"/><Relationship Id="rId17" Type="http://schemas.openxmlformats.org/officeDocument/2006/relationships/image" Target="../media/image227.png"/><Relationship Id="rId2" Type="http://schemas.openxmlformats.org/officeDocument/2006/relationships/notesSlide" Target="../notesSlides/notesSlide18.xml"/><Relationship Id="rId20" Type="http://schemas.openxmlformats.org/officeDocument/2006/relationships/image" Target="../media/image230.png"/><Relationship Id="rId16" Type="http://schemas.openxmlformats.org/officeDocument/2006/relationships/image" Target="../media/image2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23" Type="http://schemas.openxmlformats.org/officeDocument/2006/relationships/image" Target="../media/image48.png"/><Relationship Id="rId15" Type="http://schemas.openxmlformats.org/officeDocument/2006/relationships/image" Target="../media/image225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22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60.png"/><Relationship Id="rId4" Type="http://schemas.openxmlformats.org/officeDocument/2006/relationships/image" Target="../media/image6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10.png"/><Relationship Id="rId4" Type="http://schemas.openxmlformats.org/officeDocument/2006/relationships/image" Target="../media/image7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6.png"/><Relationship Id="rId21" Type="http://schemas.openxmlformats.org/officeDocument/2006/relationships/image" Target="../media/image13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80.png"/><Relationship Id="rId15" Type="http://schemas.openxmlformats.org/officeDocument/2006/relationships/image" Target="../media/image220.png"/><Relationship Id="rId23" Type="http://schemas.openxmlformats.org/officeDocument/2006/relationships/image" Target="../media/image15.png"/><Relationship Id="rId10" Type="http://schemas.openxmlformats.org/officeDocument/2006/relationships/image" Target="../media/image210.png"/><Relationship Id="rId19" Type="http://schemas.openxmlformats.org/officeDocument/2006/relationships/image" Target="../media/image92.png"/><Relationship Id="rId4" Type="http://schemas.openxmlformats.org/officeDocument/2006/relationships/image" Target="../media/image206.png"/><Relationship Id="rId9" Type="http://schemas.openxmlformats.org/officeDocument/2006/relationships/image" Target="../media/image12.png"/><Relationship Id="rId14" Type="http://schemas.openxmlformats.org/officeDocument/2006/relationships/image" Target="../media/image87.png"/><Relationship Id="rId2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100.png"/><Relationship Id="rId5" Type="http://schemas.openxmlformats.org/officeDocument/2006/relationships/image" Target="../media/image16.png"/><Relationship Id="rId10" Type="http://schemas.openxmlformats.org/officeDocument/2006/relationships/image" Target="../media/image99.png"/><Relationship Id="rId4" Type="http://schemas.openxmlformats.org/officeDocument/2006/relationships/image" Target="../media/image11.png"/><Relationship Id="rId9" Type="http://schemas.openxmlformats.org/officeDocument/2006/relationships/image" Target="../media/image98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9.png"/><Relationship Id="rId20" Type="http://schemas.openxmlformats.org/officeDocument/2006/relationships/image" Target="../media/image5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24" Type="http://schemas.openxmlformats.org/officeDocument/2006/relationships/image" Target="../media/image137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76557-7018-4EEE-87A8-52BA45AD3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6000"/>
            <a:ext cx="9144000" cy="1265995"/>
          </a:xfrm>
        </p:spPr>
        <p:txBody>
          <a:bodyPr/>
          <a:lstStyle/>
          <a:p>
            <a:r>
              <a:rPr lang="en-IN"/>
              <a:t>Quantum Gates and Circuits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7FEDE9-DEAF-4E29-A054-14EABEF5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3200"/>
            <a:ext cx="9144000" cy="3370997"/>
          </a:xfrm>
        </p:spPr>
        <p:txBody>
          <a:bodyPr>
            <a:normAutofit/>
          </a:bodyPr>
          <a:lstStyle/>
          <a:p>
            <a:r>
              <a:rPr lang="en-IN" sz="2800" dirty="0"/>
              <a:t>NPTEL Course on Quantum Computing: Week 1: Module 4</a:t>
            </a:r>
          </a:p>
          <a:p>
            <a:endParaRPr lang="en-IN" sz="2000" dirty="0"/>
          </a:p>
          <a:p>
            <a:r>
              <a:rPr lang="en-IN" sz="2800" i="1" dirty="0"/>
              <a:t>Lecturer</a:t>
            </a:r>
            <a:r>
              <a:rPr lang="en-IN" sz="2800" dirty="0"/>
              <a:t>: V. Ramakrishna</a:t>
            </a:r>
          </a:p>
          <a:p>
            <a:r>
              <a:rPr lang="en-IN" sz="2800" dirty="0"/>
              <a:t>Senior Researcher and Quantum Ambassador</a:t>
            </a:r>
          </a:p>
          <a:p>
            <a:r>
              <a:rPr lang="en-IN" sz="2800" dirty="0"/>
              <a:t>IBM Research—India</a:t>
            </a:r>
          </a:p>
        </p:txBody>
      </p:sp>
    </p:spTree>
    <p:extLst>
      <p:ext uri="{BB962C8B-B14F-4D97-AF65-F5344CB8AC3E}">
        <p14:creationId xmlns:p14="http://schemas.microsoft.com/office/powerpoint/2010/main" val="2316758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State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29B5C-23EB-47A8-A707-F73F76FB75F6}"/>
              </a:ext>
            </a:extLst>
          </p:cNvPr>
          <p:cNvSpPr txBox="1"/>
          <p:nvPr/>
        </p:nvSpPr>
        <p:spPr>
          <a:xfrm>
            <a:off x="238397" y="1510417"/>
            <a:ext cx="11714291" cy="439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800" i="1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Product State</a:t>
            </a:r>
            <a:r>
              <a:rPr lang="en-IN" sz="28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: state that can be expressed as a tensor product of two states</a:t>
            </a:r>
            <a:endParaRPr lang="en-IN" sz="2800" i="1" dirty="0"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6E01CB-88C0-40A5-AB47-47DF01DC5B70}"/>
                  </a:ext>
                </a:extLst>
              </p:cNvPr>
              <p:cNvSpPr txBox="1"/>
              <p:nvPr/>
            </p:nvSpPr>
            <p:spPr>
              <a:xfrm>
                <a:off x="711412" y="2789295"/>
                <a:ext cx="10768262" cy="97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e>
                          </m:d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6E01CB-88C0-40A5-AB47-47DF01DC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12" y="2789295"/>
                <a:ext cx="10768262" cy="978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7C40CD-A019-4979-A108-D1E05B69B729}"/>
                  </a:ext>
                </a:extLst>
              </p:cNvPr>
              <p:cNvSpPr txBox="1"/>
              <p:nvPr/>
            </p:nvSpPr>
            <p:spPr>
              <a:xfrm>
                <a:off x="4567126" y="2140420"/>
                <a:ext cx="3056834" cy="447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 = </a:t>
                </a:r>
                <a:r>
                  <a:rPr lang="en-IN" sz="2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⊗</m:t>
                    </m:r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</m:oMath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7C40CD-A019-4979-A108-D1E05B69B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126" y="2140420"/>
                <a:ext cx="3056834" cy="447943"/>
              </a:xfrm>
              <a:prstGeom prst="rect">
                <a:avLst/>
              </a:prstGeom>
              <a:blipFill>
                <a:blip r:embed="rId4"/>
                <a:stretch>
                  <a:fillRect t="-21622" b="-459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747F224-0726-49E5-9C83-E41D6BA08D6B}"/>
              </a:ext>
            </a:extLst>
          </p:cNvPr>
          <p:cNvSpPr txBox="1"/>
          <p:nvPr/>
        </p:nvSpPr>
        <p:spPr>
          <a:xfrm>
            <a:off x="118080" y="4586528"/>
            <a:ext cx="11954923" cy="439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800" i="1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Entangled State</a:t>
            </a:r>
            <a:r>
              <a:rPr lang="en-IN" sz="28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: state that cannot be expressed as a tensor product of two states</a:t>
            </a:r>
            <a:endParaRPr lang="en-IN" sz="2800" i="1" dirty="0"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C1D184-9EC7-4043-B3F4-A9E972570B3B}"/>
                  </a:ext>
                </a:extLst>
              </p:cNvPr>
              <p:cNvSpPr txBox="1"/>
              <p:nvPr/>
            </p:nvSpPr>
            <p:spPr>
              <a:xfrm>
                <a:off x="3532041" y="5205057"/>
                <a:ext cx="5127000" cy="97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C1D184-9EC7-4043-B3F4-A9E97257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041" y="5205057"/>
                <a:ext cx="5127000" cy="978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1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94" y="153324"/>
            <a:ext cx="10047515" cy="77680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Visual Representation of Multipartite State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C0BD43-7B4F-4079-8CE3-7F789E3A1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7299" r="20165" b="23711"/>
          <a:stretch/>
        </p:blipFill>
        <p:spPr bwMode="auto">
          <a:xfrm>
            <a:off x="1166059" y="2385316"/>
            <a:ext cx="2177717" cy="22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307B94-2486-47A5-9DC1-792CA3BFD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1" t="16671" r="20267" b="24339"/>
          <a:stretch/>
        </p:blipFill>
        <p:spPr bwMode="auto">
          <a:xfrm>
            <a:off x="4041222" y="1400403"/>
            <a:ext cx="2177717" cy="221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E1A7333-C145-4CEE-BCF4-8210D770B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6" t="20296" r="22021" b="23227"/>
          <a:stretch/>
        </p:blipFill>
        <p:spPr bwMode="auto">
          <a:xfrm>
            <a:off x="8341268" y="1987415"/>
            <a:ext cx="3080085" cy="30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EAB9B0F-2639-4307-8996-F7264687F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4" t="70161" r="2742" b="2537"/>
          <a:stretch/>
        </p:blipFill>
        <p:spPr bwMode="auto">
          <a:xfrm>
            <a:off x="426813" y="4995820"/>
            <a:ext cx="1582462" cy="161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2E0B28F-785C-4DBC-8C47-9A3512A4B4E4}"/>
              </a:ext>
            </a:extLst>
          </p:cNvPr>
          <p:cNvSpPr txBox="1"/>
          <p:nvPr/>
        </p:nvSpPr>
        <p:spPr>
          <a:xfrm>
            <a:off x="127134" y="1215189"/>
            <a:ext cx="3072152" cy="6280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Q-Sphere</a:t>
            </a:r>
            <a:endParaRPr lang="en-IN" sz="4000" i="1" dirty="0"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with Corners Rounded 23">
                <a:extLst>
                  <a:ext uri="{FF2B5EF4-FFF2-40B4-BE49-F238E27FC236}">
                    <a16:creationId xmlns:a16="http://schemas.microsoft.com/office/drawing/2014/main" id="{8D853A8E-4AF1-469E-B46C-E0CDE230CC49}"/>
                  </a:ext>
                </a:extLst>
              </p:cNvPr>
              <p:cNvSpPr/>
              <p:nvPr/>
            </p:nvSpPr>
            <p:spPr>
              <a:xfrm>
                <a:off x="745859" y="2128307"/>
                <a:ext cx="944369" cy="459007"/>
              </a:xfrm>
              <a:prstGeom prst="wedgeRoundRectCallout">
                <a:avLst>
                  <a:gd name="adj1" fmla="val 82006"/>
                  <a:gd name="adj2" fmla="val 32286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e>
                    </m:d>
                  </m:oMath>
                </a14:m>
                <a:r>
                  <a:rPr lang="en-I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i="1" dirty="0"/>
              </a:p>
            </p:txBody>
          </p:sp>
        </mc:Choice>
        <mc:Fallback xmlns="">
          <p:sp>
            <p:nvSpPr>
              <p:cNvPr id="24" name="Speech Bubble: Rectangle with Corners Rounded 23">
                <a:extLst>
                  <a:ext uri="{FF2B5EF4-FFF2-40B4-BE49-F238E27FC236}">
                    <a16:creationId xmlns:a16="http://schemas.microsoft.com/office/drawing/2014/main" id="{8D853A8E-4AF1-469E-B46C-E0CDE230C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59" y="2128307"/>
                <a:ext cx="944369" cy="459007"/>
              </a:xfrm>
              <a:prstGeom prst="wedgeRoundRectCallout">
                <a:avLst>
                  <a:gd name="adj1" fmla="val 82006"/>
                  <a:gd name="adj2" fmla="val 32286"/>
                  <a:gd name="adj3" fmla="val 16667"/>
                </a:avLst>
              </a:prstGeom>
              <a:blipFill>
                <a:blip r:embed="rId7"/>
                <a:stretch>
                  <a:fillRect t="-97403" r="-2358" b="-1493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FB02850-A5CE-4FD4-BF24-D7A2D53B9164}"/>
              </a:ext>
            </a:extLst>
          </p:cNvPr>
          <p:cNvSpPr txBox="1"/>
          <p:nvPr/>
        </p:nvSpPr>
        <p:spPr>
          <a:xfrm>
            <a:off x="200823" y="4416529"/>
            <a:ext cx="1479666" cy="365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2-qubit states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743D79-D4AB-4B1C-8F44-623FEED69CBE}"/>
              </a:ext>
            </a:extLst>
          </p:cNvPr>
          <p:cNvSpPr txBox="1"/>
          <p:nvPr/>
        </p:nvSpPr>
        <p:spPr>
          <a:xfrm>
            <a:off x="3478126" y="3614214"/>
            <a:ext cx="1479666" cy="365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3-qubit states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BBAB40-4638-4FF1-90A1-E824A3278499}"/>
              </a:ext>
            </a:extLst>
          </p:cNvPr>
          <p:cNvSpPr txBox="1"/>
          <p:nvPr/>
        </p:nvSpPr>
        <p:spPr>
          <a:xfrm>
            <a:off x="10604967" y="4823501"/>
            <a:ext cx="1479666" cy="365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3-qubit states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Speech Bubble: Rectangle with Corners Rounded 37">
                <a:extLst>
                  <a:ext uri="{FF2B5EF4-FFF2-40B4-BE49-F238E27FC236}">
                    <a16:creationId xmlns:a16="http://schemas.microsoft.com/office/drawing/2014/main" id="{4F74A95E-D47A-4C3C-9C59-1E62C3C19BA7}"/>
                  </a:ext>
                </a:extLst>
              </p:cNvPr>
              <p:cNvSpPr/>
              <p:nvPr/>
            </p:nvSpPr>
            <p:spPr>
              <a:xfrm>
                <a:off x="3569037" y="1198714"/>
                <a:ext cx="944369" cy="459007"/>
              </a:xfrm>
              <a:prstGeom prst="wedgeRoundRectCallout">
                <a:avLst>
                  <a:gd name="adj1" fmla="val 82006"/>
                  <a:gd name="adj2" fmla="val 32286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e>
                    </m:d>
                  </m:oMath>
                </a14:m>
                <a:r>
                  <a:rPr lang="en-I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i="1" dirty="0"/>
              </a:p>
            </p:txBody>
          </p:sp>
        </mc:Choice>
        <mc:Fallback xmlns="">
          <p:sp>
            <p:nvSpPr>
              <p:cNvPr id="38" name="Speech Bubble: Rectangle with Corners Rounded 37">
                <a:extLst>
                  <a:ext uri="{FF2B5EF4-FFF2-40B4-BE49-F238E27FC236}">
                    <a16:creationId xmlns:a16="http://schemas.microsoft.com/office/drawing/2014/main" id="{4F74A95E-D47A-4C3C-9C59-1E62C3C19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037" y="1198714"/>
                <a:ext cx="944369" cy="459007"/>
              </a:xfrm>
              <a:prstGeom prst="wedgeRoundRectCallout">
                <a:avLst>
                  <a:gd name="adj1" fmla="val 82006"/>
                  <a:gd name="adj2" fmla="val 32286"/>
                  <a:gd name="adj3" fmla="val 16667"/>
                </a:avLst>
              </a:prstGeom>
              <a:blipFill>
                <a:blip r:embed="rId8"/>
                <a:stretch>
                  <a:fillRect t="-97403" r="-7547" b="-1493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Speech Bubble: Rectangle with Corners Rounded 38">
                <a:extLst>
                  <a:ext uri="{FF2B5EF4-FFF2-40B4-BE49-F238E27FC236}">
                    <a16:creationId xmlns:a16="http://schemas.microsoft.com/office/drawing/2014/main" id="{15944F19-4CA0-470A-9C98-5F083B779CDF}"/>
                  </a:ext>
                </a:extLst>
              </p:cNvPr>
              <p:cNvSpPr/>
              <p:nvPr/>
            </p:nvSpPr>
            <p:spPr>
              <a:xfrm>
                <a:off x="8096194" y="5952586"/>
                <a:ext cx="2694231" cy="646991"/>
              </a:xfrm>
              <a:prstGeom prst="wedgeRoundRectCallout">
                <a:avLst>
                  <a:gd name="adj1" fmla="val -66702"/>
                  <a:gd name="adj2" fmla="val -77432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IN" sz="2400" dirty="0"/>
                  <a:t>)</a:t>
                </a:r>
              </a:p>
            </p:txBody>
          </p:sp>
        </mc:Choice>
        <mc:Fallback xmlns="">
          <p:sp>
            <p:nvSpPr>
              <p:cNvPr id="39" name="Speech Bubble: Rectangle with Corners Rounded 38">
                <a:extLst>
                  <a:ext uri="{FF2B5EF4-FFF2-40B4-BE49-F238E27FC236}">
                    <a16:creationId xmlns:a16="http://schemas.microsoft.com/office/drawing/2014/main" id="{15944F19-4CA0-470A-9C98-5F083B779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194" y="5952586"/>
                <a:ext cx="2694231" cy="646991"/>
              </a:xfrm>
              <a:prstGeom prst="wedgeRoundRectCallout">
                <a:avLst>
                  <a:gd name="adj1" fmla="val -66702"/>
                  <a:gd name="adj2" fmla="val -77432"/>
                  <a:gd name="adj3" fmla="val 16667"/>
                </a:avLst>
              </a:prstGeom>
              <a:blipFill>
                <a:blip r:embed="rId9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Speech Bubble: Rectangle with Corners Rounded 39">
                <a:extLst>
                  <a:ext uri="{FF2B5EF4-FFF2-40B4-BE49-F238E27FC236}">
                    <a16:creationId xmlns:a16="http://schemas.microsoft.com/office/drawing/2014/main" id="{EE8D476D-9C43-440C-8B96-EF0D0BDD1CFD}"/>
                  </a:ext>
                </a:extLst>
              </p:cNvPr>
              <p:cNvSpPr/>
              <p:nvPr/>
            </p:nvSpPr>
            <p:spPr>
              <a:xfrm>
                <a:off x="7060875" y="899152"/>
                <a:ext cx="5023758" cy="1025905"/>
              </a:xfrm>
              <a:prstGeom prst="wedgeRoundRectCallout">
                <a:avLst>
                  <a:gd name="adj1" fmla="val -15900"/>
                  <a:gd name="adj2" fmla="val 104311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000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001</m:t>
                        </m:r>
                      </m:e>
                    </m:d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|01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en-I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|011</m:t>
                        </m:r>
                      </m:e>
                    </m:d>
                  </m:oMath>
                </a14:m>
                <a:r>
                  <a:rPr lang="en-I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110</m:t>
                        </m:r>
                      </m:e>
                    </m:d>
                  </m:oMath>
                </a14:m>
                <a:r>
                  <a:rPr lang="en-I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IN" sz="2000" dirty="0"/>
                  <a:t>)</a:t>
                </a:r>
              </a:p>
            </p:txBody>
          </p:sp>
        </mc:Choice>
        <mc:Fallback xmlns="">
          <p:sp>
            <p:nvSpPr>
              <p:cNvPr id="40" name="Speech Bubble: Rectangle with Corners Rounded 39">
                <a:extLst>
                  <a:ext uri="{FF2B5EF4-FFF2-40B4-BE49-F238E27FC236}">
                    <a16:creationId xmlns:a16="http://schemas.microsoft.com/office/drawing/2014/main" id="{EE8D476D-9C43-440C-8B96-EF0D0BDD1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875" y="899152"/>
                <a:ext cx="5023758" cy="1025905"/>
              </a:xfrm>
              <a:prstGeom prst="wedgeRoundRectCallout">
                <a:avLst>
                  <a:gd name="adj1" fmla="val -15900"/>
                  <a:gd name="adj2" fmla="val 104311"/>
                  <a:gd name="adj3" fmla="val 16667"/>
                </a:avLst>
              </a:prstGeom>
              <a:blipFill>
                <a:blip r:embed="rId10"/>
                <a:stretch>
                  <a:fillRect t="-20455" r="-7627"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371B26F-D45A-4562-89F0-E9E5710D36A4}"/>
              </a:ext>
            </a:extLst>
          </p:cNvPr>
          <p:cNvGrpSpPr/>
          <p:nvPr/>
        </p:nvGrpSpPr>
        <p:grpSpPr>
          <a:xfrm>
            <a:off x="5091362" y="3720843"/>
            <a:ext cx="2861512" cy="2974165"/>
            <a:chOff x="5091362" y="3768971"/>
            <a:chExt cx="2861512" cy="2974165"/>
          </a:xfrm>
        </p:grpSpPr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51E5E4B2-9319-43FA-B620-82F05A2B67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0" t="17876" r="20045" b="21907"/>
            <a:stretch/>
          </p:blipFill>
          <p:spPr bwMode="auto">
            <a:xfrm>
              <a:off x="5091362" y="3768971"/>
              <a:ext cx="2694231" cy="2839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742F498-18BC-4B53-BEDB-772E9CB05911}"/>
                </a:ext>
              </a:extLst>
            </p:cNvPr>
            <p:cNvSpPr/>
            <p:nvPr/>
          </p:nvSpPr>
          <p:spPr>
            <a:xfrm>
              <a:off x="7643216" y="6377941"/>
              <a:ext cx="309658" cy="365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D6F2DB-BF23-48A7-A3FD-83A4ED754656}"/>
              </a:ext>
            </a:extLst>
          </p:cNvPr>
          <p:cNvGrpSpPr>
            <a:grpSpLocks noChangeAspect="1"/>
          </p:cNvGrpSpPr>
          <p:nvPr/>
        </p:nvGrpSpPr>
        <p:grpSpPr>
          <a:xfrm>
            <a:off x="4986000" y="3697200"/>
            <a:ext cx="2837644" cy="3038400"/>
            <a:chOff x="9907922" y="3281029"/>
            <a:chExt cx="2808453" cy="303675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88D962A7-CADF-4B7D-9CF9-4EF5A23D9D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0" t="17241" r="20375" b="20401"/>
            <a:stretch/>
          </p:blipFill>
          <p:spPr bwMode="auto">
            <a:xfrm>
              <a:off x="9907922" y="3281029"/>
              <a:ext cx="2763175" cy="292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65CDD7-1723-4A69-AC8B-F820B4F4CB92}"/>
                </a:ext>
              </a:extLst>
            </p:cNvPr>
            <p:cNvSpPr/>
            <p:nvPr/>
          </p:nvSpPr>
          <p:spPr>
            <a:xfrm>
              <a:off x="12406717" y="5952586"/>
              <a:ext cx="309658" cy="365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5A2C3E6-C7AE-4E3B-A97C-3B423E207460}"/>
              </a:ext>
            </a:extLst>
          </p:cNvPr>
          <p:cNvSpPr txBox="1"/>
          <p:nvPr/>
        </p:nvSpPr>
        <p:spPr>
          <a:xfrm>
            <a:off x="4041221" y="6195344"/>
            <a:ext cx="1479666" cy="365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2-qubit states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Speech Bubble: Rectangle with Corners Rounded 41">
                <a:extLst>
                  <a:ext uri="{FF2B5EF4-FFF2-40B4-BE49-F238E27FC236}">
                    <a16:creationId xmlns:a16="http://schemas.microsoft.com/office/drawing/2014/main" id="{85D91B56-A372-4687-9E9A-0EAFC61937EE}"/>
                  </a:ext>
                </a:extLst>
              </p:cNvPr>
              <p:cNvSpPr/>
              <p:nvPr/>
            </p:nvSpPr>
            <p:spPr>
              <a:xfrm>
                <a:off x="6172510" y="3032414"/>
                <a:ext cx="1979015" cy="646991"/>
              </a:xfrm>
              <a:prstGeom prst="wedgeRoundRectCallout">
                <a:avLst>
                  <a:gd name="adj1" fmla="val -31440"/>
                  <a:gd name="adj2" fmla="val 71338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/>
                  <a:t>Phase shifted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|00</m:t>
                        </m:r>
                      </m:e>
                    </m:d>
                  </m:oMath>
                </a14:m>
                <a:r>
                  <a:rPr lang="en-IN" sz="2000" dirty="0"/>
                  <a:t> </a:t>
                </a:r>
              </a:p>
            </p:txBody>
          </p:sp>
        </mc:Choice>
        <mc:Fallback xmlns="">
          <p:sp>
            <p:nvSpPr>
              <p:cNvPr id="42" name="Speech Bubble: Rectangle with Corners Rounded 41">
                <a:extLst>
                  <a:ext uri="{FF2B5EF4-FFF2-40B4-BE49-F238E27FC236}">
                    <a16:creationId xmlns:a16="http://schemas.microsoft.com/office/drawing/2014/main" id="{85D91B56-A372-4687-9E9A-0EAFC6193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510" y="3032414"/>
                <a:ext cx="1979015" cy="646991"/>
              </a:xfrm>
              <a:prstGeom prst="wedgeRoundRectCallout">
                <a:avLst>
                  <a:gd name="adj1" fmla="val -31440"/>
                  <a:gd name="adj2" fmla="val 71338"/>
                  <a:gd name="adj3" fmla="val 16667"/>
                </a:avLst>
              </a:prstGeom>
              <a:blipFill>
                <a:blip r:embed="rId12"/>
                <a:stretch>
                  <a:fillRect t="-25564" b="-751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259709-2208-4689-A4C7-3C67DA5F609B}"/>
                  </a:ext>
                </a:extLst>
              </p:cNvPr>
              <p:cNvSpPr txBox="1"/>
              <p:nvPr/>
            </p:nvSpPr>
            <p:spPr>
              <a:xfrm>
                <a:off x="2109080" y="4882316"/>
                <a:ext cx="2448330" cy="8247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North Pole: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|0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South Pole: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⊗</m:t>
                        </m:r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4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259709-2208-4689-A4C7-3C67DA5F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080" y="4882316"/>
                <a:ext cx="2448330" cy="824778"/>
              </a:xfrm>
              <a:prstGeom prst="rect">
                <a:avLst/>
              </a:prstGeom>
              <a:blipFill>
                <a:blip r:embed="rId13"/>
                <a:stretch>
                  <a:fillRect l="-2970" t="-8029" b="-204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80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8" grpId="0" animBg="1"/>
      <p:bldP spid="34" grpId="0" animBg="1"/>
      <p:bldP spid="38" grpId="0" animBg="1"/>
      <p:bldP spid="39" grpId="0" animBg="1"/>
      <p:bldP spid="40" grpId="0" animBg="1"/>
      <p:bldP spid="27" grpId="0" animBg="1"/>
      <p:bldP spid="42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Multiple Qubit Gates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6D8AF3-8E67-46C2-9C3B-94610B283EF8}"/>
              </a:ext>
            </a:extLst>
          </p:cNvPr>
          <p:cNvSpPr txBox="1"/>
          <p:nvPr/>
        </p:nvSpPr>
        <p:spPr>
          <a:xfrm>
            <a:off x="381965" y="1274094"/>
            <a:ext cx="1144997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Transforms multipartite quantum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D4328-2DDD-4E8E-9845-2E03BDE14296}"/>
                  </a:ext>
                </a:extLst>
              </p:cNvPr>
              <p:cNvSpPr txBox="1"/>
              <p:nvPr/>
            </p:nvSpPr>
            <p:spPr>
              <a:xfrm>
                <a:off x="3284622" y="2097723"/>
                <a:ext cx="1774226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D4328-2DDD-4E8E-9845-2E03BDE14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622" y="2097723"/>
                <a:ext cx="1774226" cy="541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2D0F5E-7370-4311-BA80-AC56F7A7A6B6}"/>
                  </a:ext>
                </a:extLst>
              </p:cNvPr>
              <p:cNvSpPr txBox="1"/>
              <p:nvPr/>
            </p:nvSpPr>
            <p:spPr>
              <a:xfrm>
                <a:off x="7082889" y="2097720"/>
                <a:ext cx="2003212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2D0F5E-7370-4311-BA80-AC56F7A7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889" y="2097720"/>
                <a:ext cx="2003212" cy="541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01540D-3EB5-4221-B374-1B1E669E47BE}"/>
                  </a:ext>
                </a:extLst>
              </p:cNvPr>
              <p:cNvSpPr txBox="1"/>
              <p:nvPr/>
            </p:nvSpPr>
            <p:spPr>
              <a:xfrm>
                <a:off x="4223083" y="3694767"/>
                <a:ext cx="775039" cy="1625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IN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01540D-3EB5-4221-B374-1B1E669E4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83" y="3694767"/>
                <a:ext cx="775039" cy="1625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C15CA0-D7BA-4A10-9DBC-D3A520143C07}"/>
                  </a:ext>
                </a:extLst>
              </p:cNvPr>
              <p:cNvSpPr txBox="1"/>
              <p:nvPr/>
            </p:nvSpPr>
            <p:spPr>
              <a:xfrm>
                <a:off x="7164607" y="3694766"/>
                <a:ext cx="775039" cy="1625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IN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IN" sz="32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C15CA0-D7BA-4A10-9DBC-D3A52014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07" y="3694766"/>
                <a:ext cx="775039" cy="1625060"/>
              </a:xfrm>
              <a:prstGeom prst="rect">
                <a:avLst/>
              </a:prstGeom>
              <a:blipFill>
                <a:blip r:embed="rId6"/>
                <a:stretch>
                  <a:fillRect l="-23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BEA2FEE6-7D92-426B-9616-D4A30D31ADC0}"/>
              </a:ext>
            </a:extLst>
          </p:cNvPr>
          <p:cNvSpPr/>
          <p:nvPr/>
        </p:nvSpPr>
        <p:spPr>
          <a:xfrm>
            <a:off x="9086101" y="3760177"/>
            <a:ext cx="2707105" cy="1494237"/>
          </a:xfrm>
          <a:prstGeom prst="wedgeRoundRectCallout">
            <a:avLst>
              <a:gd name="adj1" fmla="val -71573"/>
              <a:gd name="adj2" fmla="val -97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Extra outputs for recovery of inputs: </a:t>
            </a:r>
            <a:r>
              <a:rPr lang="en-IN" sz="2400" i="1" dirty="0">
                <a:ea typeface="Cambria Math" panose="02040503050406030204" pitchFamily="18" charset="0"/>
                <a:cs typeface="Times New Roman" panose="02020603050405020304" pitchFamily="18" charset="0"/>
              </a:rPr>
              <a:t>reversibility</a:t>
            </a:r>
            <a:endParaRPr lang="en-IN" sz="2400" i="1" dirty="0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05A22A2B-C88E-4E05-8973-A8F0A716C6F4}"/>
              </a:ext>
            </a:extLst>
          </p:cNvPr>
          <p:cNvSpPr/>
          <p:nvPr/>
        </p:nvSpPr>
        <p:spPr>
          <a:xfrm>
            <a:off x="7939646" y="3753851"/>
            <a:ext cx="326049" cy="1517847"/>
          </a:xfrm>
          <a:prstGeom prst="rightBrace">
            <a:avLst>
              <a:gd name="adj1" fmla="val 9320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BF2DB8-1AB5-4B84-AE6B-7D3EEC888183}"/>
              </a:ext>
            </a:extLst>
          </p:cNvPr>
          <p:cNvGrpSpPr/>
          <p:nvPr/>
        </p:nvGrpSpPr>
        <p:grpSpPr>
          <a:xfrm>
            <a:off x="5034784" y="1856771"/>
            <a:ext cx="2007282" cy="1023587"/>
            <a:chOff x="5034784" y="1856771"/>
            <a:chExt cx="2007282" cy="102358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7B2739-026E-4AA0-A343-D023C4031A5B}"/>
                </a:ext>
              </a:extLst>
            </p:cNvPr>
            <p:cNvCxnSpPr/>
            <p:nvPr/>
          </p:nvCxnSpPr>
          <p:spPr>
            <a:xfrm flipV="1">
              <a:off x="5034784" y="2368565"/>
              <a:ext cx="2007282" cy="2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397D4C-6753-4543-8143-203FD4572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2534" y="1856771"/>
              <a:ext cx="1023587" cy="10235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/>
                <a:t>A</a:t>
              </a:r>
              <a:endParaRPr lang="en-IN" sz="60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C88E26-3E09-4EEC-B8FD-D8309FEC765E}"/>
              </a:ext>
            </a:extLst>
          </p:cNvPr>
          <p:cNvGrpSpPr/>
          <p:nvPr/>
        </p:nvGrpSpPr>
        <p:grpSpPr>
          <a:xfrm>
            <a:off x="4998123" y="3465847"/>
            <a:ext cx="2007282" cy="2118049"/>
            <a:chOff x="4998123" y="3465847"/>
            <a:chExt cx="2007282" cy="211804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C197A4-BFA8-42BD-86BB-A56463E01C1A}"/>
                </a:ext>
              </a:extLst>
            </p:cNvPr>
            <p:cNvCxnSpPr/>
            <p:nvPr/>
          </p:nvCxnSpPr>
          <p:spPr>
            <a:xfrm flipV="1">
              <a:off x="4998123" y="5037324"/>
              <a:ext cx="2007282" cy="2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012B5F-B6B3-40E3-B0EA-07CEDFD20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8123" y="3977641"/>
              <a:ext cx="2007282" cy="2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B881F9-590C-4DF5-A624-B6974902F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5873" y="3465847"/>
              <a:ext cx="1023587" cy="211804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400" dirty="0"/>
                <a:t>A</a:t>
              </a:r>
              <a:endParaRPr lang="en-IN" sz="6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with Corners Rounded 24">
                <a:extLst>
                  <a:ext uri="{FF2B5EF4-FFF2-40B4-BE49-F238E27FC236}">
                    <a16:creationId xmlns:a16="http://schemas.microsoft.com/office/drawing/2014/main" id="{06758E9E-07DC-4A19-B89C-C751B50308F2}"/>
                  </a:ext>
                </a:extLst>
              </p:cNvPr>
              <p:cNvSpPr/>
              <p:nvPr/>
            </p:nvSpPr>
            <p:spPr>
              <a:xfrm>
                <a:off x="6851374" y="5665631"/>
                <a:ext cx="4836171" cy="1023587"/>
              </a:xfrm>
              <a:prstGeom prst="wedgeRoundRectCallout">
                <a:avLst>
                  <a:gd name="adj1" fmla="val -60536"/>
                  <a:gd name="adj2" fmla="val -55570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Knowing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(function),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can be recovered from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IN" sz="24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Speech Bubble: Rectangle with Corners Rounded 24">
                <a:extLst>
                  <a:ext uri="{FF2B5EF4-FFF2-40B4-BE49-F238E27FC236}">
                    <a16:creationId xmlns:a16="http://schemas.microsoft.com/office/drawing/2014/main" id="{06758E9E-07DC-4A19-B89C-C751B5030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74" y="5665631"/>
                <a:ext cx="4836171" cy="1023587"/>
              </a:xfrm>
              <a:prstGeom prst="wedgeRoundRectCallout">
                <a:avLst>
                  <a:gd name="adj1" fmla="val -60536"/>
                  <a:gd name="adj2" fmla="val -55570"/>
                  <a:gd name="adj3" fmla="val 16667"/>
                </a:avLst>
              </a:prstGeom>
              <a:blipFill>
                <a:blip r:embed="rId7"/>
                <a:stretch>
                  <a:fillRect t="-37912" r="-9853" b="-725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EB8D673-D14D-48B2-8B11-3E4DC6AB0496}"/>
              </a:ext>
            </a:extLst>
          </p:cNvPr>
          <p:cNvSpPr txBox="1"/>
          <p:nvPr/>
        </p:nvSpPr>
        <p:spPr>
          <a:xfrm>
            <a:off x="272387" y="2853854"/>
            <a:ext cx="3690907" cy="450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108000" tIns="0" rIns="108000" bIns="0" rtlCol="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Quantum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 theory is unitary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6D55CF-C217-4B16-8A01-4380EC6AE99C}"/>
                  </a:ext>
                </a:extLst>
              </p:cNvPr>
              <p:cNvSpPr txBox="1"/>
              <p:nvPr/>
            </p:nvSpPr>
            <p:spPr>
              <a:xfrm>
                <a:off x="270048" y="3385901"/>
                <a:ext cx="3690907" cy="9434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08000" tIns="0" rIns="108000" bIns="0" rtlCol="0" anchor="ctr" anchorCtr="0">
                <a:noAutofit/>
              </a:bodyPr>
              <a:lstStyle/>
              <a:p>
                <a:pPr lvl="0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lang="en-IN" sz="2400" baseline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Matrices representing</a:t>
                </a:r>
                <a:r>
                  <a:rPr lang="en-I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gates are unitary: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l-GR" sz="2400" dirty="0"/>
                          <m:t>†</m:t>
                        </m:r>
                      </m:sup>
                    </m:sSup>
                    <m:r>
                      <a:rPr lang="en-I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6D55CF-C217-4B16-8A01-4380EC6AE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48" y="3385901"/>
                <a:ext cx="3690907" cy="943495"/>
              </a:xfrm>
              <a:prstGeom prst="rect">
                <a:avLst/>
              </a:prstGeom>
              <a:blipFill>
                <a:blip r:embed="rId8"/>
                <a:stretch>
                  <a:fillRect l="-1809" t="-1911" r="-658" b="-133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1943FA-383D-4C83-921D-09C67F49BB49}"/>
                  </a:ext>
                </a:extLst>
              </p:cNvPr>
              <p:cNvSpPr txBox="1"/>
              <p:nvPr/>
            </p:nvSpPr>
            <p:spPr>
              <a:xfrm>
                <a:off x="268131" y="4411320"/>
                <a:ext cx="3690907" cy="12707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08000" tIns="0" rIns="108000" bIns="0" rtlCol="0" anchor="ctr" anchorCtr="0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lang="en-IN" sz="24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Which implies that matrices representing gates are invertible: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l-GR" sz="2400" dirty="0"/>
                          <m:t>†</m:t>
                        </m:r>
                      </m:sup>
                    </m:sSup>
                    <m:r>
                      <a:rPr lang="en-IN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1943FA-383D-4C83-921D-09C67F49B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1" y="4411320"/>
                <a:ext cx="3690907" cy="1270747"/>
              </a:xfrm>
              <a:prstGeom prst="rect">
                <a:avLst/>
              </a:prstGeom>
              <a:blipFill>
                <a:blip r:embed="rId9"/>
                <a:stretch>
                  <a:fillRect l="-1977" t="-4762" r="-2636" b="-1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2F030AC7-3109-42EC-9EAF-78EFB044E0C1}"/>
              </a:ext>
            </a:extLst>
          </p:cNvPr>
          <p:cNvSpPr txBox="1"/>
          <p:nvPr/>
        </p:nvSpPr>
        <p:spPr>
          <a:xfrm>
            <a:off x="268130" y="5765560"/>
            <a:ext cx="4383382" cy="820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108000" tIns="0" rIns="108000" bIns="0" rtlCol="0" anchor="ctr" anchorCtr="0">
            <a:no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  <a:defRPr/>
            </a:pPr>
            <a:r>
              <a:rPr lang="en-IN" sz="24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Which means that quantum gates (and circuits) must be </a:t>
            </a:r>
            <a:r>
              <a:rPr lang="en-IN" sz="2400" i="1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reversible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61354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  <p:bldP spid="26" grpId="0"/>
      <p:bldP spid="33" grpId="0"/>
      <p:bldP spid="35" grpId="0" animBg="1"/>
      <p:bldP spid="31" grpId="0" animBg="1"/>
      <p:bldP spid="25" grpId="0" animBg="1"/>
      <p:bldP spid="27" grpId="0" animBg="1"/>
      <p:bldP spid="28" grpId="0" animBg="1"/>
      <p:bldP spid="34" grpId="0" animBg="1"/>
      <p:bldP spid="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The CNOT 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700DC-25DA-4BFF-BAF0-7FA7F2DDEA3A}"/>
              </a:ext>
            </a:extLst>
          </p:cNvPr>
          <p:cNvSpPr txBox="1"/>
          <p:nvPr/>
        </p:nvSpPr>
        <p:spPr>
          <a:xfrm>
            <a:off x="1052734" y="1301352"/>
            <a:ext cx="5953521" cy="9465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Equivalent of the XOR gate in classical computing</a:t>
            </a:r>
          </a:p>
        </p:txBody>
      </p:sp>
      <p:pic>
        <p:nvPicPr>
          <p:cNvPr id="1026" name="Picture 2" descr="Logic Gates">
            <a:extLst>
              <a:ext uri="{FF2B5EF4-FFF2-40B4-BE49-F238E27FC236}">
                <a16:creationId xmlns:a16="http://schemas.microsoft.com/office/drawing/2014/main" id="{0AC3F284-9EE9-4F1D-BF8E-CC661AEFE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967" y="993838"/>
            <a:ext cx="3741505" cy="175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CE4D43-F473-45ED-AA6F-667F1193C93D}"/>
                  </a:ext>
                </a:extLst>
              </p:cNvPr>
              <p:cNvSpPr txBox="1"/>
              <p:nvPr/>
            </p:nvSpPr>
            <p:spPr>
              <a:xfrm>
                <a:off x="7456717" y="4523965"/>
                <a:ext cx="810887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CE4D43-F473-45ED-AA6F-667F1193C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17" y="4523965"/>
                <a:ext cx="810887" cy="541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858C5D-6D75-4F0D-9B18-146916FA2240}"/>
                  </a:ext>
                </a:extLst>
              </p:cNvPr>
              <p:cNvSpPr txBox="1"/>
              <p:nvPr/>
            </p:nvSpPr>
            <p:spPr>
              <a:xfrm>
                <a:off x="7456717" y="3599749"/>
                <a:ext cx="820908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858C5D-6D75-4F0D-9B18-146916FA2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17" y="3599749"/>
                <a:ext cx="820908" cy="5416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AD4D7-5884-4B15-9494-B1D7D4EC2CA2}"/>
                  </a:ext>
                </a:extLst>
              </p:cNvPr>
              <p:cNvSpPr txBox="1"/>
              <p:nvPr/>
            </p:nvSpPr>
            <p:spPr>
              <a:xfrm>
                <a:off x="10201693" y="3599749"/>
                <a:ext cx="820908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EAD4D7-5884-4B15-9494-B1D7D4EC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693" y="3599749"/>
                <a:ext cx="820908" cy="5416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8BFDB2-9D41-416D-B2CC-95A91576DE61}"/>
                  </a:ext>
                </a:extLst>
              </p:cNvPr>
              <p:cNvSpPr txBox="1"/>
              <p:nvPr/>
            </p:nvSpPr>
            <p:spPr>
              <a:xfrm>
                <a:off x="10201693" y="4523965"/>
                <a:ext cx="1774226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⊕</m:t>
                          </m:r>
                          <m:sSub>
                            <m:sSubPr>
                              <m:ctrlP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8BFDB2-9D41-416D-B2CC-95A91576D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693" y="4523965"/>
                <a:ext cx="1774226" cy="5416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A6381-E3B3-4457-808D-078C91F6E89C}"/>
                  </a:ext>
                </a:extLst>
              </p:cNvPr>
              <p:cNvSpPr txBox="1"/>
              <p:nvPr/>
            </p:nvSpPr>
            <p:spPr>
              <a:xfrm>
                <a:off x="70047" y="2664175"/>
                <a:ext cx="3381541" cy="1496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𝐶𝑁𝑂𝑇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1  0  0  0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1  0  0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1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1 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A6381-E3B3-4457-808D-078C91F6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7" y="2664175"/>
                <a:ext cx="3381541" cy="14966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1D356D-6FAE-47B6-8D1E-7BBC66B3EF1F}"/>
                  </a:ext>
                </a:extLst>
              </p:cNvPr>
              <p:cNvSpPr txBox="1"/>
              <p:nvPr/>
            </p:nvSpPr>
            <p:spPr>
              <a:xfrm>
                <a:off x="114408" y="4321265"/>
                <a:ext cx="3337180" cy="803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0|</m:t>
                          </m:r>
                        </m:e>
                      </m:d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1D356D-6FAE-47B6-8D1E-7BBC66B3E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08" y="4321265"/>
                <a:ext cx="3337180" cy="8031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9">
                <a:extLst>
                  <a:ext uri="{FF2B5EF4-FFF2-40B4-BE49-F238E27FC236}">
                    <a16:creationId xmlns:a16="http://schemas.microsoft.com/office/drawing/2014/main" id="{24E0C042-247D-461C-BD3C-AC563F7CFD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866307"/>
                  </p:ext>
                </p:extLst>
              </p:nvPr>
            </p:nvGraphicFramePr>
            <p:xfrm>
              <a:off x="4160991" y="2697134"/>
              <a:ext cx="2586322" cy="2426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3161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  <a:gridCol w="1293161">
                      <a:extLst>
                        <a:ext uri="{9D8B030D-6E8A-4147-A177-3AD203B41FA5}">
                          <a16:colId xmlns:a16="http://schemas.microsoft.com/office/drawing/2014/main" val="675958169"/>
                        </a:ext>
                      </a:extLst>
                    </a:gridCol>
                  </a:tblGrid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I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en-IN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IN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|0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"/>
                                    <m:endChr m:val="⟩"/>
                                    <m:ctrlP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IN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9641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9">
                <a:extLst>
                  <a:ext uri="{FF2B5EF4-FFF2-40B4-BE49-F238E27FC236}">
                    <a16:creationId xmlns:a16="http://schemas.microsoft.com/office/drawing/2014/main" id="{24E0C042-247D-461C-BD3C-AC563F7CFD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866307"/>
                  </p:ext>
                </p:extLst>
              </p:nvPr>
            </p:nvGraphicFramePr>
            <p:xfrm>
              <a:off x="4160991" y="2697134"/>
              <a:ext cx="2586322" cy="24260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3161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  <a:gridCol w="1293161">
                      <a:extLst>
                        <a:ext uri="{9D8B030D-6E8A-4147-A177-3AD203B41FA5}">
                          <a16:colId xmlns:a16="http://schemas.microsoft.com/office/drawing/2014/main" val="675958169"/>
                        </a:ext>
                      </a:extLst>
                    </a:gridCol>
                  </a:tblGrid>
                  <a:tr h="485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9" t="-120000" r="-100469" b="-5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solidFill>
                                <a:schemeClr val="tx1"/>
                              </a:solidFill>
                            </a:rPr>
                            <a:t>Output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9" t="-220000" r="-100469" b="-48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943" t="-220000" r="-943" b="-48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9" t="-324051" r="-100469" b="-3873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943" t="-324051" r="-943" b="-3873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9" t="-418750" r="-100469" b="-2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943" t="-418750" r="-943" b="-2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  <a:tr h="485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69" t="-518750" r="-100469" b="-18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943" t="-518750" r="-943" b="-18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96416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054D7F4-3113-4364-ADA5-6094C93FBFDA}"/>
              </a:ext>
            </a:extLst>
          </p:cNvPr>
          <p:cNvSpPr/>
          <p:nvPr/>
        </p:nvSpPr>
        <p:spPr>
          <a:xfrm>
            <a:off x="85073" y="2247944"/>
            <a:ext cx="3859130" cy="400764"/>
          </a:xfrm>
          <a:prstGeom prst="wedgeRoundRectCallout">
            <a:avLst>
              <a:gd name="adj1" fmla="val -29681"/>
              <a:gd name="adj2" fmla="val 199774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ea typeface="Cambria Math" panose="02040503050406030204" pitchFamily="18" charset="0"/>
                <a:cs typeface="Times New Roman" panose="02020603050405020304" pitchFamily="18" charset="0"/>
              </a:rPr>
              <a:t>Controlled NOT (or Controlled-X)</a:t>
            </a:r>
            <a:endParaRPr lang="en-IN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7B6D0B-57A2-4957-B951-2CFE561A3BC9}"/>
                  </a:ext>
                </a:extLst>
              </p:cNvPr>
              <p:cNvSpPr txBox="1"/>
              <p:nvPr/>
            </p:nvSpPr>
            <p:spPr>
              <a:xfrm>
                <a:off x="410818" y="5727036"/>
                <a:ext cx="1549185" cy="4062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𝐶𝑁𝑂𝑇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|00</m:t>
                          </m: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7B6D0B-57A2-4957-B951-2CFE561A3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8" y="5727036"/>
                <a:ext cx="1549185" cy="4062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87DFA1-DC80-49F3-A826-E66474162B17}"/>
                  </a:ext>
                </a:extLst>
              </p:cNvPr>
              <p:cNvSpPr txBox="1"/>
              <p:nvPr/>
            </p:nvSpPr>
            <p:spPr>
              <a:xfrm>
                <a:off x="1926322" y="5123199"/>
                <a:ext cx="2319920" cy="1496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1  0  0  0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1  0  0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1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1  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87DFA1-DC80-49F3-A826-E66474162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22" y="5123199"/>
                <a:ext cx="2319920" cy="14966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1F48AA-87ED-4352-B5CC-744066CA69CE}"/>
                  </a:ext>
                </a:extLst>
              </p:cNvPr>
              <p:cNvSpPr txBox="1"/>
              <p:nvPr/>
            </p:nvSpPr>
            <p:spPr>
              <a:xfrm>
                <a:off x="4240367" y="5134117"/>
                <a:ext cx="908575" cy="1496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1F48AA-87ED-4352-B5CC-744066CA6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67" y="5134117"/>
                <a:ext cx="908575" cy="14966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8FE903-555A-40C1-BB28-1A2C7B107A2D}"/>
                  </a:ext>
                </a:extLst>
              </p:cNvPr>
              <p:cNvSpPr txBox="1"/>
              <p:nvPr/>
            </p:nvSpPr>
            <p:spPr>
              <a:xfrm>
                <a:off x="5145852" y="5753540"/>
                <a:ext cx="908575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|00</m:t>
                          </m: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8FE903-555A-40C1-BB28-1A2C7B10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52" y="5753540"/>
                <a:ext cx="908575" cy="4062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3919716-1579-47B0-AAFB-DE7AE277B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2" t="16541" r="3515" b="33104"/>
          <a:stretch/>
        </p:blipFill>
        <p:spPr bwMode="auto">
          <a:xfrm>
            <a:off x="8251371" y="3553049"/>
            <a:ext cx="1939438" cy="17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AC696F3-B8D6-4F76-961A-807699FED697}"/>
              </a:ext>
            </a:extLst>
          </p:cNvPr>
          <p:cNvGrpSpPr/>
          <p:nvPr/>
        </p:nvGrpSpPr>
        <p:grpSpPr>
          <a:xfrm>
            <a:off x="9324000" y="2818800"/>
            <a:ext cx="2707959" cy="715554"/>
            <a:chOff x="9324000" y="2818800"/>
            <a:chExt cx="2707959" cy="7155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7A8C1A5-475C-40F7-B17D-109E3FB0C662}"/>
                </a:ext>
              </a:extLst>
            </p:cNvPr>
            <p:cNvGrpSpPr/>
            <p:nvPr/>
          </p:nvGrpSpPr>
          <p:grpSpPr>
            <a:xfrm>
              <a:off x="9324000" y="2818800"/>
              <a:ext cx="2707959" cy="715554"/>
              <a:chOff x="9324000" y="2818800"/>
              <a:chExt cx="2707959" cy="715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Speech Bubble: Rectangle with Corners Rounded 24">
                    <a:extLst>
                      <a:ext uri="{FF2B5EF4-FFF2-40B4-BE49-F238E27FC236}">
                        <a16:creationId xmlns:a16="http://schemas.microsoft.com/office/drawing/2014/main" id="{16BB4B83-3E97-4DE2-8AFA-B7FE06A0AEF0}"/>
                      </a:ext>
                    </a:extLst>
                  </p:cNvPr>
                  <p:cNvSpPr/>
                  <p:nvPr/>
                </p:nvSpPr>
                <p:spPr>
                  <a:xfrm>
                    <a:off x="9324000" y="2818800"/>
                    <a:ext cx="2707105" cy="714101"/>
                  </a:xfrm>
                  <a:prstGeom prst="wedgeRoundRectCallout">
                    <a:avLst>
                      <a:gd name="adj1" fmla="val 25194"/>
                      <a:gd name="adj2" fmla="val 196817"/>
                      <a:gd name="adj3" fmla="val 1666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0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Can compute </a:t>
                    </a:r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IN" sz="20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from outputs (</a:t>
                    </a:r>
                    <a:r>
                      <a:rPr lang="en-IN" sz="2000" i="1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reversibility</a:t>
                    </a:r>
                    <a:r>
                      <a:rPr lang="en-IN" sz="20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)</a:t>
                    </a:r>
                    <a:endParaRPr lang="en-IN" sz="2000" i="1" dirty="0"/>
                  </a:p>
                </p:txBody>
              </p:sp>
            </mc:Choice>
            <mc:Fallback xmlns="">
              <p:sp>
                <p:nvSpPr>
                  <p:cNvPr id="25" name="Speech Bubble: Rectangle with Corners Rounded 24">
                    <a:extLst>
                      <a:ext uri="{FF2B5EF4-FFF2-40B4-BE49-F238E27FC236}">
                        <a16:creationId xmlns:a16="http://schemas.microsoft.com/office/drawing/2014/main" id="{16BB4B83-3E97-4DE2-8AFA-B7FE06A0AE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4000" y="2818800"/>
                    <a:ext cx="2707105" cy="714101"/>
                  </a:xfrm>
                  <a:prstGeom prst="wedgeRoundRectCallout">
                    <a:avLst>
                      <a:gd name="adj1" fmla="val 25194"/>
                      <a:gd name="adj2" fmla="val 196817"/>
                      <a:gd name="adj3" fmla="val 16667"/>
                    </a:avLst>
                  </a:prstGeom>
                  <a:blipFill>
                    <a:blip r:embed="rId18"/>
                    <a:stretch>
                      <a:fillRect t="-26689" r="-179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Speech Bubble: Rectangle with Corners Rounded 19">
                    <a:extLst>
                      <a:ext uri="{FF2B5EF4-FFF2-40B4-BE49-F238E27FC236}">
                        <a16:creationId xmlns:a16="http://schemas.microsoft.com/office/drawing/2014/main" id="{2EA74CE8-6E30-4A46-AA37-30B4491D0CFF}"/>
                      </a:ext>
                    </a:extLst>
                  </p:cNvPr>
                  <p:cNvSpPr/>
                  <p:nvPr/>
                </p:nvSpPr>
                <p:spPr>
                  <a:xfrm>
                    <a:off x="9324854" y="2820253"/>
                    <a:ext cx="2707105" cy="714101"/>
                  </a:xfrm>
                  <a:prstGeom prst="wedgeRoundRectCallout">
                    <a:avLst>
                      <a:gd name="adj1" fmla="val -7115"/>
                      <a:gd name="adj2" fmla="val 68768"/>
                      <a:gd name="adj3" fmla="val 1666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IN" sz="20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Can compute </a:t>
                    </a:r>
                    <a14:m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IN" sz="20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from outputs (</a:t>
                    </a:r>
                    <a:r>
                      <a:rPr lang="en-IN" sz="2000" i="1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reversibility</a:t>
                    </a:r>
                    <a:r>
                      <a:rPr lang="en-IN" sz="20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)</a:t>
                    </a:r>
                    <a:endParaRPr lang="en-IN" sz="2000" i="1" dirty="0"/>
                  </a:p>
                </p:txBody>
              </p:sp>
            </mc:Choice>
            <mc:Fallback xmlns="">
              <p:sp>
                <p:nvSpPr>
                  <p:cNvPr id="20" name="Speech Bubble: Rectangle with Corners Rounded 19">
                    <a:extLst>
                      <a:ext uri="{FF2B5EF4-FFF2-40B4-BE49-F238E27FC236}">
                        <a16:creationId xmlns:a16="http://schemas.microsoft.com/office/drawing/2014/main" id="{2EA74CE8-6E30-4A46-AA37-30B4491D0C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4854" y="2820253"/>
                    <a:ext cx="2707105" cy="714101"/>
                  </a:xfrm>
                  <a:prstGeom prst="wedgeRoundRectCallout">
                    <a:avLst>
                      <a:gd name="adj1" fmla="val -7115"/>
                      <a:gd name="adj2" fmla="val 68768"/>
                      <a:gd name="adj3" fmla="val 16667"/>
                    </a:avLst>
                  </a:prstGeom>
                  <a:blipFill>
                    <a:blip r:embed="rId19"/>
                    <a:stretch>
                      <a:fillRect t="-55634" r="-1794" b="-3239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42891F-256C-43E9-AD2E-78556D976D66}"/>
                </a:ext>
              </a:extLst>
            </p:cNvPr>
            <p:cNvCxnSpPr/>
            <p:nvPr/>
          </p:nvCxnSpPr>
          <p:spPr>
            <a:xfrm>
              <a:off x="10908000" y="3532901"/>
              <a:ext cx="662400" cy="0"/>
            </a:xfrm>
            <a:prstGeom prst="line">
              <a:avLst/>
            </a:prstGeom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FA959CBE-3A6F-4EA2-9272-44446A77B673}"/>
              </a:ext>
            </a:extLst>
          </p:cNvPr>
          <p:cNvSpPr/>
          <p:nvPr/>
        </p:nvSpPr>
        <p:spPr>
          <a:xfrm>
            <a:off x="7006255" y="2978026"/>
            <a:ext cx="1935322" cy="449190"/>
          </a:xfrm>
          <a:prstGeom prst="wedgeRoundRectCallout">
            <a:avLst>
              <a:gd name="adj1" fmla="val 50851"/>
              <a:gd name="adj2" fmla="val 101338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ea typeface="Cambria Math" panose="02040503050406030204" pitchFamily="18" charset="0"/>
                <a:cs typeface="Times New Roman" panose="02020603050405020304" pitchFamily="18" charset="0"/>
              </a:rPr>
              <a:t>Control qubit</a:t>
            </a:r>
            <a:endParaRPr lang="en-IN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with Corners Rounded 22">
                <a:extLst>
                  <a:ext uri="{FF2B5EF4-FFF2-40B4-BE49-F238E27FC236}">
                    <a16:creationId xmlns:a16="http://schemas.microsoft.com/office/drawing/2014/main" id="{1E621FF2-5DA2-44D8-BEAC-225DF239754C}"/>
                  </a:ext>
                </a:extLst>
              </p:cNvPr>
              <p:cNvSpPr/>
              <p:nvPr/>
            </p:nvSpPr>
            <p:spPr>
              <a:xfrm>
                <a:off x="7765576" y="5753540"/>
                <a:ext cx="3327783" cy="714101"/>
              </a:xfrm>
              <a:prstGeom prst="wedgeRoundRectCallout">
                <a:avLst>
                  <a:gd name="adj1" fmla="val -10249"/>
                  <a:gd name="adj2" fmla="val -148850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Computes a NOT (Pauli-X) if control qubit is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</m:oMath>
                </a14:m>
                <a:r>
                  <a:rPr lang="en-I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IN" sz="2000" i="1" dirty="0"/>
              </a:p>
            </p:txBody>
          </p:sp>
        </mc:Choice>
        <mc:Fallback xmlns="">
          <p:sp>
            <p:nvSpPr>
              <p:cNvPr id="23" name="Speech Bubble: Rectangle with Corners Rounded 22">
                <a:extLst>
                  <a:ext uri="{FF2B5EF4-FFF2-40B4-BE49-F238E27FC236}">
                    <a16:creationId xmlns:a16="http://schemas.microsoft.com/office/drawing/2014/main" id="{1E621FF2-5DA2-44D8-BEAC-225DF2397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76" y="5753540"/>
                <a:ext cx="3327783" cy="714101"/>
              </a:xfrm>
              <a:prstGeom prst="wedgeRoundRectCallout">
                <a:avLst>
                  <a:gd name="adj1" fmla="val -10249"/>
                  <a:gd name="adj2" fmla="val -148850"/>
                  <a:gd name="adj3" fmla="val 16667"/>
                </a:avLst>
              </a:prstGeom>
              <a:blipFill>
                <a:blip r:embed="rId20"/>
                <a:stretch>
                  <a:fillRect b="-50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05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6" grpId="0"/>
      <p:bldP spid="19" grpId="0"/>
      <p:bldP spid="21" grpId="0" animBg="1"/>
      <p:bldP spid="24" grpId="0" animBg="1"/>
      <p:bldP spid="26" grpId="0"/>
      <p:bldP spid="27" grpId="0"/>
      <p:bldP spid="28" grpId="0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Other Multi-Qubit Gates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B5FF1-39E4-49BC-918A-5CCBF7AF3F3F}"/>
              </a:ext>
            </a:extLst>
          </p:cNvPr>
          <p:cNvSpPr txBox="1"/>
          <p:nvPr/>
        </p:nvSpPr>
        <p:spPr>
          <a:xfrm>
            <a:off x="238397" y="1378068"/>
            <a:ext cx="11714291" cy="439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CNOT is also called CX (Controlled-X or Controlled-Pauli-X)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72484-EB62-4A48-AEA0-AB4E42C6E79E}"/>
                  </a:ext>
                </a:extLst>
              </p:cNvPr>
              <p:cNvSpPr txBox="1"/>
              <p:nvPr/>
            </p:nvSpPr>
            <p:spPr>
              <a:xfrm>
                <a:off x="238396" y="2075352"/>
                <a:ext cx="11714291" cy="913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:r>
                  <a: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Similarly, there are 2-qubit gates called CY and CZ, which preserve the state of a qubit if the control qubit is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and transform it if the control qubit is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72484-EB62-4A48-AEA0-AB4E42C6E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96" y="2075352"/>
                <a:ext cx="11714291" cy="913583"/>
              </a:xfrm>
              <a:prstGeom prst="rect">
                <a:avLst/>
              </a:prstGeom>
              <a:blipFill>
                <a:blip r:embed="rId3"/>
                <a:stretch>
                  <a:fillRect l="-989" t="-10667" r="-1821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9FFFA8-B66B-4400-998A-821BA17F1FD2}"/>
                  </a:ext>
                </a:extLst>
              </p:cNvPr>
              <p:cNvSpPr txBox="1"/>
              <p:nvPr/>
            </p:nvSpPr>
            <p:spPr>
              <a:xfrm>
                <a:off x="430902" y="3429000"/>
                <a:ext cx="3419204" cy="1496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𝐶𝑃𝐻𝐴𝑆𝐸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1  0  0    0  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1  0    0  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1    0  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</m:t>
                              </m:r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9FFFA8-B66B-4400-998A-821BA17F1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2" y="3429000"/>
                <a:ext cx="3419204" cy="1496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091F443C-CA95-4AA8-B8CB-3F8DE40082F5}"/>
                  </a:ext>
                </a:extLst>
              </p:cNvPr>
              <p:cNvSpPr/>
              <p:nvPr/>
            </p:nvSpPr>
            <p:spPr>
              <a:xfrm>
                <a:off x="541421" y="5479932"/>
                <a:ext cx="2839696" cy="967579"/>
              </a:xfrm>
              <a:prstGeom prst="wedgeRoundRectCallout">
                <a:avLst>
                  <a:gd name="adj1" fmla="val -30293"/>
                  <a:gd name="adj2" fmla="val -153483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Shifts phase by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only if state is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IN" sz="2400" i="1" dirty="0"/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091F443C-CA95-4AA8-B8CB-3F8DE4008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21" y="5479932"/>
                <a:ext cx="2839696" cy="967579"/>
              </a:xfrm>
              <a:prstGeom prst="wedgeRoundRectCallout">
                <a:avLst>
                  <a:gd name="adj1" fmla="val -30293"/>
                  <a:gd name="adj2" fmla="val -153483"/>
                  <a:gd name="adj3" fmla="val 16667"/>
                </a:avLst>
              </a:prstGeom>
              <a:blipFill>
                <a:blip r:embed="rId5"/>
                <a:stretch>
                  <a:fillRect r="-16667" b="-4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C3B782-7A05-4187-9CD0-5A2E216B336E}"/>
                  </a:ext>
                </a:extLst>
              </p:cNvPr>
              <p:cNvSpPr txBox="1"/>
              <p:nvPr/>
            </p:nvSpPr>
            <p:spPr>
              <a:xfrm>
                <a:off x="4096523" y="3429000"/>
                <a:ext cx="3419204" cy="1496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𝑆𝑊𝐴𝑃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1  0  0  0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1  0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1  0  0</m:t>
                              </m:r>
                            </m:e>
                            <m:e>
                              <m:r>
                                <a:rPr lang="en-I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C3B782-7A05-4187-9CD0-5A2E216B3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523" y="3429000"/>
                <a:ext cx="3419204" cy="1496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10F6DD7-43E6-4E22-8128-6A449DE4EE6D}"/>
              </a:ext>
            </a:extLst>
          </p:cNvPr>
          <p:cNvSpPr/>
          <p:nvPr/>
        </p:nvSpPr>
        <p:spPr>
          <a:xfrm>
            <a:off x="4096523" y="5479932"/>
            <a:ext cx="2839696" cy="967579"/>
          </a:xfrm>
          <a:prstGeom prst="wedgeRoundRectCallout">
            <a:avLst>
              <a:gd name="adj1" fmla="val -30293"/>
              <a:gd name="adj2" fmla="val -155970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Swaps two qubits</a:t>
            </a:r>
            <a:endParaRPr lang="en-IN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483E13-F91B-4A3F-A7F6-7386588D8DF5}"/>
                  </a:ext>
                </a:extLst>
              </p:cNvPr>
              <p:cNvSpPr txBox="1"/>
              <p:nvPr/>
            </p:nvSpPr>
            <p:spPr>
              <a:xfrm>
                <a:off x="7515727" y="2988935"/>
                <a:ext cx="4216394" cy="2294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𝑇𝑜𝑓𝑓𝑜𝑙𝑖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𝐶𝐶𝑁𝑂𝑇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1  0  0  0  0  0  0  0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0  1  0  0  0  0  0  0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0  0  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0  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0  0  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  0  0  0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C483E13-F91B-4A3F-A7F6-7386588D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27" y="2988935"/>
                <a:ext cx="4216394" cy="2294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1D7B78E4-8CF9-4B8E-BCEF-10B20A90D920}"/>
                  </a:ext>
                </a:extLst>
              </p:cNvPr>
              <p:cNvSpPr/>
              <p:nvPr/>
            </p:nvSpPr>
            <p:spPr>
              <a:xfrm>
                <a:off x="7363326" y="5479932"/>
                <a:ext cx="4368795" cy="967579"/>
              </a:xfrm>
              <a:prstGeom prst="wedgeRoundRectCallout">
                <a:avLst>
                  <a:gd name="adj1" fmla="val -34716"/>
                  <a:gd name="adj2" fmla="val -159700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Flips third qubit (NOT) only if first two (control) are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</m:oMath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1D7B78E4-8CF9-4B8E-BCEF-10B20A90D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326" y="5479932"/>
                <a:ext cx="4368795" cy="967579"/>
              </a:xfrm>
              <a:prstGeom prst="wedgeRoundRectCallout">
                <a:avLst>
                  <a:gd name="adj1" fmla="val -34716"/>
                  <a:gd name="adj2" fmla="val -159700"/>
                  <a:gd name="adj3" fmla="val 16667"/>
                </a:avLst>
              </a:prstGeom>
              <a:blipFill>
                <a:blip r:embed="rId8"/>
                <a:stretch>
                  <a:fillRect l="-417" r="-13213" b="-403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9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Superposition of Multipartite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D8AF3-8E67-46C2-9C3B-94610B283EF8}"/>
                  </a:ext>
                </a:extLst>
              </p:cNvPr>
              <p:cNvSpPr txBox="1"/>
              <p:nvPr/>
            </p:nvSpPr>
            <p:spPr>
              <a:xfrm>
                <a:off x="381965" y="1274094"/>
                <a:ext cx="11449975" cy="924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467"/>
                  </a:spcBef>
                  <a:buClr>
                    <a:srgbClr val="E0E0E0"/>
                  </a:buClr>
                  <a:buSzPct val="80000"/>
                </a:pPr>
                <a:r>
                  <a:rPr lang="en-IN" sz="2800" dirty="0">
                    <a:latin typeface="Arial Black" panose="020B0A04020102020204" pitchFamily="34" charset="0"/>
                  </a:rPr>
                  <a:t>Get an equal superposition of an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IN" sz="2800" dirty="0">
                    <a:latin typeface="Arial Black" panose="020B0A04020102020204" pitchFamily="34" charset="0"/>
                  </a:rPr>
                  <a:t>-qubit state to produce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IN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IN" sz="2800" b="1" dirty="0">
                    <a:latin typeface="Arial Black" panose="020B0A04020102020204" pitchFamily="34" charset="0"/>
                  </a:rPr>
                  <a:t> </a:t>
                </a:r>
                <a:r>
                  <a:rPr lang="en-IN" sz="2800" dirty="0">
                    <a:latin typeface="Arial Black" panose="020B0A04020102020204" pitchFamily="34" charset="0"/>
                  </a:rPr>
                  <a:t>state space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D8AF3-8E67-46C2-9C3B-94610B283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65" y="1274094"/>
                <a:ext cx="11449975" cy="924099"/>
              </a:xfrm>
              <a:prstGeom prst="rect">
                <a:avLst/>
              </a:prstGeom>
              <a:blipFill>
                <a:blip r:embed="rId3"/>
                <a:stretch>
                  <a:fillRect l="-639" t="-9868" r="-1491" b="-223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7ED8B833-E643-410B-A6FF-A5C06ADD3386}"/>
              </a:ext>
            </a:extLst>
          </p:cNvPr>
          <p:cNvGrpSpPr/>
          <p:nvPr/>
        </p:nvGrpSpPr>
        <p:grpSpPr>
          <a:xfrm>
            <a:off x="4385616" y="4172695"/>
            <a:ext cx="3807861" cy="544880"/>
            <a:chOff x="4385616" y="4172695"/>
            <a:chExt cx="3807861" cy="544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AAC61B-FF55-4C45-8464-496C8B2919E5}"/>
                    </a:ext>
                  </a:extLst>
                </p:cNvPr>
                <p:cNvSpPr txBox="1"/>
                <p:nvPr/>
              </p:nvSpPr>
              <p:spPr>
                <a:xfrm>
                  <a:off x="4385616" y="4172695"/>
                  <a:ext cx="775039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AAC61B-FF55-4C45-8464-496C8B291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616" y="4172695"/>
                  <a:ext cx="775039" cy="5416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DB6C378-037B-45D6-B8DA-C52FBD5E8BE1}"/>
                    </a:ext>
                  </a:extLst>
                </p:cNvPr>
                <p:cNvSpPr txBox="1"/>
                <p:nvPr/>
              </p:nvSpPr>
              <p:spPr>
                <a:xfrm>
                  <a:off x="7418438" y="4175888"/>
                  <a:ext cx="775039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DB6C378-037B-45D6-B8DA-C52FBD5E8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438" y="4175888"/>
                  <a:ext cx="775039" cy="5416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8C02F6-5309-4B52-9B52-1CD87C369AE3}"/>
                    </a:ext>
                  </a:extLst>
                </p:cNvPr>
                <p:cNvSpPr txBox="1"/>
                <p:nvPr/>
              </p:nvSpPr>
              <p:spPr>
                <a:xfrm>
                  <a:off x="5784508" y="4175888"/>
                  <a:ext cx="775039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⋮</m:t>
                        </m:r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F8C02F6-5309-4B52-9B52-1CD87C369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508" y="4175888"/>
                  <a:ext cx="775039" cy="5416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E3F681-5E8B-4AF2-92B8-1C744A5C0381}"/>
                  </a:ext>
                </a:extLst>
              </p:cNvPr>
              <p:cNvSpPr txBox="1"/>
              <p:nvPr/>
            </p:nvSpPr>
            <p:spPr>
              <a:xfrm>
                <a:off x="5597976" y="5865027"/>
                <a:ext cx="1052896" cy="5968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E3F681-5E8B-4AF2-92B8-1C744A5C0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76" y="5865027"/>
                <a:ext cx="1052896" cy="5968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5000C2-2B1A-4CA2-8264-927E30601275}"/>
                  </a:ext>
                </a:extLst>
              </p:cNvPr>
              <p:cNvSpPr txBox="1"/>
              <p:nvPr/>
            </p:nvSpPr>
            <p:spPr>
              <a:xfrm>
                <a:off x="9084549" y="3664406"/>
                <a:ext cx="2679832" cy="6730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5000C2-2B1A-4CA2-8264-927E30601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549" y="3664406"/>
                <a:ext cx="2679832" cy="6730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>
            <a:extLst>
              <a:ext uri="{FF2B5EF4-FFF2-40B4-BE49-F238E27FC236}">
                <a16:creationId xmlns:a16="http://schemas.microsoft.com/office/drawing/2014/main" id="{604215C2-8653-4663-AF47-0A24FB896C0D}"/>
              </a:ext>
            </a:extLst>
          </p:cNvPr>
          <p:cNvSpPr/>
          <p:nvPr/>
        </p:nvSpPr>
        <p:spPr>
          <a:xfrm>
            <a:off x="8452048" y="2474578"/>
            <a:ext cx="392225" cy="3052705"/>
          </a:xfrm>
          <a:prstGeom prst="rightBrace">
            <a:avLst>
              <a:gd name="adj1" fmla="val 9320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with Corners Rounded 21">
                <a:extLst>
                  <a:ext uri="{FF2B5EF4-FFF2-40B4-BE49-F238E27FC236}">
                    <a16:creationId xmlns:a16="http://schemas.microsoft.com/office/drawing/2014/main" id="{39BEE74C-CAF6-4EB0-B1CC-C46FED880DCE}"/>
                  </a:ext>
                </a:extLst>
              </p:cNvPr>
              <p:cNvSpPr/>
              <p:nvPr/>
            </p:nvSpPr>
            <p:spPr>
              <a:xfrm>
                <a:off x="6939494" y="5895471"/>
                <a:ext cx="4290109" cy="541687"/>
              </a:xfrm>
              <a:prstGeom prst="wedgeRoundRectCallout">
                <a:avLst>
                  <a:gd name="adj1" fmla="val -62347"/>
                  <a:gd name="adj2" fmla="val 20162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IN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IN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matrix (tensor product)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Speech Bubble: Rectangle with Corners Rounded 21">
                <a:extLst>
                  <a:ext uri="{FF2B5EF4-FFF2-40B4-BE49-F238E27FC236}">
                    <a16:creationId xmlns:a16="http://schemas.microsoft.com/office/drawing/2014/main" id="{39BEE74C-CAF6-4EB0-B1CC-C46FED880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94" y="5895471"/>
                <a:ext cx="4290109" cy="541687"/>
              </a:xfrm>
              <a:prstGeom prst="wedgeRoundRectCallout">
                <a:avLst>
                  <a:gd name="adj1" fmla="val -62347"/>
                  <a:gd name="adj2" fmla="val 20162"/>
                  <a:gd name="adj3" fmla="val 16667"/>
                </a:avLst>
              </a:prstGeom>
              <a:blipFill>
                <a:blip r:embed="rId16"/>
                <a:stretch>
                  <a:fillRect r="-250" b="-164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AE078F-2738-4A59-9CCE-771F64EB7187}"/>
                  </a:ext>
                </a:extLst>
              </p:cNvPr>
              <p:cNvSpPr txBox="1"/>
              <p:nvPr/>
            </p:nvSpPr>
            <p:spPr>
              <a:xfrm>
                <a:off x="100793" y="2901738"/>
                <a:ext cx="1878132" cy="1746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AE078F-2738-4A59-9CCE-771F64EB7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3" y="2901738"/>
                <a:ext cx="1878132" cy="17461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with Corners Rounded 24">
                <a:extLst>
                  <a:ext uri="{FF2B5EF4-FFF2-40B4-BE49-F238E27FC236}">
                    <a16:creationId xmlns:a16="http://schemas.microsoft.com/office/drawing/2014/main" id="{6CB4C841-9344-49BF-9208-4DC0E691826D}"/>
                  </a:ext>
                </a:extLst>
              </p:cNvPr>
              <p:cNvSpPr/>
              <p:nvPr/>
            </p:nvSpPr>
            <p:spPr>
              <a:xfrm>
                <a:off x="381965" y="5562896"/>
                <a:ext cx="3442732" cy="586420"/>
              </a:xfrm>
              <a:prstGeom prst="wedgeRoundRectCallout">
                <a:avLst>
                  <a:gd name="adj1" fmla="val -12889"/>
                  <a:gd name="adj2" fmla="val -201315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-dim column matrix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Speech Bubble: Rectangle with Corners Rounded 24">
                <a:extLst>
                  <a:ext uri="{FF2B5EF4-FFF2-40B4-BE49-F238E27FC236}">
                    <a16:creationId xmlns:a16="http://schemas.microsoft.com/office/drawing/2014/main" id="{6CB4C841-9344-49BF-9208-4DC0E6918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65" y="5562896"/>
                <a:ext cx="3442732" cy="586420"/>
              </a:xfrm>
              <a:prstGeom prst="wedgeRoundRectCallout">
                <a:avLst>
                  <a:gd name="adj1" fmla="val -12889"/>
                  <a:gd name="adj2" fmla="val -201315"/>
                  <a:gd name="adj3" fmla="val 16667"/>
                </a:avLst>
              </a:prstGeom>
              <a:blipFill>
                <a:blip r:embed="rId18"/>
                <a:stretch>
                  <a:fillRect b="-44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75AB1-0324-4C4F-97F8-C9AC57E8886E}"/>
                  </a:ext>
                </a:extLst>
              </p:cNvPr>
              <p:cNvSpPr txBox="1"/>
              <p:nvPr/>
            </p:nvSpPr>
            <p:spPr>
              <a:xfrm>
                <a:off x="229326" y="2265591"/>
                <a:ext cx="2606547" cy="493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|00⋯0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1C75AB1-0324-4C4F-97F8-C9AC57E88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26" y="2265591"/>
                <a:ext cx="2606547" cy="493661"/>
              </a:xfrm>
              <a:prstGeom prst="rect">
                <a:avLst/>
              </a:prstGeom>
              <a:blipFill>
                <a:blip r:embed="rId20"/>
                <a:stretch>
                  <a:fillRect r="-2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90D859-AFF4-4231-9E16-C36BB8D468D4}"/>
                  </a:ext>
                </a:extLst>
              </p:cNvPr>
              <p:cNvSpPr txBox="1"/>
              <p:nvPr/>
            </p:nvSpPr>
            <p:spPr>
              <a:xfrm>
                <a:off x="1822959" y="2901738"/>
                <a:ext cx="1878132" cy="1746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90D859-AFF4-4231-9E16-C36BB8D46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959" y="2901738"/>
                <a:ext cx="1878132" cy="17461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1BA38D6-E171-4D5C-8EB3-657C025AB931}"/>
              </a:ext>
            </a:extLst>
          </p:cNvPr>
          <p:cNvGrpSpPr/>
          <p:nvPr/>
        </p:nvGrpSpPr>
        <p:grpSpPr>
          <a:xfrm>
            <a:off x="4381646" y="2323804"/>
            <a:ext cx="3879564" cy="924099"/>
            <a:chOff x="4381646" y="2323804"/>
            <a:chExt cx="3879564" cy="924099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76863FBA-5C44-44F2-84EF-1D1F8CE435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36" t="20356" b="48087"/>
            <a:stretch/>
          </p:blipFill>
          <p:spPr bwMode="auto">
            <a:xfrm>
              <a:off x="4463534" y="2323804"/>
              <a:ext cx="3003322" cy="92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A8AC78D-EB79-4ED1-822C-44965A746890}"/>
                    </a:ext>
                  </a:extLst>
                </p:cNvPr>
                <p:cNvSpPr txBox="1"/>
                <p:nvPr/>
              </p:nvSpPr>
              <p:spPr>
                <a:xfrm>
                  <a:off x="4381646" y="2460931"/>
                  <a:ext cx="775039" cy="5416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A8AC78D-EB79-4ED1-822C-44965A746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646" y="2460931"/>
                  <a:ext cx="775039" cy="5416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DCC58F-A778-4E91-BC45-971A74F55478}"/>
                    </a:ext>
                  </a:extLst>
                </p:cNvPr>
                <p:cNvSpPr txBox="1"/>
                <p:nvPr/>
              </p:nvSpPr>
              <p:spPr>
                <a:xfrm>
                  <a:off x="7486171" y="2474578"/>
                  <a:ext cx="775039" cy="5416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DCC58F-A778-4E91-BC45-971A74F55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171" y="2474578"/>
                  <a:ext cx="775039" cy="541687"/>
                </a:xfrm>
                <a:prstGeom prst="rect">
                  <a:avLst/>
                </a:prstGeom>
                <a:blipFill>
                  <a:blip r:embed="rId23"/>
                  <a:stretch>
                    <a:fillRect l="-17323" r="-393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1E4EC9-9566-4B15-8CEA-88A0096585AB}"/>
              </a:ext>
            </a:extLst>
          </p:cNvPr>
          <p:cNvGrpSpPr/>
          <p:nvPr/>
        </p:nvGrpSpPr>
        <p:grpSpPr>
          <a:xfrm>
            <a:off x="4381645" y="3243571"/>
            <a:ext cx="3879564" cy="924099"/>
            <a:chOff x="4381645" y="3243571"/>
            <a:chExt cx="3879564" cy="9240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28F7D6-12DA-44A3-AB12-3EEF944F0C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36" t="20356" b="48087"/>
            <a:stretch/>
          </p:blipFill>
          <p:spPr bwMode="auto">
            <a:xfrm>
              <a:off x="4463534" y="3243571"/>
              <a:ext cx="3003322" cy="92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B426A18-E0C8-4CAB-B061-37CD9D5AC037}"/>
                    </a:ext>
                  </a:extLst>
                </p:cNvPr>
                <p:cNvSpPr txBox="1"/>
                <p:nvPr/>
              </p:nvSpPr>
              <p:spPr>
                <a:xfrm>
                  <a:off x="4381645" y="3407481"/>
                  <a:ext cx="775039" cy="5416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B426A18-E0C8-4CAB-B061-37CD9D5AC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645" y="3407481"/>
                  <a:ext cx="775039" cy="5416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E75E51C-CD71-401C-AE54-374FF3E759F9}"/>
                    </a:ext>
                  </a:extLst>
                </p:cNvPr>
                <p:cNvSpPr txBox="1"/>
                <p:nvPr/>
              </p:nvSpPr>
              <p:spPr>
                <a:xfrm>
                  <a:off x="7486170" y="3411491"/>
                  <a:ext cx="775039" cy="5416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E75E51C-CD71-401C-AE54-374FF3E75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6170" y="3411491"/>
                  <a:ext cx="775039" cy="541687"/>
                </a:xfrm>
                <a:prstGeom prst="rect">
                  <a:avLst/>
                </a:prstGeom>
                <a:blipFill>
                  <a:blip r:embed="rId24"/>
                  <a:stretch>
                    <a:fillRect l="-18110" r="-472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01906E-B3AA-4D0F-AA07-149155FEE493}"/>
              </a:ext>
            </a:extLst>
          </p:cNvPr>
          <p:cNvGrpSpPr/>
          <p:nvPr/>
        </p:nvGrpSpPr>
        <p:grpSpPr>
          <a:xfrm>
            <a:off x="4381644" y="4862731"/>
            <a:ext cx="3927983" cy="924099"/>
            <a:chOff x="4381644" y="4862731"/>
            <a:chExt cx="3927983" cy="924099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6C9ACD41-1D6B-48D4-8F0D-EA22765F0C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36" t="20356" b="48087"/>
            <a:stretch/>
          </p:blipFill>
          <p:spPr bwMode="auto">
            <a:xfrm>
              <a:off x="4474942" y="4862731"/>
              <a:ext cx="3003322" cy="924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8252AF-66A9-4E8D-9FEB-3812A6B01A36}"/>
                    </a:ext>
                  </a:extLst>
                </p:cNvPr>
                <p:cNvSpPr txBox="1"/>
                <p:nvPr/>
              </p:nvSpPr>
              <p:spPr>
                <a:xfrm>
                  <a:off x="4381644" y="5007521"/>
                  <a:ext cx="775039" cy="5416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48252AF-66A9-4E8D-9FEB-3812A6B01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644" y="5007521"/>
                  <a:ext cx="775039" cy="5416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C476755-B60A-434E-AC57-D61DAF815110}"/>
                    </a:ext>
                  </a:extLst>
                </p:cNvPr>
                <p:cNvSpPr txBox="1"/>
                <p:nvPr/>
              </p:nvSpPr>
              <p:spPr>
                <a:xfrm>
                  <a:off x="7534588" y="5040288"/>
                  <a:ext cx="775039" cy="54168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C476755-B60A-434E-AC57-D61DAF815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588" y="5040288"/>
                  <a:ext cx="775039" cy="541687"/>
                </a:xfrm>
                <a:prstGeom prst="rect">
                  <a:avLst/>
                </a:prstGeom>
                <a:blipFill>
                  <a:blip r:embed="rId25"/>
                  <a:stretch>
                    <a:fillRect l="-19685" r="-70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F723B39-649D-44B1-B24A-5BFA5DD84C61}"/>
              </a:ext>
            </a:extLst>
          </p:cNvPr>
          <p:cNvSpPr>
            <a:spLocks noChangeAspect="1"/>
          </p:cNvSpPr>
          <p:nvPr/>
        </p:nvSpPr>
        <p:spPr>
          <a:xfrm>
            <a:off x="5535960" y="2198193"/>
            <a:ext cx="1155856" cy="44679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6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C250F9-4A96-4D4E-8318-05A5A236E1CC}"/>
              </a:ext>
            </a:extLst>
          </p:cNvPr>
          <p:cNvGrpSpPr/>
          <p:nvPr/>
        </p:nvGrpSpPr>
        <p:grpSpPr>
          <a:xfrm>
            <a:off x="381965" y="5549208"/>
            <a:ext cx="3442732" cy="609029"/>
            <a:chOff x="381965" y="5549208"/>
            <a:chExt cx="3442732" cy="609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Speech Bubble: Rectangle with Corners Rounded 25">
                  <a:extLst>
                    <a:ext uri="{FF2B5EF4-FFF2-40B4-BE49-F238E27FC236}">
                      <a16:creationId xmlns:a16="http://schemas.microsoft.com/office/drawing/2014/main" id="{1EFDC2A3-5C33-49DB-8E8B-69D0C2CB7800}"/>
                    </a:ext>
                  </a:extLst>
                </p:cNvPr>
                <p:cNvSpPr/>
                <p:nvPr/>
              </p:nvSpPr>
              <p:spPr>
                <a:xfrm>
                  <a:off x="381965" y="5571817"/>
                  <a:ext cx="3442732" cy="586420"/>
                </a:xfrm>
                <a:prstGeom prst="wedgeRoundRectCallout">
                  <a:avLst>
                    <a:gd name="adj1" fmla="val 35872"/>
                    <a:gd name="adj2" fmla="val -203644"/>
                    <a:gd name="adj3" fmla="val 16667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kumimoji="0" lang="en-I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-dim column matrix</a:t>
                  </a:r>
                  <a:endPara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Speech Bubble: Rectangle with Corners Rounded 25">
                  <a:extLst>
                    <a:ext uri="{FF2B5EF4-FFF2-40B4-BE49-F238E27FC236}">
                      <a16:creationId xmlns:a16="http://schemas.microsoft.com/office/drawing/2014/main" id="{1EFDC2A3-5C33-49DB-8E8B-69D0C2CB78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65" y="5571817"/>
                  <a:ext cx="3442732" cy="586420"/>
                </a:xfrm>
                <a:prstGeom prst="wedgeRoundRectCallout">
                  <a:avLst>
                    <a:gd name="adj1" fmla="val 35872"/>
                    <a:gd name="adj2" fmla="val -203644"/>
                    <a:gd name="adj3" fmla="val 16667"/>
                  </a:avLst>
                </a:prstGeom>
                <a:blipFill>
                  <a:blip r:embed="rId26"/>
                  <a:stretch>
                    <a:fillRect b="-483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8D1F280-30BD-4687-B05B-7F163387F97B}"/>
                </a:ext>
              </a:extLst>
            </p:cNvPr>
            <p:cNvCxnSpPr/>
            <p:nvPr/>
          </p:nvCxnSpPr>
          <p:spPr>
            <a:xfrm>
              <a:off x="968870" y="5549208"/>
              <a:ext cx="846000" cy="0"/>
            </a:xfrm>
            <a:prstGeom prst="line">
              <a:avLst/>
            </a:prstGeom>
            <a:ln w="444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112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 animBg="1"/>
      <p:bldP spid="21" grpId="0" animBg="1"/>
      <p:bldP spid="22" grpId="0" animBg="1"/>
      <p:bldP spid="23" grpId="0"/>
      <p:bldP spid="25" grpId="0" animBg="1"/>
      <p:bldP spid="30" grpId="0"/>
      <p:bldP spid="31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Universality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B7649-C62D-42F3-AB10-D2CC52838800}"/>
              </a:ext>
            </a:extLst>
          </p:cNvPr>
          <p:cNvSpPr txBox="1"/>
          <p:nvPr/>
        </p:nvSpPr>
        <p:spPr>
          <a:xfrm>
            <a:off x="276753" y="1262063"/>
            <a:ext cx="11637582" cy="924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Universal Gate: Single gate or set of gates that can compute any function through some combination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B3201-EC9F-4EDD-9581-5BA39D6CDFBE}"/>
              </a:ext>
            </a:extLst>
          </p:cNvPr>
          <p:cNvSpPr txBox="1"/>
          <p:nvPr/>
        </p:nvSpPr>
        <p:spPr>
          <a:xfrm>
            <a:off x="815663" y="2381002"/>
            <a:ext cx="4777505" cy="5143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3200" dirty="0">
                <a:latin typeface="Arial Black" panose="020B0A04020102020204" pitchFamily="34" charset="0"/>
              </a:rPr>
              <a:t>Classical Computing</a:t>
            </a:r>
            <a:endParaRPr lang="en-IN" sz="5867" dirty="0">
              <a:latin typeface="Arial Black" panose="020B0A04020102020204" pitchFamily="34" charset="0"/>
              <a:ea typeface="IBM Plex Sans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FB952-E0CF-408C-8668-C3FB18C7F54F}"/>
              </a:ext>
            </a:extLst>
          </p:cNvPr>
          <p:cNvSpPr txBox="1"/>
          <p:nvPr/>
        </p:nvSpPr>
        <p:spPr>
          <a:xfrm>
            <a:off x="6459995" y="2381002"/>
            <a:ext cx="4777505" cy="5143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3200" dirty="0">
                <a:latin typeface="Arial Black" panose="020B0A04020102020204" pitchFamily="34" charset="0"/>
              </a:rPr>
              <a:t>Quantum Computing</a:t>
            </a:r>
            <a:endParaRPr lang="en-IN" sz="5867" dirty="0">
              <a:latin typeface="Arial Black" panose="020B0A04020102020204" pitchFamily="34" charset="0"/>
              <a:ea typeface="IBM Plex Sans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F7FB2A1D-602E-4866-8E64-0596FFEEC33C}"/>
              </a:ext>
            </a:extLst>
          </p:cNvPr>
          <p:cNvSpPr txBox="1">
            <a:spLocks/>
          </p:cNvSpPr>
          <p:nvPr/>
        </p:nvSpPr>
        <p:spPr>
          <a:xfrm>
            <a:off x="838200" y="3090213"/>
            <a:ext cx="5181600" cy="308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{AND, OR, NOT}</a:t>
            </a:r>
          </a:p>
          <a:p>
            <a:r>
              <a:rPr lang="en-IN" sz="3600" dirty="0"/>
              <a:t>NAND</a:t>
            </a:r>
          </a:p>
          <a:p>
            <a:r>
              <a:rPr lang="en-IN" sz="3600" dirty="0"/>
              <a:t>NOR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5E1B14-4900-423E-9C76-8828F7FF04C7}"/>
              </a:ext>
            </a:extLst>
          </p:cNvPr>
          <p:cNvSpPr txBox="1">
            <a:spLocks/>
          </p:cNvSpPr>
          <p:nvPr/>
        </p:nvSpPr>
        <p:spPr>
          <a:xfrm>
            <a:off x="6172200" y="3090213"/>
            <a:ext cx="5181600" cy="30867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{H, T, CNOT}: 2-qubit</a:t>
            </a:r>
          </a:p>
          <a:p>
            <a:r>
              <a:rPr lang="en-IN" sz="3600" dirty="0"/>
              <a:t>{H, Toffoli}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63F74-A8D7-4B8D-B6EF-C03A98FEFBDE}"/>
              </a:ext>
            </a:extLst>
          </p:cNvPr>
          <p:cNvSpPr txBox="1"/>
          <p:nvPr/>
        </p:nvSpPr>
        <p:spPr>
          <a:xfrm>
            <a:off x="6401844" y="4958263"/>
            <a:ext cx="4893805" cy="1275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Implement any possible unitary function (i.e., matrix)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79452-63DB-4E61-8D31-F9922134F3F8}"/>
              </a:ext>
            </a:extLst>
          </p:cNvPr>
          <p:cNvSpPr txBox="1"/>
          <p:nvPr/>
        </p:nvSpPr>
        <p:spPr>
          <a:xfrm>
            <a:off x="982097" y="4958263"/>
            <a:ext cx="4893805" cy="12753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Implement any possible </a:t>
            </a:r>
            <a:r>
              <a:rPr lang="en-IN" sz="2800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boolean</a:t>
            </a:r>
            <a:r>
              <a:rPr lang="en-IN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function (i.e., logical expression)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1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Circuit Identities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FEDA9-03C3-4573-B045-6FE1CA37B03B}"/>
              </a:ext>
            </a:extLst>
          </p:cNvPr>
          <p:cNvSpPr txBox="1"/>
          <p:nvPr/>
        </p:nvSpPr>
        <p:spPr>
          <a:xfrm>
            <a:off x="276753" y="1262063"/>
            <a:ext cx="11637582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Not all important gates can be directly applied by hardware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37A9A-0307-4CD6-91DA-6021CBA1681F}"/>
              </a:ext>
            </a:extLst>
          </p:cNvPr>
          <p:cNvSpPr txBox="1"/>
          <p:nvPr/>
        </p:nvSpPr>
        <p:spPr>
          <a:xfrm>
            <a:off x="276753" y="1848599"/>
            <a:ext cx="11637582" cy="924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Instead, we can derive certain gates using a combination of other gates supported by the hardware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7C8E69-1F2A-4FE6-8876-ACABAA45736B}"/>
              </a:ext>
            </a:extLst>
          </p:cNvPr>
          <p:cNvSpPr txBox="1"/>
          <p:nvPr/>
        </p:nvSpPr>
        <p:spPr>
          <a:xfrm>
            <a:off x="1915829" y="5904280"/>
            <a:ext cx="8359429" cy="8293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Derive an identity to realize CZ gate using the CX gate!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E9769C-8610-443B-B04C-745E6D61BB7D}"/>
              </a:ext>
            </a:extLst>
          </p:cNvPr>
          <p:cNvGrpSpPr/>
          <p:nvPr/>
        </p:nvGrpSpPr>
        <p:grpSpPr>
          <a:xfrm>
            <a:off x="7121415" y="2955024"/>
            <a:ext cx="3009961" cy="1987691"/>
            <a:chOff x="7121415" y="2955024"/>
            <a:chExt cx="3009961" cy="1987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87C305-7763-4927-8B0A-CD1859111A92}"/>
                    </a:ext>
                  </a:extLst>
                </p:cNvPr>
                <p:cNvSpPr txBox="1"/>
                <p:nvPr/>
              </p:nvSpPr>
              <p:spPr>
                <a:xfrm>
                  <a:off x="7915861" y="2955024"/>
                  <a:ext cx="1485710" cy="4739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𝐶𝑍</m:t>
                        </m:r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787C305-7763-4927-8B0A-CD1859111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861" y="2955024"/>
                  <a:ext cx="1485710" cy="47397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D2AAD6E-5E26-4820-AA1A-9AF3003B8ACD}"/>
                    </a:ext>
                  </a:extLst>
                </p:cNvPr>
                <p:cNvSpPr txBox="1"/>
                <p:nvPr/>
              </p:nvSpPr>
              <p:spPr>
                <a:xfrm>
                  <a:off x="7121415" y="4399916"/>
                  <a:ext cx="810887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D2AAD6E-5E26-4820-AA1A-9AF3003B8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1415" y="4399916"/>
                  <a:ext cx="810887" cy="5416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A84214F-27D7-4EF2-ADC9-D9C8C91C1BB8}"/>
                    </a:ext>
                  </a:extLst>
                </p:cNvPr>
                <p:cNvSpPr txBox="1"/>
                <p:nvPr/>
              </p:nvSpPr>
              <p:spPr>
                <a:xfrm>
                  <a:off x="7121415" y="3475700"/>
                  <a:ext cx="820908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A84214F-27D7-4EF2-ADC9-D9C8C91C1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1415" y="3475700"/>
                  <a:ext cx="820908" cy="5416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86BA9A-CB61-44B0-B7D4-C43F9D517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83841" y="3556621"/>
              <a:ext cx="1149750" cy="1314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30B362-BA64-4DC3-85DC-FFAE56D16772}"/>
                    </a:ext>
                  </a:extLst>
                </p:cNvPr>
                <p:cNvSpPr txBox="1"/>
                <p:nvPr/>
              </p:nvSpPr>
              <p:spPr>
                <a:xfrm>
                  <a:off x="9260887" y="3475700"/>
                  <a:ext cx="820908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30B362-BA64-4DC3-85DC-FFAE56D16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0887" y="3475700"/>
                  <a:ext cx="820908" cy="5416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616F9E-AECF-40DF-B200-7D139416DCD4}"/>
                    </a:ext>
                  </a:extLst>
                </p:cNvPr>
                <p:cNvSpPr txBox="1"/>
                <p:nvPr/>
              </p:nvSpPr>
              <p:spPr>
                <a:xfrm>
                  <a:off x="9320489" y="4401028"/>
                  <a:ext cx="810887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616F9E-AECF-40DF-B200-7D139416D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0489" y="4401028"/>
                  <a:ext cx="810887" cy="5416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6AC208-83BD-4165-93DF-AE4AEC273A4F}"/>
              </a:ext>
            </a:extLst>
          </p:cNvPr>
          <p:cNvGrpSpPr/>
          <p:nvPr/>
        </p:nvGrpSpPr>
        <p:grpSpPr>
          <a:xfrm>
            <a:off x="715498" y="2955024"/>
            <a:ext cx="4519202" cy="2235983"/>
            <a:chOff x="715498" y="2955024"/>
            <a:chExt cx="4519202" cy="2235983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8E705CC1-380B-46C0-A4BC-992AFC3218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92" t="16541" r="3515" b="33104"/>
            <a:stretch/>
          </p:blipFill>
          <p:spPr bwMode="auto">
            <a:xfrm>
              <a:off x="1510152" y="3429000"/>
              <a:ext cx="1939438" cy="1762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5B702D2-0956-4A34-B88D-6ABB36B8B469}"/>
                    </a:ext>
                  </a:extLst>
                </p:cNvPr>
                <p:cNvSpPr txBox="1"/>
                <p:nvPr/>
              </p:nvSpPr>
              <p:spPr>
                <a:xfrm>
                  <a:off x="715498" y="4399916"/>
                  <a:ext cx="810887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5B702D2-0956-4A34-B88D-6ABB36B8B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498" y="4399916"/>
                  <a:ext cx="810887" cy="5416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86D6AD-94B0-4363-9FE4-FAA0CE8CE17F}"/>
                    </a:ext>
                  </a:extLst>
                </p:cNvPr>
                <p:cNvSpPr txBox="1"/>
                <p:nvPr/>
              </p:nvSpPr>
              <p:spPr>
                <a:xfrm>
                  <a:off x="715498" y="3475700"/>
                  <a:ext cx="820908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086D6AD-94B0-4363-9FE4-FAA0CE8CE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498" y="3475700"/>
                  <a:ext cx="820908" cy="5416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B9E42C-D0E1-4166-BA5A-1A23DFDD4AB5}"/>
                    </a:ext>
                  </a:extLst>
                </p:cNvPr>
                <p:cNvSpPr txBox="1"/>
                <p:nvPr/>
              </p:nvSpPr>
              <p:spPr>
                <a:xfrm>
                  <a:off x="3460474" y="3475700"/>
                  <a:ext cx="820908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8B9E42C-D0E1-4166-BA5A-1A23DFDD4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474" y="3475700"/>
                  <a:ext cx="820908" cy="5416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E2B774-EDE3-4655-94CF-81C1EE80CC5E}"/>
                    </a:ext>
                  </a:extLst>
                </p:cNvPr>
                <p:cNvSpPr txBox="1"/>
                <p:nvPr/>
              </p:nvSpPr>
              <p:spPr>
                <a:xfrm>
                  <a:off x="3460474" y="4399916"/>
                  <a:ext cx="1774226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E2B774-EDE3-4655-94CF-81C1EE80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474" y="4399916"/>
                  <a:ext cx="1774226" cy="5416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902401E-8AD2-488A-9DAF-E238771302A2}"/>
                    </a:ext>
                  </a:extLst>
                </p:cNvPr>
                <p:cNvSpPr txBox="1"/>
                <p:nvPr/>
              </p:nvSpPr>
              <p:spPr>
                <a:xfrm>
                  <a:off x="1120941" y="2955024"/>
                  <a:ext cx="2903666" cy="4739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𝐶𝑁𝑂𝑇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𝑜𝑟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𝐶𝑋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902401E-8AD2-488A-9DAF-E23877130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941" y="2955024"/>
                  <a:ext cx="2903666" cy="4739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BED0AFDE-D334-47C0-85F1-3EA29B9E9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94" t="21520" r="27228" b="55391"/>
          <a:stretch/>
        </p:blipFill>
        <p:spPr bwMode="auto">
          <a:xfrm>
            <a:off x="8413056" y="4454183"/>
            <a:ext cx="491320" cy="4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37800AC-8067-4D3A-B93B-D2B0B9E6E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1" t="22390" r="27188" b="54518"/>
          <a:stretch/>
        </p:blipFill>
        <p:spPr bwMode="auto">
          <a:xfrm>
            <a:off x="2129971" y="4454184"/>
            <a:ext cx="491320" cy="47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2D905CA4-487E-400D-8033-E8D5EEC54D42}"/>
              </a:ext>
            </a:extLst>
          </p:cNvPr>
          <p:cNvSpPr/>
          <p:nvPr/>
        </p:nvSpPr>
        <p:spPr>
          <a:xfrm>
            <a:off x="978725" y="5221026"/>
            <a:ext cx="2793812" cy="541688"/>
          </a:xfrm>
          <a:prstGeom prst="wedgeRoundRectCallout">
            <a:avLst>
              <a:gd name="adj1" fmla="val -865"/>
              <a:gd name="adj2" fmla="val -103480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Conditional bit flip</a:t>
            </a:r>
            <a:endParaRPr lang="en-IN" sz="2400" i="1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AFD969-DF7F-402A-AB71-EAF7C6DEB9AC}"/>
              </a:ext>
            </a:extLst>
          </p:cNvPr>
          <p:cNvSpPr/>
          <p:nvPr/>
        </p:nvSpPr>
        <p:spPr>
          <a:xfrm>
            <a:off x="7261809" y="5221026"/>
            <a:ext cx="3055899" cy="541687"/>
          </a:xfrm>
          <a:prstGeom prst="wedgeRoundRectCallout">
            <a:avLst>
              <a:gd name="adj1" fmla="val -865"/>
              <a:gd name="adj2" fmla="val -103480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Conditional phase flip</a:t>
            </a:r>
            <a:endParaRPr lang="en-IN" sz="2400" i="1" dirty="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33ADE0A2-661E-4587-A62B-8778E9EA4C9C}"/>
              </a:ext>
            </a:extLst>
          </p:cNvPr>
          <p:cNvSpPr/>
          <p:nvPr/>
        </p:nvSpPr>
        <p:spPr>
          <a:xfrm>
            <a:off x="4323638" y="2981865"/>
            <a:ext cx="2710879" cy="924099"/>
          </a:xfrm>
          <a:prstGeom prst="wedgeRoundRectCallout">
            <a:avLst>
              <a:gd name="adj1" fmla="val -65325"/>
              <a:gd name="adj2" fmla="val -19596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E.g., can be directly applied in IBM-Q </a:t>
            </a:r>
            <a:endParaRPr lang="en-IN" sz="2400" i="1" dirty="0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C65C68FC-C617-4A51-9A75-AD60D819DD00}"/>
              </a:ext>
            </a:extLst>
          </p:cNvPr>
          <p:cNvSpPr/>
          <p:nvPr/>
        </p:nvSpPr>
        <p:spPr>
          <a:xfrm>
            <a:off x="9428867" y="2732660"/>
            <a:ext cx="2634983" cy="764678"/>
          </a:xfrm>
          <a:prstGeom prst="wedgeRoundRectCallout">
            <a:avLst>
              <a:gd name="adj1" fmla="val -58990"/>
              <a:gd name="adj2" fmla="val -5318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E.g., not directly available in IBM-Q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1896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4" grpId="0" animBg="1"/>
      <p:bldP spid="18" grpId="0" animBg="1"/>
      <p:bldP spid="23" grpId="0" animBg="1"/>
      <p:bldP spid="22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Circuit Identities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FEDA9-03C3-4573-B045-6FE1CA37B03B}"/>
              </a:ext>
            </a:extLst>
          </p:cNvPr>
          <p:cNvSpPr txBox="1"/>
          <p:nvPr/>
        </p:nvSpPr>
        <p:spPr>
          <a:xfrm>
            <a:off x="276753" y="1262063"/>
            <a:ext cx="11637582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Use Hadamard gates to switch X,Z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57FFD6-31AF-4D5C-833C-09D4C4009DCA}"/>
                  </a:ext>
                </a:extLst>
              </p:cNvPr>
              <p:cNvSpPr txBox="1"/>
              <p:nvPr/>
            </p:nvSpPr>
            <p:spPr>
              <a:xfrm>
                <a:off x="950338" y="1882589"/>
                <a:ext cx="10290412" cy="439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d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857FFD6-31AF-4D5C-833C-09D4C4009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38" y="1882589"/>
                <a:ext cx="10290412" cy="439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BD8FDE-8EBB-4D69-92DE-20C2133419A9}"/>
                  </a:ext>
                </a:extLst>
              </p:cNvPr>
              <p:cNvSpPr txBox="1"/>
              <p:nvPr/>
            </p:nvSpPr>
            <p:spPr>
              <a:xfrm>
                <a:off x="5969406" y="2561662"/>
                <a:ext cx="2250057" cy="4739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𝐻𝑋𝐻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BD8FDE-8EBB-4D69-92DE-20C213341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406" y="2561662"/>
                <a:ext cx="2250057" cy="4739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A97852F-6E05-4780-BF51-B3FEAF7E9F10}"/>
              </a:ext>
            </a:extLst>
          </p:cNvPr>
          <p:cNvSpPr txBox="1"/>
          <p:nvPr/>
        </p:nvSpPr>
        <p:spPr>
          <a:xfrm>
            <a:off x="276753" y="2610233"/>
            <a:ext cx="5692653" cy="376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matrix multiplication, we can derive:</a:t>
            </a:r>
            <a:endParaRPr lang="en-IN" sz="2400" i="1" dirty="0"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54D68-980F-4B4A-A77D-4443E23167A7}"/>
                  </a:ext>
                </a:extLst>
              </p:cNvPr>
              <p:cNvSpPr txBox="1"/>
              <p:nvPr/>
            </p:nvSpPr>
            <p:spPr>
              <a:xfrm>
                <a:off x="8533950" y="2561662"/>
                <a:ext cx="2250057" cy="4739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𝐻𝑍𝐻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954D68-980F-4B4A-A77D-4443E2316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950" y="2561662"/>
                <a:ext cx="2250057" cy="4739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2AA92EC-6F0F-46DC-BF00-D9131BD1FDF1}"/>
                  </a:ext>
                </a:extLst>
              </p:cNvPr>
              <p:cNvSpPr txBox="1"/>
              <p:nvPr/>
            </p:nvSpPr>
            <p:spPr>
              <a:xfrm>
                <a:off x="1846879" y="5833989"/>
                <a:ext cx="2587079" cy="4739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−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𝐶𝑁𝑂𝑇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2AA92EC-6F0F-46DC-BF00-D9131BD1F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879" y="5833989"/>
                <a:ext cx="2587079" cy="4739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2E1AE7-1945-4A28-B476-2D9A147B0838}"/>
                  </a:ext>
                </a:extLst>
              </p:cNvPr>
              <p:cNvSpPr txBox="1"/>
              <p:nvPr/>
            </p:nvSpPr>
            <p:spPr>
              <a:xfrm>
                <a:off x="8672778" y="3466089"/>
                <a:ext cx="1485710" cy="4739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𝑆𝑊𝐴𝑃</m:t>
                      </m:r>
                    </m:oMath>
                  </m:oMathPara>
                </a14:m>
                <a:endParaRPr lang="en-IN" sz="32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2E1AE7-1945-4A28-B476-2D9A147B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778" y="3466089"/>
                <a:ext cx="1485710" cy="4739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row: Right 46">
            <a:extLst>
              <a:ext uri="{FF2B5EF4-FFF2-40B4-BE49-F238E27FC236}">
                <a16:creationId xmlns:a16="http://schemas.microsoft.com/office/drawing/2014/main" id="{D77DF918-ECE0-4C2A-A157-1A122244D887}"/>
              </a:ext>
            </a:extLst>
          </p:cNvPr>
          <p:cNvSpPr/>
          <p:nvPr/>
        </p:nvSpPr>
        <p:spPr>
          <a:xfrm>
            <a:off x="8631567" y="4934728"/>
            <a:ext cx="350743" cy="2369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EE0FAF9-C850-4962-BA7F-761EFD87B794}"/>
                  </a:ext>
                </a:extLst>
              </p:cNvPr>
              <p:cNvSpPr txBox="1"/>
              <p:nvPr/>
            </p:nvSpPr>
            <p:spPr>
              <a:xfrm>
                <a:off x="9096505" y="5818971"/>
                <a:ext cx="2786718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𝐶𝑁𝑂𝑇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𝐶𝑁𝑂𝑇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𝐶𝑁𝑂𝑇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EE0FAF9-C850-4962-BA7F-761EFD87B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505" y="5818971"/>
                <a:ext cx="2786718" cy="338554"/>
              </a:xfrm>
              <a:prstGeom prst="rect">
                <a:avLst/>
              </a:prstGeom>
              <a:blipFill>
                <a:blip r:embed="rId20"/>
                <a:stretch>
                  <a:fillRect l="-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A56BF8B-1A32-44C3-8CEF-F27D585EB567}"/>
              </a:ext>
            </a:extLst>
          </p:cNvPr>
          <p:cNvSpPr/>
          <p:nvPr/>
        </p:nvSpPr>
        <p:spPr>
          <a:xfrm>
            <a:off x="6096000" y="3234520"/>
            <a:ext cx="5954973" cy="3100741"/>
          </a:xfrm>
          <a:prstGeom prst="roundRect">
            <a:avLst>
              <a:gd name="adj" fmla="val 56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E9213C-9BBA-4AA4-A4ED-D6801D9FE5C1}"/>
              </a:ext>
            </a:extLst>
          </p:cNvPr>
          <p:cNvSpPr txBox="1"/>
          <p:nvPr/>
        </p:nvSpPr>
        <p:spPr>
          <a:xfrm>
            <a:off x="6245191" y="3512645"/>
            <a:ext cx="2250056" cy="3768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buClr>
                <a:srgbClr val="E0E0E0"/>
              </a:buClr>
              <a:buSzPct val="800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en-IN" sz="2400" i="1" dirty="0"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29DCBC-C08C-43A9-A6A7-F71382A396F4}"/>
              </a:ext>
            </a:extLst>
          </p:cNvPr>
          <p:cNvGrpSpPr/>
          <p:nvPr/>
        </p:nvGrpSpPr>
        <p:grpSpPr>
          <a:xfrm>
            <a:off x="837547" y="3429000"/>
            <a:ext cx="4753483" cy="2251133"/>
            <a:chOff x="837547" y="3429000"/>
            <a:chExt cx="4753483" cy="2251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12EDA5-88F5-4A8F-A749-87410CD7D4A8}"/>
                    </a:ext>
                  </a:extLst>
                </p:cNvPr>
                <p:cNvSpPr txBox="1"/>
                <p:nvPr/>
              </p:nvSpPr>
              <p:spPr>
                <a:xfrm>
                  <a:off x="2397563" y="3429000"/>
                  <a:ext cx="1485710" cy="47397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𝐶𝑍</m:t>
                        </m:r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12EDA5-88F5-4A8F-A749-87410CD7D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563" y="3429000"/>
                  <a:ext cx="1485710" cy="4739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9AA696-F0C2-4F31-8958-B9E6BE84A6AE}"/>
                    </a:ext>
                  </a:extLst>
                </p:cNvPr>
                <p:cNvSpPr txBox="1"/>
                <p:nvPr/>
              </p:nvSpPr>
              <p:spPr>
                <a:xfrm>
                  <a:off x="837547" y="4990366"/>
                  <a:ext cx="810887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9AA696-F0C2-4F31-8958-B9E6BE84A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47" y="4990366"/>
                  <a:ext cx="810887" cy="5416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F6FBC9A-D476-4E4D-AA53-13EFAEBB90CE}"/>
                    </a:ext>
                  </a:extLst>
                </p:cNvPr>
                <p:cNvSpPr txBox="1"/>
                <p:nvPr/>
              </p:nvSpPr>
              <p:spPr>
                <a:xfrm>
                  <a:off x="837547" y="4066150"/>
                  <a:ext cx="820908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F6FBC9A-D476-4E4D-AA53-13EFAEBB9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47" y="4066150"/>
                  <a:ext cx="820908" cy="5416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D1B6DB7-DED9-4158-8621-E060F861FE4C}"/>
                    </a:ext>
                  </a:extLst>
                </p:cNvPr>
                <p:cNvSpPr txBox="1"/>
                <p:nvPr/>
              </p:nvSpPr>
              <p:spPr>
                <a:xfrm>
                  <a:off x="4706893" y="4065038"/>
                  <a:ext cx="820908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D1B6DB7-DED9-4158-8621-E060F861FE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893" y="4065038"/>
                  <a:ext cx="820908" cy="5416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14DF9AF-63AB-4831-874B-7C5DF68A11BC}"/>
                    </a:ext>
                  </a:extLst>
                </p:cNvPr>
                <p:cNvSpPr txBox="1"/>
                <p:nvPr/>
              </p:nvSpPr>
              <p:spPr>
                <a:xfrm>
                  <a:off x="4780143" y="4990366"/>
                  <a:ext cx="810887" cy="5416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IN" sz="32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14DF9AF-63AB-4831-874B-7C5DF68A1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143" y="4990366"/>
                  <a:ext cx="810887" cy="5416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A10AFBA-CFE9-4860-82DE-0ED0018D7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605551" y="4216892"/>
              <a:ext cx="3069736" cy="1463241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B75DC5C-A72D-4410-A275-10D9B35AE05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037235" y="4350635"/>
            <a:ext cx="2809875" cy="1400175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AA096FC-9BBA-44E7-9987-A494E9A1DBE9}"/>
              </a:ext>
            </a:extLst>
          </p:cNvPr>
          <p:cNvGrpSpPr/>
          <p:nvPr/>
        </p:nvGrpSpPr>
        <p:grpSpPr>
          <a:xfrm>
            <a:off x="6333341" y="4376825"/>
            <a:ext cx="2403638" cy="1390650"/>
            <a:chOff x="6333341" y="4376825"/>
            <a:chExt cx="2403638" cy="139065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A3D3CF5-521B-4B4F-9135-A77D1FA03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52995" y="4376825"/>
              <a:ext cx="1076325" cy="1390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5B21F7-D448-4186-AB8A-6D69A6F80F84}"/>
                    </a:ext>
                  </a:extLst>
                </p:cNvPr>
                <p:cNvSpPr txBox="1"/>
                <p:nvPr/>
              </p:nvSpPr>
              <p:spPr>
                <a:xfrm>
                  <a:off x="6333341" y="5320266"/>
                  <a:ext cx="810887" cy="4062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4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D5B21F7-D448-4186-AB8A-6D69A6F80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341" y="5320266"/>
                  <a:ext cx="810887" cy="4062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07F9B97-9BE3-4086-A939-EF1DFB8E6BBE}"/>
                    </a:ext>
                  </a:extLst>
                </p:cNvPr>
                <p:cNvSpPr txBox="1"/>
                <p:nvPr/>
              </p:nvSpPr>
              <p:spPr>
                <a:xfrm>
                  <a:off x="6333341" y="4436994"/>
                  <a:ext cx="820908" cy="4062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4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07F9B97-9BE3-4086-A939-EF1DFB8E6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341" y="4436994"/>
                  <a:ext cx="820908" cy="4062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0A82084-0C66-47BE-87BF-E2E939CA05B3}"/>
                    </a:ext>
                  </a:extLst>
                </p:cNvPr>
                <p:cNvSpPr txBox="1"/>
                <p:nvPr/>
              </p:nvSpPr>
              <p:spPr>
                <a:xfrm>
                  <a:off x="7916071" y="5306618"/>
                  <a:ext cx="810887" cy="4062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4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0A82084-0C66-47BE-87BF-E2E939CA0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071" y="5306618"/>
                  <a:ext cx="810887" cy="4062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AD413EB-55B3-404B-8B87-C5FEF5438593}"/>
                    </a:ext>
                  </a:extLst>
                </p:cNvPr>
                <p:cNvSpPr txBox="1"/>
                <p:nvPr/>
              </p:nvSpPr>
              <p:spPr>
                <a:xfrm>
                  <a:off x="7916071" y="4423346"/>
                  <a:ext cx="820908" cy="4062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24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AD413EB-55B3-404B-8B87-C5FEF5438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071" y="4423346"/>
                  <a:ext cx="820908" cy="4062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37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 animBg="1"/>
      <p:bldP spid="27" grpId="0"/>
      <p:bldP spid="28" grpId="0" animBg="1"/>
      <p:bldP spid="37" grpId="0" animBg="1"/>
      <p:bldP spid="38" grpId="0" animBg="1"/>
      <p:bldP spid="47" grpId="0" animBg="1"/>
      <p:bldP spid="48" grpId="0" animBg="1"/>
      <p:bldP spid="49" grpId="0" animBg="1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Summary and Preview of Next Lesson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9179D6E-D2AD-4F1A-B7BE-B4324E0F0763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9612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/>
              <a:t>Thus far, you have learned about</a:t>
            </a:r>
          </a:p>
          <a:p>
            <a:pPr lvl="1"/>
            <a:r>
              <a:rPr lang="en-IN" sz="3200" dirty="0"/>
              <a:t>Qubits, and single and multiple qubit states</a:t>
            </a:r>
          </a:p>
          <a:p>
            <a:pPr lvl="1"/>
            <a:r>
              <a:rPr lang="en-IN" sz="3200" dirty="0"/>
              <a:t>Quantum gates and their properties, and seen how to use them as building blocks for quantum circuits (or algorithms)</a:t>
            </a:r>
          </a:p>
          <a:p>
            <a:endParaRPr lang="en-IN" sz="3600" dirty="0"/>
          </a:p>
          <a:p>
            <a:r>
              <a:rPr lang="en-IN" sz="3600" dirty="0"/>
              <a:t>Next week, you will learn about</a:t>
            </a:r>
            <a:endParaRPr lang="en-US" sz="3600" dirty="0"/>
          </a:p>
          <a:p>
            <a:pPr lvl="1"/>
            <a:r>
              <a:rPr lang="en-IN" sz="3200" dirty="0"/>
              <a:t>The concepts of entanglement and interference before moving on to practical programming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3073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Outline</a:t>
            </a:r>
          </a:p>
        </p:txBody>
      </p:sp>
      <p:sp>
        <p:nvSpPr>
          <p:cNvPr id="54" name="Content Placeholder 1">
            <a:extLst>
              <a:ext uri="{FF2B5EF4-FFF2-40B4-BE49-F238E27FC236}">
                <a16:creationId xmlns:a16="http://schemas.microsoft.com/office/drawing/2014/main" id="{34F8C886-11DE-4777-B8AD-CDBF1B5BBE5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961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blocks: single qubit gates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circuits with single qubit gates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Multipartite states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qubit gates and circuits</a:t>
            </a:r>
          </a:p>
        </p:txBody>
      </p:sp>
    </p:spTree>
    <p:extLst>
      <p:ext uri="{BB962C8B-B14F-4D97-AF65-F5344CB8AC3E}">
        <p14:creationId xmlns:p14="http://schemas.microsoft.com/office/powerpoint/2010/main" val="27699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Recap: Quantum Computing and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9">
                <a:extLst>
                  <a:ext uri="{FF2B5EF4-FFF2-40B4-BE49-F238E27FC236}">
                    <a16:creationId xmlns:a16="http://schemas.microsoft.com/office/drawing/2014/main" id="{49B7967D-1DA5-4182-AE38-552B34FD43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791793"/>
                  </p:ext>
                </p:extLst>
              </p:nvPr>
            </p:nvGraphicFramePr>
            <p:xfrm>
              <a:off x="611235" y="972836"/>
              <a:ext cx="10968618" cy="17965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0697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  <a:gridCol w="6597921">
                      <a:extLst>
                        <a:ext uri="{9D8B030D-6E8A-4147-A177-3AD203B41FA5}">
                          <a16:colId xmlns:a16="http://schemas.microsoft.com/office/drawing/2014/main" val="675958169"/>
                        </a:ext>
                      </a:extLst>
                    </a:gridCol>
                  </a:tblGrid>
                  <a:tr h="449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tx1"/>
                              </a:solidFill>
                            </a:rPr>
                            <a:t>Classical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tx1"/>
                              </a:solidFill>
                            </a:rPr>
                            <a:t>Quantum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449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Bits: {0, 1}     (deterministic states)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Qubits: </a:t>
                          </a:r>
                          <a14:m>
                            <m:oMath xmlns:m="http://schemas.openxmlformats.org/officeDocument/2006/math"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en-I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IBM Plex Sans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   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∈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ℂ</m:t>
                              </m:r>
                            </m:oMath>
                          </a14:m>
                          <a:r>
                            <a:rPr lang="en-IN" dirty="0">
                              <a:latin typeface="Times New Roman" panose="02020603050405020304" pitchFamily="18" charset="0"/>
                              <a:ea typeface="IBM Plex Sans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   (probabilistic states)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449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Boolean algebra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Linear algebra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449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Logic gates (logical operations, irreversible)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Quantum gates (matrix multiplications, reversible)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9">
                <a:extLst>
                  <a:ext uri="{FF2B5EF4-FFF2-40B4-BE49-F238E27FC236}">
                    <a16:creationId xmlns:a16="http://schemas.microsoft.com/office/drawing/2014/main" id="{49B7967D-1DA5-4182-AE38-552B34FD43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791793"/>
                  </p:ext>
                </p:extLst>
              </p:nvPr>
            </p:nvGraphicFramePr>
            <p:xfrm>
              <a:off x="611235" y="972836"/>
              <a:ext cx="10968618" cy="17965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70697">
                      <a:extLst>
                        <a:ext uri="{9D8B030D-6E8A-4147-A177-3AD203B41FA5}">
                          <a16:colId xmlns:a16="http://schemas.microsoft.com/office/drawing/2014/main" val="2239199996"/>
                        </a:ext>
                      </a:extLst>
                    </a:gridCol>
                    <a:gridCol w="6597921">
                      <a:extLst>
                        <a:ext uri="{9D8B030D-6E8A-4147-A177-3AD203B41FA5}">
                          <a16:colId xmlns:a16="http://schemas.microsoft.com/office/drawing/2014/main" val="675958169"/>
                        </a:ext>
                      </a:extLst>
                    </a:gridCol>
                  </a:tblGrid>
                  <a:tr h="449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tx1"/>
                              </a:solidFill>
                            </a:rPr>
                            <a:t>Classical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b="1" dirty="0">
                              <a:solidFill>
                                <a:schemeClr val="tx1"/>
                              </a:solidFill>
                            </a:rPr>
                            <a:t>Quantum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07597162"/>
                      </a:ext>
                    </a:extLst>
                  </a:tr>
                  <a:tr h="449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Bits: {0, 1}     (deterministic states)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297" t="-101351" r="-185" b="-210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6856007"/>
                      </a:ext>
                    </a:extLst>
                  </a:tr>
                  <a:tr h="449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Boolean algebra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Linear algebra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7610284"/>
                      </a:ext>
                    </a:extLst>
                  </a:tr>
                  <a:tr h="449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Logic gates (logical operations, irreversible)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chemeClr val="tx1"/>
                              </a:solidFill>
                            </a:rPr>
                            <a:t>Quantum gates (matrix multiplications, reversible)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471675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184A193-05D3-4141-90AA-964D92B7EF83}"/>
              </a:ext>
            </a:extLst>
          </p:cNvPr>
          <p:cNvGrpSpPr/>
          <p:nvPr/>
        </p:nvGrpSpPr>
        <p:grpSpPr>
          <a:xfrm>
            <a:off x="8575323" y="3391314"/>
            <a:ext cx="3532257" cy="3313229"/>
            <a:chOff x="8575323" y="3391314"/>
            <a:chExt cx="3532257" cy="331322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BBAF93-B6FC-42AF-9260-4279CE5886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75323" y="3466611"/>
              <a:ext cx="3131186" cy="3237932"/>
              <a:chOff x="10978364" y="469518"/>
              <a:chExt cx="5430855" cy="5616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38F680-D289-4965-8A59-4CB0F01236D5}"/>
                  </a:ext>
                </a:extLst>
              </p:cNvPr>
              <p:cNvGrpSpPr/>
              <p:nvPr/>
            </p:nvGrpSpPr>
            <p:grpSpPr>
              <a:xfrm>
                <a:off x="10978364" y="469518"/>
                <a:ext cx="5430855" cy="5616000"/>
                <a:chOff x="262258" y="1109183"/>
                <a:chExt cx="5430855" cy="5616000"/>
              </a:xfrm>
            </p:grpSpPr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605A8B07-FC27-4DD4-AE0B-7FA606AE77E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207" t="11462" r="5155" b="7850"/>
                <a:stretch/>
              </p:blipFill>
              <p:spPr bwMode="auto">
                <a:xfrm>
                  <a:off x="262258" y="1109183"/>
                  <a:ext cx="5430855" cy="56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2878DCE-77A9-47EC-B317-FF898E8A09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3344" y="1842655"/>
                  <a:ext cx="0" cy="4045527"/>
                </a:xfrm>
                <a:prstGeom prst="line">
                  <a:avLst/>
                </a:prstGeom>
                <a:ln w="88900">
                  <a:solidFill>
                    <a:srgbClr val="CE3A84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153AD9-71AB-4BCD-8CC3-C369E7F69F4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1588900" y="2990158"/>
                  <a:ext cx="2400885" cy="2036618"/>
                </a:xfrm>
                <a:prstGeom prst="line">
                  <a:avLst/>
                </a:prstGeom>
                <a:ln w="88900">
                  <a:solidFill>
                    <a:srgbClr val="CE3A84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F81567D-1E4D-44B4-AB00-92B0069B70A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838162" y="3401291"/>
                  <a:ext cx="4123387" cy="1159200"/>
                </a:xfrm>
                <a:prstGeom prst="line">
                  <a:avLst/>
                </a:prstGeom>
                <a:ln w="88900">
                  <a:solidFill>
                    <a:srgbClr val="CE3A84">
                      <a:alpha val="3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860A8AE-CD0A-46F5-B706-3E97A3E8E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86867" y="2463752"/>
                <a:ext cx="0" cy="1565565"/>
              </a:xfrm>
              <a:prstGeom prst="line">
                <a:avLst/>
              </a:prstGeom>
              <a:ln w="63500">
                <a:solidFill>
                  <a:srgbClr val="CE3A84">
                    <a:alpha val="30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102BD2A-D4CB-4514-A541-6FE09798DA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450" y="3308880"/>
                <a:ext cx="817417" cy="720437"/>
              </a:xfrm>
              <a:prstGeom prst="line">
                <a:avLst/>
              </a:prstGeom>
              <a:ln w="63500">
                <a:solidFill>
                  <a:srgbClr val="CE3A84">
                    <a:alpha val="30000"/>
                  </a:srgb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64180FD0-82F6-4B90-A54F-A9338F1B014D}"/>
                      </a:ext>
                    </a:extLst>
                  </p:cNvPr>
                  <p:cNvSpPr txBox="1"/>
                  <p:nvPr/>
                </p:nvSpPr>
                <p:spPr>
                  <a:xfrm>
                    <a:off x="14390490" y="1960034"/>
                    <a:ext cx="532881" cy="64592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10000"/>
                      </a:lnSpc>
                      <a:spcBef>
                        <a:spcPts val="100"/>
                      </a:spcBef>
                      <a:spcAft>
                        <a:spcPts val="0"/>
                      </a:spcAft>
                      <a:buClr>
                        <a:srgbClr val="E0E0E0"/>
                      </a:buClr>
                      <a:buSzPct val="80000"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</m:d>
                        </m:oMath>
                      </m:oMathPara>
                    </a14:m>
                    <a:endParaRPr kumimoji="0" lang="en-IN" sz="2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IBM Plex Sans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64180FD0-82F6-4B90-A54F-A9338F1B01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90490" y="1960034"/>
                    <a:ext cx="532881" cy="6459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0000" t="-157377" r="-225490" b="-226230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5C8CB31-0837-4ACB-B208-A1CAEEFF8FAE}"/>
                  </a:ext>
                </a:extLst>
              </p:cNvPr>
              <p:cNvGrpSpPr/>
              <p:nvPr/>
            </p:nvGrpSpPr>
            <p:grpSpPr>
              <a:xfrm>
                <a:off x="13226031" y="3202477"/>
                <a:ext cx="674811" cy="1085853"/>
                <a:chOff x="2509925" y="3842142"/>
                <a:chExt cx="674811" cy="1085853"/>
              </a:xfrm>
            </p:grpSpPr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37AE3583-C4EA-4C8F-AA8E-BDA02C37E40A}"/>
                    </a:ext>
                  </a:extLst>
                </p:cNvPr>
                <p:cNvSpPr/>
                <p:nvPr/>
              </p:nvSpPr>
              <p:spPr>
                <a:xfrm rot="838016">
                  <a:off x="2509925" y="3842142"/>
                  <a:ext cx="652344" cy="581890"/>
                </a:xfrm>
                <a:prstGeom prst="arc">
                  <a:avLst>
                    <a:gd name="adj1" fmla="val 21453457"/>
                    <a:gd name="adj2" fmla="val 8898507"/>
                  </a:avLst>
                </a:prstGeom>
                <a:ln w="63500">
                  <a:solidFill>
                    <a:srgbClr val="CE3A84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101D02E-BFBE-4E9E-8922-22FC92BA2A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35249" y="4282072"/>
                      <a:ext cx="549487" cy="645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E0E0E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oMath>
                        </m:oMathPara>
                      </a14:m>
                      <a:endParaRPr kumimoji="0" lang="en-I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IBM Plex Sans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101D02E-BFBE-4E9E-8922-22FC92BA2A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35249" y="4282072"/>
                      <a:ext cx="549487" cy="64592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077" b="-163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CBF76D3-9AEC-4C2B-A50F-ED7DB0C9F0AC}"/>
                  </a:ext>
                </a:extLst>
              </p:cNvPr>
              <p:cNvGrpSpPr/>
              <p:nvPr/>
            </p:nvGrpSpPr>
            <p:grpSpPr>
              <a:xfrm>
                <a:off x="13203257" y="2058916"/>
                <a:ext cx="1078146" cy="1071425"/>
                <a:chOff x="2487151" y="2698581"/>
                <a:chExt cx="1078146" cy="1071425"/>
              </a:xfrm>
            </p:grpSpPr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DEDC54A4-D5D0-4D24-87FA-F7CD16536D13}"/>
                    </a:ext>
                  </a:extLst>
                </p:cNvPr>
                <p:cNvSpPr/>
                <p:nvPr/>
              </p:nvSpPr>
              <p:spPr>
                <a:xfrm>
                  <a:off x="2487151" y="3220406"/>
                  <a:ext cx="761047" cy="549600"/>
                </a:xfrm>
                <a:prstGeom prst="arc">
                  <a:avLst/>
                </a:prstGeom>
                <a:ln w="63500">
                  <a:solidFill>
                    <a:srgbClr val="CE3A84">
                      <a:alpha val="60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2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D751D2CE-B84B-4C3C-98D8-3BECB79524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809" y="2698581"/>
                      <a:ext cx="549488" cy="6459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E0E0E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I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kumimoji="0" lang="en-IN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IBM Plex Sans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D751D2CE-B84B-4C3C-98D8-3BECB79524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809" y="2698581"/>
                      <a:ext cx="549488" cy="64592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92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690B68-6EF4-455B-8ACA-20851399CBE9}"/>
                </a:ext>
              </a:extLst>
            </p:cNvPr>
            <p:cNvSpPr txBox="1"/>
            <p:nvPr/>
          </p:nvSpPr>
          <p:spPr>
            <a:xfrm>
              <a:off x="10428436" y="3391314"/>
              <a:ext cx="1679144" cy="3454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Bloch Sphere</a:t>
              </a:r>
              <a:endParaRPr kumimoji="0" lang="en-IN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C08E2B3-4972-46BA-BF52-24F4A88C0F4D}"/>
                  </a:ext>
                </a:extLst>
              </p:cNvPr>
              <p:cNvSpPr txBox="1"/>
              <p:nvPr/>
            </p:nvSpPr>
            <p:spPr>
              <a:xfrm>
                <a:off x="4515427" y="5653465"/>
                <a:ext cx="4166571" cy="90355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func>
                        <m:func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IBM Plex Sans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sup>
                      </m:sSup>
                      <m:func>
                        <m:func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I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C08E2B3-4972-46BA-BF52-24F4A88C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27" y="5653465"/>
                <a:ext cx="4166571" cy="9035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663E3F-DD78-4A20-B1D4-C891B4F7FC2B}"/>
                  </a:ext>
                </a:extLst>
              </p:cNvPr>
              <p:cNvSpPr txBox="1"/>
              <p:nvPr/>
            </p:nvSpPr>
            <p:spPr>
              <a:xfrm>
                <a:off x="1989639" y="2835798"/>
                <a:ext cx="7953843" cy="7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Single qubit: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</m:d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IBM Plex Sans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e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eqArr>
                      </m:e>
                    </m:d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∈ </m:t>
                    </m:r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ℂ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     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2663E3F-DD78-4A20-B1D4-C891B4F7F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639" y="2835798"/>
                <a:ext cx="7953843" cy="723018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F08FBD-4FA5-46C2-B04D-7AE3BDBCB005}"/>
                  </a:ext>
                </a:extLst>
              </p:cNvPr>
              <p:cNvSpPr txBox="1"/>
              <p:nvPr/>
            </p:nvSpPr>
            <p:spPr>
              <a:xfrm>
                <a:off x="223718" y="3590284"/>
                <a:ext cx="3131186" cy="6653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bra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d>
                    <m:r>
                      <a:rPr lang="en-I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(conjugate transpose of a </a:t>
                </a:r>
                <a:r>
                  <a:rPr kumimoji="0" lang="en-IN" sz="20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ket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F08FBD-4FA5-46C2-B04D-7AE3BDBCB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8" y="3590284"/>
                <a:ext cx="3131186" cy="665375"/>
              </a:xfrm>
              <a:prstGeom prst="rect">
                <a:avLst/>
              </a:prstGeom>
              <a:blipFill>
                <a:blip r:embed="rId10"/>
                <a:stretch>
                  <a:fillRect l="-3509" t="-79817" r="-3314" b="-65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A919DFE-1227-4FA0-B15F-694BDC4C06B5}"/>
              </a:ext>
            </a:extLst>
          </p:cNvPr>
          <p:cNvGrpSpPr/>
          <p:nvPr/>
        </p:nvGrpSpPr>
        <p:grpSpPr>
          <a:xfrm>
            <a:off x="2900869" y="3439866"/>
            <a:ext cx="1967157" cy="475116"/>
            <a:chOff x="2086498" y="3895920"/>
            <a:chExt cx="1967157" cy="47511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5202DC-6C87-4EA4-B616-CAAD263D9B19}"/>
                </a:ext>
              </a:extLst>
            </p:cNvPr>
            <p:cNvSpPr txBox="1"/>
            <p:nvPr/>
          </p:nvSpPr>
          <p:spPr>
            <a:xfrm>
              <a:off x="2086498" y="4057039"/>
              <a:ext cx="1967157" cy="313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0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ket</a:t>
              </a: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 (vector)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2D3B0C-9E71-4AFE-9347-BCFFB1DE3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3209" y="3895920"/>
              <a:ext cx="258125" cy="1615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D2FEAF-71FE-4C68-9055-B478B844BBE2}"/>
              </a:ext>
            </a:extLst>
          </p:cNvPr>
          <p:cNvGrpSpPr/>
          <p:nvPr/>
        </p:nvGrpSpPr>
        <p:grpSpPr>
          <a:xfrm>
            <a:off x="5627478" y="3391314"/>
            <a:ext cx="2188393" cy="1004697"/>
            <a:chOff x="5627478" y="3391314"/>
            <a:chExt cx="2188393" cy="100469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A63B06-8C84-4872-BB82-4D3F0D71092C}"/>
                </a:ext>
              </a:extLst>
            </p:cNvPr>
            <p:cNvSpPr txBox="1"/>
            <p:nvPr/>
          </p:nvSpPr>
          <p:spPr>
            <a:xfrm>
              <a:off x="6284710" y="3743460"/>
              <a:ext cx="1531161" cy="652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standard basis states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ED8A23F-9112-434E-963D-6FAC83BC982D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6576447" y="3429000"/>
              <a:ext cx="473844" cy="31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4A3816B-4480-4197-B17F-679E26061C4E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5627478" y="3391314"/>
              <a:ext cx="1422813" cy="352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5DF91-5DB5-4078-AFAA-B6B343A1308D}"/>
                  </a:ext>
                </a:extLst>
              </p:cNvPr>
              <p:cNvSpPr txBox="1"/>
              <p:nvPr/>
            </p:nvSpPr>
            <p:spPr>
              <a:xfrm>
                <a:off x="253560" y="5066234"/>
                <a:ext cx="3860796" cy="16679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Measurement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endParaRPr kumimoji="0" lang="en-I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marL="177800" marR="0" lvl="1" indent="0" algn="l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</m:t>
                              </m:r>
                            </m:e>
                          </m:d>
                        </m:e>
                      </m:d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=|</m:t>
                      </m:r>
                      <m:d>
                        <m:dPr>
                          <m:begChr m:val="⟨"/>
                          <m:endChr m:val="⟩"/>
                          <m:ctrlPr>
                            <a:rPr kumimoji="0" lang="en-I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  <m:e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kumimoji="0" lang="en-IN" sz="2000" b="0" i="1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=|</m:t>
                      </m:r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kumimoji="0" lang="en-IN" sz="2000" b="0" i="1" u="none" strike="noStrike" kern="1200" cap="none" spc="0" normalizeH="0" baseline="3000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kumimoji="0" lang="en-I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marL="177800" marR="0" lvl="1" indent="0" algn="l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kumimoji="0" lang="en-I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kumimoji="0" lang="en-I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=|</m:t>
                      </m:r>
                      <m:d>
                        <m:dPr>
                          <m:begChr m:val="⟨"/>
                          <m:endChr m:val="⟩"/>
                          <m:ctrlPr>
                            <a:rPr kumimoji="0" lang="en-I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e>
                          <m:r>
                            <a:rPr kumimoji="0" lang="en-I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kumimoji="0" lang="en-IN" sz="2000" b="0" i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0" lang="en-I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kumimoji="0" lang="en-I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I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  <a:p>
                <a:pPr marL="450850" marR="0" lvl="1" indent="0" algn="l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endParaRPr kumimoji="0" lang="en-IN" sz="5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77800" marR="0" lvl="1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0" lang="en-IN" sz="2000" b="1" i="1" u="none" strike="noStrike" kern="1200" cap="none" spc="0" normalizeH="0" baseline="3000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kumimoji="0" lang="en-I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</m:d>
                    <m:r>
                      <a:rPr kumimoji="0" lang="en-IN" sz="2000" b="1" i="1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I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kumimoji="0" lang="en-IN" sz="2000" b="1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5DF91-5DB5-4078-AFAA-B6B343A13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0" y="5066234"/>
                <a:ext cx="3860796" cy="1667982"/>
              </a:xfrm>
              <a:prstGeom prst="rect">
                <a:avLst/>
              </a:prstGeom>
              <a:blipFill>
                <a:blip r:embed="rId11"/>
                <a:stretch>
                  <a:fillRect t="-725" b="-155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AB8205-BA59-4C3C-968A-BE8143BDE8B4}"/>
                  </a:ext>
                </a:extLst>
              </p:cNvPr>
              <p:cNvSpPr txBox="1"/>
              <p:nvPr/>
            </p:nvSpPr>
            <p:spPr>
              <a:xfrm>
                <a:off x="514904" y="4435652"/>
                <a:ext cx="4034173" cy="313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bra-</a:t>
                </a:r>
                <a:r>
                  <a:rPr kumimoji="0" lang="en-IN" sz="20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ket</a:t>
                </a:r>
                <a:r>
                  <a:rPr lang="en-IN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(inner product: scalar)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AB8205-BA59-4C3C-968A-BE8143BDE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4" y="4435652"/>
                <a:ext cx="4034173" cy="313997"/>
              </a:xfrm>
              <a:prstGeom prst="rect">
                <a:avLst/>
              </a:prstGeom>
              <a:blipFill>
                <a:blip r:embed="rId12"/>
                <a:stretch>
                  <a:fillRect l="-3776" t="-23529" r="-3776" b="-49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AA4219-3BD7-444D-9566-BC21AD7595C8}"/>
                  </a:ext>
                </a:extLst>
              </p:cNvPr>
              <p:cNvSpPr txBox="1"/>
              <p:nvPr/>
            </p:nvSpPr>
            <p:spPr>
              <a:xfrm>
                <a:off x="4699386" y="4435652"/>
                <a:ext cx="3754122" cy="10039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ket-bra: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IN" sz="20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  <a:defRPr/>
                </a:pPr>
                <a:r>
                  <a:rPr kumimoji="0" lang="en-IN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I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outer product: matrix, or linear transformation operator</a:t>
                </a:r>
                <a:r>
                  <a:rPr kumimoji="0" lang="en-IN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AA4219-3BD7-444D-9566-BC21AD759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386" y="4435652"/>
                <a:ext cx="3754122" cy="1003929"/>
              </a:xfrm>
              <a:prstGeom prst="rect">
                <a:avLst/>
              </a:prstGeom>
              <a:blipFill>
                <a:blip r:embed="rId13"/>
                <a:stretch>
                  <a:fillRect t="-53049" b="-14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D899935-0DE5-46A6-85E9-F6AC65464C7A}"/>
              </a:ext>
            </a:extLst>
          </p:cNvPr>
          <p:cNvGrpSpPr/>
          <p:nvPr/>
        </p:nvGrpSpPr>
        <p:grpSpPr>
          <a:xfrm>
            <a:off x="4685972" y="3391314"/>
            <a:ext cx="1598738" cy="985986"/>
            <a:chOff x="4685972" y="3391314"/>
            <a:chExt cx="1598738" cy="98598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86A64E-1F6E-4AD3-A176-278A10D68AEB}"/>
                </a:ext>
              </a:extLst>
            </p:cNvPr>
            <p:cNvSpPr txBox="1"/>
            <p:nvPr/>
          </p:nvSpPr>
          <p:spPr>
            <a:xfrm>
              <a:off x="4685972" y="3724749"/>
              <a:ext cx="1325217" cy="6525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E0E0E0"/>
                </a:buClr>
                <a:buSzPct val="80000"/>
                <a:buFontTx/>
                <a:buNone/>
                <a:tabLst/>
                <a:defRPr/>
              </a:pPr>
              <a:r>
                <a:rPr kumimoji="0" lang="en-I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probability amplitudes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7683079-06CF-4F84-9ABC-7EDE591D177A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348581" y="3435549"/>
              <a:ext cx="936129" cy="28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7343303-C55D-4B71-8F1B-94E5C55E78E3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5348581" y="3391314"/>
              <a:ext cx="58683" cy="333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446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/>
      <p:bldP spid="51" grpId="0" animBg="1"/>
      <p:bldP spid="56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Single Qubit Gates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05EA0-C63F-4FFB-AF9E-7BB0A50F0C7C}"/>
              </a:ext>
            </a:extLst>
          </p:cNvPr>
          <p:cNvSpPr txBox="1"/>
          <p:nvPr/>
        </p:nvSpPr>
        <p:spPr>
          <a:xfrm>
            <a:off x="381965" y="1274094"/>
            <a:ext cx="1144997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Elementary computation: changes qubit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2CED5-DDCB-4B86-B972-E6BB211FDCCF}"/>
                  </a:ext>
                </a:extLst>
              </p:cNvPr>
              <p:cNvSpPr txBox="1"/>
              <p:nvPr/>
            </p:nvSpPr>
            <p:spPr>
              <a:xfrm>
                <a:off x="4478622" y="2097723"/>
                <a:ext cx="556162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2CED5-DDCB-4B86-B972-E6BB211F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22" y="2097723"/>
                <a:ext cx="556162" cy="5416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3351B-FB7D-4548-9ACD-9D4EFD25A65F}"/>
                  </a:ext>
                </a:extLst>
              </p:cNvPr>
              <p:cNvSpPr txBox="1"/>
              <p:nvPr/>
            </p:nvSpPr>
            <p:spPr>
              <a:xfrm>
                <a:off x="7211643" y="2097722"/>
                <a:ext cx="556162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23351B-FB7D-4548-9ACD-9D4EFD25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43" y="2097722"/>
                <a:ext cx="556162" cy="541687"/>
              </a:xfrm>
              <a:prstGeom prst="rect">
                <a:avLst/>
              </a:prstGeom>
              <a:blipFill>
                <a:blip r:embed="rId4"/>
                <a:stretch>
                  <a:fillRect l="-43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B3F45FE-21EB-4CB6-9469-AC4C6DE75CE5}"/>
              </a:ext>
            </a:extLst>
          </p:cNvPr>
          <p:cNvSpPr txBox="1"/>
          <p:nvPr/>
        </p:nvSpPr>
        <p:spPr>
          <a:xfrm>
            <a:off x="494579" y="3167090"/>
            <a:ext cx="11201929" cy="9240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In mathematical terms: a linear transformation of a vector (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ket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), or a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FA84C9-7EB6-40E6-ACD4-4920FF581E85}"/>
                  </a:ext>
                </a:extLst>
              </p:cNvPr>
              <p:cNvSpPr txBox="1"/>
              <p:nvPr/>
            </p:nvSpPr>
            <p:spPr>
              <a:xfrm>
                <a:off x="618602" y="4113891"/>
                <a:ext cx="5028093" cy="10099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ℂ</m:t>
                      </m:r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FA84C9-7EB6-40E6-ACD4-4920FF581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02" y="4113891"/>
                <a:ext cx="5028093" cy="10099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09781-5240-4CF6-A622-87C0BA187204}"/>
                  </a:ext>
                </a:extLst>
              </p:cNvPr>
              <p:cNvSpPr txBox="1"/>
              <p:nvPr/>
            </p:nvSpPr>
            <p:spPr>
              <a:xfrm>
                <a:off x="2417266" y="5689243"/>
                <a:ext cx="2617518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B09781-5240-4CF6-A622-87C0BA18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266" y="5689243"/>
                <a:ext cx="2617518" cy="5416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9A8F4-E699-4B2F-828F-0D135407415E}"/>
                  </a:ext>
                </a:extLst>
              </p:cNvPr>
              <p:cNvSpPr txBox="1"/>
              <p:nvPr/>
            </p:nvSpPr>
            <p:spPr>
              <a:xfrm>
                <a:off x="5438937" y="5442189"/>
                <a:ext cx="4657736" cy="1035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IN" sz="32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E9A8F4-E699-4B2F-828F-0D1354074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937" y="5442189"/>
                <a:ext cx="4657736" cy="1035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691EA4-D3C5-4A9B-8C40-120C4BF12E11}"/>
                  </a:ext>
                </a:extLst>
              </p:cNvPr>
              <p:cNvSpPr txBox="1"/>
              <p:nvPr/>
            </p:nvSpPr>
            <p:spPr>
              <a:xfrm>
                <a:off x="6545306" y="4244623"/>
                <a:ext cx="4849921" cy="1044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d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d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0|</m:t>
                        </m:r>
                      </m:e>
                    </m:d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691EA4-D3C5-4A9B-8C40-120C4BF1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306" y="4244623"/>
                <a:ext cx="4849921" cy="1044132"/>
              </a:xfrm>
              <a:prstGeom prst="rect">
                <a:avLst/>
              </a:prstGeom>
              <a:blipFill>
                <a:blip r:embed="rId8"/>
                <a:stretch>
                  <a:fillRect b="-220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7BBFDB0-5D66-4F9F-A183-58FFAABE7323}"/>
              </a:ext>
            </a:extLst>
          </p:cNvPr>
          <p:cNvGrpSpPr/>
          <p:nvPr/>
        </p:nvGrpSpPr>
        <p:grpSpPr>
          <a:xfrm>
            <a:off x="5034784" y="1856771"/>
            <a:ext cx="2007282" cy="1023587"/>
            <a:chOff x="5034784" y="1856771"/>
            <a:chExt cx="2007282" cy="10235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A2EF2AB-4F39-4668-92E0-1B5089CC02EF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5034784" y="2368565"/>
              <a:ext cx="2007282" cy="2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7237F5-2962-4722-B002-C9697617FC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2534" y="1856771"/>
              <a:ext cx="1023587" cy="102358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  <a:endPara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F78B8239-1B66-4A7B-801F-DB2E099CC1F2}"/>
                  </a:ext>
                </a:extLst>
              </p:cNvPr>
              <p:cNvSpPr/>
              <p:nvPr/>
            </p:nvSpPr>
            <p:spPr>
              <a:xfrm>
                <a:off x="6797552" y="1783184"/>
                <a:ext cx="5226783" cy="1770713"/>
              </a:xfrm>
              <a:prstGeom prst="wedgeRoundRectCallout">
                <a:avLst>
                  <a:gd name="adj1" fmla="val 25702"/>
                  <a:gd name="adj2" fmla="val 92590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Dirac notation for Outer Product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I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1|</m:t>
                          </m:r>
                        </m:e>
                      </m:d>
                      <m:r>
                        <a:rPr lang="en-IN" sz="2800" i="1" dirty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0  1</m:t>
                          </m:r>
                        </m:e>
                      </m:d>
                      <m:r>
                        <a:rPr lang="en-I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F78B8239-1B66-4A7B-801F-DB2E099CC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52" y="1783184"/>
                <a:ext cx="5226783" cy="1770713"/>
              </a:xfrm>
              <a:prstGeom prst="wedgeRoundRectCallout">
                <a:avLst>
                  <a:gd name="adj1" fmla="val 25702"/>
                  <a:gd name="adj2" fmla="val 92590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with Corners Rounded 15">
                <a:extLst>
                  <a:ext uri="{FF2B5EF4-FFF2-40B4-BE49-F238E27FC236}">
                    <a16:creationId xmlns:a16="http://schemas.microsoft.com/office/drawing/2014/main" id="{2C787F4A-7547-4CE2-8FAE-B6D2F4AD0125}"/>
                  </a:ext>
                </a:extLst>
              </p:cNvPr>
              <p:cNvSpPr/>
              <p:nvPr/>
            </p:nvSpPr>
            <p:spPr>
              <a:xfrm>
                <a:off x="188419" y="1612323"/>
                <a:ext cx="6263014" cy="2112436"/>
              </a:xfrm>
              <a:prstGeom prst="wedgeRoundRectCallout">
                <a:avLst>
                  <a:gd name="adj1" fmla="val -38632"/>
                  <a:gd name="adj2" fmla="val 83471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Unitary matrix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0" algn="ctr"/>
                <a14:m>
                  <m:oMath xmlns:m="http://schemas.openxmlformats.org/officeDocument/2006/math">
                    <m:r>
                      <a:rPr kumimoji="0" lang="en-I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kumimoji="0" lang="en-I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IN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kumimoji="0" lang="el-GR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m:t>†</m:t>
                        </m:r>
                      </m:sup>
                    </m:sSup>
                    <m:r>
                      <a:rPr kumimoji="0" lang="en-IN" sz="3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</a:t>
                </a:r>
                <a14:m>
                  <m:oMath xmlns:m="http://schemas.openxmlformats.org/officeDocument/2006/math">
                    <m:r>
                      <a:rPr lang="en-IN" sz="32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IN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l-GR" sz="3200" dirty="0"/>
                          <m:t>†</m:t>
                        </m:r>
                      </m:sup>
                    </m:sSup>
                    <m:r>
                      <a:rPr lang="en-IN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32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prstClr val="white"/>
                            </a:solidFill>
                          </a:rPr>
                          <m:t>†</m:t>
                        </m:r>
                      </m:sup>
                    </m:sSup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lang="en-IN" sz="3200" noProof="0" dirty="0">
                    <a:solidFill>
                      <a:prstClr val="white"/>
                    </a:solidFill>
                    <a:latin typeface="Calibri" panose="020F0502020204030204"/>
                  </a:rPr>
                  <a:t>is the</a:t>
                </a:r>
                <a:r>
                  <a:rPr lang="en-IN" sz="3200" dirty="0">
                    <a:solidFill>
                      <a:prstClr val="white"/>
                    </a:solidFill>
                    <a:latin typeface="Calibri" panose="020F0502020204030204"/>
                  </a:rPr>
                  <a:t> conjugate transpose of A</a:t>
                </a:r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Speech Bubble: Rectangle with Corners Rounded 15">
                <a:extLst>
                  <a:ext uri="{FF2B5EF4-FFF2-40B4-BE49-F238E27FC236}">
                    <a16:creationId xmlns:a16="http://schemas.microsoft.com/office/drawing/2014/main" id="{2C787F4A-7547-4CE2-8FAE-B6D2F4AD0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9" y="1612323"/>
                <a:ext cx="6263014" cy="2112436"/>
              </a:xfrm>
              <a:prstGeom prst="wedgeRoundRectCallout">
                <a:avLst>
                  <a:gd name="adj1" fmla="val -38632"/>
                  <a:gd name="adj2" fmla="val 83471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4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0" grpId="0"/>
      <p:bldP spid="11" grpId="0"/>
      <p:bldP spid="12" grpId="0"/>
      <p:bldP spid="13" grpId="0"/>
      <p:bldP spid="14" grpId="0"/>
      <p:bldP spid="15" grpId="0" animBg="1"/>
      <p:bldP spid="15" grpId="1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Examples of Single Qubit Gates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3C872-DD01-49E2-9B14-CD9957E073E9}"/>
              </a:ext>
            </a:extLst>
          </p:cNvPr>
          <p:cNvSpPr txBox="1"/>
          <p:nvPr/>
        </p:nvSpPr>
        <p:spPr>
          <a:xfrm>
            <a:off x="3480461" y="1214088"/>
            <a:ext cx="523016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Pauli-X,Y,Z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07B989-F1B8-49E3-B1F3-C72F4B13E8B4}"/>
                  </a:ext>
                </a:extLst>
              </p:cNvPr>
              <p:cNvSpPr txBox="1"/>
              <p:nvPr/>
            </p:nvSpPr>
            <p:spPr>
              <a:xfrm>
                <a:off x="4434839" y="1714671"/>
                <a:ext cx="5852455" cy="84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1|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0|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07B989-F1B8-49E3-B1F3-C72F4B13E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39" y="1714671"/>
                <a:ext cx="5852455" cy="843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C75A8-A3EF-4720-AF4C-69B8D6886009}"/>
                  </a:ext>
                </a:extLst>
              </p:cNvPr>
              <p:cNvSpPr txBox="1"/>
              <p:nvPr/>
            </p:nvSpPr>
            <p:spPr>
              <a:xfrm>
                <a:off x="571500" y="2941231"/>
                <a:ext cx="6918520" cy="964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begChr m:val="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 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IN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0" lang="en-I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C75A8-A3EF-4720-AF4C-69B8D688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2941231"/>
                <a:ext cx="6918520" cy="964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534B896-F1A1-4583-A427-D37FFD30A551}"/>
              </a:ext>
            </a:extLst>
          </p:cNvPr>
          <p:cNvSpPr txBox="1"/>
          <p:nvPr/>
        </p:nvSpPr>
        <p:spPr>
          <a:xfrm>
            <a:off x="400562" y="1940795"/>
            <a:ext cx="1906393" cy="439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Pauli-X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C7FD0D-13E1-4FC1-9E58-95C5F3D9ECE9}"/>
                  </a:ext>
                </a:extLst>
              </p:cNvPr>
              <p:cNvSpPr txBox="1"/>
              <p:nvPr/>
            </p:nvSpPr>
            <p:spPr>
              <a:xfrm>
                <a:off x="10100502" y="1643428"/>
                <a:ext cx="1853742" cy="10791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Bit flip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Rotation around X-axis by </a:t>
                </a: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C7FD0D-13E1-4FC1-9E58-95C5F3D9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502" y="1643428"/>
                <a:ext cx="1853742" cy="1079103"/>
              </a:xfrm>
              <a:prstGeom prst="rect">
                <a:avLst/>
              </a:prstGeom>
              <a:blipFill>
                <a:blip r:embed="rId6"/>
                <a:stretch>
                  <a:fillRect l="-2614" t="-2235" r="-5556" b="-9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0471B7-7097-4D14-87A8-0159754A2554}"/>
                  </a:ext>
                </a:extLst>
              </p:cNvPr>
              <p:cNvSpPr txBox="1"/>
              <p:nvPr/>
            </p:nvSpPr>
            <p:spPr>
              <a:xfrm>
                <a:off x="1097179" y="4171537"/>
                <a:ext cx="5680811" cy="1126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1|+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kumimoji="0" lang="en-IN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|1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kumimoji="0" lang="en-IN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IN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0|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kumimoji="0" lang="en-IN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e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e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kumimoji="0" lang="en-I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en-I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00471B7-7097-4D14-87A8-0159754A2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79" y="4171537"/>
                <a:ext cx="5680811" cy="11267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2A9B4C58-E700-403E-BAC1-B97922782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11054" r="5177" b="7612"/>
          <a:stretch/>
        </p:blipFill>
        <p:spPr bwMode="auto">
          <a:xfrm>
            <a:off x="8380521" y="2930106"/>
            <a:ext cx="3114350" cy="32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D2D4B23-793C-454C-B4DE-BBFCCC40F7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9" t="10880" r="4716" b="8108"/>
          <a:stretch/>
        </p:blipFill>
        <p:spPr bwMode="auto">
          <a:xfrm>
            <a:off x="8425290" y="2928406"/>
            <a:ext cx="3082919" cy="32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0FC421-F4D0-4333-831E-DAC5FCF06566}"/>
              </a:ext>
            </a:extLst>
          </p:cNvPr>
          <p:cNvSpPr txBox="1"/>
          <p:nvPr/>
        </p:nvSpPr>
        <p:spPr>
          <a:xfrm>
            <a:off x="400562" y="3239450"/>
            <a:ext cx="1906393" cy="439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Pauli-Z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2AED58-F893-42D8-BAC4-D14D0396FAAA}"/>
                  </a:ext>
                </a:extLst>
              </p:cNvPr>
              <p:cNvSpPr txBox="1"/>
              <p:nvPr/>
            </p:nvSpPr>
            <p:spPr>
              <a:xfrm>
                <a:off x="4434839" y="3001504"/>
                <a:ext cx="6056287" cy="84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1|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2AED58-F893-42D8-BAC4-D14D0396F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39" y="3001504"/>
                <a:ext cx="6056287" cy="8435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F7E784-63D2-4DD9-8936-A4C0E24BAF45}"/>
                  </a:ext>
                </a:extLst>
              </p:cNvPr>
              <p:cNvSpPr txBox="1"/>
              <p:nvPr/>
            </p:nvSpPr>
            <p:spPr>
              <a:xfrm>
                <a:off x="10100502" y="2919702"/>
                <a:ext cx="1853742" cy="10791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Phase flip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Rotation around Z-axis by </a:t>
                </a: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F7E784-63D2-4DD9-8936-A4C0E24BA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502" y="2919702"/>
                <a:ext cx="1853742" cy="1079103"/>
              </a:xfrm>
              <a:prstGeom prst="rect">
                <a:avLst/>
              </a:prstGeom>
              <a:blipFill>
                <a:blip r:embed="rId11"/>
                <a:stretch>
                  <a:fillRect l="-2614" t="-2235" r="-5556" b="-94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6BE7B2-3271-44F0-9F08-4616D63E6B1A}"/>
                  </a:ext>
                </a:extLst>
              </p:cNvPr>
              <p:cNvSpPr txBox="1"/>
              <p:nvPr/>
            </p:nvSpPr>
            <p:spPr>
              <a:xfrm>
                <a:off x="583857" y="4224122"/>
                <a:ext cx="7564908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6BE7B2-3271-44F0-9F08-4616D63E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7" y="4224122"/>
                <a:ext cx="7564908" cy="5416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4BCB62-DA3D-4F57-859E-300CBA858E5A}"/>
                  </a:ext>
                </a:extLst>
              </p:cNvPr>
              <p:cNvSpPr txBox="1"/>
              <p:nvPr/>
            </p:nvSpPr>
            <p:spPr>
              <a:xfrm>
                <a:off x="1032960" y="5647409"/>
                <a:ext cx="5995599" cy="541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kumimoji="0" lang="en-I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I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4BCB62-DA3D-4F57-859E-300CBA85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960" y="5647409"/>
                <a:ext cx="5995599" cy="5416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A27A6A5-7E5D-47E2-AABB-4EE60185102E}"/>
              </a:ext>
            </a:extLst>
          </p:cNvPr>
          <p:cNvSpPr txBox="1"/>
          <p:nvPr/>
        </p:nvSpPr>
        <p:spPr>
          <a:xfrm>
            <a:off x="400562" y="4441363"/>
            <a:ext cx="1906393" cy="439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Pauli-Y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1ABFCE-3D4C-46B9-A01B-B3CED353E1C5}"/>
                  </a:ext>
                </a:extLst>
              </p:cNvPr>
              <p:cNvSpPr txBox="1"/>
              <p:nvPr/>
            </p:nvSpPr>
            <p:spPr>
              <a:xfrm>
                <a:off x="10100502" y="5013283"/>
                <a:ext cx="1853742" cy="10791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Bit &amp; Phase flip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Rotation around Y-axis by </a:t>
                </a: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1ABFCE-3D4C-46B9-A01B-B3CED353E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502" y="5013283"/>
                <a:ext cx="1853742" cy="1079103"/>
              </a:xfrm>
              <a:prstGeom prst="rect">
                <a:avLst/>
              </a:prstGeom>
              <a:blipFill>
                <a:blip r:embed="rId14"/>
                <a:stretch>
                  <a:fillRect l="-2614" t="-2235" r="-5556" b="-100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9A8A39-AA21-4EAA-B4D5-3CEC4CB93926}"/>
                  </a:ext>
                </a:extLst>
              </p:cNvPr>
              <p:cNvSpPr txBox="1"/>
              <p:nvPr/>
            </p:nvSpPr>
            <p:spPr>
              <a:xfrm>
                <a:off x="4632058" y="4203786"/>
                <a:ext cx="6216685" cy="84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 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= 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d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1|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9A8A39-AA21-4EAA-B4D5-3CEC4CB9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058" y="4203786"/>
                <a:ext cx="6216685" cy="8435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DDD2C-6B5F-4955-8E4D-F24640D32507}"/>
                  </a:ext>
                </a:extLst>
              </p:cNvPr>
              <p:cNvSpPr txBox="1"/>
              <p:nvPr/>
            </p:nvSpPr>
            <p:spPr>
              <a:xfrm>
                <a:off x="6914168" y="5046628"/>
                <a:ext cx="2505537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sub>
                      </m:sSub>
                      <m:r>
                        <a:rPr kumimoji="0" lang="en-I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42DDD2C-6B5F-4955-8E4D-F24640D3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68" y="5046628"/>
                <a:ext cx="2505537" cy="4739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92DD21-3636-4FA0-8057-814B34A8F5B2}"/>
                  </a:ext>
                </a:extLst>
              </p:cNvPr>
              <p:cNvSpPr txBox="1"/>
              <p:nvPr/>
            </p:nvSpPr>
            <p:spPr>
              <a:xfrm>
                <a:off x="840696" y="5403890"/>
                <a:ext cx="6030097" cy="571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∈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sSubSup>
                        <m:sSubSupPr>
                          <m:ctrlP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I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I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</m:oMath>
                  </m:oMathPara>
                </a14:m>
                <a:endParaRPr kumimoji="0" lang="en-I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92DD21-3636-4FA0-8057-814B34A8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6" y="5403890"/>
                <a:ext cx="6030097" cy="57111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BF864-54FF-46A7-9EB8-7FB225C583C0}"/>
                  </a:ext>
                </a:extLst>
              </p:cNvPr>
              <p:cNvSpPr txBox="1"/>
              <p:nvPr/>
            </p:nvSpPr>
            <p:spPr>
              <a:xfrm>
                <a:off x="583857" y="5987421"/>
                <a:ext cx="7584594" cy="77680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Some combination of Pauli gates can be used to create any </a:t>
                </a:r>
                <a14:m>
                  <m:oMath xmlns:m="http://schemas.openxmlformats.org/officeDocument/2006/math">
                    <m:r>
                      <a:rPr kumimoji="0" lang="en-I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2×2 </m:t>
                    </m:r>
                  </m:oMath>
                </a14:m>
                <a:r>
                  <a:rPr kumimoji="0" lang="en-I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matrix (or any single qubit rotation on the Bloch sphere) </a:t>
                </a:r>
                <a:endPara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BF864-54FF-46A7-9EB8-7FB225C58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57" y="5987421"/>
                <a:ext cx="7584594" cy="776804"/>
              </a:xfrm>
              <a:prstGeom prst="rect">
                <a:avLst/>
              </a:prstGeom>
              <a:blipFill>
                <a:blip r:embed="rId20"/>
                <a:stretch>
                  <a:fillRect l="-401" r="-883"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5E91BDE-A990-4FB0-850B-B2A7A195A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9" t="19080" b="49723"/>
          <a:stretch/>
        </p:blipFill>
        <p:spPr bwMode="auto">
          <a:xfrm>
            <a:off x="2576512" y="1862940"/>
            <a:ext cx="208026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59287B7C-4567-4046-A655-56319E58A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7" t="19127" r="3745" b="49680"/>
          <a:stretch/>
        </p:blipFill>
        <p:spPr bwMode="auto">
          <a:xfrm>
            <a:off x="2577600" y="3160017"/>
            <a:ext cx="198279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8F1C61E4-796D-44DD-A647-801B225C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18672" b="48911"/>
          <a:stretch/>
        </p:blipFill>
        <p:spPr bwMode="auto">
          <a:xfrm>
            <a:off x="2552886" y="4362417"/>
            <a:ext cx="2135635" cy="6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66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19" grpId="1"/>
      <p:bldP spid="21" grpId="0"/>
      <p:bldP spid="22" grpId="0" animBg="1"/>
      <p:bldP spid="23" grpId="0"/>
      <p:bldP spid="23" grpId="1"/>
      <p:bldP spid="24" grpId="0"/>
      <p:bldP spid="26" grpId="0"/>
      <p:bldP spid="27" grpId="0" animBg="1"/>
      <p:bldP spid="28" grpId="0"/>
      <p:bldP spid="28" grpId="1"/>
      <p:bldP spid="29" grpId="0"/>
      <p:bldP spid="29" grpId="1"/>
      <p:bldP spid="32" grpId="0"/>
      <p:bldP spid="33" grpId="0" animBg="1"/>
      <p:bldP spid="25" grpId="0"/>
      <p:bldP spid="34" grpId="0"/>
      <p:bldP spid="38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390659A-9250-434C-B98A-96793323824F}"/>
              </a:ext>
            </a:extLst>
          </p:cNvPr>
          <p:cNvSpPr txBox="1">
            <a:spLocks/>
          </p:cNvSpPr>
          <p:nvPr/>
        </p:nvSpPr>
        <p:spPr>
          <a:xfrm>
            <a:off x="1510152" y="123784"/>
            <a:ext cx="9170784" cy="7768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Examples of Single Qubit Gates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C61A9-D800-42E1-8285-FFF4C38D48EC}"/>
              </a:ext>
            </a:extLst>
          </p:cNvPr>
          <p:cNvSpPr txBox="1"/>
          <p:nvPr/>
        </p:nvSpPr>
        <p:spPr>
          <a:xfrm>
            <a:off x="3480461" y="1214088"/>
            <a:ext cx="523016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Hadamard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C08257-B734-40CC-9D91-87BEFF0E1D88}"/>
                  </a:ext>
                </a:extLst>
              </p:cNvPr>
              <p:cNvSpPr txBox="1"/>
              <p:nvPr/>
            </p:nvSpPr>
            <p:spPr>
              <a:xfrm>
                <a:off x="2550282" y="1900026"/>
                <a:ext cx="8930006" cy="97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0|+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d>
                        </m:e>
                      </m:d>
                      <m:r>
                        <a:rPr kumimoji="0" lang="en-I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0|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C08257-B734-40CC-9D91-87BEFF0E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82" y="1900026"/>
                <a:ext cx="8930006" cy="978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0D2941A-F1C9-440E-990F-DEBDB2CFAE0C}"/>
              </a:ext>
            </a:extLst>
          </p:cNvPr>
          <p:cNvSpPr txBox="1"/>
          <p:nvPr/>
        </p:nvSpPr>
        <p:spPr>
          <a:xfrm>
            <a:off x="8230066" y="2860477"/>
            <a:ext cx="3472177" cy="388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Change between X and Z bases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1467FFB-E556-4ED1-87B8-E77864B86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6" t="11054" r="5177" b="7612"/>
          <a:stretch/>
        </p:blipFill>
        <p:spPr bwMode="auto">
          <a:xfrm>
            <a:off x="8586591" y="3399899"/>
            <a:ext cx="3114350" cy="322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AA5459E-9AB8-4D12-890C-502750827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9" t="10472" r="4748" b="7325"/>
          <a:stretch/>
        </p:blipFill>
        <p:spPr bwMode="auto">
          <a:xfrm>
            <a:off x="8611305" y="3369436"/>
            <a:ext cx="3114349" cy="326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470D06-F262-4CEB-855C-252DB3CF8B85}"/>
                  </a:ext>
                </a:extLst>
              </p:cNvPr>
              <p:cNvSpPr txBox="1"/>
              <p:nvPr/>
            </p:nvSpPr>
            <p:spPr>
              <a:xfrm>
                <a:off x="224492" y="3231252"/>
                <a:ext cx="7760044" cy="84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470D06-F262-4CEB-855C-252DB3CF8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2" y="3231252"/>
                <a:ext cx="7760044" cy="8435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A2A40F-7BAF-41AF-ADCC-EAA443E94817}"/>
                  </a:ext>
                </a:extLst>
              </p:cNvPr>
              <p:cNvSpPr txBox="1"/>
              <p:nvPr/>
            </p:nvSpPr>
            <p:spPr>
              <a:xfrm>
                <a:off x="276241" y="4169123"/>
                <a:ext cx="7858432" cy="84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|0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|1</m:t>
                        </m:r>
                      </m:e>
                    </m:d>
                    <m:r>
                      <a:rPr kumimoji="0" lang="en-I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f>
                      <m:fPr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0" lang="en-I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0" lang="en-I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A2A40F-7BAF-41AF-ADCC-EAA443E9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41" y="4169123"/>
                <a:ext cx="7858432" cy="8435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70AF3-25C6-4549-AF85-7399B0BC528F}"/>
              </a:ext>
            </a:extLst>
          </p:cNvPr>
          <p:cNvSpPr txBox="1"/>
          <p:nvPr/>
        </p:nvSpPr>
        <p:spPr>
          <a:xfrm>
            <a:off x="3480461" y="3468292"/>
            <a:ext cx="523016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0EEA6E-60AA-4F93-8EB7-1E1DEC9F0CF8}"/>
                  </a:ext>
                </a:extLst>
              </p:cNvPr>
              <p:cNvSpPr txBox="1"/>
              <p:nvPr/>
            </p:nvSpPr>
            <p:spPr>
              <a:xfrm>
                <a:off x="2171059" y="3899064"/>
                <a:ext cx="2882854" cy="84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I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0EEA6E-60AA-4F93-8EB7-1E1DEC9F0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59" y="3899064"/>
                <a:ext cx="2882854" cy="8435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849C1-D137-4828-90A5-DB8CC58E565F}"/>
                  </a:ext>
                </a:extLst>
              </p:cNvPr>
              <p:cNvSpPr txBox="1"/>
              <p:nvPr/>
            </p:nvSpPr>
            <p:spPr>
              <a:xfrm>
                <a:off x="1437512" y="5273545"/>
                <a:ext cx="3114350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849C1-D137-4828-90A5-DB8CC58E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12" y="5273545"/>
                <a:ext cx="3114350" cy="4739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B85933-6119-4835-A0B9-214C8A0AFD2C}"/>
                  </a:ext>
                </a:extLst>
              </p:cNvPr>
              <p:cNvSpPr txBox="1"/>
              <p:nvPr/>
            </p:nvSpPr>
            <p:spPr>
              <a:xfrm>
                <a:off x="4884596" y="5273545"/>
                <a:ext cx="2038673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B85933-6119-4835-A0B9-214C8A0A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96" y="5273545"/>
                <a:ext cx="2038673" cy="473976"/>
              </a:xfrm>
              <a:prstGeom prst="rect">
                <a:avLst/>
              </a:prstGeom>
              <a:blipFill>
                <a:blip r:embed="rId11"/>
                <a:stretch>
                  <a:fillRect l="-1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4">
            <a:extLst>
              <a:ext uri="{FF2B5EF4-FFF2-40B4-BE49-F238E27FC236}">
                <a16:creationId xmlns:a16="http://schemas.microsoft.com/office/drawing/2014/main" id="{8CA836FC-AC84-42E2-96AE-8726926C6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5" t="10829" r="3480" b="6704"/>
          <a:stretch/>
        </p:blipFill>
        <p:spPr bwMode="auto">
          <a:xfrm>
            <a:off x="8585716" y="3381651"/>
            <a:ext cx="3192913" cy="32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64BCE133-EB09-482B-9ECA-AF5D94D4F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11514" r="4545" b="8373"/>
          <a:stretch/>
        </p:blipFill>
        <p:spPr bwMode="auto">
          <a:xfrm>
            <a:off x="8578912" y="3414358"/>
            <a:ext cx="3163244" cy="31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DEE04697-C681-470F-87CE-470F57D2C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3" t="11076" r="4373" b="7993"/>
          <a:stretch/>
        </p:blipFill>
        <p:spPr bwMode="auto">
          <a:xfrm>
            <a:off x="8577436" y="3398841"/>
            <a:ext cx="3156586" cy="321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6E9E02-4835-487D-8F1C-BB82589C1AAA}"/>
                  </a:ext>
                </a:extLst>
              </p:cNvPr>
              <p:cNvSpPr txBox="1"/>
              <p:nvPr/>
            </p:nvSpPr>
            <p:spPr>
              <a:xfrm>
                <a:off x="2915623" y="6008379"/>
                <a:ext cx="2627199" cy="64927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Add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l-G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0" lang="el-G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kumimoji="0" lang="el-GR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to the phase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06E9E02-4835-487D-8F1C-BB82589C1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23" y="6008379"/>
                <a:ext cx="2627199" cy="649272"/>
              </a:xfrm>
              <a:prstGeom prst="rect">
                <a:avLst/>
              </a:prstGeom>
              <a:blipFill>
                <a:blip r:embed="rId16"/>
                <a:stretch>
                  <a:fillRect b="-64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D57CC29-CC76-4FD4-BF43-F62245DA3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6" t="20356" b="48087"/>
          <a:stretch/>
        </p:blipFill>
        <p:spPr bwMode="auto">
          <a:xfrm>
            <a:off x="470022" y="2118907"/>
            <a:ext cx="208026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6B09DB7-E3E1-48A6-93D9-FA5A7568D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t="16775" r="2500" b="50000"/>
          <a:stretch/>
        </p:blipFill>
        <p:spPr bwMode="auto">
          <a:xfrm>
            <a:off x="466346" y="4020759"/>
            <a:ext cx="1991601" cy="6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9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8" grpId="0"/>
      <p:bldP spid="18" grpId="1"/>
      <p:bldP spid="19" grpId="0"/>
      <p:bldP spid="19" grpId="1"/>
      <p:bldP spid="12" grpId="0"/>
      <p:bldP spid="17" grpId="0"/>
      <p:bldP spid="20" grpId="0"/>
      <p:bldP spid="21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Quantum Circuit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FB53D-183B-401C-9C7B-E6CB462D5353}"/>
              </a:ext>
            </a:extLst>
          </p:cNvPr>
          <p:cNvSpPr txBox="1"/>
          <p:nvPr/>
        </p:nvSpPr>
        <p:spPr>
          <a:xfrm>
            <a:off x="381965" y="1274094"/>
            <a:ext cx="1144997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Sequence of building blocks (gates)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509B4-25D7-4085-9826-8A546FBDF9F0}"/>
              </a:ext>
            </a:extLst>
          </p:cNvPr>
          <p:cNvSpPr txBox="1"/>
          <p:nvPr/>
        </p:nvSpPr>
        <p:spPr>
          <a:xfrm>
            <a:off x="381965" y="1872661"/>
            <a:ext cx="1144997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Gates carry out elementary computations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8A1A8-525E-4097-BF64-EAA2250439EE}"/>
              </a:ext>
            </a:extLst>
          </p:cNvPr>
          <p:cNvSpPr txBox="1"/>
          <p:nvPr/>
        </p:nvSpPr>
        <p:spPr>
          <a:xfrm>
            <a:off x="381965" y="2471228"/>
            <a:ext cx="1144997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Circuits carry out complex computations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1DC7FF-7B20-414D-BDDE-870EEEE63359}"/>
                  </a:ext>
                </a:extLst>
              </p:cNvPr>
              <p:cNvSpPr txBox="1"/>
              <p:nvPr/>
            </p:nvSpPr>
            <p:spPr>
              <a:xfrm>
                <a:off x="4076493" y="3274159"/>
                <a:ext cx="4746231" cy="97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1DC7FF-7B20-414D-BDDE-870EEEE6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93" y="3274159"/>
                <a:ext cx="4746231" cy="978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C047896-2517-4547-A744-80F46B2E8AC7}"/>
              </a:ext>
            </a:extLst>
          </p:cNvPr>
          <p:cNvSpPr/>
          <p:nvPr/>
        </p:nvSpPr>
        <p:spPr>
          <a:xfrm>
            <a:off x="9080978" y="3329370"/>
            <a:ext cx="2662413" cy="957029"/>
          </a:xfrm>
          <a:prstGeom prst="wedgeRoundRectCallout">
            <a:avLst>
              <a:gd name="adj1" fmla="val -72443"/>
              <a:gd name="adj2" fmla="val -1326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ea typeface="Cambria Math" panose="02040503050406030204" pitchFamily="18" charset="0"/>
                <a:cs typeface="Times New Roman" panose="02020603050405020304" pitchFamily="18" charset="0"/>
              </a:rPr>
              <a:t>Matrix multiplication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A2C122-7369-4AB8-AB57-5F88F347589E}"/>
                  </a:ext>
                </a:extLst>
              </p:cNvPr>
              <p:cNvSpPr txBox="1"/>
              <p:nvPr/>
            </p:nvSpPr>
            <p:spPr>
              <a:xfrm>
                <a:off x="613201" y="4378026"/>
                <a:ext cx="3321085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A2C122-7369-4AB8-AB57-5F88F3475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1" y="4378026"/>
                <a:ext cx="3321085" cy="4739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6296DB-7E70-414D-B64F-FE4104D7AC93}"/>
                  </a:ext>
                </a:extLst>
              </p:cNvPr>
              <p:cNvSpPr txBox="1"/>
              <p:nvPr/>
            </p:nvSpPr>
            <p:spPr>
              <a:xfrm>
                <a:off x="3599417" y="4378026"/>
                <a:ext cx="3321085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6296DB-7E70-414D-B64F-FE4104D7A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417" y="4378026"/>
                <a:ext cx="3321085" cy="473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F65AF-E855-45D3-9E7D-895C7CEC44E0}"/>
                  </a:ext>
                </a:extLst>
              </p:cNvPr>
              <p:cNvSpPr txBox="1"/>
              <p:nvPr/>
            </p:nvSpPr>
            <p:spPr>
              <a:xfrm>
                <a:off x="4076493" y="5080567"/>
                <a:ext cx="4455407" cy="97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F65AF-E855-45D3-9E7D-895C7CEC4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93" y="5080567"/>
                <a:ext cx="4455407" cy="9789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FBFAAB3-ECF5-4650-BA31-5D95555B4300}"/>
              </a:ext>
            </a:extLst>
          </p:cNvPr>
          <p:cNvSpPr txBox="1"/>
          <p:nvPr/>
        </p:nvSpPr>
        <p:spPr>
          <a:xfrm>
            <a:off x="8531900" y="5428866"/>
            <a:ext cx="3472177" cy="388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10000"/>
              </a:lnSpc>
              <a:spcBef>
                <a:spcPts val="100"/>
              </a:spcBef>
              <a:buClr>
                <a:srgbClr val="E0E0E0"/>
              </a:buClr>
              <a:buSzPct val="80000"/>
            </a:pPr>
            <a:r>
              <a:rPr lang="en-IN" sz="2000" dirty="0"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Change between Y and Z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6ED7D9-272F-432B-B387-90DFA1BDEBA8}"/>
                  </a:ext>
                </a:extLst>
              </p:cNvPr>
              <p:cNvSpPr txBox="1"/>
              <p:nvPr/>
            </p:nvSpPr>
            <p:spPr>
              <a:xfrm>
                <a:off x="1090277" y="6149028"/>
                <a:ext cx="3114350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6ED7D9-272F-432B-B387-90DFA1BDE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77" y="6149028"/>
                <a:ext cx="3114350" cy="4739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C5C38-1618-4396-8F92-7661FB33E6E5}"/>
                  </a:ext>
                </a:extLst>
              </p:cNvPr>
              <p:cNvSpPr txBox="1"/>
              <p:nvPr/>
            </p:nvSpPr>
            <p:spPr>
              <a:xfrm>
                <a:off x="4583126" y="6149028"/>
                <a:ext cx="2389577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C5C38-1618-4396-8F92-7661FB33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126" y="6149028"/>
                <a:ext cx="2389577" cy="4739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D88E641E-ADA8-4A8A-8FF1-2641552B5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5" t="17886" b="47476"/>
          <a:stretch/>
        </p:blipFill>
        <p:spPr bwMode="auto">
          <a:xfrm>
            <a:off x="654909" y="3411485"/>
            <a:ext cx="3163330" cy="75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1E3A8AD-673C-4448-9345-5EDD52027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4" t="16871" r="1404" b="43720"/>
          <a:stretch/>
        </p:blipFill>
        <p:spPr bwMode="auto">
          <a:xfrm>
            <a:off x="766120" y="5188350"/>
            <a:ext cx="2990335" cy="8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9D2F3D-9A19-4671-879C-64A4C0F459CF}"/>
                  </a:ext>
                </a:extLst>
              </p:cNvPr>
              <p:cNvSpPr txBox="1"/>
              <p:nvPr/>
            </p:nvSpPr>
            <p:spPr>
              <a:xfrm>
                <a:off x="8429461" y="3274159"/>
                <a:ext cx="2662414" cy="9789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9D2F3D-9A19-4671-879C-64A4C0F45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461" y="3274159"/>
                <a:ext cx="2662414" cy="9789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9D3B5187-FFFA-466D-ADB8-4F5C66E6B9C7}"/>
              </a:ext>
            </a:extLst>
          </p:cNvPr>
          <p:cNvSpPr/>
          <p:nvPr/>
        </p:nvSpPr>
        <p:spPr>
          <a:xfrm>
            <a:off x="6944194" y="4407813"/>
            <a:ext cx="5059883" cy="725971"/>
          </a:xfrm>
          <a:prstGeom prst="wedgeRoundRectCallout">
            <a:avLst>
              <a:gd name="adj1" fmla="val 15820"/>
              <a:gd name="adj2" fmla="val -7946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ea typeface="Cambria Math" panose="02040503050406030204" pitchFamily="18" charset="0"/>
                <a:cs typeface="Times New Roman" panose="02020603050405020304" pitchFamily="18" charset="0"/>
              </a:rPr>
              <a:t>Unitary matrix (combination of linear transformations is a linear transformation)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101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4" grpId="0" animBg="1"/>
      <p:bldP spid="14" grpId="1" animBg="1"/>
      <p:bldP spid="15" grpId="0"/>
      <p:bldP spid="16" grpId="0"/>
      <p:bldP spid="18" grpId="0"/>
      <p:bldP spid="19" grpId="0" animBg="1"/>
      <p:bldP spid="20" grpId="0"/>
      <p:bldP spid="21" grpId="0"/>
      <p:bldP spid="25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52" y="123784"/>
            <a:ext cx="9170784" cy="776804"/>
          </a:xfrm>
        </p:spPr>
        <p:txBody>
          <a:bodyPr/>
          <a:lstStyle/>
          <a:p>
            <a:pPr algn="ctr"/>
            <a:r>
              <a:rPr lang="en-IN" dirty="0"/>
              <a:t>Quantum Circuit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FB53D-183B-401C-9C7B-E6CB462D5353}"/>
              </a:ext>
            </a:extLst>
          </p:cNvPr>
          <p:cNvSpPr txBox="1"/>
          <p:nvPr/>
        </p:nvSpPr>
        <p:spPr>
          <a:xfrm>
            <a:off x="381965" y="1274094"/>
            <a:ext cx="1144997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Bef>
                <a:spcPts val="1467"/>
              </a:spcBef>
              <a:buClr>
                <a:srgbClr val="E0E0E0"/>
              </a:buClr>
              <a:buSzPct val="80000"/>
            </a:pPr>
            <a:r>
              <a:rPr lang="en-IN" sz="2800" dirty="0">
                <a:latin typeface="Arial Black" panose="020B0A04020102020204" pitchFamily="34" charset="0"/>
              </a:rPr>
              <a:t>Measurement following input and computation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F02A4D4-02E1-4524-AA09-97F3CD05FE6D}"/>
              </a:ext>
            </a:extLst>
          </p:cNvPr>
          <p:cNvSpPr/>
          <p:nvPr/>
        </p:nvSpPr>
        <p:spPr>
          <a:xfrm>
            <a:off x="832646" y="4168108"/>
            <a:ext cx="1701817" cy="712770"/>
          </a:xfrm>
          <a:prstGeom prst="wedgeRoundRectCallout">
            <a:avLst>
              <a:gd name="adj1" fmla="val 101310"/>
              <a:gd name="adj2" fmla="val -6297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Cambria Math" panose="02040503050406030204" pitchFamily="18" charset="0"/>
                <a:cs typeface="Times New Roman" panose="02020603050405020304" pitchFamily="18" charset="0"/>
              </a:rPr>
              <a:t>Input</a:t>
            </a:r>
            <a:endParaRPr lang="en-IN" sz="2800" dirty="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7824266D-3E86-448A-A00A-9ED2B95E60C5}"/>
              </a:ext>
            </a:extLst>
          </p:cNvPr>
          <p:cNvSpPr/>
          <p:nvPr/>
        </p:nvSpPr>
        <p:spPr>
          <a:xfrm>
            <a:off x="1968552" y="2245245"/>
            <a:ext cx="2294061" cy="712770"/>
          </a:xfrm>
          <a:prstGeom prst="wedgeRoundRectCallout">
            <a:avLst>
              <a:gd name="adj1" fmla="val 107281"/>
              <a:gd name="adj2" fmla="val 74540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Cambria Math" panose="02040503050406030204" pitchFamily="18" charset="0"/>
                <a:cs typeface="Times New Roman" panose="02020603050405020304" pitchFamily="18" charset="0"/>
              </a:rPr>
              <a:t>Computation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D169EF-E0B7-4A3D-A379-BF46BD3C0843}"/>
                  </a:ext>
                </a:extLst>
              </p:cNvPr>
              <p:cNvSpPr txBox="1"/>
              <p:nvPr/>
            </p:nvSpPr>
            <p:spPr>
              <a:xfrm>
                <a:off x="381965" y="6090971"/>
                <a:ext cx="5204721" cy="4739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𝑤𝑖𝑡h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𝑝𝑟𝑜𝑏𝑎𝑏𝑖𝑙𝑖𝑡𝑦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D169EF-E0B7-4A3D-A379-BF46BD3C0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65" y="6090971"/>
                <a:ext cx="5204721" cy="473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FBC01-1A0D-49CF-9573-670C9BA74812}"/>
                  </a:ext>
                </a:extLst>
              </p:cNvPr>
              <p:cNvSpPr txBox="1"/>
              <p:nvPr/>
            </p:nvSpPr>
            <p:spPr>
              <a:xfrm>
                <a:off x="5656482" y="6089514"/>
                <a:ext cx="5204721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100"/>
                  </a:spcBef>
                  <a:buClr>
                    <a:srgbClr val="E0E0E0"/>
                  </a:buClr>
                  <a:buSzPct val="8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"/>
                          <m:endChr m:val="⟩"/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𝑤𝑖𝑡h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𝑝𝑟𝑜𝑏𝑎𝑏𝑖𝑙𝑖𝑡𝑦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FBC01-1A0D-49CF-9573-670C9BA74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482" y="6089514"/>
                <a:ext cx="5204721" cy="473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94D36CB3-5ABE-41AB-B766-2D93C5A6A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18368" r="1504" b="17618"/>
          <a:stretch/>
        </p:blipFill>
        <p:spPr bwMode="auto">
          <a:xfrm>
            <a:off x="3340468" y="3503215"/>
            <a:ext cx="5510152" cy="204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F01CE6C-D8C5-4344-BBA0-2285E1AB994E}"/>
              </a:ext>
            </a:extLst>
          </p:cNvPr>
          <p:cNvSpPr/>
          <p:nvPr/>
        </p:nvSpPr>
        <p:spPr>
          <a:xfrm rot="16200000">
            <a:off x="5493677" y="2324133"/>
            <a:ext cx="325611" cy="2294062"/>
          </a:xfrm>
          <a:prstGeom prst="rightBrace">
            <a:avLst>
              <a:gd name="adj1" fmla="val 173930"/>
              <a:gd name="adj2" fmla="val 4989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3E71DA11-F736-4118-88D7-05B76BF036C7}"/>
              </a:ext>
            </a:extLst>
          </p:cNvPr>
          <p:cNvSpPr/>
          <p:nvPr/>
        </p:nvSpPr>
        <p:spPr>
          <a:xfrm>
            <a:off x="8874370" y="4561360"/>
            <a:ext cx="3056060" cy="998790"/>
          </a:xfrm>
          <a:prstGeom prst="wedgeRoundRectCallout">
            <a:avLst>
              <a:gd name="adj1" fmla="val -90318"/>
              <a:gd name="adj2" fmla="val -42940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ea typeface="Cambria Math" panose="02040503050406030204" pitchFamily="18" charset="0"/>
                <a:cs typeface="Times New Roman" panose="02020603050405020304" pitchFamily="18" charset="0"/>
              </a:rPr>
              <a:t>Measurement (Output)</a:t>
            </a:r>
            <a:endParaRPr lang="en-IN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F0DCF6-33EB-495E-90C0-8F939610AD70}"/>
              </a:ext>
            </a:extLst>
          </p:cNvPr>
          <p:cNvGrpSpPr/>
          <p:nvPr/>
        </p:nvGrpSpPr>
        <p:grpSpPr>
          <a:xfrm>
            <a:off x="4415524" y="5504981"/>
            <a:ext cx="2885389" cy="376834"/>
            <a:chOff x="4415524" y="5504981"/>
            <a:chExt cx="2885389" cy="37683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A25E4E-D5FE-42DD-BF5A-6F833444D1FA}"/>
                </a:ext>
              </a:extLst>
            </p:cNvPr>
            <p:cNvCxnSpPr>
              <a:cxnSpLocks/>
            </p:cNvCxnSpPr>
            <p:nvPr/>
          </p:nvCxnSpPr>
          <p:spPr>
            <a:xfrm>
              <a:off x="5157788" y="5738239"/>
              <a:ext cx="214312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3BEE59-FFA2-48F1-9C33-BC0096C286B1}"/>
                </a:ext>
              </a:extLst>
            </p:cNvPr>
            <p:cNvSpPr txBox="1"/>
            <p:nvPr/>
          </p:nvSpPr>
          <p:spPr>
            <a:xfrm>
              <a:off x="4415524" y="5504981"/>
              <a:ext cx="742264" cy="3768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ts val="100"/>
                </a:spcBef>
                <a:buClr>
                  <a:srgbClr val="E0E0E0"/>
                </a:buClr>
                <a:buSzPct val="80000"/>
              </a:pPr>
              <a:r>
                <a:rPr lang="en-IN" sz="2400" i="1" dirty="0"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536B56-B753-4A04-9BDF-CAF6D03C388E}"/>
              </a:ext>
            </a:extLst>
          </p:cNvPr>
          <p:cNvGrpSpPr/>
          <p:nvPr/>
        </p:nvGrpSpPr>
        <p:grpSpPr>
          <a:xfrm>
            <a:off x="6518500" y="2432568"/>
            <a:ext cx="4764747" cy="1526722"/>
            <a:chOff x="6518500" y="2432568"/>
            <a:chExt cx="4764747" cy="1526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CDF1A9C-957D-41D5-9AE4-DF02D3826289}"/>
                    </a:ext>
                  </a:extLst>
                </p:cNvPr>
                <p:cNvSpPr txBox="1"/>
                <p:nvPr/>
              </p:nvSpPr>
              <p:spPr>
                <a:xfrm>
                  <a:off x="6518500" y="2432568"/>
                  <a:ext cx="4764747" cy="47397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Bef>
                      <a:spcPts val="100"/>
                    </a:spcBef>
                    <a:buClr>
                      <a:srgbClr val="E0E0E0"/>
                    </a:buClr>
                    <a:buSzPct val="8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|0</m:t>
                            </m:r>
                          </m:e>
                        </m:d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IN" sz="2800" dirty="0"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CDF1A9C-957D-41D5-9AE4-DF02D3826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500" y="2432568"/>
                  <a:ext cx="4764747" cy="47397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39DFF9-B908-4455-8942-5B15ED6658B8}"/>
                </a:ext>
              </a:extLst>
            </p:cNvPr>
            <p:cNvCxnSpPr>
              <a:cxnSpLocks/>
            </p:cNvCxnSpPr>
            <p:nvPr/>
          </p:nvCxnSpPr>
          <p:spPr>
            <a:xfrm>
              <a:off x="6903924" y="2938012"/>
              <a:ext cx="0" cy="102127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67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  <p:bldP spid="22" grpId="0" animBg="1"/>
      <p:bldP spid="25" grpId="0" animBg="1"/>
      <p:bldP spid="26" grpId="0"/>
      <p:bldP spid="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3">
            <a:extLst>
              <a:ext uri="{FF2B5EF4-FFF2-40B4-BE49-F238E27FC236}">
                <a16:creationId xmlns:a16="http://schemas.microsoft.com/office/drawing/2014/main" id="{CA141642-2765-40CC-BF34-EBC5A297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70" y="122400"/>
            <a:ext cx="10359660" cy="7768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Multiple Qubits and Multipartite Quantum States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1715C-970F-4CB5-9FBE-84DBCD5A17D4}"/>
              </a:ext>
            </a:extLst>
          </p:cNvPr>
          <p:cNvSpPr txBox="1"/>
          <p:nvPr/>
        </p:nvSpPr>
        <p:spPr>
          <a:xfrm>
            <a:off x="381965" y="1274094"/>
            <a:ext cx="11449975" cy="450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467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Scale up state space by combining single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F6F9D0-040B-48B2-BB29-51FBA4977141}"/>
                  </a:ext>
                </a:extLst>
              </p:cNvPr>
              <p:cNvSpPr txBox="1"/>
              <p:nvPr/>
            </p:nvSpPr>
            <p:spPr>
              <a:xfrm>
                <a:off x="1663275" y="1959946"/>
                <a:ext cx="8865450" cy="771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kumimoji="0" lang="en-I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qubits, we can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states (vectors)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F6F9D0-040B-48B2-BB29-51FBA4977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75" y="1959946"/>
                <a:ext cx="8865450" cy="771382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B42A96-205D-452C-982A-7AA8ED367B59}"/>
              </a:ext>
            </a:extLst>
          </p:cNvPr>
          <p:cNvSpPr txBox="1"/>
          <p:nvPr/>
        </p:nvSpPr>
        <p:spPr>
          <a:xfrm>
            <a:off x="707057" y="3602588"/>
            <a:ext cx="2024267" cy="439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E0E0E0"/>
              </a:buClr>
              <a:buSzPct val="80000"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IBM Plex Sans" charset="0"/>
                <a:cs typeface="Times New Roman" panose="02020603050405020304" pitchFamily="18" charset="0"/>
              </a:rPr>
              <a:t>2-qubit state</a:t>
            </a:r>
            <a:endParaRPr kumimoji="0" lang="en-IN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IBM Plex Sans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06A6A9-1712-4AD6-AEFB-6731354DD650}"/>
                  </a:ext>
                </a:extLst>
              </p:cNvPr>
              <p:cNvSpPr txBox="1"/>
              <p:nvPr/>
            </p:nvSpPr>
            <p:spPr>
              <a:xfrm>
                <a:off x="2731324" y="3590113"/>
                <a:ext cx="2636323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06A6A9-1712-4AD6-AEFB-6731354DD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324" y="3590113"/>
                <a:ext cx="2636323" cy="4739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4F7DC7-DE4D-40BB-97F5-1702ECAF8B0E}"/>
                  </a:ext>
                </a:extLst>
              </p:cNvPr>
              <p:cNvSpPr txBox="1"/>
              <p:nvPr/>
            </p:nvSpPr>
            <p:spPr>
              <a:xfrm>
                <a:off x="4648713" y="3381569"/>
                <a:ext cx="3512641" cy="843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I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4F7DC7-DE4D-40BB-97F5-1702ECAF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13" y="3381569"/>
                <a:ext cx="3512641" cy="843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73D245-F03D-4F2F-BDE7-F593C19FFB44}"/>
                  </a:ext>
                </a:extLst>
              </p:cNvPr>
              <p:cNvSpPr txBox="1"/>
              <p:nvPr/>
            </p:nvSpPr>
            <p:spPr>
              <a:xfrm>
                <a:off x="7391914" y="3078755"/>
                <a:ext cx="2489130" cy="1496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73D245-F03D-4F2F-BDE7-F593C19FF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914" y="3078755"/>
                <a:ext cx="2489130" cy="1496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379590-0273-4C93-BF65-80AD5E083C60}"/>
                  </a:ext>
                </a:extLst>
              </p:cNvPr>
              <p:cNvSpPr txBox="1"/>
              <p:nvPr/>
            </p:nvSpPr>
            <p:spPr>
              <a:xfrm>
                <a:off x="2168021" y="4955036"/>
                <a:ext cx="2636323" cy="473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3379590-0273-4C93-BF65-80AD5E083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021" y="4955036"/>
                <a:ext cx="2636323" cy="4739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BB3F18-FA34-42DB-804C-4B5EDB0CC59E}"/>
                  </a:ext>
                </a:extLst>
              </p:cNvPr>
              <p:cNvSpPr txBox="1"/>
              <p:nvPr/>
            </p:nvSpPr>
            <p:spPr>
              <a:xfrm>
                <a:off x="3814050" y="4747895"/>
                <a:ext cx="2998996" cy="87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kumimoji="0" lang="en-I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I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BB3F18-FA34-42DB-804C-4B5EDB0CC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050" y="4747895"/>
                <a:ext cx="2998996" cy="87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95EB00-D78D-486A-91C6-EC99BEECAC9C}"/>
                  </a:ext>
                </a:extLst>
              </p:cNvPr>
              <p:cNvSpPr txBox="1"/>
              <p:nvPr/>
            </p:nvSpPr>
            <p:spPr>
              <a:xfrm>
                <a:off x="6183293" y="4416570"/>
                <a:ext cx="1385633" cy="1496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A95EB00-D78D-486A-91C6-EC99BEECA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93" y="4416570"/>
                <a:ext cx="1385633" cy="14966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E2C626F-1BFC-4EC5-8EDB-138BE1B59F4F}"/>
              </a:ext>
            </a:extLst>
          </p:cNvPr>
          <p:cNvSpPr/>
          <p:nvPr/>
        </p:nvSpPr>
        <p:spPr>
          <a:xfrm>
            <a:off x="9752805" y="3410633"/>
            <a:ext cx="2303499" cy="998790"/>
          </a:xfrm>
          <a:prstGeom prst="wedgeRoundRectCallout">
            <a:avLst>
              <a:gd name="adj1" fmla="val -66630"/>
              <a:gd name="adj2" fmla="val -591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4-dim vector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(bipartite state)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092087-AB23-4735-A03D-909743C7B2AF}"/>
                  </a:ext>
                </a:extLst>
              </p:cNvPr>
              <p:cNvSpPr txBox="1"/>
              <p:nvPr/>
            </p:nvSpPr>
            <p:spPr>
              <a:xfrm>
                <a:off x="1033903" y="4955035"/>
                <a:ext cx="2024267" cy="441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kumimoji="0" lang="en-I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 =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092087-AB23-4735-A03D-909743C7B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03" y="4955035"/>
                <a:ext cx="2024267" cy="441511"/>
              </a:xfrm>
              <a:prstGeom prst="rect">
                <a:avLst/>
              </a:prstGeom>
              <a:blipFill>
                <a:blip r:embed="rId10"/>
                <a:stretch>
                  <a:fillRect t="-22222" b="-48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92961422-DEAB-45D5-9187-F07FC60D8789}"/>
              </a:ext>
            </a:extLst>
          </p:cNvPr>
          <p:cNvSpPr/>
          <p:nvPr/>
        </p:nvSpPr>
        <p:spPr>
          <a:xfrm>
            <a:off x="204505" y="5618005"/>
            <a:ext cx="1385633" cy="906868"/>
          </a:xfrm>
          <a:prstGeom prst="wedgeRoundRectCallout">
            <a:avLst>
              <a:gd name="adj1" fmla="val 45057"/>
              <a:gd name="adj2" fmla="val -88594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Dirac notation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1F9011D9-E576-46E5-BAEA-416C98C79E74}"/>
              </a:ext>
            </a:extLst>
          </p:cNvPr>
          <p:cNvSpPr/>
          <p:nvPr/>
        </p:nvSpPr>
        <p:spPr>
          <a:xfrm>
            <a:off x="2125363" y="2887511"/>
            <a:ext cx="2303499" cy="583461"/>
          </a:xfrm>
          <a:prstGeom prst="wedgeRoundRectCallout">
            <a:avLst>
              <a:gd name="adj1" fmla="val 30521"/>
              <a:gd name="adj2" fmla="val 77943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Tensor product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869037-93EC-4B4F-B6AA-6E0C44746236}"/>
                  </a:ext>
                </a:extLst>
              </p:cNvPr>
              <p:cNvSpPr txBox="1"/>
              <p:nvPr/>
            </p:nvSpPr>
            <p:spPr>
              <a:xfrm>
                <a:off x="2438012" y="6137694"/>
                <a:ext cx="7315975" cy="5082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4 states possible with </a:t>
                </a: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qubits: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|0</m:t>
                            </m:r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|01</m:t>
                            </m:r>
                          </m:e>
                        </m:d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</m:d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869037-93EC-4B4F-B6AA-6E0C44746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012" y="6137694"/>
                <a:ext cx="7315975" cy="508267"/>
              </a:xfrm>
              <a:prstGeom prst="rect">
                <a:avLst/>
              </a:prstGeom>
              <a:blipFill>
                <a:blip r:embed="rId11"/>
                <a:stretch>
                  <a:fillRect t="-108235" r="-3494" b="-17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BB14FE-AC42-485F-B407-75AD7B387824}"/>
                  </a:ext>
                </a:extLst>
              </p:cNvPr>
              <p:cNvSpPr txBox="1"/>
              <p:nvPr/>
            </p:nvSpPr>
            <p:spPr>
              <a:xfrm>
                <a:off x="4428862" y="6137403"/>
                <a:ext cx="7315975" cy="5082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|00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|01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|11</m:t>
                          </m:r>
                        </m:e>
                      </m: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BB14FE-AC42-485F-B407-75AD7B387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62" y="6137403"/>
                <a:ext cx="7315975" cy="5082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F7FB06-71B7-4C05-B2FD-BB7243680057}"/>
              </a:ext>
            </a:extLst>
          </p:cNvPr>
          <p:cNvCxnSpPr/>
          <p:nvPr/>
        </p:nvCxnSpPr>
        <p:spPr>
          <a:xfrm flipV="1">
            <a:off x="8819147" y="4575447"/>
            <a:ext cx="0" cy="1561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20008A-DD46-469E-8AB0-F83AA58891C4}"/>
                  </a:ext>
                </a:extLst>
              </p:cNvPr>
              <p:cNvSpPr txBox="1"/>
              <p:nvPr/>
            </p:nvSpPr>
            <p:spPr>
              <a:xfrm>
                <a:off x="248869" y="3797914"/>
                <a:ext cx="2024267" cy="376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I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-qubit state</a:t>
                </a:r>
                <a:endParaRPr kumimoji="0" lang="en-I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20008A-DD46-469E-8AB0-F83AA5889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9" y="3797914"/>
                <a:ext cx="2024267" cy="376834"/>
              </a:xfrm>
              <a:prstGeom prst="rect">
                <a:avLst/>
              </a:prstGeom>
              <a:blipFill>
                <a:blip r:embed="rId13"/>
                <a:stretch>
                  <a:fillRect t="-20968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CE38CC-0B9C-4EB0-89F8-7F290DC4971C}"/>
                  </a:ext>
                </a:extLst>
              </p:cNvPr>
              <p:cNvSpPr txBox="1"/>
              <p:nvPr/>
            </p:nvSpPr>
            <p:spPr>
              <a:xfrm>
                <a:off x="1937234" y="3770605"/>
                <a:ext cx="4148834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CE38CC-0B9C-4EB0-89F8-7F290DC4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34" y="3770605"/>
                <a:ext cx="4148834" cy="4062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2891E4-6BD6-4948-A19F-DDCD867242DE}"/>
                  </a:ext>
                </a:extLst>
              </p:cNvPr>
              <p:cNvSpPr txBox="1"/>
              <p:nvPr/>
            </p:nvSpPr>
            <p:spPr>
              <a:xfrm>
                <a:off x="5195732" y="3568362"/>
                <a:ext cx="4910789" cy="7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2891E4-6BD6-4948-A19F-DDCD86724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732" y="3568362"/>
                <a:ext cx="4910789" cy="7230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8CAE30-C6AF-432C-9D7B-4FC76C59DB74}"/>
                  </a:ext>
                </a:extLst>
              </p:cNvPr>
              <p:cNvSpPr txBox="1"/>
              <p:nvPr/>
            </p:nvSpPr>
            <p:spPr>
              <a:xfrm>
                <a:off x="9523283" y="3285974"/>
                <a:ext cx="2520332" cy="1282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I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I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8CAE30-C6AF-432C-9D7B-4FC76C59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283" y="3285974"/>
                <a:ext cx="2520332" cy="12829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with Corners Rounded 31">
                <a:extLst>
                  <a:ext uri="{FF2B5EF4-FFF2-40B4-BE49-F238E27FC236}">
                    <a16:creationId xmlns:a16="http://schemas.microsoft.com/office/drawing/2014/main" id="{AD6273A9-7749-42AB-BE9B-CB18B4429CA0}"/>
                  </a:ext>
                </a:extLst>
              </p:cNvPr>
              <p:cNvSpPr/>
              <p:nvPr/>
            </p:nvSpPr>
            <p:spPr>
              <a:xfrm>
                <a:off x="4648713" y="2858806"/>
                <a:ext cx="5417924" cy="516137"/>
              </a:xfrm>
              <a:prstGeom prst="wedgeRoundRectCallout">
                <a:avLst>
                  <a:gd name="adj1" fmla="val 57857"/>
                  <a:gd name="adj2" fmla="val 52360"/>
                  <a:gd name="adj3" fmla="val 16667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-dim vector (multipartite state)</a:t>
                </a:r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Speech Bubble: Rectangle with Corners Rounded 31">
                <a:extLst>
                  <a:ext uri="{FF2B5EF4-FFF2-40B4-BE49-F238E27FC236}">
                    <a16:creationId xmlns:a16="http://schemas.microsoft.com/office/drawing/2014/main" id="{AD6273A9-7749-42AB-BE9B-CB18B4429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713" y="2858806"/>
                <a:ext cx="5417924" cy="516137"/>
              </a:xfrm>
              <a:prstGeom prst="wedgeRoundRectCallout">
                <a:avLst>
                  <a:gd name="adj1" fmla="val 57857"/>
                  <a:gd name="adj2" fmla="val 52360"/>
                  <a:gd name="adj3" fmla="val 16667"/>
                </a:avLst>
              </a:prstGeom>
              <a:blipFill>
                <a:blip r:embed="rId17"/>
                <a:stretch>
                  <a:fillRect t="-2198"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B59E3A-A5F4-466E-9493-AAE1C332ED7C}"/>
                  </a:ext>
                </a:extLst>
              </p:cNvPr>
              <p:cNvSpPr txBox="1"/>
              <p:nvPr/>
            </p:nvSpPr>
            <p:spPr>
              <a:xfrm>
                <a:off x="1984406" y="5123484"/>
                <a:ext cx="2024267" cy="376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00⋯0</m:t>
                        </m:r>
                      </m:e>
                    </m:d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 =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B59E3A-A5F4-466E-9493-AAE1C332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06" y="5123484"/>
                <a:ext cx="2024267" cy="376834"/>
              </a:xfrm>
              <a:prstGeom prst="rect">
                <a:avLst/>
              </a:prstGeom>
              <a:blipFill>
                <a:blip r:embed="rId18"/>
                <a:stretch>
                  <a:fillRect t="-166129" r="-5120" b="-254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C0AA73-A052-4F84-8B80-9CE0DC3929F2}"/>
                  </a:ext>
                </a:extLst>
              </p:cNvPr>
              <p:cNvSpPr txBox="1"/>
              <p:nvPr/>
            </p:nvSpPr>
            <p:spPr>
              <a:xfrm>
                <a:off x="3564617" y="5124202"/>
                <a:ext cx="3362577" cy="406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"/>
                          <m:endChr m:val="⟩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|0</m:t>
                          </m:r>
                        </m:e>
                      </m: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C0AA73-A052-4F84-8B80-9CE0DC392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617" y="5124202"/>
                <a:ext cx="3362577" cy="4062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3D4F8-0A84-406E-AAF4-13C77EDE858A}"/>
                  </a:ext>
                </a:extLst>
              </p:cNvPr>
              <p:cNvSpPr txBox="1"/>
              <p:nvPr/>
            </p:nvSpPr>
            <p:spPr>
              <a:xfrm>
                <a:off x="6213600" y="4917600"/>
                <a:ext cx="4114273" cy="7230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A3D4F8-0A84-406E-AAF4-13C77EDE8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600" y="4917600"/>
                <a:ext cx="4114273" cy="7230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BDC5A5-96E2-4983-BC54-7644ADCCF60B}"/>
                  </a:ext>
                </a:extLst>
              </p:cNvPr>
              <p:cNvSpPr txBox="1"/>
              <p:nvPr/>
            </p:nvSpPr>
            <p:spPr>
              <a:xfrm>
                <a:off x="9698197" y="4529507"/>
                <a:ext cx="1385633" cy="1496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BDC5A5-96E2-4983-BC54-7644ADCC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97" y="4529507"/>
                <a:ext cx="1385633" cy="149669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4627DD-69A5-4E31-9E38-FCD1DA28E93D}"/>
                  </a:ext>
                </a:extLst>
              </p:cNvPr>
              <p:cNvSpPr txBox="1"/>
              <p:nvPr/>
            </p:nvSpPr>
            <p:spPr>
              <a:xfrm>
                <a:off x="853759" y="5131107"/>
                <a:ext cx="1385633" cy="3888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⟩"/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|0</m:t>
                            </m:r>
                          </m:e>
                        </m:d>
                      </m:e>
                      <m: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⊗</m:t>
                        </m:r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  =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4627DD-69A5-4E31-9E38-FCD1DA28E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59" y="5131107"/>
                <a:ext cx="1385633" cy="388824"/>
              </a:xfrm>
              <a:prstGeom prst="rect">
                <a:avLst/>
              </a:prstGeom>
              <a:blipFill>
                <a:blip r:embed="rId22"/>
                <a:stretch>
                  <a:fillRect t="-18750" r="-2643" b="-46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D00B999B-184C-45FD-AF75-E39A97D50FFE}"/>
              </a:ext>
            </a:extLst>
          </p:cNvPr>
          <p:cNvSpPr/>
          <p:nvPr/>
        </p:nvSpPr>
        <p:spPr>
          <a:xfrm>
            <a:off x="248869" y="5752867"/>
            <a:ext cx="1496499" cy="776805"/>
          </a:xfrm>
          <a:prstGeom prst="wedgeRoundRectCallout">
            <a:avLst>
              <a:gd name="adj1" fmla="val 23093"/>
              <a:gd name="adj2" fmla="val -74246"/>
              <a:gd name="adj3" fmla="val 16667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Cambria Math" panose="02040503050406030204" pitchFamily="18" charset="0"/>
                <a:cs typeface="Times New Roman" panose="02020603050405020304" pitchFamily="18" charset="0"/>
              </a:rPr>
              <a:t>Dirac notation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B331C0-5366-4DB1-883A-A5B6A17B935E}"/>
                  </a:ext>
                </a:extLst>
              </p:cNvPr>
              <p:cNvSpPr txBox="1"/>
              <p:nvPr/>
            </p:nvSpPr>
            <p:spPr>
              <a:xfrm>
                <a:off x="7789521" y="4853008"/>
                <a:ext cx="4183046" cy="9089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:r>
                  <a:rPr kumimoji="0" lang="en-I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IBM Plex Sans" charset="0"/>
                    <a:cs typeface="Times New Roman" panose="02020603050405020304" pitchFamily="18" charset="0"/>
                  </a:rPr>
                  <a:t>Probabilities: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I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I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sSup>
                          <m:sSup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I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kumimoji="0" lang="en-I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kumimoji="0" lang="en-I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kumimoji="0" lang="en-I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0" lang="en-I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B331C0-5366-4DB1-883A-A5B6A17B9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521" y="4853008"/>
                <a:ext cx="4183046" cy="908993"/>
              </a:xfrm>
              <a:prstGeom prst="rect">
                <a:avLst/>
              </a:prstGeom>
              <a:blipFill>
                <a:blip r:embed="rId23"/>
                <a:stretch>
                  <a:fillRect t="-60265" r="-16279" b="-973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428F35-20EE-4F36-B5F7-31D660A6172B}"/>
                  </a:ext>
                </a:extLst>
              </p:cNvPr>
              <p:cNvSpPr txBox="1"/>
              <p:nvPr/>
            </p:nvSpPr>
            <p:spPr>
              <a:xfrm>
                <a:off x="5921110" y="6137403"/>
                <a:ext cx="5821722" cy="50826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10000"/>
                  </a:lnSpc>
                  <a:spcBef>
                    <a:spcPts val="100"/>
                  </a:spcBef>
                  <a:spcAft>
                    <a:spcPts val="0"/>
                  </a:spcAft>
                  <a:buClr>
                    <a:srgbClr val="E0E0E0"/>
                  </a:buClr>
                  <a:buSzPct val="8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kumimoji="0" lang="en-I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|0</m:t>
                              </m:r>
                            </m:e>
                          </m:d>
                        </m:e>
                        <m:sup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0" lang="en-I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 ⋯ +</m:t>
                      </m:r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I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𝑛𝑛</m:t>
                          </m:r>
                        </m:sub>
                      </m:sSub>
                      <m:sSup>
                        <m:sSupPr>
                          <m:ctrlP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I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kumimoji="0" lang="en-I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a:rPr kumimoji="0" lang="en-I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IBM Plex Sans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428F35-20EE-4F36-B5F7-31D660A6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10" y="6137403"/>
                <a:ext cx="5821722" cy="50826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15B901-DAA5-419B-A6C8-97F2B60E2D49}"/>
              </a:ext>
            </a:extLst>
          </p:cNvPr>
          <p:cNvCxnSpPr>
            <a:cxnSpLocks/>
          </p:cNvCxnSpPr>
          <p:nvPr/>
        </p:nvCxnSpPr>
        <p:spPr>
          <a:xfrm flipV="1">
            <a:off x="11401926" y="4458183"/>
            <a:ext cx="0" cy="1663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17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 animBg="1"/>
      <p:bldP spid="18" grpId="1" animBg="1"/>
      <p:bldP spid="19" grpId="0"/>
      <p:bldP spid="19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4" grpId="0" animBg="1"/>
      <p:bldP spid="24" grpId="1" animBg="1"/>
      <p:bldP spid="27" grpId="0"/>
      <p:bldP spid="28" grpId="0"/>
      <p:bldP spid="29" grpId="0"/>
      <p:bldP spid="31" grpId="0"/>
      <p:bldP spid="32" grpId="0" animBg="1"/>
      <p:bldP spid="33" grpId="0"/>
      <p:bldP spid="34" grpId="0"/>
      <p:bldP spid="35" grpId="0"/>
      <p:bldP spid="36" grpId="0"/>
      <p:bldP spid="37" grpId="0"/>
      <p:bldP spid="38" grpId="0" animBg="1"/>
      <p:bldP spid="23" grpId="0" animBg="1"/>
      <p:bldP spid="23" grpId="1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5567</TotalTime>
  <Words>2297</Words>
  <Application>Microsoft Macintosh PowerPoint</Application>
  <PresentationFormat>Widescreen</PresentationFormat>
  <Paragraphs>383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 Math</vt:lpstr>
      <vt:lpstr>IBM Plex Sans</vt:lpstr>
      <vt:lpstr>Times New Roman</vt:lpstr>
      <vt:lpstr>Office Theme</vt:lpstr>
      <vt:lpstr>Quantum Gates and Circuits</vt:lpstr>
      <vt:lpstr>Outline</vt:lpstr>
      <vt:lpstr>Recap: Quantum Computing and Qubits</vt:lpstr>
      <vt:lpstr>Single Qubit Gates</vt:lpstr>
      <vt:lpstr>Examples of Single Qubit Gates</vt:lpstr>
      <vt:lpstr>PowerPoint Presentation</vt:lpstr>
      <vt:lpstr>Quantum Circuit</vt:lpstr>
      <vt:lpstr>Quantum Circuit</vt:lpstr>
      <vt:lpstr>Multiple Qubits and Multipartite Quantum States</vt:lpstr>
      <vt:lpstr>State Classification</vt:lpstr>
      <vt:lpstr>Visual Representation of Multipartite State</vt:lpstr>
      <vt:lpstr>Multiple Qubit Gates</vt:lpstr>
      <vt:lpstr>The CNOT Gate</vt:lpstr>
      <vt:lpstr>Other Multi-Qubit Gates</vt:lpstr>
      <vt:lpstr>Superposition of Multipartite State</vt:lpstr>
      <vt:lpstr>Universality</vt:lpstr>
      <vt:lpstr>Circuit Identities</vt:lpstr>
      <vt:lpstr>Circuit Identities</vt:lpstr>
      <vt:lpstr>Summary and Preview of Next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Easy and Hard Problems</dc:title>
  <dc:creator>VENKATRAMAN RAMAKRISHNA</dc:creator>
  <cp:lastModifiedBy>Microsoft Office User</cp:lastModifiedBy>
  <cp:revision>507</cp:revision>
  <dcterms:created xsi:type="dcterms:W3CDTF">2021-01-28T16:49:55Z</dcterms:created>
  <dcterms:modified xsi:type="dcterms:W3CDTF">2021-09-06T04:26:43Z</dcterms:modified>
</cp:coreProperties>
</file>