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</p:sldMasterIdLst>
  <p:notesMasterIdLst>
    <p:notesMasterId r:id="rId69"/>
  </p:notesMasterIdLst>
  <p:sldIdLst>
    <p:sldId id="256" r:id="rId2"/>
    <p:sldId id="1636" r:id="rId3"/>
    <p:sldId id="1646" r:id="rId4"/>
    <p:sldId id="1647" r:id="rId5"/>
    <p:sldId id="1648" r:id="rId6"/>
    <p:sldId id="1645" r:id="rId7"/>
    <p:sldId id="1649" r:id="rId8"/>
    <p:sldId id="1677" r:id="rId9"/>
    <p:sldId id="1678" r:id="rId10"/>
    <p:sldId id="259" r:id="rId11"/>
    <p:sldId id="272" r:id="rId12"/>
    <p:sldId id="1704" r:id="rId13"/>
    <p:sldId id="1711" r:id="rId14"/>
    <p:sldId id="1710" r:id="rId15"/>
    <p:sldId id="1698" r:id="rId16"/>
    <p:sldId id="262" r:id="rId17"/>
    <p:sldId id="1639" r:id="rId18"/>
    <p:sldId id="1712" r:id="rId19"/>
    <p:sldId id="1661" r:id="rId20"/>
    <p:sldId id="275" r:id="rId21"/>
    <p:sldId id="1689" r:id="rId22"/>
    <p:sldId id="1690" r:id="rId23"/>
    <p:sldId id="1679" r:id="rId24"/>
    <p:sldId id="1700" r:id="rId25"/>
    <p:sldId id="1688" r:id="rId26"/>
    <p:sldId id="1653" r:id="rId27"/>
    <p:sldId id="1682" r:id="rId28"/>
    <p:sldId id="1683" r:id="rId29"/>
    <p:sldId id="1713" r:id="rId30"/>
    <p:sldId id="1685" r:id="rId31"/>
    <p:sldId id="1654" r:id="rId32"/>
    <p:sldId id="1655" r:id="rId33"/>
    <p:sldId id="1714" r:id="rId34"/>
    <p:sldId id="1693" r:id="rId35"/>
    <p:sldId id="1660" r:id="rId36"/>
    <p:sldId id="1662" r:id="rId37"/>
    <p:sldId id="1663" r:id="rId38"/>
    <p:sldId id="1695" r:id="rId39"/>
    <p:sldId id="1664" r:id="rId40"/>
    <p:sldId id="1721" r:id="rId41"/>
    <p:sldId id="1722" r:id="rId42"/>
    <p:sldId id="1723" r:id="rId43"/>
    <p:sldId id="1640" r:id="rId44"/>
    <p:sldId id="1724" r:id="rId45"/>
    <p:sldId id="1696" r:id="rId46"/>
    <p:sldId id="1697" r:id="rId47"/>
    <p:sldId id="1715" r:id="rId48"/>
    <p:sldId id="1716" r:id="rId49"/>
    <p:sldId id="1666" r:id="rId50"/>
    <p:sldId id="1667" r:id="rId51"/>
    <p:sldId id="1668" r:id="rId52"/>
    <p:sldId id="1669" r:id="rId53"/>
    <p:sldId id="1670" r:id="rId54"/>
    <p:sldId id="1671" r:id="rId55"/>
    <p:sldId id="1672" r:id="rId56"/>
    <p:sldId id="1652" r:id="rId57"/>
    <p:sldId id="1674" r:id="rId58"/>
    <p:sldId id="1675" r:id="rId59"/>
    <p:sldId id="1676" r:id="rId60"/>
    <p:sldId id="1657" r:id="rId61"/>
    <p:sldId id="1658" r:id="rId62"/>
    <p:sldId id="1725" r:id="rId63"/>
    <p:sldId id="1659" r:id="rId64"/>
    <p:sldId id="1720" r:id="rId65"/>
    <p:sldId id="1717" r:id="rId66"/>
    <p:sldId id="1718" r:id="rId67"/>
    <p:sldId id="171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87617"/>
  </p:normalViewPr>
  <p:slideViewPr>
    <p:cSldViewPr snapToGrid="0" snapToObjects="1">
      <p:cViewPr varScale="1">
        <p:scale>
          <a:sx n="131" d="100"/>
          <a:sy n="13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76CE-3129-D144-8696-DDB5B624CE23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204E3-071F-904E-8B5D-61B9A094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4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5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1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0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1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8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2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3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1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9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7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2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1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1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3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4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7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3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29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7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00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19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96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1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6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65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45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5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90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0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09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4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87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16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0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87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204E3-071F-904E-8B5D-61B9A0944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0875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204E3-071F-904E-8B5D-61B9A0944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75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51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3204E3-071F-904E-8B5D-61B9A0944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5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Create a detailed  history chart for all algorithms for more advanced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3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204E3-071F-904E-8B5D-61B9A0944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4967-0306-4278-B5C0-BD76D14C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6547"/>
            <a:ext cx="9144000" cy="131341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8714-7984-4148-8FA8-B90C7792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D5F7-2692-4A28-A8C8-1E7A732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D2FC-996B-4104-BBE0-C89D99C8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9076" y="6351656"/>
            <a:ext cx="728870" cy="365125"/>
          </a:xfrm>
        </p:spPr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E44579D-138B-4784-A3C8-23A34B81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FD7A582-ADE2-4A0E-BC6B-D8234D232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50193947-ECBE-43FC-B4C3-328E1C98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E20C-8904-46B8-8B3F-8AF3B6D6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4DD1F-76B4-4982-922B-6A39CECF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42C2-B2A8-45FA-A1F4-08F2504B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F414-57DB-4A27-A6F9-9B106D4E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2ECF-E0FD-CF43-951A-11377A5511AA}" type="datetime1">
              <a:rPr lang="en-IN" smtClean="0"/>
              <a:t>06/09/21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CB537-5D78-41E5-BA81-C9AB3AE5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A69E-F4D6-4769-BC7B-19B476C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B79E515-9786-44EF-B2BC-990C7239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5D76477-9278-4AEC-8D20-11E50AA4C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74EE7F28-BF71-4965-ACE0-46EDA662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116E-F92E-4574-BA98-876760FE7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Speaker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73934-3850-4AB7-881F-AB902AF0F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291142-3F6A-48D4-98B8-D9D914530F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38225" y="2133600"/>
            <a:ext cx="3314700" cy="2981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Speaker Pic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AD143-9EAC-4888-9D3E-5780D624FC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133600"/>
            <a:ext cx="4057650" cy="298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Brief Bio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203C6F-6265-47E4-8375-2BCA11C6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413B9EF-5428-4657-BC8D-0FB83BF7E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5B392C60-132C-46FA-9E76-B0E78E5F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312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164-5A46-47F0-B76B-44B1CF5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9F37-19DF-436B-8EAA-6F49B58E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B7D4-5982-435D-82ED-EDE84FC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627E-1A36-449B-9BEB-960C536B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ECB0C95-216E-4F49-846F-C3B3ECA3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A306238-E426-4AFD-AD3D-B8895DBE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47CA48B2-7D8F-4D9B-A9BE-2853A26F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4BF2-EBB0-4E40-B3BE-7C16809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B70A-DC12-4D2C-B7E9-80EC8EB1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7FCE-40EC-43BA-ACEC-5F55746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4F509F-5F2F-884E-B464-8EB5AC30C3BE}" type="datetime1">
              <a:rPr lang="en-IN" smtClean="0"/>
              <a:t>06/09/21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44AE-8542-4CE7-97E1-522F3986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695E-E1E8-478A-AF57-69C53F8A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D42462E-DCC3-4092-87DF-3F4F6B29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E886AFC-91A1-4BF4-8E68-31EFCAD37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AEDB5902-E7BC-4417-A88C-B8C217D9C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717A-9707-4F0F-8D1A-5702906B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98B5-C8EB-4D04-9145-0E2183D2C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5B5E-21C1-4821-8C23-036B1957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970A-34B4-4147-9AFE-F98BCAB3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7765" y="6308559"/>
            <a:ext cx="728870" cy="365125"/>
          </a:xfrm>
        </p:spPr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8BC168D-333B-413F-8947-4B0665F1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B2FFA85-ECC6-4B65-9470-1F37F8EFE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FA8628AB-5200-402C-9578-9C5CAC0A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1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469D-0B59-41A1-803C-E2C0559F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909B-4CED-4320-9F3A-4B0679BB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1E1B-F3AE-4AEE-B88F-F2D6F31B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796D8-C0A2-486F-8F08-A5EB82F3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68F4A-921A-4092-945E-A0BBA44A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42452-6AC1-4840-ABEF-0D5CB5EA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7765" y="6310312"/>
            <a:ext cx="728870" cy="365125"/>
          </a:xfrm>
        </p:spPr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98E223E-9819-48C8-A777-4705EB0F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1952860-BEBF-493C-82C6-78F1AD6E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1" name="Picture 2" descr="IBM Research | Tethys">
            <a:extLst>
              <a:ext uri="{FF2B5EF4-FFF2-40B4-BE49-F238E27FC236}">
                <a16:creationId xmlns:a16="http://schemas.microsoft.com/office/drawing/2014/main" id="{9D845BA3-E8FD-45B5-87D3-9D363B17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7F5-35AF-40F3-87F3-CDA09AE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0005-DCCB-4DD1-A652-19F9D3E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1565" y="6310312"/>
            <a:ext cx="728870" cy="365125"/>
          </a:xfrm>
        </p:spPr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81F554B-97E2-435C-8BAB-8DA749E1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33F5ECF-36C9-45FA-B150-FD003163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7" name="Picture 2" descr="IBM Research | Tethys">
            <a:extLst>
              <a:ext uri="{FF2B5EF4-FFF2-40B4-BE49-F238E27FC236}">
                <a16:creationId xmlns:a16="http://schemas.microsoft.com/office/drawing/2014/main" id="{72142FD6-132E-4EF9-B33C-8AFD2C70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FE30A-6648-4D1D-A9BB-074D36A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BC0D23-E5D0-4E41-8954-59348960D5CC}" type="datetime1">
              <a:rPr lang="en-IN" smtClean="0"/>
              <a:t>06/09/21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2CC58-F5E4-4E81-8B9C-B3BC51E1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9C2A7-51C7-4A6F-A07B-35ABCD3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108F72-8B0E-408C-B1A1-F3FE88F6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738B515-BE91-46EA-A0FF-F20332F8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7" name="Picture 2" descr="IBM Research | Tethys">
            <a:extLst>
              <a:ext uri="{FF2B5EF4-FFF2-40B4-BE49-F238E27FC236}">
                <a16:creationId xmlns:a16="http://schemas.microsoft.com/office/drawing/2014/main" id="{819A2F0F-B4B2-45F1-9DCF-63A6E245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3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FA00-7239-4562-89B5-9D218443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2F4A-2C12-4302-ACCD-C1567E5D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BB17-C82A-4F47-A451-937EBDB6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5EDA-D32B-4E3B-B4C9-A2A8FBDE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13BD91-F5A0-3744-BE00-EDA066865FD0}" type="datetime1">
              <a:rPr lang="en-IN" smtClean="0"/>
              <a:t>06/09/21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15D5C-E933-4DB8-A547-90E3E378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2925" y="63516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CF92-BCC3-4EC0-8B45-B60058B7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6C2DB53-E899-4F54-B007-39E9950EB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6707FDA-6B02-4704-9DCD-FDCD771D0A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52749564-25BD-4B13-8743-29A2FEC1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CCF59-83DE-47F6-9BBE-F0CBAE80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872A-6FAB-4255-83E4-7DA32D5D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1E8-15DC-44DE-B6AE-9E31C3F20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17758" y="6492875"/>
            <a:ext cx="728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B42B-1A3A-B94A-B568-2EF4A6A2601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D60AF-6515-2D42-A769-FC348477F50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3069020" y="0"/>
            <a:ext cx="6053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D630-D120-5245-AEDC-0EA3E0DDB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7030A0"/>
                </a:solidFill>
              </a:rPr>
              <a:t>Quantum Algorithms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Deutsch-</a:t>
            </a:r>
            <a:r>
              <a:rPr lang="en-US" sz="4000" dirty="0" err="1">
                <a:solidFill>
                  <a:srgbClr val="7030A0"/>
                </a:solidFill>
              </a:rPr>
              <a:t>Jozsa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9BF36-36CB-744D-B9E6-4F3B9D5E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162"/>
            <a:ext cx="9144000" cy="2538078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Dhinakaran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Vinayagamurthy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/>
              <a:t>Researcher </a:t>
            </a:r>
          </a:p>
          <a:p>
            <a:r>
              <a:rPr lang="en-US" dirty="0"/>
              <a:t>IBM Quantum Ambassador</a:t>
            </a:r>
          </a:p>
          <a:p>
            <a:r>
              <a:rPr lang="en-US" dirty="0"/>
              <a:t>IBM Research India</a:t>
            </a:r>
          </a:p>
        </p:txBody>
      </p:sp>
    </p:spTree>
    <p:extLst>
      <p:ext uri="{BB962C8B-B14F-4D97-AF65-F5344CB8AC3E}">
        <p14:creationId xmlns:p14="http://schemas.microsoft.com/office/powerpoint/2010/main" val="324450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C886-2712-A945-9A55-AE1F27FB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D228-A322-B047-9025-B7A3FA9F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Different notions of measuring performance: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Computational complexity: Measure computation time taken by the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Space complexity: Measure space/memory used by the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 complexity: for distributed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Information complexity: for distributed algorithms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 complexity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96555-9533-5E49-AF61-394C57CF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0A7A-F549-5D41-B2CF-7A94AD08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60C3-D889-F746-AA8D-045C32DE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Assumes the existence of an </a:t>
            </a:r>
            <a:r>
              <a:rPr lang="en-US" sz="2400" i="1" dirty="0"/>
              <a:t>oracle </a:t>
            </a:r>
            <a:r>
              <a:rPr lang="en-US" sz="2400" dirty="0"/>
              <a:t>for a problem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B8B9-C5DD-BB4D-AC45-15E3FD21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11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B70F7E-1837-F644-ADF1-E92CEE1AFE6F}"/>
              </a:ext>
            </a:extLst>
          </p:cNvPr>
          <p:cNvSpPr/>
          <p:nvPr/>
        </p:nvSpPr>
        <p:spPr>
          <a:xfrm>
            <a:off x="1566218" y="2502244"/>
            <a:ext cx="9059563" cy="970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dirty="0"/>
              <a:t>Oracle: a black-box which provides answer to the problem of choice</a:t>
            </a:r>
          </a:p>
        </p:txBody>
      </p:sp>
    </p:spTree>
    <p:extLst>
      <p:ext uri="{BB962C8B-B14F-4D97-AF65-F5344CB8AC3E}">
        <p14:creationId xmlns:p14="http://schemas.microsoft.com/office/powerpoint/2010/main" val="26847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88E5-FFFC-2C44-B16D-569CCCE0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25" y="2858947"/>
            <a:ext cx="7997335" cy="3318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Query complexity of algorithm = </a:t>
            </a:r>
            <a:br>
              <a:rPr lang="en-US" sz="2400" dirty="0"/>
            </a:br>
            <a:r>
              <a:rPr lang="en-US" sz="2400" dirty="0"/>
              <a:t>	Time taken by </a:t>
            </a:r>
            <a:r>
              <a:rPr lang="en-US" sz="2400" dirty="0">
                <a:solidFill>
                  <a:schemeClr val="accent1"/>
                </a:solidFill>
              </a:rPr>
              <a:t>main module</a:t>
            </a:r>
            <a:r>
              <a:rPr lang="en-US" sz="2400" dirty="0"/>
              <a:t> + Number of calls to </a:t>
            </a:r>
            <a:r>
              <a:rPr lang="en-US" sz="2400" dirty="0">
                <a:solidFill>
                  <a:schemeClr val="accent2"/>
                </a:solidFill>
              </a:rPr>
              <a:t>Oracle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12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4C99617-20E0-AA48-8395-B65EEEFFC481}"/>
              </a:ext>
            </a:extLst>
          </p:cNvPr>
          <p:cNvSpPr/>
          <p:nvPr/>
        </p:nvSpPr>
        <p:spPr>
          <a:xfrm>
            <a:off x="673202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8295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E5A222-6A4F-5347-8622-60FC5439AE36}"/>
              </a:ext>
            </a:extLst>
          </p:cNvPr>
          <p:cNvSpPr/>
          <p:nvPr/>
        </p:nvSpPr>
        <p:spPr>
          <a:xfrm>
            <a:off x="368514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8162FA3-0546-DF49-BD7B-BC0A79D35A8F}"/>
              </a:ext>
            </a:extLst>
          </p:cNvPr>
          <p:cNvSpPr/>
          <p:nvPr/>
        </p:nvSpPr>
        <p:spPr>
          <a:xfrm rot="16200000">
            <a:off x="438888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19481E-D5FC-D645-A2A9-51A506EEB754}"/>
              </a:ext>
            </a:extLst>
          </p:cNvPr>
          <p:cNvSpPr/>
          <p:nvPr/>
        </p:nvSpPr>
        <p:spPr>
          <a:xfrm>
            <a:off x="673202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 Computation Oracle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1FD58F9-420A-BE41-89C6-F598695E4138}"/>
                  </a:ext>
                </a:extLst>
              </p:cNvPr>
              <p:cNvSpPr/>
              <p:nvPr/>
            </p:nvSpPr>
            <p:spPr>
              <a:xfrm>
                <a:off x="3685143" y="1825625"/>
                <a:ext cx="2052000" cy="13356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Linear Program Solver Oracle</a:t>
                </a:r>
                <a:br>
                  <a:rPr lang="en-US" dirty="0">
                    <a:solidFill>
                      <a:prstClr val="white"/>
                    </a:solidFill>
                  </a:rPr>
                </a:br>
                <a:r>
                  <a:rPr lang="en-US" sz="1200" i="1" dirty="0">
                    <a:solidFill>
                      <a:srgbClr val="FFC000">
                        <a:lumMod val="20000"/>
                        <a:lumOff val="80000"/>
                      </a:srgbClr>
                    </a:solidFill>
                  </a:rPr>
                  <a:t>Solve</a:t>
                </a:r>
                <a:r>
                  <a:rPr lang="en-US" sz="1200" i="1" dirty="0">
                    <a:solidFill>
                      <a:prstClr val="white"/>
                    </a:solidFill>
                  </a:rPr>
                  <a:t> A</a:t>
                </a:r>
                <a:r>
                  <a:rPr lang="en-US" sz="1200" i="1" dirty="0">
                    <a:solidFill>
                      <a:srgbClr val="FFC000">
                        <a:lumMod val="20000"/>
                        <a:lumOff val="80000"/>
                      </a:srgbClr>
                    </a:solidFill>
                  </a:rPr>
                  <a:t>x</a:t>
                </a:r>
                <a:r>
                  <a:rPr lang="en-US" sz="12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i="1" dirty="0">
                    <a:solidFill>
                      <a:prstClr val="white"/>
                    </a:solidFill>
                  </a:rPr>
                  <a:t> B </a:t>
                </a:r>
                <a:r>
                  <a:rPr lang="en-US" sz="1200" i="1" dirty="0" err="1">
                    <a:solidFill>
                      <a:prstClr val="white"/>
                    </a:solidFill>
                  </a:rPr>
                  <a:t>s.t.</a:t>
                </a:r>
                <a:r>
                  <a:rPr lang="en-US" sz="1200" i="1" dirty="0">
                    <a:solidFill>
                      <a:prstClr val="white"/>
                    </a:solidFill>
                  </a:rPr>
                  <a:t> </a:t>
                </a:r>
                <a:r>
                  <a:rPr lang="en-US" sz="1200" i="1" dirty="0" err="1">
                    <a:solidFill>
                      <a:prstClr val="white"/>
                    </a:solidFill>
                  </a:rPr>
                  <a:t>c</a:t>
                </a:r>
                <a:r>
                  <a:rPr lang="en-US" sz="1200" i="1" baseline="30000" dirty="0" err="1">
                    <a:solidFill>
                      <a:prstClr val="white"/>
                    </a:solidFill>
                  </a:rPr>
                  <a:t>T</a:t>
                </a:r>
                <a:r>
                  <a:rPr lang="en-US" sz="1200" i="1" dirty="0" err="1">
                    <a:solidFill>
                      <a:prstClr val="white"/>
                    </a:solidFill>
                  </a:rPr>
                  <a:t>x</a:t>
                </a:r>
                <a:r>
                  <a:rPr lang="en-US" sz="1200" i="1" dirty="0">
                    <a:solidFill>
                      <a:prstClr val="white"/>
                    </a:solidFill>
                  </a:rPr>
                  <a:t> is minimized</a:t>
                </a:r>
                <a:endParaRPr lang="en-US" sz="1600" i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1FD58F9-420A-BE41-89C6-F598695E4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43" y="1825625"/>
                <a:ext cx="2052000" cy="1335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9339DD-309A-444D-839B-78152F6A50A2}"/>
              </a:ext>
            </a:extLst>
          </p:cNvPr>
          <p:cNvSpPr/>
          <p:nvPr/>
        </p:nvSpPr>
        <p:spPr>
          <a:xfrm>
            <a:off x="669708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19F8ABAF-2441-0449-89B1-A51755A011DC}"/>
              </a:ext>
            </a:extLst>
          </p:cNvPr>
          <p:cNvSpPr/>
          <p:nvPr/>
        </p:nvSpPr>
        <p:spPr>
          <a:xfrm rot="16200000">
            <a:off x="740082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250A51-49B1-2F49-B25D-596E398AAC88}"/>
              </a:ext>
            </a:extLst>
          </p:cNvPr>
          <p:cNvSpPr/>
          <p:nvPr/>
        </p:nvSpPr>
        <p:spPr>
          <a:xfrm>
            <a:off x="6697083" y="1825625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Prime Factorization Oracle</a:t>
            </a:r>
            <a:endParaRPr lang="en-US" sz="1600" i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0E8D09-75C3-6443-BE87-BDB9F41B6160}"/>
              </a:ext>
            </a:extLst>
          </p:cNvPr>
          <p:cNvSpPr/>
          <p:nvPr/>
        </p:nvSpPr>
        <p:spPr>
          <a:xfrm>
            <a:off x="970902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41371934-79DD-8F45-84AD-A80625071F6A}"/>
              </a:ext>
            </a:extLst>
          </p:cNvPr>
          <p:cNvSpPr/>
          <p:nvPr/>
        </p:nvSpPr>
        <p:spPr>
          <a:xfrm rot="16200000">
            <a:off x="1041276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8B188F-9C0B-2C41-BC76-A3E6F31B4090}"/>
              </a:ext>
            </a:extLst>
          </p:cNvPr>
          <p:cNvSpPr/>
          <p:nvPr/>
        </p:nvSpPr>
        <p:spPr>
          <a:xfrm>
            <a:off x="9709023" y="1825625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Satisfiability Solver Oracle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55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</a:t>
            </a:r>
            <a:r>
              <a:rPr lang="en-US" sz="4000" dirty="0"/>
              <a:t>differentiate complexities of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EBE96DC-3BB7-CD45-A2ED-4D221401A6D3}"/>
                  </a:ext>
                </a:extLst>
              </p:cNvPr>
              <p:cNvSpPr/>
              <p:nvPr/>
            </p:nvSpPr>
            <p:spPr>
              <a:xfrm>
                <a:off x="673202" y="1826109"/>
                <a:ext cx="2052000" cy="13356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Linear Program Solver Oracle</a:t>
                </a:r>
                <a:br>
                  <a:rPr lang="en-US" dirty="0"/>
                </a:br>
                <a:r>
                  <a:rPr lang="en-US" sz="12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Solve</a:t>
                </a:r>
                <a:r>
                  <a:rPr lang="en-US" sz="1200" i="1" dirty="0"/>
                  <a:t> A</a:t>
                </a:r>
                <a:r>
                  <a:rPr lang="en-US" sz="12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i="1" dirty="0"/>
                  <a:t> B </a:t>
                </a:r>
                <a:r>
                  <a:rPr lang="en-US" sz="1200" i="1" dirty="0" err="1"/>
                  <a:t>s.t.</a:t>
                </a:r>
                <a:r>
                  <a:rPr lang="en-US" sz="1200" i="1" dirty="0"/>
                  <a:t> </a:t>
                </a:r>
                <a:r>
                  <a:rPr lang="en-US" sz="1200" i="1" dirty="0" err="1"/>
                  <a:t>c</a:t>
                </a:r>
                <a:r>
                  <a:rPr lang="en-US" sz="1200" i="1" baseline="30000" dirty="0" err="1"/>
                  <a:t>T</a:t>
                </a:r>
                <a:r>
                  <a:rPr lang="en-US" sz="1200" i="1" dirty="0" err="1"/>
                  <a:t>x</a:t>
                </a:r>
                <a:r>
                  <a:rPr lang="en-US" sz="1200" i="1" dirty="0"/>
                  <a:t> is minimized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EBE96DC-3BB7-CD45-A2ED-4D221401A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2" y="1826109"/>
                <a:ext cx="2052000" cy="1335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Solve a system of  linear equations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97AFA6-3C3E-2348-8ABD-232FE8C9C11A}"/>
              </a:ext>
            </a:extLst>
          </p:cNvPr>
          <p:cNvSpPr/>
          <p:nvPr/>
        </p:nvSpPr>
        <p:spPr>
          <a:xfrm>
            <a:off x="368514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Graph-coloring Algorithm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81AFD2A2-D9AB-8842-828E-699FA37B5415}"/>
              </a:ext>
            </a:extLst>
          </p:cNvPr>
          <p:cNvSpPr/>
          <p:nvPr/>
        </p:nvSpPr>
        <p:spPr>
          <a:xfrm rot="16200000">
            <a:off x="438888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339702-6803-3542-BE30-49B8EAF61AF9}"/>
                  </a:ext>
                </a:extLst>
              </p:cNvPr>
              <p:cNvSpPr/>
              <p:nvPr/>
            </p:nvSpPr>
            <p:spPr>
              <a:xfrm>
                <a:off x="3685143" y="1826109"/>
                <a:ext cx="2052000" cy="13356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Linear Program Solver Oracle</a:t>
                </a:r>
                <a:br>
                  <a:rPr lang="en-US" dirty="0"/>
                </a:br>
                <a:r>
                  <a:rPr lang="en-US" sz="12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Solve</a:t>
                </a:r>
                <a:r>
                  <a:rPr lang="en-US" sz="1200" i="1" dirty="0"/>
                  <a:t> A</a:t>
                </a:r>
                <a:r>
                  <a:rPr lang="en-US" sz="1200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x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i="1" dirty="0"/>
                  <a:t> B </a:t>
                </a:r>
                <a:r>
                  <a:rPr lang="en-US" sz="1200" i="1" dirty="0" err="1"/>
                  <a:t>s.t.</a:t>
                </a:r>
                <a:r>
                  <a:rPr lang="en-US" sz="1200" i="1" dirty="0"/>
                  <a:t> </a:t>
                </a:r>
                <a:r>
                  <a:rPr lang="en-US" sz="1200" i="1" dirty="0" err="1"/>
                  <a:t>c</a:t>
                </a:r>
                <a:r>
                  <a:rPr lang="en-US" sz="1200" i="1" baseline="30000" dirty="0" err="1"/>
                  <a:t>T</a:t>
                </a:r>
                <a:r>
                  <a:rPr lang="en-US" sz="1200" i="1" dirty="0" err="1"/>
                  <a:t>x</a:t>
                </a:r>
                <a:r>
                  <a:rPr lang="en-US" sz="1200" i="1" dirty="0"/>
                  <a:t> is minimized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339702-6803-3542-BE30-49B8EAF61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43" y="1826109"/>
                <a:ext cx="2052000" cy="1335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4B8EBD1-0189-2D4E-B192-D4ED04E73E72}"/>
              </a:ext>
            </a:extLst>
          </p:cNvPr>
          <p:cNvSpPr txBox="1">
            <a:spLocks/>
          </p:cNvSpPr>
          <p:nvPr/>
        </p:nvSpPr>
        <p:spPr>
          <a:xfrm>
            <a:off x="6217920" y="2218944"/>
            <a:ext cx="5425440" cy="395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Query complexity of algorithm = </a:t>
            </a:r>
            <a:br>
              <a:rPr lang="en-US" sz="2400" dirty="0"/>
            </a:br>
            <a:r>
              <a:rPr lang="en-US" sz="2400" dirty="0"/>
              <a:t>	Time taken by </a:t>
            </a:r>
            <a:r>
              <a:rPr lang="en-US" sz="2400" dirty="0">
                <a:solidFill>
                  <a:schemeClr val="accent1"/>
                </a:solidFill>
              </a:rPr>
              <a:t>main module</a:t>
            </a:r>
            <a:r>
              <a:rPr lang="en-US" sz="2400" dirty="0"/>
              <a:t> +</a:t>
            </a:r>
            <a:br>
              <a:rPr lang="en-US" sz="2400" dirty="0"/>
            </a:br>
            <a:r>
              <a:rPr lang="en-US" sz="2400" dirty="0"/>
              <a:t>	Number of calls to </a:t>
            </a:r>
            <a:r>
              <a:rPr lang="en-US" sz="2400" dirty="0">
                <a:solidFill>
                  <a:schemeClr val="accent2"/>
                </a:solidFill>
              </a:rPr>
              <a:t>Linear 	Program (LP) Solver Oracle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Solving linear equations = </a:t>
            </a:r>
            <a:br>
              <a:rPr lang="en-US" sz="2400" dirty="0"/>
            </a:br>
            <a:r>
              <a:rPr lang="en-US" sz="2400" dirty="0"/>
              <a:t>	unit time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Graph coloring (NP-complete) = 	exponential time in the worst case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92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0A7A-F549-5D41-B2CF-7A94AD08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60C3-D889-F746-AA8D-045C32DE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Assumes the existence of an </a:t>
            </a:r>
            <a:r>
              <a:rPr lang="en-US" sz="2400" i="1" dirty="0"/>
              <a:t>oracle </a:t>
            </a:r>
            <a:r>
              <a:rPr lang="en-US" sz="2400" dirty="0"/>
              <a:t>for a problem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Used to separate complexity classes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Natural model to prove power of quantum computers over classical computers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BB8B9-C5DD-BB4D-AC45-15E3FD21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15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B70F7E-1837-F644-ADF1-E92CEE1AFE6F}"/>
              </a:ext>
            </a:extLst>
          </p:cNvPr>
          <p:cNvSpPr/>
          <p:nvPr/>
        </p:nvSpPr>
        <p:spPr>
          <a:xfrm>
            <a:off x="1566218" y="2502244"/>
            <a:ext cx="9059563" cy="970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400" dirty="0"/>
              <a:t>Oracle: a black-box which provides answer to the problem of choice</a:t>
            </a:r>
          </a:p>
        </p:txBody>
      </p:sp>
    </p:spTree>
    <p:extLst>
      <p:ext uri="{BB962C8B-B14F-4D97-AF65-F5344CB8AC3E}">
        <p14:creationId xmlns:p14="http://schemas.microsoft.com/office/powerpoint/2010/main" val="423413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276-951F-BA48-8A77-B2F00D4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Deutsch-</a:t>
            </a:r>
            <a:r>
              <a:rPr lang="en-US" dirty="0" err="1"/>
              <a:t>Jozsa</a:t>
            </a:r>
            <a:r>
              <a:rPr lang="en-US" dirty="0"/>
              <a:t> </a:t>
            </a:r>
            <a:r>
              <a:rPr lang="en-US" dirty="0" err="1"/>
              <a:t>algortihm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5FD552-ED11-244B-866E-5D58872F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A643-B31A-3349-B0EB-B93E0E1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Deutsch and 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D609-36C1-B544-9F79-AC77E8E3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Goal</a:t>
            </a:r>
            <a:r>
              <a:rPr lang="en-US" dirty="0"/>
              <a:t>: To create a separation between the power of classical and quantum computers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Result</a:t>
            </a:r>
            <a:r>
              <a:rPr lang="en-US" dirty="0"/>
              <a:t>: A problem which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all inputs, quantum computers can solve with certainty in polynomial time </a:t>
            </a:r>
            <a:r>
              <a:rPr lang="en-US" i="1" dirty="0"/>
              <a:t>but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classical computers take exponential time to solve with certainty.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Separation between EQP (Exact Quantum Polynomial) and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639D-864C-4245-9505-FA36B10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3678-2C7E-3440-8010-E0C85761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BAEE-F567-B34D-A11C-24E2E650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perspectives to study this problem: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Show why a quantum computer is powerful than any classical computer in such settings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Learn fundamental quantum modules that enable quantum computers to be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FB882-4BB0-B047-8B8A-1DE4D88A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A21-2FA9-1545-94C3-58AF659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E4EE-E7C0-3146-8AC6-27F0A516C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chemeClr val="accent1"/>
                    </a:solidFill>
                  </a:rPr>
                  <a:t>Problem statement</a:t>
                </a:r>
                <a:r>
                  <a:rPr lang="en-IN" sz="2400" dirty="0"/>
                  <a:t>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Oracle or black box access to a function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/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Input: n bits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Output: a single bit, either 0 or 1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Guarantee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either 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IN" sz="2000" dirty="0"/>
                  <a:t>constant - same output for all inputs, or </a:t>
                </a:r>
              </a:p>
              <a:p>
                <a:pPr lvl="3">
                  <a:lnSpc>
                    <a:spcPct val="100000"/>
                  </a:lnSpc>
                </a:pPr>
                <a:r>
                  <a:rPr lang="en-IN" sz="2000" dirty="0"/>
                  <a:t>balanced - half inputs output 0, and the other half output 1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chemeClr val="accent1"/>
                    </a:solidFill>
                  </a:rPr>
                  <a:t>Problem solution</a:t>
                </a:r>
                <a:r>
                  <a:rPr lang="en-IN" sz="2400" dirty="0"/>
                  <a:t>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Figure out whether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constant or balanced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E4EE-E7C0-3146-8AC6-27F0A516C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90796-FD47-8D4A-8A7E-91BF1502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3514-16F6-7E4B-88F8-0DA0CDEF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Goal of study on quantum algorithms: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D49C9-C87C-2546-8029-2AC1459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F306E5-F802-4E45-80C4-A726E1DB6DFB}"/>
              </a:ext>
            </a:extLst>
          </p:cNvPr>
          <p:cNvSpPr/>
          <p:nvPr/>
        </p:nvSpPr>
        <p:spPr>
          <a:xfrm>
            <a:off x="1913237" y="2631989"/>
            <a:ext cx="8365525" cy="1334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Find problems which quantum computers solve faster </a:t>
            </a:r>
            <a:br>
              <a:rPr lang="en-US" sz="2400" dirty="0"/>
            </a:br>
            <a:r>
              <a:rPr lang="en-US" sz="2400" dirty="0"/>
              <a:t>than any classical computer</a:t>
            </a:r>
          </a:p>
        </p:txBody>
      </p:sp>
    </p:spTree>
    <p:extLst>
      <p:ext uri="{BB962C8B-B14F-4D97-AF65-F5344CB8AC3E}">
        <p14:creationId xmlns:p14="http://schemas.microsoft.com/office/powerpoint/2010/main" val="254018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for 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1619-09AF-3442-931E-5C2DF6A8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8" r="31255"/>
          <a:stretch/>
        </p:blipFill>
        <p:spPr>
          <a:xfrm>
            <a:off x="4047972" y="862110"/>
            <a:ext cx="4096056" cy="49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8" r="31255"/>
          <a:stretch/>
        </p:blipFill>
        <p:spPr>
          <a:xfrm>
            <a:off x="4047972" y="862110"/>
            <a:ext cx="4096056" cy="490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for f: Classical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E0B3C-5E91-2648-B263-222A26E5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CD15-03AC-F547-9B05-2F3497FF7531}"/>
              </a:ext>
            </a:extLst>
          </p:cNvPr>
          <p:cNvSpPr txBox="1"/>
          <p:nvPr/>
        </p:nvSpPr>
        <p:spPr>
          <a:xfrm>
            <a:off x="2125015" y="2279561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bit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71AB8-FC4A-5348-8D89-F7F3B5A52A25}"/>
              </a:ext>
            </a:extLst>
          </p:cNvPr>
          <p:cNvSpPr txBox="1"/>
          <p:nvPr/>
        </p:nvSpPr>
        <p:spPr>
          <a:xfrm>
            <a:off x="2237543" y="4209245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bit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5924-BCFF-AF48-BE06-EB786BFCAA67}"/>
              </a:ext>
            </a:extLst>
          </p:cNvPr>
          <p:cNvSpPr txBox="1"/>
          <p:nvPr/>
        </p:nvSpPr>
        <p:spPr>
          <a:xfrm>
            <a:off x="8369084" y="2279561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bit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41DAD-67B7-A44D-96DB-EF47EABE42A3}"/>
              </a:ext>
            </a:extLst>
          </p:cNvPr>
          <p:cNvSpPr txBox="1"/>
          <p:nvPr/>
        </p:nvSpPr>
        <p:spPr>
          <a:xfrm>
            <a:off x="8481612" y="420924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bit output</a:t>
            </a:r>
          </a:p>
        </p:txBody>
      </p:sp>
    </p:spTree>
    <p:extLst>
      <p:ext uri="{BB962C8B-B14F-4D97-AF65-F5344CB8AC3E}">
        <p14:creationId xmlns:p14="http://schemas.microsoft.com/office/powerpoint/2010/main" val="83945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8" r="31255"/>
          <a:stretch/>
        </p:blipFill>
        <p:spPr>
          <a:xfrm>
            <a:off x="4047972" y="862110"/>
            <a:ext cx="4096056" cy="490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for f: Quantum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81BAB-E211-8546-A22F-42C64E4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CD15-03AC-F547-9B05-2F3497FF7531}"/>
              </a:ext>
            </a:extLst>
          </p:cNvPr>
          <p:cNvSpPr txBox="1"/>
          <p:nvPr/>
        </p:nvSpPr>
        <p:spPr>
          <a:xfrm>
            <a:off x="1746706" y="2279561"/>
            <a:ext cx="2076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n qubit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71AB8-FC4A-5348-8D89-F7F3B5A52A25}"/>
              </a:ext>
            </a:extLst>
          </p:cNvPr>
          <p:cNvSpPr txBox="1"/>
          <p:nvPr/>
        </p:nvSpPr>
        <p:spPr>
          <a:xfrm>
            <a:off x="1859234" y="4209245"/>
            <a:ext cx="206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1 qubit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5924-BCFF-AF48-BE06-EB786BFCAA67}"/>
              </a:ext>
            </a:extLst>
          </p:cNvPr>
          <p:cNvSpPr txBox="1"/>
          <p:nvPr/>
        </p:nvSpPr>
        <p:spPr>
          <a:xfrm>
            <a:off x="8369084" y="2279561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qubit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41DAD-67B7-A44D-96DB-EF47EABE42A3}"/>
              </a:ext>
            </a:extLst>
          </p:cNvPr>
          <p:cNvSpPr txBox="1"/>
          <p:nvPr/>
        </p:nvSpPr>
        <p:spPr>
          <a:xfrm>
            <a:off x="8481612" y="4209245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qubit output</a:t>
            </a:r>
          </a:p>
        </p:txBody>
      </p:sp>
    </p:spTree>
    <p:extLst>
      <p:ext uri="{BB962C8B-B14F-4D97-AF65-F5344CB8AC3E}">
        <p14:creationId xmlns:p14="http://schemas.microsoft.com/office/powerpoint/2010/main" val="345806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3EED-043D-B14A-AB99-2820F37E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algorithm for DJ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9006D-B310-D549-AECD-7D1610BAB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Need to find the correct answer always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Must query more than half of input space – no optimization possible to get the answer correctly always</a:t>
                </a:r>
              </a:p>
              <a:p>
                <a:pPr>
                  <a:lnSpc>
                    <a:spcPct val="100000"/>
                  </a:lnSpc>
                  <a:buFont typeface="Wingdings" pitchFamily="2" charset="2"/>
                  <a:buChar char="Ø"/>
                </a:pPr>
                <a:r>
                  <a:rPr lang="en-US" dirty="0"/>
                  <a:t> Query 2</a:t>
                </a:r>
                <a:r>
                  <a:rPr lang="en-US" baseline="30000" dirty="0"/>
                  <a:t>n-1</a:t>
                </a:r>
                <a:r>
                  <a:rPr lang="en-US" dirty="0"/>
                  <a:t>+1 points to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Query complexity is </a:t>
                </a:r>
                <a:r>
                  <a:rPr lang="en-US" dirty="0">
                    <a:solidFill>
                      <a:srgbClr val="FF0000"/>
                    </a:solidFill>
                  </a:rPr>
                  <a:t>exponential in input length n</a:t>
                </a:r>
                <a:r>
                  <a:rPr lang="en-US" dirty="0"/>
                  <a:t>!!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9006D-B310-D549-AECD-7D1610BAB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1CB0E-685D-264C-9625-E85968A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A643-B31A-3349-B0EB-B93E0E1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 for DJ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D609-36C1-B544-9F79-AC77E8E3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chemeClr val="accent5"/>
                </a:solidFill>
              </a:rPr>
              <a:t>!! Solves this problem with certainty in polynomial time !!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 will see now how this happens!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639D-864C-4245-9505-FA36B10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3BD07-4F54-EF41-9CF5-74BF098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224903"/>
            <a:ext cx="10261600" cy="314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3B75-BDD2-8B41-A69C-8FAF8040669F}"/>
              </a:ext>
            </a:extLst>
          </p:cNvPr>
          <p:cNvSpPr/>
          <p:nvPr/>
        </p:nvSpPr>
        <p:spPr>
          <a:xfrm>
            <a:off x="3078050" y="1990846"/>
            <a:ext cx="8670253" cy="392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A3590-5014-EC4D-B1D4-1BAD2CD0777D}"/>
              </a:ext>
            </a:extLst>
          </p:cNvPr>
          <p:cNvSpPr txBox="1"/>
          <p:nvPr/>
        </p:nvSpPr>
        <p:spPr>
          <a:xfrm>
            <a:off x="1339707" y="5374503"/>
            <a:ext cx="83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Step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92B7-7730-3647-8646-BA3CA4B2939C}"/>
              </a:ext>
            </a:extLst>
          </p:cNvPr>
          <p:cNvSpPr txBox="1"/>
          <p:nvPr/>
        </p:nvSpPr>
        <p:spPr>
          <a:xfrm>
            <a:off x="1388823" y="5774613"/>
            <a:ext cx="739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063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DF1B9-6172-E249-AADC-FF33C830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CE9AE-CBF1-484B-83BA-BF1EBD2E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3B7CD8-DE9A-5D4C-90E3-184D9662CEC8}"/>
              </a:ext>
            </a:extLst>
          </p:cNvPr>
          <p:cNvSpPr/>
          <p:nvPr/>
        </p:nvSpPr>
        <p:spPr>
          <a:xfrm>
            <a:off x="5563674" y="1468192"/>
            <a:ext cx="404396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F9DF8-9AE6-8040-8C0C-6B4EA91E9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52" y="4130768"/>
            <a:ext cx="3682893" cy="150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B10A81-5CBE-544B-A744-C1C651B13850}"/>
              </a:ext>
            </a:extLst>
          </p:cNvPr>
          <p:cNvSpPr/>
          <p:nvPr/>
        </p:nvSpPr>
        <p:spPr>
          <a:xfrm>
            <a:off x="4014693" y="1420192"/>
            <a:ext cx="3682893" cy="216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148A65-745F-8A45-8C92-3D2F5971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3B7CD8-DE9A-5D4C-90E3-184D9662CEC8}"/>
              </a:ext>
            </a:extLst>
          </p:cNvPr>
          <p:cNvSpPr/>
          <p:nvPr/>
        </p:nvSpPr>
        <p:spPr>
          <a:xfrm>
            <a:off x="5563674" y="1468192"/>
            <a:ext cx="404396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C864-C3EB-A24F-A1C2-9A0715C6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9" y="4181908"/>
            <a:ext cx="10160000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74A051-CDBF-B64B-8BC3-8A95EE772D13}"/>
              </a:ext>
            </a:extLst>
          </p:cNvPr>
          <p:cNvSpPr/>
          <p:nvPr/>
        </p:nvSpPr>
        <p:spPr>
          <a:xfrm>
            <a:off x="6095999" y="3906354"/>
            <a:ext cx="531181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E9AE-CBF1-484B-83BA-BF1EBD2E5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C345-BC07-3347-94E2-C5BC15BD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CE9AE-CBF1-484B-83BA-BF1EBD2E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3B7CD8-DE9A-5D4C-90E3-184D9662CEC8}"/>
              </a:ext>
            </a:extLst>
          </p:cNvPr>
          <p:cNvSpPr/>
          <p:nvPr/>
        </p:nvSpPr>
        <p:spPr>
          <a:xfrm>
            <a:off x="5563674" y="1468192"/>
            <a:ext cx="404396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B2D68-6C67-B84C-9261-7EEA620E1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9" y="4179629"/>
            <a:ext cx="10515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25683-684C-2A4E-AC54-6652CBE0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71" y="1647004"/>
            <a:ext cx="6539857" cy="4671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851C6-4812-3643-AC40-68C08B0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29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F9DEB-7C69-D643-871F-8561FB07729F}"/>
              </a:ext>
            </a:extLst>
          </p:cNvPr>
          <p:cNvSpPr/>
          <p:nvPr/>
        </p:nvSpPr>
        <p:spPr>
          <a:xfrm>
            <a:off x="2741380" y="3819646"/>
            <a:ext cx="6842458" cy="1138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34D40-1E32-434E-8291-4B8EAC01D570}"/>
              </a:ext>
            </a:extLst>
          </p:cNvPr>
          <p:cNvSpPr/>
          <p:nvPr/>
        </p:nvSpPr>
        <p:spPr>
          <a:xfrm>
            <a:off x="2913071" y="4958087"/>
            <a:ext cx="6842458" cy="1281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2334B-CA8D-1349-9225-76A777ED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7571" y="3159547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Deutsch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57055" y="3159547"/>
            <a:ext cx="10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Bernstein</a:t>
            </a:r>
          </a:p>
          <a:p>
            <a:r>
              <a:rPr lang="en-US" dirty="0"/>
              <a:t>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4BD2FD-8983-F94C-AA21-0604E0539915}"/>
              </a:ext>
            </a:extLst>
          </p:cNvPr>
          <p:cNvSpPr txBox="1"/>
          <p:nvPr/>
        </p:nvSpPr>
        <p:spPr>
          <a:xfrm>
            <a:off x="838200" y="2442593"/>
            <a:ext cx="3285900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Some initial problems studied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261FF-B558-7542-AEF4-BAAC4A947EFC}"/>
              </a:ext>
            </a:extLst>
          </p:cNvPr>
          <p:cNvSpPr txBox="1"/>
          <p:nvPr/>
        </p:nvSpPr>
        <p:spPr>
          <a:xfrm>
            <a:off x="4770335" y="2458889"/>
            <a:ext cx="406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care about real-world applications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254FE4B-0063-D644-89BA-98D36BF0A9BA}"/>
              </a:ext>
            </a:extLst>
          </p:cNvPr>
          <p:cNvSpPr/>
          <p:nvPr/>
        </p:nvSpPr>
        <p:spPr>
          <a:xfrm>
            <a:off x="4336006" y="2598583"/>
            <a:ext cx="321276" cy="8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FF97D-CB74-9148-9F91-A4F9BFACCC66}"/>
              </a:ext>
            </a:extLst>
          </p:cNvPr>
          <p:cNvSpPr txBox="1"/>
          <p:nvPr/>
        </p:nvSpPr>
        <p:spPr>
          <a:xfrm>
            <a:off x="4622498" y="3304471"/>
            <a:ext cx="4069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this result while trying to prove that quantum computers are not any better than classical computers 😄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4F29D2A0-27BE-9B4D-AEC3-7BDD77FDFD61}"/>
              </a:ext>
            </a:extLst>
          </p:cNvPr>
          <p:cNvSpPr/>
          <p:nvPr/>
        </p:nvSpPr>
        <p:spPr>
          <a:xfrm>
            <a:off x="4188168" y="3444165"/>
            <a:ext cx="321276" cy="8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0BFE4-3D6C-F046-B5C6-75664EF2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CB761-DAEA-F944-9900-A0E25DD6B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33" y="4093087"/>
            <a:ext cx="6000933" cy="16248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3B7CD8-DE9A-5D4C-90E3-184D9662CEC8}"/>
              </a:ext>
            </a:extLst>
          </p:cNvPr>
          <p:cNvSpPr/>
          <p:nvPr/>
        </p:nvSpPr>
        <p:spPr>
          <a:xfrm>
            <a:off x="5563674" y="1468192"/>
            <a:ext cx="404396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0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0FB7-A784-1A4E-AAD3-008904E7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AD03E-1222-364C-B96D-075F025C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49" y="4037913"/>
            <a:ext cx="5779997" cy="1625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FF5E8-E6B8-2E4A-922C-903C4B48E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D1BC3-95B8-0840-86DE-0D6E3FFC3781}"/>
              </a:ext>
            </a:extLst>
          </p:cNvPr>
          <p:cNvSpPr/>
          <p:nvPr/>
        </p:nvSpPr>
        <p:spPr>
          <a:xfrm>
            <a:off x="5563674" y="1468192"/>
            <a:ext cx="4043966" cy="1960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B734FD9A-7B42-8749-B32C-90E004173F5D}"/>
              </a:ext>
            </a:extLst>
          </p:cNvPr>
          <p:cNvSpPr/>
          <p:nvPr/>
        </p:nvSpPr>
        <p:spPr>
          <a:xfrm>
            <a:off x="379947" y="1952089"/>
            <a:ext cx="1841157" cy="20714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Just follow the n qubits input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275486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for Step 2: Phase kickback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D1C2CDA-448B-E84F-8A9E-E4ED974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C9E4-B7D1-EB42-80CA-F22246DC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55" y="3659859"/>
            <a:ext cx="2984500" cy="229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DCA399-E951-C64D-A58C-21D03AF9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05" y="2144041"/>
            <a:ext cx="12700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94C9B-FFA3-514D-84CA-409AC6391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415" y="2182141"/>
            <a:ext cx="12827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0EB4EB-EAF2-9D4A-86C6-02CC6B66F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635" y="2144041"/>
            <a:ext cx="2628900" cy="1143000"/>
          </a:xfrm>
          <a:prstGeom prst="rect">
            <a:avLst/>
          </a:prstGeom>
        </p:spPr>
      </p:pic>
      <p:sp>
        <p:nvSpPr>
          <p:cNvPr id="22" name="Equals 21">
            <a:extLst>
              <a:ext uri="{FF2B5EF4-FFF2-40B4-BE49-F238E27FC236}">
                <a16:creationId xmlns:a16="http://schemas.microsoft.com/office/drawing/2014/main" id="{0FCABBE5-FAF7-4349-9CB4-5243016A43A0}"/>
              </a:ext>
            </a:extLst>
          </p:cNvPr>
          <p:cNvSpPr/>
          <p:nvPr/>
        </p:nvSpPr>
        <p:spPr>
          <a:xfrm>
            <a:off x="8353868" y="2692992"/>
            <a:ext cx="296214" cy="316808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A22307-461B-B84C-B1C2-2D54185E2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935" y="3723359"/>
            <a:ext cx="3759200" cy="2171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BE05A2-0AA6-7B49-92C5-157B6F46A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1035" y="6054046"/>
            <a:ext cx="4000500" cy="673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3C9818-700B-194C-98B8-99D06770B36B}"/>
              </a:ext>
            </a:extLst>
          </p:cNvPr>
          <p:cNvSpPr/>
          <p:nvPr/>
        </p:nvSpPr>
        <p:spPr>
          <a:xfrm>
            <a:off x="7494412" y="1968127"/>
            <a:ext cx="2899654" cy="1449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1AD5EF-ECD3-2D49-A311-2F2A573F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35" y="3723359"/>
            <a:ext cx="3759200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for Step 2: Phase kickback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D1C2CDA-448B-E84F-8A9E-E4ED974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C9E4-B7D1-EB42-80CA-F22246DC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55" y="3659859"/>
            <a:ext cx="2984500" cy="229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DCA399-E951-C64D-A58C-21D03AF9C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405" y="2144041"/>
            <a:ext cx="1270000" cy="1054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0EB4EB-EAF2-9D4A-86C6-02CC6B66F9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943"/>
          <a:stretch/>
        </p:blipFill>
        <p:spPr>
          <a:xfrm>
            <a:off x="7289310" y="2163091"/>
            <a:ext cx="2052000" cy="1143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BE05A2-0AA6-7B49-92C5-157B6F46A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035" y="6054046"/>
            <a:ext cx="4000500" cy="673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C147D-C9B7-B148-B140-9B87ABE89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085" y="3778494"/>
            <a:ext cx="3116450" cy="2128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AD4A8-BA31-844E-B07B-7C48A455D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035" y="5975115"/>
            <a:ext cx="4000499" cy="7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7A630-67B9-6040-B9D4-094EDB72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26" y="3268136"/>
            <a:ext cx="6451600" cy="326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12D47-7E84-F248-AD96-A998905D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1" y="1690688"/>
            <a:ext cx="492416" cy="570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for Step 2: Phase kickback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BB512-A8EF-5741-AFDD-7DCC08B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6821D-79FF-4A4E-BD6A-48F4D4C20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917" y="1774054"/>
            <a:ext cx="1270000" cy="105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5C856-FACA-F145-88F1-6D52793C7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501" y="2306336"/>
            <a:ext cx="497850" cy="4295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30EE13-2EDD-1940-A598-7E00D0D0E058}"/>
              </a:ext>
            </a:extLst>
          </p:cNvPr>
          <p:cNvSpPr/>
          <p:nvPr/>
        </p:nvSpPr>
        <p:spPr>
          <a:xfrm>
            <a:off x="4635500" y="4186908"/>
            <a:ext cx="4552325" cy="88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1BCCD-EFB0-1A41-AC11-FD08F163CBDB}"/>
              </a:ext>
            </a:extLst>
          </p:cNvPr>
          <p:cNvSpPr/>
          <p:nvPr/>
        </p:nvSpPr>
        <p:spPr>
          <a:xfrm>
            <a:off x="4635500" y="5993048"/>
            <a:ext cx="4552325" cy="538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11FB3-C75B-E043-9D76-3F1D4FC5FEBC}"/>
              </a:ext>
            </a:extLst>
          </p:cNvPr>
          <p:cNvSpPr/>
          <p:nvPr/>
        </p:nvSpPr>
        <p:spPr>
          <a:xfrm>
            <a:off x="4635500" y="5074276"/>
            <a:ext cx="4552325" cy="9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3C325-8067-EF43-8037-D910ED589E9B}"/>
              </a:ext>
            </a:extLst>
          </p:cNvPr>
          <p:cNvCxnSpPr>
            <a:cxnSpLocks/>
          </p:cNvCxnSpPr>
          <p:nvPr/>
        </p:nvCxnSpPr>
        <p:spPr>
          <a:xfrm>
            <a:off x="2913846" y="4039638"/>
            <a:ext cx="1692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E1B486-B246-014D-BC19-D21A3F287F83}"/>
              </a:ext>
            </a:extLst>
          </p:cNvPr>
          <p:cNvCxnSpPr>
            <a:cxnSpLocks/>
          </p:cNvCxnSpPr>
          <p:nvPr/>
        </p:nvCxnSpPr>
        <p:spPr>
          <a:xfrm>
            <a:off x="7354909" y="6532036"/>
            <a:ext cx="16559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843ED-A619-0B46-B5D6-CF6298937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0" y="2038495"/>
            <a:ext cx="4000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Phase kickback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7F864-15BC-8445-BBC1-6FC3D421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6EB53-DC44-614A-BF64-782B877B9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93" t="18746" r="43623" b="17046"/>
          <a:stretch/>
        </p:blipFill>
        <p:spPr>
          <a:xfrm>
            <a:off x="7523651" y="1681862"/>
            <a:ext cx="758991" cy="1967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07CCB5-4870-6844-8EAB-AE80E640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184" y="4870310"/>
            <a:ext cx="5145631" cy="113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00942-4F5A-0847-8FC3-80530C76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183" y="3791900"/>
            <a:ext cx="4880497" cy="1078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45F99-39E3-3B43-BA4A-BFAC4AF55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183" y="2114687"/>
            <a:ext cx="492416" cy="57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2FF13F-47C8-884B-912C-CAAB3C8CA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599" y="2198053"/>
            <a:ext cx="1270000" cy="105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92F4A-EE48-AC46-96B5-6A50C5147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3183" y="2730335"/>
            <a:ext cx="497850" cy="4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Phase kickback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7003C-9638-3E44-89EB-A8209C1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C71169-82E1-0C41-B2E9-152B9405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07" y="3924278"/>
            <a:ext cx="4902200" cy="135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3C7B8-D941-3346-9318-DFEBA42B1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96" y="3924278"/>
            <a:ext cx="4508500" cy="1358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4EF3F-FEE3-544E-90E1-D6C6508D0015}"/>
              </a:ext>
            </a:extLst>
          </p:cNvPr>
          <p:cNvCxnSpPr>
            <a:cxnSpLocks/>
          </p:cNvCxnSpPr>
          <p:nvPr/>
        </p:nvCxnSpPr>
        <p:spPr>
          <a:xfrm>
            <a:off x="8798558" y="4829578"/>
            <a:ext cx="175799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44396C-C73D-AF46-BAE3-051F9D19B05F}"/>
              </a:ext>
            </a:extLst>
          </p:cNvPr>
          <p:cNvCxnSpPr>
            <a:cxnSpLocks/>
          </p:cNvCxnSpPr>
          <p:nvPr/>
        </p:nvCxnSpPr>
        <p:spPr>
          <a:xfrm>
            <a:off x="5791310" y="4829578"/>
            <a:ext cx="432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C1E798-308F-FE45-9790-4F1643689106}"/>
              </a:ext>
            </a:extLst>
          </p:cNvPr>
          <p:cNvSpPr/>
          <p:nvPr/>
        </p:nvSpPr>
        <p:spPr>
          <a:xfrm>
            <a:off x="7572777" y="1298598"/>
            <a:ext cx="1897647" cy="207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B0843-224A-0A42-8303-DB6418C1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EC21F-270D-D84C-8CA0-EDB5D5EF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33" y="4093087"/>
            <a:ext cx="6000933" cy="16248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A09E4B-0AC8-4845-8E31-FE6A03FC4CF6}"/>
              </a:ext>
            </a:extLst>
          </p:cNvPr>
          <p:cNvSpPr txBox="1"/>
          <p:nvPr/>
        </p:nvSpPr>
        <p:spPr>
          <a:xfrm>
            <a:off x="1988233" y="4093087"/>
            <a:ext cx="91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</a:t>
            </a:r>
          </a:p>
        </p:txBody>
      </p:sp>
      <p:pic>
        <p:nvPicPr>
          <p:cNvPr id="1026" name="Picture 2" descr="light bulb clipart png - Clip Art Library">
            <a:extLst>
              <a:ext uri="{FF2B5EF4-FFF2-40B4-BE49-F238E27FC236}">
                <a16:creationId xmlns:a16="http://schemas.microsoft.com/office/drawing/2014/main" id="{8A49A911-118D-6842-8006-ED1BF894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84" y="3431929"/>
            <a:ext cx="1368385" cy="13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D05E-AB42-1A49-97C5-1862DBC3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C27E6-DBBE-F945-BB68-81DCEB236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000" y="3358669"/>
            <a:ext cx="72644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F2374-9E10-5946-8679-927C2E04F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81" r="4579"/>
          <a:stretch/>
        </p:blipFill>
        <p:spPr>
          <a:xfrm>
            <a:off x="108000" y="3731093"/>
            <a:ext cx="3816000" cy="1358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FBFDB4-7CE0-D042-ACF3-70A7A5AF2B98}"/>
              </a:ext>
            </a:extLst>
          </p:cNvPr>
          <p:cNvCxnSpPr>
            <a:cxnSpLocks/>
          </p:cNvCxnSpPr>
          <p:nvPr/>
        </p:nvCxnSpPr>
        <p:spPr>
          <a:xfrm>
            <a:off x="7985678" y="5033458"/>
            <a:ext cx="308681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7C4D0-9471-C54F-BDA7-8A2F3B06760A}"/>
              </a:ext>
            </a:extLst>
          </p:cNvPr>
          <p:cNvCxnSpPr>
            <a:cxnSpLocks/>
          </p:cNvCxnSpPr>
          <p:nvPr/>
        </p:nvCxnSpPr>
        <p:spPr>
          <a:xfrm>
            <a:off x="3365481" y="5033458"/>
            <a:ext cx="4080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08D323-48DC-D54E-A42F-4C6CA6096EDB}"/>
              </a:ext>
            </a:extLst>
          </p:cNvPr>
          <p:cNvCxnSpPr>
            <a:cxnSpLocks/>
          </p:cNvCxnSpPr>
          <p:nvPr/>
        </p:nvCxnSpPr>
        <p:spPr>
          <a:xfrm>
            <a:off x="7983530" y="4992673"/>
            <a:ext cx="308681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28943C-F23A-4F4E-872D-F8F62A455466}"/>
              </a:ext>
            </a:extLst>
          </p:cNvPr>
          <p:cNvCxnSpPr>
            <a:cxnSpLocks/>
          </p:cNvCxnSpPr>
          <p:nvPr/>
        </p:nvCxnSpPr>
        <p:spPr>
          <a:xfrm>
            <a:off x="3363333" y="4992673"/>
            <a:ext cx="40802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F3E7E-BABF-9844-B8B9-603C6FA9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4956186"/>
            <a:ext cx="6350000" cy="144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0262-8F6B-B04E-BC20-E77AE31A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C27E6-DBBE-F945-BB68-81DCEB236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00" y="3358669"/>
            <a:ext cx="72644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F2374-9E10-5946-8679-927C2E04F8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1" r="4579"/>
          <a:stretch/>
        </p:blipFill>
        <p:spPr>
          <a:xfrm>
            <a:off x="108000" y="3731093"/>
            <a:ext cx="38160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EF12F-945D-FC4F-8068-E880F39083C6}"/>
              </a:ext>
            </a:extLst>
          </p:cNvPr>
          <p:cNvSpPr txBox="1"/>
          <p:nvPr/>
        </p:nvSpPr>
        <p:spPr>
          <a:xfrm>
            <a:off x="2917225" y="5315012"/>
            <a:ext cx="18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Rewritten as</a:t>
            </a:r>
          </a:p>
        </p:txBody>
      </p:sp>
    </p:spTree>
    <p:extLst>
      <p:ext uri="{BB962C8B-B14F-4D97-AF65-F5344CB8AC3E}">
        <p14:creationId xmlns:p14="http://schemas.microsoft.com/office/powerpoint/2010/main" val="42801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12256-2842-5742-A74B-22F291CA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CCC56-6779-4B44-B4B5-E4C8B6D41CF5}"/>
              </a:ext>
            </a:extLst>
          </p:cNvPr>
          <p:cNvCxnSpPr/>
          <p:nvPr/>
        </p:nvCxnSpPr>
        <p:spPr>
          <a:xfrm>
            <a:off x="467276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7571" y="3159547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Deutsch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57055" y="3159547"/>
            <a:ext cx="10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Bernstein</a:t>
            </a:r>
          </a:p>
          <a:p>
            <a:r>
              <a:rPr lang="en-US" dirty="0"/>
              <a:t>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1296-0182-BE43-8638-61F821E55D2C}"/>
              </a:ext>
            </a:extLst>
          </p:cNvPr>
          <p:cNvSpPr txBox="1"/>
          <p:nvPr/>
        </p:nvSpPr>
        <p:spPr>
          <a:xfrm>
            <a:off x="4364212" y="330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5C19-138A-284E-959C-AF5B701209DA}"/>
              </a:ext>
            </a:extLst>
          </p:cNvPr>
          <p:cNvSpPr txBox="1"/>
          <p:nvPr/>
        </p:nvSpPr>
        <p:spPr>
          <a:xfrm>
            <a:off x="4345491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8798F-FEA6-B144-8CE6-7D422C2A06C5}"/>
              </a:ext>
            </a:extLst>
          </p:cNvPr>
          <p:cNvSpPr txBox="1"/>
          <p:nvPr/>
        </p:nvSpPr>
        <p:spPr>
          <a:xfrm>
            <a:off x="2962166" y="1975708"/>
            <a:ext cx="350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Factor N = </a:t>
            </a:r>
            <a:r>
              <a:rPr lang="en-US" dirty="0" err="1">
                <a:solidFill>
                  <a:schemeClr val="accent6"/>
                </a:solidFill>
              </a:rPr>
              <a:t>p.q</a:t>
            </a:r>
            <a:r>
              <a:rPr lang="en-US" dirty="0">
                <a:solidFill>
                  <a:schemeClr val="accent6"/>
                </a:solidFill>
              </a:rPr>
              <a:t> for large primes p, q: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break RSA cryptosystem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CFF871A-3DDF-7B45-A271-894CCEE23BAF}"/>
              </a:ext>
            </a:extLst>
          </p:cNvPr>
          <p:cNvSpPr/>
          <p:nvPr/>
        </p:nvSpPr>
        <p:spPr>
          <a:xfrm rot="16200000">
            <a:off x="4512122" y="2943862"/>
            <a:ext cx="321276" cy="8812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6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F3E7E-BABF-9844-B8B9-603C6FA9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4956186"/>
            <a:ext cx="6350000" cy="144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Measure first n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0262-8F6B-B04E-BC20-E77AE31A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C27E6-DBBE-F945-BB68-81DCEB236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00" y="3358669"/>
            <a:ext cx="72644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F2374-9E10-5946-8679-927C2E04F8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1" r="4579"/>
          <a:stretch/>
        </p:blipFill>
        <p:spPr>
          <a:xfrm>
            <a:off x="108000" y="3731093"/>
            <a:ext cx="38160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EF12F-945D-FC4F-8068-E880F39083C6}"/>
              </a:ext>
            </a:extLst>
          </p:cNvPr>
          <p:cNvSpPr txBox="1"/>
          <p:nvPr/>
        </p:nvSpPr>
        <p:spPr>
          <a:xfrm>
            <a:off x="2917225" y="5315012"/>
            <a:ext cx="18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8016407-6A09-4248-9AC6-7EBA50634124}"/>
                  </a:ext>
                </a:extLst>
              </p:cNvPr>
              <p:cNvSpPr/>
              <p:nvPr/>
            </p:nvSpPr>
            <p:spPr>
              <a:xfrm>
                <a:off x="1872238" y="2510208"/>
                <a:ext cx="8819909" cy="24481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972000" rtlCol="0" anchor="ctr"/>
              <a:lstStyle/>
              <a:p>
                <a:pPr algn="r"/>
                <a:r>
                  <a:rPr lang="en-US" sz="2800" dirty="0"/>
                  <a:t>If measurement output is all zeroes: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constant</a:t>
                </a:r>
              </a:p>
              <a:p>
                <a:pPr algn="r"/>
                <a:r>
                  <a:rPr lang="en-US" sz="2800" dirty="0"/>
                  <a:t>For any other output: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balanced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8016407-6A09-4248-9AC6-7EBA5063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38" y="2510208"/>
                <a:ext cx="8819909" cy="244819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Measure first n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0262-8F6B-B04E-BC20-E77AE31A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C27E6-DBBE-F945-BB68-81DCEB236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000" y="3358669"/>
            <a:ext cx="72644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F2374-9E10-5946-8679-927C2E04F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81" r="4579"/>
          <a:stretch/>
        </p:blipFill>
        <p:spPr>
          <a:xfrm>
            <a:off x="108000" y="3731093"/>
            <a:ext cx="38160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EF12F-945D-FC4F-8068-E880F39083C6}"/>
              </a:ext>
            </a:extLst>
          </p:cNvPr>
          <p:cNvSpPr txBox="1"/>
          <p:nvPr/>
        </p:nvSpPr>
        <p:spPr>
          <a:xfrm>
            <a:off x="2917225" y="5315012"/>
            <a:ext cx="18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Rewritten 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96C13-2080-8344-84C2-2CFE6C26EBC5}"/>
              </a:ext>
            </a:extLst>
          </p:cNvPr>
          <p:cNvSpPr/>
          <p:nvPr/>
        </p:nvSpPr>
        <p:spPr>
          <a:xfrm>
            <a:off x="182" y="1252008"/>
            <a:ext cx="12083818" cy="45246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F3E7E-BABF-9844-B8B9-603C6FA9D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800" y="4956186"/>
            <a:ext cx="6350000" cy="1447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EF7060-D2EE-AD47-BC10-E2CB54F69E8D}"/>
              </a:ext>
            </a:extLst>
          </p:cNvPr>
          <p:cNvCxnSpPr/>
          <p:nvPr/>
        </p:nvCxnSpPr>
        <p:spPr>
          <a:xfrm>
            <a:off x="6903076" y="6321603"/>
            <a:ext cx="37565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44996-DCC6-384A-B2A0-2038DEC0E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596" y="6449631"/>
            <a:ext cx="3963472" cy="4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Measure first n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0262-8F6B-B04E-BC20-E77AE31A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C27E6-DBBE-F945-BB68-81DCEB236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000" y="3358669"/>
            <a:ext cx="72644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F2374-9E10-5946-8679-927C2E04F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81" r="4579"/>
          <a:stretch/>
        </p:blipFill>
        <p:spPr>
          <a:xfrm>
            <a:off x="108000" y="3731093"/>
            <a:ext cx="38160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CEF12F-945D-FC4F-8068-E880F39083C6}"/>
              </a:ext>
            </a:extLst>
          </p:cNvPr>
          <p:cNvSpPr txBox="1"/>
          <p:nvPr/>
        </p:nvSpPr>
        <p:spPr>
          <a:xfrm>
            <a:off x="2917225" y="5315012"/>
            <a:ext cx="18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Rewritten 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96C13-2080-8344-84C2-2CFE6C26EBC5}"/>
              </a:ext>
            </a:extLst>
          </p:cNvPr>
          <p:cNvSpPr/>
          <p:nvPr/>
        </p:nvSpPr>
        <p:spPr>
          <a:xfrm>
            <a:off x="182" y="1252008"/>
            <a:ext cx="12083818" cy="4524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F3E7E-BABF-9844-B8B9-603C6FA9D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800" y="4956186"/>
            <a:ext cx="6350000" cy="1447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EF7060-D2EE-AD47-BC10-E2CB54F69E8D}"/>
              </a:ext>
            </a:extLst>
          </p:cNvPr>
          <p:cNvCxnSpPr/>
          <p:nvPr/>
        </p:nvCxnSpPr>
        <p:spPr>
          <a:xfrm>
            <a:off x="6903076" y="6321603"/>
            <a:ext cx="37565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0144996-DCC6-384A-B2A0-2038DEC0E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596" y="6449631"/>
            <a:ext cx="3963472" cy="428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9094D-9634-2349-8690-D8C4B7D4B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808097"/>
            <a:ext cx="12192000" cy="26756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C72D19-FC68-FC44-B626-5261D708775B}"/>
              </a:ext>
            </a:extLst>
          </p:cNvPr>
          <p:cNvSpPr/>
          <p:nvPr/>
        </p:nvSpPr>
        <p:spPr>
          <a:xfrm>
            <a:off x="3674430" y="3186163"/>
            <a:ext cx="8409569" cy="6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97D12-9686-814A-9F85-A201D04925B2}"/>
              </a:ext>
            </a:extLst>
          </p:cNvPr>
          <p:cNvSpPr/>
          <p:nvPr/>
        </p:nvSpPr>
        <p:spPr>
          <a:xfrm>
            <a:off x="3728431" y="3836668"/>
            <a:ext cx="8409569" cy="6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276-951F-BA48-8A77-B2F00D4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Implementation of </a:t>
            </a:r>
            <a:r>
              <a:rPr lang="en-US" dirty="0" err="1"/>
              <a:t>Deustch-Jozsa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FF618-244A-6440-B923-F8BA94B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1FB1-BA87-BE4B-B720-24B7945B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3F7B-7674-BD49-983B-FA685E2F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B3F02-DA6F-9C48-BFAA-06D0E0BC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79928-8B79-F14A-855B-45B8C4B4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456308" cy="32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77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8" r="31255"/>
          <a:stretch/>
        </p:blipFill>
        <p:spPr>
          <a:xfrm>
            <a:off x="4001716" y="1266399"/>
            <a:ext cx="2303836" cy="275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for f: Quantum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81BAB-E211-8546-A22F-42C64E4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8B42B-1A3A-B94A-B568-2EF4A6A26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CD15-03AC-F547-9B05-2F3497FF7531}"/>
              </a:ext>
            </a:extLst>
          </p:cNvPr>
          <p:cNvSpPr txBox="1"/>
          <p:nvPr/>
        </p:nvSpPr>
        <p:spPr>
          <a:xfrm>
            <a:off x="2574904" y="2026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qubit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71AB8-FC4A-5348-8D89-F7F3B5A52A25}"/>
              </a:ext>
            </a:extLst>
          </p:cNvPr>
          <p:cNvSpPr txBox="1"/>
          <p:nvPr/>
        </p:nvSpPr>
        <p:spPr>
          <a:xfrm>
            <a:off x="2555849" y="3103815"/>
            <a:ext cx="139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qubit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5924-BCFF-AF48-BE06-EB786BFCAA67}"/>
              </a:ext>
            </a:extLst>
          </p:cNvPr>
          <p:cNvSpPr txBox="1"/>
          <p:nvPr/>
        </p:nvSpPr>
        <p:spPr>
          <a:xfrm>
            <a:off x="6348471" y="202602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qubit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41DAD-67B7-A44D-96DB-EF47EABE42A3}"/>
              </a:ext>
            </a:extLst>
          </p:cNvPr>
          <p:cNvSpPr txBox="1"/>
          <p:nvPr/>
        </p:nvSpPr>
        <p:spPr>
          <a:xfrm>
            <a:off x="6305552" y="310381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qubit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32239-CAA8-A843-8A73-2E4C8EBE1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1D032-63D3-6C4E-8F3E-F4086488D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4393" t="18746" r="43623" b="17046"/>
          <a:stretch/>
        </p:blipFill>
        <p:spPr>
          <a:xfrm>
            <a:off x="8664151" y="1668968"/>
            <a:ext cx="804917" cy="2086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6A480-3457-C146-AFF5-53D810C1B4D3}"/>
              </a:ext>
            </a:extLst>
          </p:cNvPr>
          <p:cNvSpPr txBox="1"/>
          <p:nvPr/>
        </p:nvSpPr>
        <p:spPr>
          <a:xfrm>
            <a:off x="1095706" y="4424609"/>
            <a:ext cx="146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 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385B4-3BFA-7945-BB98-4D8771710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911" y="4353059"/>
            <a:ext cx="580490" cy="2311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16D96-6017-E945-8C4F-441E3F805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895" y="4273176"/>
            <a:ext cx="668111" cy="2584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6E6D03-A066-C74F-B1D9-FD9094A339EE}"/>
                  </a:ext>
                </a:extLst>
              </p:cNvPr>
              <p:cNvSpPr txBox="1"/>
              <p:nvPr/>
            </p:nvSpPr>
            <p:spPr>
              <a:xfrm>
                <a:off x="2890244" y="3950776"/>
                <a:ext cx="801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6E6D03-A066-C74F-B1D9-FD9094A33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44" y="3950776"/>
                <a:ext cx="801823" cy="461665"/>
              </a:xfrm>
              <a:prstGeom prst="rect">
                <a:avLst/>
              </a:prstGeom>
              <a:blipFill>
                <a:blip r:embed="rId8"/>
                <a:stretch>
                  <a:fillRect l="-12500" t="-8108" r="-1093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289758-169A-C345-A1FC-78B72C4A950F}"/>
                  </a:ext>
                </a:extLst>
              </p:cNvPr>
              <p:cNvSpPr txBox="1"/>
              <p:nvPr/>
            </p:nvSpPr>
            <p:spPr>
              <a:xfrm>
                <a:off x="4190038" y="3950775"/>
                <a:ext cx="801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≡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289758-169A-C345-A1FC-78B72C4A9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38" y="3950775"/>
                <a:ext cx="801823" cy="461665"/>
              </a:xfrm>
              <a:prstGeom prst="rect">
                <a:avLst/>
              </a:prstGeom>
              <a:blipFill>
                <a:blip r:embed="rId9"/>
                <a:stretch>
                  <a:fillRect l="-10769" t="-8108" r="-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371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99F73-C22C-B345-BFDF-2E810C86E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98" r="31255"/>
          <a:stretch/>
        </p:blipFill>
        <p:spPr>
          <a:xfrm>
            <a:off x="4001716" y="1266399"/>
            <a:ext cx="2303836" cy="275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17B2F-4FA3-1D47-A25A-35D1A904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for f: Quantum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81BAB-E211-8546-A22F-42C64E4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8B42B-1A3A-B94A-B568-2EF4A6A26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CD15-03AC-F547-9B05-2F3497FF7531}"/>
              </a:ext>
            </a:extLst>
          </p:cNvPr>
          <p:cNvSpPr txBox="1"/>
          <p:nvPr/>
        </p:nvSpPr>
        <p:spPr>
          <a:xfrm>
            <a:off x="2574904" y="2026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qubit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71AB8-FC4A-5348-8D89-F7F3B5A52A25}"/>
              </a:ext>
            </a:extLst>
          </p:cNvPr>
          <p:cNvSpPr txBox="1"/>
          <p:nvPr/>
        </p:nvSpPr>
        <p:spPr>
          <a:xfrm>
            <a:off x="2555849" y="3103815"/>
            <a:ext cx="139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qubit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C5924-BCFF-AF48-BE06-EB786BFCAA67}"/>
              </a:ext>
            </a:extLst>
          </p:cNvPr>
          <p:cNvSpPr txBox="1"/>
          <p:nvPr/>
        </p:nvSpPr>
        <p:spPr>
          <a:xfrm>
            <a:off x="6348471" y="202602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qubit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41DAD-67B7-A44D-96DB-EF47EABE42A3}"/>
              </a:ext>
            </a:extLst>
          </p:cNvPr>
          <p:cNvSpPr txBox="1"/>
          <p:nvPr/>
        </p:nvSpPr>
        <p:spPr>
          <a:xfrm>
            <a:off x="6305552" y="310381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qubit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32239-CAA8-A843-8A73-2E4C8EBE1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1D032-63D3-6C4E-8F3E-F4086488D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4393" t="18746" r="43623" b="17046"/>
          <a:stretch/>
        </p:blipFill>
        <p:spPr>
          <a:xfrm>
            <a:off x="8664151" y="1668968"/>
            <a:ext cx="804917" cy="2086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6A480-3457-C146-AFF5-53D810C1B4D3}"/>
              </a:ext>
            </a:extLst>
          </p:cNvPr>
          <p:cNvSpPr txBox="1"/>
          <p:nvPr/>
        </p:nvSpPr>
        <p:spPr>
          <a:xfrm>
            <a:off x="1067878" y="4424609"/>
            <a:ext cx="148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Balanced f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7323D5-5A4C-234C-8918-82EFADF3F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378" y="4358851"/>
            <a:ext cx="2059185" cy="21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7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276-951F-BA48-8A77-B2F00D4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FF618-244A-6440-B923-F8BA94B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0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276-951F-BA48-8A77-B2F00D4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Bernstein-</a:t>
            </a:r>
            <a:r>
              <a:rPr lang="en-US" dirty="0" err="1"/>
              <a:t>Vazirani</a:t>
            </a:r>
            <a:r>
              <a:rPr lang="en-US" dirty="0"/>
              <a:t> </a:t>
            </a:r>
            <a:r>
              <a:rPr lang="en-US" dirty="0" err="1"/>
              <a:t>algortihm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FF618-244A-6440-B923-F8BA94B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3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A643-B31A-3349-B0EB-B93E0E1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D609-36C1-B544-9F79-AC77E8E3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DJ: quantum computers can solve a problem </a:t>
            </a:r>
            <a:r>
              <a:rPr lang="en-US" sz="2400" dirty="0">
                <a:solidFill>
                  <a:srgbClr val="FF0000"/>
                </a:solidFill>
              </a:rPr>
              <a:t>with certainty</a:t>
            </a:r>
            <a:r>
              <a:rPr lang="en-US" sz="2400" dirty="0"/>
              <a:t> in polynomial time </a:t>
            </a:r>
            <a:r>
              <a:rPr lang="en-US" sz="2400" i="1" dirty="0"/>
              <a:t>but</a:t>
            </a:r>
            <a:r>
              <a:rPr lang="en-US" sz="2400" dirty="0"/>
              <a:t> classical computers take exponential time on some inputs with certainty.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Probabilistic algorithms (</a:t>
            </a:r>
            <a:r>
              <a:rPr lang="en-US" i="1" dirty="0"/>
              <a:t>a la</a:t>
            </a:r>
            <a:r>
              <a:rPr lang="en-US" dirty="0"/>
              <a:t> BPP) </a:t>
            </a:r>
            <a:r>
              <a:rPr lang="en-US" dirty="0">
                <a:solidFill>
                  <a:srgbClr val="FF0000"/>
                </a:solidFill>
              </a:rPr>
              <a:t>allows for wrong answers with small probability</a:t>
            </a:r>
            <a:r>
              <a:rPr lang="en-US" dirty="0"/>
              <a:t>. These are considered a </a:t>
            </a:r>
            <a:r>
              <a:rPr lang="en-US" dirty="0">
                <a:solidFill>
                  <a:srgbClr val="FF0000"/>
                </a:solidFill>
              </a:rPr>
              <a:t>practical</a:t>
            </a:r>
            <a:r>
              <a:rPr lang="en-US" dirty="0"/>
              <a:t> class for classical computers.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Classical BPP algorithms take polynomial time to solve the DJ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BAF85-265E-9347-A692-105C28F2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884AD-00BD-F948-9D3A-424BEF88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CCC56-6779-4B44-B4B5-E4C8B6D41CF5}"/>
              </a:ext>
            </a:extLst>
          </p:cNvPr>
          <p:cNvCxnSpPr/>
          <p:nvPr/>
        </p:nvCxnSpPr>
        <p:spPr>
          <a:xfrm>
            <a:off x="467276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0CB749-A087-0E4F-9356-64D61CA3911C}"/>
              </a:ext>
            </a:extLst>
          </p:cNvPr>
          <p:cNvCxnSpPr/>
          <p:nvPr/>
        </p:nvCxnSpPr>
        <p:spPr>
          <a:xfrm>
            <a:off x="582006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7571" y="3159547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Deutsch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57055" y="3159547"/>
            <a:ext cx="10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Bernstein</a:t>
            </a:r>
          </a:p>
          <a:p>
            <a:r>
              <a:rPr lang="en-US" dirty="0"/>
              <a:t>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1296-0182-BE43-8638-61F821E55D2C}"/>
              </a:ext>
            </a:extLst>
          </p:cNvPr>
          <p:cNvSpPr txBox="1"/>
          <p:nvPr/>
        </p:nvSpPr>
        <p:spPr>
          <a:xfrm>
            <a:off x="4364212" y="330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F745C-19E3-0943-9166-9D098D0C606B}"/>
              </a:ext>
            </a:extLst>
          </p:cNvPr>
          <p:cNvSpPr txBox="1"/>
          <p:nvPr/>
        </p:nvSpPr>
        <p:spPr>
          <a:xfrm>
            <a:off x="5394296" y="3307830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5C19-138A-284E-959C-AF5B701209DA}"/>
              </a:ext>
            </a:extLst>
          </p:cNvPr>
          <p:cNvSpPr txBox="1"/>
          <p:nvPr/>
        </p:nvSpPr>
        <p:spPr>
          <a:xfrm>
            <a:off x="4345491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D88E-3850-1F4E-8F04-287F227011E8}"/>
              </a:ext>
            </a:extLst>
          </p:cNvPr>
          <p:cNvSpPr txBox="1"/>
          <p:nvPr/>
        </p:nvSpPr>
        <p:spPr>
          <a:xfrm>
            <a:off x="5480569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E0281-2E73-F744-89A9-032CFD8022E1}"/>
              </a:ext>
            </a:extLst>
          </p:cNvPr>
          <p:cNvSpPr txBox="1"/>
          <p:nvPr/>
        </p:nvSpPr>
        <p:spPr>
          <a:xfrm>
            <a:off x="4596479" y="2255578"/>
            <a:ext cx="244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Quadratic improvement in Search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90D5B1A-8B8E-2946-9D33-68F507751A0F}"/>
              </a:ext>
            </a:extLst>
          </p:cNvPr>
          <p:cNvSpPr/>
          <p:nvPr/>
        </p:nvSpPr>
        <p:spPr>
          <a:xfrm rot="16200000">
            <a:off x="5659429" y="3094599"/>
            <a:ext cx="321276" cy="8812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1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3EED-043D-B14A-AB99-2820F37E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 classical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006D-B310-D549-AECD-7D1610BA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version		: Query 2</a:t>
            </a:r>
            <a:r>
              <a:rPr lang="en-US" baseline="30000" dirty="0"/>
              <a:t>n-1</a:t>
            </a:r>
            <a:r>
              <a:rPr lang="en-US" dirty="0"/>
              <a:t>+1 points.</a:t>
            </a:r>
          </a:p>
          <a:p>
            <a:endParaRPr lang="en-US" dirty="0"/>
          </a:p>
          <a:p>
            <a:r>
              <a:rPr lang="en-US" dirty="0"/>
              <a:t>BPP version	: Query random set of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D4B07-46E8-744B-A702-D1005398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A393D-398B-9C4B-A526-37B4D6248D4F}"/>
              </a:ext>
            </a:extLst>
          </p:cNvPr>
          <p:cNvSpPr txBox="1"/>
          <p:nvPr/>
        </p:nvSpPr>
        <p:spPr>
          <a:xfrm>
            <a:off x="3689818" y="3539629"/>
            <a:ext cx="623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Intuition: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For a balanced function,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Two buckets to choose from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/>
              <a:t>Probability of inputs to keep coming from </a:t>
            </a:r>
            <a:br>
              <a:rPr lang="en-IN" sz="2400" dirty="0"/>
            </a:br>
            <a:r>
              <a:rPr lang="en-IN" sz="2400" dirty="0"/>
              <a:t>a single bucket reduces exponentially.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6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A643-B31A-3349-B0EB-B93E0E12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D609-36C1-B544-9F79-AC77E8E3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DJ: quantum computers can solve a problem </a:t>
            </a:r>
            <a:r>
              <a:rPr lang="en-US" sz="2400" dirty="0">
                <a:solidFill>
                  <a:srgbClr val="FF0000"/>
                </a:solidFill>
              </a:rPr>
              <a:t>with certainty</a:t>
            </a:r>
            <a:r>
              <a:rPr lang="en-US" sz="2400" dirty="0"/>
              <a:t> in polynomial time </a:t>
            </a:r>
            <a:r>
              <a:rPr lang="en-US" sz="2400" i="1" dirty="0"/>
              <a:t>but</a:t>
            </a:r>
            <a:r>
              <a:rPr lang="en-US" sz="2400" dirty="0"/>
              <a:t> classical computers take exponential time on some inputs with certainty.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Probabilistic algorithms </a:t>
            </a:r>
            <a:r>
              <a:rPr lang="en-US" dirty="0">
                <a:solidFill>
                  <a:srgbClr val="FF0000"/>
                </a:solidFill>
              </a:rPr>
              <a:t>allows for wrong answers with small probability</a:t>
            </a:r>
            <a:r>
              <a:rPr lang="en-US" dirty="0"/>
              <a:t>. These are considered a </a:t>
            </a:r>
            <a:r>
              <a:rPr lang="en-US" dirty="0">
                <a:solidFill>
                  <a:srgbClr val="FF0000"/>
                </a:solidFill>
              </a:rPr>
              <a:t>practical</a:t>
            </a:r>
            <a:r>
              <a:rPr lang="en-US" dirty="0"/>
              <a:t> class for classical computers.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Classical BPP algorithms take polynomial time to solve the DJ problem.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BV: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problem which quantum computers can solve with very high probability,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but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any classical computer cannot solve with probability &gt; ½ using the same time as a quantum computer.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Oracle separation between BPP and BQP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084FF-C927-1146-A112-2B58CA40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A21-2FA9-1545-94C3-58AF659A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E4EE-E7C0-3146-8AC6-27F0A516C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chemeClr val="accent1"/>
                    </a:solidFill>
                  </a:rPr>
                  <a:t>Given</a:t>
                </a:r>
                <a:r>
                  <a:rPr lang="en-IN" sz="2400" dirty="0"/>
                  <a:t>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Oracle for function f,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Input: n bits </a:t>
                </a:r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Output: 1 bit, either 0 or 1: 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There exists an n-bit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(mod 2).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>
                    <a:solidFill>
                      <a:schemeClr val="accent1"/>
                    </a:solidFill>
                  </a:rPr>
                  <a:t>Output</a:t>
                </a:r>
                <a:r>
                  <a:rPr lang="en-IN" sz="2400" dirty="0"/>
                  <a:t>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n bit string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 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solidFill>
                      <a:schemeClr val="tx2"/>
                    </a:solidFill>
                  </a:rPr>
                  <a:t>Instead of the function being balanced or constant as in DJ, the function in BV is guaranteed to return the dot product of the input with some fixed string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E4EE-E7C0-3146-8AC6-27F0A516C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16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D96C2-8CE9-5648-B764-EA246E6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8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BF2C-9E42-A445-9CDF-927EE77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EEAA-ACFD-444F-B9DE-84930DB5B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Classical oracle: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(mod 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Algorithm: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Query the oracle with the sequence of inputs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100…0: </a:t>
                </a:r>
                <a:r>
                  <a:rPr lang="en-IN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endParaRPr lang="en-IN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010…0: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001…0: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000…1: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Complexity: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obtained with n calls to the classical oracle.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EEAA-ACFD-444F-B9DE-84930DB5B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D1081-7252-9848-A6EE-218622C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BF2C-9E42-A445-9CDF-927EE77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EEAA-ACFD-444F-B9DE-84930DB5B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4426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Classical oracle: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(mod 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Algorithm: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IN" dirty="0"/>
                  <a:t>Query the oracle with the sequence of inputs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IN" dirty="0"/>
                  <a:t>100…0: </a:t>
                </a:r>
                <a:r>
                  <a:rPr lang="en-IN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endParaRPr lang="en-IN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010…0: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001…0: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000…1: </a:t>
                </a:r>
                <a:r>
                  <a:rPr lang="en-US" dirty="0">
                    <a:solidFill>
                      <a:schemeClr val="accent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6EEAA-ACFD-444F-B9DE-84930DB5B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44265" cy="4351338"/>
              </a:xfrm>
              <a:blipFill>
                <a:blip r:embed="rId3"/>
                <a:stretch>
                  <a:fillRect l="-1599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5C26A-80BF-484C-9A9C-E50C55E7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FEE21E-7BB2-394A-B213-E4FA509D4F67}"/>
              </a:ext>
            </a:extLst>
          </p:cNvPr>
          <p:cNvSpPr txBox="1">
            <a:spLocks/>
          </p:cNvSpPr>
          <p:nvPr/>
        </p:nvSpPr>
        <p:spPr>
          <a:xfrm>
            <a:off x="7614019" y="3256467"/>
            <a:ext cx="2740943" cy="200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7030A0"/>
                </a:solidFill>
              </a:rPr>
              <a:t>1000 . 1011</a:t>
            </a:r>
            <a:r>
              <a:rPr lang="en-US" sz="2000" dirty="0">
                <a:solidFill>
                  <a:srgbClr val="7030A0"/>
                </a:solidFill>
              </a:rPr>
              <a:t> = 1</a:t>
            </a:r>
            <a:endParaRPr lang="en-IN" sz="20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030A0"/>
                </a:solidFill>
              </a:rPr>
              <a:t>0100 </a:t>
            </a:r>
            <a:r>
              <a:rPr lang="en-IN" sz="2000" dirty="0">
                <a:solidFill>
                  <a:srgbClr val="7030A0"/>
                </a:solidFill>
              </a:rPr>
              <a:t>. 1011</a:t>
            </a:r>
            <a:r>
              <a:rPr lang="en-US" sz="2000" dirty="0">
                <a:solidFill>
                  <a:srgbClr val="7030A0"/>
                </a:solidFill>
              </a:rPr>
              <a:t> = 0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030A0"/>
                </a:solidFill>
              </a:rPr>
              <a:t>0010 </a:t>
            </a:r>
            <a:r>
              <a:rPr lang="en-IN" sz="2000" dirty="0">
                <a:solidFill>
                  <a:srgbClr val="7030A0"/>
                </a:solidFill>
              </a:rPr>
              <a:t>. 1011</a:t>
            </a:r>
            <a:r>
              <a:rPr lang="en-US" sz="2000" dirty="0">
                <a:solidFill>
                  <a:srgbClr val="7030A0"/>
                </a:solidFill>
              </a:rPr>
              <a:t> = 1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7030A0"/>
                </a:solidFill>
              </a:rPr>
              <a:t>0001 </a:t>
            </a:r>
            <a:r>
              <a:rPr lang="en-IN" sz="2000" dirty="0">
                <a:solidFill>
                  <a:srgbClr val="7030A0"/>
                </a:solidFill>
              </a:rPr>
              <a:t>. 1011</a:t>
            </a:r>
            <a:r>
              <a:rPr lang="en-US" sz="2000" dirty="0">
                <a:solidFill>
                  <a:srgbClr val="7030A0"/>
                </a:solidFill>
              </a:rPr>
              <a:t> = 1</a:t>
            </a:r>
            <a:endParaRPr lang="en-IN" sz="2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88B753-807C-0B4D-A021-D7E345FAA48A}"/>
                  </a:ext>
                </a:extLst>
              </p:cNvPr>
              <p:cNvSpPr/>
              <p:nvPr/>
            </p:nvSpPr>
            <p:spPr>
              <a:xfrm>
                <a:off x="7614019" y="1879277"/>
                <a:ext cx="1277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1011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88B753-807C-0B4D-A021-D7E345FAA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19" y="1879277"/>
                <a:ext cx="1277401" cy="461665"/>
              </a:xfrm>
              <a:prstGeom prst="rect">
                <a:avLst/>
              </a:prstGeom>
              <a:blipFill>
                <a:blip r:embed="rId4"/>
                <a:stretch>
                  <a:fillRect t="-7895" r="-58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AE3-B6C4-CB49-9B68-00D0AA19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solution: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0C4EB-8C63-8A4F-8A2E-C7A42E84D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We can’t do in less than n calls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Consider any function which has an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associated with it.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After n-1 calls to the oracle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, we will have n-1 equations of the form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2200" dirty="0"/>
                  <a:t>…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We have n-1 equations with n variables, and we cannot find the unique solution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for this underdetermined system of equations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0C4EB-8C63-8A4F-8A2E-C7A42E84D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3BA8-1504-B147-A0B0-0F132EF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2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18D3F-39D7-6D41-A85E-73FD6C42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113"/>
            <a:ext cx="10261600" cy="31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780A1A-D6D5-054A-9B8A-4290B65FEBFC}"/>
                  </a:ext>
                </a:extLst>
              </p:cNvPr>
              <p:cNvSpPr txBox="1"/>
              <p:nvPr/>
            </p:nvSpPr>
            <p:spPr>
              <a:xfrm>
                <a:off x="10936358" y="3164357"/>
                <a:ext cx="3719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780A1A-D6D5-054A-9B8A-4290B65FE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358" y="3164357"/>
                <a:ext cx="371961" cy="553998"/>
              </a:xfrm>
              <a:prstGeom prst="rect">
                <a:avLst/>
              </a:prstGeom>
              <a:blipFill>
                <a:blip r:embed="rId4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xplosion 2 6">
            <a:extLst>
              <a:ext uri="{FF2B5EF4-FFF2-40B4-BE49-F238E27FC236}">
                <a16:creationId xmlns:a16="http://schemas.microsoft.com/office/drawing/2014/main" id="{AEF436A7-0EE4-B84C-B545-3DFEFA10A731}"/>
              </a:ext>
            </a:extLst>
          </p:cNvPr>
          <p:cNvSpPr/>
          <p:nvPr/>
        </p:nvSpPr>
        <p:spPr>
          <a:xfrm>
            <a:off x="7080421" y="1037967"/>
            <a:ext cx="3855937" cy="129814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Same as DJ !!</a:t>
            </a:r>
          </a:p>
        </p:txBody>
      </p:sp>
    </p:spTree>
    <p:extLst>
      <p:ext uri="{BB962C8B-B14F-4D97-AF65-F5344CB8AC3E}">
        <p14:creationId xmlns:p14="http://schemas.microsoft.com/office/powerpoint/2010/main" val="30418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06885-A71C-834B-865C-D01F7C90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CB761-DAEA-F944-9900-A0E25DD6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39" y="3893704"/>
            <a:ext cx="6970521" cy="1887403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354AE267-BD07-B84F-9686-CBBF09BCB3F2}"/>
              </a:ext>
            </a:extLst>
          </p:cNvPr>
          <p:cNvSpPr/>
          <p:nvPr/>
        </p:nvSpPr>
        <p:spPr>
          <a:xfrm>
            <a:off x="395416" y="2821847"/>
            <a:ext cx="1841157" cy="20714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Just follow the n qubits input to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CE9AE-CBF1-484B-83BA-BF1EBD2E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98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Hadamard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A0E3-DAEB-5248-B580-DBAA179E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AD03E-1222-364C-B96D-075F025C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49" y="4037913"/>
            <a:ext cx="5779997" cy="1625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FF5E8-E6B8-2E4A-922C-903C4B48E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7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Phase kickback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0ABC8-96A2-C647-8EA4-0B478BCB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CC168C-695C-C240-B084-678B470533B6}"/>
              </a:ext>
            </a:extLst>
          </p:cNvPr>
          <p:cNvGrpSpPr/>
          <p:nvPr/>
        </p:nvGrpSpPr>
        <p:grpSpPr>
          <a:xfrm>
            <a:off x="3290940" y="3672015"/>
            <a:ext cx="5610120" cy="2071429"/>
            <a:chOff x="3290940" y="3672015"/>
            <a:chExt cx="5610120" cy="20714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61CFF4-AAB8-604F-A184-4693079E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0940" y="3672015"/>
              <a:ext cx="5610120" cy="20714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D06697-A0C8-3C42-81C4-102DAAEB11E0}"/>
                    </a:ext>
                  </a:extLst>
                </p:cNvPr>
                <p:cNvSpPr txBox="1"/>
                <p:nvPr/>
              </p:nvSpPr>
              <p:spPr>
                <a:xfrm>
                  <a:off x="6985686" y="4488081"/>
                  <a:ext cx="24713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D06697-A0C8-3C42-81C4-102DAAEB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86" y="4488081"/>
                  <a:ext cx="24713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5000" t="-7143" r="-6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7C773B-FC22-0745-83BB-643611052AFC}"/>
                    </a:ext>
                  </a:extLst>
                </p:cNvPr>
                <p:cNvSpPr txBox="1"/>
                <p:nvPr/>
              </p:nvSpPr>
              <p:spPr>
                <a:xfrm>
                  <a:off x="5095027" y="4300154"/>
                  <a:ext cx="24713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7C773B-FC22-0745-83BB-643611052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027" y="4300154"/>
                  <a:ext cx="247135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85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22278-49A8-4546-98AD-D90D0DF1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CCC56-6779-4B44-B4B5-E4C8B6D41CF5}"/>
              </a:ext>
            </a:extLst>
          </p:cNvPr>
          <p:cNvCxnSpPr/>
          <p:nvPr/>
        </p:nvCxnSpPr>
        <p:spPr>
          <a:xfrm>
            <a:off x="467276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0CB749-A087-0E4F-9356-64D61CA3911C}"/>
              </a:ext>
            </a:extLst>
          </p:cNvPr>
          <p:cNvCxnSpPr/>
          <p:nvPr/>
        </p:nvCxnSpPr>
        <p:spPr>
          <a:xfrm>
            <a:off x="582006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7571" y="3159547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Deutsch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57055" y="3159547"/>
            <a:ext cx="10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Bernstein</a:t>
            </a:r>
          </a:p>
          <a:p>
            <a:r>
              <a:rPr lang="en-US" dirty="0"/>
              <a:t>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1296-0182-BE43-8638-61F821E55D2C}"/>
              </a:ext>
            </a:extLst>
          </p:cNvPr>
          <p:cNvSpPr txBox="1"/>
          <p:nvPr/>
        </p:nvSpPr>
        <p:spPr>
          <a:xfrm>
            <a:off x="4364212" y="330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F745C-19E3-0943-9166-9D098D0C606B}"/>
              </a:ext>
            </a:extLst>
          </p:cNvPr>
          <p:cNvSpPr txBox="1"/>
          <p:nvPr/>
        </p:nvSpPr>
        <p:spPr>
          <a:xfrm>
            <a:off x="5394296" y="3307830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5C19-138A-284E-959C-AF5B701209DA}"/>
              </a:ext>
            </a:extLst>
          </p:cNvPr>
          <p:cNvSpPr txBox="1"/>
          <p:nvPr/>
        </p:nvSpPr>
        <p:spPr>
          <a:xfrm>
            <a:off x="4345491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D88E-3850-1F4E-8F04-287F227011E8}"/>
              </a:ext>
            </a:extLst>
          </p:cNvPr>
          <p:cNvSpPr txBox="1"/>
          <p:nvPr/>
        </p:nvSpPr>
        <p:spPr>
          <a:xfrm>
            <a:off x="5480569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0A236D-DB51-5745-871B-AF9AF584D264}"/>
              </a:ext>
            </a:extLst>
          </p:cNvPr>
          <p:cNvCxnSpPr/>
          <p:nvPr/>
        </p:nvCxnSpPr>
        <p:spPr>
          <a:xfrm>
            <a:off x="6967374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513536-9EA1-1847-BCD6-CD7F39715858}"/>
              </a:ext>
            </a:extLst>
          </p:cNvPr>
          <p:cNvSpPr txBox="1"/>
          <p:nvPr/>
        </p:nvSpPr>
        <p:spPr>
          <a:xfrm>
            <a:off x="6681115" y="3307830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VQE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891C0-0F9E-434C-B2D8-1BA937D5F152}"/>
              </a:ext>
            </a:extLst>
          </p:cNvPr>
          <p:cNvSpPr txBox="1"/>
          <p:nvPr/>
        </p:nvSpPr>
        <p:spPr>
          <a:xfrm>
            <a:off x="7737975" y="3307277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QAOA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9BE38-C3FE-7144-99F5-742940EF65A6}"/>
              </a:ext>
            </a:extLst>
          </p:cNvPr>
          <p:cNvCxnSpPr/>
          <p:nvPr/>
        </p:nvCxnSpPr>
        <p:spPr>
          <a:xfrm>
            <a:off x="8114681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2F8CE6-F860-634F-941F-A88B54C8AEB4}"/>
              </a:ext>
            </a:extLst>
          </p:cNvPr>
          <p:cNvSpPr txBox="1"/>
          <p:nvPr/>
        </p:nvSpPr>
        <p:spPr>
          <a:xfrm>
            <a:off x="6609172" y="535559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B5830-7982-CB44-A116-9A55B8CF7F66}"/>
              </a:ext>
            </a:extLst>
          </p:cNvPr>
          <p:cNvSpPr txBox="1"/>
          <p:nvPr/>
        </p:nvSpPr>
        <p:spPr>
          <a:xfrm>
            <a:off x="7786515" y="536422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17975-09DA-5A47-BA74-ED90D5BA694D}"/>
              </a:ext>
            </a:extLst>
          </p:cNvPr>
          <p:cNvSpPr txBox="1"/>
          <p:nvPr/>
        </p:nvSpPr>
        <p:spPr>
          <a:xfrm>
            <a:off x="6265808" y="4082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FE54BB-D888-8D4F-9311-A2E4355B1743}"/>
              </a:ext>
            </a:extLst>
          </p:cNvPr>
          <p:cNvSpPr txBox="1"/>
          <p:nvPr/>
        </p:nvSpPr>
        <p:spPr>
          <a:xfrm>
            <a:off x="6437490" y="2850680"/>
            <a:ext cx="244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General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799815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Phase kickback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48A-660E-8640-895B-9B06477B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246664-4152-5741-A5FC-7C06A2BE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0" y="3857667"/>
            <a:ext cx="10852458" cy="1920789"/>
          </a:xfrm>
          <a:prstGeom prst="rect">
            <a:avLst/>
          </a:prstGeom>
          <a:noFill/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831BFAD-05CF-AF48-B5BF-F98B5C003CDE}"/>
              </a:ext>
            </a:extLst>
          </p:cNvPr>
          <p:cNvSpPr/>
          <p:nvPr/>
        </p:nvSpPr>
        <p:spPr>
          <a:xfrm>
            <a:off x="4847967" y="5778456"/>
            <a:ext cx="4474176" cy="22242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8878F-2B4D-C140-9C8C-70AEF56234C4}"/>
              </a:ext>
            </a:extLst>
          </p:cNvPr>
          <p:cNvSpPr/>
          <p:nvPr/>
        </p:nvSpPr>
        <p:spPr>
          <a:xfrm>
            <a:off x="6388443" y="3991338"/>
            <a:ext cx="4769708" cy="165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F533A-2DE6-334B-B52D-4C7E2DA4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077-E1AA-6F4B-8B64-8347C96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Inverse Hadamard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07F77-A35F-5A42-B99C-418816A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8EB9-EF33-0045-BBFC-9C156673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5" y="1357571"/>
            <a:ext cx="6748849" cy="207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CB761-DAEA-F944-9900-A0E25DD6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39" y="3893704"/>
            <a:ext cx="6970521" cy="1887403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6A1AE97-43D0-5042-B892-4A0A276E6899}"/>
              </a:ext>
            </a:extLst>
          </p:cNvPr>
          <p:cNvSpPr/>
          <p:nvPr/>
        </p:nvSpPr>
        <p:spPr>
          <a:xfrm rot="10800000">
            <a:off x="3422822" y="5781107"/>
            <a:ext cx="1099751" cy="22242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E4013E0-A5CD-234B-B8E3-08E4F7A341D6}"/>
              </a:ext>
            </a:extLst>
          </p:cNvPr>
          <p:cNvSpPr/>
          <p:nvPr/>
        </p:nvSpPr>
        <p:spPr>
          <a:xfrm>
            <a:off x="716692" y="3901601"/>
            <a:ext cx="1581666" cy="1461232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Inverse of H is H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4DBB9-10DD-0E41-9834-64CA594F7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15" y="5632530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7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276-951F-BA48-8A77-B2F00D4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Implementation of Bernstein-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FF618-244A-6440-B923-F8BA94B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2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80E2-159F-F040-A1D2-F4DECD16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30C41-2753-8B41-8598-0EACDC4C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7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F7C-579E-7F44-BED2-F030938F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1594F-EC76-DF4E-A953-1E191ED7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5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8B42B-1A3A-B94A-B568-2EF4A6A26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E5A222-6A4F-5347-8622-60FC5439AE36}"/>
              </a:ext>
            </a:extLst>
          </p:cNvPr>
          <p:cNvSpPr/>
          <p:nvPr/>
        </p:nvSpPr>
        <p:spPr>
          <a:xfrm>
            <a:off x="368514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8162FA3-0546-DF49-BD7B-BC0A79D35A8F}"/>
              </a:ext>
            </a:extLst>
          </p:cNvPr>
          <p:cNvSpPr/>
          <p:nvPr/>
        </p:nvSpPr>
        <p:spPr>
          <a:xfrm rot="16200000">
            <a:off x="438888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19481E-D5FC-D645-A2A9-51A506EEB754}"/>
              </a:ext>
            </a:extLst>
          </p:cNvPr>
          <p:cNvSpPr/>
          <p:nvPr/>
        </p:nvSpPr>
        <p:spPr>
          <a:xfrm>
            <a:off x="673202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Logarithm Computation Oracle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FD58F9-420A-BE41-89C6-F598695E4138}"/>
              </a:ext>
            </a:extLst>
          </p:cNvPr>
          <p:cNvSpPr/>
          <p:nvPr/>
        </p:nvSpPr>
        <p:spPr>
          <a:xfrm>
            <a:off x="3685143" y="1825625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between two adjacent vertices in a graph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9339DD-309A-444D-839B-78152F6A50A2}"/>
              </a:ext>
            </a:extLst>
          </p:cNvPr>
          <p:cNvSpPr/>
          <p:nvPr/>
        </p:nvSpPr>
        <p:spPr>
          <a:xfrm>
            <a:off x="669708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19F8ABAF-2441-0449-89B1-A51755A011DC}"/>
              </a:ext>
            </a:extLst>
          </p:cNvPr>
          <p:cNvSpPr/>
          <p:nvPr/>
        </p:nvSpPr>
        <p:spPr>
          <a:xfrm rot="16200000">
            <a:off x="740082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250A51-49B1-2F49-B25D-596E398AAC88}"/>
              </a:ext>
            </a:extLst>
          </p:cNvPr>
          <p:cNvSpPr/>
          <p:nvPr/>
        </p:nvSpPr>
        <p:spPr>
          <a:xfrm>
            <a:off x="6697083" y="1825625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Prime Factorization Oracle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0E8D09-75C3-6443-BE87-BDB9F41B6160}"/>
              </a:ext>
            </a:extLst>
          </p:cNvPr>
          <p:cNvSpPr/>
          <p:nvPr/>
        </p:nvSpPr>
        <p:spPr>
          <a:xfrm>
            <a:off x="970902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41371934-79DD-8F45-84AD-A80625071F6A}"/>
              </a:ext>
            </a:extLst>
          </p:cNvPr>
          <p:cNvSpPr/>
          <p:nvPr/>
        </p:nvSpPr>
        <p:spPr>
          <a:xfrm rot="16200000">
            <a:off x="1041276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18B188F-9C0B-2C41-BC76-A3E6F31B4090}"/>
              </a:ext>
            </a:extLst>
          </p:cNvPr>
          <p:cNvSpPr/>
          <p:nvPr/>
        </p:nvSpPr>
        <p:spPr>
          <a:xfrm>
            <a:off x="9709023" y="1825625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 Satisfiability Solver Oracle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8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</a:t>
            </a:r>
            <a:r>
              <a:rPr lang="en-US" sz="4000" dirty="0"/>
              <a:t>differentiate complexities of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8B42B-1A3A-B94A-B568-2EF4A6A26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BE96DC-3BB7-CD45-A2ED-4D221401A6D3}"/>
              </a:ext>
            </a:extLst>
          </p:cNvPr>
          <p:cNvSpPr/>
          <p:nvPr/>
        </p:nvSpPr>
        <p:spPr>
          <a:xfrm>
            <a:off x="673202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between two adjacent vertices in a graph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whether a pair of vertices in a graph are adjacent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97AFA6-3C3E-2348-8ABD-232FE8C9C11A}"/>
              </a:ext>
            </a:extLst>
          </p:cNvPr>
          <p:cNvSpPr/>
          <p:nvPr/>
        </p:nvSpPr>
        <p:spPr>
          <a:xfrm>
            <a:off x="368514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Shortest Path Algorithm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81AFD2A2-D9AB-8842-828E-699FA37B5415}"/>
              </a:ext>
            </a:extLst>
          </p:cNvPr>
          <p:cNvSpPr/>
          <p:nvPr/>
        </p:nvSpPr>
        <p:spPr>
          <a:xfrm rot="16200000">
            <a:off x="438888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339702-6803-3542-BE30-49B8EAF61AF9}"/>
              </a:ext>
            </a:extLst>
          </p:cNvPr>
          <p:cNvSpPr/>
          <p:nvPr/>
        </p:nvSpPr>
        <p:spPr>
          <a:xfrm>
            <a:off x="3685143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between two adjacent vertices in a graph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4B8EBD1-0189-2D4E-B192-D4ED04E73E72}"/>
              </a:ext>
            </a:extLst>
          </p:cNvPr>
          <p:cNvSpPr txBox="1">
            <a:spLocks/>
          </p:cNvSpPr>
          <p:nvPr/>
        </p:nvSpPr>
        <p:spPr>
          <a:xfrm>
            <a:off x="6217920" y="2218944"/>
            <a:ext cx="5425440" cy="395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time take by algorithm =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Time taken by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Number of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Oracle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adjacency between vertices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One call to the Distance oracle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to find shortest path between any pair of vertices in a graph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polynomial calls to Distance oracle </a:t>
            </a:r>
          </a:p>
        </p:txBody>
      </p:sp>
    </p:spTree>
    <p:extLst>
      <p:ext uri="{BB962C8B-B14F-4D97-AF65-F5344CB8AC3E}">
        <p14:creationId xmlns:p14="http://schemas.microsoft.com/office/powerpoint/2010/main" val="38335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243-584D-2141-B053-471CD86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</a:t>
            </a:r>
            <a:r>
              <a:rPr lang="en-US" sz="4000" dirty="0"/>
              <a:t>differentiate complexities of algorithms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474BD-42FF-AB4A-97CF-BFC542D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8B42B-1A3A-B94A-B568-2EF4A6A260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BE96DC-3BB7-CD45-A2ED-4D221401A6D3}"/>
              </a:ext>
            </a:extLst>
          </p:cNvPr>
          <p:cNvSpPr/>
          <p:nvPr/>
        </p:nvSpPr>
        <p:spPr>
          <a:xfrm>
            <a:off x="673202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between two adjacent vertices in a graph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B923A2-E41F-0E43-909F-F8D41829AAF3}"/>
              </a:ext>
            </a:extLst>
          </p:cNvPr>
          <p:cNvSpPr/>
          <p:nvPr/>
        </p:nvSpPr>
        <p:spPr>
          <a:xfrm>
            <a:off x="67320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whether a pair of vertices in a graph are adjacent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9118ED-252F-DC42-8C51-C3EA556228BB}"/>
              </a:ext>
            </a:extLst>
          </p:cNvPr>
          <p:cNvSpPr/>
          <p:nvPr/>
        </p:nvSpPr>
        <p:spPr>
          <a:xfrm rot="16200000">
            <a:off x="137694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97AFA6-3C3E-2348-8ABD-232FE8C9C11A}"/>
              </a:ext>
            </a:extLst>
          </p:cNvPr>
          <p:cNvSpPr/>
          <p:nvPr/>
        </p:nvSpPr>
        <p:spPr>
          <a:xfrm>
            <a:off x="3685143" y="3999336"/>
            <a:ext cx="2052000" cy="1335116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Longest Path Algorithm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81AFD2A2-D9AB-8842-828E-699FA37B5415}"/>
              </a:ext>
            </a:extLst>
          </p:cNvPr>
          <p:cNvSpPr/>
          <p:nvPr/>
        </p:nvSpPr>
        <p:spPr>
          <a:xfrm rot="16200000">
            <a:off x="4388885" y="3463559"/>
            <a:ext cx="621969" cy="17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339702-6803-3542-BE30-49B8EAF61AF9}"/>
              </a:ext>
            </a:extLst>
          </p:cNvPr>
          <p:cNvSpPr/>
          <p:nvPr/>
        </p:nvSpPr>
        <p:spPr>
          <a:xfrm>
            <a:off x="3685143" y="1826109"/>
            <a:ext cx="2052000" cy="1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between two adjacent vertices in a graph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4B8EBD1-0189-2D4E-B192-D4ED04E73E72}"/>
              </a:ext>
            </a:extLst>
          </p:cNvPr>
          <p:cNvSpPr txBox="1">
            <a:spLocks/>
          </p:cNvSpPr>
          <p:nvPr/>
        </p:nvSpPr>
        <p:spPr>
          <a:xfrm>
            <a:off x="6217920" y="2218944"/>
            <a:ext cx="5425440" cy="395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time take by algorithm =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Time taken by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module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Number of calls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Oracle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adjacency between vertices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One call to the Distance oracle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Longest path (NP-complete)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exponential calls to Distance oracle in the worst case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7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1780-8385-5B4E-AD68-1968D9D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7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CCC56-6779-4B44-B4B5-E4C8B6D41CF5}"/>
              </a:ext>
            </a:extLst>
          </p:cNvPr>
          <p:cNvCxnSpPr/>
          <p:nvPr/>
        </p:nvCxnSpPr>
        <p:spPr>
          <a:xfrm>
            <a:off x="467276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0CB749-A087-0E4F-9356-64D61CA3911C}"/>
              </a:ext>
            </a:extLst>
          </p:cNvPr>
          <p:cNvCxnSpPr/>
          <p:nvPr/>
        </p:nvCxnSpPr>
        <p:spPr>
          <a:xfrm>
            <a:off x="582006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7571" y="3159547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Deutsch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Jozsa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57055" y="3159547"/>
            <a:ext cx="10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Bernstein</a:t>
            </a:r>
          </a:p>
          <a:p>
            <a:r>
              <a:rPr lang="en-US" dirty="0"/>
              <a:t>-</a:t>
            </a:r>
            <a:r>
              <a:rPr lang="en-US" dirty="0" err="1"/>
              <a:t>Vazirani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1296-0182-BE43-8638-61F821E55D2C}"/>
              </a:ext>
            </a:extLst>
          </p:cNvPr>
          <p:cNvSpPr txBox="1"/>
          <p:nvPr/>
        </p:nvSpPr>
        <p:spPr>
          <a:xfrm>
            <a:off x="4364212" y="330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F745C-19E3-0943-9166-9D098D0C606B}"/>
              </a:ext>
            </a:extLst>
          </p:cNvPr>
          <p:cNvSpPr txBox="1"/>
          <p:nvPr/>
        </p:nvSpPr>
        <p:spPr>
          <a:xfrm>
            <a:off x="5394296" y="3307830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5C19-138A-284E-959C-AF5B701209DA}"/>
              </a:ext>
            </a:extLst>
          </p:cNvPr>
          <p:cNvSpPr txBox="1"/>
          <p:nvPr/>
        </p:nvSpPr>
        <p:spPr>
          <a:xfrm>
            <a:off x="4345491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D88E-3850-1F4E-8F04-287F227011E8}"/>
              </a:ext>
            </a:extLst>
          </p:cNvPr>
          <p:cNvSpPr txBox="1"/>
          <p:nvPr/>
        </p:nvSpPr>
        <p:spPr>
          <a:xfrm>
            <a:off x="5480569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0A236D-DB51-5745-871B-AF9AF584D264}"/>
              </a:ext>
            </a:extLst>
          </p:cNvPr>
          <p:cNvCxnSpPr/>
          <p:nvPr/>
        </p:nvCxnSpPr>
        <p:spPr>
          <a:xfrm>
            <a:off x="6967374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513536-9EA1-1847-BCD6-CD7F39715858}"/>
              </a:ext>
            </a:extLst>
          </p:cNvPr>
          <p:cNvSpPr txBox="1"/>
          <p:nvPr/>
        </p:nvSpPr>
        <p:spPr>
          <a:xfrm>
            <a:off x="6681115" y="3307830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VQE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1B64B0-2657-0449-A2BB-3DA1EEA9CE2C}"/>
              </a:ext>
            </a:extLst>
          </p:cNvPr>
          <p:cNvCxnSpPr/>
          <p:nvPr/>
        </p:nvCxnSpPr>
        <p:spPr>
          <a:xfrm>
            <a:off x="926199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455DA4-BA3A-1948-AC5C-FBDB3BE45CBF}"/>
              </a:ext>
            </a:extLst>
          </p:cNvPr>
          <p:cNvSpPr txBox="1"/>
          <p:nvPr/>
        </p:nvSpPr>
        <p:spPr>
          <a:xfrm>
            <a:off x="8924529" y="310661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QC in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891C0-0F9E-434C-B2D8-1BA937D5F152}"/>
              </a:ext>
            </a:extLst>
          </p:cNvPr>
          <p:cNvSpPr txBox="1"/>
          <p:nvPr/>
        </p:nvSpPr>
        <p:spPr>
          <a:xfrm>
            <a:off x="7737975" y="3307277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QAOA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9BE38-C3FE-7144-99F5-742940EF65A6}"/>
              </a:ext>
            </a:extLst>
          </p:cNvPr>
          <p:cNvCxnSpPr/>
          <p:nvPr/>
        </p:nvCxnSpPr>
        <p:spPr>
          <a:xfrm>
            <a:off x="8114681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2F8CE6-F860-634F-941F-A88B54C8AEB4}"/>
              </a:ext>
            </a:extLst>
          </p:cNvPr>
          <p:cNvSpPr txBox="1"/>
          <p:nvPr/>
        </p:nvSpPr>
        <p:spPr>
          <a:xfrm>
            <a:off x="6609172" y="535559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B5830-7982-CB44-A116-9A55B8CF7F66}"/>
              </a:ext>
            </a:extLst>
          </p:cNvPr>
          <p:cNvSpPr txBox="1"/>
          <p:nvPr/>
        </p:nvSpPr>
        <p:spPr>
          <a:xfrm>
            <a:off x="7786515" y="536422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B0023-71F2-634B-915D-108B086838DC}"/>
              </a:ext>
            </a:extLst>
          </p:cNvPr>
          <p:cNvSpPr txBox="1"/>
          <p:nvPr/>
        </p:nvSpPr>
        <p:spPr>
          <a:xfrm>
            <a:off x="8921593" y="536422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17975-09DA-5A47-BA74-ED90D5BA694D}"/>
              </a:ext>
            </a:extLst>
          </p:cNvPr>
          <p:cNvSpPr txBox="1"/>
          <p:nvPr/>
        </p:nvSpPr>
        <p:spPr>
          <a:xfrm>
            <a:off x="6265808" y="4082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A21B71-DCDC-A04C-B694-C301046BC94E}"/>
              </a:ext>
            </a:extLst>
          </p:cNvPr>
          <p:cNvCxnSpPr/>
          <p:nvPr/>
        </p:nvCxnSpPr>
        <p:spPr>
          <a:xfrm>
            <a:off x="1041528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E29881-8B1C-EF4E-B88C-51BE9F6A4C94}"/>
              </a:ext>
            </a:extLst>
          </p:cNvPr>
          <p:cNvSpPr txBox="1"/>
          <p:nvPr/>
        </p:nvSpPr>
        <p:spPr>
          <a:xfrm>
            <a:off x="10887000" y="40786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9CECE-D379-344B-ACF6-1E7B68439504}"/>
              </a:ext>
            </a:extLst>
          </p:cNvPr>
          <p:cNvSpPr txBox="1"/>
          <p:nvPr/>
        </p:nvSpPr>
        <p:spPr>
          <a:xfrm>
            <a:off x="9725599" y="3107534"/>
            <a:ext cx="136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Battery</a:t>
            </a:r>
          </a:p>
          <a:p>
            <a:pPr algn="ctr"/>
            <a:r>
              <a:rPr lang="en-US" dirty="0"/>
              <a:t>optimization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252E0A-D240-D746-8129-07F6A1926744}"/>
              </a:ext>
            </a:extLst>
          </p:cNvPr>
          <p:cNvSpPr txBox="1"/>
          <p:nvPr/>
        </p:nvSpPr>
        <p:spPr>
          <a:xfrm>
            <a:off x="9637661" y="2490063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Pricing option </a:t>
            </a:r>
            <a:br>
              <a:rPr lang="en-US" dirty="0"/>
            </a:br>
            <a:r>
              <a:rPr lang="en-US" dirty="0"/>
              <a:t>contracts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A43E84-29F7-124E-AC78-05EF11AE5BB0}"/>
              </a:ext>
            </a:extLst>
          </p:cNvPr>
          <p:cNvCxnSpPr/>
          <p:nvPr/>
        </p:nvCxnSpPr>
        <p:spPr>
          <a:xfrm>
            <a:off x="10196984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914E62-6463-1347-8793-E46B1BC4A579}"/>
              </a:ext>
            </a:extLst>
          </p:cNvPr>
          <p:cNvCxnSpPr/>
          <p:nvPr/>
        </p:nvCxnSpPr>
        <p:spPr>
          <a:xfrm>
            <a:off x="10608876" y="3805878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E9B7E9-1F4E-A14C-8C93-E87D9C8321DF}"/>
              </a:ext>
            </a:extLst>
          </p:cNvPr>
          <p:cNvSpPr txBox="1"/>
          <p:nvPr/>
        </p:nvSpPr>
        <p:spPr>
          <a:xfrm>
            <a:off x="10089994" y="211420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QML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1BD929-6392-804C-BA8F-ABC997416F65}"/>
              </a:ext>
            </a:extLst>
          </p:cNvPr>
          <p:cNvSpPr txBox="1"/>
          <p:nvPr/>
        </p:nvSpPr>
        <p:spPr>
          <a:xfrm>
            <a:off x="10089994" y="535189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7B4AE-888C-2144-A40A-3B3EB3285073}"/>
              </a:ext>
            </a:extLst>
          </p:cNvPr>
          <p:cNvSpPr/>
          <p:nvPr/>
        </p:nvSpPr>
        <p:spPr>
          <a:xfrm>
            <a:off x="9224918" y="3818236"/>
            <a:ext cx="74140" cy="1067642"/>
          </a:xfrm>
          <a:prstGeom prst="rect">
            <a:avLst/>
          </a:prstGeom>
          <a:pattFill prst="wd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Global Services - Wikipedia">
            <a:extLst>
              <a:ext uri="{FF2B5EF4-FFF2-40B4-BE49-F238E27FC236}">
                <a16:creationId xmlns:a16="http://schemas.microsoft.com/office/drawing/2014/main" id="{53EAC1A7-1CD1-524A-81B6-619322AB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86" y="2813228"/>
            <a:ext cx="576558" cy="2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766-9F21-AD45-AF07-526ADC2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algorithms: 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48B7B-AABA-5F45-BDB0-AF17EE25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8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8CDD2C8-6052-DB40-AED7-AB42049BB084}"/>
              </a:ext>
            </a:extLst>
          </p:cNvPr>
          <p:cNvSpPr/>
          <p:nvPr/>
        </p:nvSpPr>
        <p:spPr>
          <a:xfrm>
            <a:off x="499102" y="4729414"/>
            <a:ext cx="11193795" cy="556591"/>
          </a:xfrm>
          <a:prstGeom prst="rightArrow">
            <a:avLst/>
          </a:prstGeom>
          <a:solidFill>
            <a:schemeClr val="bg1"/>
          </a:solidFill>
          <a:ln w="31750"/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24688-07D9-F54F-97BF-3C88D23639ED}"/>
              </a:ext>
            </a:extLst>
          </p:cNvPr>
          <p:cNvCxnSpPr/>
          <p:nvPr/>
        </p:nvCxnSpPr>
        <p:spPr>
          <a:xfrm>
            <a:off x="1230839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0AEB1-F8C8-B14F-8E0A-354FF7C7D431}"/>
              </a:ext>
            </a:extLst>
          </p:cNvPr>
          <p:cNvCxnSpPr/>
          <p:nvPr/>
        </p:nvCxnSpPr>
        <p:spPr>
          <a:xfrm>
            <a:off x="2378146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CCC56-6779-4B44-B4B5-E4C8B6D41CF5}"/>
              </a:ext>
            </a:extLst>
          </p:cNvPr>
          <p:cNvCxnSpPr/>
          <p:nvPr/>
        </p:nvCxnSpPr>
        <p:spPr>
          <a:xfrm>
            <a:off x="467276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0CB749-A087-0E4F-9356-64D61CA3911C}"/>
              </a:ext>
            </a:extLst>
          </p:cNvPr>
          <p:cNvCxnSpPr/>
          <p:nvPr/>
        </p:nvCxnSpPr>
        <p:spPr>
          <a:xfrm>
            <a:off x="582006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F0E462-2FBC-D14F-8A12-51CB07AF1524}"/>
              </a:ext>
            </a:extLst>
          </p:cNvPr>
          <p:cNvSpPr txBox="1"/>
          <p:nvPr/>
        </p:nvSpPr>
        <p:spPr>
          <a:xfrm>
            <a:off x="904467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81F51-4E1E-3349-954D-2B15FF95033D}"/>
              </a:ext>
            </a:extLst>
          </p:cNvPr>
          <p:cNvSpPr txBox="1"/>
          <p:nvPr/>
        </p:nvSpPr>
        <p:spPr>
          <a:xfrm>
            <a:off x="2051774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7DC45-69C1-0E4E-8E57-4DA76FF816A3}"/>
              </a:ext>
            </a:extLst>
          </p:cNvPr>
          <p:cNvSpPr txBox="1"/>
          <p:nvPr/>
        </p:nvSpPr>
        <p:spPr>
          <a:xfrm>
            <a:off x="702762" y="3159547"/>
            <a:ext cx="9605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Deutsch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-</a:t>
            </a:r>
            <a:r>
              <a:rPr lang="en-US" b="1" dirty="0" err="1">
                <a:solidFill>
                  <a:srgbClr val="7030A0"/>
                </a:solidFill>
              </a:rPr>
              <a:t>Jozsa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B246D-11FC-8145-9DCB-F5409FE99F7C}"/>
              </a:ext>
            </a:extLst>
          </p:cNvPr>
          <p:cNvSpPr txBox="1"/>
          <p:nvPr/>
        </p:nvSpPr>
        <p:spPr>
          <a:xfrm>
            <a:off x="1848399" y="3159547"/>
            <a:ext cx="109619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Bernstein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-</a:t>
            </a:r>
            <a:r>
              <a:rPr lang="en-US" b="1" dirty="0" err="1">
                <a:solidFill>
                  <a:srgbClr val="7030A0"/>
                </a:solidFill>
              </a:rPr>
              <a:t>Vazirani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377DF-A415-0749-AB2E-C3734B2F14C2}"/>
              </a:ext>
            </a:extLst>
          </p:cNvPr>
          <p:cNvSpPr txBox="1"/>
          <p:nvPr/>
        </p:nvSpPr>
        <p:spPr>
          <a:xfrm>
            <a:off x="3186852" y="330783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91296-0182-BE43-8638-61F821E55D2C}"/>
              </a:ext>
            </a:extLst>
          </p:cNvPr>
          <p:cNvSpPr txBox="1"/>
          <p:nvPr/>
        </p:nvSpPr>
        <p:spPr>
          <a:xfrm>
            <a:off x="4364212" y="33078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F745C-19E3-0943-9166-9D098D0C606B}"/>
              </a:ext>
            </a:extLst>
          </p:cNvPr>
          <p:cNvSpPr txBox="1"/>
          <p:nvPr/>
        </p:nvSpPr>
        <p:spPr>
          <a:xfrm>
            <a:off x="5394296" y="3307830"/>
            <a:ext cx="82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2977CC-BC2F-854A-832B-0466F053F84A}"/>
              </a:ext>
            </a:extLst>
          </p:cNvPr>
          <p:cNvCxnSpPr/>
          <p:nvPr/>
        </p:nvCxnSpPr>
        <p:spPr>
          <a:xfrm>
            <a:off x="3525453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144A7-A644-AF40-9077-2D94BC5405AD}"/>
              </a:ext>
            </a:extLst>
          </p:cNvPr>
          <p:cNvSpPr txBox="1"/>
          <p:nvPr/>
        </p:nvSpPr>
        <p:spPr>
          <a:xfrm>
            <a:off x="3186852" y="5359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C5C19-138A-284E-959C-AF5B701209DA}"/>
              </a:ext>
            </a:extLst>
          </p:cNvPr>
          <p:cNvSpPr txBox="1"/>
          <p:nvPr/>
        </p:nvSpPr>
        <p:spPr>
          <a:xfrm>
            <a:off x="4345491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1BD88E-3850-1F4E-8F04-287F227011E8}"/>
              </a:ext>
            </a:extLst>
          </p:cNvPr>
          <p:cNvSpPr txBox="1"/>
          <p:nvPr/>
        </p:nvSpPr>
        <p:spPr>
          <a:xfrm>
            <a:off x="5480569" y="53555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0A236D-DB51-5745-871B-AF9AF584D264}"/>
              </a:ext>
            </a:extLst>
          </p:cNvPr>
          <p:cNvCxnSpPr/>
          <p:nvPr/>
        </p:nvCxnSpPr>
        <p:spPr>
          <a:xfrm>
            <a:off x="6967374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513536-9EA1-1847-BCD6-CD7F39715858}"/>
              </a:ext>
            </a:extLst>
          </p:cNvPr>
          <p:cNvSpPr txBox="1"/>
          <p:nvPr/>
        </p:nvSpPr>
        <p:spPr>
          <a:xfrm>
            <a:off x="6681115" y="3307830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VQE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1B64B0-2657-0449-A2BB-3DA1EEA9CE2C}"/>
              </a:ext>
            </a:extLst>
          </p:cNvPr>
          <p:cNvCxnSpPr/>
          <p:nvPr/>
        </p:nvCxnSpPr>
        <p:spPr>
          <a:xfrm>
            <a:off x="9261990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455DA4-BA3A-1948-AC5C-FBDB3BE45CBF}"/>
              </a:ext>
            </a:extLst>
          </p:cNvPr>
          <p:cNvSpPr txBox="1"/>
          <p:nvPr/>
        </p:nvSpPr>
        <p:spPr>
          <a:xfrm>
            <a:off x="8924529" y="3106613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QC in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891C0-0F9E-434C-B2D8-1BA937D5F152}"/>
              </a:ext>
            </a:extLst>
          </p:cNvPr>
          <p:cNvSpPr txBox="1"/>
          <p:nvPr/>
        </p:nvSpPr>
        <p:spPr>
          <a:xfrm>
            <a:off x="7737975" y="3307277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QAOA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9BE38-C3FE-7144-99F5-742940EF65A6}"/>
              </a:ext>
            </a:extLst>
          </p:cNvPr>
          <p:cNvCxnSpPr/>
          <p:nvPr/>
        </p:nvCxnSpPr>
        <p:spPr>
          <a:xfrm>
            <a:off x="8114681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2F8CE6-F860-634F-941F-A88B54C8AEB4}"/>
              </a:ext>
            </a:extLst>
          </p:cNvPr>
          <p:cNvSpPr txBox="1"/>
          <p:nvPr/>
        </p:nvSpPr>
        <p:spPr>
          <a:xfrm>
            <a:off x="6609172" y="5355599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B5830-7982-CB44-A116-9A55B8CF7F66}"/>
              </a:ext>
            </a:extLst>
          </p:cNvPr>
          <p:cNvSpPr txBox="1"/>
          <p:nvPr/>
        </p:nvSpPr>
        <p:spPr>
          <a:xfrm>
            <a:off x="7786515" y="536422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B0023-71F2-634B-915D-108B086838DC}"/>
              </a:ext>
            </a:extLst>
          </p:cNvPr>
          <p:cNvSpPr txBox="1"/>
          <p:nvPr/>
        </p:nvSpPr>
        <p:spPr>
          <a:xfrm>
            <a:off x="8921593" y="536422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17975-09DA-5A47-BA74-ED90D5BA694D}"/>
              </a:ext>
            </a:extLst>
          </p:cNvPr>
          <p:cNvSpPr txBox="1"/>
          <p:nvPr/>
        </p:nvSpPr>
        <p:spPr>
          <a:xfrm>
            <a:off x="6265808" y="4082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A21B71-DCDC-A04C-B694-C301046BC94E}"/>
              </a:ext>
            </a:extLst>
          </p:cNvPr>
          <p:cNvCxnSpPr/>
          <p:nvPr/>
        </p:nvCxnSpPr>
        <p:spPr>
          <a:xfrm>
            <a:off x="10415287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E29881-8B1C-EF4E-B88C-51BE9F6A4C94}"/>
              </a:ext>
            </a:extLst>
          </p:cNvPr>
          <p:cNvSpPr txBox="1"/>
          <p:nvPr/>
        </p:nvSpPr>
        <p:spPr>
          <a:xfrm>
            <a:off x="10887000" y="40786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9CECE-D379-344B-ACF6-1E7B68439504}"/>
              </a:ext>
            </a:extLst>
          </p:cNvPr>
          <p:cNvSpPr txBox="1"/>
          <p:nvPr/>
        </p:nvSpPr>
        <p:spPr>
          <a:xfrm>
            <a:off x="9725599" y="3107534"/>
            <a:ext cx="136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Battery</a:t>
            </a:r>
          </a:p>
          <a:p>
            <a:pPr algn="ctr"/>
            <a:r>
              <a:rPr lang="en-US" dirty="0"/>
              <a:t>optimization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252E0A-D240-D746-8129-07F6A1926744}"/>
              </a:ext>
            </a:extLst>
          </p:cNvPr>
          <p:cNvSpPr txBox="1"/>
          <p:nvPr/>
        </p:nvSpPr>
        <p:spPr>
          <a:xfrm>
            <a:off x="9637661" y="2490063"/>
            <a:ext cx="153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Pricing option </a:t>
            </a:r>
            <a:br>
              <a:rPr lang="en-US" dirty="0"/>
            </a:br>
            <a:r>
              <a:rPr lang="en-US" dirty="0"/>
              <a:t>contracts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A43E84-29F7-124E-AC78-05EF11AE5BB0}"/>
              </a:ext>
            </a:extLst>
          </p:cNvPr>
          <p:cNvCxnSpPr/>
          <p:nvPr/>
        </p:nvCxnSpPr>
        <p:spPr>
          <a:xfrm>
            <a:off x="10196984" y="3818236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914E62-6463-1347-8793-E46B1BC4A579}"/>
              </a:ext>
            </a:extLst>
          </p:cNvPr>
          <p:cNvCxnSpPr/>
          <p:nvPr/>
        </p:nvCxnSpPr>
        <p:spPr>
          <a:xfrm>
            <a:off x="10608876" y="3805878"/>
            <a:ext cx="0" cy="10800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E9B7E9-1F4E-A14C-8C93-E87D9C8321DF}"/>
              </a:ext>
            </a:extLst>
          </p:cNvPr>
          <p:cNvSpPr txBox="1"/>
          <p:nvPr/>
        </p:nvSpPr>
        <p:spPr>
          <a:xfrm>
            <a:off x="10089994" y="211420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QML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1BD929-6392-804C-BA8F-ABC997416F65}"/>
              </a:ext>
            </a:extLst>
          </p:cNvPr>
          <p:cNvSpPr txBox="1"/>
          <p:nvPr/>
        </p:nvSpPr>
        <p:spPr>
          <a:xfrm>
            <a:off x="10089994" y="535189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7B4AE-888C-2144-A40A-3B3EB3285073}"/>
              </a:ext>
            </a:extLst>
          </p:cNvPr>
          <p:cNvSpPr/>
          <p:nvPr/>
        </p:nvSpPr>
        <p:spPr>
          <a:xfrm>
            <a:off x="9224918" y="3818236"/>
            <a:ext cx="74140" cy="1067642"/>
          </a:xfrm>
          <a:prstGeom prst="rect">
            <a:avLst/>
          </a:prstGeom>
          <a:pattFill prst="wd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Global Services - Wikipedia">
            <a:extLst>
              <a:ext uri="{FF2B5EF4-FFF2-40B4-BE49-F238E27FC236}">
                <a16:creationId xmlns:a16="http://schemas.microsoft.com/office/drawing/2014/main" id="{53EAC1A7-1CD1-524A-81B6-619322AB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86" y="2813228"/>
            <a:ext cx="576558" cy="2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1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EFDD-406F-A943-B580-97F6705A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684"/>
            <a:ext cx="10515600" cy="199084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What does it mean for a Quantum computer to be faster than a classical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1591-4A38-384C-8484-F15AA240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42B-1A3A-B94A-B568-2EF4A6A26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1954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CourseTemplate</Template>
  <TotalTime>14491</TotalTime>
  <Words>1926</Words>
  <Application>Microsoft Macintosh PowerPoint</Application>
  <PresentationFormat>Widescreen</PresentationFormat>
  <Paragraphs>479</Paragraphs>
  <Slides>67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Wingdings</vt:lpstr>
      <vt:lpstr>CourseTemplate</vt:lpstr>
      <vt:lpstr>Quantum Algorithms  Deutsch-Jozsa</vt:lpstr>
      <vt:lpstr>Quantum algorithms</vt:lpstr>
      <vt:lpstr>Quantum algorithms: history</vt:lpstr>
      <vt:lpstr>Quantum algorithms: history</vt:lpstr>
      <vt:lpstr>Quantum algorithms: history</vt:lpstr>
      <vt:lpstr>Quantum algorithms: history</vt:lpstr>
      <vt:lpstr>Quantum algorithms: history</vt:lpstr>
      <vt:lpstr>Quantum algorithms: history</vt:lpstr>
      <vt:lpstr>What does it mean for a Quantum computer to be faster than a classical computer?</vt:lpstr>
      <vt:lpstr>Complexity of algorithms</vt:lpstr>
      <vt:lpstr>Query complexity</vt:lpstr>
      <vt:lpstr>Oracle</vt:lpstr>
      <vt:lpstr>Oracle – examples</vt:lpstr>
      <vt:lpstr>Oracle – differentiate complexities of algorithms</vt:lpstr>
      <vt:lpstr>Query complexity</vt:lpstr>
      <vt:lpstr>Deutsch-Jozsa algortihm</vt:lpstr>
      <vt:lpstr>Motivation for Deutsch and Jozsa</vt:lpstr>
      <vt:lpstr>Motivation for us</vt:lpstr>
      <vt:lpstr>Problem</vt:lpstr>
      <vt:lpstr>Oracle for f</vt:lpstr>
      <vt:lpstr>Oracle for f: Classical</vt:lpstr>
      <vt:lpstr>Oracle for f: Quantum</vt:lpstr>
      <vt:lpstr>Classical algorithm for DJ problem</vt:lpstr>
      <vt:lpstr>Quantum algorithm for DJ problem</vt:lpstr>
      <vt:lpstr>Quantum algorithm</vt:lpstr>
      <vt:lpstr>Step 1: Hadamard transform</vt:lpstr>
      <vt:lpstr>Step 1: Hadamard transform</vt:lpstr>
      <vt:lpstr>Step 1: Hadamard transform</vt:lpstr>
      <vt:lpstr>Step 1: Hadamard transform</vt:lpstr>
      <vt:lpstr>Step 1: Hadamard transform</vt:lpstr>
      <vt:lpstr>Step 1: Hadamard transform</vt:lpstr>
      <vt:lpstr>Tool for Step 2: Phase kickback</vt:lpstr>
      <vt:lpstr>Tool for Step 2: Phase kickback</vt:lpstr>
      <vt:lpstr>Tool for Step 2: Phase kickback</vt:lpstr>
      <vt:lpstr>Step 2: Phase kickback</vt:lpstr>
      <vt:lpstr>Step 2: Phase kickback</vt:lpstr>
      <vt:lpstr>Step 3: Hadamard transform</vt:lpstr>
      <vt:lpstr>Step 3: Hadamard transform</vt:lpstr>
      <vt:lpstr>Step 3: Hadamard transform</vt:lpstr>
      <vt:lpstr>Step 4: Measure first n qubits</vt:lpstr>
      <vt:lpstr>Step 4: Measure first n qubits</vt:lpstr>
      <vt:lpstr>Step 4: Measure first n qubits</vt:lpstr>
      <vt:lpstr>Qiskit Implementation of Deustch-Jozsa</vt:lpstr>
      <vt:lpstr>Quantum algorithm</vt:lpstr>
      <vt:lpstr>Oracle for f: Quantum</vt:lpstr>
      <vt:lpstr>Oracle for f: Quantum</vt:lpstr>
      <vt:lpstr>PowerPoint Presentation</vt:lpstr>
      <vt:lpstr>Bernstein-Vazirani algortihm</vt:lpstr>
      <vt:lpstr>Motivation for BV</vt:lpstr>
      <vt:lpstr>DJ classical algorithm</vt:lpstr>
      <vt:lpstr>Motivation for BV</vt:lpstr>
      <vt:lpstr>Problem</vt:lpstr>
      <vt:lpstr>Classical solution</vt:lpstr>
      <vt:lpstr>Classical solution</vt:lpstr>
      <vt:lpstr>Classical solution: Lower bound</vt:lpstr>
      <vt:lpstr>Quantum solution</vt:lpstr>
      <vt:lpstr>Step 1: Hadamard transform</vt:lpstr>
      <vt:lpstr>Step 1: Hadamard transform</vt:lpstr>
      <vt:lpstr>Step 2: Phase kickback</vt:lpstr>
      <vt:lpstr>Step 2: Phase kickback</vt:lpstr>
      <vt:lpstr>Step 3: Inverse Hadamard transform</vt:lpstr>
      <vt:lpstr>Qiskit Implementation of Bernstein-Vazirani</vt:lpstr>
      <vt:lpstr>Thank you!</vt:lpstr>
      <vt:lpstr>Backup</vt:lpstr>
      <vt:lpstr>Oracle – examples</vt:lpstr>
      <vt:lpstr>Oracle – differentiate complexities of algorithms</vt:lpstr>
      <vt:lpstr>Oracle – differentiate complexities of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 algorithm</dc:title>
  <dc:creator>Dhinakaran Vinayagamurthy</dc:creator>
  <cp:lastModifiedBy>Microsoft Office User</cp:lastModifiedBy>
  <cp:revision>506</cp:revision>
  <dcterms:created xsi:type="dcterms:W3CDTF">2021-02-25T10:07:47Z</dcterms:created>
  <dcterms:modified xsi:type="dcterms:W3CDTF">2021-09-06T12:03:30Z</dcterms:modified>
</cp:coreProperties>
</file>