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68" r:id="rId2"/>
    <p:sldId id="369" r:id="rId3"/>
    <p:sldId id="367" r:id="rId4"/>
    <p:sldId id="377" r:id="rId5"/>
    <p:sldId id="338" r:id="rId6"/>
    <p:sldId id="339" r:id="rId7"/>
    <p:sldId id="371" r:id="rId8"/>
    <p:sldId id="372" r:id="rId9"/>
    <p:sldId id="380" r:id="rId10"/>
    <p:sldId id="373" r:id="rId11"/>
    <p:sldId id="374" r:id="rId12"/>
    <p:sldId id="375" r:id="rId13"/>
    <p:sldId id="378" r:id="rId14"/>
    <p:sldId id="340" r:id="rId15"/>
    <p:sldId id="343" r:id="rId16"/>
    <p:sldId id="342" r:id="rId17"/>
    <p:sldId id="3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41BA"/>
    <a:srgbClr val="CE3A84"/>
    <a:srgbClr val="DD2BE1"/>
    <a:srgbClr val="CC3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A3B9E-BD35-4B5E-B632-6CB9D143C14C}" v="13" dt="2021-07-12T10:38:19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8016" autoAdjust="0"/>
  </p:normalViewPr>
  <p:slideViewPr>
    <p:cSldViewPr snapToGrid="0">
      <p:cViewPr varScale="1">
        <p:scale>
          <a:sx n="132" d="100"/>
          <a:sy n="132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pama Ray" clId="Web-{A26A3B9E-BD35-4B5E-B632-6CB9D143C14C}"/>
    <pc:docChg chg="modSld">
      <pc:chgData name="Anupama Ray" userId="" providerId="" clId="Web-{A26A3B9E-BD35-4B5E-B632-6CB9D143C14C}" dt="2021-07-12T10:38:19.416" v="3" actId="20577"/>
      <pc:docMkLst>
        <pc:docMk/>
      </pc:docMkLst>
      <pc:sldChg chg="modSp">
        <pc:chgData name="Anupama Ray" userId="" providerId="" clId="Web-{A26A3B9E-BD35-4B5E-B632-6CB9D143C14C}" dt="2021-07-12T10:38:19.416" v="3" actId="20577"/>
        <pc:sldMkLst>
          <pc:docMk/>
          <pc:sldMk cId="2316758123" sldId="368"/>
        </pc:sldMkLst>
        <pc:spChg chg="mod">
          <ac:chgData name="Anupama Ray" userId="" providerId="" clId="Web-{A26A3B9E-BD35-4B5E-B632-6CB9D143C14C}" dt="2021-07-12T10:38:19.416" v="3" actId="20577"/>
          <ac:spMkLst>
            <pc:docMk/>
            <pc:sldMk cId="2316758123" sldId="368"/>
            <ac:spMk id="3" creationId="{FB176557-7018-4EEE-87A8-52BA45AD3BD2}"/>
          </ac:spMkLst>
        </pc:spChg>
        <pc:spChg chg="mod">
          <ac:chgData name="Anupama Ray" userId="" providerId="" clId="Web-{A26A3B9E-BD35-4B5E-B632-6CB9D143C14C}" dt="2021-07-12T10:38:08.041" v="0" actId="20577"/>
          <ac:spMkLst>
            <pc:docMk/>
            <pc:sldMk cId="2316758123" sldId="368"/>
            <ac:spMk id="4" creationId="{B17FEDE9-DEAF-4E29-A054-14EABEF596D0}"/>
          </ac:spMkLst>
        </pc:spChg>
      </pc:sldChg>
    </pc:docChg>
  </pc:docChgLst>
  <pc:docChgLst>
    <pc:chgData clId="Web-{A26A3B9E-BD35-4B5E-B632-6CB9D143C14C}"/>
    <pc:docChg chg="modSld">
      <pc:chgData name="" userId="" providerId="" clId="Web-{A26A3B9E-BD35-4B5E-B632-6CB9D143C14C}" dt="2021-07-12T10:37:57.509" v="1" actId="20577"/>
      <pc:docMkLst>
        <pc:docMk/>
      </pc:docMkLst>
      <pc:sldChg chg="modSp">
        <pc:chgData name="" userId="" providerId="" clId="Web-{A26A3B9E-BD35-4B5E-B632-6CB9D143C14C}" dt="2021-07-12T10:37:57.509" v="1" actId="20577"/>
        <pc:sldMkLst>
          <pc:docMk/>
          <pc:sldMk cId="2316758123" sldId="368"/>
        </pc:sldMkLst>
        <pc:spChg chg="mod">
          <ac:chgData name="" userId="" providerId="" clId="Web-{A26A3B9E-BD35-4B5E-B632-6CB9D143C14C}" dt="2021-07-12T10:37:57.509" v="1" actId="20577"/>
          <ac:spMkLst>
            <pc:docMk/>
            <pc:sldMk cId="2316758123" sldId="368"/>
            <ac:spMk id="4" creationId="{B17FEDE9-DEAF-4E29-A054-14EABEF596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49985-9BBF-4A22-A6FB-32B189AD316E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78E01-8189-4124-979C-402657251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78E01-8189-4124-979C-4026572510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45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talking about 3 qubits. Add the AB subscripts in the circuit and against “Start state”. Later add the Z and X gates and make the claim that it can recover phi. - DONE</a:t>
            </a:r>
          </a:p>
          <a:p>
            <a:r>
              <a:rPr lang="en-US" dirty="0"/>
              <a:t>Start state: add tensor operator and subscript AB after psi. -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chi instead of theta. - DONE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Exercise: try with Bell states other than psi-00.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51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chi instead of theta. - DONE</a:t>
            </a:r>
          </a:p>
          <a:p>
            <a:endParaRPr lang="en-US" dirty="0"/>
          </a:p>
          <a:p>
            <a:r>
              <a:rPr lang="en-US" dirty="0"/>
              <a:t>Exercise: try with Bell states other than psi-00.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93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try with Bell states other than psi-00. – EXAM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76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we need classical communication of measurement results, which can’t be faster than the speed of light.</a:t>
            </a:r>
          </a:p>
          <a:p>
            <a:r>
              <a:rPr lang="en-US" dirty="0"/>
              <a:t>Experimentally verified in China and Canary Islands.</a:t>
            </a:r>
          </a:p>
          <a:p>
            <a:r>
              <a:rPr lang="en-US" dirty="0"/>
              <a:t>Show the entanglement swapping in a picture rather than in the callout boxes.</a:t>
            </a:r>
          </a:p>
          <a:p>
            <a:r>
              <a:rPr lang="en-US" dirty="0"/>
              <a:t>Exercise: try with Bell states other than psi-00.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429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another interesting way in which QC is fundamentally different from CC - MENTION</a:t>
            </a:r>
          </a:p>
          <a:p>
            <a:r>
              <a:rPr lang="en-US" dirty="0"/>
              <a:t>But wait…….didn’t we just see Alice teleport an arbitrary qubit to Bob?</a:t>
            </a:r>
          </a:p>
          <a:p>
            <a:r>
              <a:rPr lang="en-US" dirty="0"/>
              <a:t>CNOT gate: can only copy classical bit (0 or 1).</a:t>
            </a:r>
          </a:p>
          <a:p>
            <a:r>
              <a:rPr lang="en-US" dirty="0"/>
              <a:t>Draw a box (from Nielsen) showing that copying can’t be done unless the state inputs are orthogonal. - DONE</a:t>
            </a:r>
          </a:p>
          <a:p>
            <a:endParaRPr lang="en-US" dirty="0"/>
          </a:p>
          <a:p>
            <a:r>
              <a:rPr lang="en-US" dirty="0"/>
              <a:t>No-cloning means that there is no unitary transformation that can produce two copies of an arbitrary qubit supplied as input. This is mathematically provable; there’s a short and elegant proof that I encourage you to look up; it’s based on concepts and terminology we have already discussed, like Dirac representation of states, linear transformations, and tensor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931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 with double slit experiment, light/dark fringes.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69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applying H to all n input qubits, thereby producing exponential size superposition state with equal probability of each combination. Then perform computations to bias each qubit to produce the desired output by applying a suitable sequence of gates. Finally measure to get the desired answer with high probability (though use a large number of shots to get higher accuracy). This sequence of operations has biased an exponential-size state space to determine the right answer (state) without running into exponential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65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“Next, we’ll demonstrate all the qubit gates and circuits in practice, using IBM-Q and </a:t>
            </a:r>
            <a:r>
              <a:rPr lang="en-US" dirty="0" err="1"/>
              <a:t>Qiskit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1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03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 about the multipartite state a bit more. Mention the size of the state (exponential). Connect to the multiple qubit gate at the bottom (individual qubits going into a gate and processed simultaneously). – DONE in next 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Move multiple qubit and multiple qubit gate to a separate slide. Talk about H*n gate (just circuit picture), with different representations (matrix, Dirac, tensor product). – DONE in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16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435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Bell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56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the other two are exercises.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98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Circuit image; calculations at stages; measurement result</a:t>
            </a:r>
          </a:p>
          <a:p>
            <a:endParaRPr lang="en-US" dirty="0"/>
          </a:p>
          <a:p>
            <a:r>
              <a:rPr lang="en-US" dirty="0"/>
              <a:t>Remaining states as exercises. - MENTION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3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Alice and Bob keep one of two maximally entangled qubits (e.g., a Bell state) and then Bob moves to a galaxy far </a:t>
            </a:r>
            <a:r>
              <a:rPr lang="en-US" dirty="0" err="1"/>
              <a:t>far</a:t>
            </a:r>
            <a:r>
              <a:rPr lang="en-US" dirty="0"/>
              <a:t> away…</a:t>
            </a:r>
          </a:p>
          <a:p>
            <a:r>
              <a:rPr lang="en-US" dirty="0"/>
              <a:t>Add subscript ‘AB’ against the psi-</a:t>
            </a:r>
            <a:r>
              <a:rPr lang="en-US" dirty="0" err="1"/>
              <a:t>ij</a:t>
            </a:r>
            <a:r>
              <a:rPr lang="en-US" dirty="0"/>
              <a:t> state. (Mention that this belongs to Alice and Bob, and that we will drop this convention in the subsequent slides as it is implied.) - DONE</a:t>
            </a:r>
          </a:p>
          <a:p>
            <a:endParaRPr lang="en-US" dirty="0"/>
          </a:p>
          <a:p>
            <a:r>
              <a:rPr lang="en-US" dirty="0"/>
              <a:t>Remove single subscripts terms (inaccurate). Add arrow with psi-</a:t>
            </a:r>
            <a:r>
              <a:rPr lang="en-US" dirty="0" err="1"/>
              <a:t>ij</a:t>
            </a:r>
            <a:r>
              <a:rPr lang="en-US" dirty="0"/>
              <a:t> connecting Alice and Bob at a long distance. - DONE</a:t>
            </a:r>
          </a:p>
          <a:p>
            <a:endParaRPr lang="en-US" dirty="0"/>
          </a:p>
          <a:p>
            <a:r>
              <a:rPr lang="en-US" dirty="0"/>
              <a:t>Alice’s state needs to be transported to Bob without using an explicit “copy”. (use Prabha’s slide as the next slide, before the protocol.)</a:t>
            </a:r>
          </a:p>
          <a:p>
            <a:endParaRPr lang="en-US" dirty="0"/>
          </a:p>
          <a:p>
            <a:r>
              <a:rPr lang="en-US" dirty="0"/>
              <a:t>The strange phenomenon in which two photons or other quantum bodies behave as one unit, even if spatially separate.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19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2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A395-58C7-4C6B-A96F-91D0C95D8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FFE49-3179-44DF-83B5-EBE4886C0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08E1-2305-40C5-8CB8-BFA53644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9D0E4-C483-43A3-A4D5-88DA074D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8DB4-F9E7-4082-BD6B-02F38E43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C67E1A7-A251-426F-801B-59FF32A123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0" y="5355418"/>
            <a:ext cx="1316362" cy="1316362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CCAE259-75D8-47E1-9E8A-446824991F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5798" r="29243" b="3453"/>
          <a:stretch/>
        </p:blipFill>
        <p:spPr>
          <a:xfrm>
            <a:off x="5469834" y="21174"/>
            <a:ext cx="1252331" cy="1579026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B6A06DDC-BE38-4C69-AA51-DF0773CC24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976" y="5495855"/>
            <a:ext cx="2324451" cy="122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7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38B8-C5E4-4201-8357-26B8AAC8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DE35C-8CB5-4DE5-90EA-0AACBD800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5C716-0984-44EF-98A9-277B40268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447D7-6F85-48C7-A1C8-69044145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679FE-5141-47A2-8853-65FDBDEF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6195-11B2-4D40-B7AA-737D1DB1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6934A6C-D001-4C0E-BF56-B45F034E8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4FDE948-D63D-426B-BA9A-0F35C6334A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10" name="Picture 2" descr="IBM Research | Tethys">
            <a:extLst>
              <a:ext uri="{FF2B5EF4-FFF2-40B4-BE49-F238E27FC236}">
                <a16:creationId xmlns:a16="http://schemas.microsoft.com/office/drawing/2014/main" id="{91B4B1F0-F9A9-41E1-A68A-2EC15489FF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8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2E10-F09C-402D-BF83-5343321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0E275-7A2A-42F6-8CCB-09B216986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51A59-6C69-4DF4-B475-2E1089D1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4C47-316D-47E9-ACB4-D4C63D65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4A117-6348-4989-94D7-E1A92F0A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8D8D83B-02CE-4E26-BA3E-CE83841AD9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EB45AC84-7E1B-4DCA-A0B2-BA2A341C13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DB949215-C893-4E26-AFEC-2FD8C88447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27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1759A-7983-45BE-8CCE-7F4B27B46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B4640-94AD-4748-9DBD-98B93F53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B9589-2AC8-4DBD-BDCD-BC31619C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EE42-93F9-4366-ACBA-A6C4B44B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C9BE3-7CBF-45B0-BAA1-07F8AD69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FA0A640-70A9-4561-B60B-DC6EF3810C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A437E620-A02F-415C-8567-4ECF84946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459443F9-B76C-4371-964E-89F7191D0D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8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0416" y="268224"/>
            <a:ext cx="8583497" cy="10728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+ 1 column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9" y="1658112"/>
            <a:ext cx="11607025" cy="4336288"/>
          </a:xfrm>
        </p:spPr>
        <p:txBody>
          <a:bodyPr/>
          <a:lstStyle>
            <a:lvl5pPr marL="1220368" indent="-380990">
              <a:defRPr lang="en-US" sz="1867" dirty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Quantum / © 2021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4EC2A-3331-2F49-83D7-3DCDA8B9B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3094" y="-4293"/>
            <a:ext cx="2140373" cy="822344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DE60416-740D-4839-A0E2-2ED22FBCEA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F9F629-9806-4EA0-8B5A-D0D621535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10" name="Picture 2" descr="IBM Research | Tethys">
            <a:extLst>
              <a:ext uri="{FF2B5EF4-FFF2-40B4-BE49-F238E27FC236}">
                <a16:creationId xmlns:a16="http://schemas.microsoft.com/office/drawing/2014/main" id="{C8433CA0-2483-41A9-89C0-E892FB0D5E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66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116E-F92E-4574-BA98-876760FE7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Speaker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373934-3850-4AB7-881F-AB902AF0F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47FF-2A8F-4AA7-9FDB-53B65097DCE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6291142-3F6A-48D4-98B8-D9D914530F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38225" y="2133600"/>
            <a:ext cx="3314700" cy="2981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Speaker Pic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7AD143-9EAC-4888-9D3E-5780D624FC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133600"/>
            <a:ext cx="4057650" cy="2981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Brief Bio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B203C6F-6265-47E4-8375-2BCA11C6BE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C413B9EF-5428-4657-BC8D-0FB83BF7EB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5B392C60-132C-46FA-9E76-B0E78E5FA0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49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DD50-EA83-4EA1-A0A2-E43BF414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9ADC-6917-4206-B606-ACF9C5A0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868E1-026F-4A56-86C3-1335F69F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4A10-7716-4876-8C41-B2B5C04B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59C1-CA51-494D-AA23-03B932D5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55B63D1-BE00-4743-8748-13A6CC7409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CBD8527D-D56C-4FFE-AC4D-D0D74FEE0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E7CDE33E-28C2-47DA-B909-630DABA363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36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6643-76F6-4ED4-8613-32631DBE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CE718-47F8-425B-B0FE-CB3D4B63B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B2C66-0061-40F5-92A6-68400F47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F544-DE0C-4ABF-BC28-D2975183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1FC60-57AB-4423-9AD5-BC2FA1A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7524B48-FCF1-433A-B541-BC805B67C0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0" y="5355418"/>
            <a:ext cx="1316362" cy="1316362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D759554-6CD8-41BE-856B-173524394D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5798" r="29243" b="3453"/>
          <a:stretch/>
        </p:blipFill>
        <p:spPr>
          <a:xfrm>
            <a:off x="5469834" y="21174"/>
            <a:ext cx="1252331" cy="1579026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0784AD70-45BD-4BE2-BBDD-FD40FB21B2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976" y="5495855"/>
            <a:ext cx="2324451" cy="122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1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50C9-56FF-4077-AFD0-BC83333B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3AD4-B3EB-478F-AC0F-3401805A5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70F2-227D-4458-89FF-0ED0DD86A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4A080-5E20-40E3-9C32-D3353D5A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C61D6-40D8-4E01-88CC-0BDED8C6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4300A-91FF-464A-B86D-8A202EC9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2ED89D9-69D0-4DCD-B19E-EFCF94430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681B4B39-FDD1-49E8-BB9C-F97F75A72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10" name="Picture 2" descr="IBM Research | Tethys">
            <a:extLst>
              <a:ext uri="{FF2B5EF4-FFF2-40B4-BE49-F238E27FC236}">
                <a16:creationId xmlns:a16="http://schemas.microsoft.com/office/drawing/2014/main" id="{06A426AC-90F7-4960-AA55-E1AA30577B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96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E598-2118-47F0-835B-A411414D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ECA5A-F256-4EDF-A7EB-25B8B5A0D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C5A00-2F6E-43CB-AB2A-685930F88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DEA1A-C0DF-4598-B7AE-2B2EB2DD1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060FE-B370-46DE-BE1A-1DAF56919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A7411-6917-4AEE-A824-DF9EC6AD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7A84E-5FB5-4834-BCA7-368B465E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E3538-16A4-432F-A76F-7EA96B92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AF9D76D-6166-4080-A99B-C9E42C607C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FC9D34A2-5394-4004-A77E-93048A391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12" name="Picture 2" descr="IBM Research | Tethys">
            <a:extLst>
              <a:ext uri="{FF2B5EF4-FFF2-40B4-BE49-F238E27FC236}">
                <a16:creationId xmlns:a16="http://schemas.microsoft.com/office/drawing/2014/main" id="{27A1B830-FD3A-4692-BA37-3F39039C80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4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1A00-BFDD-45EC-9DF7-1D0B3858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35B52-517E-4692-94BC-2C60FD51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CA410-4584-4CB9-B8F9-67754219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44047-7A59-4478-A670-C6F0F95F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EDC20FE-F21D-4D09-BC54-0924CB28B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0FBC12C-A0CF-4256-97AA-8441C42CD5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8" name="Picture 2" descr="IBM Research | Tethys">
            <a:extLst>
              <a:ext uri="{FF2B5EF4-FFF2-40B4-BE49-F238E27FC236}">
                <a16:creationId xmlns:a16="http://schemas.microsoft.com/office/drawing/2014/main" id="{D38D34C3-3D25-4AA0-BDDB-CA27F370EC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6F00E-DEBE-4847-B8C9-1592004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B2764-8CF8-4667-8B75-CFA5BA79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AE186-1847-438E-B93F-00717C77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98382B0-ED14-4377-B0C7-817030188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4730E28-45BD-48DD-9575-9F7D0E22B4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7" name="Picture 2" descr="IBM Research | Tethys">
            <a:extLst>
              <a:ext uri="{FF2B5EF4-FFF2-40B4-BE49-F238E27FC236}">
                <a16:creationId xmlns:a16="http://schemas.microsoft.com/office/drawing/2014/main" id="{1A2FFFE2-F46E-4C97-9BC5-AD39FE3CDE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73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1FFF-48F0-4134-BFDC-1C396651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9308-B386-447D-9AA2-DCE6C6531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E4B5C-5D50-4BA3-A6B1-7E82A2EF9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DE380-D462-47E0-A4AD-659BCA8E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7227A-C5CD-423A-B0B4-EA4AA587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815D8-DAE2-45B2-AEE2-4A9E552B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8365203-2337-4EC1-A51C-34A990C84D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71BDA935-DEE2-45A9-B5D4-713BBB5B60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10" name="Picture 2" descr="IBM Research | Tethys">
            <a:extLst>
              <a:ext uri="{FF2B5EF4-FFF2-40B4-BE49-F238E27FC236}">
                <a16:creationId xmlns:a16="http://schemas.microsoft.com/office/drawing/2014/main" id="{DA9875A7-EF7F-4F52-8B89-2E46EE0855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68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5F817-286B-4A26-A869-1F48FA9D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3EDE7-276C-4DF8-8B7A-5A53AA161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C28F-1A35-469C-B3A4-9031B2E84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0F251-F6B1-417F-9E54-02F83982C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6EE2E-B908-4041-945D-29C44AC8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F8A43B-14BD-CE47-9445-134DF327884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20" y="0"/>
            <a:ext cx="6053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1.png"/><Relationship Id="rId18" Type="http://schemas.openxmlformats.org/officeDocument/2006/relationships/image" Target="../media/image60.png"/><Relationship Id="rId26" Type="http://schemas.openxmlformats.org/officeDocument/2006/relationships/image" Target="../media/image62.png"/><Relationship Id="rId3" Type="http://schemas.openxmlformats.org/officeDocument/2006/relationships/image" Target="../media/image31.png"/><Relationship Id="rId21" Type="http://schemas.openxmlformats.org/officeDocument/2006/relationships/image" Target="../media/image59.png"/><Relationship Id="rId7" Type="http://schemas.openxmlformats.org/officeDocument/2006/relationships/image" Target="../media/image40.svg"/><Relationship Id="rId12" Type="http://schemas.openxmlformats.org/officeDocument/2006/relationships/image" Target="../media/image54.png"/><Relationship Id="rId25" Type="http://schemas.openxmlformats.org/officeDocument/2006/relationships/image" Target="../media/image61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8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11" Type="http://schemas.openxmlformats.org/officeDocument/2006/relationships/image" Target="../media/image53.png"/><Relationship Id="rId5" Type="http://schemas.openxmlformats.org/officeDocument/2006/relationships/image" Target="../media/image49.png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10" Type="http://schemas.openxmlformats.org/officeDocument/2006/relationships/image" Target="../media/image50.png"/><Relationship Id="rId19" Type="http://schemas.openxmlformats.org/officeDocument/2006/relationships/image" Target="../media/image52.png"/><Relationship Id="rId4" Type="http://schemas.openxmlformats.org/officeDocument/2006/relationships/image" Target="../media/image470.PNG"/><Relationship Id="rId9" Type="http://schemas.openxmlformats.org/officeDocument/2006/relationships/image" Target="../media/image42.sv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9.png"/><Relationship Id="rId39" Type="http://schemas.openxmlformats.org/officeDocument/2006/relationships/image" Target="../media/image76.png"/><Relationship Id="rId3" Type="http://schemas.openxmlformats.org/officeDocument/2006/relationships/image" Target="../media/image63.png"/><Relationship Id="rId21" Type="http://schemas.openxmlformats.org/officeDocument/2006/relationships/image" Target="../media/image670.png"/><Relationship Id="rId34" Type="http://schemas.openxmlformats.org/officeDocument/2006/relationships/image" Target="../media/image70.png"/><Relationship Id="rId42" Type="http://schemas.openxmlformats.org/officeDocument/2006/relationships/image" Target="../media/image78.png"/><Relationship Id="rId25" Type="http://schemas.openxmlformats.org/officeDocument/2006/relationships/image" Target="../media/image67.png"/><Relationship Id="rId38" Type="http://schemas.openxmlformats.org/officeDocument/2006/relationships/image" Target="../media/image69.png"/><Relationship Id="rId2" Type="http://schemas.openxmlformats.org/officeDocument/2006/relationships/notesSlide" Target="../notesSlides/notesSlide11.xml"/><Relationship Id="rId29" Type="http://schemas.openxmlformats.org/officeDocument/2006/relationships/image" Target="../media/image42.sv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24" Type="http://schemas.openxmlformats.org/officeDocument/2006/relationships/image" Target="../media/image73.png"/><Relationship Id="rId32" Type="http://schemas.openxmlformats.org/officeDocument/2006/relationships/image" Target="../media/image68.png"/><Relationship Id="rId37" Type="http://schemas.openxmlformats.org/officeDocument/2006/relationships/image" Target="../media/image74.png"/><Relationship Id="rId40" Type="http://schemas.openxmlformats.org/officeDocument/2006/relationships/image" Target="../media/image77.png"/><Relationship Id="rId23" Type="http://schemas.openxmlformats.org/officeDocument/2006/relationships/image" Target="../media/image66.png"/><Relationship Id="rId28" Type="http://schemas.openxmlformats.org/officeDocument/2006/relationships/image" Target="../media/image41.png"/><Relationship Id="rId36" Type="http://schemas.openxmlformats.org/officeDocument/2006/relationships/image" Target="../media/image72.png"/><Relationship Id="rId31" Type="http://schemas.openxmlformats.org/officeDocument/2006/relationships/image" Target="../media/image50.png"/><Relationship Id="rId22" Type="http://schemas.openxmlformats.org/officeDocument/2006/relationships/image" Target="../media/image680.png"/><Relationship Id="rId27" Type="http://schemas.openxmlformats.org/officeDocument/2006/relationships/image" Target="../media/image40.svg"/><Relationship Id="rId30" Type="http://schemas.openxmlformats.org/officeDocument/2006/relationships/image" Target="../media/image31.png"/><Relationship Id="rId35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00.png"/><Relationship Id="rId39" Type="http://schemas.openxmlformats.org/officeDocument/2006/relationships/image" Target="../media/image72.png"/><Relationship Id="rId3" Type="http://schemas.openxmlformats.org/officeDocument/2006/relationships/image" Target="../media/image79.png"/><Relationship Id="rId34" Type="http://schemas.openxmlformats.org/officeDocument/2006/relationships/image" Target="../media/image42.svg"/><Relationship Id="rId42" Type="http://schemas.openxmlformats.org/officeDocument/2006/relationships/image" Target="../media/image76.png"/><Relationship Id="rId47" Type="http://schemas.openxmlformats.org/officeDocument/2006/relationships/image" Target="../media/image84.png"/><Relationship Id="rId50" Type="http://schemas.openxmlformats.org/officeDocument/2006/relationships/image" Target="../media/image87.png"/><Relationship Id="rId55" Type="http://schemas.openxmlformats.org/officeDocument/2006/relationships/image" Target="../media/image68.png"/><Relationship Id="rId25" Type="http://schemas.openxmlformats.org/officeDocument/2006/relationships/image" Target="../media/image790.png"/><Relationship Id="rId33" Type="http://schemas.openxmlformats.org/officeDocument/2006/relationships/image" Target="../media/image41.png"/><Relationship Id="rId38" Type="http://schemas.openxmlformats.org/officeDocument/2006/relationships/image" Target="../media/image71.png"/><Relationship Id="rId46" Type="http://schemas.openxmlformats.org/officeDocument/2006/relationships/image" Target="../media/image83.png"/><Relationship Id="rId2" Type="http://schemas.openxmlformats.org/officeDocument/2006/relationships/notesSlide" Target="../notesSlides/notesSlide12.xml"/><Relationship Id="rId29" Type="http://schemas.openxmlformats.org/officeDocument/2006/relationships/image" Target="../media/image31.png"/><Relationship Id="rId54" Type="http://schemas.openxmlformats.org/officeDocument/2006/relationships/image" Target="../media/image91.png"/><Relationship Id="rId1" Type="http://schemas.openxmlformats.org/officeDocument/2006/relationships/slideLayout" Target="../slideLayouts/slideLayout13.xml"/><Relationship Id="rId32" Type="http://schemas.openxmlformats.org/officeDocument/2006/relationships/image" Target="../media/image40.svg"/><Relationship Id="rId37" Type="http://schemas.openxmlformats.org/officeDocument/2006/relationships/image" Target="../media/image70.png"/><Relationship Id="rId40" Type="http://schemas.openxmlformats.org/officeDocument/2006/relationships/image" Target="../media/image74.png"/><Relationship Id="rId45" Type="http://schemas.openxmlformats.org/officeDocument/2006/relationships/image" Target="../media/image78.png"/><Relationship Id="rId24" Type="http://schemas.openxmlformats.org/officeDocument/2006/relationships/image" Target="../media/image780.png"/><Relationship Id="rId53" Type="http://schemas.openxmlformats.org/officeDocument/2006/relationships/image" Target="../media/image90.png"/><Relationship Id="rId28" Type="http://schemas.openxmlformats.org/officeDocument/2006/relationships/image" Target="../media/image82.png"/><Relationship Id="rId49" Type="http://schemas.openxmlformats.org/officeDocument/2006/relationships/image" Target="../media/image86.png"/><Relationship Id="rId57" Type="http://schemas.openxmlformats.org/officeDocument/2006/relationships/image" Target="../media/image75.png"/><Relationship Id="rId31" Type="http://schemas.openxmlformats.org/officeDocument/2006/relationships/image" Target="../media/image39.png"/><Relationship Id="rId44" Type="http://schemas.openxmlformats.org/officeDocument/2006/relationships/image" Target="../media/image51.png"/><Relationship Id="rId52" Type="http://schemas.openxmlformats.org/officeDocument/2006/relationships/image" Target="../media/image89.png"/><Relationship Id="rId4" Type="http://schemas.openxmlformats.org/officeDocument/2006/relationships/image" Target="../media/image80.png"/><Relationship Id="rId27" Type="http://schemas.openxmlformats.org/officeDocument/2006/relationships/image" Target="../media/image81.png"/><Relationship Id="rId30" Type="http://schemas.openxmlformats.org/officeDocument/2006/relationships/image" Target="../media/image50.png"/><Relationship Id="rId43" Type="http://schemas.openxmlformats.org/officeDocument/2006/relationships/image" Target="../media/image77.png"/><Relationship Id="rId22" Type="http://schemas.openxmlformats.org/officeDocument/2006/relationships/image" Target="../media/image750.png"/><Relationship Id="rId48" Type="http://schemas.openxmlformats.org/officeDocument/2006/relationships/image" Target="../media/image85.png"/><Relationship Id="rId56" Type="http://schemas.openxmlformats.org/officeDocument/2006/relationships/image" Target="../media/image69.png"/><Relationship Id="rId51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39.png"/><Relationship Id="rId7" Type="http://schemas.openxmlformats.org/officeDocument/2006/relationships/image" Target="../media/image7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svg"/><Relationship Id="rId11" Type="http://schemas.openxmlformats.org/officeDocument/2006/relationships/image" Target="../media/image94.png"/><Relationship Id="rId5" Type="http://schemas.openxmlformats.org/officeDocument/2006/relationships/image" Target="../media/image41.png"/><Relationship Id="rId10" Type="http://schemas.openxmlformats.org/officeDocument/2006/relationships/image" Target="../media/image930.png"/><Relationship Id="rId4" Type="http://schemas.openxmlformats.org/officeDocument/2006/relationships/image" Target="../media/image40.svg"/><Relationship Id="rId9" Type="http://schemas.openxmlformats.org/officeDocument/2006/relationships/image" Target="../media/image9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98.png"/><Relationship Id="rId26" Type="http://schemas.openxmlformats.org/officeDocument/2006/relationships/image" Target="../media/image107.png"/><Relationship Id="rId3" Type="http://schemas.openxmlformats.org/officeDocument/2006/relationships/image" Target="../media/image900.png"/><Relationship Id="rId7" Type="http://schemas.openxmlformats.org/officeDocument/2006/relationships/image" Target="../media/image130.png"/><Relationship Id="rId12" Type="http://schemas.openxmlformats.org/officeDocument/2006/relationships/image" Target="../media/image97.png"/><Relationship Id="rId17" Type="http://schemas.openxmlformats.org/officeDocument/2006/relationships/image" Target="../media/image103.png"/><Relationship Id="rId25" Type="http://schemas.openxmlformats.org/officeDocument/2006/relationships/image" Target="../media/image10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02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0.png"/><Relationship Id="rId11" Type="http://schemas.openxmlformats.org/officeDocument/2006/relationships/image" Target="../media/image960.png"/><Relationship Id="rId24" Type="http://schemas.openxmlformats.org/officeDocument/2006/relationships/image" Target="../media/image105.png"/><Relationship Id="rId5" Type="http://schemas.openxmlformats.org/officeDocument/2006/relationships/image" Target="../media/image110.png"/><Relationship Id="rId15" Type="http://schemas.openxmlformats.org/officeDocument/2006/relationships/image" Target="../media/image101.png"/><Relationship Id="rId23" Type="http://schemas.openxmlformats.org/officeDocument/2006/relationships/image" Target="../media/image104.png"/><Relationship Id="rId28" Type="http://schemas.openxmlformats.org/officeDocument/2006/relationships/image" Target="../media/image111.png"/><Relationship Id="rId10" Type="http://schemas.openxmlformats.org/officeDocument/2006/relationships/image" Target="../media/image96.png"/><Relationship Id="rId4" Type="http://schemas.openxmlformats.org/officeDocument/2006/relationships/image" Target="../media/image100.png"/><Relationship Id="rId9" Type="http://schemas.openxmlformats.org/officeDocument/2006/relationships/image" Target="../media/image95.png"/><Relationship Id="rId14" Type="http://schemas.openxmlformats.org/officeDocument/2006/relationships/image" Target="../media/image99.png"/><Relationship Id="rId22" Type="http://schemas.openxmlformats.org/officeDocument/2006/relationships/image" Target="../media/image108.png"/><Relationship Id="rId27" Type="http://schemas.openxmlformats.org/officeDocument/2006/relationships/image" Target="../media/image10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50.png"/><Relationship Id="rId5" Type="http://schemas.openxmlformats.org/officeDocument/2006/relationships/image" Target="../media/image2040.png"/><Relationship Id="rId4" Type="http://schemas.openxmlformats.org/officeDocument/2006/relationships/image" Target="../media/image20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2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4" Type="http://schemas.openxmlformats.org/officeDocument/2006/relationships/image" Target="../media/image212.png"/><Relationship Id="rId9" Type="http://schemas.openxmlformats.org/officeDocument/2006/relationships/image" Target="../media/image6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8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0.png"/><Relationship Id="rId3" Type="http://schemas.openxmlformats.org/officeDocument/2006/relationships/image" Target="../media/image1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90.png"/><Relationship Id="rId5" Type="http://schemas.openxmlformats.org/officeDocument/2006/relationships/image" Target="../media/image1880.png"/><Relationship Id="rId4" Type="http://schemas.openxmlformats.org/officeDocument/2006/relationships/image" Target="../media/image18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90.png"/><Relationship Id="rId3" Type="http://schemas.openxmlformats.org/officeDocument/2006/relationships/image" Target="../media/image30.png"/><Relationship Id="rId7" Type="http://schemas.openxmlformats.org/officeDocument/2006/relationships/image" Target="../media/image131.png"/><Relationship Id="rId12" Type="http://schemas.openxmlformats.org/officeDocument/2006/relationships/image" Target="../media/image180.png"/><Relationship Id="rId17" Type="http://schemas.openxmlformats.org/officeDocument/2006/relationships/image" Target="../media/image23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50.png"/><Relationship Id="rId11" Type="http://schemas.openxmlformats.org/officeDocument/2006/relationships/image" Target="../media/image170.png"/><Relationship Id="rId5" Type="http://schemas.openxmlformats.org/officeDocument/2006/relationships/image" Target="../media/image1940.png"/><Relationship Id="rId15" Type="http://schemas.openxmlformats.org/officeDocument/2006/relationships/image" Target="../media/image210.png"/><Relationship Id="rId10" Type="http://schemas.openxmlformats.org/officeDocument/2006/relationships/image" Target="../media/image161.png"/><Relationship Id="rId4" Type="http://schemas.openxmlformats.org/officeDocument/2006/relationships/image" Target="../media/image193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4" Type="http://schemas.openxmlformats.org/officeDocument/2006/relationships/image" Target="../media/image40.svg"/><Relationship Id="rId9" Type="http://schemas.openxmlformats.org/officeDocument/2006/relationships/image" Target="../media/image44.pn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176557-7018-4EEE-87A8-52BA45AD3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27002"/>
            <a:ext cx="10668000" cy="1265995"/>
          </a:xfrm>
        </p:spPr>
        <p:txBody>
          <a:bodyPr>
            <a:normAutofit fontScale="90000"/>
          </a:bodyPr>
          <a:lstStyle/>
          <a:p>
            <a:r>
              <a:rPr lang="en-IN" dirty="0"/>
              <a:t>Quantum Computing Concepts: Entanglement and Interference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7FEDE9-DEAF-4E29-A054-14EABEF59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5003"/>
            <a:ext cx="9144000" cy="2999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dirty="0"/>
              <a:t>NPTEL Course on Quantum Computing: Week 2: Module 2</a:t>
            </a:r>
          </a:p>
          <a:p>
            <a:endParaRPr lang="en-IN" sz="2000" dirty="0"/>
          </a:p>
          <a:p>
            <a:r>
              <a:rPr lang="en-IN" sz="2800" i="1" dirty="0"/>
              <a:t>Lecturer</a:t>
            </a:r>
            <a:r>
              <a:rPr lang="en-IN" sz="2800" dirty="0"/>
              <a:t>: V. Ramakrishna</a:t>
            </a:r>
          </a:p>
          <a:p>
            <a:r>
              <a:rPr lang="en-IN" sz="2800" dirty="0"/>
              <a:t>Senior Researcher and Quantum Ambassador</a:t>
            </a:r>
          </a:p>
          <a:p>
            <a:r>
              <a:rPr lang="en-IN" sz="2800" dirty="0"/>
              <a:t>IBM Research—India</a:t>
            </a:r>
          </a:p>
        </p:txBody>
      </p:sp>
    </p:spTree>
    <p:extLst>
      <p:ext uri="{BB962C8B-B14F-4D97-AF65-F5344CB8AC3E}">
        <p14:creationId xmlns:p14="http://schemas.microsoft.com/office/powerpoint/2010/main" val="231675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Teleportation Protocol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0D995-0090-44D8-B7D3-DEDFCD3413A0}"/>
              </a:ext>
            </a:extLst>
          </p:cNvPr>
          <p:cNvSpPr txBox="1"/>
          <p:nvPr/>
        </p:nvSpPr>
        <p:spPr>
          <a:xfrm>
            <a:off x="378545" y="1154146"/>
            <a:ext cx="11433998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Solution: use Bell Measurement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508EEBB7-DB8A-44AB-A994-C067B2180D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1" t="8094" b="30368"/>
          <a:stretch/>
        </p:blipFill>
        <p:spPr bwMode="auto">
          <a:xfrm>
            <a:off x="2348809" y="1692062"/>
            <a:ext cx="5515851" cy="201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AF77538-3F1A-46EB-9ABC-E86397D9269C}"/>
                  </a:ext>
                </a:extLst>
              </p:cNvPr>
              <p:cNvSpPr txBox="1"/>
              <p:nvPr/>
            </p:nvSpPr>
            <p:spPr>
              <a:xfrm>
                <a:off x="1646608" y="2004701"/>
                <a:ext cx="627754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AF77538-3F1A-46EB-9ABC-E86397D92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608" y="2004701"/>
                <a:ext cx="627754" cy="4739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>
            <a:extLst>
              <a:ext uri="{FF2B5EF4-FFF2-40B4-BE49-F238E27FC236}">
                <a16:creationId xmlns:a16="http://schemas.microsoft.com/office/drawing/2014/main" id="{60DEF8B9-8FB0-402E-B0EA-9F9E63E5124F}"/>
              </a:ext>
            </a:extLst>
          </p:cNvPr>
          <p:cNvSpPr/>
          <p:nvPr/>
        </p:nvSpPr>
        <p:spPr>
          <a:xfrm flipH="1">
            <a:off x="2259909" y="3036901"/>
            <a:ext cx="235796" cy="1413173"/>
          </a:xfrm>
          <a:prstGeom prst="rightBrace">
            <a:avLst>
              <a:gd name="adj1" fmla="val 93206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680177-9000-4BA0-B0E4-8857F93FE236}"/>
              </a:ext>
            </a:extLst>
          </p:cNvPr>
          <p:cNvCxnSpPr>
            <a:cxnSpLocks/>
          </p:cNvCxnSpPr>
          <p:nvPr/>
        </p:nvCxnSpPr>
        <p:spPr>
          <a:xfrm>
            <a:off x="291565" y="3748418"/>
            <a:ext cx="7560000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B603903-E97F-438C-A33C-AE3FBD53B9FA}"/>
                  </a:ext>
                </a:extLst>
              </p:cNvPr>
              <p:cNvSpPr txBox="1"/>
              <p:nvPr/>
            </p:nvSpPr>
            <p:spPr>
              <a:xfrm>
                <a:off x="1531554" y="3437722"/>
                <a:ext cx="627755" cy="5438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B603903-E97F-438C-A33C-AE3FBD53B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554" y="3437722"/>
                <a:ext cx="627755" cy="543867"/>
              </a:xfrm>
              <a:prstGeom prst="rect">
                <a:avLst/>
              </a:prstGeom>
              <a:blipFill>
                <a:blip r:embed="rId5"/>
                <a:stretch>
                  <a:fillRect l="-971" r="-48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1B82F7A9-109E-487D-A12F-B94562DECBB1}"/>
              </a:ext>
            </a:extLst>
          </p:cNvPr>
          <p:cNvGrpSpPr/>
          <p:nvPr/>
        </p:nvGrpSpPr>
        <p:grpSpPr>
          <a:xfrm>
            <a:off x="228233" y="2166771"/>
            <a:ext cx="914400" cy="1158760"/>
            <a:chOff x="3774125" y="3945443"/>
            <a:chExt cx="914400" cy="1158760"/>
          </a:xfrm>
        </p:grpSpPr>
        <p:pic>
          <p:nvPicPr>
            <p:cNvPr id="71" name="Graphic 70" descr="Female Profile">
              <a:extLst>
                <a:ext uri="{FF2B5EF4-FFF2-40B4-BE49-F238E27FC236}">
                  <a16:creationId xmlns:a16="http://schemas.microsoft.com/office/drawing/2014/main" id="{97A028CA-E1BE-4327-ABE1-3007079C4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74125" y="3945443"/>
              <a:ext cx="914400" cy="9144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C19D56-2800-4BD3-BE7A-3A3F3893ABF0}"/>
                </a:ext>
              </a:extLst>
            </p:cNvPr>
            <p:cNvSpPr txBox="1"/>
            <p:nvPr/>
          </p:nvSpPr>
          <p:spPr>
            <a:xfrm>
              <a:off x="3774125" y="4720187"/>
              <a:ext cx="914400" cy="384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E0E0E0"/>
                </a:buClr>
                <a:buSzPct val="80000"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Times New Roman" panose="02020603050405020304" pitchFamily="18" charset="0"/>
                </a:rPr>
                <a:t>Alice</a:t>
              </a: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E7B54CB-5D0B-41DF-BD4E-DE84438A674C}"/>
              </a:ext>
            </a:extLst>
          </p:cNvPr>
          <p:cNvGrpSpPr/>
          <p:nvPr/>
        </p:nvGrpSpPr>
        <p:grpSpPr>
          <a:xfrm>
            <a:off x="228233" y="3840474"/>
            <a:ext cx="914400" cy="1158760"/>
            <a:chOff x="3774125" y="5169518"/>
            <a:chExt cx="914400" cy="1158760"/>
          </a:xfrm>
        </p:grpSpPr>
        <p:pic>
          <p:nvPicPr>
            <p:cNvPr id="74" name="Graphic 73" descr="Male profile">
              <a:extLst>
                <a:ext uri="{FF2B5EF4-FFF2-40B4-BE49-F238E27FC236}">
                  <a16:creationId xmlns:a16="http://schemas.microsoft.com/office/drawing/2014/main" id="{941E832E-0DDD-46C6-9916-3171511F2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74125" y="5169518"/>
              <a:ext cx="914400" cy="9144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0432F25-C365-4DE9-86A8-92F591B5770E}"/>
                </a:ext>
              </a:extLst>
            </p:cNvPr>
            <p:cNvSpPr txBox="1"/>
            <p:nvPr/>
          </p:nvSpPr>
          <p:spPr>
            <a:xfrm>
              <a:off x="3774125" y="5944262"/>
              <a:ext cx="914400" cy="384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E0E0E0"/>
                </a:buClr>
                <a:buSzPct val="80000"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Times New Roman" panose="02020603050405020304" pitchFamily="18" charset="0"/>
                </a:rPr>
                <a:t>Bob</a:t>
              </a: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428F3-7ED7-473B-8A19-C1A761C1525B}"/>
              </a:ext>
            </a:extLst>
          </p:cNvPr>
          <p:cNvGrpSpPr/>
          <p:nvPr/>
        </p:nvGrpSpPr>
        <p:grpSpPr>
          <a:xfrm>
            <a:off x="2495705" y="2482137"/>
            <a:ext cx="5176059" cy="2210936"/>
            <a:chOff x="2495705" y="2482137"/>
            <a:chExt cx="5176059" cy="2210936"/>
          </a:xfrm>
        </p:grpSpPr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66BF66B4-0158-42BF-8108-9F2D712061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11" t="22049" r="3745" b="49680"/>
            <a:stretch/>
          </p:blipFill>
          <p:spPr bwMode="auto">
            <a:xfrm>
              <a:off x="5334697" y="4112944"/>
              <a:ext cx="1409116" cy="580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04FC1D-9C75-4173-9C36-B39308B830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5705" y="4374271"/>
              <a:ext cx="2880000" cy="3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1014495-965D-402D-A7E8-9CC493AD14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1764" y="4374271"/>
              <a:ext cx="450000" cy="3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9891E9EA-9ED5-4B58-BB31-9C6CA0A0379F}"/>
                    </a:ext>
                  </a:extLst>
                </p:cNvPr>
                <p:cNvSpPr/>
                <p:nvPr/>
              </p:nvSpPr>
              <p:spPr>
                <a:xfrm>
                  <a:off x="5439106" y="2482137"/>
                  <a:ext cx="52238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9891E9EA-9ED5-4B58-BB31-9C6CA0A03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106" y="2482137"/>
                  <a:ext cx="52238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7101AFF-49A6-4039-9639-B5D71BA86938}"/>
                    </a:ext>
                  </a:extLst>
                </p:cNvPr>
                <p:cNvSpPr/>
                <p:nvPr/>
              </p:nvSpPr>
              <p:spPr>
                <a:xfrm>
                  <a:off x="6319071" y="3352330"/>
                  <a:ext cx="46238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7101AFF-49A6-4039-9639-B5D71BA86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071" y="3352330"/>
                  <a:ext cx="462386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B47B28B4-DEF7-4B86-8101-9A69E38AD8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05" t="21678" r="9924" b="49723"/>
            <a:stretch/>
          </p:blipFill>
          <p:spPr bwMode="auto">
            <a:xfrm>
              <a:off x="6364789" y="4102661"/>
              <a:ext cx="1092200" cy="586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812E4EBF-8042-4441-B4A3-6D157877D50F}"/>
                </a:ext>
              </a:extLst>
            </p:cNvPr>
            <p:cNvSpPr/>
            <p:nvPr/>
          </p:nvSpPr>
          <p:spPr>
            <a:xfrm>
              <a:off x="5822248" y="3696226"/>
              <a:ext cx="132082" cy="392314"/>
            </a:xfrm>
            <a:prstGeom prst="downArrow">
              <a:avLst/>
            </a:prstGeom>
            <a:noFill/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Arrow: Down 77">
              <a:extLst>
                <a:ext uri="{FF2B5EF4-FFF2-40B4-BE49-F238E27FC236}">
                  <a16:creationId xmlns:a16="http://schemas.microsoft.com/office/drawing/2014/main" id="{91511D6E-EDF5-492F-B77D-9E18CD995B68}"/>
                </a:ext>
              </a:extLst>
            </p:cNvPr>
            <p:cNvSpPr/>
            <p:nvPr/>
          </p:nvSpPr>
          <p:spPr>
            <a:xfrm>
              <a:off x="6700175" y="3709654"/>
              <a:ext cx="132082" cy="392314"/>
            </a:xfrm>
            <a:prstGeom prst="downArrow">
              <a:avLst/>
            </a:prstGeom>
            <a:noFill/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CECAB94-268D-4FFF-847C-410F080C0593}"/>
                    </a:ext>
                  </a:extLst>
                </p:cNvPr>
                <p:cNvSpPr/>
                <p:nvPr/>
              </p:nvSpPr>
              <p:spPr>
                <a:xfrm>
                  <a:off x="5873732" y="4047241"/>
                  <a:ext cx="32909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CECAB94-268D-4FFF-847C-410F080C05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732" y="4047241"/>
                  <a:ext cx="329098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B0130FDD-6008-44FC-8D5B-7140560BE01A}"/>
                    </a:ext>
                  </a:extLst>
                </p:cNvPr>
                <p:cNvSpPr/>
                <p:nvPr/>
              </p:nvSpPr>
              <p:spPr>
                <a:xfrm>
                  <a:off x="6755294" y="4054569"/>
                  <a:ext cx="314593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B0130FDD-6008-44FC-8D5B-7140560BE0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294" y="4054569"/>
                  <a:ext cx="314593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DBE1511-9F55-49AF-AB9A-2823A3F6F515}"/>
                  </a:ext>
                </a:extLst>
              </p:cNvPr>
              <p:cNvSpPr txBox="1"/>
              <p:nvPr/>
            </p:nvSpPr>
            <p:spPr>
              <a:xfrm>
                <a:off x="7773905" y="4112944"/>
                <a:ext cx="627754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DBE1511-9F55-49AF-AB9A-2823A3F6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905" y="4112944"/>
                <a:ext cx="627754" cy="4739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C7698B-FFD7-4369-93F2-9587C1D6F644}"/>
                  </a:ext>
                </a:extLst>
              </p:cNvPr>
              <p:cNvSpPr txBox="1"/>
              <p:nvPr/>
            </p:nvSpPr>
            <p:spPr>
              <a:xfrm>
                <a:off x="8353609" y="2007978"/>
                <a:ext cx="3589455" cy="8392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C7698B-FFD7-4369-93F2-9587C1D6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609" y="2007978"/>
                <a:ext cx="3589455" cy="83926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F67D13-1316-41AD-B1D5-C3582B9D6DC4}"/>
              </a:ext>
            </a:extLst>
          </p:cNvPr>
          <p:cNvCxnSpPr>
            <a:cxnSpLocks/>
          </p:cNvCxnSpPr>
          <p:nvPr/>
        </p:nvCxnSpPr>
        <p:spPr>
          <a:xfrm>
            <a:off x="2488672" y="1835042"/>
            <a:ext cx="0" cy="285440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18E746-B0C9-42C8-A873-90A44E5A850D}"/>
                  </a:ext>
                </a:extLst>
              </p:cNvPr>
              <p:cNvSpPr txBox="1"/>
              <p:nvPr/>
            </p:nvSpPr>
            <p:spPr>
              <a:xfrm>
                <a:off x="2237912" y="4694995"/>
                <a:ext cx="627754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18E746-B0C9-42C8-A873-90A44E5A8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12" y="4694995"/>
                <a:ext cx="627754" cy="47397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2D59E8-1576-477F-8A3B-BA0D41A2DA6C}"/>
                  </a:ext>
                </a:extLst>
              </p:cNvPr>
              <p:cNvSpPr txBox="1"/>
              <p:nvPr/>
            </p:nvSpPr>
            <p:spPr>
              <a:xfrm>
                <a:off x="3359633" y="4698765"/>
                <a:ext cx="627754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2D59E8-1576-477F-8A3B-BA0D41A2D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33" y="4698765"/>
                <a:ext cx="627754" cy="47397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C6254B-AF60-42CC-BF5C-774BA93C6EEE}"/>
              </a:ext>
            </a:extLst>
          </p:cNvPr>
          <p:cNvCxnSpPr>
            <a:cxnSpLocks/>
          </p:cNvCxnSpPr>
          <p:nvPr/>
        </p:nvCxnSpPr>
        <p:spPr>
          <a:xfrm>
            <a:off x="3623202" y="1834422"/>
            <a:ext cx="0" cy="285440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4A64D51-9BA5-4CCC-9035-12103D799697}"/>
                  </a:ext>
                </a:extLst>
              </p:cNvPr>
              <p:cNvSpPr txBox="1"/>
              <p:nvPr/>
            </p:nvSpPr>
            <p:spPr>
              <a:xfrm>
                <a:off x="9625478" y="3261626"/>
                <a:ext cx="2518821" cy="406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lang="en-I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4A64D51-9BA5-4CCC-9035-12103D799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478" y="3261626"/>
                <a:ext cx="2518821" cy="4062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990115-402E-4DFE-8172-5F9CEB9813AE}"/>
                  </a:ext>
                </a:extLst>
              </p:cNvPr>
              <p:cNvSpPr txBox="1"/>
              <p:nvPr/>
            </p:nvSpPr>
            <p:spPr>
              <a:xfrm>
                <a:off x="8749036" y="3905811"/>
                <a:ext cx="3265598" cy="406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|0⟩ + 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|1⟩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990115-402E-4DFE-8172-5F9CEB981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036" y="3905811"/>
                <a:ext cx="3265598" cy="4062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CD604ECE-E764-414C-9A5B-954714101E69}"/>
              </a:ext>
            </a:extLst>
          </p:cNvPr>
          <p:cNvSpPr txBox="1"/>
          <p:nvPr/>
        </p:nvSpPr>
        <p:spPr>
          <a:xfrm>
            <a:off x="5700299" y="6183200"/>
            <a:ext cx="1126048" cy="535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CNOT</a:t>
            </a:r>
            <a:endParaRPr lang="en-IN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CC9C76-3B97-4F8C-B284-D3EE2BCC6536}"/>
              </a:ext>
            </a:extLst>
          </p:cNvPr>
          <p:cNvSpPr txBox="1"/>
          <p:nvPr/>
        </p:nvSpPr>
        <p:spPr>
          <a:xfrm>
            <a:off x="8024545" y="3234945"/>
            <a:ext cx="1494515" cy="494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Start state</a:t>
            </a:r>
            <a:endParaRPr lang="en-IN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94D7586C-8997-4437-B7F4-EC7E6AA2E4AD}"/>
              </a:ext>
            </a:extLst>
          </p:cNvPr>
          <p:cNvSpPr/>
          <p:nvPr/>
        </p:nvSpPr>
        <p:spPr>
          <a:xfrm>
            <a:off x="10420640" y="4463387"/>
            <a:ext cx="132082" cy="392314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99AE39-D109-43CC-B21B-B78457B22DB2}"/>
                  </a:ext>
                </a:extLst>
              </p:cNvPr>
              <p:cNvSpPr txBox="1"/>
              <p:nvPr/>
            </p:nvSpPr>
            <p:spPr>
              <a:xfrm>
                <a:off x="8147592" y="5491930"/>
                <a:ext cx="3830435" cy="12455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 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|0⟩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|00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|11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I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|1⟩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|00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|11</m:t>
                              </m:r>
                            </m:e>
                          </m:d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99AE39-D109-43CC-B21B-B78457B22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92" y="5491930"/>
                <a:ext cx="3830435" cy="12455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1A7A0EC-16AF-495D-9CEF-05386D80040E}"/>
                  </a:ext>
                </a:extLst>
              </p:cNvPr>
              <p:cNvSpPr txBox="1"/>
              <p:nvPr/>
            </p:nvSpPr>
            <p:spPr>
              <a:xfrm>
                <a:off x="357982" y="5319652"/>
                <a:ext cx="6866440" cy="839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 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|0⟩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|1⟩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1A7A0EC-16AF-495D-9CEF-05386D800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2" y="5319652"/>
                <a:ext cx="6866440" cy="83926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row: Down 52">
            <a:extLst>
              <a:ext uri="{FF2B5EF4-FFF2-40B4-BE49-F238E27FC236}">
                <a16:creationId xmlns:a16="http://schemas.microsoft.com/office/drawing/2014/main" id="{CCD2501B-BAE7-41A4-A749-80D618A66B36}"/>
              </a:ext>
            </a:extLst>
          </p:cNvPr>
          <p:cNvSpPr/>
          <p:nvPr/>
        </p:nvSpPr>
        <p:spPr>
          <a:xfrm rot="5400000">
            <a:off x="7708322" y="5753367"/>
            <a:ext cx="131165" cy="1324308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CB5D5C-720D-49FE-8C0E-EA06A28B15DE}"/>
              </a:ext>
            </a:extLst>
          </p:cNvPr>
          <p:cNvSpPr>
            <a:spLocks noChangeAspect="1"/>
          </p:cNvSpPr>
          <p:nvPr/>
        </p:nvSpPr>
        <p:spPr>
          <a:xfrm>
            <a:off x="1424157" y="1916493"/>
            <a:ext cx="894617" cy="21964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000" dirty="0"/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70C3E2CD-FBD9-4CC4-B384-9758887F38E5}"/>
              </a:ext>
            </a:extLst>
          </p:cNvPr>
          <p:cNvSpPr/>
          <p:nvPr/>
        </p:nvSpPr>
        <p:spPr>
          <a:xfrm>
            <a:off x="887950" y="5361021"/>
            <a:ext cx="2687857" cy="627391"/>
          </a:xfrm>
          <a:prstGeom prst="wedgeRoundRectCallout">
            <a:avLst>
              <a:gd name="adj1" fmla="val -13378"/>
              <a:gd name="adj2" fmla="val -245007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Cambria Math" panose="02040503050406030204" pitchFamily="18" charset="0"/>
                <a:cs typeface="Times New Roman" panose="02020603050405020304" pitchFamily="18" charset="0"/>
              </a:rPr>
              <a:t>3-qubit state</a:t>
            </a:r>
            <a:endParaRPr lang="en-IN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C8EAF5-6BD2-47CD-A397-C665ACA73ABF}"/>
                  </a:ext>
                </a:extLst>
              </p:cNvPr>
              <p:cNvSpPr txBox="1"/>
              <p:nvPr/>
            </p:nvSpPr>
            <p:spPr>
              <a:xfrm>
                <a:off x="1606546" y="3499250"/>
                <a:ext cx="643173" cy="4739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C8EAF5-6BD2-47CD-A397-C665ACA73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546" y="3499250"/>
                <a:ext cx="643173" cy="473976"/>
              </a:xfrm>
              <a:prstGeom prst="rect">
                <a:avLst/>
              </a:prstGeom>
              <a:blipFill>
                <a:blip r:embed="rId26"/>
                <a:stretch>
                  <a:fillRect l="-14286" r="-38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2E6AB2-43B5-471A-9A3E-44CF0770FE6D}"/>
                  </a:ext>
                </a:extLst>
              </p:cNvPr>
              <p:cNvSpPr txBox="1"/>
              <p:nvPr/>
            </p:nvSpPr>
            <p:spPr>
              <a:xfrm>
                <a:off x="7684824" y="4752240"/>
                <a:ext cx="4293203" cy="839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|0⟩ + 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|1⟩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2E6AB2-43B5-471A-9A3E-44CF0770F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824" y="4752240"/>
                <a:ext cx="4293203" cy="83926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23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8" grpId="0"/>
      <p:bldP spid="68" grpId="0" animBg="1"/>
      <p:bldP spid="63" grpId="0" animBg="1"/>
      <p:bldP spid="82" grpId="0"/>
      <p:bldP spid="27" grpId="0" animBg="1"/>
      <p:bldP spid="30" grpId="0"/>
      <p:bldP spid="31" grpId="0"/>
      <p:bldP spid="39" grpId="0"/>
      <p:bldP spid="40" grpId="0"/>
      <p:bldP spid="41" grpId="0" animBg="1"/>
      <p:bldP spid="45" grpId="0" animBg="1"/>
      <p:bldP spid="47" grpId="0" animBg="1"/>
      <p:bldP spid="48" grpId="0" animBg="1"/>
      <p:bldP spid="49" grpId="0"/>
      <p:bldP spid="53" grpId="0" animBg="1"/>
      <p:bldP spid="42" grpId="0" animBg="1"/>
      <p:bldP spid="42" grpId="1" animBg="1"/>
      <p:bldP spid="50" grpId="0" animBg="1"/>
      <p:bldP spid="50" grpId="1" animBg="1"/>
      <p:bldP spid="26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Teleportation Protocol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0D995-0090-44D8-B7D3-DEDFCD3413A0}"/>
              </a:ext>
            </a:extLst>
          </p:cNvPr>
          <p:cNvSpPr txBox="1"/>
          <p:nvPr/>
        </p:nvSpPr>
        <p:spPr>
          <a:xfrm>
            <a:off x="378545" y="1154146"/>
            <a:ext cx="11433998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Solution: use Bell Measurement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E2B23-88F8-43AE-AB13-B92BAE50E255}"/>
                  </a:ext>
                </a:extLst>
              </p:cNvPr>
              <p:cNvSpPr txBox="1"/>
              <p:nvPr/>
            </p:nvSpPr>
            <p:spPr>
              <a:xfrm>
                <a:off x="4351219" y="4694995"/>
                <a:ext cx="627754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E2B23-88F8-43AE-AB13-B92BAE50E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219" y="4694995"/>
                <a:ext cx="627754" cy="473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8ABF09A-D915-4DEB-A3FD-1046C3102D00}"/>
              </a:ext>
            </a:extLst>
          </p:cNvPr>
          <p:cNvSpPr txBox="1"/>
          <p:nvPr/>
        </p:nvSpPr>
        <p:spPr>
          <a:xfrm>
            <a:off x="9563645" y="3492764"/>
            <a:ext cx="1431085" cy="535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Hadamard</a:t>
            </a:r>
            <a:endParaRPr lang="en-IN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1A7A0EC-16AF-495D-9CEF-05386D80040E}"/>
                  </a:ext>
                </a:extLst>
              </p:cNvPr>
              <p:cNvSpPr txBox="1"/>
              <p:nvPr/>
            </p:nvSpPr>
            <p:spPr>
              <a:xfrm>
                <a:off x="7851565" y="1851730"/>
                <a:ext cx="4321740" cy="1245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 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|0⟩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:r>
                  <a:rPr lang="en-IN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nor/>
                      </m:rP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|1⟩ 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1A7A0EC-16AF-495D-9CEF-05386D800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565" y="1851730"/>
                <a:ext cx="4321740" cy="1245534"/>
              </a:xfrm>
              <a:prstGeom prst="rect">
                <a:avLst/>
              </a:prstGeom>
              <a:blipFill>
                <a:blip r:embed="rId21"/>
                <a:stretch>
                  <a:fillRect r="-8181" b="-74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4752D3D-25A2-4A69-A03A-85485B457F88}"/>
                  </a:ext>
                </a:extLst>
              </p:cNvPr>
              <p:cNvSpPr txBox="1"/>
              <p:nvPr/>
            </p:nvSpPr>
            <p:spPr>
              <a:xfrm>
                <a:off x="231473" y="5153749"/>
                <a:ext cx="8129753" cy="699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 </m:t>
                      </m:r>
                      <m:r>
                        <m:rPr>
                          <m:nor/>
                        </m:rPr>
                        <a:rPr lang="en-I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|1</m:t>
                          </m:r>
                        </m:e>
                      </m:d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I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I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f>
                        <m:f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|1</m:t>
                          </m:r>
                        </m:e>
                      </m:d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4752D3D-25A2-4A69-A03A-85485B457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73" y="5153749"/>
                <a:ext cx="8129753" cy="69935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Down 49">
            <a:extLst>
              <a:ext uri="{FF2B5EF4-FFF2-40B4-BE49-F238E27FC236}">
                <a16:creationId xmlns:a16="http://schemas.microsoft.com/office/drawing/2014/main" id="{257A890D-7AAB-4CB2-BF88-DFF461162E6E}"/>
              </a:ext>
            </a:extLst>
          </p:cNvPr>
          <p:cNvSpPr/>
          <p:nvPr/>
        </p:nvSpPr>
        <p:spPr>
          <a:xfrm>
            <a:off x="10213147" y="3241563"/>
            <a:ext cx="132082" cy="196157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F43DC6-27E2-4583-862C-1CB4F7CC79C9}"/>
                  </a:ext>
                </a:extLst>
              </p:cNvPr>
              <p:cNvSpPr txBox="1"/>
              <p:nvPr/>
            </p:nvSpPr>
            <p:spPr>
              <a:xfrm>
                <a:off x="211925" y="5926551"/>
                <a:ext cx="8492688" cy="6338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 </m:t>
                      </m:r>
                      <m:r>
                        <m:rPr>
                          <m:nor/>
                        </m:rPr>
                        <a:rPr lang="en-I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</m:d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|1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111</m:t>
                          </m:r>
                        </m:e>
                      </m:d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I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01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|1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01</m:t>
                          </m:r>
                        </m:e>
                      </m:d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F43DC6-27E2-4583-862C-1CB4F7CC7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25" y="5926551"/>
                <a:ext cx="8492688" cy="6338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E5E2E7F-C4DB-4B6B-9183-53CEE12BF09F}"/>
                  </a:ext>
                </a:extLst>
              </p:cNvPr>
              <p:cNvSpPr txBox="1"/>
              <p:nvPr/>
            </p:nvSpPr>
            <p:spPr>
              <a:xfrm>
                <a:off x="212400" y="5925600"/>
                <a:ext cx="8492688" cy="633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 </m:t>
                      </m:r>
                      <m:r>
                        <m:rPr>
                          <m:nor/>
                        </m:rPr>
                        <a:rPr lang="en-I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000" i="1" smtClean="0">
                              <a:solidFill>
                                <a:srgbClr val="C741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000" b="0" i="1" smtClean="0">
                              <a:solidFill>
                                <a:srgbClr val="C741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000" i="1" smtClean="0">
                              <a:solidFill>
                                <a:srgbClr val="C741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000" b="0" i="1" smtClean="0">
                              <a:solidFill>
                                <a:srgbClr val="C741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000" i="1" smtClean="0">
                              <a:solidFill>
                                <a:srgbClr val="C741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000" b="0" i="1" smtClean="0">
                              <a:solidFill>
                                <a:srgbClr val="C741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000" b="0" i="1" smtClean="0">
                              <a:solidFill>
                                <a:srgbClr val="C741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I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000" i="1" smtClean="0">
                              <a:solidFill>
                                <a:srgbClr val="C741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000" b="0" i="1" smtClean="0">
                              <a:solidFill>
                                <a:srgbClr val="C741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000" i="1" smtClean="0">
                              <a:solidFill>
                                <a:srgbClr val="C741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000" b="0" i="1" smtClean="0">
                              <a:solidFill>
                                <a:srgbClr val="C741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000" b="0" i="1" smtClean="0">
                              <a:solidFill>
                                <a:srgbClr val="C741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000" i="1">
                              <a:solidFill>
                                <a:srgbClr val="C741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000" i="1" smtClean="0">
                              <a:solidFill>
                                <a:srgbClr val="C741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000" b="0" i="1" smtClean="0">
                              <a:solidFill>
                                <a:srgbClr val="C741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E5E2E7F-C4DB-4B6B-9183-53CEE12B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" y="5925600"/>
                <a:ext cx="8492688" cy="6338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824D34E-3D9C-4817-A03A-D2D73B945DC9}"/>
                  </a:ext>
                </a:extLst>
              </p:cNvPr>
              <p:cNvSpPr txBox="1"/>
              <p:nvPr/>
            </p:nvSpPr>
            <p:spPr>
              <a:xfrm>
                <a:off x="8568422" y="4698765"/>
                <a:ext cx="3508781" cy="19793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|00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I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I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nor/>
                        </m:rPr>
                        <a:rPr lang="en-I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|1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824D34E-3D9C-4817-A03A-D2D73B945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422" y="4698765"/>
                <a:ext cx="3508781" cy="19793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Graphic 58" descr="Female Profile">
            <a:extLst>
              <a:ext uri="{FF2B5EF4-FFF2-40B4-BE49-F238E27FC236}">
                <a16:creationId xmlns:a16="http://schemas.microsoft.com/office/drawing/2014/main" id="{1300D8BD-D28D-44FE-A871-1AFA627132D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506422" y="4420345"/>
            <a:ext cx="489179" cy="489179"/>
          </a:xfrm>
          <a:prstGeom prst="rect">
            <a:avLst/>
          </a:prstGeom>
        </p:spPr>
      </p:pic>
      <p:pic>
        <p:nvPicPr>
          <p:cNvPr id="62" name="Graphic 61" descr="Male profile">
            <a:extLst>
              <a:ext uri="{FF2B5EF4-FFF2-40B4-BE49-F238E27FC236}">
                <a16:creationId xmlns:a16="http://schemas.microsoft.com/office/drawing/2014/main" id="{B5280752-519C-4FE8-BE2C-B94865FB02D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35735" y="4420346"/>
            <a:ext cx="489179" cy="489179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C9D7CE-FA42-4C25-AC83-3FBEE72CAE3E}"/>
              </a:ext>
            </a:extLst>
          </p:cNvPr>
          <p:cNvCxnSpPr>
            <a:cxnSpLocks/>
          </p:cNvCxnSpPr>
          <p:nvPr/>
        </p:nvCxnSpPr>
        <p:spPr>
          <a:xfrm>
            <a:off x="10022026" y="4423907"/>
            <a:ext cx="0" cy="223200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6BFD38-2591-41A2-8E37-D3AF6ECE1D96}"/>
              </a:ext>
            </a:extLst>
          </p:cNvPr>
          <p:cNvCxnSpPr>
            <a:cxnSpLocks/>
          </p:cNvCxnSpPr>
          <p:nvPr/>
        </p:nvCxnSpPr>
        <p:spPr>
          <a:xfrm>
            <a:off x="9426283" y="4424400"/>
            <a:ext cx="0" cy="223200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1F6D205-557D-4153-85B0-F1698C679ED2}"/>
              </a:ext>
            </a:extLst>
          </p:cNvPr>
          <p:cNvCxnSpPr>
            <a:cxnSpLocks/>
          </p:cNvCxnSpPr>
          <p:nvPr/>
        </p:nvCxnSpPr>
        <p:spPr>
          <a:xfrm>
            <a:off x="11692491" y="4424400"/>
            <a:ext cx="0" cy="223200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2C62E7F-E692-4E6B-AAC8-9C91AD45269A}"/>
              </a:ext>
            </a:extLst>
          </p:cNvPr>
          <p:cNvGrpSpPr/>
          <p:nvPr/>
        </p:nvGrpSpPr>
        <p:grpSpPr>
          <a:xfrm>
            <a:off x="228233" y="1692062"/>
            <a:ext cx="8173426" cy="3480679"/>
            <a:chOff x="228233" y="1692062"/>
            <a:chExt cx="8173426" cy="3480679"/>
          </a:xfrm>
        </p:grpSpPr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508EEBB7-DB8A-44AB-A994-C067B2180D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1" t="8094" b="30368"/>
            <a:stretch/>
          </p:blipFill>
          <p:spPr bwMode="auto">
            <a:xfrm>
              <a:off x="2348809" y="1692062"/>
              <a:ext cx="5515851" cy="2010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66BF66B4-0158-42BF-8108-9F2D712061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11" t="22049" r="3745" b="49680"/>
            <a:stretch/>
          </p:blipFill>
          <p:spPr bwMode="auto">
            <a:xfrm>
              <a:off x="5334697" y="4112944"/>
              <a:ext cx="1409116" cy="580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04FC1D-9C75-4173-9C36-B39308B830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5705" y="4374271"/>
              <a:ext cx="2880000" cy="3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AF77538-3F1A-46EB-9ABC-E86397D9269C}"/>
                    </a:ext>
                  </a:extLst>
                </p:cNvPr>
                <p:cNvSpPr txBox="1"/>
                <p:nvPr/>
              </p:nvSpPr>
              <p:spPr>
                <a:xfrm>
                  <a:off x="1645200" y="2004701"/>
                  <a:ext cx="627754" cy="4739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AF77538-3F1A-46EB-9ABC-E86397D926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200" y="2004701"/>
                  <a:ext cx="627754" cy="473976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ight Brace 67">
              <a:extLst>
                <a:ext uri="{FF2B5EF4-FFF2-40B4-BE49-F238E27FC236}">
                  <a16:creationId xmlns:a16="http://schemas.microsoft.com/office/drawing/2014/main" id="{60DEF8B9-8FB0-402E-B0EA-9F9E63E5124F}"/>
                </a:ext>
              </a:extLst>
            </p:cNvPr>
            <p:cNvSpPr/>
            <p:nvPr/>
          </p:nvSpPr>
          <p:spPr>
            <a:xfrm flipH="1">
              <a:off x="2259909" y="3036901"/>
              <a:ext cx="235796" cy="1413173"/>
            </a:xfrm>
            <a:prstGeom prst="rightBrace">
              <a:avLst>
                <a:gd name="adj1" fmla="val 93206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A680177-9000-4BA0-B0E4-8857F93FE236}"/>
                </a:ext>
              </a:extLst>
            </p:cNvPr>
            <p:cNvCxnSpPr>
              <a:cxnSpLocks/>
            </p:cNvCxnSpPr>
            <p:nvPr/>
          </p:nvCxnSpPr>
          <p:spPr>
            <a:xfrm>
              <a:off x="291565" y="3745660"/>
              <a:ext cx="7560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B82F7A9-109E-487D-A12F-B94562DECBB1}"/>
                </a:ext>
              </a:extLst>
            </p:cNvPr>
            <p:cNvGrpSpPr/>
            <p:nvPr/>
          </p:nvGrpSpPr>
          <p:grpSpPr>
            <a:xfrm>
              <a:off x="228233" y="2166771"/>
              <a:ext cx="914400" cy="1158760"/>
              <a:chOff x="3774125" y="3945443"/>
              <a:chExt cx="914400" cy="1158760"/>
            </a:xfrm>
          </p:grpSpPr>
          <p:pic>
            <p:nvPicPr>
              <p:cNvPr id="71" name="Graphic 70" descr="Female Profile">
                <a:extLst>
                  <a:ext uri="{FF2B5EF4-FFF2-40B4-BE49-F238E27FC236}">
                    <a16:creationId xmlns:a16="http://schemas.microsoft.com/office/drawing/2014/main" id="{97A028CA-E1BE-4327-ABE1-3007079C4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3774125" y="394544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FC19D56-2800-4BD3-BE7A-3A3F3893ABF0}"/>
                  </a:ext>
                </a:extLst>
              </p:cNvPr>
              <p:cNvSpPr txBox="1"/>
              <p:nvPr/>
            </p:nvSpPr>
            <p:spPr>
              <a:xfrm>
                <a:off x="3774125" y="4720187"/>
                <a:ext cx="914400" cy="38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Alice</a:t>
                </a:r>
                <a:endPara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E7B54CB-5D0B-41DF-BD4E-DE84438A674C}"/>
                </a:ext>
              </a:extLst>
            </p:cNvPr>
            <p:cNvGrpSpPr/>
            <p:nvPr/>
          </p:nvGrpSpPr>
          <p:grpSpPr>
            <a:xfrm>
              <a:off x="228233" y="3840474"/>
              <a:ext cx="914400" cy="1158760"/>
              <a:chOff x="3774125" y="5169518"/>
              <a:chExt cx="914400" cy="1158760"/>
            </a:xfrm>
          </p:grpSpPr>
          <p:pic>
            <p:nvPicPr>
              <p:cNvPr id="74" name="Graphic 73" descr="Male profile">
                <a:extLst>
                  <a:ext uri="{FF2B5EF4-FFF2-40B4-BE49-F238E27FC236}">
                    <a16:creationId xmlns:a16="http://schemas.microsoft.com/office/drawing/2014/main" id="{941E832E-0DDD-46C6-9916-3171511F2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774125" y="516951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0432F25-C365-4DE9-86A8-92F591B5770E}"/>
                  </a:ext>
                </a:extLst>
              </p:cNvPr>
              <p:cNvSpPr txBox="1"/>
              <p:nvPr/>
            </p:nvSpPr>
            <p:spPr>
              <a:xfrm>
                <a:off x="3774125" y="5944262"/>
                <a:ext cx="914400" cy="38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Bob</a:t>
                </a:r>
                <a:endPara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9891E9EA-9ED5-4B58-BB31-9C6CA0A0379F}"/>
                    </a:ext>
                  </a:extLst>
                </p:cNvPr>
                <p:cNvSpPr/>
                <p:nvPr/>
              </p:nvSpPr>
              <p:spPr>
                <a:xfrm>
                  <a:off x="5439106" y="2482137"/>
                  <a:ext cx="52238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9891E9EA-9ED5-4B58-BB31-9C6CA0A03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106" y="2482137"/>
                  <a:ext cx="522386" cy="46166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7101AFF-49A6-4039-9639-B5D71BA86938}"/>
                    </a:ext>
                  </a:extLst>
                </p:cNvPr>
                <p:cNvSpPr/>
                <p:nvPr/>
              </p:nvSpPr>
              <p:spPr>
                <a:xfrm>
                  <a:off x="6319071" y="3352330"/>
                  <a:ext cx="46238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7101AFF-49A6-4039-9639-B5D71BA86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071" y="3352330"/>
                  <a:ext cx="462386" cy="461665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812E4EBF-8042-4441-B4A3-6D157877D50F}"/>
                </a:ext>
              </a:extLst>
            </p:cNvPr>
            <p:cNvSpPr/>
            <p:nvPr/>
          </p:nvSpPr>
          <p:spPr>
            <a:xfrm>
              <a:off x="5822248" y="3696226"/>
              <a:ext cx="132082" cy="392314"/>
            </a:xfrm>
            <a:prstGeom prst="downArrow">
              <a:avLst/>
            </a:prstGeom>
            <a:noFill/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Arrow: Down 77">
              <a:extLst>
                <a:ext uri="{FF2B5EF4-FFF2-40B4-BE49-F238E27FC236}">
                  <a16:creationId xmlns:a16="http://schemas.microsoft.com/office/drawing/2014/main" id="{91511D6E-EDF5-492F-B77D-9E18CD995B68}"/>
                </a:ext>
              </a:extLst>
            </p:cNvPr>
            <p:cNvSpPr/>
            <p:nvPr/>
          </p:nvSpPr>
          <p:spPr>
            <a:xfrm>
              <a:off x="6700175" y="3709654"/>
              <a:ext cx="132082" cy="392314"/>
            </a:xfrm>
            <a:prstGeom prst="downArrow">
              <a:avLst/>
            </a:prstGeom>
            <a:noFill/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CECAB94-268D-4FFF-847C-410F080C0593}"/>
                    </a:ext>
                  </a:extLst>
                </p:cNvPr>
                <p:cNvSpPr/>
                <p:nvPr/>
              </p:nvSpPr>
              <p:spPr>
                <a:xfrm>
                  <a:off x="5873732" y="4047241"/>
                  <a:ext cx="32909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CECAB94-268D-4FFF-847C-410F080C05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732" y="4047241"/>
                  <a:ext cx="329098" cy="338554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DBE1511-9F55-49AF-AB9A-2823A3F6F515}"/>
                    </a:ext>
                  </a:extLst>
                </p:cNvPr>
                <p:cNvSpPr txBox="1"/>
                <p:nvPr/>
              </p:nvSpPr>
              <p:spPr>
                <a:xfrm>
                  <a:off x="7773905" y="4112944"/>
                  <a:ext cx="627754" cy="4739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DBE1511-9F55-49AF-AB9A-2823A3F6F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905" y="4112944"/>
                  <a:ext cx="627754" cy="473976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6C8EAF5-6BD2-47CD-A397-C665ACA73ABF}"/>
                    </a:ext>
                  </a:extLst>
                </p:cNvPr>
                <p:cNvSpPr txBox="1"/>
                <p:nvPr/>
              </p:nvSpPr>
              <p:spPr>
                <a:xfrm>
                  <a:off x="1594025" y="3499200"/>
                  <a:ext cx="674849" cy="47397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28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6C8EAF5-6BD2-47CD-A397-C665ACA73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4025" y="3499200"/>
                  <a:ext cx="674849" cy="473976"/>
                </a:xfrm>
                <a:prstGeom prst="rect">
                  <a:avLst/>
                </a:prstGeom>
                <a:blipFill>
                  <a:blip r:embed="rId38"/>
                  <a:stretch>
                    <a:fillRect l="-9910" r="-90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F67D13-1316-41AD-B1D5-C3582B9D6DC4}"/>
                </a:ext>
              </a:extLst>
            </p:cNvPr>
            <p:cNvCxnSpPr>
              <a:cxnSpLocks/>
            </p:cNvCxnSpPr>
            <p:nvPr/>
          </p:nvCxnSpPr>
          <p:spPr>
            <a:xfrm>
              <a:off x="2488672" y="1835042"/>
              <a:ext cx="0" cy="285440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A18E746-B0C9-42C8-A873-90A44E5A850D}"/>
                    </a:ext>
                  </a:extLst>
                </p:cNvPr>
                <p:cNvSpPr txBox="1"/>
                <p:nvPr/>
              </p:nvSpPr>
              <p:spPr>
                <a:xfrm>
                  <a:off x="2237912" y="4694995"/>
                  <a:ext cx="627754" cy="4739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A18E746-B0C9-42C8-A873-90A44E5A8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912" y="4694995"/>
                  <a:ext cx="627754" cy="473976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F2D59E8-1576-477F-8A3B-BA0D41A2DA6C}"/>
                    </a:ext>
                  </a:extLst>
                </p:cNvPr>
                <p:cNvSpPr txBox="1"/>
                <p:nvPr/>
              </p:nvSpPr>
              <p:spPr>
                <a:xfrm>
                  <a:off x="3359633" y="4698765"/>
                  <a:ext cx="627754" cy="4739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F2D59E8-1576-477F-8A3B-BA0D41A2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633" y="4698765"/>
                  <a:ext cx="627754" cy="473976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EC6254B-AF60-42CC-BF5C-774BA93C6EEE}"/>
                </a:ext>
              </a:extLst>
            </p:cNvPr>
            <p:cNvCxnSpPr>
              <a:cxnSpLocks/>
            </p:cNvCxnSpPr>
            <p:nvPr/>
          </p:nvCxnSpPr>
          <p:spPr>
            <a:xfrm>
              <a:off x="3623202" y="1834422"/>
              <a:ext cx="0" cy="285440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309FF1C2-AD1B-4635-B176-159A0118E8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05" t="21678" r="9924" b="49723"/>
            <a:stretch/>
          </p:blipFill>
          <p:spPr bwMode="auto">
            <a:xfrm>
              <a:off x="6389958" y="4106779"/>
              <a:ext cx="1092200" cy="586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B0130FDD-6008-44FC-8D5B-7140560BE01A}"/>
                    </a:ext>
                  </a:extLst>
                </p:cNvPr>
                <p:cNvSpPr/>
                <p:nvPr/>
              </p:nvSpPr>
              <p:spPr>
                <a:xfrm>
                  <a:off x="6782139" y="4048919"/>
                  <a:ext cx="314593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B0130FDD-6008-44FC-8D5B-7140560BE0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139" y="4048919"/>
                  <a:ext cx="314593" cy="338554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1014495-965D-402D-A7E8-9CC493AD14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1764" y="4374271"/>
              <a:ext cx="450000" cy="3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81E1C5-B701-4719-A390-AE8A0C7E5820}"/>
              </a:ext>
            </a:extLst>
          </p:cNvPr>
          <p:cNvCxnSpPr>
            <a:cxnSpLocks/>
          </p:cNvCxnSpPr>
          <p:nvPr/>
        </p:nvCxnSpPr>
        <p:spPr>
          <a:xfrm>
            <a:off x="4627370" y="1834422"/>
            <a:ext cx="0" cy="285440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  <p:bldP spid="52" grpId="0"/>
      <p:bldP spid="50" grpId="0" animBg="1"/>
      <p:bldP spid="51" grpId="0" animBg="1"/>
      <p:bldP spid="53" grpId="0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707A2C4-1DC6-4ADD-A3D7-9BBC30384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2033"/>
              </p:ext>
            </p:extLst>
          </p:nvPr>
        </p:nvGraphicFramePr>
        <p:xfrm>
          <a:off x="315108" y="5330264"/>
          <a:ext cx="11560872" cy="141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3892">
                  <a:extLst>
                    <a:ext uri="{9D8B030D-6E8A-4147-A177-3AD203B41FA5}">
                      <a16:colId xmlns:a16="http://schemas.microsoft.com/office/drawing/2014/main" val="682689004"/>
                    </a:ext>
                  </a:extLst>
                </a:gridCol>
                <a:gridCol w="5906980">
                  <a:extLst>
                    <a:ext uri="{9D8B030D-6E8A-4147-A177-3AD203B41FA5}">
                      <a16:colId xmlns:a16="http://schemas.microsoft.com/office/drawing/2014/main" val="1578419733"/>
                    </a:ext>
                  </a:extLst>
                </a:gridCol>
              </a:tblGrid>
              <a:tr h="70643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62632"/>
                  </a:ext>
                </a:extLst>
              </a:tr>
              <a:tr h="70643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9508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824D34E-3D9C-4817-A03A-D2D73B945DC9}"/>
                  </a:ext>
                </a:extLst>
              </p:cNvPr>
              <p:cNvSpPr txBox="1"/>
              <p:nvPr/>
            </p:nvSpPr>
            <p:spPr>
              <a:xfrm>
                <a:off x="189272" y="5382194"/>
                <a:ext cx="11812543" cy="5497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IN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sz="23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IN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N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|00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IN" sz="23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IN" sz="2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IN" sz="23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N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IN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  <m:r>
                          <a:rPr lang="en-IN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IN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23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3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begChr m:val=""/>
                        <m:endChr m:val="⟩"/>
                        <m:ctrlP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IN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 sz="23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d>
                      <m:dPr>
                        <m:begChr m:val=""/>
                        <m:endChr m:val="⟩"/>
                        <m:ctrlP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3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m:rPr>
                        <m:nor/>
                      </m:rPr>
                      <a:rPr lang="en-IN" sz="2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23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3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begChr m:val=""/>
                        <m:endChr m:val="⟩"/>
                        <m:ctrlP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</m:e>
                    </m:d>
                    <m:r>
                      <a:rPr lang="en-IN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sz="23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d>
                      <m:dPr>
                        <m:begChr m:val=""/>
                        <m:endChr m:val="⟩"/>
                        <m:ctrlP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</m:e>
                    </m:d>
                    <m:r>
                      <a:rPr lang="en-IN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3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e>
                    </m:d>
                    <m:r>
                      <a:rPr lang="en-IN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23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3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begChr m:val=""/>
                        <m:endChr m:val="⟩"/>
                        <m:ctrlP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IN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sz="23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d>
                      <m:dPr>
                        <m:begChr m:val=""/>
                        <m:endChr m:val="⟩"/>
                        <m:ctrlP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IN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824D34E-3D9C-4817-A03A-D2D73B945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72" y="5382194"/>
                <a:ext cx="11812543" cy="549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Teleportation Protocol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0D995-0090-44D8-B7D3-DEDFCD3413A0}"/>
              </a:ext>
            </a:extLst>
          </p:cNvPr>
          <p:cNvSpPr txBox="1"/>
          <p:nvPr/>
        </p:nvSpPr>
        <p:spPr>
          <a:xfrm>
            <a:off x="378545" y="1154146"/>
            <a:ext cx="11433998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Solution: use Bell Measurement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9">
                <a:extLst>
                  <a:ext uri="{FF2B5EF4-FFF2-40B4-BE49-F238E27FC236}">
                    <a16:creationId xmlns:a16="http://schemas.microsoft.com/office/drawing/2014/main" id="{A19CEBE9-0504-4068-9E37-22C1C6BEFF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885063"/>
                  </p:ext>
                </p:extLst>
              </p:nvPr>
            </p:nvGraphicFramePr>
            <p:xfrm>
              <a:off x="8639183" y="1885609"/>
              <a:ext cx="3244948" cy="29466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3414">
                      <a:extLst>
                        <a:ext uri="{9D8B030D-6E8A-4147-A177-3AD203B41FA5}">
                          <a16:colId xmlns:a16="http://schemas.microsoft.com/office/drawing/2014/main" val="2239199996"/>
                        </a:ext>
                      </a:extLst>
                    </a:gridCol>
                    <a:gridCol w="1451534">
                      <a:extLst>
                        <a:ext uri="{9D8B030D-6E8A-4147-A177-3AD203B41FA5}">
                          <a16:colId xmlns:a16="http://schemas.microsoft.com/office/drawing/2014/main" val="675958169"/>
                        </a:ext>
                      </a:extLst>
                    </a:gridCol>
                  </a:tblGrid>
                  <a:tr h="485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Alice’s Measurement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𝑀𝑁</m:t>
                                </m:r>
                              </m:oMath>
                            </m:oMathPara>
                          </a14:m>
                          <a:endParaRPr lang="en-I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 dirty="0">
                              <a:solidFill>
                                <a:schemeClr val="tx1"/>
                              </a:solidFill>
                            </a:rPr>
                            <a:t>Bob’s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7597162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IN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IN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IN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000" dirty="0">
                            <a:latin typeface="Times New Roman" panose="02020603050405020304" pitchFamily="18" charset="0"/>
                            <a:ea typeface="IBM Plex Sans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6856007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en-IN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IN" sz="2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IN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000" dirty="0">
                            <a:latin typeface="Times New Roman" panose="02020603050405020304" pitchFamily="18" charset="0"/>
                            <a:ea typeface="IBM Plex Sans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7610284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N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IN" sz="2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|0</m:t>
                                    </m:r>
                                  </m:e>
                                </m:d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IN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000" dirty="0">
                            <a:latin typeface="Times New Roman" panose="02020603050405020304" pitchFamily="18" charset="0"/>
                            <a:ea typeface="IBM Plex Sans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4716756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IN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IN" sz="2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IN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000" dirty="0">
                            <a:latin typeface="Times New Roman" panose="02020603050405020304" pitchFamily="18" charset="0"/>
                            <a:ea typeface="IBM Plex Sans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9641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9">
                <a:extLst>
                  <a:ext uri="{FF2B5EF4-FFF2-40B4-BE49-F238E27FC236}">
                    <a16:creationId xmlns:a16="http://schemas.microsoft.com/office/drawing/2014/main" id="{A19CEBE9-0504-4068-9E37-22C1C6BEFF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885063"/>
                  </p:ext>
                </p:extLst>
              </p:nvPr>
            </p:nvGraphicFramePr>
            <p:xfrm>
              <a:off x="8639183" y="1885609"/>
              <a:ext cx="3244948" cy="29466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3414">
                      <a:extLst>
                        <a:ext uri="{9D8B030D-6E8A-4147-A177-3AD203B41FA5}">
                          <a16:colId xmlns:a16="http://schemas.microsoft.com/office/drawing/2014/main" val="2239199996"/>
                        </a:ext>
                      </a:extLst>
                    </a:gridCol>
                    <a:gridCol w="1451534">
                      <a:extLst>
                        <a:ext uri="{9D8B030D-6E8A-4147-A177-3AD203B41FA5}">
                          <a16:colId xmlns:a16="http://schemas.microsoft.com/office/drawing/2014/main" val="675958169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9" t="-3636" r="-81356" b="-26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4370" t="-3636" r="-840" b="-26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597162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9" t="-213750" r="-81356" b="-44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4370" t="-213750" r="-840" b="-44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6856007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9" t="-313750" r="-81356" b="-34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4370" t="-313750" r="-840" b="-34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7610284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9" t="-418987" r="-81356" b="-2455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4370" t="-418987" r="-840" b="-2455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4716756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9" t="-512500" r="-81356" b="-14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4370" t="-512500" r="-840" b="-14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6416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80072EE-D9DF-48C7-B090-68AE4097884B}"/>
                  </a:ext>
                </a:extLst>
              </p:cNvPr>
              <p:cNvSpPr txBox="1"/>
              <p:nvPr/>
            </p:nvSpPr>
            <p:spPr>
              <a:xfrm>
                <a:off x="264245" y="5509550"/>
                <a:ext cx="172403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=00</m:t>
                      </m:r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80072EE-D9DF-48C7-B090-68AE40978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5" y="5509550"/>
                <a:ext cx="1724031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61D9515-35A6-4F3E-AD77-D9E0CA67C7F2}"/>
              </a:ext>
            </a:extLst>
          </p:cNvPr>
          <p:cNvSpPr txBox="1"/>
          <p:nvPr/>
        </p:nvSpPr>
        <p:spPr>
          <a:xfrm>
            <a:off x="1992988" y="5512978"/>
            <a:ext cx="1825544" cy="321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buClr>
                <a:srgbClr val="E0E0E0"/>
              </a:buClr>
              <a:buSzPct val="80000"/>
            </a:pPr>
            <a:r>
              <a:rPr lang="en-IN" sz="2000" dirty="0">
                <a:ea typeface="Cambria Math" panose="02040503050406030204" pitchFamily="18" charset="0"/>
                <a:cs typeface="Times New Roman" panose="02020603050405020304" pitchFamily="18" charset="0"/>
              </a:rPr>
              <a:t>Do nothing</a:t>
            </a:r>
            <a:endParaRPr lang="en-I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A50BC16-68AA-4B00-AF2F-1755BA148F48}"/>
                  </a:ext>
                </a:extLst>
              </p:cNvPr>
              <p:cNvSpPr txBox="1"/>
              <p:nvPr/>
            </p:nvSpPr>
            <p:spPr>
              <a:xfrm>
                <a:off x="264245" y="6117952"/>
                <a:ext cx="172403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=01</m:t>
                      </m:r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A50BC16-68AA-4B00-AF2F-1755BA148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5" y="6117952"/>
                <a:ext cx="1724031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9FD61F75-7C7E-4E60-B2C5-624DFCD806C3}"/>
              </a:ext>
            </a:extLst>
          </p:cNvPr>
          <p:cNvSpPr txBox="1"/>
          <p:nvPr/>
        </p:nvSpPr>
        <p:spPr>
          <a:xfrm>
            <a:off x="2183488" y="6121380"/>
            <a:ext cx="1825544" cy="321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buClr>
                <a:srgbClr val="E0E0E0"/>
              </a:buClr>
              <a:buSzPct val="80000"/>
            </a:pPr>
            <a:r>
              <a:rPr lang="en-IN" sz="2000" dirty="0">
                <a:ea typeface="Cambria Math" panose="02040503050406030204" pitchFamily="18" charset="0"/>
                <a:cs typeface="Times New Roman" panose="02020603050405020304" pitchFamily="18" charset="0"/>
              </a:rPr>
              <a:t>Bit flip (X gate)</a:t>
            </a:r>
            <a:endParaRPr lang="en-I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025F915-0D02-482C-98DE-BFA06B2A182F}"/>
                  </a:ext>
                </a:extLst>
              </p:cNvPr>
              <p:cNvSpPr txBox="1"/>
              <p:nvPr/>
            </p:nvSpPr>
            <p:spPr>
              <a:xfrm>
                <a:off x="5943144" y="5509550"/>
                <a:ext cx="172403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025F915-0D02-482C-98DE-BFA06B2A1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44" y="5509550"/>
                <a:ext cx="1724031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66137B7E-02EE-47EA-83DB-6893ECFFEAE3}"/>
              </a:ext>
            </a:extLst>
          </p:cNvPr>
          <p:cNvSpPr txBox="1"/>
          <p:nvPr/>
        </p:nvSpPr>
        <p:spPr>
          <a:xfrm>
            <a:off x="7986872" y="5507151"/>
            <a:ext cx="2122385" cy="321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buClr>
                <a:srgbClr val="E0E0E0"/>
              </a:buClr>
              <a:buSzPct val="80000"/>
            </a:pPr>
            <a:r>
              <a:rPr lang="en-IN" sz="2000" dirty="0">
                <a:ea typeface="Cambria Math" panose="02040503050406030204" pitchFamily="18" charset="0"/>
                <a:cs typeface="Times New Roman" panose="02020603050405020304" pitchFamily="18" charset="0"/>
              </a:rPr>
              <a:t>Phase flip (Z gate)</a:t>
            </a:r>
            <a:endParaRPr lang="en-I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7B9F808-4E21-4460-A6F0-D8A63CFCCBF6}"/>
                  </a:ext>
                </a:extLst>
              </p:cNvPr>
              <p:cNvSpPr txBox="1"/>
              <p:nvPr/>
            </p:nvSpPr>
            <p:spPr>
              <a:xfrm>
                <a:off x="5943600" y="6116400"/>
                <a:ext cx="172403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=11</m:t>
                      </m:r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7B9F808-4E21-4460-A6F0-D8A63CFCC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6116400"/>
                <a:ext cx="1724031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C4FDF233-9E0D-4320-86AA-8EFF5BF79CC2}"/>
              </a:ext>
            </a:extLst>
          </p:cNvPr>
          <p:cNvSpPr txBox="1"/>
          <p:nvPr/>
        </p:nvSpPr>
        <p:spPr>
          <a:xfrm>
            <a:off x="8096781" y="5997837"/>
            <a:ext cx="1902566" cy="660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buClr>
                <a:srgbClr val="E0E0E0"/>
              </a:buClr>
              <a:buSzPct val="80000"/>
            </a:pPr>
            <a:r>
              <a:rPr lang="en-IN" sz="2000" dirty="0">
                <a:ea typeface="Cambria Math" panose="02040503050406030204" pitchFamily="18" charset="0"/>
                <a:cs typeface="Times New Roman" panose="02020603050405020304" pitchFamily="18" charset="0"/>
              </a:rPr>
              <a:t>Bit and phase flip (X and Z gates)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65F9F8E8-B973-4BFE-8C50-8420C897537A}"/>
              </a:ext>
            </a:extLst>
          </p:cNvPr>
          <p:cNvSpPr/>
          <p:nvPr/>
        </p:nvSpPr>
        <p:spPr>
          <a:xfrm rot="16200000" flipH="1">
            <a:off x="1913624" y="5487851"/>
            <a:ext cx="116734" cy="379668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6F05BC8B-8960-4AA4-959B-29996220212C}"/>
              </a:ext>
            </a:extLst>
          </p:cNvPr>
          <p:cNvSpPr/>
          <p:nvPr/>
        </p:nvSpPr>
        <p:spPr>
          <a:xfrm rot="16200000" flipH="1">
            <a:off x="1913624" y="6094006"/>
            <a:ext cx="116734" cy="379668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D8EB9E79-C12F-458D-A573-A9B4F5DAE3CC}"/>
              </a:ext>
            </a:extLst>
          </p:cNvPr>
          <p:cNvSpPr/>
          <p:nvPr/>
        </p:nvSpPr>
        <p:spPr>
          <a:xfrm rot="16200000" flipH="1">
            <a:off x="7628493" y="5489800"/>
            <a:ext cx="116734" cy="379668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899CB152-39CA-4DC0-BD16-1085D7C529E1}"/>
              </a:ext>
            </a:extLst>
          </p:cNvPr>
          <p:cNvSpPr/>
          <p:nvPr/>
        </p:nvSpPr>
        <p:spPr>
          <a:xfrm rot="16200000" flipH="1">
            <a:off x="7627000" y="6094600"/>
            <a:ext cx="116734" cy="379668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2C6D34-F70B-4AAE-AE7F-C0C1C2E098DD}"/>
              </a:ext>
            </a:extLst>
          </p:cNvPr>
          <p:cNvGrpSpPr/>
          <p:nvPr/>
        </p:nvGrpSpPr>
        <p:grpSpPr>
          <a:xfrm>
            <a:off x="228233" y="1692062"/>
            <a:ext cx="8173426" cy="3480679"/>
            <a:chOff x="228233" y="1692062"/>
            <a:chExt cx="8173426" cy="3480679"/>
          </a:xfrm>
        </p:grpSpPr>
        <p:pic>
          <p:nvPicPr>
            <p:cNvPr id="113" name="Picture 4">
              <a:extLst>
                <a:ext uri="{FF2B5EF4-FFF2-40B4-BE49-F238E27FC236}">
                  <a16:creationId xmlns:a16="http://schemas.microsoft.com/office/drawing/2014/main" id="{38FFC701-F54F-4F04-A637-DA0BC8E641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1" t="8094" b="30368"/>
            <a:stretch/>
          </p:blipFill>
          <p:spPr bwMode="auto">
            <a:xfrm>
              <a:off x="2348809" y="1692062"/>
              <a:ext cx="5515851" cy="2010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>
              <a:extLst>
                <a:ext uri="{FF2B5EF4-FFF2-40B4-BE49-F238E27FC236}">
                  <a16:creationId xmlns:a16="http://schemas.microsoft.com/office/drawing/2014/main" id="{F22C1950-AAFA-4A37-92D7-2664CA7812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11" t="22049" r="3745" b="49680"/>
            <a:stretch/>
          </p:blipFill>
          <p:spPr bwMode="auto">
            <a:xfrm>
              <a:off x="5334697" y="4112944"/>
              <a:ext cx="1409116" cy="580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3F81127-F4AC-4F51-8BFB-78149457C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5705" y="4374271"/>
              <a:ext cx="2880000" cy="3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D7BF3EF9-E86D-484B-9EF0-E2D39AD62562}"/>
                </a:ext>
              </a:extLst>
            </p:cNvPr>
            <p:cNvSpPr/>
            <p:nvPr/>
          </p:nvSpPr>
          <p:spPr>
            <a:xfrm flipH="1">
              <a:off x="2259909" y="3036901"/>
              <a:ext cx="235796" cy="1413173"/>
            </a:xfrm>
            <a:prstGeom prst="rightBrace">
              <a:avLst>
                <a:gd name="adj1" fmla="val 93206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AFAAAC-CCB4-4F5E-92BE-641DD38D0523}"/>
                </a:ext>
              </a:extLst>
            </p:cNvPr>
            <p:cNvCxnSpPr>
              <a:cxnSpLocks/>
            </p:cNvCxnSpPr>
            <p:nvPr/>
          </p:nvCxnSpPr>
          <p:spPr>
            <a:xfrm>
              <a:off x="291565" y="3745660"/>
              <a:ext cx="7560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A03181E-84B3-42FD-ABD3-386A4A60C1C9}"/>
                </a:ext>
              </a:extLst>
            </p:cNvPr>
            <p:cNvGrpSpPr/>
            <p:nvPr/>
          </p:nvGrpSpPr>
          <p:grpSpPr>
            <a:xfrm>
              <a:off x="228233" y="2166771"/>
              <a:ext cx="914400" cy="1158760"/>
              <a:chOff x="3774125" y="3945443"/>
              <a:chExt cx="914400" cy="1158760"/>
            </a:xfrm>
          </p:grpSpPr>
          <p:pic>
            <p:nvPicPr>
              <p:cNvPr id="138" name="Graphic 137" descr="Female Profile">
                <a:extLst>
                  <a:ext uri="{FF2B5EF4-FFF2-40B4-BE49-F238E27FC236}">
                    <a16:creationId xmlns:a16="http://schemas.microsoft.com/office/drawing/2014/main" id="{43E1A452-C1C6-46DE-8AE4-3C08DDA68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3774125" y="394544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7EABB77-1801-4736-AD8D-4A23F81FC3A6}"/>
                  </a:ext>
                </a:extLst>
              </p:cNvPr>
              <p:cNvSpPr txBox="1"/>
              <p:nvPr/>
            </p:nvSpPr>
            <p:spPr>
              <a:xfrm>
                <a:off x="3774125" y="4720187"/>
                <a:ext cx="914400" cy="38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Alice</a:t>
                </a:r>
                <a:endPara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24C65D5-AF90-4C71-946C-3CBB4F208325}"/>
                </a:ext>
              </a:extLst>
            </p:cNvPr>
            <p:cNvGrpSpPr/>
            <p:nvPr/>
          </p:nvGrpSpPr>
          <p:grpSpPr>
            <a:xfrm>
              <a:off x="228233" y="3840474"/>
              <a:ext cx="914400" cy="1158760"/>
              <a:chOff x="3774125" y="5169518"/>
              <a:chExt cx="914400" cy="1158760"/>
            </a:xfrm>
          </p:grpSpPr>
          <p:pic>
            <p:nvPicPr>
              <p:cNvPr id="136" name="Graphic 135" descr="Male profile">
                <a:extLst>
                  <a:ext uri="{FF2B5EF4-FFF2-40B4-BE49-F238E27FC236}">
                    <a16:creationId xmlns:a16="http://schemas.microsoft.com/office/drawing/2014/main" id="{D26C30C8-C056-4D30-89D4-619819018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3774125" y="516951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7867948-3910-4BEF-8EE5-11C4EE5C9F38}"/>
                  </a:ext>
                </a:extLst>
              </p:cNvPr>
              <p:cNvSpPr txBox="1"/>
              <p:nvPr/>
            </p:nvSpPr>
            <p:spPr>
              <a:xfrm>
                <a:off x="3774125" y="5944262"/>
                <a:ext cx="914400" cy="38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Bob</a:t>
                </a:r>
                <a:endPara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2167B0A2-AFD3-465B-9285-36FE0855056F}"/>
                    </a:ext>
                  </a:extLst>
                </p:cNvPr>
                <p:cNvSpPr/>
                <p:nvPr/>
              </p:nvSpPr>
              <p:spPr>
                <a:xfrm>
                  <a:off x="5439106" y="2482137"/>
                  <a:ext cx="52238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2167B0A2-AFD3-465B-9285-36FE08550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106" y="2482137"/>
                  <a:ext cx="522386" cy="461665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28A855C1-75ED-4035-B3BB-B04EB1DE9178}"/>
                    </a:ext>
                  </a:extLst>
                </p:cNvPr>
                <p:cNvSpPr/>
                <p:nvPr/>
              </p:nvSpPr>
              <p:spPr>
                <a:xfrm>
                  <a:off x="6319071" y="3352330"/>
                  <a:ext cx="46238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28A855C1-75ED-4035-B3BB-B04EB1DE9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071" y="3352330"/>
                  <a:ext cx="462386" cy="461665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Arrow: Down 123">
              <a:extLst>
                <a:ext uri="{FF2B5EF4-FFF2-40B4-BE49-F238E27FC236}">
                  <a16:creationId xmlns:a16="http://schemas.microsoft.com/office/drawing/2014/main" id="{85D2F73E-24CE-4319-9BEA-E06BF605778B}"/>
                </a:ext>
              </a:extLst>
            </p:cNvPr>
            <p:cNvSpPr/>
            <p:nvPr/>
          </p:nvSpPr>
          <p:spPr>
            <a:xfrm>
              <a:off x="5822248" y="3696226"/>
              <a:ext cx="132082" cy="392314"/>
            </a:xfrm>
            <a:prstGeom prst="downArrow">
              <a:avLst/>
            </a:prstGeom>
            <a:noFill/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Arrow: Down 124">
              <a:extLst>
                <a:ext uri="{FF2B5EF4-FFF2-40B4-BE49-F238E27FC236}">
                  <a16:creationId xmlns:a16="http://schemas.microsoft.com/office/drawing/2014/main" id="{DB4F92EF-2D7E-4FB3-B95F-7F6E76EF7766}"/>
                </a:ext>
              </a:extLst>
            </p:cNvPr>
            <p:cNvSpPr/>
            <p:nvPr/>
          </p:nvSpPr>
          <p:spPr>
            <a:xfrm>
              <a:off x="6700175" y="3709654"/>
              <a:ext cx="132082" cy="392314"/>
            </a:xfrm>
            <a:prstGeom prst="downArrow">
              <a:avLst/>
            </a:prstGeom>
            <a:noFill/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577BB13-1656-49E3-BF3A-37FAD71DF428}"/>
                    </a:ext>
                  </a:extLst>
                </p:cNvPr>
                <p:cNvSpPr/>
                <p:nvPr/>
              </p:nvSpPr>
              <p:spPr>
                <a:xfrm>
                  <a:off x="5873732" y="4047241"/>
                  <a:ext cx="32909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577BB13-1656-49E3-BF3A-37FAD71DF4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732" y="4047241"/>
                  <a:ext cx="329098" cy="338554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9E5C17-7E84-4C16-9954-D334C9A51A6E}"/>
                    </a:ext>
                  </a:extLst>
                </p:cNvPr>
                <p:cNvSpPr txBox="1"/>
                <p:nvPr/>
              </p:nvSpPr>
              <p:spPr>
                <a:xfrm>
                  <a:off x="7773905" y="4112944"/>
                  <a:ext cx="627754" cy="4739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9E5C17-7E84-4C16-9954-D334C9A51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905" y="4112944"/>
                  <a:ext cx="627754" cy="473976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49E160B-1BAD-4623-99D3-FB353D7A62F6}"/>
                </a:ext>
              </a:extLst>
            </p:cNvPr>
            <p:cNvCxnSpPr>
              <a:cxnSpLocks/>
            </p:cNvCxnSpPr>
            <p:nvPr/>
          </p:nvCxnSpPr>
          <p:spPr>
            <a:xfrm>
              <a:off x="2488672" y="1835042"/>
              <a:ext cx="0" cy="285440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873A136D-035C-4D71-B374-68B6B4BA5244}"/>
                    </a:ext>
                  </a:extLst>
                </p:cNvPr>
                <p:cNvSpPr txBox="1"/>
                <p:nvPr/>
              </p:nvSpPr>
              <p:spPr>
                <a:xfrm>
                  <a:off x="2237912" y="4694995"/>
                  <a:ext cx="627754" cy="4739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873A136D-035C-4D71-B374-68B6B4BA5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912" y="4694995"/>
                  <a:ext cx="627754" cy="473976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4136A6B7-FCA5-4CD1-8F55-254B32C36D0A}"/>
                    </a:ext>
                  </a:extLst>
                </p:cNvPr>
                <p:cNvSpPr txBox="1"/>
                <p:nvPr/>
              </p:nvSpPr>
              <p:spPr>
                <a:xfrm>
                  <a:off x="3359633" y="4698765"/>
                  <a:ext cx="627754" cy="4739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4136A6B7-FCA5-4CD1-8F55-254B32C36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633" y="4698765"/>
                  <a:ext cx="627754" cy="473976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2405372-D67D-4837-9C3B-1C219AF96459}"/>
                </a:ext>
              </a:extLst>
            </p:cNvPr>
            <p:cNvCxnSpPr>
              <a:cxnSpLocks/>
            </p:cNvCxnSpPr>
            <p:nvPr/>
          </p:nvCxnSpPr>
          <p:spPr>
            <a:xfrm>
              <a:off x="3623202" y="1834422"/>
              <a:ext cx="0" cy="285440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" name="Picture 2">
              <a:extLst>
                <a:ext uri="{FF2B5EF4-FFF2-40B4-BE49-F238E27FC236}">
                  <a16:creationId xmlns:a16="http://schemas.microsoft.com/office/drawing/2014/main" id="{DF376FF5-B636-412A-B765-6BC757D021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05" t="21678" r="9924" b="49723"/>
            <a:stretch/>
          </p:blipFill>
          <p:spPr bwMode="auto">
            <a:xfrm>
              <a:off x="6389958" y="4106779"/>
              <a:ext cx="1092200" cy="586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3B1CA82-CA69-4317-BA81-8C1D869D05F4}"/>
                    </a:ext>
                  </a:extLst>
                </p:cNvPr>
                <p:cNvSpPr/>
                <p:nvPr/>
              </p:nvSpPr>
              <p:spPr>
                <a:xfrm>
                  <a:off x="6782139" y="4048919"/>
                  <a:ext cx="314593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3B1CA82-CA69-4317-BA81-8C1D869D05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139" y="4048919"/>
                  <a:ext cx="314593" cy="338554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6A52112-45E6-4007-A8FD-1AEFBE6E2A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1764" y="4374271"/>
              <a:ext cx="450000" cy="3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F8100DA-0DCA-4CE5-B7F2-C3E641ECAEE1}"/>
              </a:ext>
            </a:extLst>
          </p:cNvPr>
          <p:cNvCxnSpPr>
            <a:cxnSpLocks/>
          </p:cNvCxnSpPr>
          <p:nvPr/>
        </p:nvCxnSpPr>
        <p:spPr>
          <a:xfrm>
            <a:off x="4627370" y="1834422"/>
            <a:ext cx="0" cy="285440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F3B13E-1375-4BD6-A2C0-DDB0393CC9D0}"/>
              </a:ext>
            </a:extLst>
          </p:cNvPr>
          <p:cNvCxnSpPr>
            <a:cxnSpLocks/>
          </p:cNvCxnSpPr>
          <p:nvPr/>
        </p:nvCxnSpPr>
        <p:spPr>
          <a:xfrm flipH="1">
            <a:off x="5401894" y="3791960"/>
            <a:ext cx="0" cy="89687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8217C6-B6B9-4E16-995F-989CF9B661BE}"/>
                  </a:ext>
                </a:extLst>
              </p:cNvPr>
              <p:cNvSpPr txBox="1"/>
              <p:nvPr/>
            </p:nvSpPr>
            <p:spPr>
              <a:xfrm>
                <a:off x="5131786" y="4699733"/>
                <a:ext cx="675411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8217C6-B6B9-4E16-995F-989CF9B6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86" y="4699733"/>
                <a:ext cx="675411" cy="47397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4D4C24E-EC26-4B54-8E3A-5DD211990698}"/>
                  </a:ext>
                </a:extLst>
              </p:cNvPr>
              <p:cNvSpPr txBox="1"/>
              <p:nvPr/>
            </p:nvSpPr>
            <p:spPr>
              <a:xfrm>
                <a:off x="4351219" y="4694995"/>
                <a:ext cx="627754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4D4C24E-EC26-4B54-8E3A-5DD211990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219" y="4694995"/>
                <a:ext cx="627754" cy="47397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Speech Bubble: Rectangle with Corners Rounded 55">
                <a:extLst>
                  <a:ext uri="{FF2B5EF4-FFF2-40B4-BE49-F238E27FC236}">
                    <a16:creationId xmlns:a16="http://schemas.microsoft.com/office/drawing/2014/main" id="{114F71A2-EFDE-457B-A1B1-7DBB80E7BB60}"/>
                  </a:ext>
                </a:extLst>
              </p:cNvPr>
              <p:cNvSpPr/>
              <p:nvPr/>
            </p:nvSpPr>
            <p:spPr>
              <a:xfrm>
                <a:off x="4901283" y="2798309"/>
                <a:ext cx="2950282" cy="914400"/>
              </a:xfrm>
              <a:prstGeom prst="wedgeRoundRectCallout">
                <a:avLst>
                  <a:gd name="adj1" fmla="val 68249"/>
                  <a:gd name="adj2" fmla="val 88584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How do we get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𝑀𝑁</m:t>
                    </m:r>
                  </m:oMath>
                </a14:m>
                <a:endParaRPr lang="en-IN" sz="2400" i="1" dirty="0"/>
              </a:p>
            </p:txBody>
          </p:sp>
        </mc:Choice>
        <mc:Fallback xmlns="">
          <p:sp>
            <p:nvSpPr>
              <p:cNvPr id="56" name="Speech Bubble: Rectangle with Corners Rounded 55">
                <a:extLst>
                  <a:ext uri="{FF2B5EF4-FFF2-40B4-BE49-F238E27FC236}">
                    <a16:creationId xmlns:a16="http://schemas.microsoft.com/office/drawing/2014/main" id="{114F71A2-EFDE-457B-A1B1-7DBB80E7B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283" y="2798309"/>
                <a:ext cx="2950282" cy="914400"/>
              </a:xfrm>
              <a:prstGeom prst="wedgeRoundRectCallout">
                <a:avLst>
                  <a:gd name="adj1" fmla="val 68249"/>
                  <a:gd name="adj2" fmla="val 88584"/>
                  <a:gd name="adj3" fmla="val 16667"/>
                </a:avLst>
              </a:prstGeom>
              <a:blipFill>
                <a:blip r:embed="rId24"/>
                <a:stretch>
                  <a:fillRect t="-42453" b="-38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616C3C3-A231-4AB3-8D6B-1D7A5AEAECA7}"/>
              </a:ext>
            </a:extLst>
          </p:cNvPr>
          <p:cNvGrpSpPr/>
          <p:nvPr/>
        </p:nvGrpSpPr>
        <p:grpSpPr>
          <a:xfrm>
            <a:off x="3976187" y="5438408"/>
            <a:ext cx="1497955" cy="500464"/>
            <a:chOff x="100535" y="507027"/>
            <a:chExt cx="1497955" cy="500464"/>
          </a:xfrm>
        </p:grpSpPr>
        <p:pic>
          <p:nvPicPr>
            <p:cNvPr id="91" name="Picture 2">
              <a:extLst>
                <a:ext uri="{FF2B5EF4-FFF2-40B4-BE49-F238E27FC236}">
                  <a16:creationId xmlns:a16="http://schemas.microsoft.com/office/drawing/2014/main" id="{E3A825FC-FE69-4AA6-83D6-F7D9CA8D06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11" t="22049" r="3745" b="49680"/>
            <a:stretch/>
          </p:blipFill>
          <p:spPr bwMode="auto">
            <a:xfrm>
              <a:off x="100535" y="586992"/>
              <a:ext cx="1021379" cy="420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2EE0BD1-D321-498F-96B9-F282325F8FDF}"/>
                    </a:ext>
                  </a:extLst>
                </p:cNvPr>
                <p:cNvSpPr/>
                <p:nvPr/>
              </p:nvSpPr>
              <p:spPr>
                <a:xfrm>
                  <a:off x="459998" y="507027"/>
                  <a:ext cx="238542" cy="2453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2EE0BD1-D321-498F-96B9-F282325F8F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98" y="507027"/>
                  <a:ext cx="238542" cy="245396"/>
                </a:xfrm>
                <a:prstGeom prst="rect">
                  <a:avLst/>
                </a:prstGeom>
                <a:blipFill>
                  <a:blip r:embed="rId47"/>
                  <a:stretch>
                    <a:fillRect r="-15385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1" name="Picture 2">
              <a:extLst>
                <a:ext uri="{FF2B5EF4-FFF2-40B4-BE49-F238E27FC236}">
                  <a16:creationId xmlns:a16="http://schemas.microsoft.com/office/drawing/2014/main" id="{053457C6-364D-4249-8D6A-A7D4E92163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05" t="21678" r="9924" b="49723"/>
            <a:stretch/>
          </p:blipFill>
          <p:spPr bwMode="auto">
            <a:xfrm>
              <a:off x="844841" y="588296"/>
              <a:ext cx="753649" cy="404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51B2EBD3-E649-464E-9902-2ECA005DFEEF}"/>
                    </a:ext>
                  </a:extLst>
                </p:cNvPr>
                <p:cNvSpPr/>
                <p:nvPr/>
              </p:nvSpPr>
              <p:spPr>
                <a:xfrm>
                  <a:off x="1090820" y="507705"/>
                  <a:ext cx="238542" cy="2453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51B2EBD3-E649-464E-9902-2ECA005DF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20" y="507705"/>
                  <a:ext cx="238542" cy="245396"/>
                </a:xfrm>
                <a:prstGeom prst="rect">
                  <a:avLst/>
                </a:prstGeom>
                <a:blipFill>
                  <a:blip r:embed="rId48"/>
                  <a:stretch>
                    <a:fillRect r="-1282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62C5451-1B8D-456A-B34B-786B698CA873}"/>
              </a:ext>
            </a:extLst>
          </p:cNvPr>
          <p:cNvGrpSpPr/>
          <p:nvPr/>
        </p:nvGrpSpPr>
        <p:grpSpPr>
          <a:xfrm>
            <a:off x="3982341" y="6064667"/>
            <a:ext cx="1497955" cy="500464"/>
            <a:chOff x="100535" y="507027"/>
            <a:chExt cx="1497955" cy="500464"/>
          </a:xfrm>
        </p:grpSpPr>
        <p:pic>
          <p:nvPicPr>
            <p:cNvPr id="143" name="Picture 2">
              <a:extLst>
                <a:ext uri="{FF2B5EF4-FFF2-40B4-BE49-F238E27FC236}">
                  <a16:creationId xmlns:a16="http://schemas.microsoft.com/office/drawing/2014/main" id="{204722D3-9C0A-4B88-9BEA-9C9762C22C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11" t="22049" r="3745" b="49680"/>
            <a:stretch/>
          </p:blipFill>
          <p:spPr bwMode="auto">
            <a:xfrm>
              <a:off x="100535" y="586992"/>
              <a:ext cx="1021379" cy="420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E000FEC9-2648-4E8E-BB77-B9232E76B25F}"/>
                    </a:ext>
                  </a:extLst>
                </p:cNvPr>
                <p:cNvSpPr/>
                <p:nvPr/>
              </p:nvSpPr>
              <p:spPr>
                <a:xfrm>
                  <a:off x="459998" y="507027"/>
                  <a:ext cx="238542" cy="2453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E000FEC9-2648-4E8E-BB77-B9232E76B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98" y="507027"/>
                  <a:ext cx="238542" cy="245396"/>
                </a:xfrm>
                <a:prstGeom prst="rect">
                  <a:avLst/>
                </a:prstGeom>
                <a:blipFill>
                  <a:blip r:embed="rId49"/>
                  <a:stretch>
                    <a:fillRect r="-15385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5" name="Picture 2">
              <a:extLst>
                <a:ext uri="{FF2B5EF4-FFF2-40B4-BE49-F238E27FC236}">
                  <a16:creationId xmlns:a16="http://schemas.microsoft.com/office/drawing/2014/main" id="{91DA1E49-A768-4AE6-85C0-D22636AA38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05" t="21678" r="9924" b="49723"/>
            <a:stretch/>
          </p:blipFill>
          <p:spPr bwMode="auto">
            <a:xfrm>
              <a:off x="844841" y="588296"/>
              <a:ext cx="753649" cy="404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1E3EC170-ECF8-4148-9E27-2AE02D86C920}"/>
                    </a:ext>
                  </a:extLst>
                </p:cNvPr>
                <p:cNvSpPr/>
                <p:nvPr/>
              </p:nvSpPr>
              <p:spPr>
                <a:xfrm>
                  <a:off x="1090820" y="507705"/>
                  <a:ext cx="23854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1E3EC170-ECF8-4148-9E27-2AE02D86C9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20" y="507705"/>
                  <a:ext cx="238542" cy="338554"/>
                </a:xfrm>
                <a:prstGeom prst="rect">
                  <a:avLst/>
                </a:prstGeom>
                <a:blipFill>
                  <a:blip r:embed="rId50"/>
                  <a:stretch>
                    <a:fillRect r="-1282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A88CA03-01ED-43A6-ADB1-ED5CD9AF350B}"/>
              </a:ext>
            </a:extLst>
          </p:cNvPr>
          <p:cNvGrpSpPr/>
          <p:nvPr/>
        </p:nvGrpSpPr>
        <p:grpSpPr>
          <a:xfrm>
            <a:off x="10199012" y="5415996"/>
            <a:ext cx="1497955" cy="500464"/>
            <a:chOff x="100535" y="507027"/>
            <a:chExt cx="1497955" cy="500464"/>
          </a:xfrm>
        </p:grpSpPr>
        <p:pic>
          <p:nvPicPr>
            <p:cNvPr id="148" name="Picture 2">
              <a:extLst>
                <a:ext uri="{FF2B5EF4-FFF2-40B4-BE49-F238E27FC236}">
                  <a16:creationId xmlns:a16="http://schemas.microsoft.com/office/drawing/2014/main" id="{02839984-920A-44F2-A0E1-EC5041C3B5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11" t="22049" r="3745" b="49680"/>
            <a:stretch/>
          </p:blipFill>
          <p:spPr bwMode="auto">
            <a:xfrm>
              <a:off x="100535" y="586992"/>
              <a:ext cx="1021379" cy="420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BAE25EDE-E88F-4B63-8297-F84EA5363082}"/>
                    </a:ext>
                  </a:extLst>
                </p:cNvPr>
                <p:cNvSpPr/>
                <p:nvPr/>
              </p:nvSpPr>
              <p:spPr>
                <a:xfrm>
                  <a:off x="459998" y="507027"/>
                  <a:ext cx="23854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BAE25EDE-E88F-4B63-8297-F84EA5363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98" y="507027"/>
                  <a:ext cx="238542" cy="338554"/>
                </a:xfrm>
                <a:prstGeom prst="rect">
                  <a:avLst/>
                </a:prstGeom>
                <a:blipFill>
                  <a:blip r:embed="rId51"/>
                  <a:stretch>
                    <a:fillRect r="-1538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0" name="Picture 2">
              <a:extLst>
                <a:ext uri="{FF2B5EF4-FFF2-40B4-BE49-F238E27FC236}">
                  <a16:creationId xmlns:a16="http://schemas.microsoft.com/office/drawing/2014/main" id="{5E8851DA-100C-4979-8160-D9993EA99A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05" t="21678" r="9924" b="49723"/>
            <a:stretch/>
          </p:blipFill>
          <p:spPr bwMode="auto">
            <a:xfrm>
              <a:off x="844841" y="588296"/>
              <a:ext cx="753649" cy="404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56479FF7-7A38-4480-A5B1-456256E81F99}"/>
                    </a:ext>
                  </a:extLst>
                </p:cNvPr>
                <p:cNvSpPr/>
                <p:nvPr/>
              </p:nvSpPr>
              <p:spPr>
                <a:xfrm>
                  <a:off x="1090820" y="507705"/>
                  <a:ext cx="238542" cy="2453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56479FF7-7A38-4480-A5B1-456256E81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20" y="507705"/>
                  <a:ext cx="238542" cy="245396"/>
                </a:xfrm>
                <a:prstGeom prst="rect">
                  <a:avLst/>
                </a:prstGeom>
                <a:blipFill>
                  <a:blip r:embed="rId52"/>
                  <a:stretch>
                    <a:fillRect r="-1282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5B52C8B-5460-4C4E-B6A3-320BE0453A3C}"/>
              </a:ext>
            </a:extLst>
          </p:cNvPr>
          <p:cNvGrpSpPr/>
          <p:nvPr/>
        </p:nvGrpSpPr>
        <p:grpSpPr>
          <a:xfrm>
            <a:off x="10199012" y="6109985"/>
            <a:ext cx="1497955" cy="500464"/>
            <a:chOff x="100535" y="507027"/>
            <a:chExt cx="1497955" cy="500464"/>
          </a:xfrm>
        </p:grpSpPr>
        <p:pic>
          <p:nvPicPr>
            <p:cNvPr id="153" name="Picture 2">
              <a:extLst>
                <a:ext uri="{FF2B5EF4-FFF2-40B4-BE49-F238E27FC236}">
                  <a16:creationId xmlns:a16="http://schemas.microsoft.com/office/drawing/2014/main" id="{A58FA546-2A4C-485E-929B-820EF81CD7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11" t="22049" r="3745" b="49680"/>
            <a:stretch/>
          </p:blipFill>
          <p:spPr bwMode="auto">
            <a:xfrm>
              <a:off x="100535" y="586992"/>
              <a:ext cx="1021379" cy="420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6913970D-1B17-4440-BAE1-B194DB8B4606}"/>
                    </a:ext>
                  </a:extLst>
                </p:cNvPr>
                <p:cNvSpPr/>
                <p:nvPr/>
              </p:nvSpPr>
              <p:spPr>
                <a:xfrm>
                  <a:off x="459998" y="507027"/>
                  <a:ext cx="23854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6913970D-1B17-4440-BAE1-B194DB8B46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98" y="507027"/>
                  <a:ext cx="238542" cy="338554"/>
                </a:xfrm>
                <a:prstGeom prst="rect">
                  <a:avLst/>
                </a:prstGeom>
                <a:blipFill>
                  <a:blip r:embed="rId53"/>
                  <a:stretch>
                    <a:fillRect r="-1538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5" name="Picture 2">
              <a:extLst>
                <a:ext uri="{FF2B5EF4-FFF2-40B4-BE49-F238E27FC236}">
                  <a16:creationId xmlns:a16="http://schemas.microsoft.com/office/drawing/2014/main" id="{E61DA111-D96D-429C-B14F-562849CFD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05" t="21678" r="9924" b="49723"/>
            <a:stretch/>
          </p:blipFill>
          <p:spPr bwMode="auto">
            <a:xfrm>
              <a:off x="844841" y="588296"/>
              <a:ext cx="753649" cy="404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08C5216-D998-4F99-84CD-2C23CD728D22}"/>
                    </a:ext>
                  </a:extLst>
                </p:cNvPr>
                <p:cNvSpPr/>
                <p:nvPr/>
              </p:nvSpPr>
              <p:spPr>
                <a:xfrm>
                  <a:off x="1090820" y="507705"/>
                  <a:ext cx="23854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08C5216-D998-4F99-84CD-2C23CD728D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20" y="507705"/>
                  <a:ext cx="238542" cy="338554"/>
                </a:xfrm>
                <a:prstGeom prst="rect">
                  <a:avLst/>
                </a:prstGeom>
                <a:blipFill>
                  <a:blip r:embed="rId54"/>
                  <a:stretch>
                    <a:fillRect r="-1282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A520A17-30B8-4966-8DCB-B0252F46B800}"/>
                  </a:ext>
                </a:extLst>
              </p:cNvPr>
              <p:cNvSpPr txBox="1"/>
              <p:nvPr/>
            </p:nvSpPr>
            <p:spPr>
              <a:xfrm>
                <a:off x="1645200" y="2004701"/>
                <a:ext cx="627754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A520A17-30B8-4966-8DCB-B0252F46B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200" y="2004701"/>
                <a:ext cx="627754" cy="473976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8FAD154-14CB-4201-A0AF-0786A5B29D8C}"/>
                  </a:ext>
                </a:extLst>
              </p:cNvPr>
              <p:cNvSpPr txBox="1"/>
              <p:nvPr/>
            </p:nvSpPr>
            <p:spPr>
              <a:xfrm>
                <a:off x="1594025" y="3499200"/>
                <a:ext cx="674849" cy="4739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8FAD154-14CB-4201-A0AF-0786A5B2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25" y="3499200"/>
                <a:ext cx="674849" cy="473976"/>
              </a:xfrm>
              <a:prstGeom prst="rect">
                <a:avLst/>
              </a:prstGeom>
              <a:blipFill>
                <a:blip r:embed="rId56"/>
                <a:stretch>
                  <a:fillRect l="-9910" r="-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Speech Bubble: Rectangle with Corners Rounded 83">
                <a:extLst>
                  <a:ext uri="{FF2B5EF4-FFF2-40B4-BE49-F238E27FC236}">
                    <a16:creationId xmlns:a16="http://schemas.microsoft.com/office/drawing/2014/main" id="{D5466E29-9F1A-4322-873E-2AC68E7A2ECD}"/>
                  </a:ext>
                </a:extLst>
              </p:cNvPr>
              <p:cNvSpPr/>
              <p:nvPr/>
            </p:nvSpPr>
            <p:spPr>
              <a:xfrm>
                <a:off x="1257235" y="4524886"/>
                <a:ext cx="10179674" cy="1469398"/>
              </a:xfrm>
              <a:prstGeom prst="wedgeRoundRectCallout">
                <a:avLst>
                  <a:gd name="adj1" fmla="val -43859"/>
                  <a:gd name="adj2" fmla="val -87347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teleportation protocol can also be completed using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, 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.</a:t>
                </a:r>
              </a:p>
              <a:p>
                <a:pPr algn="ctr"/>
                <a:endParaRPr lang="en-IN" sz="2400" dirty="0"/>
              </a:p>
              <a:p>
                <a:pPr algn="ctr"/>
                <a:r>
                  <a:rPr lang="en-IN" sz="2400" i="1" dirty="0"/>
                  <a:t>Try it out as an exercise</a:t>
                </a:r>
                <a:r>
                  <a:rPr lang="en-IN" sz="2400" dirty="0"/>
                  <a:t>!</a:t>
                </a:r>
              </a:p>
            </p:txBody>
          </p:sp>
        </mc:Choice>
        <mc:Fallback xmlns="">
          <p:sp>
            <p:nvSpPr>
              <p:cNvPr id="84" name="Speech Bubble: Rectangle with Corners Rounded 83">
                <a:extLst>
                  <a:ext uri="{FF2B5EF4-FFF2-40B4-BE49-F238E27FC236}">
                    <a16:creationId xmlns:a16="http://schemas.microsoft.com/office/drawing/2014/main" id="{D5466E29-9F1A-4322-873E-2AC68E7A2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35" y="4524886"/>
                <a:ext cx="10179674" cy="1469398"/>
              </a:xfrm>
              <a:prstGeom prst="wedgeRoundRectCallout">
                <a:avLst>
                  <a:gd name="adj1" fmla="val -43859"/>
                  <a:gd name="adj2" fmla="val -87347"/>
                  <a:gd name="adj3" fmla="val 16667"/>
                </a:avLst>
              </a:prstGeom>
              <a:blipFill>
                <a:blip r:embed="rId57"/>
                <a:stretch>
                  <a:fillRect r="-3947" b="-14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9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0" grpId="0"/>
      <p:bldP spid="61" grpId="0"/>
      <p:bldP spid="79" grpId="0"/>
      <p:bldP spid="83" grpId="0"/>
      <p:bldP spid="85" grpId="0"/>
      <p:bldP spid="86" grpId="0"/>
      <p:bldP spid="88" grpId="0"/>
      <p:bldP spid="89" grpId="0"/>
      <p:bldP spid="64" grpId="0" animBg="1"/>
      <p:bldP spid="95" grpId="0" animBg="1"/>
      <p:bldP spid="101" grpId="0" animBg="1"/>
      <p:bldP spid="102" grpId="0" animBg="1"/>
      <p:bldP spid="37" grpId="0"/>
      <p:bldP spid="56" grpId="0" animBg="1"/>
      <p:bldP spid="56" grpId="1" animBg="1"/>
      <p:bldP spid="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More About Teleportation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2DF7ED7-A74B-494A-A3D1-DDA39B649948}"/>
              </a:ext>
            </a:extLst>
          </p:cNvPr>
          <p:cNvSpPr txBox="1"/>
          <p:nvPr/>
        </p:nvSpPr>
        <p:spPr>
          <a:xfrm>
            <a:off x="378545" y="1154146"/>
            <a:ext cx="11433998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This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it not just theory. It has been experimentally verified.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D3CA20-B940-4CCA-8BA9-64497B746DAF}"/>
              </a:ext>
            </a:extLst>
          </p:cNvPr>
          <p:cNvSpPr txBox="1"/>
          <p:nvPr/>
        </p:nvSpPr>
        <p:spPr>
          <a:xfrm>
            <a:off x="210770" y="1884023"/>
            <a:ext cx="11769545" cy="4082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</a:pPr>
            <a:r>
              <a:rPr lang="en-US" sz="26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Teleportation protocol demonstrated in China between ground and satellite (~1400 km)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3DF6056-6020-4C1A-B117-C1DC42F62676}"/>
              </a:ext>
            </a:extLst>
          </p:cNvPr>
          <p:cNvSpPr txBox="1"/>
          <p:nvPr/>
        </p:nvSpPr>
        <p:spPr>
          <a:xfrm>
            <a:off x="211227" y="2398593"/>
            <a:ext cx="11769545" cy="4082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</a:pPr>
            <a:r>
              <a:rPr lang="en-US" sz="2600" i="1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Entanglement swapping </a:t>
            </a:r>
            <a:r>
              <a:rPr lang="en-US" sz="26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demonstrated between two of the Canary Islands (~143 km)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152B5B3-EA7C-4096-B0D1-2616E695C355}"/>
              </a:ext>
            </a:extLst>
          </p:cNvPr>
          <p:cNvSpPr txBox="1"/>
          <p:nvPr/>
        </p:nvSpPr>
        <p:spPr>
          <a:xfrm>
            <a:off x="378543" y="4701102"/>
            <a:ext cx="11433998" cy="9240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So does this mean we can communicate information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infinitely fast over long distances?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41C7EF-A255-4080-A083-256B41189796}"/>
              </a:ext>
            </a:extLst>
          </p:cNvPr>
          <p:cNvSpPr txBox="1"/>
          <p:nvPr/>
        </p:nvSpPr>
        <p:spPr>
          <a:xfrm>
            <a:off x="210770" y="5593100"/>
            <a:ext cx="11769545" cy="848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</a:pPr>
            <a:r>
              <a:rPr lang="en-US" sz="26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No, because the Bell measurement results can only be communicated over classical communication channels, which cannot exceed the speed of light.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B34495-30D0-4501-83DE-316A60DD560E}"/>
              </a:ext>
            </a:extLst>
          </p:cNvPr>
          <p:cNvGrpSpPr/>
          <p:nvPr/>
        </p:nvGrpSpPr>
        <p:grpSpPr>
          <a:xfrm>
            <a:off x="5825881" y="3068215"/>
            <a:ext cx="548640" cy="744085"/>
            <a:chOff x="5638342" y="3105343"/>
            <a:chExt cx="548640" cy="744085"/>
          </a:xfrm>
        </p:grpSpPr>
        <p:pic>
          <p:nvPicPr>
            <p:cNvPr id="13" name="Graphic 12" descr="Female Profile">
              <a:extLst>
                <a:ext uri="{FF2B5EF4-FFF2-40B4-BE49-F238E27FC236}">
                  <a16:creationId xmlns:a16="http://schemas.microsoft.com/office/drawing/2014/main" id="{4881DCF1-63B5-45CF-ADA9-FDFA4A0EC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342" y="3105343"/>
              <a:ext cx="548640" cy="54864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690942-C79E-4C75-8C63-B3E8E8DC4E71}"/>
                </a:ext>
              </a:extLst>
            </p:cNvPr>
            <p:cNvSpPr txBox="1"/>
            <p:nvPr/>
          </p:nvSpPr>
          <p:spPr>
            <a:xfrm>
              <a:off x="5638342" y="3561464"/>
              <a:ext cx="548640" cy="2879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E0E0E0"/>
                </a:buClr>
                <a:buSzPct val="80000"/>
                <a:buFontTx/>
                <a:buNone/>
                <a:tabLst/>
                <a:defRPr/>
              </a:pPr>
              <a:r>
                <a:rPr kumimoji="0" lang="en-IN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Times New Roman" panose="02020603050405020304" pitchFamily="18" charset="0"/>
                </a:rPr>
                <a:t>Alice</a:t>
              </a:r>
              <a:endPara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645AFC-ABF1-4B81-82AE-6A12F038AB08}"/>
              </a:ext>
            </a:extLst>
          </p:cNvPr>
          <p:cNvGrpSpPr>
            <a:grpSpLocks noChangeAspect="1"/>
          </p:cNvGrpSpPr>
          <p:nvPr/>
        </p:nvGrpSpPr>
        <p:grpSpPr>
          <a:xfrm>
            <a:off x="1020030" y="3052595"/>
            <a:ext cx="548640" cy="752810"/>
            <a:chOff x="3774125" y="5169518"/>
            <a:chExt cx="914400" cy="1254683"/>
          </a:xfrm>
        </p:grpSpPr>
        <p:pic>
          <p:nvPicPr>
            <p:cNvPr id="16" name="Graphic 15" descr="Male profile">
              <a:extLst>
                <a:ext uri="{FF2B5EF4-FFF2-40B4-BE49-F238E27FC236}">
                  <a16:creationId xmlns:a16="http://schemas.microsoft.com/office/drawing/2014/main" id="{6DDB82C7-EC10-4839-8E08-20D34FA29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4125" y="5169518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25A764-469E-415E-A3AA-C4346ABAB9D7}"/>
                </a:ext>
              </a:extLst>
            </p:cNvPr>
            <p:cNvSpPr txBox="1"/>
            <p:nvPr/>
          </p:nvSpPr>
          <p:spPr>
            <a:xfrm>
              <a:off x="3774125" y="5944261"/>
              <a:ext cx="914400" cy="479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E0E0E0"/>
                </a:buClr>
                <a:buSzPct val="80000"/>
                <a:buFontTx/>
                <a:buNone/>
                <a:tabLst/>
                <a:defRPr/>
              </a:pPr>
              <a:r>
                <a:rPr kumimoji="0" lang="en-IN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Times New Roman" panose="02020603050405020304" pitchFamily="18" charset="0"/>
                </a:rPr>
                <a:t>Bob</a:t>
              </a:r>
              <a:endPara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E11C56-609A-4D59-9E67-801482FEC0D1}"/>
              </a:ext>
            </a:extLst>
          </p:cNvPr>
          <p:cNvCxnSpPr>
            <a:cxnSpLocks/>
          </p:cNvCxnSpPr>
          <p:nvPr/>
        </p:nvCxnSpPr>
        <p:spPr>
          <a:xfrm>
            <a:off x="1568670" y="3326915"/>
            <a:ext cx="4257211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0FAD93-B43B-4A22-8178-0C9D9E65294E}"/>
                  </a:ext>
                </a:extLst>
              </p:cNvPr>
              <p:cNvSpPr txBox="1"/>
              <p:nvPr/>
            </p:nvSpPr>
            <p:spPr>
              <a:xfrm>
                <a:off x="3148017" y="3090145"/>
                <a:ext cx="1048272" cy="4272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IN" sz="22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𝐴𝐵</m:t>
                      </m:r>
                    </m:oMath>
                  </m:oMathPara>
                </a14:m>
                <a:endParaRPr lang="en-IN" sz="2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0FAD93-B43B-4A22-8178-0C9D9E65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017" y="3090145"/>
                <a:ext cx="1048272" cy="4272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80ABBFC-DA61-4EA2-AECC-16AF5740A2BF}"/>
              </a:ext>
            </a:extLst>
          </p:cNvPr>
          <p:cNvGrpSpPr/>
          <p:nvPr/>
        </p:nvGrpSpPr>
        <p:grpSpPr>
          <a:xfrm>
            <a:off x="10554977" y="2975927"/>
            <a:ext cx="658318" cy="823673"/>
            <a:chOff x="6186982" y="3029454"/>
            <a:chExt cx="658318" cy="823673"/>
          </a:xfrm>
        </p:grpSpPr>
        <p:pic>
          <p:nvPicPr>
            <p:cNvPr id="3" name="Graphic 2" descr="School girl">
              <a:extLst>
                <a:ext uri="{FF2B5EF4-FFF2-40B4-BE49-F238E27FC236}">
                  <a16:creationId xmlns:a16="http://schemas.microsoft.com/office/drawing/2014/main" id="{1AAFBC0F-C142-4E45-B54B-639E0C98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86982" y="3029454"/>
              <a:ext cx="658318" cy="65831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F4C8A2-AF59-4532-BB4D-B37D8B124E8C}"/>
                </a:ext>
              </a:extLst>
            </p:cNvPr>
            <p:cNvSpPr txBox="1"/>
            <p:nvPr/>
          </p:nvSpPr>
          <p:spPr>
            <a:xfrm>
              <a:off x="6251645" y="3565163"/>
              <a:ext cx="548640" cy="2879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E0E0E0"/>
                </a:buClr>
                <a:buSzPct val="80000"/>
                <a:buFontTx/>
                <a:buNone/>
                <a:tabLst/>
                <a:defRPr/>
              </a:pPr>
              <a:r>
                <a:rPr kumimoji="0" lang="en-IN" b="1" i="0" u="none" strike="noStrike" kern="1200" cap="none" spc="0" normalizeH="0" baseline="0" noProof="0" dirty="0">
                  <a:ln>
                    <a:noFill/>
                  </a:ln>
                  <a:solidFill>
                    <a:srgbClr val="C741BA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Times New Roman" panose="02020603050405020304" pitchFamily="18" charset="0"/>
                </a:rPr>
                <a:t>Carol</a:t>
              </a:r>
              <a:endPara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741BA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9EF556-526F-46B5-920F-7C4FA1F77A40}"/>
              </a:ext>
            </a:extLst>
          </p:cNvPr>
          <p:cNvCxnSpPr>
            <a:cxnSpLocks/>
          </p:cNvCxnSpPr>
          <p:nvPr/>
        </p:nvCxnSpPr>
        <p:spPr>
          <a:xfrm>
            <a:off x="6331170" y="3326400"/>
            <a:ext cx="4257211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3E9992-DFE3-4C87-BBD2-49D11C8BE083}"/>
                  </a:ext>
                </a:extLst>
              </p:cNvPr>
              <p:cNvSpPr txBox="1"/>
              <p:nvPr/>
            </p:nvSpPr>
            <p:spPr>
              <a:xfrm>
                <a:off x="7999417" y="3117588"/>
                <a:ext cx="1048272" cy="3724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d>
                      <m:r>
                        <a:rPr lang="en-IN" sz="22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𝐴𝐶</m:t>
                      </m:r>
                    </m:oMath>
                  </m:oMathPara>
                </a14:m>
                <a:endParaRPr lang="en-IN" sz="2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3E9992-DFE3-4C87-BBD2-49D11C8BE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417" y="3117588"/>
                <a:ext cx="1048272" cy="372410"/>
              </a:xfrm>
              <a:prstGeom prst="rect">
                <a:avLst/>
              </a:prstGeom>
              <a:blipFill>
                <a:blip r:embed="rId10"/>
                <a:stretch>
                  <a:fillRect l="-1744" t="-153226" r="-34884" b="-222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CF0B71-E53A-45E3-AFB6-3DB3BCF102C2}"/>
              </a:ext>
            </a:extLst>
          </p:cNvPr>
          <p:cNvCxnSpPr>
            <a:cxnSpLocks/>
          </p:cNvCxnSpPr>
          <p:nvPr/>
        </p:nvCxnSpPr>
        <p:spPr>
          <a:xfrm>
            <a:off x="3597251" y="4114800"/>
            <a:ext cx="32400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1404D4-3316-4DE2-829B-533BEF435BD4}"/>
              </a:ext>
            </a:extLst>
          </p:cNvPr>
          <p:cNvCxnSpPr>
            <a:cxnSpLocks/>
          </p:cNvCxnSpPr>
          <p:nvPr/>
        </p:nvCxnSpPr>
        <p:spPr>
          <a:xfrm>
            <a:off x="3587970" y="3601235"/>
            <a:ext cx="0" cy="51356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E2F076-7DED-4187-83B0-4F34DF8E3980}"/>
              </a:ext>
            </a:extLst>
          </p:cNvPr>
          <p:cNvCxnSpPr>
            <a:cxnSpLocks/>
          </p:cNvCxnSpPr>
          <p:nvPr/>
        </p:nvCxnSpPr>
        <p:spPr>
          <a:xfrm>
            <a:off x="8464770" y="3520440"/>
            <a:ext cx="0" cy="3600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FAC191B-EDBE-43D4-8FFA-F2A617EEFA7A}"/>
              </a:ext>
            </a:extLst>
          </p:cNvPr>
          <p:cNvSpPr>
            <a:spLocks/>
          </p:cNvSpPr>
          <p:nvPr/>
        </p:nvSpPr>
        <p:spPr>
          <a:xfrm>
            <a:off x="6837251" y="3880441"/>
            <a:ext cx="2459149" cy="439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Teleportation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2B89ADC9-9178-49D1-BFFA-E1175AAA3076}"/>
              </a:ext>
            </a:extLst>
          </p:cNvPr>
          <p:cNvSpPr/>
          <p:nvPr/>
        </p:nvSpPr>
        <p:spPr>
          <a:xfrm>
            <a:off x="9361063" y="3862110"/>
            <a:ext cx="1615777" cy="374062"/>
          </a:xfrm>
          <a:prstGeom prst="bentUpArrow">
            <a:avLst>
              <a:gd name="adj1" fmla="val 13441"/>
              <a:gd name="adj2" fmla="val 13441"/>
              <a:gd name="adj3" fmla="val 2211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8B0FA1-D65D-4F66-993D-AE91B42186D4}"/>
              </a:ext>
            </a:extLst>
          </p:cNvPr>
          <p:cNvSpPr txBox="1"/>
          <p:nvPr/>
        </p:nvSpPr>
        <p:spPr>
          <a:xfrm>
            <a:off x="9232387" y="3851708"/>
            <a:ext cx="1719805" cy="2826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</a:pPr>
            <a:r>
              <a:rPr lang="en-US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Measurements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F9204-47AE-42C6-831A-748FB4396C16}"/>
              </a:ext>
            </a:extLst>
          </p:cNvPr>
          <p:cNvCxnSpPr>
            <a:cxnSpLocks/>
          </p:cNvCxnSpPr>
          <p:nvPr/>
        </p:nvCxnSpPr>
        <p:spPr>
          <a:xfrm>
            <a:off x="1289270" y="3805405"/>
            <a:ext cx="0" cy="43200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92B563-70A6-43A1-A1C3-1CD51A6AD07E}"/>
              </a:ext>
            </a:extLst>
          </p:cNvPr>
          <p:cNvCxnSpPr>
            <a:cxnSpLocks/>
          </p:cNvCxnSpPr>
          <p:nvPr/>
        </p:nvCxnSpPr>
        <p:spPr>
          <a:xfrm>
            <a:off x="10933895" y="3805200"/>
            <a:ext cx="0" cy="43200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D08402-4EC6-4494-A1B2-79493A1D129D}"/>
              </a:ext>
            </a:extLst>
          </p:cNvPr>
          <p:cNvCxnSpPr>
            <a:cxnSpLocks/>
          </p:cNvCxnSpPr>
          <p:nvPr/>
        </p:nvCxnSpPr>
        <p:spPr>
          <a:xfrm>
            <a:off x="1288800" y="4237200"/>
            <a:ext cx="9644400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6B09AE8-559E-4A48-A221-371B48399EFA}"/>
                  </a:ext>
                </a:extLst>
              </p:cNvPr>
              <p:cNvSpPr txBox="1"/>
              <p:nvPr/>
            </p:nvSpPr>
            <p:spPr>
              <a:xfrm>
                <a:off x="5636084" y="4045612"/>
                <a:ext cx="1048272" cy="4272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IN" sz="22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𝐴𝐶</m:t>
                      </m:r>
                    </m:oMath>
                  </m:oMathPara>
                </a14:m>
                <a:endParaRPr lang="en-IN" sz="2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6B09AE8-559E-4A48-A221-371B48399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84" y="4045612"/>
                <a:ext cx="1048272" cy="4272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0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0" grpId="0"/>
      <p:bldP spid="113" grpId="0"/>
      <p:bldP spid="115" grpId="0"/>
      <p:bldP spid="116" grpId="0"/>
      <p:bldP spid="21" grpId="0" animBg="1"/>
      <p:bldP spid="21" grpId="1" animBg="1"/>
      <p:bldP spid="31" grpId="0" animBg="1"/>
      <p:bldP spid="31" grpId="1" animBg="1"/>
      <p:bldP spid="37" grpId="0" animBg="1"/>
      <p:bldP spid="37" grpId="1" animBg="1"/>
      <p:bldP spid="10" grpId="0" animBg="1"/>
      <p:bldP spid="10" grpId="1" animBg="1"/>
      <p:bldP spid="39" grpId="0"/>
      <p:bldP spid="39" grpId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No-Cloning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C4E5A0-A4BB-4AEC-BB60-43E1D87EA214}"/>
                  </a:ext>
                </a:extLst>
              </p:cNvPr>
              <p:cNvSpPr txBox="1"/>
              <p:nvPr/>
            </p:nvSpPr>
            <p:spPr>
              <a:xfrm>
                <a:off x="378545" y="1154146"/>
                <a:ext cx="11433998" cy="9230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>
                  <a:lnSpc>
                    <a:spcPct val="110000"/>
                  </a:lnSpc>
                  <a:spcBef>
                    <a:spcPts val="1467"/>
                  </a:spcBef>
                  <a:buClr>
                    <a:srgbClr val="E0E0E0"/>
                  </a:buClr>
                  <a:buSzPct val="80000"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QC Limitation: it is not possible to build a quantum circuit to make a copy of an arbitrary qubit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I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𝝍</m:t>
                        </m:r>
                      </m:e>
                    </m:d>
                    <m:r>
                      <a:rPr lang="en-IN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kumimoji="0" lang="en-I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I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kumimoji="0" lang="en-I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IBM Plex Sans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I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I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kumimoji="0" lang="en-I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C4E5A0-A4BB-4AEC-BB60-43E1D87EA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45" y="1154146"/>
                <a:ext cx="11433998" cy="923010"/>
              </a:xfrm>
              <a:prstGeom prst="rect">
                <a:avLst/>
              </a:prstGeom>
              <a:blipFill>
                <a:blip r:embed="rId3"/>
                <a:stretch>
                  <a:fillRect l="-1066" t="-9868" r="-2186" b="-22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B650CE-FB47-4BA9-A48F-C8E7140AAE13}"/>
                  </a:ext>
                </a:extLst>
              </p:cNvPr>
              <p:cNvSpPr txBox="1"/>
              <p:nvPr/>
            </p:nvSpPr>
            <p:spPr>
              <a:xfrm>
                <a:off x="757090" y="2461359"/>
                <a:ext cx="10676908" cy="924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>
                  <a:lnSpc>
                    <a:spcPct val="110000"/>
                  </a:lnSpc>
                  <a:spcBef>
                    <a:spcPts val="1467"/>
                  </a:spcBef>
                  <a:buClr>
                    <a:srgbClr val="E0E0E0"/>
                  </a:buClr>
                  <a:buSzPct val="80000"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Meaning? There is no unitary transformation</a:t>
                </a:r>
                <a:r>
                  <a:rPr kumimoji="0" lang="en-IN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 that can produce two copies of an arbitrary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|</m:t>
                        </m:r>
                        <m:r>
                          <a:rPr lang="en-I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𝝍</m:t>
                        </m:r>
                      </m:e>
                    </m:d>
                  </m:oMath>
                </a14:m>
                <a:endParaRPr kumimoji="0" lang="en-I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B650CE-FB47-4BA9-A48F-C8E7140AA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90" y="2461359"/>
                <a:ext cx="10676908" cy="924099"/>
              </a:xfrm>
              <a:prstGeom prst="rect">
                <a:avLst/>
              </a:prstGeom>
              <a:blipFill>
                <a:blip r:embed="rId4"/>
                <a:stretch>
                  <a:fillRect l="-742" t="-9934" r="-1769" b="-225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EFF7D67-688F-46BC-A330-64616110A154}"/>
              </a:ext>
            </a:extLst>
          </p:cNvPr>
          <p:cNvGrpSpPr/>
          <p:nvPr/>
        </p:nvGrpSpPr>
        <p:grpSpPr>
          <a:xfrm>
            <a:off x="938096" y="4824153"/>
            <a:ext cx="5640410" cy="1762007"/>
            <a:chOff x="817096" y="4699678"/>
            <a:chExt cx="5640410" cy="17620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222C277-E970-4BF1-B5F2-EEB4DD415AC7}"/>
                    </a:ext>
                  </a:extLst>
                </p:cNvPr>
                <p:cNvSpPr txBox="1"/>
                <p:nvPr/>
              </p:nvSpPr>
              <p:spPr>
                <a:xfrm>
                  <a:off x="817096" y="5699622"/>
                  <a:ext cx="810887" cy="4739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28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222C277-E970-4BF1-B5F2-EEB4DD415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96" y="5699622"/>
                  <a:ext cx="810887" cy="4739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0DE60C-58CF-4422-9BC5-FB80BB55BF7A}"/>
                    </a:ext>
                  </a:extLst>
                </p:cNvPr>
                <p:cNvSpPr txBox="1"/>
                <p:nvPr/>
              </p:nvSpPr>
              <p:spPr>
                <a:xfrm>
                  <a:off x="817096" y="4775406"/>
                  <a:ext cx="820908" cy="4739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28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0DE60C-58CF-4422-9BC5-FB80BB55B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96" y="4775406"/>
                  <a:ext cx="820908" cy="4739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7C3C9D-5F96-4CCE-A414-A77B0B606D01}"/>
                    </a:ext>
                  </a:extLst>
                </p:cNvPr>
                <p:cNvSpPr txBox="1"/>
                <p:nvPr/>
              </p:nvSpPr>
              <p:spPr>
                <a:xfrm>
                  <a:off x="3460474" y="4789920"/>
                  <a:ext cx="820908" cy="4739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28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7C3C9D-5F96-4CCE-A414-A77B0B606D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474" y="4789920"/>
                  <a:ext cx="820908" cy="4739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04B08E5-9D80-4455-9038-220E8FF3D5A8}"/>
                    </a:ext>
                  </a:extLst>
                </p:cNvPr>
                <p:cNvSpPr txBox="1"/>
                <p:nvPr/>
              </p:nvSpPr>
              <p:spPr>
                <a:xfrm>
                  <a:off x="3297066" y="5642317"/>
                  <a:ext cx="3160440" cy="5305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I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28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04B08E5-9D80-4455-9038-220E8FF3D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066" y="5642317"/>
                  <a:ext cx="3160440" cy="5305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F95E1B-C6BF-407C-AFC4-ECB850B4101D}"/>
                </a:ext>
              </a:extLst>
            </p:cNvPr>
            <p:cNvGrpSpPr/>
            <p:nvPr/>
          </p:nvGrpSpPr>
          <p:grpSpPr>
            <a:xfrm>
              <a:off x="1510152" y="4699678"/>
              <a:ext cx="1939438" cy="1762007"/>
              <a:chOff x="8251371" y="3553049"/>
              <a:chExt cx="1939438" cy="1762007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CE5E7B88-A0E0-418B-9606-06C4E385E4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392" t="16541" r="3515" b="33104"/>
              <a:stretch/>
            </p:blipFill>
            <p:spPr bwMode="auto">
              <a:xfrm>
                <a:off x="8251371" y="3553049"/>
                <a:ext cx="1939438" cy="1762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28EB7F-494F-4751-A9C5-D88D26F836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62422" y="3870000"/>
                <a:ext cx="594000" cy="0"/>
              </a:xfrm>
              <a:prstGeom prst="line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37E5439-EE12-4476-AAFA-1E349E1D67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61600" y="4802400"/>
                <a:ext cx="594000" cy="0"/>
              </a:xfrm>
              <a:prstGeom prst="line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224A058-88F3-45C7-B74F-4F9AA66411C5}"/>
              </a:ext>
            </a:extLst>
          </p:cNvPr>
          <p:cNvSpPr txBox="1"/>
          <p:nvPr/>
        </p:nvSpPr>
        <p:spPr>
          <a:xfrm>
            <a:off x="472462" y="3606606"/>
            <a:ext cx="11246164" cy="12175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72000" tIns="0" rIns="72000" bIns="0" rtlCol="0" anchor="ctr" anchorCtr="0">
            <a:no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Another big difference from classical computing, where copying an arbitrary bit is a basic operation</a:t>
            </a: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B6E3E55F-12BF-4E94-A501-92FF5BD8643E}"/>
              </a:ext>
            </a:extLst>
          </p:cNvPr>
          <p:cNvSpPr/>
          <p:nvPr/>
        </p:nvSpPr>
        <p:spPr>
          <a:xfrm>
            <a:off x="603863" y="3876357"/>
            <a:ext cx="4947354" cy="2061599"/>
          </a:xfrm>
          <a:prstGeom prst="cloudCallout">
            <a:avLst>
              <a:gd name="adj1" fmla="val 59552"/>
              <a:gd name="adj2" fmla="val 60388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But wait...</a:t>
            </a:r>
          </a:p>
          <a:p>
            <a:pPr algn="ctr"/>
            <a:r>
              <a:rPr lang="en-IN" sz="2800" dirty="0"/>
              <a:t>Didn’t Alice teleport a qubit to Bob?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1E64C5DB-BFD3-4B68-88D6-9AFBC5122E00}"/>
              </a:ext>
            </a:extLst>
          </p:cNvPr>
          <p:cNvSpPr/>
          <p:nvPr/>
        </p:nvSpPr>
        <p:spPr>
          <a:xfrm>
            <a:off x="6731096" y="3883595"/>
            <a:ext cx="4947354" cy="2061599"/>
          </a:xfrm>
          <a:prstGeom prst="cloudCallout">
            <a:avLst>
              <a:gd name="adj1" fmla="val -61612"/>
              <a:gd name="adj2" fmla="val 59684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Yes, but as a result, Alice lost the qubit after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7920C36A-BCB0-4153-B3ED-58C95E1A6D73}"/>
                  </a:ext>
                </a:extLst>
              </p:cNvPr>
              <p:cNvSpPr/>
              <p:nvPr/>
            </p:nvSpPr>
            <p:spPr>
              <a:xfrm>
                <a:off x="6254411" y="4121307"/>
                <a:ext cx="5734494" cy="1217547"/>
              </a:xfrm>
              <a:prstGeom prst="wedgeRoundRectCallout">
                <a:avLst>
                  <a:gd name="adj1" fmla="val -75124"/>
                  <a:gd name="adj2" fmla="val 33481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Copying implies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But this holds only 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7920C36A-BCB0-4153-B3ED-58C95E1A6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11" y="4121307"/>
                <a:ext cx="5734494" cy="1217547"/>
              </a:xfrm>
              <a:prstGeom prst="wedgeRoundRectCallout">
                <a:avLst>
                  <a:gd name="adj1" fmla="val -75124"/>
                  <a:gd name="adj2" fmla="val 33481"/>
                  <a:gd name="adj3" fmla="val 16667"/>
                </a:avLst>
              </a:prstGeom>
              <a:blipFill>
                <a:blip r:embed="rId10"/>
                <a:stretch>
                  <a:fillRect b="-44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C7B7BD0D-C9EF-4373-A116-DB4EA97D3650}"/>
              </a:ext>
            </a:extLst>
          </p:cNvPr>
          <p:cNvSpPr/>
          <p:nvPr/>
        </p:nvSpPr>
        <p:spPr>
          <a:xfrm>
            <a:off x="6914062" y="4158330"/>
            <a:ext cx="4663937" cy="1180524"/>
          </a:xfrm>
          <a:prstGeom prst="wedgeRoundRectCallout">
            <a:avLst>
              <a:gd name="adj1" fmla="val -95848"/>
              <a:gd name="adj2" fmla="val 32030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a typeface="Cambria Math" panose="02040503050406030204" pitchFamily="18" charset="0"/>
                <a:cs typeface="Times New Roman" panose="02020603050405020304" pitchFamily="18" charset="0"/>
              </a:rPr>
              <a:t>What about the CNOT gate?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8CA18A-3B7D-4B82-BBBA-CB5725699805}"/>
                  </a:ext>
                </a:extLst>
              </p:cNvPr>
              <p:cNvSpPr txBox="1"/>
              <p:nvPr/>
            </p:nvSpPr>
            <p:spPr>
              <a:xfrm>
                <a:off x="3151021" y="3525205"/>
                <a:ext cx="716839" cy="636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groupChr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8CA18A-3B7D-4B82-BBBA-CB5725699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021" y="3525205"/>
                <a:ext cx="716839" cy="636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247B4D-8300-4EB0-A2A7-25787A39D1E0}"/>
                  </a:ext>
                </a:extLst>
              </p:cNvPr>
              <p:cNvSpPr txBox="1"/>
              <p:nvPr/>
            </p:nvSpPr>
            <p:spPr>
              <a:xfrm>
                <a:off x="3295479" y="3606606"/>
                <a:ext cx="3040939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247B4D-8300-4EB0-A2A7-25787A39D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479" y="3606606"/>
                <a:ext cx="3040939" cy="4739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1AF6FC-B2C5-474A-BFB8-C457C9F61340}"/>
                  </a:ext>
                </a:extLst>
              </p:cNvPr>
              <p:cNvSpPr txBox="1"/>
              <p:nvPr/>
            </p:nvSpPr>
            <p:spPr>
              <a:xfrm>
                <a:off x="5791200" y="3607575"/>
                <a:ext cx="2304339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1AF6FC-B2C5-474A-BFB8-C457C9F6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607575"/>
                <a:ext cx="2304339" cy="4739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3FDA86A-5E4D-4536-91F3-87C67C52E820}"/>
                  </a:ext>
                </a:extLst>
              </p:cNvPr>
              <p:cNvSpPr txBox="1"/>
              <p:nvPr/>
            </p:nvSpPr>
            <p:spPr>
              <a:xfrm>
                <a:off x="2178760" y="4218190"/>
                <a:ext cx="3040939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3FDA86A-5E4D-4536-91F3-87C67C52E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760" y="4218190"/>
                <a:ext cx="3040939" cy="4739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930092-164C-4622-A079-F158AFBE62FD}"/>
                  </a:ext>
                </a:extLst>
              </p:cNvPr>
              <p:cNvSpPr txBox="1"/>
              <p:nvPr/>
            </p:nvSpPr>
            <p:spPr>
              <a:xfrm>
                <a:off x="4639030" y="4218190"/>
                <a:ext cx="2304339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930092-164C-4622-A079-F158AFBE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030" y="4218190"/>
                <a:ext cx="2304339" cy="4739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F4F59B-6A00-42BA-8CC8-2BDB976289EF}"/>
                  </a:ext>
                </a:extLst>
              </p:cNvPr>
              <p:cNvSpPr txBox="1"/>
              <p:nvPr/>
            </p:nvSpPr>
            <p:spPr>
              <a:xfrm>
                <a:off x="2185821" y="4828805"/>
                <a:ext cx="3040939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F4F59B-6A00-42BA-8CC8-2BDB97628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821" y="4828805"/>
                <a:ext cx="3040939" cy="4739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E7A549-8CEE-497E-A9FF-A026B0B9EA5B}"/>
                  </a:ext>
                </a:extLst>
              </p:cNvPr>
              <p:cNvSpPr txBox="1"/>
              <p:nvPr/>
            </p:nvSpPr>
            <p:spPr>
              <a:xfrm>
                <a:off x="4617160" y="4828805"/>
                <a:ext cx="2304339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E7A549-8CEE-497E-A9FF-A026B0B9E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160" y="4828805"/>
                <a:ext cx="2304339" cy="47397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76FDAE8-134E-429C-9210-C4A4CEA390B9}"/>
                  </a:ext>
                </a:extLst>
              </p:cNvPr>
              <p:cNvSpPr txBox="1"/>
              <p:nvPr/>
            </p:nvSpPr>
            <p:spPr>
              <a:xfrm>
                <a:off x="1740440" y="3606606"/>
                <a:ext cx="1516939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76FDAE8-134E-429C-9210-C4A4CEA39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440" y="3606606"/>
                <a:ext cx="1516939" cy="47397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87C0A2-4CB9-4C9B-84E3-230991E8F5DA}"/>
                  </a:ext>
                </a:extLst>
              </p:cNvPr>
              <p:cNvSpPr txBox="1"/>
              <p:nvPr/>
            </p:nvSpPr>
            <p:spPr>
              <a:xfrm>
                <a:off x="1576221" y="6246317"/>
                <a:ext cx="3040939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I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I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87C0A2-4CB9-4C9B-84E3-230991E8F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221" y="6246317"/>
                <a:ext cx="3040939" cy="47397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0A2909-148C-4140-A9DF-2AD433B2BD8C}"/>
                  </a:ext>
                </a:extLst>
              </p:cNvPr>
              <p:cNvSpPr txBox="1"/>
              <p:nvPr/>
            </p:nvSpPr>
            <p:spPr>
              <a:xfrm>
                <a:off x="7016371" y="6278460"/>
                <a:ext cx="3529958" cy="439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 xmlns:m="http://schemas.openxmlformats.org/officeDocument/2006/math">
                    <m:r>
                      <a:rPr lang="en-I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are orthogonal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0A2909-148C-4140-A9DF-2AD433B2B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371" y="6278460"/>
                <a:ext cx="3529958" cy="439608"/>
              </a:xfrm>
              <a:prstGeom prst="rect">
                <a:avLst/>
              </a:prstGeom>
              <a:blipFill>
                <a:blip r:embed="rId24"/>
                <a:stretch>
                  <a:fillRect t="-22222" r="-3109" b="-48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73FBDC-A1CD-459D-98E9-15386513F80B}"/>
                  </a:ext>
                </a:extLst>
              </p:cNvPr>
              <p:cNvSpPr txBox="1"/>
              <p:nvPr/>
            </p:nvSpPr>
            <p:spPr>
              <a:xfrm>
                <a:off x="4449578" y="6278460"/>
                <a:ext cx="602539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I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I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73FBDC-A1CD-459D-98E9-15386513F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78" y="6278460"/>
                <a:ext cx="602539" cy="47397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0780846-3E82-4ABD-ABBE-3D5EE2D616F7}"/>
                  </a:ext>
                </a:extLst>
              </p:cNvPr>
              <p:cNvSpPr txBox="1"/>
              <p:nvPr/>
            </p:nvSpPr>
            <p:spPr>
              <a:xfrm>
                <a:off x="5083689" y="6246317"/>
                <a:ext cx="1185931" cy="4739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lang="en-I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𝜑</m:t>
                      </m:r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0780846-3E82-4ABD-ABBE-3D5EE2D61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689" y="6246317"/>
                <a:ext cx="1185931" cy="47397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3768792B-839E-48F4-8A14-F6540F17BE8E}"/>
              </a:ext>
            </a:extLst>
          </p:cNvPr>
          <p:cNvSpPr txBox="1"/>
          <p:nvPr/>
        </p:nvSpPr>
        <p:spPr>
          <a:xfrm>
            <a:off x="6330238" y="6358449"/>
            <a:ext cx="591261" cy="313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632F80-AF09-4DE5-8129-2AD9932630FA}"/>
                  </a:ext>
                </a:extLst>
              </p:cNvPr>
              <p:cNvSpPr txBox="1"/>
              <p:nvPr/>
            </p:nvSpPr>
            <p:spPr>
              <a:xfrm rot="5400000">
                <a:off x="2795420" y="5919648"/>
                <a:ext cx="602539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I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I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632F80-AF09-4DE5-8129-2AD99326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795420" y="5919648"/>
                <a:ext cx="602539" cy="47397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96B8528D-B600-4ECD-AB3B-2309CB377BDD}"/>
              </a:ext>
            </a:extLst>
          </p:cNvPr>
          <p:cNvSpPr/>
          <p:nvPr/>
        </p:nvSpPr>
        <p:spPr>
          <a:xfrm>
            <a:off x="117957" y="4170256"/>
            <a:ext cx="2087050" cy="1180524"/>
          </a:xfrm>
          <a:prstGeom prst="wedgeRoundRectCallout">
            <a:avLst>
              <a:gd name="adj1" fmla="val 56666"/>
              <a:gd name="adj2" fmla="val -1306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ea typeface="Cambria Math" panose="02040503050406030204" pitchFamily="18" charset="0"/>
                <a:cs typeface="Times New Roman" panose="02020603050405020304" pitchFamily="18" charset="0"/>
              </a:rPr>
              <a:t>Compute inner products of LHS and RHS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722349-7FAC-465F-9A5E-EFE655AC2186}"/>
                  </a:ext>
                </a:extLst>
              </p:cNvPr>
              <p:cNvSpPr txBox="1"/>
              <p:nvPr/>
            </p:nvSpPr>
            <p:spPr>
              <a:xfrm>
                <a:off x="300786" y="5350780"/>
                <a:ext cx="4693573" cy="560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l-GR" sz="2800" dirty="0"/>
                            <m:t>†</m:t>
                          </m:r>
                        </m:sup>
                      </m:sSup>
                      <m:d>
                        <m:dPr>
                          <m:begChr m:val="⟨"/>
                          <m:endChr m:val="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d>
                      <m:r>
                        <a:rPr lang="en-I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⟨"/>
                          <m:endChr m:val="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⊗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722349-7FAC-465F-9A5E-EFE655AC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6" y="5350780"/>
                <a:ext cx="4693573" cy="56002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639E86-8ADE-4B22-9F24-9FB6E7CE0813}"/>
                  </a:ext>
                </a:extLst>
              </p:cNvPr>
              <p:cNvSpPr txBox="1"/>
              <p:nvPr/>
            </p:nvSpPr>
            <p:spPr>
              <a:xfrm>
                <a:off x="4683051" y="5434720"/>
                <a:ext cx="4520635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d>
                        <m:dPr>
                          <m:begChr m:val="⟨"/>
                          <m:endChr m:val="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d>
                      <m:r>
                        <a:rPr lang="en-I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⟨"/>
                          <m:endChr m:val="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)(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lang="en-I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639E86-8ADE-4B22-9F24-9FB6E7CE0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51" y="5434720"/>
                <a:ext cx="4520635" cy="47397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Brace 48">
            <a:extLst>
              <a:ext uri="{FF2B5EF4-FFF2-40B4-BE49-F238E27FC236}">
                <a16:creationId xmlns:a16="http://schemas.microsoft.com/office/drawing/2014/main" id="{8C058B65-CD96-4F28-8B83-31DFEF2CF536}"/>
              </a:ext>
            </a:extLst>
          </p:cNvPr>
          <p:cNvSpPr/>
          <p:nvPr/>
        </p:nvSpPr>
        <p:spPr>
          <a:xfrm flipH="1">
            <a:off x="2424478" y="4273523"/>
            <a:ext cx="272425" cy="973990"/>
          </a:xfrm>
          <a:prstGeom prst="rightBrace">
            <a:avLst>
              <a:gd name="adj1" fmla="val 31728"/>
              <a:gd name="adj2" fmla="val 4762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94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6" grpId="0" animBg="1"/>
      <p:bldP spid="16" grpId="1" animBg="1"/>
      <p:bldP spid="2" grpId="0" animBg="1"/>
      <p:bldP spid="2" grpId="1" animBg="1"/>
      <p:bldP spid="20" grpId="0" animBg="1"/>
      <p:bldP spid="20" grpId="1" animBg="1"/>
      <p:bldP spid="17" grpId="0" animBg="1"/>
      <p:bldP spid="17" grpId="1" animBg="1"/>
      <p:bldP spid="15" grpId="0" animBg="1"/>
      <p:bldP spid="15" grpId="1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7" grpId="0"/>
      <p:bldP spid="39" grpId="0"/>
      <p:bldP spid="40" grpId="0" animBg="1"/>
      <p:bldP spid="41" grpId="0"/>
      <p:bldP spid="42" grpId="0" animBg="1"/>
      <p:bldP spid="43" grpId="0"/>
      <p:bldP spid="45" grpId="0"/>
      <p:bldP spid="46" grpId="0" animBg="1"/>
      <p:bldP spid="47" grpId="0"/>
      <p:bldP spid="48" grpId="0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Interference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CF71F-7562-4D97-86FC-0C99AAE44630}"/>
              </a:ext>
            </a:extLst>
          </p:cNvPr>
          <p:cNvSpPr txBox="1"/>
          <p:nvPr/>
        </p:nvSpPr>
        <p:spPr>
          <a:xfrm>
            <a:off x="238397" y="2344796"/>
            <a:ext cx="11714291" cy="439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</a:pPr>
            <a:r>
              <a:rPr lang="en-IN" sz="28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Quantum mechanical units exhibit wave-particle duality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24EE8-33EA-4D4B-B12D-A596595942D7}"/>
              </a:ext>
            </a:extLst>
          </p:cNvPr>
          <p:cNvSpPr txBox="1"/>
          <p:nvPr/>
        </p:nvSpPr>
        <p:spPr>
          <a:xfrm>
            <a:off x="209369" y="2891986"/>
            <a:ext cx="5712462" cy="38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</a:pPr>
            <a:r>
              <a:rPr lang="en-IN" sz="24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Wave </a:t>
            </a:r>
            <a:r>
              <a:rPr lang="en-IN" sz="2400" dirty="0" err="1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behavior</a:t>
            </a:r>
            <a:r>
              <a:rPr lang="en-IN" sz="24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 produces interference effects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6E3BE-1B99-42EF-877A-7E20C174F994}"/>
              </a:ext>
            </a:extLst>
          </p:cNvPr>
          <p:cNvSpPr txBox="1"/>
          <p:nvPr/>
        </p:nvSpPr>
        <p:spPr>
          <a:xfrm>
            <a:off x="325480" y="3397300"/>
            <a:ext cx="5567318" cy="7902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</a:pPr>
            <a:r>
              <a:rPr lang="en-IN" sz="24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Constructive interference: phases are aligned and amplitudes add up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CCD51-1FF8-4828-8952-A9A7136471C4}"/>
              </a:ext>
            </a:extLst>
          </p:cNvPr>
          <p:cNvSpPr txBox="1"/>
          <p:nvPr/>
        </p:nvSpPr>
        <p:spPr>
          <a:xfrm>
            <a:off x="529470" y="4252307"/>
            <a:ext cx="5146404" cy="7902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</a:pPr>
            <a:r>
              <a:rPr lang="en-IN" sz="24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Destructive interference: out of phase and cancel each other out</a:t>
            </a:r>
            <a:endParaRPr lang="en-IN" sz="24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D0D4A-202C-42C5-B91B-EE7DACE52E2C}"/>
              </a:ext>
            </a:extLst>
          </p:cNvPr>
          <p:cNvSpPr txBox="1"/>
          <p:nvPr/>
        </p:nvSpPr>
        <p:spPr>
          <a:xfrm>
            <a:off x="138372" y="1262063"/>
            <a:ext cx="11914335" cy="9240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</a:pPr>
            <a:r>
              <a:rPr lang="en-IN" sz="2800" dirty="0">
                <a:latin typeface="Arial Black" panose="020B0A04020102020204" pitchFamily="34" charset="0"/>
              </a:rPr>
              <a:t>Unique properties of quantum mechanics applied in quantum computing: superposition, entanglement, </a:t>
            </a:r>
            <a:r>
              <a:rPr lang="en-IN" sz="2800" i="1" dirty="0">
                <a:latin typeface="Arial Black" panose="020B0A04020102020204" pitchFamily="34" charset="0"/>
              </a:rPr>
              <a:t>interference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FC3FB3F6-B1CF-4B1E-A920-F376C1EF6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14" y="2756695"/>
            <a:ext cx="6246992" cy="29900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2495E6-9967-4CB1-BB90-91BFEF82D049}"/>
              </a:ext>
            </a:extLst>
          </p:cNvPr>
          <p:cNvSpPr/>
          <p:nvPr/>
        </p:nvSpPr>
        <p:spPr>
          <a:xfrm>
            <a:off x="7910286" y="5746792"/>
            <a:ext cx="414242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IN" sz="1200" b="1" dirty="0"/>
              <a:t>Source: Wikipedia</a:t>
            </a:r>
          </a:p>
          <a:p>
            <a:pPr algn="r"/>
            <a:r>
              <a:rPr lang="en-IN" sz="1200" dirty="0"/>
              <a:t>By !Original: </a:t>
            </a:r>
            <a:r>
              <a:rPr lang="en-IN" sz="1200" dirty="0" err="1"/>
              <a:t>NekoJaNekoJaVector</a:t>
            </a:r>
            <a:r>
              <a:rPr lang="en-IN" sz="1200" dirty="0"/>
              <a:t>: Johannes </a:t>
            </a:r>
            <a:r>
              <a:rPr lang="en-IN" sz="1200" dirty="0" err="1"/>
              <a:t>Kalliauer</a:t>
            </a:r>
            <a:r>
              <a:rPr lang="en-IN" sz="1200" dirty="0"/>
              <a:t> - File:Double-slit.PNG, CC BY-SA 4.0, https://commons.wikimedia.org/w/index.php?curid=61496401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094C7-9D2D-4BB5-B3AD-744C06B5CE4C}"/>
              </a:ext>
            </a:extLst>
          </p:cNvPr>
          <p:cNvSpPr txBox="1"/>
          <p:nvPr/>
        </p:nvSpPr>
        <p:spPr>
          <a:xfrm>
            <a:off x="238397" y="5322152"/>
            <a:ext cx="7621328" cy="1255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 quantum circuits, we can apply suitable phase changes (through gates) to superposition states to amplify desired states (for our computation) and diminish other states</a:t>
            </a:r>
          </a:p>
        </p:txBody>
      </p:sp>
    </p:spTree>
    <p:extLst>
      <p:ext uri="{BB962C8B-B14F-4D97-AF65-F5344CB8AC3E}">
        <p14:creationId xmlns:p14="http://schemas.microsoft.com/office/powerpoint/2010/main" val="23440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4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47ED00F8-1A44-4324-B0A0-5403E743D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6" t="48280" r="18849" b="30223"/>
          <a:stretch/>
        </p:blipFill>
        <p:spPr bwMode="auto">
          <a:xfrm>
            <a:off x="9279692" y="3589121"/>
            <a:ext cx="585317" cy="217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8F4779E-F4B1-4FE5-98FB-BD99F3FF3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6" t="48280" r="18849" b="30223"/>
          <a:stretch/>
        </p:blipFill>
        <p:spPr bwMode="auto">
          <a:xfrm>
            <a:off x="8790252" y="4145189"/>
            <a:ext cx="585317" cy="162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03" y="122400"/>
            <a:ext cx="11260505" cy="7768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The Intuition Behind Quantum Algorithm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2FE06B-6F89-405C-8E95-B6E9C453E388}"/>
                  </a:ext>
                </a:extLst>
              </p:cNvPr>
              <p:cNvSpPr txBox="1"/>
              <p:nvPr/>
            </p:nvSpPr>
            <p:spPr>
              <a:xfrm>
                <a:off x="2302248" y="2987011"/>
                <a:ext cx="775039" cy="2166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IN" sz="32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2FE06B-6F89-405C-8E95-B6E9C453E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48" y="2987011"/>
                <a:ext cx="775039" cy="2166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960A79-53DC-4279-BE1D-885D032BC5B1}"/>
              </a:ext>
            </a:extLst>
          </p:cNvPr>
          <p:cNvCxnSpPr>
            <a:cxnSpLocks/>
          </p:cNvCxnSpPr>
          <p:nvPr/>
        </p:nvCxnSpPr>
        <p:spPr>
          <a:xfrm>
            <a:off x="3169352" y="3314724"/>
            <a:ext cx="6779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5F7F87-CAD9-4B00-B291-FE1C6EDD7E57}"/>
                  </a:ext>
                </a:extLst>
              </p:cNvPr>
              <p:cNvSpPr txBox="1"/>
              <p:nvPr/>
            </p:nvSpPr>
            <p:spPr>
              <a:xfrm>
                <a:off x="2451386" y="5496059"/>
                <a:ext cx="541692" cy="541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IN" sz="32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5F7F87-CAD9-4B00-B291-FE1C6EDD7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86" y="5496059"/>
                <a:ext cx="541692" cy="5416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6D9668AD-1F71-4C3B-8BE2-D64BB135343B}"/>
              </a:ext>
            </a:extLst>
          </p:cNvPr>
          <p:cNvSpPr/>
          <p:nvPr/>
        </p:nvSpPr>
        <p:spPr>
          <a:xfrm>
            <a:off x="364524" y="1274536"/>
            <a:ext cx="2707105" cy="1109394"/>
          </a:xfrm>
          <a:prstGeom prst="wedgeRoundRectCallout">
            <a:avLst>
              <a:gd name="adj1" fmla="val 31777"/>
              <a:gd name="adj2" fmla="val 97443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Determine state space and inputs</a:t>
            </a:r>
            <a:endParaRPr lang="en-IN" sz="2400" i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5CA8CB1-9330-4F87-B91E-F62C36CC3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2" t="69251" r="4627" b="25082"/>
          <a:stretch/>
        </p:blipFill>
        <p:spPr bwMode="auto">
          <a:xfrm>
            <a:off x="3077287" y="5735732"/>
            <a:ext cx="6994761" cy="14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D384B8-815D-411A-80FE-B6C3C2A8B634}"/>
              </a:ext>
            </a:extLst>
          </p:cNvPr>
          <p:cNvSpPr>
            <a:spLocks noChangeAspect="1"/>
          </p:cNvSpPr>
          <p:nvPr/>
        </p:nvSpPr>
        <p:spPr>
          <a:xfrm>
            <a:off x="3685401" y="2932921"/>
            <a:ext cx="585317" cy="585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H</a:t>
            </a:r>
            <a:endParaRPr lang="en-IN" sz="4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02A59F-2658-4CF0-8708-ADD1998B739C}"/>
              </a:ext>
            </a:extLst>
          </p:cNvPr>
          <p:cNvCxnSpPr>
            <a:cxnSpLocks/>
          </p:cNvCxnSpPr>
          <p:nvPr/>
        </p:nvCxnSpPr>
        <p:spPr>
          <a:xfrm>
            <a:off x="3169352" y="3866081"/>
            <a:ext cx="6779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0E266E-6EF9-4584-A260-DE2602D254A1}"/>
              </a:ext>
            </a:extLst>
          </p:cNvPr>
          <p:cNvCxnSpPr>
            <a:cxnSpLocks/>
          </p:cNvCxnSpPr>
          <p:nvPr/>
        </p:nvCxnSpPr>
        <p:spPr>
          <a:xfrm>
            <a:off x="3151879" y="4847676"/>
            <a:ext cx="67973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1E4624A-3EEF-47E0-9234-C451CA3F6CB5}"/>
              </a:ext>
            </a:extLst>
          </p:cNvPr>
          <p:cNvSpPr>
            <a:spLocks noChangeAspect="1"/>
          </p:cNvSpPr>
          <p:nvPr/>
        </p:nvSpPr>
        <p:spPr>
          <a:xfrm>
            <a:off x="3689541" y="3621282"/>
            <a:ext cx="585317" cy="585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H</a:t>
            </a:r>
            <a:endParaRPr lang="en-IN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C90E24-D8B2-4D1F-9150-BAD3BA57C07B}"/>
              </a:ext>
            </a:extLst>
          </p:cNvPr>
          <p:cNvSpPr>
            <a:spLocks noChangeAspect="1"/>
          </p:cNvSpPr>
          <p:nvPr/>
        </p:nvSpPr>
        <p:spPr>
          <a:xfrm>
            <a:off x="3685401" y="4568569"/>
            <a:ext cx="585317" cy="585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H</a:t>
            </a:r>
            <a:endParaRPr lang="en-IN" sz="4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1375A-B887-4307-8765-23C6DED312A3}"/>
              </a:ext>
            </a:extLst>
          </p:cNvPr>
          <p:cNvSpPr>
            <a:spLocks noChangeAspect="1"/>
          </p:cNvSpPr>
          <p:nvPr/>
        </p:nvSpPr>
        <p:spPr>
          <a:xfrm>
            <a:off x="4921352" y="2938125"/>
            <a:ext cx="3084029" cy="22156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Combination of Gates</a:t>
            </a:r>
            <a:endParaRPr lang="en-IN" sz="4400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281A2C92-C316-4CF9-9920-C0E7ACB14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7" t="24964" r="16867" b="52217"/>
          <a:stretch/>
        </p:blipFill>
        <p:spPr bwMode="auto">
          <a:xfrm>
            <a:off x="8833877" y="3643207"/>
            <a:ext cx="541692" cy="5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CE3A8352-53AA-4C41-A68A-6731310BC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6" t="48280" r="18849" b="30223"/>
          <a:stretch/>
        </p:blipFill>
        <p:spPr bwMode="auto">
          <a:xfrm>
            <a:off x="8234912" y="5081007"/>
            <a:ext cx="585317" cy="68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472FA09D-7B76-4C02-941B-BA787AAEFA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7" t="24964" r="16867" b="52217"/>
          <a:stretch/>
        </p:blipFill>
        <p:spPr bwMode="auto">
          <a:xfrm>
            <a:off x="9295872" y="3078459"/>
            <a:ext cx="541692" cy="5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FD20224D-3D3B-4127-A899-5652F8A85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7" t="24964" r="16867" b="52217"/>
          <a:stretch/>
        </p:blipFill>
        <p:spPr bwMode="auto">
          <a:xfrm>
            <a:off x="8258302" y="4593227"/>
            <a:ext cx="541692" cy="5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A249F5-7E13-435E-98E6-8C60B399EB1A}"/>
              </a:ext>
            </a:extLst>
          </p:cNvPr>
          <p:cNvCxnSpPr>
            <a:cxnSpLocks/>
          </p:cNvCxnSpPr>
          <p:nvPr/>
        </p:nvCxnSpPr>
        <p:spPr>
          <a:xfrm>
            <a:off x="4588651" y="2865202"/>
            <a:ext cx="0" cy="228855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peech Bubble: Rectangle with Corners Rounded 36">
                <a:extLst>
                  <a:ext uri="{FF2B5EF4-FFF2-40B4-BE49-F238E27FC236}">
                    <a16:creationId xmlns:a16="http://schemas.microsoft.com/office/drawing/2014/main" id="{7462F086-C717-41A1-9878-F70DC03CA432}"/>
                  </a:ext>
                </a:extLst>
              </p:cNvPr>
              <p:cNvSpPr/>
              <p:nvPr/>
            </p:nvSpPr>
            <p:spPr>
              <a:xfrm>
                <a:off x="3243312" y="1274536"/>
                <a:ext cx="2707095" cy="1109394"/>
              </a:xfrm>
              <a:prstGeom prst="wedgeRoundRectCallout">
                <a:avLst>
                  <a:gd name="adj1" fmla="val -2000"/>
                  <a:gd name="adj2" fmla="val 90062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Obtain equal superposition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states </a:t>
                </a:r>
                <a:endParaRPr lang="en-IN" sz="2400" i="1" dirty="0"/>
              </a:p>
            </p:txBody>
          </p:sp>
        </mc:Choice>
        <mc:Fallback xmlns="">
          <p:sp>
            <p:nvSpPr>
              <p:cNvPr id="37" name="Speech Bubble: Rectangle with Corners Rounded 36">
                <a:extLst>
                  <a:ext uri="{FF2B5EF4-FFF2-40B4-BE49-F238E27FC236}">
                    <a16:creationId xmlns:a16="http://schemas.microsoft.com/office/drawing/2014/main" id="{7462F086-C717-41A1-9878-F70DC03CA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312" y="1274536"/>
                <a:ext cx="2707095" cy="1109394"/>
              </a:xfrm>
              <a:prstGeom prst="wedgeRoundRectCallout">
                <a:avLst>
                  <a:gd name="adj1" fmla="val -2000"/>
                  <a:gd name="adj2" fmla="val 90062"/>
                  <a:gd name="adj3" fmla="val 16667"/>
                </a:avLst>
              </a:prstGeom>
              <a:blipFill>
                <a:blip r:embed="rId6"/>
                <a:stretch>
                  <a:fillRect t="-50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3E9D23A6-ED49-4A9F-9B62-D865E639C0EE}"/>
              </a:ext>
            </a:extLst>
          </p:cNvPr>
          <p:cNvSpPr/>
          <p:nvPr/>
        </p:nvSpPr>
        <p:spPr>
          <a:xfrm>
            <a:off x="6095999" y="962178"/>
            <a:ext cx="5901588" cy="1689924"/>
          </a:xfrm>
          <a:prstGeom prst="wedgeRoundRectCallout">
            <a:avLst>
              <a:gd name="adj1" fmla="val -33729"/>
              <a:gd name="adj2" fmla="val 76014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Perform transformations of superposition states, and use entanglement and interference effects to bias correct answers (states) and diminish incorrect ones</a:t>
            </a:r>
            <a:endParaRPr lang="en-IN" sz="2400" dirty="0"/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E7CFC459-A53C-48A7-8C77-1559A635598E}"/>
              </a:ext>
            </a:extLst>
          </p:cNvPr>
          <p:cNvSpPr/>
          <p:nvPr/>
        </p:nvSpPr>
        <p:spPr>
          <a:xfrm>
            <a:off x="3978059" y="6153314"/>
            <a:ext cx="7646970" cy="531108"/>
          </a:xfrm>
          <a:prstGeom prst="wedgeRoundRectCallout">
            <a:avLst>
              <a:gd name="adj1" fmla="val 18909"/>
              <a:gd name="adj2" fmla="val -95589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Measure outputs using a number of </a:t>
            </a:r>
            <a:r>
              <a:rPr lang="en-IN" sz="24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shots</a:t>
            </a:r>
            <a:r>
              <a:rPr lang="en-IN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 for high accuracy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36637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 animBg="1"/>
      <p:bldP spid="18" grpId="0" animBg="1"/>
      <p:bldP spid="22" grpId="0" animBg="1"/>
      <p:bldP spid="23" grpId="0" animBg="1"/>
      <p:bldP spid="13" grpId="0" animBg="1"/>
      <p:bldP spid="37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Summary and Preview of Next Lesson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9179D6E-D2AD-4F1A-B7BE-B4324E0F0763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9612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/>
              <a:t>Thus far, you have learned</a:t>
            </a:r>
          </a:p>
          <a:p>
            <a:pPr lvl="1"/>
            <a:r>
              <a:rPr lang="en-IN" sz="3200" dirty="0"/>
              <a:t>Qubits, quantum gates, and circuits</a:t>
            </a:r>
          </a:p>
          <a:p>
            <a:pPr lvl="1"/>
            <a:r>
              <a:rPr lang="en-IN" sz="3200" dirty="0"/>
              <a:t>How the quantum mechanical properties of superposition, entanglement, and interference, can be harnessed to build quantum computing algorithms</a:t>
            </a:r>
          </a:p>
          <a:p>
            <a:endParaRPr lang="en-IN" sz="3600" dirty="0"/>
          </a:p>
          <a:p>
            <a:r>
              <a:rPr lang="en-IN" sz="3600" dirty="0"/>
              <a:t>Next, we will move from theory to practice</a:t>
            </a:r>
            <a:endParaRPr lang="en-US" sz="3600" dirty="0"/>
          </a:p>
          <a:p>
            <a:pPr lvl="1"/>
            <a:r>
              <a:rPr lang="en-IN" sz="3200" dirty="0"/>
              <a:t>You will see how to create quantum circuits on IBM Quantum Computers and write programs using </a:t>
            </a:r>
            <a:r>
              <a:rPr lang="en-IN" sz="3200" dirty="0" err="1"/>
              <a:t>Qiskit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7379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Outline</a:t>
            </a:r>
          </a:p>
        </p:txBody>
      </p:sp>
      <p:sp>
        <p:nvSpPr>
          <p:cNvPr id="54" name="Content Placeholder 1">
            <a:extLst>
              <a:ext uri="{FF2B5EF4-FFF2-40B4-BE49-F238E27FC236}">
                <a16:creationId xmlns:a16="http://schemas.microsoft.com/office/drawing/2014/main" id="{34F8C886-11DE-4777-B8AD-CDBF1B5BBE5B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96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Qubit entanglement and Bell states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Bell measurement and quantum teleportation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Interference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algorithm construction 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93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Recap: Single Qubits, Gates, and Circuits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280A19-033E-4ADC-AB10-93797E56C747}"/>
              </a:ext>
            </a:extLst>
          </p:cNvPr>
          <p:cNvGrpSpPr>
            <a:grpSpLocks noChangeAspect="1"/>
          </p:cNvGrpSpPr>
          <p:nvPr/>
        </p:nvGrpSpPr>
        <p:grpSpPr>
          <a:xfrm>
            <a:off x="708788" y="3091162"/>
            <a:ext cx="2183434" cy="679480"/>
            <a:chOff x="4478622" y="1856771"/>
            <a:chExt cx="3289183" cy="1023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D161CB6-E4B1-4F6C-BEF3-EE631DB07DB9}"/>
                    </a:ext>
                  </a:extLst>
                </p:cNvPr>
                <p:cNvSpPr txBox="1"/>
                <p:nvPr/>
              </p:nvSpPr>
              <p:spPr>
                <a:xfrm>
                  <a:off x="4478622" y="2097723"/>
                  <a:ext cx="556162" cy="4978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100"/>
                    </a:spcBef>
                    <a:spcAft>
                      <a:spcPts val="0"/>
                    </a:spcAft>
                    <a:buClr>
                      <a:srgbClr val="E0E0E0"/>
                    </a:buClr>
                    <a:buSzPct val="80000"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oMath>
                    </m:oMathPara>
                  </a14:m>
                  <a:endPara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D161CB6-E4B1-4F6C-BEF3-EE631DB07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622" y="2097723"/>
                  <a:ext cx="556162" cy="497836"/>
                </a:xfrm>
                <a:prstGeom prst="rect">
                  <a:avLst/>
                </a:prstGeom>
                <a:blipFill>
                  <a:blip r:embed="rId3"/>
                  <a:stretch>
                    <a:fillRect l="-1639" b="-1296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2317674-E5C7-42EC-9923-25487A58D622}"/>
                    </a:ext>
                  </a:extLst>
                </p:cNvPr>
                <p:cNvSpPr txBox="1"/>
                <p:nvPr/>
              </p:nvSpPr>
              <p:spPr>
                <a:xfrm>
                  <a:off x="7211643" y="2097722"/>
                  <a:ext cx="556162" cy="4978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100"/>
                    </a:spcBef>
                    <a:spcAft>
                      <a:spcPts val="0"/>
                    </a:spcAft>
                    <a:buClr>
                      <a:srgbClr val="E0E0E0"/>
                    </a:buClr>
                    <a:buSzPct val="80000"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2317674-E5C7-42EC-9923-25487A58D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643" y="2097722"/>
                  <a:ext cx="556162" cy="497836"/>
                </a:xfrm>
                <a:prstGeom prst="rect">
                  <a:avLst/>
                </a:prstGeom>
                <a:blipFill>
                  <a:blip r:embed="rId4"/>
                  <a:stretch>
                    <a:fillRect l="-11475" b="-1296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14DCE18-D513-42CF-9C45-49AF75FBD9BE}"/>
                </a:ext>
              </a:extLst>
            </p:cNvPr>
            <p:cNvGrpSpPr/>
            <p:nvPr/>
          </p:nvGrpSpPr>
          <p:grpSpPr>
            <a:xfrm>
              <a:off x="5034784" y="1856771"/>
              <a:ext cx="2007282" cy="1023587"/>
              <a:chOff x="5034784" y="1856771"/>
              <a:chExt cx="2007282" cy="1023587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0E1F72A-7D8D-4ABF-91E8-3727CB8324A7}"/>
                  </a:ext>
                </a:extLst>
              </p:cNvPr>
              <p:cNvCxnSpPr>
                <a:stCxn id="33" idx="3"/>
              </p:cNvCxnSpPr>
              <p:nvPr/>
            </p:nvCxnSpPr>
            <p:spPr>
              <a:xfrm>
                <a:off x="5034784" y="2346642"/>
                <a:ext cx="2007282" cy="219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FC7DE5D-D1CB-48BC-BC2F-4914AF4B85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2534" y="1856771"/>
                <a:ext cx="1023587" cy="10235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  <a:endParaRPr kumimoji="0" lang="en-I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6A32E7-A004-4ECF-99CF-5F3ACAA4EC21}"/>
                  </a:ext>
                </a:extLst>
              </p:cNvPr>
              <p:cNvSpPr txBox="1"/>
              <p:nvPr/>
            </p:nvSpPr>
            <p:spPr>
              <a:xfrm>
                <a:off x="559637" y="4000841"/>
                <a:ext cx="4318999" cy="26411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kumimoji="0" lang="en-I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kumimoji="0" lang="en-I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I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IN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IN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IN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IN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IN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IN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IN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IN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IN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endParaRPr kumimoji="0" lang="en-IN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N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</m:sub>
                    </m:sSub>
                    <m:d>
                      <m:dPr>
                        <m:begChr m:val=""/>
                        <m:endChr m:val="⟩"/>
                        <m:ctrlP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0|</m:t>
                        </m:r>
                      </m:e>
                    </m:d>
                  </m:oMath>
                </a14:m>
                <a:endParaRPr kumimoji="0" lang="en-IN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01</m:t>
                        </m:r>
                      </m:sub>
                    </m:sSub>
                    <m:d>
                      <m:dPr>
                        <m:begChr m:val=""/>
                        <m:endChr m:val="⟩"/>
                        <m:ctrlP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1|</m:t>
                        </m:r>
                      </m:e>
                    </m:d>
                    <m:r>
                      <m:rPr>
                        <m:nor/>
                      </m:rPr>
                      <a:rPr kumimoji="0" lang="en-IN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en-IN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N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begChr m:val=""/>
                        <m:endChr m:val="⟩"/>
                        <m:ctrlP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0|</m:t>
                        </m:r>
                      </m:e>
                    </m:d>
                    <m:r>
                      <m:rPr>
                        <m:nor/>
                      </m:rPr>
                      <a:rPr kumimoji="0" lang="en-IN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en-IN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:r>
                  <a:rPr kumimoji="0" lang="en-IN" sz="2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N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d>
                      <m:dPr>
                        <m:begChr m:val=""/>
                        <m:endChr m:val="⟩"/>
                        <m:ctrlP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1|</m:t>
                        </m:r>
                      </m:e>
                    </m:d>
                    <m:r>
                      <a:rPr kumimoji="0" lang="en-I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ℂ</m:t>
                    </m:r>
                  </m:oMath>
                </a14:m>
                <a:endParaRPr kumimoji="0" lang="en-IN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6A32E7-A004-4ECF-99CF-5F3ACAA4E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37" y="4000841"/>
                <a:ext cx="4318999" cy="2641172"/>
              </a:xfrm>
              <a:prstGeom prst="rect">
                <a:avLst/>
              </a:prstGeom>
              <a:blipFill>
                <a:blip r:embed="rId5"/>
                <a:stretch>
                  <a:fillRect l="-706" b="-308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8C7D14-FDD5-4FBE-B58C-BAEBBDE5BB93}"/>
                  </a:ext>
                </a:extLst>
              </p:cNvPr>
              <p:cNvSpPr txBox="1"/>
              <p:nvPr/>
            </p:nvSpPr>
            <p:spPr>
              <a:xfrm>
                <a:off x="2937572" y="3242457"/>
                <a:ext cx="1054531" cy="4401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I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kumimoji="0" lang="en-IN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8C7D14-FDD5-4FBE-B58C-BAEBBDE5B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572" y="3242457"/>
                <a:ext cx="1054531" cy="4401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D64A2E6A-03BB-4597-9423-3CC4A410E004}"/>
              </a:ext>
            </a:extLst>
          </p:cNvPr>
          <p:cNvSpPr txBox="1"/>
          <p:nvPr/>
        </p:nvSpPr>
        <p:spPr>
          <a:xfrm>
            <a:off x="1170862" y="2562491"/>
            <a:ext cx="2382553" cy="38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Single qubit gate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IBM Plex Sans" charset="0"/>
              <a:cs typeface="Times New Roman" panose="02020603050405020304" pitchFamily="18" charset="0"/>
            </a:endParaRP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839E8772-1C2F-466D-8B72-7CF68A4E9E91}"/>
              </a:ext>
            </a:extLst>
          </p:cNvPr>
          <p:cNvSpPr/>
          <p:nvPr/>
        </p:nvSpPr>
        <p:spPr>
          <a:xfrm>
            <a:off x="5224024" y="3836857"/>
            <a:ext cx="1743040" cy="449926"/>
          </a:xfrm>
          <a:prstGeom prst="wedgeRoundRectCallout">
            <a:avLst>
              <a:gd name="adj1" fmla="val 111089"/>
              <a:gd name="adj2" fmla="val 17363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Computation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6029C910-5171-47CC-AFF6-60D3FD993D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18368" r="1504" b="17618"/>
          <a:stretch/>
        </p:blipFill>
        <p:spPr bwMode="auto">
          <a:xfrm>
            <a:off x="6569592" y="4452526"/>
            <a:ext cx="3613999" cy="133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ight Brace 56">
            <a:extLst>
              <a:ext uri="{FF2B5EF4-FFF2-40B4-BE49-F238E27FC236}">
                <a16:creationId xmlns:a16="http://schemas.microsoft.com/office/drawing/2014/main" id="{59CCD580-782D-436B-A043-0CF2E03C0BB2}"/>
              </a:ext>
            </a:extLst>
          </p:cNvPr>
          <p:cNvSpPr/>
          <p:nvPr/>
        </p:nvSpPr>
        <p:spPr>
          <a:xfrm rot="16200000">
            <a:off x="8011125" y="3749093"/>
            <a:ext cx="143460" cy="1251126"/>
          </a:xfrm>
          <a:prstGeom prst="rightBrace">
            <a:avLst>
              <a:gd name="adj1" fmla="val 68951"/>
              <a:gd name="adj2" fmla="val 527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8179D8-7D8A-4CB6-8A24-B9F26C84363E}"/>
                  </a:ext>
                </a:extLst>
              </p:cNvPr>
              <p:cNvSpPr txBox="1"/>
              <p:nvPr/>
            </p:nvSpPr>
            <p:spPr>
              <a:xfrm>
                <a:off x="6698928" y="5897194"/>
                <a:ext cx="3692064" cy="7448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kumimoji="0" lang="en-I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  <m:r>
                        <a:rPr kumimoji="0" lang="en-I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I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𝑤𝑖𝑡h</m:t>
                      </m:r>
                      <m:r>
                        <a:rPr kumimoji="0" lang="en-I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I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𝑝𝑟𝑜𝑏𝑎𝑏𝑖𝑙𝑖𝑡𝑦</m:t>
                      </m:r>
                      <m:r>
                        <a:rPr kumimoji="0" lang="en-I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I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I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kumimoji="0" lang="en-I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kumimoji="0" lang="en-I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IN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IN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|1</m:t>
                          </m:r>
                        </m:e>
                      </m:d>
                      <m:r>
                        <a:rPr lang="en-IN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𝑤𝑖𝑡h</m:t>
                      </m:r>
                      <m:r>
                        <a:rPr lang="en-IN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𝑝𝑟𝑜𝑏𝑎𝑏𝑖𝑙𝑖𝑡𝑦</m:t>
                      </m:r>
                      <m:r>
                        <a:rPr lang="en-IN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IN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lang="en-I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200" dirty="0">
                  <a:solidFill>
                    <a:prstClr val="black"/>
                  </a:solidFill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8179D8-7D8A-4CB6-8A24-B9F26C843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928" y="5897194"/>
                <a:ext cx="3692064" cy="744819"/>
              </a:xfrm>
              <a:prstGeom prst="rect">
                <a:avLst/>
              </a:prstGeom>
              <a:blipFill>
                <a:blip r:embed="rId8"/>
                <a:stretch>
                  <a:fillRect l="-1980" t="-77236" b="-112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5BDD78D9-400B-47A1-8B49-BF55F423E01F}"/>
              </a:ext>
            </a:extLst>
          </p:cNvPr>
          <p:cNvSpPr txBox="1"/>
          <p:nvPr/>
        </p:nvSpPr>
        <p:spPr>
          <a:xfrm>
            <a:off x="7350178" y="3433305"/>
            <a:ext cx="2728263" cy="38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Single qubit circuit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IBM Plex Sans" charset="0"/>
              <a:cs typeface="Times New Roman" panose="02020603050405020304" pitchFamily="18" charset="0"/>
            </a:endParaRP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8977ACCD-9062-43D2-ABC7-016148F0BFBC}"/>
              </a:ext>
            </a:extLst>
          </p:cNvPr>
          <p:cNvSpPr/>
          <p:nvPr/>
        </p:nvSpPr>
        <p:spPr>
          <a:xfrm>
            <a:off x="5395078" y="5023909"/>
            <a:ext cx="934263" cy="368857"/>
          </a:xfrm>
          <a:prstGeom prst="wedgeRoundRectCallout">
            <a:avLst>
              <a:gd name="adj1" fmla="val 88554"/>
              <a:gd name="adj2" fmla="val -71980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Input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389612EB-DCC0-4D6D-88C6-EC9F2EBAE183}"/>
              </a:ext>
            </a:extLst>
          </p:cNvPr>
          <p:cNvSpPr/>
          <p:nvPr/>
        </p:nvSpPr>
        <p:spPr>
          <a:xfrm>
            <a:off x="10183591" y="4948367"/>
            <a:ext cx="1743040" cy="694293"/>
          </a:xfrm>
          <a:prstGeom prst="wedgeRoundRectCallout">
            <a:avLst>
              <a:gd name="adj1" fmla="val -96529"/>
              <a:gd name="adj2" fmla="val -10948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Measurement (Output)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A1EEAF-465B-4CA7-910F-8B4F013EBCD1}"/>
              </a:ext>
            </a:extLst>
          </p:cNvPr>
          <p:cNvGrpSpPr/>
          <p:nvPr/>
        </p:nvGrpSpPr>
        <p:grpSpPr>
          <a:xfrm>
            <a:off x="2005141" y="4815027"/>
            <a:ext cx="2900171" cy="1202010"/>
            <a:chOff x="5544237" y="1898935"/>
            <a:chExt cx="2861404" cy="120201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B73B715-E052-472C-A758-1FB9660BDC45}"/>
                </a:ext>
              </a:extLst>
            </p:cNvPr>
            <p:cNvSpPr txBox="1"/>
            <p:nvPr/>
          </p:nvSpPr>
          <p:spPr>
            <a:xfrm>
              <a:off x="6023088" y="1898935"/>
              <a:ext cx="2382553" cy="9911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E0E0E0"/>
                </a:buClr>
                <a:buSzPct val="80000"/>
                <a:buFontTx/>
                <a:buNone/>
                <a:tabLst/>
                <a:defRPr/>
              </a:pPr>
              <a:r>
                <a:rPr kumimoji="0" lang="en-IN" sz="20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rPr>
                <a:t>ket</a:t>
              </a:r>
              <a:r>
                <a: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rPr>
                <a:t>-bra (outer product: matrix, or linear transformation)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EE00183-527F-47C7-AFCF-D7B973FCD0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5868" y="2176714"/>
              <a:ext cx="733821" cy="208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D0BF73D-9CDA-4BC5-A6E0-47CAE49375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37" y="2201982"/>
              <a:ext cx="815452" cy="898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D9307C-BFB7-4D43-840E-1352544CB837}"/>
              </a:ext>
            </a:extLst>
          </p:cNvPr>
          <p:cNvGrpSpPr/>
          <p:nvPr/>
        </p:nvGrpSpPr>
        <p:grpSpPr>
          <a:xfrm>
            <a:off x="8714310" y="3942869"/>
            <a:ext cx="3353365" cy="825725"/>
            <a:chOff x="3302620" y="4349580"/>
            <a:chExt cx="3718384" cy="82572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3CE4D0F-2200-4A8C-B424-BC6E0A6E05E5}"/>
                </a:ext>
              </a:extLst>
            </p:cNvPr>
            <p:cNvCxnSpPr>
              <a:cxnSpLocks/>
            </p:cNvCxnSpPr>
            <p:nvPr/>
          </p:nvCxnSpPr>
          <p:spPr>
            <a:xfrm>
              <a:off x="3486060" y="4685449"/>
              <a:ext cx="3267" cy="4898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8972573-18B7-42D7-946E-D2BC146CFB06}"/>
                    </a:ext>
                  </a:extLst>
                </p:cNvPr>
                <p:cNvSpPr txBox="1"/>
                <p:nvPr/>
              </p:nvSpPr>
              <p:spPr>
                <a:xfrm>
                  <a:off x="3302620" y="4349580"/>
                  <a:ext cx="3718384" cy="3724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100"/>
                    </a:spcBef>
                    <a:spcAft>
                      <a:spcPts val="0"/>
                    </a:spcAft>
                    <a:buClr>
                      <a:srgbClr val="E0E0E0"/>
                    </a:buClr>
                    <a:buSzPct val="80000"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IN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IN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kumimoji="0" lang="en-IN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0" lang="en-I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kumimoji="0" lang="en-IN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IN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kumimoji="0" lang="en-IN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IN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kumimoji="0" lang="en-I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0" lang="en-I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kumimoji="0" lang="en-I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0" lang="en-IN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IN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|0</m:t>
                            </m:r>
                          </m:e>
                        </m:d>
                        <m:r>
                          <a:rPr kumimoji="0" lang="en-I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kumimoji="0" lang="en-I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kumimoji="0" lang="en-I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0" lang="en-IN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IN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kumimoji="0" lang="en-IN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kumimoji="0" lang="en-I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8972573-18B7-42D7-946E-D2BC146CF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620" y="4349580"/>
                  <a:ext cx="3718384" cy="372410"/>
                </a:xfrm>
                <a:prstGeom prst="rect">
                  <a:avLst/>
                </a:prstGeom>
                <a:blipFill>
                  <a:blip r:embed="rId9"/>
                  <a:stretch>
                    <a:fillRect l="-2727" t="-157377" r="-18545" b="-22623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C86C765-5BCF-4364-B6E4-D64550F388EB}"/>
                  </a:ext>
                </a:extLst>
              </p:cNvPr>
              <p:cNvSpPr txBox="1"/>
              <p:nvPr/>
            </p:nvSpPr>
            <p:spPr>
              <a:xfrm>
                <a:off x="2044179" y="1198347"/>
                <a:ext cx="4866733" cy="6628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0" lang="en-I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I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kumimoji="0" lang="en-I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kumimoji="0" lang="en-I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I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kumimoji="0" lang="en-I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IBM Plex Sans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I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I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kumimoji="0" lang="en-I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IN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0" lang="en-IN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kumimoji="0" lang="en-IN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eqArr>
                      </m:e>
                    </m:d>
                    <m:r>
                      <a:rPr kumimoji="0" lang="en-I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kumimoji="0" lang="en-I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kumimoji="0" lang="en-I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I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kumimoji="0" lang="en-I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∈ </m:t>
                    </m:r>
                    <m:r>
                      <a:rPr kumimoji="0" lang="en-I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ℂ</m:t>
                    </m:r>
                  </m:oMath>
                </a14:m>
                <a:r>
                  <a:rPr kumimoji="0" lang="en-I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      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C86C765-5BCF-4364-B6E4-D64550F38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179" y="1198347"/>
                <a:ext cx="4866733" cy="6628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A79E59F-24ED-47C2-B15F-1F3C29133A9F}"/>
              </a:ext>
            </a:extLst>
          </p:cNvPr>
          <p:cNvGrpSpPr/>
          <p:nvPr/>
        </p:nvGrpSpPr>
        <p:grpSpPr>
          <a:xfrm>
            <a:off x="1848063" y="1754446"/>
            <a:ext cx="1967157" cy="463116"/>
            <a:chOff x="1848063" y="1754446"/>
            <a:chExt cx="1967157" cy="46311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DB0E594-CC61-4F9F-AF08-5A42B8D95A9B}"/>
                </a:ext>
              </a:extLst>
            </p:cNvPr>
            <p:cNvSpPr txBox="1"/>
            <p:nvPr/>
          </p:nvSpPr>
          <p:spPr>
            <a:xfrm>
              <a:off x="1848063" y="1903565"/>
              <a:ext cx="1967157" cy="31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E0E0E0"/>
                </a:buClr>
                <a:buSzPct val="80000"/>
                <a:buFontTx/>
                <a:buNone/>
                <a:tabLst/>
                <a:defRPr/>
              </a:pPr>
              <a:r>
                <a:rPr kumimoji="0" lang="en-IN" sz="20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rPr>
                <a:t>ket</a:t>
              </a:r>
              <a:r>
                <a: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rPr>
                <a:t> (vector)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F5ADF73-DDA9-47A9-81E6-61A62FD75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791" y="1754446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F16899F-8D09-4B78-BAD6-2A7E597F2CA7}"/>
                  </a:ext>
                </a:extLst>
              </p:cNvPr>
              <p:cNvSpPr txBox="1"/>
              <p:nvPr/>
            </p:nvSpPr>
            <p:spPr>
              <a:xfrm>
                <a:off x="7410750" y="965957"/>
                <a:ext cx="4394805" cy="20764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Measurement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endParaRPr kumimoji="0" lang="en-I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  <a:p>
                <a:pPr marL="177800" marR="0" lvl="1" indent="0" algn="l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|0</m:t>
                              </m:r>
                            </m:e>
                          </m:d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=|</m:t>
                      </m:r>
                      <m:d>
                        <m:dPr>
                          <m:begChr m:val="⟨"/>
                          <m:endChr m:val="⟩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kumimoji="0" lang="en-IN" sz="2400" b="0" i="1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=|</m:t>
                      </m:r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kumimoji="0" lang="en-IN" sz="2400" b="0" i="1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kumimoji="0" lang="en-I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  <a:p>
                <a:pPr marL="177800" marR="0" lvl="1" indent="0" algn="l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=|</m:t>
                      </m:r>
                      <m:d>
                        <m:dPr>
                          <m:begChr m:val="⟨"/>
                          <m:endChr m:val="⟩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kumimoji="0" lang="en-IN" sz="2400" b="0" i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I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  <a:p>
                <a:pPr marL="450850" marR="0" lvl="1" indent="0" algn="l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endParaRPr kumimoji="0" lang="en-IN" sz="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7800" marR="0" lvl="1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kumimoji="0" lang="en-I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kumimoji="0" lang="en-I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kumimoji="0" lang="en-IN" sz="2400" b="1" i="1" u="none" strike="noStrike" kern="1200" cap="none" spc="0" normalizeH="0" baseline="30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I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kumimoji="0" lang="en-I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</m:d>
                    <m:r>
                      <a:rPr kumimoji="0" lang="en-IN" sz="2400" b="1" i="1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kumimoji="0" lang="en-I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I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kumimoji="0" lang="en-IN" sz="24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F16899F-8D09-4B78-BAD6-2A7E597F2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750" y="965957"/>
                <a:ext cx="4394805" cy="2076495"/>
              </a:xfrm>
              <a:prstGeom prst="rect">
                <a:avLst/>
              </a:prstGeom>
              <a:blipFill>
                <a:blip r:embed="rId16"/>
                <a:stretch>
                  <a:fillRect b="-5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E487068-A425-4579-AFF8-24E46B2DC56B}"/>
              </a:ext>
            </a:extLst>
          </p:cNvPr>
          <p:cNvGrpSpPr/>
          <p:nvPr/>
        </p:nvGrpSpPr>
        <p:grpSpPr>
          <a:xfrm>
            <a:off x="4889394" y="2377077"/>
            <a:ext cx="4909514" cy="665375"/>
            <a:chOff x="5417156" y="2166570"/>
            <a:chExt cx="4909514" cy="66537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624F4B-77AF-46A7-A345-D959A484C9F6}"/>
                </a:ext>
              </a:extLst>
            </p:cNvPr>
            <p:cNvSpPr txBox="1"/>
            <p:nvPr/>
          </p:nvSpPr>
          <p:spPr>
            <a:xfrm>
              <a:off x="5417156" y="2166570"/>
              <a:ext cx="2474452" cy="6653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lnSpc>
                  <a:spcPct val="110000"/>
                </a:lnSpc>
                <a:spcBef>
                  <a:spcPts val="100"/>
                </a:spcBef>
                <a:buClr>
                  <a:srgbClr val="E0E0E0"/>
                </a:buClr>
                <a:buSzPct val="80000"/>
                <a:defRPr/>
              </a:pPr>
              <a:r>
                <a: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rPr>
                <a:t>bra-</a:t>
              </a:r>
              <a:r>
                <a:rPr kumimoji="0" lang="en-IN" sz="20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rPr>
                <a:t>ket</a:t>
              </a:r>
              <a:endPara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endParaRPr>
            </a:p>
            <a:p>
              <a:pPr lvl="0" algn="ctr">
                <a:lnSpc>
                  <a:spcPct val="110000"/>
                </a:lnSpc>
                <a:spcBef>
                  <a:spcPts val="100"/>
                </a:spcBef>
                <a:buClr>
                  <a:srgbClr val="E0E0E0"/>
                </a:buClr>
                <a:buSzPct val="80000"/>
                <a:defRPr/>
              </a:pPr>
              <a:r>
                <a: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rPr>
                <a:t>(inner product: scalar)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23799F8-BD5B-43AA-938D-114954F8B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4826" y="2199194"/>
              <a:ext cx="2831844" cy="300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745BFB8-A3C3-460E-97AA-032EC91BEA41}"/>
              </a:ext>
            </a:extLst>
          </p:cNvPr>
          <p:cNvSpPr txBox="1"/>
          <p:nvPr/>
        </p:nvSpPr>
        <p:spPr>
          <a:xfrm>
            <a:off x="189826" y="1370430"/>
            <a:ext cx="1815316" cy="38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Single qubit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IBM Plex Sans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2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52" grpId="0"/>
      <p:bldP spid="55" grpId="0" animBg="1"/>
      <p:bldP spid="57" grpId="0" animBg="1"/>
      <p:bldP spid="59" grpId="0" animBg="1"/>
      <p:bldP spid="61" grpId="0"/>
      <p:bldP spid="54" grpId="0" animBg="1"/>
      <p:bldP spid="56" grpId="0" animBg="1"/>
      <p:bldP spid="71" grpId="0" animBg="1"/>
      <p:bldP spid="87" grpId="0" animBg="1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Recap: Multiple Qubits, Gates, and Circuits</a:t>
            </a:r>
          </a:p>
        </p:txBody>
      </p:sp>
      <p:sp>
        <p:nvSpPr>
          <p:cNvPr id="68" name="Speech Bubble: Rectangle with Corners Rounded 67">
            <a:extLst>
              <a:ext uri="{FF2B5EF4-FFF2-40B4-BE49-F238E27FC236}">
                <a16:creationId xmlns:a16="http://schemas.microsoft.com/office/drawing/2014/main" id="{6B703692-2BE6-47A1-BF71-F8203B634035}"/>
              </a:ext>
            </a:extLst>
          </p:cNvPr>
          <p:cNvSpPr/>
          <p:nvPr/>
        </p:nvSpPr>
        <p:spPr>
          <a:xfrm>
            <a:off x="4149963" y="2652847"/>
            <a:ext cx="2267122" cy="1109270"/>
          </a:xfrm>
          <a:prstGeom prst="wedgeRoundRectCallout">
            <a:avLst>
              <a:gd name="adj1" fmla="val -27964"/>
              <a:gd name="adj2" fmla="val 150117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Extra outputs for recovery of inputs: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reversibility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DAF7E0-B22A-44BE-8EBB-3A316EACD365}"/>
              </a:ext>
            </a:extLst>
          </p:cNvPr>
          <p:cNvGrpSpPr/>
          <p:nvPr/>
        </p:nvGrpSpPr>
        <p:grpSpPr>
          <a:xfrm>
            <a:off x="655735" y="3817472"/>
            <a:ext cx="3706827" cy="1928944"/>
            <a:chOff x="482243" y="5175376"/>
            <a:chExt cx="2323961" cy="13244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C1AA813-3FFB-4895-B10C-DD5BF9E88A30}"/>
                    </a:ext>
                  </a:extLst>
                </p:cNvPr>
                <p:cNvSpPr txBox="1"/>
                <p:nvPr/>
              </p:nvSpPr>
              <p:spPr>
                <a:xfrm>
                  <a:off x="482243" y="5303399"/>
                  <a:ext cx="484631" cy="9497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100"/>
                    </a:spcBef>
                    <a:spcAft>
                      <a:spcPts val="0"/>
                    </a:spcAft>
                    <a:buClr>
                      <a:srgbClr val="E0E0E0"/>
                    </a:buClr>
                    <a:buSzPct val="80000"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IN" sz="3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IN" sz="3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0" lang="en-IN" sz="3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IN" sz="3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IN" sz="3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0" lang="en-IN" sz="3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100"/>
                    </a:spcBef>
                    <a:spcAft>
                      <a:spcPts val="0"/>
                    </a:spcAft>
                    <a:buClr>
                      <a:srgbClr val="E0E0E0"/>
                    </a:buClr>
                    <a:buSzPct val="80000"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N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⋮</m:t>
                        </m:r>
                      </m:oMath>
                    </m:oMathPara>
                  </a14:m>
                  <a:endParaRPr kumimoji="0" lang="en-IN" sz="3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100"/>
                    </a:spcBef>
                    <a:spcAft>
                      <a:spcPts val="0"/>
                    </a:spcAft>
                    <a:buClr>
                      <a:srgbClr val="E0E0E0"/>
                    </a:buClr>
                    <a:buSzPct val="80000"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IN" sz="3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IN" sz="3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0" lang="en-IN" sz="3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IN" sz="3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IN" sz="3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0" lang="en-I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C1AA813-3FFB-4895-B10C-DD5BF9E88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43" y="5303399"/>
                  <a:ext cx="484631" cy="949757"/>
                </a:xfrm>
                <a:prstGeom prst="rect">
                  <a:avLst/>
                </a:prstGeom>
                <a:blipFill>
                  <a:blip r:embed="rId3"/>
                  <a:stretch>
                    <a:fillRect b="-61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C479E80-CD49-433F-BC95-0002D6D6EAA0}"/>
                </a:ext>
              </a:extLst>
            </p:cNvPr>
            <p:cNvGrpSpPr/>
            <p:nvPr/>
          </p:nvGrpSpPr>
          <p:grpSpPr>
            <a:xfrm>
              <a:off x="966874" y="5175376"/>
              <a:ext cx="1255150" cy="1324413"/>
              <a:chOff x="4998123" y="3465847"/>
              <a:chExt cx="2007282" cy="2118049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788D227-A48F-48F6-AECA-D18D828D9EED}"/>
                  </a:ext>
                </a:extLst>
              </p:cNvPr>
              <p:cNvCxnSpPr/>
              <p:nvPr/>
            </p:nvCxnSpPr>
            <p:spPr>
              <a:xfrm flipV="1">
                <a:off x="4998123" y="5037324"/>
                <a:ext cx="2007282" cy="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52AD7B4-32EA-4E78-9D62-B36CCAC58E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8123" y="3977641"/>
                <a:ext cx="2007282" cy="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1A3BF0-6DE3-4B73-8179-123F38B81C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95873" y="3465847"/>
                <a:ext cx="1023587" cy="21180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277A047-2A21-4621-AA2D-D10DF0E5C4FC}"/>
                    </a:ext>
                  </a:extLst>
                </p:cNvPr>
                <p:cNvSpPr txBox="1"/>
                <p:nvPr/>
              </p:nvSpPr>
              <p:spPr>
                <a:xfrm>
                  <a:off x="2321573" y="5303399"/>
                  <a:ext cx="484631" cy="9497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100"/>
                    </a:spcBef>
                    <a:spcAft>
                      <a:spcPts val="0"/>
                    </a:spcAft>
                    <a:buClr>
                      <a:srgbClr val="E0E0E0"/>
                    </a:buClr>
                    <a:buSzPct val="80000"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IN" sz="3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IN" sz="3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0" lang="en-IN" sz="3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IN" sz="3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IN" sz="3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IN" sz="3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kumimoji="0" lang="en-IN" sz="3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100"/>
                    </a:spcBef>
                    <a:spcAft>
                      <a:spcPts val="0"/>
                    </a:spcAft>
                    <a:buClr>
                      <a:srgbClr val="E0E0E0"/>
                    </a:buClr>
                    <a:buSzPct val="80000"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N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⋮</m:t>
                        </m:r>
                      </m:oMath>
                    </m:oMathPara>
                  </a14:m>
                  <a:endParaRPr kumimoji="0" lang="en-IN" sz="3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100"/>
                    </a:spcBef>
                    <a:spcAft>
                      <a:spcPts val="0"/>
                    </a:spcAft>
                    <a:buClr>
                      <a:srgbClr val="E0E0E0"/>
                    </a:buClr>
                    <a:buSzPct val="80000"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IN" sz="3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IN" sz="3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0" lang="en-IN" sz="3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IN" sz="3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IN" sz="3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IN" sz="3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kumimoji="0" lang="en-I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277A047-2A21-4621-AA2D-D10DF0E5C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1573" y="5303399"/>
                  <a:ext cx="484631" cy="949757"/>
                </a:xfrm>
                <a:prstGeom prst="rect">
                  <a:avLst/>
                </a:prstGeom>
                <a:blipFill>
                  <a:blip r:embed="rId4"/>
                  <a:stretch>
                    <a:fillRect b="-61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Right Brace 68">
            <a:extLst>
              <a:ext uri="{FF2B5EF4-FFF2-40B4-BE49-F238E27FC236}">
                <a16:creationId xmlns:a16="http://schemas.microsoft.com/office/drawing/2014/main" id="{0F5081F9-1EE6-4814-B3EE-A8F08FBE6D62}"/>
              </a:ext>
            </a:extLst>
          </p:cNvPr>
          <p:cNvSpPr/>
          <p:nvPr/>
        </p:nvSpPr>
        <p:spPr>
          <a:xfrm>
            <a:off x="4264698" y="4056138"/>
            <a:ext cx="205693" cy="1680920"/>
          </a:xfrm>
          <a:prstGeom prst="rightBrace">
            <a:avLst>
              <a:gd name="adj1" fmla="val 9320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442F2B-7BAC-414F-9E53-341F226577DD}"/>
              </a:ext>
            </a:extLst>
          </p:cNvPr>
          <p:cNvSpPr txBox="1"/>
          <p:nvPr/>
        </p:nvSpPr>
        <p:spPr>
          <a:xfrm>
            <a:off x="1198026" y="3019153"/>
            <a:ext cx="2728263" cy="38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Multiple qubit gate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IBM Plex Sans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713EF4D-A6E4-4718-A3B0-1E2B36DD3EBC}"/>
                  </a:ext>
                </a:extLst>
              </p:cNvPr>
              <p:cNvSpPr txBox="1"/>
              <p:nvPr/>
            </p:nvSpPr>
            <p:spPr>
              <a:xfrm>
                <a:off x="515061" y="1754734"/>
                <a:ext cx="5194533" cy="38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⊗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⊗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⊗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713EF4D-A6E4-4718-A3B0-1E2B36DD3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61" y="1754734"/>
                <a:ext cx="5194533" cy="384016"/>
              </a:xfrm>
              <a:prstGeom prst="rect">
                <a:avLst/>
              </a:prstGeom>
              <a:blipFill>
                <a:blip r:embed="rId5"/>
                <a:stretch>
                  <a:fillRect l="-469" t="-165079" r="-12192" b="-2476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88D0693C-09EB-46C1-B333-85C20BB68A8D}"/>
              </a:ext>
            </a:extLst>
          </p:cNvPr>
          <p:cNvSpPr txBox="1"/>
          <p:nvPr/>
        </p:nvSpPr>
        <p:spPr>
          <a:xfrm>
            <a:off x="850703" y="1136822"/>
            <a:ext cx="4523250" cy="38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Multiple </a:t>
            </a:r>
            <a:r>
              <a:rPr lang="en-IN" sz="2400" b="1" dirty="0">
                <a:solidFill>
                  <a:prstClr val="black"/>
                </a:solidFill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ubit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 (multipartite) state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IBM Plex Sans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6DA9D03-AF9A-4FFC-BA48-E8178D19D8ED}"/>
                  </a:ext>
                </a:extLst>
              </p:cNvPr>
              <p:cNvSpPr txBox="1"/>
              <p:nvPr/>
            </p:nvSpPr>
            <p:spPr>
              <a:xfrm>
                <a:off x="9224164" y="1616669"/>
                <a:ext cx="2333364" cy="5725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lvl="0"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⊗</m:t>
                          </m:r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6DA9D03-AF9A-4FFC-BA48-E8178D19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164" y="1616669"/>
                <a:ext cx="2333364" cy="5725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9D97E57-25EF-4298-B14A-83148C2C553A}"/>
              </a:ext>
            </a:extLst>
          </p:cNvPr>
          <p:cNvGrpSpPr/>
          <p:nvPr/>
        </p:nvGrpSpPr>
        <p:grpSpPr>
          <a:xfrm>
            <a:off x="6991152" y="2076838"/>
            <a:ext cx="3611420" cy="4100179"/>
            <a:chOff x="6991152" y="2076838"/>
            <a:chExt cx="3611420" cy="410017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DBFA04B-CA4A-4F86-AB61-E873A08F70D6}"/>
                </a:ext>
              </a:extLst>
            </p:cNvPr>
            <p:cNvGrpSpPr/>
            <p:nvPr/>
          </p:nvGrpSpPr>
          <p:grpSpPr>
            <a:xfrm>
              <a:off x="6995124" y="4066874"/>
              <a:ext cx="3349351" cy="510651"/>
              <a:chOff x="4385616" y="4172695"/>
              <a:chExt cx="3807861" cy="5782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DCCA0DC-A191-41A5-9A6E-46601C6EE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385616" y="4172695"/>
                    <a:ext cx="775038" cy="5750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ts val="100"/>
                      </a:spcBef>
                      <a:buClr>
                        <a:srgbClr val="E0E0E0"/>
                      </a:buClr>
                      <a:buSzPct val="8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IN" sz="3000" dirty="0">
                      <a:latin typeface="Times New Roman" panose="02020603050405020304" pitchFamily="18" charset="0"/>
                      <a:ea typeface="IBM Plex Sans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DCCA0DC-A191-41A5-9A6E-46601C6EE3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5616" y="4172695"/>
                    <a:ext cx="775038" cy="57501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3B3F8A8F-2E3D-46E8-8460-E16592FC2B65}"/>
                      </a:ext>
                    </a:extLst>
                  </p:cNvPr>
                  <p:cNvSpPr txBox="1"/>
                  <p:nvPr/>
                </p:nvSpPr>
                <p:spPr>
                  <a:xfrm>
                    <a:off x="7418439" y="4175888"/>
                    <a:ext cx="775038" cy="5750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ts val="100"/>
                      </a:spcBef>
                      <a:buClr>
                        <a:srgbClr val="E0E0E0"/>
                      </a:buClr>
                      <a:buSzPct val="8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IN" sz="3000" dirty="0">
                      <a:latin typeface="Times New Roman" panose="02020603050405020304" pitchFamily="18" charset="0"/>
                      <a:ea typeface="IBM Plex Sans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3B3F8A8F-2E3D-46E8-8460-E16592FC2B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8439" y="4175888"/>
                    <a:ext cx="775038" cy="5750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2FB10555-3418-4611-9A80-5ADA43167BFF}"/>
                      </a:ext>
                    </a:extLst>
                  </p:cNvPr>
                  <p:cNvSpPr txBox="1"/>
                  <p:nvPr/>
                </p:nvSpPr>
                <p:spPr>
                  <a:xfrm>
                    <a:off x="5784508" y="4175888"/>
                    <a:ext cx="775038" cy="5750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ts val="100"/>
                      </a:spcBef>
                      <a:buClr>
                        <a:srgbClr val="E0E0E0"/>
                      </a:buClr>
                      <a:buSzPct val="8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IN" sz="3000" dirty="0">
                      <a:latin typeface="Times New Roman" panose="02020603050405020304" pitchFamily="18" charset="0"/>
                      <a:ea typeface="IBM Plex Sans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2FB10555-3418-4611-9A80-5ADA43167B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4508" y="4175888"/>
                    <a:ext cx="775038" cy="5750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DA90FDD-3A30-440C-847A-061A2A58BCF4}"/>
                    </a:ext>
                  </a:extLst>
                </p:cNvPr>
                <p:cNvSpPr txBox="1"/>
                <p:nvPr/>
              </p:nvSpPr>
              <p:spPr>
                <a:xfrm>
                  <a:off x="8064110" y="5611487"/>
                  <a:ext cx="926115" cy="5270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100"/>
                    </a:spcBef>
                    <a:spcAft>
                      <a:spcPts val="0"/>
                    </a:spcAft>
                    <a:buClr>
                      <a:srgbClr val="E0E0E0"/>
                    </a:buClr>
                    <a:buSzPct val="80000"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IN" sz="3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IN" sz="3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kumimoji="0" lang="en-IN" sz="3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⊗</m:t>
                            </m:r>
                            <m:r>
                              <a:rPr kumimoji="0" lang="en-IN" sz="3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kumimoji="0" lang="en-I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DA90FDD-3A30-440C-847A-061A2A58B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110" y="5611487"/>
                  <a:ext cx="926115" cy="5270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70011EA-DE74-443A-9CF0-EC67F34B1BF9}"/>
                </a:ext>
              </a:extLst>
            </p:cNvPr>
            <p:cNvGrpSpPr/>
            <p:nvPr/>
          </p:nvGrpSpPr>
          <p:grpSpPr>
            <a:xfrm>
              <a:off x="6991154" y="2217985"/>
              <a:ext cx="3412420" cy="816123"/>
              <a:chOff x="4381646" y="2323804"/>
              <a:chExt cx="3879564" cy="924099"/>
            </a:xfrm>
          </p:grpSpPr>
          <p:pic>
            <p:nvPicPr>
              <p:cNvPr id="81" name="Picture 6">
                <a:extLst>
                  <a:ext uri="{FF2B5EF4-FFF2-40B4-BE49-F238E27FC236}">
                    <a16:creationId xmlns:a16="http://schemas.microsoft.com/office/drawing/2014/main" id="{E7068705-5B8D-445B-9A6E-06EFF5B650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36" t="20356" b="48087"/>
              <a:stretch/>
            </p:blipFill>
            <p:spPr bwMode="auto">
              <a:xfrm>
                <a:off x="4463534" y="2323804"/>
                <a:ext cx="3003322" cy="9240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D521493-483B-48A6-8824-2AA9B6505D0C}"/>
                      </a:ext>
                    </a:extLst>
                  </p:cNvPr>
                  <p:cNvSpPr txBox="1"/>
                  <p:nvPr/>
                </p:nvSpPr>
                <p:spPr>
                  <a:xfrm>
                    <a:off x="4381646" y="2460930"/>
                    <a:ext cx="775039" cy="57501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ts val="100"/>
                      </a:spcBef>
                      <a:buClr>
                        <a:srgbClr val="E0E0E0"/>
                      </a:buClr>
                      <a:buSzPct val="8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IN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IN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IN" sz="3000" b="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D521493-483B-48A6-8824-2AA9B6505D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1646" y="2460930"/>
                    <a:ext cx="775039" cy="57501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AB1711BB-E2E2-4501-B427-871E6F00A0CD}"/>
                      </a:ext>
                    </a:extLst>
                  </p:cNvPr>
                  <p:cNvSpPr txBox="1"/>
                  <p:nvPr/>
                </p:nvSpPr>
                <p:spPr>
                  <a:xfrm>
                    <a:off x="7486171" y="2474578"/>
                    <a:ext cx="775039" cy="57501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ts val="100"/>
                      </a:spcBef>
                      <a:buClr>
                        <a:srgbClr val="E0E0E0"/>
                      </a:buClr>
                      <a:buSzPct val="8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IN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IN" sz="3000" b="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AB1711BB-E2E2-4501-B427-871E6F00A0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6171" y="2474578"/>
                    <a:ext cx="775039" cy="57501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2321" r="-803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CAFAEC-8AAC-498E-938C-AB2C886A69B2}"/>
                </a:ext>
              </a:extLst>
            </p:cNvPr>
            <p:cNvGrpSpPr/>
            <p:nvPr/>
          </p:nvGrpSpPr>
          <p:grpSpPr>
            <a:xfrm>
              <a:off x="6991153" y="3137752"/>
              <a:ext cx="3412420" cy="816123"/>
              <a:chOff x="4381645" y="3243571"/>
              <a:chExt cx="3879564" cy="924099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9E005270-657A-4B5E-A1E3-9A5F967C3C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36" t="20356" b="48087"/>
              <a:stretch/>
            </p:blipFill>
            <p:spPr bwMode="auto">
              <a:xfrm>
                <a:off x="4463534" y="3243571"/>
                <a:ext cx="3003322" cy="9240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13AB8B26-D47D-4F85-B4BB-9E8C00C6B7A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1645" y="3407481"/>
                    <a:ext cx="775039" cy="57501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ts val="100"/>
                      </a:spcBef>
                      <a:buClr>
                        <a:srgbClr val="E0E0E0"/>
                      </a:buClr>
                      <a:buSzPct val="8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IN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IN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IN" sz="3000" b="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13AB8B26-D47D-4F85-B4BB-9E8C00C6B7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1645" y="3407481"/>
                    <a:ext cx="775039" cy="57501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316EE34-84C2-4F0A-9524-03E1FEEF3213}"/>
                      </a:ext>
                    </a:extLst>
                  </p:cNvPr>
                  <p:cNvSpPr txBox="1"/>
                  <p:nvPr/>
                </p:nvSpPr>
                <p:spPr>
                  <a:xfrm>
                    <a:off x="7486170" y="3411490"/>
                    <a:ext cx="775039" cy="57501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ts val="100"/>
                      </a:spcBef>
                      <a:buClr>
                        <a:srgbClr val="E0E0E0"/>
                      </a:buClr>
                      <a:buSzPct val="8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IN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IN" sz="3000" b="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316EE34-84C2-4F0A-9524-03E1FEEF32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6170" y="3411490"/>
                    <a:ext cx="775039" cy="57501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2321" r="-892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5057B1B-295A-41ED-9816-B2B72F1EB4CF}"/>
                </a:ext>
              </a:extLst>
            </p:cNvPr>
            <p:cNvGrpSpPr/>
            <p:nvPr/>
          </p:nvGrpSpPr>
          <p:grpSpPr>
            <a:xfrm>
              <a:off x="6991152" y="4756912"/>
              <a:ext cx="3455009" cy="816123"/>
              <a:chOff x="4381644" y="4862731"/>
              <a:chExt cx="3927983" cy="924099"/>
            </a:xfrm>
          </p:grpSpPr>
          <p:pic>
            <p:nvPicPr>
              <p:cNvPr id="94" name="Picture 6">
                <a:extLst>
                  <a:ext uri="{FF2B5EF4-FFF2-40B4-BE49-F238E27FC236}">
                    <a16:creationId xmlns:a16="http://schemas.microsoft.com/office/drawing/2014/main" id="{30D3CCA3-C288-4E50-8AC3-776E85B772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36" t="20356" b="48087"/>
              <a:stretch/>
            </p:blipFill>
            <p:spPr bwMode="auto">
              <a:xfrm>
                <a:off x="4474942" y="4862731"/>
                <a:ext cx="3003322" cy="9240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8612B150-5456-4060-AF8B-9BD6582FF680}"/>
                      </a:ext>
                    </a:extLst>
                  </p:cNvPr>
                  <p:cNvSpPr txBox="1"/>
                  <p:nvPr/>
                </p:nvSpPr>
                <p:spPr>
                  <a:xfrm>
                    <a:off x="4381644" y="5007521"/>
                    <a:ext cx="775038" cy="57501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ts val="100"/>
                      </a:spcBef>
                      <a:buClr>
                        <a:srgbClr val="E0E0E0"/>
                      </a:buClr>
                      <a:buSzPct val="8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IN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IN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IN" sz="3000" b="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8612B150-5456-4060-AF8B-9BD6582FF6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1644" y="5007521"/>
                    <a:ext cx="775038" cy="57501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B71996DC-2C36-42E4-B307-70A034990B9E}"/>
                      </a:ext>
                    </a:extLst>
                  </p:cNvPr>
                  <p:cNvSpPr txBox="1"/>
                  <p:nvPr/>
                </p:nvSpPr>
                <p:spPr>
                  <a:xfrm>
                    <a:off x="7534589" y="5040288"/>
                    <a:ext cx="775038" cy="57501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ts val="100"/>
                      </a:spcBef>
                      <a:buClr>
                        <a:srgbClr val="E0E0E0"/>
                      </a:buClr>
                      <a:buSzPct val="8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IN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IN" sz="3000" b="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B71996DC-2C36-42E4-B307-70A034990B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4589" y="5040288"/>
                    <a:ext cx="775038" cy="57501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4107" r="-1160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428F60F-DC9D-4606-B13D-318BAE76A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4814" y="2076838"/>
              <a:ext cx="996856" cy="410017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0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6D971EC-33C7-4A47-BBB7-A7BA35629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7982" y="2268514"/>
              <a:ext cx="1094590" cy="3243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0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AD99E1-2816-4E66-BD3F-C6FCBC8D83D2}"/>
              </a:ext>
            </a:extLst>
          </p:cNvPr>
          <p:cNvCxnSpPr>
            <a:cxnSpLocks/>
          </p:cNvCxnSpPr>
          <p:nvPr/>
        </p:nvCxnSpPr>
        <p:spPr>
          <a:xfrm flipH="1">
            <a:off x="10602572" y="2193921"/>
            <a:ext cx="618634" cy="807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049F8E6-C7A5-405B-BF13-D430048C288D}"/>
                  </a:ext>
                </a:extLst>
              </p:cNvPr>
              <p:cNvSpPr txBox="1"/>
              <p:nvPr/>
            </p:nvSpPr>
            <p:spPr>
              <a:xfrm>
                <a:off x="6493042" y="1141541"/>
                <a:ext cx="5251532" cy="38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:r>
                  <a: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Producing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I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I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kumimoji="0" lang="en-IN" sz="24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space from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qubits</a:t>
                </a:r>
                <a:endPara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049F8E6-C7A5-405B-BF13-D430048C2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042" y="1141541"/>
                <a:ext cx="5251532" cy="384016"/>
              </a:xfrm>
              <a:prstGeom prst="rect">
                <a:avLst/>
              </a:prstGeom>
              <a:blipFill>
                <a:blip r:embed="rId18"/>
                <a:stretch>
                  <a:fillRect l="-2900" t="-19048" r="-2900" b="-492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Speech Bubble: Rectangle with Corners Rounded 78">
                <a:extLst>
                  <a:ext uri="{FF2B5EF4-FFF2-40B4-BE49-F238E27FC236}">
                    <a16:creationId xmlns:a16="http://schemas.microsoft.com/office/drawing/2014/main" id="{EF05E116-0912-4653-89EA-9A33A9C240AB}"/>
                  </a:ext>
                </a:extLst>
              </p:cNvPr>
              <p:cNvSpPr/>
              <p:nvPr/>
            </p:nvSpPr>
            <p:spPr>
              <a:xfrm>
                <a:off x="5247803" y="5980658"/>
                <a:ext cx="2112350" cy="718922"/>
              </a:xfrm>
              <a:prstGeom prst="wedgeRoundRectCallout">
                <a:avLst>
                  <a:gd name="adj1" fmla="val 82896"/>
                  <a:gd name="adj2" fmla="val -45108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I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I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I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I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matrix (tensor product)</a:t>
                </a:r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9" name="Speech Bubble: Rectangle with Corners Rounded 78">
                <a:extLst>
                  <a:ext uri="{FF2B5EF4-FFF2-40B4-BE49-F238E27FC236}">
                    <a16:creationId xmlns:a16="http://schemas.microsoft.com/office/drawing/2014/main" id="{EF05E116-0912-4653-89EA-9A33A9C24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03" y="5980658"/>
                <a:ext cx="2112350" cy="718922"/>
              </a:xfrm>
              <a:prstGeom prst="wedgeRoundRectCallout">
                <a:avLst>
                  <a:gd name="adj1" fmla="val 82896"/>
                  <a:gd name="adj2" fmla="val -45108"/>
                  <a:gd name="adj3" fmla="val 16667"/>
                </a:avLst>
              </a:prstGeom>
              <a:blipFill>
                <a:blip r:embed="rId19"/>
                <a:stretch>
                  <a:fillRect t="-2500" b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BDB8F1B-A456-4915-A8AE-7A7474BC39EE}"/>
                  </a:ext>
                </a:extLst>
              </p:cNvPr>
              <p:cNvSpPr txBox="1"/>
              <p:nvPr/>
            </p:nvSpPr>
            <p:spPr>
              <a:xfrm>
                <a:off x="7452328" y="6227546"/>
                <a:ext cx="3114152" cy="493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</m:t>
                          </m:r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⊗</m:t>
                          </m:r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|00⋯0</m:t>
                          </m:r>
                        </m:e>
                      </m:d>
                      <m:r>
                        <a:rPr lang="en-I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BDB8F1B-A456-4915-A8AE-7A7474BC3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8" y="6227546"/>
                <a:ext cx="3114152" cy="49366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7C8C497-C35D-4233-8AFC-BFE11A53A040}"/>
                  </a:ext>
                </a:extLst>
              </p:cNvPr>
              <p:cNvSpPr txBox="1"/>
              <p:nvPr/>
            </p:nvSpPr>
            <p:spPr>
              <a:xfrm>
                <a:off x="10566479" y="4968931"/>
                <a:ext cx="1388699" cy="17461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lvl="0"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I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I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7C8C497-C35D-4233-8AFC-BFE11A53A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79" y="4968931"/>
                <a:ext cx="1388699" cy="174618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Speech Bubble: Rectangle with Corners Rounded 102">
                <a:extLst>
                  <a:ext uri="{FF2B5EF4-FFF2-40B4-BE49-F238E27FC236}">
                    <a16:creationId xmlns:a16="http://schemas.microsoft.com/office/drawing/2014/main" id="{C9C4B349-0B49-422C-BFE6-A15FA4A9FEC8}"/>
                  </a:ext>
                </a:extLst>
              </p:cNvPr>
              <p:cNvSpPr/>
              <p:nvPr/>
            </p:nvSpPr>
            <p:spPr>
              <a:xfrm>
                <a:off x="10797654" y="3502457"/>
                <a:ext cx="1232288" cy="965071"/>
              </a:xfrm>
              <a:prstGeom prst="wedgeRoundRectCallout">
                <a:avLst>
                  <a:gd name="adj1" fmla="val 12439"/>
                  <a:gd name="adj2" fmla="val 108032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I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I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-dim column matrix</a:t>
                </a:r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3" name="Speech Bubble: Rectangle with Corners Rounded 102">
                <a:extLst>
                  <a:ext uri="{FF2B5EF4-FFF2-40B4-BE49-F238E27FC236}">
                    <a16:creationId xmlns:a16="http://schemas.microsoft.com/office/drawing/2014/main" id="{C9C4B349-0B49-422C-BFE6-A15FA4A9F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654" y="3502457"/>
                <a:ext cx="1232288" cy="965071"/>
              </a:xfrm>
              <a:prstGeom prst="wedgeRoundRectCallout">
                <a:avLst>
                  <a:gd name="adj1" fmla="val 12439"/>
                  <a:gd name="adj2" fmla="val 108032"/>
                  <a:gd name="adj3" fmla="val 16667"/>
                </a:avLst>
              </a:prstGeom>
              <a:blipFill>
                <a:blip r:embed="rId22"/>
                <a:stretch>
                  <a:fillRect t="-3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32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/>
      <p:bldP spid="40" grpId="0" animBg="1"/>
      <p:bldP spid="49" grpId="0"/>
      <p:bldP spid="77" grpId="0" animBg="1"/>
      <p:bldP spid="99" grpId="0"/>
      <p:bldP spid="79" grpId="0" animBg="1"/>
      <p:bldP spid="100" grpId="0"/>
      <p:bldP spid="101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Entanglement: Bell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59E538-6FD7-43FF-8403-5FA673C4881E}"/>
                  </a:ext>
                </a:extLst>
              </p:cNvPr>
              <p:cNvSpPr txBox="1"/>
              <p:nvPr/>
            </p:nvSpPr>
            <p:spPr>
              <a:xfrm>
                <a:off x="0" y="1351857"/>
                <a:ext cx="12189253" cy="423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:r>
                  <a:rPr lang="en-IN" sz="27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Entangled state is a state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IN" sz="27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that cannot be expressed as a tensor product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⊗</m:t>
                    </m:r>
                    <m:d>
                      <m:dPr>
                        <m:begChr m:val=""/>
                        <m:endChr m:val="⟩"/>
                        <m:ctrlPr>
                          <a:rPr lang="en-I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7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59E538-6FD7-43FF-8403-5FA673C48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1857"/>
                <a:ext cx="12189253" cy="423962"/>
              </a:xfrm>
              <a:prstGeom prst="rect">
                <a:avLst/>
              </a:prstGeom>
              <a:blipFill>
                <a:blip r:embed="rId3"/>
                <a:stretch>
                  <a:fillRect t="-21739" b="-49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86665DF-FACF-40E6-BD05-5FEEA039F77D}"/>
              </a:ext>
            </a:extLst>
          </p:cNvPr>
          <p:cNvSpPr txBox="1"/>
          <p:nvPr/>
        </p:nvSpPr>
        <p:spPr>
          <a:xfrm>
            <a:off x="238397" y="2075352"/>
            <a:ext cx="11714291" cy="439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</a:pPr>
            <a:r>
              <a:rPr lang="en-IN" sz="2800" i="1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Bell States</a:t>
            </a:r>
            <a:r>
              <a:rPr lang="en-IN" sz="28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: four 2-qubit states that are maximally entangled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F7DBE1-3E4C-43EF-BF03-796A105B9424}"/>
                  </a:ext>
                </a:extLst>
              </p:cNvPr>
              <p:cNvSpPr txBox="1"/>
              <p:nvPr/>
            </p:nvSpPr>
            <p:spPr>
              <a:xfrm>
                <a:off x="500218" y="2645011"/>
                <a:ext cx="4358385" cy="978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F7DBE1-3E4C-43EF-BF03-796A105B9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18" y="2645011"/>
                <a:ext cx="4358385" cy="978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E76684-2C32-46D9-B35E-4544CCD42BC6}"/>
                  </a:ext>
                </a:extLst>
              </p:cNvPr>
              <p:cNvSpPr txBox="1"/>
              <p:nvPr/>
            </p:nvSpPr>
            <p:spPr>
              <a:xfrm>
                <a:off x="500217" y="3555757"/>
                <a:ext cx="4358385" cy="978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E76684-2C32-46D9-B35E-4544CCD4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17" y="3555757"/>
                <a:ext cx="4358385" cy="978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B6AA4-FF1C-483A-861C-57436FB6478A}"/>
                  </a:ext>
                </a:extLst>
              </p:cNvPr>
              <p:cNvSpPr txBox="1"/>
              <p:nvPr/>
            </p:nvSpPr>
            <p:spPr>
              <a:xfrm>
                <a:off x="500217" y="4522009"/>
                <a:ext cx="4358385" cy="978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B6AA4-FF1C-483A-861C-57436FB64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17" y="4522009"/>
                <a:ext cx="4358385" cy="9789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23359D-423A-4A23-8FAB-E94B1F62EA6C}"/>
                  </a:ext>
                </a:extLst>
              </p:cNvPr>
              <p:cNvSpPr txBox="1"/>
              <p:nvPr/>
            </p:nvSpPr>
            <p:spPr>
              <a:xfrm>
                <a:off x="500217" y="5541939"/>
                <a:ext cx="4358385" cy="9789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23359D-423A-4A23-8FAB-E94B1F62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17" y="5541939"/>
                <a:ext cx="4358385" cy="9789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A309AA28-D48E-4E50-A0C7-F8C8874D901F}"/>
                  </a:ext>
                </a:extLst>
              </p:cNvPr>
              <p:cNvSpPr/>
              <p:nvPr/>
            </p:nvSpPr>
            <p:spPr>
              <a:xfrm>
                <a:off x="5811923" y="2852364"/>
                <a:ext cx="5879859" cy="564280"/>
              </a:xfrm>
              <a:prstGeom prst="wedgeRoundRectCallout">
                <a:avLst>
                  <a:gd name="adj1" fmla="val -69913"/>
                  <a:gd name="adj2" fmla="val 10789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Measurement collapses state to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IN" sz="2400" i="1" dirty="0"/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A309AA28-D48E-4E50-A0C7-F8C8874D9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3" y="2852364"/>
                <a:ext cx="5879859" cy="564280"/>
              </a:xfrm>
              <a:prstGeom prst="wedgeRoundRectCallout">
                <a:avLst>
                  <a:gd name="adj1" fmla="val -69913"/>
                  <a:gd name="adj2" fmla="val 10789"/>
                  <a:gd name="adj3" fmla="val 16667"/>
                </a:avLst>
              </a:prstGeom>
              <a:blipFill>
                <a:blip r:embed="rId8"/>
                <a:stretch>
                  <a:fillRect t="-94681" r="-7798" b="-1489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DDCE32E-A6AA-4CBE-A987-D90689B2D943}"/>
              </a:ext>
            </a:extLst>
          </p:cNvPr>
          <p:cNvSpPr/>
          <p:nvPr/>
        </p:nvSpPr>
        <p:spPr>
          <a:xfrm>
            <a:off x="5811923" y="3875344"/>
            <a:ext cx="5879859" cy="831721"/>
          </a:xfrm>
          <a:prstGeom prst="wedgeRoundRectCallout">
            <a:avLst>
              <a:gd name="adj1" fmla="val -73365"/>
              <a:gd name="adj2" fmla="val -100963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If we measure the first qubit, we automatically know the state of the second</a:t>
            </a:r>
            <a:endParaRPr lang="en-IN" sz="24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4A9B56-E19E-4BDE-A5C0-972726102E29}"/>
              </a:ext>
            </a:extLst>
          </p:cNvPr>
          <p:cNvSpPr txBox="1"/>
          <p:nvPr/>
        </p:nvSpPr>
        <p:spPr>
          <a:xfrm>
            <a:off x="5227094" y="5165766"/>
            <a:ext cx="6464688" cy="139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High amount of correlation, regardless of distance: </a:t>
            </a:r>
            <a:r>
              <a:rPr lang="en-IN" sz="28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useful in quantum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4229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243F30BC-383C-4A98-AE90-B5B336F4A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4" b="38436"/>
          <a:stretch/>
        </p:blipFill>
        <p:spPr bwMode="auto">
          <a:xfrm>
            <a:off x="6215614" y="691361"/>
            <a:ext cx="3441734" cy="240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537" y="137355"/>
            <a:ext cx="9453025" cy="7768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Entanglement: Circuit to Generate Bell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9">
                <a:extLst>
                  <a:ext uri="{FF2B5EF4-FFF2-40B4-BE49-F238E27FC236}">
                    <a16:creationId xmlns:a16="http://schemas.microsoft.com/office/drawing/2014/main" id="{A7D1F960-E1C9-4341-9B89-E3D8E06798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842634"/>
                  </p:ext>
                </p:extLst>
              </p:nvPr>
            </p:nvGraphicFramePr>
            <p:xfrm>
              <a:off x="596071" y="1518001"/>
              <a:ext cx="3795654" cy="4264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9749">
                      <a:extLst>
                        <a:ext uri="{9D8B030D-6E8A-4147-A177-3AD203B41FA5}">
                          <a16:colId xmlns:a16="http://schemas.microsoft.com/office/drawing/2014/main" val="2239199996"/>
                        </a:ext>
                      </a:extLst>
                    </a:gridCol>
                    <a:gridCol w="2715905">
                      <a:extLst>
                        <a:ext uri="{9D8B030D-6E8A-4147-A177-3AD203B41FA5}">
                          <a16:colId xmlns:a16="http://schemas.microsoft.com/office/drawing/2014/main" val="675958169"/>
                        </a:ext>
                      </a:extLst>
                    </a:gridCol>
                  </a:tblGrid>
                  <a:tr h="485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Input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I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7597162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|0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ea typeface="IBM Plex Sans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6856007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|0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ea typeface="IBM Plex Sans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7610284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ea typeface="IBM Plex Sans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4716756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ea typeface="IBM Plex Sans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9641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9">
                <a:extLst>
                  <a:ext uri="{FF2B5EF4-FFF2-40B4-BE49-F238E27FC236}">
                    <a16:creationId xmlns:a16="http://schemas.microsoft.com/office/drawing/2014/main" id="{A7D1F960-E1C9-4341-9B89-E3D8E06798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842634"/>
                  </p:ext>
                </p:extLst>
              </p:nvPr>
            </p:nvGraphicFramePr>
            <p:xfrm>
              <a:off x="596071" y="1518001"/>
              <a:ext cx="3795654" cy="4264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9749">
                      <a:extLst>
                        <a:ext uri="{9D8B030D-6E8A-4147-A177-3AD203B41FA5}">
                          <a16:colId xmlns:a16="http://schemas.microsoft.com/office/drawing/2014/main" val="2239199996"/>
                        </a:ext>
                      </a:extLst>
                    </a:gridCol>
                    <a:gridCol w="2715905">
                      <a:extLst>
                        <a:ext uri="{9D8B030D-6E8A-4147-A177-3AD203B41FA5}">
                          <a16:colId xmlns:a16="http://schemas.microsoft.com/office/drawing/2014/main" val="675958169"/>
                        </a:ext>
                      </a:extLst>
                    </a:gridCol>
                  </a:tblGrid>
                  <a:tr h="8768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24306" r="-251685" b="-467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35" t="-24306" r="-448" b="-467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597162"/>
                      </a:ext>
                    </a:extLst>
                  </a:tr>
                  <a:tr h="8470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128777" r="-251685" b="-384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35" t="-128777" r="-448" b="-384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6856007"/>
                      </a:ext>
                    </a:extLst>
                  </a:tr>
                  <a:tr h="8470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228777" r="-251685" b="-284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35" t="-228777" r="-448" b="-284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7610284"/>
                      </a:ext>
                    </a:extLst>
                  </a:tr>
                  <a:tr h="8470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328777" r="-251685" b="-184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35" t="-328777" r="-448" b="-184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4716756"/>
                      </a:ext>
                    </a:extLst>
                  </a:tr>
                  <a:tr h="8470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428777" r="-251685" b="-84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35" t="-428777" r="-448" b="-84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6416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25580-D082-413E-883A-2AAF1E8D2194}"/>
                  </a:ext>
                </a:extLst>
              </p:cNvPr>
              <p:cNvSpPr txBox="1"/>
              <p:nvPr/>
            </p:nvSpPr>
            <p:spPr>
              <a:xfrm>
                <a:off x="5726529" y="2422741"/>
                <a:ext cx="810887" cy="541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IN" sz="32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25580-D082-413E-883A-2AAF1E8D2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529" y="2422741"/>
                <a:ext cx="810887" cy="5416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D164F1-39E7-484B-9769-C657E7CB2B6F}"/>
                  </a:ext>
                </a:extLst>
              </p:cNvPr>
              <p:cNvSpPr txBox="1"/>
              <p:nvPr/>
            </p:nvSpPr>
            <p:spPr>
              <a:xfrm>
                <a:off x="5726529" y="1389341"/>
                <a:ext cx="820908" cy="541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IN" sz="32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D164F1-39E7-484B-9769-C657E7CB2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529" y="1389341"/>
                <a:ext cx="820908" cy="5416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B30574-300C-4C4A-A373-8CAB7A621A10}"/>
                  </a:ext>
                </a:extLst>
              </p:cNvPr>
              <p:cNvSpPr txBox="1"/>
              <p:nvPr/>
            </p:nvSpPr>
            <p:spPr>
              <a:xfrm>
                <a:off x="10015969" y="1870563"/>
                <a:ext cx="1048272" cy="621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B30574-300C-4C4A-A373-8CAB7A621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969" y="1870563"/>
                <a:ext cx="1048272" cy="621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49CC0FA8-E171-4607-A891-401577097C0A}"/>
              </a:ext>
            </a:extLst>
          </p:cNvPr>
          <p:cNvSpPr/>
          <p:nvPr/>
        </p:nvSpPr>
        <p:spPr>
          <a:xfrm>
            <a:off x="9444314" y="1471698"/>
            <a:ext cx="279481" cy="1436751"/>
          </a:xfrm>
          <a:prstGeom prst="rightBrace">
            <a:avLst>
              <a:gd name="adj1" fmla="val 9320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F76260-CA7E-49EE-A792-8B0B1F3F795C}"/>
                  </a:ext>
                </a:extLst>
              </p:cNvPr>
              <p:cNvSpPr txBox="1"/>
              <p:nvPr/>
            </p:nvSpPr>
            <p:spPr>
              <a:xfrm>
                <a:off x="5427828" y="3329061"/>
                <a:ext cx="1202446" cy="4062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|00</m:t>
                          </m:r>
                        </m:e>
                      </m:d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F76260-CA7E-49EE-A792-8B0B1F3F7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828" y="3329061"/>
                <a:ext cx="1202446" cy="4062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E02F27-E118-4BCD-B5D6-ED3E63C18D5F}"/>
              </a:ext>
            </a:extLst>
          </p:cNvPr>
          <p:cNvCxnSpPr>
            <a:cxnSpLocks/>
          </p:cNvCxnSpPr>
          <p:nvPr/>
        </p:nvCxnSpPr>
        <p:spPr>
          <a:xfrm>
            <a:off x="7850466" y="1040506"/>
            <a:ext cx="0" cy="228855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15A175-076D-4734-8BD1-B4DF7F28EDE9}"/>
                  </a:ext>
                </a:extLst>
              </p:cNvPr>
              <p:cNvSpPr txBox="1"/>
              <p:nvPr/>
            </p:nvSpPr>
            <p:spPr>
              <a:xfrm>
                <a:off x="6848901" y="3148563"/>
                <a:ext cx="2258291" cy="598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d>
                      <m:dPr>
                        <m:begChr m:val="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</m:e>
                    </m:d>
                  </m:oMath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15A175-076D-4734-8BD1-B4DF7F28E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901" y="3148563"/>
                <a:ext cx="2258291" cy="5984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8E4C96-32EB-4A94-8D19-CF22E18E5CC7}"/>
                  </a:ext>
                </a:extLst>
              </p:cNvPr>
              <p:cNvSpPr txBox="1"/>
              <p:nvPr/>
            </p:nvSpPr>
            <p:spPr>
              <a:xfrm>
                <a:off x="6537417" y="3810598"/>
                <a:ext cx="2569776" cy="598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8E4C96-32EB-4A94-8D19-CF22E18E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17" y="3810598"/>
                <a:ext cx="2569776" cy="5984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7F0592-A4CB-4214-BADB-81E33B23A6F1}"/>
                  </a:ext>
                </a:extLst>
              </p:cNvPr>
              <p:cNvSpPr txBox="1"/>
              <p:nvPr/>
            </p:nvSpPr>
            <p:spPr>
              <a:xfrm>
                <a:off x="9141535" y="3477071"/>
                <a:ext cx="2569776" cy="5984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  <m:r>
                          <a:rPr lang="en-I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7F0592-A4CB-4214-BADB-81E33B23A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35" y="3477071"/>
                <a:ext cx="2569776" cy="5984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2B7013-0488-4500-B47D-961C0BD1B2AF}"/>
                  </a:ext>
                </a:extLst>
              </p:cNvPr>
              <p:cNvSpPr txBox="1"/>
              <p:nvPr/>
            </p:nvSpPr>
            <p:spPr>
              <a:xfrm>
                <a:off x="5427828" y="3756486"/>
                <a:ext cx="1202446" cy="8125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2B7013-0488-4500-B47D-961C0BD1B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828" y="3756486"/>
                <a:ext cx="1202446" cy="8125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06162A-387F-4EA7-8B1B-C2EA069D7700}"/>
                  </a:ext>
                </a:extLst>
              </p:cNvPr>
              <p:cNvSpPr txBox="1"/>
              <p:nvPr/>
            </p:nvSpPr>
            <p:spPr>
              <a:xfrm>
                <a:off x="5427827" y="5083765"/>
                <a:ext cx="1202446" cy="4062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|10</m:t>
                          </m:r>
                        </m:e>
                      </m:d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06162A-387F-4EA7-8B1B-C2EA069D7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827" y="5083765"/>
                <a:ext cx="1202446" cy="4062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7A25B8-6ECC-4014-B754-F97AC8D4F1EA}"/>
                  </a:ext>
                </a:extLst>
              </p:cNvPr>
              <p:cNvSpPr txBox="1"/>
              <p:nvPr/>
            </p:nvSpPr>
            <p:spPr>
              <a:xfrm>
                <a:off x="6848900" y="4903267"/>
                <a:ext cx="2258291" cy="598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d>
                      <m:dPr>
                        <m:begChr m:val="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</m:e>
                    </m:d>
                  </m:oMath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7A25B8-6ECC-4014-B754-F97AC8D4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900" y="4903267"/>
                <a:ext cx="2258291" cy="5984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A9AA1C-1427-46F8-8F84-E75096A2ABCC}"/>
                  </a:ext>
                </a:extLst>
              </p:cNvPr>
              <p:cNvSpPr txBox="1"/>
              <p:nvPr/>
            </p:nvSpPr>
            <p:spPr>
              <a:xfrm>
                <a:off x="6537416" y="5565302"/>
                <a:ext cx="2569776" cy="598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A9AA1C-1427-46F8-8F84-E75096A2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16" y="5565302"/>
                <a:ext cx="2569776" cy="5984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92FBB0-9B59-493D-8448-A9B85684AD52}"/>
                  </a:ext>
                </a:extLst>
              </p:cNvPr>
              <p:cNvSpPr txBox="1"/>
              <p:nvPr/>
            </p:nvSpPr>
            <p:spPr>
              <a:xfrm>
                <a:off x="9141534" y="5231775"/>
                <a:ext cx="2569776" cy="5984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  <m:r>
                          <a:rPr lang="en-I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92FBB0-9B59-493D-8448-A9B85684A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34" y="5231775"/>
                <a:ext cx="2569776" cy="5984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5FFD1A-860F-4D87-A76F-8BFEE82A8046}"/>
                  </a:ext>
                </a:extLst>
              </p:cNvPr>
              <p:cNvSpPr txBox="1"/>
              <p:nvPr/>
            </p:nvSpPr>
            <p:spPr>
              <a:xfrm>
                <a:off x="5427827" y="5511190"/>
                <a:ext cx="1202446" cy="8125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5FFD1A-860F-4D87-A76F-8BFEE82A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827" y="5511190"/>
                <a:ext cx="1202446" cy="8125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35BD6274-EA79-4DCF-9597-46D158C173B0}"/>
              </a:ext>
            </a:extLst>
          </p:cNvPr>
          <p:cNvSpPr/>
          <p:nvPr/>
        </p:nvSpPr>
        <p:spPr>
          <a:xfrm rot="1381317">
            <a:off x="4052533" y="3172455"/>
            <a:ext cx="1395503" cy="12992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A6BD8FC-F439-437F-82D6-E55271996B14}"/>
              </a:ext>
            </a:extLst>
          </p:cNvPr>
          <p:cNvSpPr/>
          <p:nvPr/>
        </p:nvSpPr>
        <p:spPr>
          <a:xfrm rot="1381317">
            <a:off x="4052532" y="4839727"/>
            <a:ext cx="1395503" cy="12992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D4D2D0-4136-4F7F-BFFA-67D3C119B836}"/>
              </a:ext>
            </a:extLst>
          </p:cNvPr>
          <p:cNvSpPr txBox="1"/>
          <p:nvPr/>
        </p:nvSpPr>
        <p:spPr>
          <a:xfrm>
            <a:off x="287044" y="5949662"/>
            <a:ext cx="4865724" cy="770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IN" sz="2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Try deriving the other two Bell states as exercises!</a:t>
            </a:r>
            <a:endParaRPr lang="en-IN" sz="22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0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3" grpId="0"/>
      <p:bldP spid="14" grpId="0"/>
      <p:bldP spid="15" grpId="0" animBg="1"/>
      <p:bldP spid="16" grpId="0" animBg="1"/>
      <p:bldP spid="19" grpId="0" animBg="1"/>
      <p:bldP spid="20" grpId="0"/>
      <p:bldP spid="21" grpId="0"/>
      <p:bldP spid="22" grpId="0" animBg="1"/>
      <p:bldP spid="23" grpId="0" animBg="1"/>
      <p:bldP spid="2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5AD3DFEC-645A-44A7-8AFC-0F8C6D889096}"/>
              </a:ext>
            </a:extLst>
          </p:cNvPr>
          <p:cNvGrpSpPr/>
          <p:nvPr/>
        </p:nvGrpSpPr>
        <p:grpSpPr>
          <a:xfrm>
            <a:off x="630574" y="3168471"/>
            <a:ext cx="6025145" cy="2611320"/>
            <a:chOff x="6609805" y="205884"/>
            <a:chExt cx="6025145" cy="26113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A0AAD2D-CB75-4FCB-8EDC-B38361E7C3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52" t="8095" b="11967"/>
            <a:stretch/>
          </p:blipFill>
          <p:spPr bwMode="auto">
            <a:xfrm>
              <a:off x="6714308" y="205884"/>
              <a:ext cx="5920642" cy="2611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79539F-A1AF-4224-B9B6-22BC67212059}"/>
                </a:ext>
              </a:extLst>
            </p:cNvPr>
            <p:cNvSpPr txBox="1"/>
            <p:nvPr/>
          </p:nvSpPr>
          <p:spPr>
            <a:xfrm>
              <a:off x="6609806" y="528395"/>
              <a:ext cx="427897" cy="5317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ts val="100"/>
                </a:spcBef>
                <a:buClr>
                  <a:srgbClr val="E0E0E0"/>
                </a:buClr>
                <a:buSzPct val="80000"/>
              </a:pPr>
              <a:endParaRPr lang="en-IN" sz="32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D117B9-E394-42E2-AF76-56209DFC88C0}"/>
                </a:ext>
              </a:extLst>
            </p:cNvPr>
            <p:cNvSpPr txBox="1"/>
            <p:nvPr/>
          </p:nvSpPr>
          <p:spPr>
            <a:xfrm>
              <a:off x="6609805" y="1304273"/>
              <a:ext cx="427897" cy="5317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ts val="100"/>
                </a:spcBef>
                <a:buClr>
                  <a:srgbClr val="E0E0E0"/>
                </a:buClr>
                <a:buSzPct val="80000"/>
              </a:pPr>
              <a:endParaRPr lang="en-IN" sz="32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Entanglement: Bell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AE7A1F-6F0B-4859-9DCA-8A00D6D0306A}"/>
                  </a:ext>
                </a:extLst>
              </p:cNvPr>
              <p:cNvSpPr txBox="1"/>
              <p:nvPr/>
            </p:nvSpPr>
            <p:spPr>
              <a:xfrm>
                <a:off x="378545" y="1154146"/>
                <a:ext cx="11433998" cy="538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>
                  <a:lnSpc>
                    <a:spcPct val="110000"/>
                  </a:lnSpc>
                  <a:spcBef>
                    <a:spcPts val="1467"/>
                  </a:spcBef>
                  <a:buClr>
                    <a:srgbClr val="E0E0E0"/>
                  </a:buClr>
                  <a:buSzPct val="80000"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Black" panose="020B0A04020102020204" pitchFamily="34" charset="0"/>
                  </a:rPr>
                  <a:t>The reverse problem:</a:t>
                </a:r>
                <a:r>
                  <a:rPr kumimoji="0" lang="en-IN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Black" panose="020B0A04020102020204" pitchFamily="34" charset="0"/>
                  </a:rPr>
                  <a:t> </a:t>
                </a:r>
                <a:r>
                  <a:rPr lang="en-IN" sz="2800" dirty="0">
                    <a:latin typeface="Arial Black" panose="020B0A040201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I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b="1" dirty="0">
                    <a:latin typeface="Arial Black" panose="020B0A040201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800" dirty="0">
                    <a:latin typeface="Arial Black" panose="020B0A040201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I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IN" sz="2800" dirty="0">
                    <a:latin typeface="Arial Black" panose="020B0A040201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endParaRPr kumimoji="0" lang="en-I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AE7A1F-6F0B-4859-9DCA-8A00D6D03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45" y="1154146"/>
                <a:ext cx="11433998" cy="538096"/>
              </a:xfrm>
              <a:prstGeom prst="rect">
                <a:avLst/>
              </a:prstGeom>
              <a:blipFill>
                <a:blip r:embed="rId4"/>
                <a:stretch>
                  <a:fillRect t="-7865" b="-314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84C537F-0C96-425A-BFE2-E65D23CA463C}"/>
              </a:ext>
            </a:extLst>
          </p:cNvPr>
          <p:cNvSpPr txBox="1"/>
          <p:nvPr/>
        </p:nvSpPr>
        <p:spPr>
          <a:xfrm>
            <a:off x="378545" y="1807379"/>
            <a:ext cx="11433998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Solution: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 </a:t>
            </a:r>
            <a:r>
              <a:rPr lang="en-IN" sz="2800" dirty="0">
                <a:latin typeface="Arial Black" panose="020B0A040201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reverse the circuit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19C3A1-9C25-4106-9825-E84CA00290C9}"/>
                  </a:ext>
                </a:extLst>
              </p:cNvPr>
              <p:cNvSpPr txBox="1"/>
              <p:nvPr/>
            </p:nvSpPr>
            <p:spPr>
              <a:xfrm>
                <a:off x="7436597" y="2333808"/>
                <a:ext cx="4358385" cy="8392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19C3A1-9C25-4106-9825-E84CA0029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97" y="2333808"/>
                <a:ext cx="4358385" cy="839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62F2E2-C419-46B0-9162-B71C421A816F}"/>
                  </a:ext>
                </a:extLst>
              </p:cNvPr>
              <p:cNvSpPr txBox="1"/>
              <p:nvPr/>
            </p:nvSpPr>
            <p:spPr>
              <a:xfrm>
                <a:off x="6695856" y="3297318"/>
                <a:ext cx="2399737" cy="839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62F2E2-C419-46B0-9162-B71C421A8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856" y="3297318"/>
                <a:ext cx="2399737" cy="8392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E0ECC6-5B3E-468A-B21D-395416294C30}"/>
                  </a:ext>
                </a:extLst>
              </p:cNvPr>
              <p:cNvSpPr txBox="1"/>
              <p:nvPr/>
            </p:nvSpPr>
            <p:spPr>
              <a:xfrm>
                <a:off x="8936252" y="3303533"/>
                <a:ext cx="3190751" cy="839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E0ECC6-5B3E-468A-B21D-395416294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252" y="3303533"/>
                <a:ext cx="3190751" cy="839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323B31-23DA-4271-BDFB-428EB7D16017}"/>
                  </a:ext>
                </a:extLst>
              </p:cNvPr>
              <p:cNvSpPr txBox="1"/>
              <p:nvPr/>
            </p:nvSpPr>
            <p:spPr>
              <a:xfrm>
                <a:off x="6439203" y="4278456"/>
                <a:ext cx="5722318" cy="839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 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|0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323B31-23DA-4271-BDFB-428EB7D16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203" y="4278456"/>
                <a:ext cx="5722318" cy="8392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F8D20F-A801-468E-8E52-AEE4B93E26FC}"/>
              </a:ext>
            </a:extLst>
          </p:cNvPr>
          <p:cNvCxnSpPr>
            <a:cxnSpLocks/>
          </p:cNvCxnSpPr>
          <p:nvPr/>
        </p:nvCxnSpPr>
        <p:spPr>
          <a:xfrm>
            <a:off x="6695856" y="3320537"/>
            <a:ext cx="539101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B8187C-198D-4BA4-A70F-6C304A2CC9DC}"/>
              </a:ext>
            </a:extLst>
          </p:cNvPr>
          <p:cNvCxnSpPr>
            <a:cxnSpLocks/>
          </p:cNvCxnSpPr>
          <p:nvPr/>
        </p:nvCxnSpPr>
        <p:spPr>
          <a:xfrm>
            <a:off x="6695856" y="4266940"/>
            <a:ext cx="539101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745F37-1401-481E-A991-B7E8FD6BE801}"/>
                  </a:ext>
                </a:extLst>
              </p:cNvPr>
              <p:cNvSpPr txBox="1"/>
              <p:nvPr/>
            </p:nvSpPr>
            <p:spPr>
              <a:xfrm>
                <a:off x="6700463" y="5188833"/>
                <a:ext cx="5108361" cy="760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745F37-1401-481E-A991-B7E8FD6BE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463" y="5188833"/>
                <a:ext cx="5108361" cy="7605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7C6BDD-4614-47A2-8C55-5E314D9B5E4E}"/>
              </a:ext>
            </a:extLst>
          </p:cNvPr>
          <p:cNvCxnSpPr>
            <a:cxnSpLocks/>
          </p:cNvCxnSpPr>
          <p:nvPr/>
        </p:nvCxnSpPr>
        <p:spPr>
          <a:xfrm flipV="1">
            <a:off x="8774141" y="5405708"/>
            <a:ext cx="518686" cy="50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1F2CBF-61CB-44CC-85F3-2CDDDD29D3CA}"/>
              </a:ext>
            </a:extLst>
          </p:cNvPr>
          <p:cNvCxnSpPr>
            <a:cxnSpLocks/>
          </p:cNvCxnSpPr>
          <p:nvPr/>
        </p:nvCxnSpPr>
        <p:spPr>
          <a:xfrm flipV="1">
            <a:off x="10593207" y="5405707"/>
            <a:ext cx="518686" cy="50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B6906AE-F2A5-4608-BD81-F5EF401CD921}"/>
                  </a:ext>
                </a:extLst>
              </p:cNvPr>
              <p:cNvSpPr txBox="1"/>
              <p:nvPr/>
            </p:nvSpPr>
            <p:spPr>
              <a:xfrm>
                <a:off x="8825597" y="6066553"/>
                <a:ext cx="1580383" cy="4062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B6906AE-F2A5-4608-BD81-F5EF401CD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597" y="6066553"/>
                <a:ext cx="1580383" cy="4062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9">
                <a:extLst>
                  <a:ext uri="{FF2B5EF4-FFF2-40B4-BE49-F238E27FC236}">
                    <a16:creationId xmlns:a16="http://schemas.microsoft.com/office/drawing/2014/main" id="{6AE87022-FBC5-4B2E-AF76-F71D6D4DD5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817028"/>
                  </p:ext>
                </p:extLst>
              </p:nvPr>
            </p:nvGraphicFramePr>
            <p:xfrm>
              <a:off x="6950383" y="2351538"/>
              <a:ext cx="4412572" cy="4264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1833">
                      <a:extLst>
                        <a:ext uri="{9D8B030D-6E8A-4147-A177-3AD203B41FA5}">
                          <a16:colId xmlns:a16="http://schemas.microsoft.com/office/drawing/2014/main" val="1362170393"/>
                        </a:ext>
                      </a:extLst>
                    </a:gridCol>
                    <a:gridCol w="1430739">
                      <a:extLst>
                        <a:ext uri="{9D8B030D-6E8A-4147-A177-3AD203B41FA5}">
                          <a16:colId xmlns:a16="http://schemas.microsoft.com/office/drawing/2014/main" val="2239199996"/>
                        </a:ext>
                      </a:extLst>
                    </a:gridCol>
                  </a:tblGrid>
                  <a:tr h="485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chemeClr val="tx1"/>
                              </a:solidFill>
                            </a:rPr>
                            <a:t>Input (Bell State)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I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oMath>
                            </m:oMathPara>
                          </a14:m>
                          <a:endParaRPr lang="en-IN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597162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ea typeface="IBM Plex Sans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6856007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ea typeface="IBM Plex Sans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7610284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ea typeface="IBM Plex Sans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4716756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ea typeface="IBM Plex Sans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641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9">
                <a:extLst>
                  <a:ext uri="{FF2B5EF4-FFF2-40B4-BE49-F238E27FC236}">
                    <a16:creationId xmlns:a16="http://schemas.microsoft.com/office/drawing/2014/main" id="{6AE87022-FBC5-4B2E-AF76-F71D6D4DD5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817028"/>
                  </p:ext>
                </p:extLst>
              </p:nvPr>
            </p:nvGraphicFramePr>
            <p:xfrm>
              <a:off x="6950383" y="2351538"/>
              <a:ext cx="4412572" cy="4264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1833">
                      <a:extLst>
                        <a:ext uri="{9D8B030D-6E8A-4147-A177-3AD203B41FA5}">
                          <a16:colId xmlns:a16="http://schemas.microsoft.com/office/drawing/2014/main" val="1362170393"/>
                        </a:ext>
                      </a:extLst>
                    </a:gridCol>
                    <a:gridCol w="1430739">
                      <a:extLst>
                        <a:ext uri="{9D8B030D-6E8A-4147-A177-3AD203B41FA5}">
                          <a16:colId xmlns:a16="http://schemas.microsoft.com/office/drawing/2014/main" val="2239199996"/>
                        </a:ext>
                      </a:extLst>
                    </a:gridCol>
                  </a:tblGrid>
                  <a:tr h="8768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4" t="-4861" r="-48367" b="-388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8936" t="-4861" r="-851" b="-388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597162"/>
                      </a:ext>
                    </a:extLst>
                  </a:tr>
                  <a:tr h="8470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4" t="-108633" r="-48367" b="-3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8936" t="-108633" r="-851" b="-302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6856007"/>
                      </a:ext>
                    </a:extLst>
                  </a:tr>
                  <a:tr h="8470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4" t="-207143" r="-483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8936" t="-207143" r="-851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7610284"/>
                      </a:ext>
                    </a:extLst>
                  </a:tr>
                  <a:tr h="8470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4" t="-309353" r="-48367" b="-10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8936" t="-309353" r="-851" b="-101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4716756"/>
                      </a:ext>
                    </a:extLst>
                  </a:tr>
                  <a:tr h="8470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4" t="-409353" r="-48367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8936" t="-409353" r="-851" b="-1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6416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DBFF048-BAF9-4387-B699-6CB7821D14EB}"/>
              </a:ext>
            </a:extLst>
          </p:cNvPr>
          <p:cNvCxnSpPr>
            <a:cxnSpLocks/>
          </p:cNvCxnSpPr>
          <p:nvPr/>
        </p:nvCxnSpPr>
        <p:spPr>
          <a:xfrm>
            <a:off x="6696723" y="6001238"/>
            <a:ext cx="539101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32CE0F86-21DA-437A-BE71-B2D5ED0E68F2}"/>
              </a:ext>
            </a:extLst>
          </p:cNvPr>
          <p:cNvSpPr/>
          <p:nvPr/>
        </p:nvSpPr>
        <p:spPr>
          <a:xfrm flipH="1">
            <a:off x="1050702" y="3659889"/>
            <a:ext cx="172459" cy="1027787"/>
          </a:xfrm>
          <a:prstGeom prst="rightBrace">
            <a:avLst>
              <a:gd name="adj1" fmla="val 3662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3F76420-B2D3-4331-8BAB-001FBADF7F76}"/>
                  </a:ext>
                </a:extLst>
              </p:cNvPr>
              <p:cNvSpPr txBox="1"/>
              <p:nvPr/>
            </p:nvSpPr>
            <p:spPr>
              <a:xfrm>
                <a:off x="152599" y="3860179"/>
                <a:ext cx="754824" cy="543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3F76420-B2D3-4331-8BAB-001FBADF7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9" y="3860179"/>
                <a:ext cx="754824" cy="5438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85D42-268D-48D1-B2C1-7545E369AE42}"/>
                  </a:ext>
                </a:extLst>
              </p:cNvPr>
              <p:cNvSpPr txBox="1"/>
              <p:nvPr/>
            </p:nvSpPr>
            <p:spPr>
              <a:xfrm>
                <a:off x="81197" y="3917918"/>
                <a:ext cx="820908" cy="4739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85D42-268D-48D1-B2C1-7545E369A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7" y="3917918"/>
                <a:ext cx="820908" cy="4739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236B44-6338-4E8C-9895-AAE6BA65589E}"/>
              </a:ext>
            </a:extLst>
          </p:cNvPr>
          <p:cNvCxnSpPr>
            <a:cxnSpLocks/>
          </p:cNvCxnSpPr>
          <p:nvPr/>
        </p:nvCxnSpPr>
        <p:spPr>
          <a:xfrm>
            <a:off x="2390192" y="3168471"/>
            <a:ext cx="0" cy="194925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4A22A6-6486-4AD2-9030-DAB3B9616CF6}"/>
              </a:ext>
            </a:extLst>
          </p:cNvPr>
          <p:cNvCxnSpPr>
            <a:cxnSpLocks/>
          </p:cNvCxnSpPr>
          <p:nvPr/>
        </p:nvCxnSpPr>
        <p:spPr>
          <a:xfrm>
            <a:off x="3418773" y="3168471"/>
            <a:ext cx="0" cy="195120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9012D0-ABCC-44BB-8429-DC4C7F8F8258}"/>
              </a:ext>
            </a:extLst>
          </p:cNvPr>
          <p:cNvGrpSpPr/>
          <p:nvPr/>
        </p:nvGrpSpPr>
        <p:grpSpPr>
          <a:xfrm>
            <a:off x="4471694" y="5557720"/>
            <a:ext cx="429926" cy="823697"/>
            <a:chOff x="4811332" y="5557720"/>
            <a:chExt cx="429926" cy="823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91F64E10-39ED-4266-BC0E-E1D3C0529261}"/>
                    </a:ext>
                  </a:extLst>
                </p:cNvPr>
                <p:cNvSpPr/>
                <p:nvPr/>
              </p:nvSpPr>
              <p:spPr>
                <a:xfrm>
                  <a:off x="4811332" y="5796642"/>
                  <a:ext cx="42992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91F64E10-39ED-4266-BC0E-E1D3C05292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332" y="5796642"/>
                  <a:ext cx="429926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D24ED5-D963-46B8-B472-430AEDE38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6778" y="5557720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452024-8533-4B3B-9BC4-333D0A8A6985}"/>
              </a:ext>
            </a:extLst>
          </p:cNvPr>
          <p:cNvGrpSpPr/>
          <p:nvPr/>
        </p:nvGrpSpPr>
        <p:grpSpPr>
          <a:xfrm>
            <a:off x="5337903" y="5557720"/>
            <a:ext cx="429926" cy="823697"/>
            <a:chOff x="3718104" y="5557720"/>
            <a:chExt cx="429926" cy="823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892F1AC-BE9D-4E64-8017-17C15B147DDF}"/>
                    </a:ext>
                  </a:extLst>
                </p:cNvPr>
                <p:cNvSpPr/>
                <p:nvPr/>
              </p:nvSpPr>
              <p:spPr>
                <a:xfrm>
                  <a:off x="3718104" y="5796642"/>
                  <a:ext cx="42992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892F1AC-BE9D-4E64-8017-17C15B147D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104" y="5796642"/>
                  <a:ext cx="429926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8483D5F-6A8E-4CF1-92F8-F65F3BAEB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3045" y="5557720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4433F7-CD3A-4AA3-A4C4-8720A178BBD0}"/>
                  </a:ext>
                </a:extLst>
              </p:cNvPr>
              <p:cNvSpPr txBox="1"/>
              <p:nvPr/>
            </p:nvSpPr>
            <p:spPr>
              <a:xfrm>
                <a:off x="4703213" y="5901335"/>
                <a:ext cx="684518" cy="406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4433F7-CD3A-4AA3-A4C4-8720A178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213" y="5901335"/>
                <a:ext cx="684518" cy="4062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93F4A7-BBF7-4B31-B136-86F991B268A9}"/>
                  </a:ext>
                </a:extLst>
              </p:cNvPr>
              <p:cNvSpPr txBox="1"/>
              <p:nvPr/>
            </p:nvSpPr>
            <p:spPr>
              <a:xfrm>
                <a:off x="5571248" y="5923699"/>
                <a:ext cx="684518" cy="406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93F4A7-BBF7-4B31-B136-86F991B26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248" y="5923699"/>
                <a:ext cx="684518" cy="4062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9242924D-4274-43D7-8399-4FBB18FF65E0}"/>
              </a:ext>
            </a:extLst>
          </p:cNvPr>
          <p:cNvSpPr/>
          <p:nvPr/>
        </p:nvSpPr>
        <p:spPr>
          <a:xfrm>
            <a:off x="290650" y="2372639"/>
            <a:ext cx="4412563" cy="569287"/>
          </a:xfrm>
          <a:prstGeom prst="wedgeRoundRectCallout">
            <a:avLst>
              <a:gd name="adj1" fmla="val -45725"/>
              <a:gd name="adj2" fmla="val 21733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Maximally entangled Bell state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23070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 animBg="1"/>
      <p:bldP spid="19" grpId="1" animBg="1"/>
      <p:bldP spid="23" grpId="0"/>
      <p:bldP spid="23" grpId="1"/>
      <p:bldP spid="25" grpId="0"/>
      <p:bldP spid="25" grpId="1"/>
      <p:bldP spid="26" grpId="0"/>
      <p:bldP spid="26" grpId="1"/>
      <p:bldP spid="31" grpId="0"/>
      <p:bldP spid="31" grpId="1"/>
      <p:bldP spid="36" grpId="0" animBg="1"/>
      <p:bldP spid="36" grpId="1" animBg="1"/>
      <p:bldP spid="8" grpId="0" animBg="1"/>
      <p:bldP spid="45" grpId="0"/>
      <p:bldP spid="22" grpId="0" animBg="1"/>
      <p:bldP spid="22" grpId="1" animBg="1"/>
      <p:bldP spid="37" grpId="0"/>
      <p:bldP spid="37" grpId="1"/>
      <p:bldP spid="38" grpId="0"/>
      <p:bldP spid="38" grpId="1"/>
      <p:bldP spid="40" grpId="0" animBg="1"/>
      <p:bldP spid="4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Quantum Teleportation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0D995-0090-44D8-B7D3-DEDFCD3413A0}"/>
              </a:ext>
            </a:extLst>
          </p:cNvPr>
          <p:cNvSpPr txBox="1"/>
          <p:nvPr/>
        </p:nvSpPr>
        <p:spPr>
          <a:xfrm>
            <a:off x="378545" y="1154146"/>
            <a:ext cx="11433998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No, this is not Sci-Fi!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A63A4-18AE-46BE-8556-F8C81AF00072}"/>
              </a:ext>
            </a:extLst>
          </p:cNvPr>
          <p:cNvSpPr txBox="1"/>
          <p:nvPr/>
        </p:nvSpPr>
        <p:spPr>
          <a:xfrm>
            <a:off x="378545" y="1857827"/>
            <a:ext cx="11433998" cy="9240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It’s about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 communicating information over arbitrarily long distances using the power of quantum entanglement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5C3D4-27DE-4398-92A3-DF6CCCB1EE25}"/>
              </a:ext>
            </a:extLst>
          </p:cNvPr>
          <p:cNvSpPr txBox="1"/>
          <p:nvPr/>
        </p:nvSpPr>
        <p:spPr>
          <a:xfrm>
            <a:off x="378545" y="3138623"/>
            <a:ext cx="11433998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Consider the following scenario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5F7C7D-915E-47BD-8214-51E439ED059F}"/>
              </a:ext>
            </a:extLst>
          </p:cNvPr>
          <p:cNvGrpSpPr/>
          <p:nvPr/>
        </p:nvGrpSpPr>
        <p:grpSpPr>
          <a:xfrm>
            <a:off x="3774125" y="3945443"/>
            <a:ext cx="914400" cy="1158760"/>
            <a:chOff x="3774125" y="3945443"/>
            <a:chExt cx="914400" cy="1158760"/>
          </a:xfrm>
        </p:grpSpPr>
        <p:pic>
          <p:nvPicPr>
            <p:cNvPr id="6" name="Graphic 5" descr="Female Profile">
              <a:extLst>
                <a:ext uri="{FF2B5EF4-FFF2-40B4-BE49-F238E27FC236}">
                  <a16:creationId xmlns:a16="http://schemas.microsoft.com/office/drawing/2014/main" id="{A8B83CBD-202F-4179-A8A6-8DDC13BFB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74125" y="3945443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4E8101-53C8-4652-AB6E-19F6FC13840B}"/>
                </a:ext>
              </a:extLst>
            </p:cNvPr>
            <p:cNvSpPr txBox="1"/>
            <p:nvPr/>
          </p:nvSpPr>
          <p:spPr>
            <a:xfrm>
              <a:off x="3774125" y="4720187"/>
              <a:ext cx="914400" cy="384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E0E0E0"/>
                </a:buClr>
                <a:buSzPct val="80000"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Times New Roman" panose="02020603050405020304" pitchFamily="18" charset="0"/>
                </a:rPr>
                <a:t>Alice</a:t>
              </a: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51C7A7-B26F-4D19-BF0F-A36A64A6FA0D}"/>
              </a:ext>
            </a:extLst>
          </p:cNvPr>
          <p:cNvGrpSpPr/>
          <p:nvPr/>
        </p:nvGrpSpPr>
        <p:grpSpPr>
          <a:xfrm>
            <a:off x="3774125" y="5169518"/>
            <a:ext cx="914400" cy="1158760"/>
            <a:chOff x="3774125" y="5169518"/>
            <a:chExt cx="914400" cy="1158760"/>
          </a:xfrm>
        </p:grpSpPr>
        <p:pic>
          <p:nvPicPr>
            <p:cNvPr id="8" name="Graphic 7" descr="Male profile">
              <a:extLst>
                <a:ext uri="{FF2B5EF4-FFF2-40B4-BE49-F238E27FC236}">
                  <a16:creationId xmlns:a16="http://schemas.microsoft.com/office/drawing/2014/main" id="{23EEE7B7-9D5B-4BF3-98A0-2D3CD9E43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4125" y="5169518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90D618-B6F9-4122-A369-1C8E9B9269AD}"/>
                </a:ext>
              </a:extLst>
            </p:cNvPr>
            <p:cNvSpPr txBox="1"/>
            <p:nvPr/>
          </p:nvSpPr>
          <p:spPr>
            <a:xfrm>
              <a:off x="3774125" y="5944262"/>
              <a:ext cx="914400" cy="3840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E0E0E0"/>
                </a:buClr>
                <a:buSzPct val="80000"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Times New Roman" panose="02020603050405020304" pitchFamily="18" charset="0"/>
                </a:rPr>
                <a:t>Bob</a:t>
              </a: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C8844F-B38D-428C-997D-A14FECB81C1D}"/>
              </a:ext>
            </a:extLst>
          </p:cNvPr>
          <p:cNvGrpSpPr/>
          <p:nvPr/>
        </p:nvGrpSpPr>
        <p:grpSpPr>
          <a:xfrm>
            <a:off x="143694" y="4046948"/>
            <a:ext cx="3017518" cy="1966906"/>
            <a:chOff x="143693" y="4046948"/>
            <a:chExt cx="3698909" cy="1966906"/>
          </a:xfrm>
        </p:grpSpPr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353C7334-95C8-44E5-B365-C778FB4E1B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84" t="11238" r="3511" b="38436"/>
            <a:stretch/>
          </p:blipFill>
          <p:spPr bwMode="auto">
            <a:xfrm>
              <a:off x="573210" y="4046948"/>
              <a:ext cx="3269392" cy="1966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95EE0D-73BA-488B-970E-ACEDF42C0CF8}"/>
                    </a:ext>
                  </a:extLst>
                </p:cNvPr>
                <p:cNvSpPr txBox="1"/>
                <p:nvPr/>
              </p:nvSpPr>
              <p:spPr>
                <a:xfrm>
                  <a:off x="143693" y="5385860"/>
                  <a:ext cx="810887" cy="4739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IN" sz="28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95EE0D-73BA-488B-970E-ACEDF42C0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93" y="5385860"/>
                  <a:ext cx="810887" cy="4739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6AA096-3B15-417D-9569-423A074A70B1}"/>
                    </a:ext>
                  </a:extLst>
                </p:cNvPr>
                <p:cNvSpPr txBox="1"/>
                <p:nvPr/>
              </p:nvSpPr>
              <p:spPr>
                <a:xfrm>
                  <a:off x="143693" y="4339397"/>
                  <a:ext cx="820908" cy="4739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IN" sz="28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6AA096-3B15-417D-9569-423A074A7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93" y="4339397"/>
                  <a:ext cx="820908" cy="47397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FA021E-D2EC-46B8-BF86-3FDD826C6538}"/>
              </a:ext>
            </a:extLst>
          </p:cNvPr>
          <p:cNvCxnSpPr>
            <a:cxnSpLocks/>
          </p:cNvCxnSpPr>
          <p:nvPr/>
        </p:nvCxnSpPr>
        <p:spPr>
          <a:xfrm>
            <a:off x="3215584" y="4604400"/>
            <a:ext cx="576000" cy="0"/>
          </a:xfrm>
          <a:prstGeom prst="straightConnector1">
            <a:avLst/>
          </a:prstGeom>
          <a:ln w="44450">
            <a:solidFill>
              <a:schemeClr val="tx1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E8AED9-3C31-483C-A8EB-F72920926725}"/>
              </a:ext>
            </a:extLst>
          </p:cNvPr>
          <p:cNvCxnSpPr>
            <a:cxnSpLocks/>
          </p:cNvCxnSpPr>
          <p:nvPr/>
        </p:nvCxnSpPr>
        <p:spPr>
          <a:xfrm>
            <a:off x="3216445" y="5641200"/>
            <a:ext cx="576000" cy="0"/>
          </a:xfrm>
          <a:prstGeom prst="straightConnector1">
            <a:avLst/>
          </a:prstGeom>
          <a:ln w="44450">
            <a:solidFill>
              <a:schemeClr val="tx1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345B8C86-1293-434D-8AFC-0919D4F2121D}"/>
              </a:ext>
            </a:extLst>
          </p:cNvPr>
          <p:cNvSpPr/>
          <p:nvPr/>
        </p:nvSpPr>
        <p:spPr>
          <a:xfrm>
            <a:off x="8852556" y="3736713"/>
            <a:ext cx="2687857" cy="914400"/>
          </a:xfrm>
          <a:prstGeom prst="wedgeRoundRectCallout">
            <a:avLst>
              <a:gd name="adj1" fmla="val 32521"/>
              <a:gd name="adj2" fmla="val 99695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Moves to a galaxy far, far away…….</a:t>
            </a:r>
            <a:endParaRPr lang="en-IN" sz="2400" i="1" dirty="0"/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B2F73138-44E8-4AEF-943A-8651CDD2D5B3}"/>
              </a:ext>
            </a:extLst>
          </p:cNvPr>
          <p:cNvSpPr/>
          <p:nvPr/>
        </p:nvSpPr>
        <p:spPr>
          <a:xfrm>
            <a:off x="1621587" y="6162635"/>
            <a:ext cx="1558541" cy="450150"/>
          </a:xfrm>
          <a:prstGeom prst="wedgeRoundRectCallout">
            <a:avLst>
              <a:gd name="adj1" fmla="val 19962"/>
              <a:gd name="adj2" fmla="val -218129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Bell state</a:t>
            </a:r>
            <a:endParaRPr lang="en-IN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6B15DB2-15BC-4F4D-9F1F-BED73BFE74F9}"/>
                  </a:ext>
                </a:extLst>
              </p:cNvPr>
              <p:cNvSpPr txBox="1"/>
              <p:nvPr/>
            </p:nvSpPr>
            <p:spPr>
              <a:xfrm>
                <a:off x="4601775" y="4048878"/>
                <a:ext cx="2500484" cy="406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|0⟩ + 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en-I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|1⟩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6B15DB2-15BC-4F4D-9F1F-BED73BFE7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775" y="4048878"/>
                <a:ext cx="2500484" cy="4062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hought Bubble: Cloud 37">
                <a:extLst>
                  <a:ext uri="{FF2B5EF4-FFF2-40B4-BE49-F238E27FC236}">
                    <a16:creationId xmlns:a16="http://schemas.microsoft.com/office/drawing/2014/main" id="{A0A21785-B209-4E0D-95B8-D47253FB9EE2}"/>
                  </a:ext>
                </a:extLst>
              </p:cNvPr>
              <p:cNvSpPr/>
              <p:nvPr/>
            </p:nvSpPr>
            <p:spPr>
              <a:xfrm>
                <a:off x="391024" y="4370656"/>
                <a:ext cx="2969276" cy="1551121"/>
              </a:xfrm>
              <a:prstGeom prst="cloudCallout">
                <a:avLst>
                  <a:gd name="adj1" fmla="val 68350"/>
                  <a:gd name="adj2" fmla="val -55830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IN" sz="2400" dirty="0"/>
                  <a:t>How do I (quickly) send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IN" sz="2400" dirty="0"/>
                  <a:t> to Bob?</a:t>
                </a:r>
              </a:p>
            </p:txBody>
          </p:sp>
        </mc:Choice>
        <mc:Fallback xmlns="">
          <p:sp>
            <p:nvSpPr>
              <p:cNvPr id="38" name="Thought Bubble: Cloud 37">
                <a:extLst>
                  <a:ext uri="{FF2B5EF4-FFF2-40B4-BE49-F238E27FC236}">
                    <a16:creationId xmlns:a16="http://schemas.microsoft.com/office/drawing/2014/main" id="{A0A21785-B209-4E0D-95B8-D47253FB9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4" y="4370656"/>
                <a:ext cx="2969276" cy="1551121"/>
              </a:xfrm>
              <a:prstGeom prst="cloudCallout">
                <a:avLst>
                  <a:gd name="adj1" fmla="val 68350"/>
                  <a:gd name="adj2" fmla="val -55830"/>
                </a:avLst>
              </a:prstGeom>
              <a:blipFill>
                <a:blip r:embed="rId14"/>
                <a:stretch>
                  <a:fillRect b="-40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6216AC-D9AB-4F49-ACD2-A45E04EB1AC9}"/>
              </a:ext>
            </a:extLst>
          </p:cNvPr>
          <p:cNvCxnSpPr>
            <a:cxnSpLocks/>
          </p:cNvCxnSpPr>
          <p:nvPr/>
        </p:nvCxnSpPr>
        <p:spPr>
          <a:xfrm>
            <a:off x="4688525" y="4644000"/>
            <a:ext cx="5861194" cy="85604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B79B75-1852-4A20-821B-4F4A5408A1D1}"/>
              </a:ext>
            </a:extLst>
          </p:cNvPr>
          <p:cNvCxnSpPr>
            <a:cxnSpLocks/>
          </p:cNvCxnSpPr>
          <p:nvPr/>
        </p:nvCxnSpPr>
        <p:spPr>
          <a:xfrm>
            <a:off x="2927634" y="4605603"/>
            <a:ext cx="0" cy="99720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91F1AC-75FF-41F3-BCE0-4D0B7832DAE8}"/>
                  </a:ext>
                </a:extLst>
              </p:cNvPr>
              <p:cNvSpPr txBox="1"/>
              <p:nvPr/>
            </p:nvSpPr>
            <p:spPr>
              <a:xfrm>
                <a:off x="2586521" y="4813373"/>
                <a:ext cx="1048272" cy="5438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IN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𝐴𝐵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91F1AC-75FF-41F3-BCE0-4D0B7832D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521" y="4813373"/>
                <a:ext cx="1048272" cy="54386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6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55807 0.0025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0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0.41549 0.0027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6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30" grpId="0" animBg="1"/>
      <p:bldP spid="34" grpId="0" animBg="1"/>
      <p:bldP spid="34" grpId="1" animBg="1"/>
      <p:bldP spid="37" grpId="0"/>
      <p:bldP spid="38" grpId="0" animBg="1"/>
      <p:bldP spid="36" grpId="0" animBg="1"/>
      <p:bldP spid="3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075" y="111084"/>
            <a:ext cx="10172936" cy="77680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Quantum Teleportation: Protocol Overview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60BC5CC-04F8-4103-8D5E-044F242E8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632" y="1029834"/>
            <a:ext cx="6223823" cy="5472566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C1305C1-4C56-4499-98B0-44C1A7BA103B}"/>
              </a:ext>
            </a:extLst>
          </p:cNvPr>
          <p:cNvSpPr/>
          <p:nvPr/>
        </p:nvSpPr>
        <p:spPr>
          <a:xfrm>
            <a:off x="406400" y="2076450"/>
            <a:ext cx="3162300" cy="1035050"/>
          </a:xfrm>
          <a:prstGeom prst="wedgeRoundRectCallout">
            <a:avLst>
              <a:gd name="adj1" fmla="val 37054"/>
              <a:gd name="adj2" fmla="val 76347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Einstein-</a:t>
            </a:r>
            <a:r>
              <a:rPr lang="en-IN" sz="2200" i="1" dirty="0" err="1">
                <a:ea typeface="Cambria Math" panose="02040503050406030204" pitchFamily="18" charset="0"/>
                <a:cs typeface="Times New Roman" panose="02020603050405020304" pitchFamily="18" charset="0"/>
              </a:rPr>
              <a:t>Podolsky</a:t>
            </a:r>
            <a:r>
              <a:rPr lang="en-IN" sz="22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-Rosen</a:t>
            </a:r>
          </a:p>
          <a:p>
            <a:pPr algn="ctr"/>
            <a:endParaRPr lang="en-IN" sz="1400" dirty="0"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200" dirty="0">
                <a:ea typeface="Cambria Math" panose="02040503050406030204" pitchFamily="18" charset="0"/>
                <a:cs typeface="Times New Roman" panose="02020603050405020304" pitchFamily="18" charset="0"/>
              </a:rPr>
              <a:t>Bell state</a:t>
            </a:r>
            <a:endParaRPr lang="en-IN" sz="2200" i="1" dirty="0"/>
          </a:p>
        </p:txBody>
      </p:sp>
    </p:spTree>
    <p:extLst>
      <p:ext uri="{BB962C8B-B14F-4D97-AF65-F5344CB8AC3E}">
        <p14:creationId xmlns:p14="http://schemas.microsoft.com/office/powerpoint/2010/main" val="257977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6460</TotalTime>
  <Words>2500</Words>
  <Application>Microsoft Macintosh PowerPoint</Application>
  <PresentationFormat>Widescreen</PresentationFormat>
  <Paragraphs>399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Cambria Math</vt:lpstr>
      <vt:lpstr>IBM Plex Sans</vt:lpstr>
      <vt:lpstr>Times New Roman</vt:lpstr>
      <vt:lpstr>Office Theme</vt:lpstr>
      <vt:lpstr>Quantum Computing Concepts: Entanglement and Interference</vt:lpstr>
      <vt:lpstr>Outline</vt:lpstr>
      <vt:lpstr>Recap: Single Qubits, Gates, and Circuits</vt:lpstr>
      <vt:lpstr>Recap: Multiple Qubits, Gates, and Circuits</vt:lpstr>
      <vt:lpstr>Entanglement: Bell States</vt:lpstr>
      <vt:lpstr>Entanglement: Circuit to Generate Bell States</vt:lpstr>
      <vt:lpstr>Entanglement: Bell Measurement</vt:lpstr>
      <vt:lpstr>Quantum Teleportation</vt:lpstr>
      <vt:lpstr>Quantum Teleportation: Protocol Overview</vt:lpstr>
      <vt:lpstr>Teleportation Protocol</vt:lpstr>
      <vt:lpstr>Teleportation Protocol</vt:lpstr>
      <vt:lpstr>Teleportation Protocol</vt:lpstr>
      <vt:lpstr>More About Teleportation</vt:lpstr>
      <vt:lpstr>No-Cloning Theorem</vt:lpstr>
      <vt:lpstr>Interference</vt:lpstr>
      <vt:lpstr>The Intuition Behind Quantum Algorithm Construction</vt:lpstr>
      <vt:lpstr>Summary and Preview of Next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Easy and Hard Problems</dc:title>
  <dc:creator>VENKATRAMAN RAMAKRISHNA</dc:creator>
  <cp:lastModifiedBy>Microsoft Office User</cp:lastModifiedBy>
  <cp:revision>589</cp:revision>
  <dcterms:created xsi:type="dcterms:W3CDTF">2021-01-28T16:49:55Z</dcterms:created>
  <dcterms:modified xsi:type="dcterms:W3CDTF">2021-09-06T11:59:42Z</dcterms:modified>
</cp:coreProperties>
</file>